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</p:sldMasterIdLst>
  <p:notesMasterIdLst>
    <p:notesMasterId r:id="rId60"/>
  </p:notesMasterIdLst>
  <p:sldIdLst>
    <p:sldId id="256" r:id="rId3"/>
    <p:sldId id="809" r:id="rId4"/>
    <p:sldId id="810" r:id="rId5"/>
    <p:sldId id="684" r:id="rId6"/>
    <p:sldId id="703" r:id="rId7"/>
    <p:sldId id="718" r:id="rId8"/>
    <p:sldId id="820" r:id="rId9"/>
    <p:sldId id="675" r:id="rId10"/>
    <p:sldId id="733" r:id="rId11"/>
    <p:sldId id="778" r:id="rId12"/>
    <p:sldId id="822" r:id="rId13"/>
    <p:sldId id="782" r:id="rId14"/>
    <p:sldId id="784" r:id="rId15"/>
    <p:sldId id="785" r:id="rId16"/>
    <p:sldId id="786" r:id="rId17"/>
    <p:sldId id="787" r:id="rId18"/>
    <p:sldId id="788" r:id="rId19"/>
    <p:sldId id="791" r:id="rId20"/>
    <p:sldId id="792" r:id="rId21"/>
    <p:sldId id="793" r:id="rId22"/>
    <p:sldId id="794" r:id="rId23"/>
    <p:sldId id="320" r:id="rId24"/>
    <p:sldId id="319" r:id="rId25"/>
    <p:sldId id="601" r:id="rId26"/>
    <p:sldId id="432" r:id="rId27"/>
    <p:sldId id="433" r:id="rId28"/>
    <p:sldId id="434" r:id="rId29"/>
    <p:sldId id="435" r:id="rId30"/>
    <p:sldId id="436" r:id="rId31"/>
    <p:sldId id="437" r:id="rId32"/>
    <p:sldId id="438" r:id="rId33"/>
    <p:sldId id="485" r:id="rId34"/>
    <p:sldId id="494" r:id="rId35"/>
    <p:sldId id="439" r:id="rId36"/>
    <p:sldId id="440" r:id="rId37"/>
    <p:sldId id="441" r:id="rId38"/>
    <p:sldId id="442" r:id="rId39"/>
    <p:sldId id="443" r:id="rId40"/>
    <p:sldId id="801" r:id="rId41"/>
    <p:sldId id="635" r:id="rId42"/>
    <p:sldId id="811" r:id="rId43"/>
    <p:sldId id="829" r:id="rId44"/>
    <p:sldId id="830" r:id="rId45"/>
    <p:sldId id="638" r:id="rId46"/>
    <p:sldId id="823" r:id="rId47"/>
    <p:sldId id="824" r:id="rId48"/>
    <p:sldId id="639" r:id="rId49"/>
    <p:sldId id="825" r:id="rId50"/>
    <p:sldId id="644" r:id="rId51"/>
    <p:sldId id="640" r:id="rId52"/>
    <p:sldId id="649" r:id="rId53"/>
    <p:sldId id="632" r:id="rId54"/>
    <p:sldId id="826" r:id="rId55"/>
    <p:sldId id="827" r:id="rId56"/>
    <p:sldId id="652" r:id="rId57"/>
    <p:sldId id="259" r:id="rId58"/>
    <p:sldId id="828" r:id="rId59"/>
  </p:sldIdLst>
  <p:sldSz cx="9144000" cy="687705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8">
          <p15:clr>
            <a:srgbClr val="A4A3A4"/>
          </p15:clr>
        </p15:guide>
        <p15:guide id="2" pos="2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0000"/>
    <a:srgbClr val="005E00"/>
    <a:srgbClr val="008000"/>
    <a:srgbClr val="A73E3B"/>
    <a:srgbClr val="95CDDF"/>
    <a:srgbClr val="F494A9"/>
    <a:srgbClr val="F1738E"/>
    <a:srgbClr val="D78F8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603" autoAdjust="0"/>
    <p:restoredTop sz="94660"/>
  </p:normalViewPr>
  <p:slideViewPr>
    <p:cSldViewPr>
      <p:cViewPr varScale="1">
        <p:scale>
          <a:sx n="65" d="100"/>
          <a:sy n="65" d="100"/>
        </p:scale>
        <p:origin x="-876" y="-108"/>
      </p:cViewPr>
      <p:guideLst>
        <p:guide orient="horz" pos="2138"/>
        <p:guide pos="28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buNone/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Font typeface="Arial" pitchFamily="34" charset="0"/>
              <a:buNone/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8DF6004A-4255-4916-90D0-8DC0A50BA7D0}" type="datetime1">
              <a:rPr lang="zh-CN" altLang="en-US"/>
              <a:pPr>
                <a:defRPr/>
              </a:pPr>
              <a:t>2016/5/4</a:t>
            </a:fld>
            <a:endParaRPr lang="en-US" sz="1200"/>
          </a:p>
        </p:txBody>
      </p:sp>
      <p:sp>
        <p:nvSpPr>
          <p:cNvPr id="27652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9350" y="685800"/>
            <a:ext cx="45593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077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defTabSz="0" eaLnBrk="0" hangingPunct="0">
              <a:spcBef>
                <a:spcPct val="30000"/>
              </a:spcBef>
              <a:defRPr/>
            </a:pPr>
            <a:r>
              <a:rPr lang="zh-CN" altLang="en-US" sz="1200">
                <a:latin typeface="Arial" pitchFamily="34" charset="0"/>
                <a:ea typeface="宋体" pitchFamily="2" charset="-122"/>
              </a:rPr>
              <a:t>单击此处编辑母版文本样式</a:t>
            </a:r>
          </a:p>
          <a:p>
            <a:pPr defTabSz="0" eaLnBrk="0" hangingPunct="0">
              <a:spcBef>
                <a:spcPct val="30000"/>
              </a:spcBef>
              <a:defRPr/>
            </a:pPr>
            <a:r>
              <a:rPr lang="zh-CN" altLang="en-US" sz="1200">
                <a:latin typeface="Arial" pitchFamily="34" charset="0"/>
                <a:ea typeface="宋体" pitchFamily="2" charset="-122"/>
              </a:rPr>
              <a:t>第二级</a:t>
            </a:r>
          </a:p>
          <a:p>
            <a:pPr defTabSz="0" eaLnBrk="0" hangingPunct="0">
              <a:spcBef>
                <a:spcPct val="30000"/>
              </a:spcBef>
              <a:defRPr/>
            </a:pPr>
            <a:r>
              <a:rPr lang="zh-CN" altLang="en-US" sz="1200">
                <a:latin typeface="Arial" pitchFamily="34" charset="0"/>
                <a:ea typeface="宋体" pitchFamily="2" charset="-122"/>
              </a:rPr>
              <a:t>第三级</a:t>
            </a:r>
          </a:p>
          <a:p>
            <a:pPr defTabSz="0" eaLnBrk="0" hangingPunct="0">
              <a:spcBef>
                <a:spcPct val="30000"/>
              </a:spcBef>
              <a:defRPr/>
            </a:pPr>
            <a:r>
              <a:rPr lang="zh-CN" altLang="en-US" sz="1200">
                <a:latin typeface="Arial" pitchFamily="34" charset="0"/>
                <a:ea typeface="宋体" pitchFamily="2" charset="-122"/>
              </a:rPr>
              <a:t>第四级</a:t>
            </a:r>
          </a:p>
          <a:p>
            <a:pPr defTabSz="0" eaLnBrk="0" hangingPunct="0">
              <a:spcBef>
                <a:spcPct val="30000"/>
              </a:spcBef>
              <a:defRPr/>
            </a:pPr>
            <a:r>
              <a:rPr lang="zh-CN" altLang="en-US" sz="1200">
                <a:latin typeface="Arial" pitchFamily="34" charset="0"/>
                <a:ea typeface="宋体" pitchFamily="2" charset="-122"/>
              </a:rPr>
              <a:t>第五级</a:t>
            </a:r>
          </a:p>
        </p:txBody>
      </p:sp>
      <p:sp>
        <p:nvSpPr>
          <p:cNvPr id="3078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buNone/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9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buFont typeface="Arial" pitchFamily="34" charset="0"/>
              <a:buNone/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C8376B78-B789-4714-98AB-1668AFA295ED}" type="slidenum">
              <a:rPr lang="zh-CN" altLang="en-US"/>
              <a:pPr>
                <a:defRPr/>
              </a:pPr>
              <a:t>‹#›</a:t>
            </a:fld>
            <a:endParaRPr lang="en-US" sz="1200"/>
          </a:p>
        </p:txBody>
      </p:sp>
    </p:spTree>
    <p:extLst>
      <p:ext uri="{BB962C8B-B14F-4D97-AF65-F5344CB8AC3E}">
        <p14:creationId xmlns="" xmlns:p14="http://schemas.microsoft.com/office/powerpoint/2010/main" val="256117694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2208213" y="0"/>
            <a:ext cx="7191376" cy="5408613"/>
          </a:xfrm>
          <a:ln w="12700">
            <a:solidFill>
              <a:srgbClr val="000000"/>
            </a:solidFill>
            <a:bevel/>
          </a:ln>
        </p:spPr>
      </p:sp>
      <p:sp>
        <p:nvSpPr>
          <p:cNvPr id="29699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3054350" y="0"/>
            <a:ext cx="0" cy="6324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zh-CN" altLang="en-US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zh-CN" altLang="en-US" smtClean="0">
              <a:latin typeface="Arial" charset="0"/>
            </a:endParaRPr>
          </a:p>
        </p:txBody>
      </p:sp>
      <p:sp>
        <p:nvSpPr>
          <p:cNvPr id="29700" name="灯片编号占位符 3"/>
          <p:cNvSpPr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>
              <a:buFont typeface="Arial" charset="0"/>
              <a:buNone/>
            </a:pPr>
            <a:fld id="{1C78A33C-6E13-4735-8BCE-21A6383AA463}" type="slidenum">
              <a:rPr lang="zh-CN" altLang="en-US" sz="1200">
                <a:solidFill>
                  <a:srgbClr val="000000"/>
                </a:solidFill>
                <a:sym typeface="Calibri" pitchFamily="34" charset="0"/>
              </a:rPr>
              <a:pPr algn="r" eaLnBrk="0" hangingPunct="0">
                <a:buFont typeface="Arial" charset="0"/>
                <a:buNone/>
              </a:pPr>
              <a:t>1</a:t>
            </a:fld>
            <a:endParaRPr lang="en-US" altLang="zh-CN" sz="1200">
              <a:solidFill>
                <a:srgbClr val="000000"/>
              </a:solidFill>
              <a:sym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4925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DF6004A-4255-4916-90D0-8DC0A50BA7D0}" type="datetime1">
              <a:rPr lang="zh-CN" altLang="en-US" smtClean="0"/>
              <a:pPr>
                <a:defRPr/>
              </a:pPr>
              <a:t>2016/5/4</a:t>
            </a:fld>
            <a:endParaRPr 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376B78-B789-4714-98AB-1668AFA295ED}" type="slidenum">
              <a:rPr lang="zh-CN" altLang="en-US" smtClean="0"/>
              <a:pPr>
                <a:defRPr/>
              </a:pPr>
              <a:t>21</a:t>
            </a:fld>
            <a:endParaRPr lang="en-US" sz="1200"/>
          </a:p>
        </p:txBody>
      </p:sp>
    </p:spTree>
    <p:extLst>
      <p:ext uri="{BB962C8B-B14F-4D97-AF65-F5344CB8AC3E}">
        <p14:creationId xmlns="" xmlns:p14="http://schemas.microsoft.com/office/powerpoint/2010/main" val="729261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00354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dirty="0" smtClean="0">
                <a:latin typeface="Arial" charset="0"/>
              </a:rPr>
              <a:t>1</a:t>
            </a:r>
            <a:r>
              <a:rPr lang="zh-CN" altLang="en-US" dirty="0" smtClean="0">
                <a:latin typeface="Arial" charset="0"/>
              </a:rPr>
              <a:t>、颠倒教室颠覆了传统的教学流程。过去是学生在课堂上齐步走，学习新知识；课后自主学，运用学到的知识和技能。而颠倒教室则是课前自主学，课堂中教师因材施教，或开展活动帮助学生掌握和运用在课前学到的新知识与技能。</a:t>
            </a:r>
          </a:p>
          <a:p>
            <a:pPr>
              <a:spcBef>
                <a:spcPct val="0"/>
              </a:spcBef>
            </a:pPr>
            <a:r>
              <a:rPr lang="zh-CN" altLang="en-US" dirty="0" smtClean="0">
                <a:latin typeface="Arial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zh-CN" altLang="en-US" dirty="0" smtClean="0">
                <a:latin typeface="Arial" charset="0"/>
              </a:rPr>
              <a:t>         </a:t>
            </a:r>
            <a:r>
              <a:rPr lang="en-US" altLang="zh-CN" dirty="0" smtClean="0">
                <a:latin typeface="Arial" charset="0"/>
              </a:rPr>
              <a:t>2</a:t>
            </a:r>
            <a:r>
              <a:rPr lang="zh-CN" altLang="en-US" dirty="0" smtClean="0">
                <a:latin typeface="Arial" charset="0"/>
              </a:rPr>
              <a:t>、颠倒教师颠倒了传统的教学理念。事实上，目前教师里依旧是“以教师为中心”，“以学生为中心”很难落到实处。而颠倒教师做到了真正的“以学生为中心”，做到了“因材施教”。</a:t>
            </a:r>
          </a:p>
          <a:p>
            <a:pPr>
              <a:spcBef>
                <a:spcPct val="0"/>
              </a:spcBef>
            </a:pPr>
            <a:r>
              <a:rPr lang="zh-CN" altLang="en-US" dirty="0" smtClean="0">
                <a:latin typeface="Arial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zh-CN" altLang="en-US" dirty="0" smtClean="0">
                <a:latin typeface="Arial" charset="0"/>
              </a:rPr>
              <a:t>         </a:t>
            </a:r>
            <a:r>
              <a:rPr lang="en-US" altLang="zh-CN" dirty="0" smtClean="0">
                <a:latin typeface="Arial" charset="0"/>
              </a:rPr>
              <a:t>3</a:t>
            </a:r>
            <a:r>
              <a:rPr lang="zh-CN" altLang="en-US" dirty="0" smtClean="0">
                <a:latin typeface="Arial" charset="0"/>
              </a:rPr>
              <a:t>、颠倒教师颠倒了教师和学生的角色。传统教室里，教师是知识的拥有者和传播者，而学生是接收者，学生总体上是被动地学习。而在颠倒教室里，学生是主动的自主学习，教师是有针对性的个别指导。</a:t>
            </a:r>
          </a:p>
          <a:p>
            <a:pPr>
              <a:spcBef>
                <a:spcPct val="0"/>
              </a:spcBef>
            </a:pPr>
            <a:r>
              <a:rPr lang="zh-CN" altLang="en-US" dirty="0" smtClean="0">
                <a:latin typeface="Arial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zh-CN" altLang="en-US" dirty="0" smtClean="0">
                <a:latin typeface="Arial" charset="0"/>
              </a:rPr>
              <a:t>         </a:t>
            </a:r>
            <a:r>
              <a:rPr lang="en-US" altLang="zh-CN" dirty="0" smtClean="0">
                <a:latin typeface="Arial" charset="0"/>
              </a:rPr>
              <a:t>4</a:t>
            </a:r>
            <a:r>
              <a:rPr lang="zh-CN" altLang="en-US" dirty="0" smtClean="0">
                <a:latin typeface="Arial" charset="0"/>
              </a:rPr>
              <a:t>、颠倒教师颠倒了传统的教学模式。传统教学要利用好在线资源和在线学习，往往是课前课后由学生自学，而学生有依赖心理，反正老师会在课堂上讲的。而颠倒教室则可以很好地利用混合学习模式。巧妙地将在线学习与面对面的教学有机地结合起来，将新知识与技能的学习，以及其应用和迁移有机地结合起来了。</a:t>
            </a:r>
            <a:endParaRPr lang="en-US" altLang="zh-CN" dirty="0" smtClean="0">
              <a:latin typeface="Arial" charset="0"/>
            </a:endParaRPr>
          </a:p>
          <a:p>
            <a:pPr>
              <a:spcBef>
                <a:spcPct val="0"/>
              </a:spcBef>
            </a:pPr>
            <a:endParaRPr lang="en-US" altLang="zh-CN" dirty="0" smtClean="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颠到教室不是在线课程</a:t>
            </a:r>
            <a:r>
              <a:rPr lang="en-US" altLang="zh-CN" b="1" dirty="0" smtClean="0">
                <a:latin typeface="微软雅黑"/>
                <a:ea typeface="微软雅黑"/>
                <a:cs typeface="微软雅黑"/>
              </a:rPr>
              <a:t>,</a:t>
            </a: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不是学生无序学习</a:t>
            </a:r>
            <a:r>
              <a:rPr lang="en-US" altLang="zh-CN" b="1" dirty="0" smtClean="0">
                <a:latin typeface="微软雅黑"/>
                <a:ea typeface="微软雅黑"/>
                <a:cs typeface="微软雅黑"/>
              </a:rPr>
              <a:t>,</a:t>
            </a: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不是让整个班的学生都盯着电脑屏幕</a:t>
            </a:r>
            <a:r>
              <a:rPr lang="en-US" altLang="zh-CN" b="1" dirty="0" smtClean="0">
                <a:latin typeface="微软雅黑"/>
                <a:ea typeface="微软雅黑"/>
                <a:cs typeface="微软雅黑"/>
              </a:rPr>
              <a:t>,</a:t>
            </a: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更不是视频取代教师</a:t>
            </a:r>
            <a:r>
              <a:rPr lang="en-US" altLang="zh-CN" b="1" dirty="0" smtClean="0">
                <a:latin typeface="微软雅黑"/>
                <a:ea typeface="微软雅黑"/>
                <a:cs typeface="微软雅黑"/>
              </a:rPr>
              <a:t>,</a:t>
            </a: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而是</a:t>
            </a:r>
            <a:r>
              <a:rPr lang="zh-CN" altLang="en-US" sz="1600" b="1" dirty="0" smtClean="0">
                <a:solidFill>
                  <a:srgbClr val="FF3300"/>
                </a:solidFill>
                <a:latin typeface="微软雅黑"/>
                <a:ea typeface="微软雅黑"/>
                <a:cs typeface="微软雅黑"/>
              </a:rPr>
              <a:t>技术支持下让所有学生都能得到个性化教育</a:t>
            </a:r>
          </a:p>
          <a:p>
            <a:pPr>
              <a:spcBef>
                <a:spcPct val="0"/>
              </a:spcBef>
            </a:pPr>
            <a:endParaRPr lang="zh-CN" altLang="en-US" dirty="0" smtClean="0">
              <a:latin typeface="Arial" charset="0"/>
            </a:endParaRPr>
          </a:p>
        </p:txBody>
      </p:sp>
      <p:sp>
        <p:nvSpPr>
          <p:cNvPr id="100355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fld id="{2FBFC89E-EC93-4C64-8B05-EBE197F68729}" type="slidenum">
              <a:rPr lang="zh-CN" altLang="en-US" smtClean="0">
                <a:solidFill>
                  <a:srgbClr val="000000"/>
                </a:solidFill>
                <a:latin typeface="Arial" charset="0"/>
                <a:ea typeface="宋体" charset="-122"/>
              </a:rPr>
              <a:pPr>
                <a:buFont typeface="Arial" charset="0"/>
                <a:buNone/>
              </a:pPr>
              <a:t>49</a:t>
            </a:fld>
            <a:endParaRPr lang="en-US" altLang="zh-CN" smtClean="0">
              <a:solidFill>
                <a:srgbClr val="000000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967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6775"/>
            <a:ext cx="7772400" cy="14732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97313"/>
            <a:ext cx="6400800" cy="17573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F74D5-2DCB-4446-971B-15DD57415773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0B92E-DB3B-4D56-AC68-6922B3DAB953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B6281-F2C3-43CD-8873-03FBEBEBA35F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85BF7-270E-4A81-8D7A-C5DB70A390CD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3050" y="214314"/>
            <a:ext cx="2063750" cy="59277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8627" y="214314"/>
            <a:ext cx="6042025" cy="59277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7010A-E267-4F81-82B4-FB9D89D1D231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D9FFD-F1EC-4BD7-8930-63E760323485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627" y="214313"/>
            <a:ext cx="6215063" cy="8731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C5FAF-C857-43E4-BF7E-91E8CB691BCC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91DFF-5DF0-4ADE-8029-36BA0D2B3ADD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6775"/>
            <a:ext cx="7772400" cy="14732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97313"/>
            <a:ext cx="6400800" cy="17573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9BCF1-B45B-4A02-9B0C-6BCB04A9B7C0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7CE19-FC5F-4EFD-B010-37C8E7650200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56FAB-CF55-440B-B29A-8F2CCF7310D3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F04C0-4B65-417A-BC2C-7E967EE81BD5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19600"/>
            <a:ext cx="7772400" cy="13652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14650"/>
            <a:ext cx="7772400" cy="15049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E95B7-1327-4871-8EC7-A9C18E66DA6B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11AA1-5796-4CE5-86DC-08BC7F9B850D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504950"/>
            <a:ext cx="4038600" cy="4637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504950"/>
            <a:ext cx="4038600" cy="4637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BFE90-3CC6-4B66-8F77-426A27882772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11DA2-87BD-4F75-A9FD-205F6827F529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617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9876"/>
            <a:ext cx="4040188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81225"/>
            <a:ext cx="4040188" cy="3962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9876"/>
            <a:ext cx="4041775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81225"/>
            <a:ext cx="4041775" cy="3962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0A125-3EC9-4F49-8578-996A52D35833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32B52-08D7-41D6-8C2B-795261391454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48A2B-9012-437E-8541-F5BC86E3096D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E2E6C-3219-4CBD-AF53-B7CAE5B17726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D16A2-75CF-4599-82C9-AE751322AB30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9B734-E565-48A0-992C-2AFD91EC1CE3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29A96-5DEB-4834-855B-2F4A0738D6BE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AC5D1-314A-4A7D-BD41-9D5401A9318B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68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705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9863"/>
            <a:ext cx="3008313" cy="470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1D0F9-1E48-4BD4-A642-CD30B4C9DE41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A3CC-D3F9-402E-AD7E-109FAD2C05FD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13301"/>
            <a:ext cx="5486400" cy="5683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4363"/>
            <a:ext cx="5486400" cy="41259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81625"/>
            <a:ext cx="5486400" cy="8080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58D67-44CE-44A1-ABBF-A95C8BA75D2A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A75C1-A07C-4166-8F34-ADC11DD80BF1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AEAFE-3F96-4858-A23D-C1AF24FFF3FE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EB60A-CA1A-4F6D-8CD3-67CF9203117B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3050" y="214314"/>
            <a:ext cx="2063750" cy="59277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8627" y="214314"/>
            <a:ext cx="6042025" cy="59277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98937-1B90-4A62-A1BE-46DEC3EDB0BA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51537-B48A-4606-A646-D54D38BBB404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627" y="214313"/>
            <a:ext cx="6215063" cy="8731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08F2E-0C23-4DBF-AF25-08485938B83B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02E0E-307D-43D3-8304-5647FB7AEFEE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19600"/>
            <a:ext cx="7772400" cy="13652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14650"/>
            <a:ext cx="7772400" cy="15049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59A72-350D-4B6D-AD91-332A25D33867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4B63D-DF86-41C2-9461-C85DD024E527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504950"/>
            <a:ext cx="4038600" cy="4637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504950"/>
            <a:ext cx="4038600" cy="4637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D8721-DE98-48C6-9F88-AF878A163DBE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17AF5-9396-485F-95DB-04C34FD2FD5F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617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9876"/>
            <a:ext cx="4040188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81225"/>
            <a:ext cx="4040188" cy="3962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9876"/>
            <a:ext cx="4041775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81225"/>
            <a:ext cx="4041775" cy="3962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A6712-6658-42E0-AB9B-FDDA441E0854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CD307-E586-4E1A-8ABE-8D47334A3AD3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303D6-2C33-4C71-8BF3-D14A08081D1F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3E554-AE07-4A12-86CD-BA92F9FFB06F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366AA-821A-469C-BE85-F456717A55C7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EEB80-8442-46B0-AA93-103E043B9ABF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68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705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9863"/>
            <a:ext cx="3008313" cy="470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F6A5B-E239-4452-B9EA-34B45E7A09C3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30026-F304-40A6-8E2B-27E667CAEE68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13301"/>
            <a:ext cx="5486400" cy="5683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4363"/>
            <a:ext cx="5486400" cy="41259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81625"/>
            <a:ext cx="5486400" cy="8080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E723C-8705-496A-A5F3-3FA3B5F83679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24490-2DF0-4FD9-845D-050C7BD7FB8E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矩形 12"/>
          <p:cNvSpPr>
            <a:spLocks noChangeArrowheads="1"/>
          </p:cNvSpPr>
          <p:nvPr/>
        </p:nvSpPr>
        <p:spPr bwMode="auto">
          <a:xfrm>
            <a:off x="0" y="0"/>
            <a:ext cx="9144000" cy="1146175"/>
          </a:xfrm>
          <a:prstGeom prst="rect">
            <a:avLst/>
          </a:prstGeom>
          <a:solidFill>
            <a:srgbClr val="BFD844"/>
          </a:solidFill>
          <a:ln>
            <a:noFill/>
          </a:ln>
          <a:extLst/>
        </p:spPr>
        <p:txBody>
          <a:bodyPr anchor="ctr"/>
          <a:lstStyle/>
          <a:p>
            <a:pPr algn="ctr" eaLnBrk="0" hangingPunct="0">
              <a:buFont typeface="Arial" pitchFamily="34" charset="0"/>
              <a:buNone/>
              <a:defRPr/>
            </a:pPr>
            <a:endParaRPr lang="zh-CN" altLang="en-US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027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28625" y="214313"/>
            <a:ext cx="6215063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>
                <a:sym typeface="微软雅黑"/>
              </a:rPr>
              <a:t>单击此处编辑母版标题</a:t>
            </a:r>
          </a:p>
        </p:txBody>
      </p:sp>
      <p:sp>
        <p:nvSpPr>
          <p:cNvPr id="1028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04950"/>
            <a:ext cx="8229600" cy="463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altLang="en-US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altLang="en-US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altLang="en-US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altLang="en-US" smtClean="0">
                <a:sym typeface="Calibri" pitchFamily="34" charset="0"/>
              </a:rPr>
              <a:t>第五级</a:t>
            </a:r>
          </a:p>
        </p:txBody>
      </p:sp>
      <p:sp>
        <p:nvSpPr>
          <p:cNvPr id="1029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73813"/>
            <a:ext cx="2133600" cy="3667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  <a:latin typeface="+mn-lt"/>
                <a:ea typeface="宋体" pitchFamily="2" charset="-122"/>
                <a:sym typeface="Calibri" pitchFamily="34" charset="0"/>
              </a:defRPr>
            </a:lvl1pPr>
          </a:lstStyle>
          <a:p>
            <a:pPr>
              <a:defRPr/>
            </a:pPr>
            <a:fld id="{376D5467-6ACE-4823-942E-737F67A6B371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030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73813"/>
            <a:ext cx="2895600" cy="3667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  <a:latin typeface="+mn-lt"/>
                <a:ea typeface="宋体" pitchFamily="2" charset="-122"/>
                <a:sym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1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73813"/>
            <a:ext cx="2133600" cy="3667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  <a:latin typeface="+mn-lt"/>
                <a:ea typeface="宋体" pitchFamily="2" charset="-122"/>
                <a:sym typeface="Calibri" pitchFamily="34" charset="0"/>
              </a:defRPr>
            </a:lvl1pPr>
          </a:lstStyle>
          <a:p>
            <a:pPr>
              <a:defRPr/>
            </a:pPr>
            <a:fld id="{5543A1D8-66C0-48F6-92A8-FF58E5237890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032" name="Picture 2" descr="D:\花纹\儿童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29313" y="5562600"/>
            <a:ext cx="29749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矩形 7"/>
          <p:cNvSpPr>
            <a:spLocks noChangeArrowheads="1"/>
          </p:cNvSpPr>
          <p:nvPr/>
        </p:nvSpPr>
        <p:spPr bwMode="auto">
          <a:xfrm>
            <a:off x="0" y="6738938"/>
            <a:ext cx="9144000" cy="138112"/>
          </a:xfrm>
          <a:prstGeom prst="rect">
            <a:avLst/>
          </a:prstGeom>
          <a:solidFill>
            <a:srgbClr val="09532A"/>
          </a:solidFill>
          <a:ln>
            <a:noFill/>
          </a:ln>
          <a:extLst/>
        </p:spPr>
        <p:txBody>
          <a:bodyPr anchor="ctr"/>
          <a:lstStyle/>
          <a:p>
            <a:pPr algn="ctr" eaLnBrk="0" hangingPunct="0">
              <a:buFont typeface="Arial" pitchFamily="34" charset="0"/>
              <a:buNone/>
              <a:defRPr/>
            </a:pPr>
            <a:endParaRPr lang="zh-CN" altLang="en-US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pic>
        <p:nvPicPr>
          <p:cNvPr id="1034" name="Picture 5" descr="D:\花纹\1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89663" y="0"/>
            <a:ext cx="2954337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 spd="slow">
    <p:fade/>
  </p:transition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+mj-lt"/>
          <a:ea typeface="+mj-ea"/>
          <a:cs typeface="微软雅黑"/>
          <a:sym typeface="微软雅黑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itchFamily="34" charset="-122"/>
          <a:ea typeface="微软雅黑" pitchFamily="34" charset="-122"/>
          <a:cs typeface="微软雅黑"/>
          <a:sym typeface="微软雅黑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itchFamily="34" charset="-122"/>
          <a:ea typeface="微软雅黑" pitchFamily="34" charset="-122"/>
          <a:cs typeface="微软雅黑"/>
          <a:sym typeface="微软雅黑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itchFamily="34" charset="-122"/>
          <a:ea typeface="微软雅黑" pitchFamily="34" charset="-122"/>
          <a:cs typeface="微软雅黑"/>
          <a:sym typeface="微软雅黑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itchFamily="34" charset="-122"/>
          <a:ea typeface="微软雅黑" pitchFamily="34" charset="-122"/>
          <a:cs typeface="微软雅黑"/>
          <a:sym typeface="微软雅黑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itchFamily="34" charset="-122"/>
          <a:ea typeface="微软雅黑" pitchFamily="34" charset="-122"/>
          <a:sym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itchFamily="34" charset="-122"/>
          <a:ea typeface="微软雅黑" pitchFamily="34" charset="-122"/>
          <a:sym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itchFamily="34" charset="-122"/>
          <a:ea typeface="微软雅黑" pitchFamily="34" charset="-122"/>
          <a:sym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itchFamily="34" charset="-122"/>
          <a:ea typeface="微软雅黑" pitchFamily="34" charset="-122"/>
          <a:sym typeface="微软雅黑" pitchFamily="34" charset="-122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矩形 12"/>
          <p:cNvSpPr>
            <a:spLocks noChangeArrowheads="1"/>
          </p:cNvSpPr>
          <p:nvPr/>
        </p:nvSpPr>
        <p:spPr bwMode="auto">
          <a:xfrm>
            <a:off x="0" y="0"/>
            <a:ext cx="9144000" cy="1146175"/>
          </a:xfrm>
          <a:prstGeom prst="rect">
            <a:avLst/>
          </a:prstGeom>
          <a:solidFill>
            <a:srgbClr val="BFD844"/>
          </a:solidFill>
          <a:ln>
            <a:noFill/>
          </a:ln>
          <a:extLst/>
        </p:spPr>
        <p:txBody>
          <a:bodyPr anchor="ctr"/>
          <a:lstStyle/>
          <a:p>
            <a:pPr algn="ctr" eaLnBrk="0" hangingPunct="0">
              <a:buFont typeface="Arial" pitchFamily="34" charset="0"/>
              <a:buNone/>
              <a:defRPr/>
            </a:pPr>
            <a:endParaRPr lang="zh-CN" altLang="en-US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pic>
        <p:nvPicPr>
          <p:cNvPr id="14339" name="Picture 2" descr="D:\花纹\儿童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29313" y="5562600"/>
            <a:ext cx="29749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矩形 7"/>
          <p:cNvSpPr>
            <a:spLocks noChangeArrowheads="1"/>
          </p:cNvSpPr>
          <p:nvPr/>
        </p:nvSpPr>
        <p:spPr bwMode="auto">
          <a:xfrm>
            <a:off x="0" y="6738938"/>
            <a:ext cx="9144000" cy="138112"/>
          </a:xfrm>
          <a:prstGeom prst="rect">
            <a:avLst/>
          </a:prstGeom>
          <a:solidFill>
            <a:srgbClr val="09532A"/>
          </a:solidFill>
          <a:ln>
            <a:noFill/>
          </a:ln>
          <a:extLst/>
        </p:spPr>
        <p:txBody>
          <a:bodyPr anchor="ctr"/>
          <a:lstStyle/>
          <a:p>
            <a:pPr algn="ctr" eaLnBrk="0" hangingPunct="0">
              <a:buFont typeface="Arial" pitchFamily="34" charset="0"/>
              <a:buNone/>
              <a:defRPr/>
            </a:pPr>
            <a:endParaRPr lang="zh-CN" altLang="en-US">
              <a:solidFill>
                <a:srgbClr val="FFFFFF"/>
              </a:solidFill>
              <a:latin typeface="Calibri" pitchFamily="34" charset="0"/>
              <a:ea typeface="宋体" pitchFamily="2" charset="-122"/>
              <a:sym typeface="Calibri" pitchFamily="34" charset="0"/>
            </a:endParaRPr>
          </a:p>
        </p:txBody>
      </p:sp>
      <p:pic>
        <p:nvPicPr>
          <p:cNvPr id="14341" name="Picture 5" descr="D:\花纹\1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89663" y="0"/>
            <a:ext cx="2954337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3" descr="D:\花纹\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28625" y="214313"/>
            <a:ext cx="6215063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>
                <a:sym typeface="微软雅黑"/>
              </a:rPr>
              <a:t>单击此处编辑母版标题</a:t>
            </a:r>
          </a:p>
        </p:txBody>
      </p:sp>
      <p:sp>
        <p:nvSpPr>
          <p:cNvPr id="14344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04950"/>
            <a:ext cx="8229600" cy="463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altLang="en-US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altLang="en-US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altLang="en-US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altLang="en-US" smtClean="0">
                <a:sym typeface="Calibri" pitchFamily="34" charset="0"/>
              </a:rPr>
              <a:t>第五级</a:t>
            </a:r>
          </a:p>
        </p:txBody>
      </p:sp>
      <p:sp>
        <p:nvSpPr>
          <p:cNvPr id="2057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73813"/>
            <a:ext cx="2133600" cy="3667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  <a:latin typeface="+mn-lt"/>
                <a:ea typeface="宋体" pitchFamily="2" charset="-122"/>
                <a:sym typeface="Calibri" pitchFamily="34" charset="0"/>
              </a:defRPr>
            </a:lvl1pPr>
          </a:lstStyle>
          <a:p>
            <a:pPr>
              <a:defRPr/>
            </a:pPr>
            <a:fld id="{C30202B8-502A-4E1A-A797-D774E12F8A74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058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73813"/>
            <a:ext cx="2895600" cy="3667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  <a:latin typeface="+mn-lt"/>
                <a:ea typeface="宋体" pitchFamily="2" charset="-122"/>
                <a:sym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9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73813"/>
            <a:ext cx="2133600" cy="3667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buFont typeface="Arial" pitchFamily="34" charset="0"/>
              <a:buNone/>
              <a:defRPr sz="1200">
                <a:solidFill>
                  <a:srgbClr val="898989"/>
                </a:solidFill>
                <a:latin typeface="+mn-lt"/>
                <a:ea typeface="宋体" pitchFamily="2" charset="-122"/>
                <a:sym typeface="Calibri" pitchFamily="34" charset="0"/>
              </a:defRPr>
            </a:lvl1pPr>
          </a:lstStyle>
          <a:p>
            <a:pPr>
              <a:defRPr/>
            </a:pPr>
            <a:fld id="{D4114A45-21C8-4B71-AD23-3ABEEC647547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 spd="slow">
    <p:fade/>
  </p:transition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+mj-lt"/>
          <a:ea typeface="+mj-ea"/>
          <a:cs typeface="微软雅黑"/>
          <a:sym typeface="微软雅黑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itchFamily="34" charset="-122"/>
          <a:ea typeface="微软雅黑" pitchFamily="34" charset="-122"/>
          <a:cs typeface="微软雅黑"/>
          <a:sym typeface="微软雅黑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itchFamily="34" charset="-122"/>
          <a:ea typeface="微软雅黑" pitchFamily="34" charset="-122"/>
          <a:cs typeface="微软雅黑"/>
          <a:sym typeface="微软雅黑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itchFamily="34" charset="-122"/>
          <a:ea typeface="微软雅黑" pitchFamily="34" charset="-122"/>
          <a:cs typeface="微软雅黑"/>
          <a:sym typeface="微软雅黑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itchFamily="34" charset="-122"/>
          <a:ea typeface="微软雅黑" pitchFamily="34" charset="-122"/>
          <a:cs typeface="微软雅黑"/>
          <a:sym typeface="微软雅黑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itchFamily="34" charset="-122"/>
          <a:ea typeface="微软雅黑" pitchFamily="34" charset="-122"/>
          <a:sym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itchFamily="34" charset="-122"/>
          <a:ea typeface="微软雅黑" pitchFamily="34" charset="-122"/>
          <a:sym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itchFamily="34" charset="-122"/>
          <a:ea typeface="微软雅黑" pitchFamily="34" charset="-122"/>
          <a:sym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9532A"/>
          </a:solidFill>
          <a:latin typeface="微软雅黑" pitchFamily="34" charset="-122"/>
          <a:ea typeface="微软雅黑" pitchFamily="34" charset="-122"/>
          <a:sym typeface="微软雅黑" pitchFamily="34" charset="-122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hyperlink" Target="&#38142;&#25509;&#30340;&#26448;&#26009;/&#22823;&#28023;&#35838;&#31243;/&#21834;&#65292;&#22823;&#28023;.ppt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&#38142;&#25509;&#30340;&#26448;&#26009;/&#26149;&#30340;&#26059;&#24459;.ppt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&#38142;&#25509;&#30340;&#26448;&#26009;/&#24748;&#23830;&#36793;&#30340;&#26641;/&#24748;&#23830;&#36793;&#30340;&#26641;.ppt" TargetMode="External"/><Relationship Id="rId2" Type="http://schemas.openxmlformats.org/officeDocument/2006/relationships/hyperlink" Target="&#38142;&#25509;&#30340;&#26448;&#26009;/&#20250;&#39134;&#30340;&#21494;&#23376;.ppt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&#38142;&#25509;&#30340;&#26448;&#26009;/&#25105;&#21644;&#23567;&#40479;&#21644;&#38083;&#38107;.ppt" TargetMode="External"/><Relationship Id="rId4" Type="http://schemas.openxmlformats.org/officeDocument/2006/relationships/hyperlink" Target="&#38142;&#25509;&#30340;&#26448;&#26009;/&#29233;&#35835;&#20070;&#30340;&#26641;&#21494;.ppt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&#25105;&#21644;&#23567;&#40479;&#21644;&#38083;&#38107;.ppt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&#38142;&#25509;&#30340;&#26448;&#26009;/&#21016;&#23452;&#26114;&#20316;&#21697;.pp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&#26085;&#26376;&#28525;&#30340;&#20256;&#35828;&#33258;&#20027;&#23398;&#20064;&#20316;&#19994;&#21333;.docx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&#38142;&#25509;&#30340;&#26448;&#26009;/&#24039;&#20570;&#24494;&#35838;&#65288;&#25163;&#26426;&#21152;&#30333;&#32440;&#65289;_&#26631;&#28165;.flv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&#38142;&#25509;&#30340;&#26448;&#26009;/&#36214;&#28023;.pptx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hyperlink" Target="&#38142;&#25509;&#30340;&#26448;&#26009;/&#40479;&#23707;/&#40479;&#23707;.pptx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38142;&#25509;&#30340;&#26448;&#26009;/&#31532;&#19968;&#26421;&#26447;&#33457;.pptx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组合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638300"/>
            <a:ext cx="7776444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2" descr="D:\花纹\天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74542" flipH="1">
            <a:off x="298450" y="1081088"/>
            <a:ext cx="681038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 descr="D:\花纹\儿童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9525" y="5780088"/>
            <a:ext cx="2784475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标题 8"/>
          <p:cNvSpPr>
            <a:spLocks noGrp="1" noChangeArrowheads="1"/>
          </p:cNvSpPr>
          <p:nvPr>
            <p:ph type="ctrTitle" idx="4294967295"/>
          </p:nvPr>
        </p:nvSpPr>
        <p:spPr>
          <a:xfrm>
            <a:off x="639762" y="1277938"/>
            <a:ext cx="7244513" cy="3241675"/>
          </a:xfrm>
        </p:spPr>
        <p:txBody>
          <a:bodyPr/>
          <a:lstStyle/>
          <a:p>
            <a:pPr algn="ctr">
              <a:lnSpc>
                <a:spcPct val="180000"/>
              </a:lnSpc>
            </a:pPr>
            <a:r>
              <a:rPr lang="zh-CN" altLang="en-US" sz="4800" dirty="0" smtClean="0">
                <a:latin typeface="方正姚体"/>
                <a:ea typeface="方正姚体"/>
                <a:cs typeface="方正姚体"/>
                <a:sym typeface="黑体" pitchFamily="2" charset="-122"/>
              </a:rPr>
              <a:t>微</a:t>
            </a:r>
            <a:r>
              <a:rPr lang="zh-CN" altLang="en-US" sz="4800" dirty="0">
                <a:latin typeface="方正姚体"/>
                <a:ea typeface="方正姚体"/>
                <a:cs typeface="方正姚体"/>
                <a:sym typeface="黑体" pitchFamily="2" charset="-122"/>
              </a:rPr>
              <a:t>课创新策略与</a:t>
            </a:r>
            <a:r>
              <a:rPr lang="zh-CN" altLang="en-US" sz="4800" dirty="0" smtClean="0">
                <a:latin typeface="方正姚体"/>
                <a:ea typeface="方正姚体"/>
                <a:cs typeface="方正姚体"/>
                <a:sym typeface="黑体" pitchFamily="2" charset="-122"/>
              </a:rPr>
              <a:t>高效教学</a:t>
            </a:r>
            <a:r>
              <a:rPr lang="en-US" altLang="zh-CN" sz="4800" dirty="0" smtClean="0">
                <a:latin typeface="方正姚体"/>
                <a:ea typeface="方正姚体"/>
                <a:cs typeface="方正姚体"/>
                <a:sym typeface="黑体" pitchFamily="2" charset="-122"/>
              </a:rPr>
              <a:t/>
            </a:r>
            <a:br>
              <a:rPr lang="en-US" altLang="zh-CN" sz="4800" dirty="0" smtClean="0">
                <a:latin typeface="方正姚体"/>
                <a:ea typeface="方正姚体"/>
                <a:cs typeface="方正姚体"/>
                <a:sym typeface="黑体" pitchFamily="2" charset="-122"/>
              </a:rPr>
            </a:br>
            <a:r>
              <a:rPr lang="en-US" altLang="zh-CN" sz="2400" b="1" dirty="0" smtClean="0">
                <a:latin typeface="+mn-ea"/>
                <a:ea typeface="+mn-ea"/>
                <a:cs typeface="方正姚体"/>
                <a:sym typeface="黑体" pitchFamily="2" charset="-122"/>
              </a:rPr>
              <a:t>——</a:t>
            </a:r>
            <a:r>
              <a:rPr lang="zh-CN" altLang="en-US" sz="2400" b="1" dirty="0" smtClean="0">
                <a:latin typeface="+mn-ea"/>
                <a:ea typeface="+mn-ea"/>
                <a:cs typeface="方正姚体"/>
                <a:sym typeface="黑体" pitchFamily="2" charset="-122"/>
              </a:rPr>
              <a:t>微课的实践应用与反思</a:t>
            </a:r>
            <a:endParaRPr lang="zh-CN" altLang="en-US" sz="4800" b="1" dirty="0" smtClean="0">
              <a:latin typeface="+mn-ea"/>
              <a:ea typeface="+mn-ea"/>
              <a:cs typeface="方正姚体"/>
              <a:sym typeface="黑体" pitchFamily="2" charset="-122"/>
            </a:endParaRPr>
          </a:p>
        </p:txBody>
      </p:sp>
      <p:sp>
        <p:nvSpPr>
          <p:cNvPr id="28678" name="Text Box 8"/>
          <p:cNvSpPr>
            <a:spLocks noChangeArrowheads="1"/>
          </p:cNvSpPr>
          <p:nvPr/>
        </p:nvSpPr>
        <p:spPr bwMode="auto">
          <a:xfrm>
            <a:off x="899694" y="5383213"/>
            <a:ext cx="47522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200" dirty="0" smtClean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方正姚体"/>
                <a:sym typeface="Calibri" pitchFamily="34" charset="0"/>
              </a:rPr>
              <a:t>江苏省曙光</a:t>
            </a:r>
            <a:r>
              <a:rPr lang="zh-CN" altLang="en-US" sz="3200" dirty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方正姚体"/>
                <a:sym typeface="Calibri" pitchFamily="34" charset="0"/>
              </a:rPr>
              <a:t>小学  盖鸾英</a:t>
            </a:r>
            <a:endParaRPr lang="zh-CN" altLang="en-US" sz="3200" dirty="0">
              <a:latin typeface="华文行楷" panose="02010800040101010101" pitchFamily="2" charset="-122"/>
              <a:ea typeface="华文行楷" panose="02010800040101010101" pitchFamily="2" charset="-122"/>
              <a:cs typeface="方正姚体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0" descr="130_jpg"/>
          <p:cNvPicPr>
            <a:picLocks noChangeAspect="1" noChangeArrowheads="1"/>
          </p:cNvPicPr>
          <p:nvPr/>
        </p:nvPicPr>
        <p:blipFill>
          <a:blip r:embed="rId2" cstate="print"/>
          <a:srcRect t="59663"/>
          <a:stretch>
            <a:fillRect/>
          </a:stretch>
        </p:blipFill>
        <p:spPr bwMode="auto">
          <a:xfrm>
            <a:off x="4109537" y="1766430"/>
            <a:ext cx="5034463" cy="2862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Text Box 12"/>
          <p:cNvSpPr txBox="1">
            <a:spLocks noChangeArrowheads="1"/>
          </p:cNvSpPr>
          <p:nvPr/>
        </p:nvSpPr>
        <p:spPr bwMode="auto">
          <a:xfrm>
            <a:off x="4914035" y="1844579"/>
            <a:ext cx="3821513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altLang="zh-CN" sz="120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en-US" altLang="zh-CN" sz="1200">
              <a:latin typeface="Calibri" pitchFamily="34" charset="0"/>
            </a:endParaRPr>
          </a:p>
        </p:txBody>
      </p:sp>
      <p:pic>
        <p:nvPicPr>
          <p:cNvPr id="58372" name="Text Box 3"/>
          <p:cNvPicPr>
            <a:picLocks noChangeArrowheads="1"/>
          </p:cNvPicPr>
          <p:nvPr/>
        </p:nvPicPr>
        <p:blipFill>
          <a:blip r:embed="rId3" cstate="print"/>
          <a:srcRect l="4736" t="11908" r="6282" b="28421"/>
          <a:stretch>
            <a:fillRect/>
          </a:stretch>
        </p:blipFill>
        <p:spPr bwMode="auto">
          <a:xfrm>
            <a:off x="4777499" y="1391888"/>
            <a:ext cx="3875742" cy="91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361436" y="1391888"/>
            <a:ext cx="2281238" cy="83343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方正姚体" panose="02010601030101010101" pitchFamily="2" charset="-122"/>
                <a:ea typeface="方正姚体" panose="02010601030101010101" pitchFamily="2" charset="-122"/>
              </a:rPr>
              <a:t>5.</a:t>
            </a:r>
            <a:r>
              <a:rPr lang="zh-CN" altLang="en-US" sz="2400" dirty="0" smtClean="0">
                <a:latin typeface="方正姚体" panose="02010601030101010101" pitchFamily="2" charset="-122"/>
                <a:ea typeface="方正姚体" panose="02010601030101010101" pitchFamily="2" charset="-122"/>
              </a:rPr>
              <a:t>深度融合类。</a:t>
            </a:r>
            <a:endParaRPr lang="zh-CN" altLang="zh-CN" sz="2400" dirty="0" smtClean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8" name="Picture 5" descr="3320946_094459349146_2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 cstate="print"/>
          <a:srcRect b="3334"/>
          <a:stretch>
            <a:fillRect/>
          </a:stretch>
        </p:blipFill>
        <p:spPr bwMode="auto">
          <a:xfrm>
            <a:off x="50684" y="3510531"/>
            <a:ext cx="4283976" cy="322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409787" y="3947780"/>
            <a:ext cx="2362063" cy="731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60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楷体_GB2312"/>
                <a:ea typeface="楷体_GB2312"/>
              </a:rPr>
              <a:t>啊 大海</a:t>
            </a:r>
            <a:endParaRPr lang="zh-CN" altLang="en-US" sz="60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楷体_GB2312"/>
              <a:ea typeface="楷体_GB231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7366AA-821A-469C-BE85-F456717A55C7}" type="datetime1">
              <a:rPr lang="en-US" smtClean="0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75892" y="1854393"/>
            <a:ext cx="24852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用于：</a:t>
            </a:r>
            <a:endParaRPr lang="en-US" altLang="zh-CN" sz="3200" dirty="0" smtClean="0"/>
          </a:p>
          <a:p>
            <a:endParaRPr lang="en-US" altLang="zh-CN" sz="3200" dirty="0" smtClean="0"/>
          </a:p>
          <a:p>
            <a:r>
              <a:rPr lang="zh-CN" altLang="en-US" sz="3200" dirty="0"/>
              <a:t>课</a:t>
            </a:r>
            <a:r>
              <a:rPr lang="zh-CN" altLang="en-US" sz="3200" dirty="0" smtClean="0"/>
              <a:t>前</a:t>
            </a:r>
            <a:endParaRPr lang="en-US" altLang="zh-CN" sz="3200" dirty="0" smtClean="0"/>
          </a:p>
          <a:p>
            <a:endParaRPr lang="en-US" altLang="zh-CN" sz="3200" dirty="0"/>
          </a:p>
          <a:p>
            <a:endParaRPr lang="en-US" altLang="zh-CN" sz="3200" dirty="0"/>
          </a:p>
          <a:p>
            <a:r>
              <a:rPr lang="zh-CN" altLang="en-US" sz="3200" dirty="0" smtClean="0"/>
              <a:t>课后</a:t>
            </a:r>
            <a:endParaRPr lang="zh-CN" alt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1780337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7"/>
          <p:cNvSpPr txBox="1">
            <a:spLocks noChangeArrowheads="1"/>
          </p:cNvSpPr>
          <p:nvPr/>
        </p:nvSpPr>
        <p:spPr bwMode="auto">
          <a:xfrm>
            <a:off x="5607050" y="5527675"/>
            <a:ext cx="3384550" cy="120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4800"/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1409700" y="1206500"/>
            <a:ext cx="6834188" cy="893763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Font typeface="Arial" charset="0"/>
              <a:buNone/>
            </a:pPr>
            <a:r>
              <a:rPr lang="zh-CN" altLang="en-US" sz="2800">
                <a:latin typeface="华文行楷"/>
                <a:ea typeface="华文行楷"/>
                <a:cs typeface="华文行楷"/>
              </a:rPr>
              <a:t>（二）“四步一环”微课导学教学模式</a:t>
            </a:r>
            <a:endParaRPr lang="zh-CN" altLang="zh-CN" sz="2800">
              <a:latin typeface="华文行楷"/>
              <a:ea typeface="华文行楷"/>
              <a:cs typeface="华文行楷"/>
            </a:endParaRPr>
          </a:p>
        </p:txBody>
      </p:sp>
      <p:sp>
        <p:nvSpPr>
          <p:cNvPr id="64515" name="矩形 4"/>
          <p:cNvSpPr>
            <a:spLocks noChangeArrowheads="1"/>
          </p:cNvSpPr>
          <p:nvPr/>
        </p:nvSpPr>
        <p:spPr bwMode="auto">
          <a:xfrm>
            <a:off x="760413" y="2430463"/>
            <a:ext cx="6442075" cy="3949700"/>
          </a:xfrm>
          <a:prstGeom prst="rect">
            <a:avLst/>
          </a:prstGeom>
          <a:solidFill>
            <a:schemeClr val="bg2"/>
          </a:solidFill>
          <a:ln w="9525">
            <a:solidFill>
              <a:srgbClr val="005E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华文新魏"/>
                <a:ea typeface="华文新魏"/>
                <a:cs typeface="华文新魏"/>
              </a:rPr>
              <a:t>四步一环：</a:t>
            </a:r>
            <a:endParaRPr lang="en-US" altLang="zh-CN" sz="2800" b="1" dirty="0">
              <a:latin typeface="华文新魏"/>
              <a:ea typeface="华文新魏"/>
              <a:cs typeface="华文新魏"/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latin typeface="华文新魏"/>
              <a:ea typeface="华文新魏"/>
              <a:cs typeface="华文新魏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华文新魏"/>
                <a:ea typeface="华文新魏"/>
                <a:cs typeface="华文新魏"/>
              </a:rPr>
              <a:t>    </a:t>
            </a:r>
            <a:r>
              <a:rPr lang="zh-CN" altLang="zh-CN" sz="2800" dirty="0">
                <a:latin typeface="华文新魏"/>
                <a:ea typeface="华文新魏"/>
                <a:cs typeface="华文新魏"/>
              </a:rPr>
              <a:t>第一，</a:t>
            </a:r>
            <a:r>
              <a:rPr lang="zh-CN" altLang="en-US" sz="2800" dirty="0">
                <a:latin typeface="华文新魏"/>
                <a:ea typeface="华文新魏"/>
                <a:cs typeface="华文新魏"/>
              </a:rPr>
              <a:t>微课导学，前置性学习。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华文新魏"/>
                <a:ea typeface="华文新魏"/>
                <a:cs typeface="华文新魏"/>
              </a:rPr>
              <a:t>    第二，成果汇报，展示性学习。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华文新魏"/>
                <a:ea typeface="华文新魏"/>
                <a:cs typeface="华文新魏"/>
              </a:rPr>
              <a:t>    </a:t>
            </a:r>
            <a:r>
              <a:rPr lang="zh-CN" altLang="zh-CN" sz="2800" dirty="0">
                <a:latin typeface="华文新魏"/>
                <a:ea typeface="华文新魏"/>
                <a:cs typeface="华文新魏"/>
              </a:rPr>
              <a:t>第</a:t>
            </a:r>
            <a:r>
              <a:rPr lang="zh-CN" altLang="en-US" sz="2800" dirty="0">
                <a:latin typeface="华文新魏"/>
                <a:ea typeface="华文新魏"/>
                <a:cs typeface="华文新魏"/>
              </a:rPr>
              <a:t>三</a:t>
            </a:r>
            <a:r>
              <a:rPr lang="zh-CN" altLang="zh-CN" sz="2800" dirty="0">
                <a:latin typeface="华文新魏"/>
                <a:ea typeface="华文新魏"/>
                <a:cs typeface="华文新魏"/>
              </a:rPr>
              <a:t>，</a:t>
            </a:r>
            <a:r>
              <a:rPr lang="zh-CN" altLang="en-US" sz="2800" dirty="0">
                <a:latin typeface="华文新魏"/>
                <a:ea typeface="华文新魏"/>
                <a:cs typeface="华文新魏"/>
              </a:rPr>
              <a:t>小组互助，</a:t>
            </a:r>
            <a:r>
              <a:rPr lang="zh-CN" altLang="zh-CN" sz="2800" dirty="0">
                <a:latin typeface="华文新魏"/>
                <a:ea typeface="华文新魏"/>
                <a:cs typeface="华文新魏"/>
              </a:rPr>
              <a:t>合作</a:t>
            </a:r>
            <a:r>
              <a:rPr lang="zh-CN" altLang="en-US" sz="2800" dirty="0">
                <a:latin typeface="华文新魏"/>
                <a:ea typeface="华文新魏"/>
                <a:cs typeface="华文新魏"/>
              </a:rPr>
              <a:t>性学习</a:t>
            </a:r>
            <a:r>
              <a:rPr lang="zh-CN" altLang="zh-CN" sz="2800" dirty="0">
                <a:latin typeface="华文新魏"/>
                <a:ea typeface="华文新魏"/>
                <a:cs typeface="华文新魏"/>
              </a:rPr>
              <a:t>。</a:t>
            </a:r>
            <a:endParaRPr lang="en-US" altLang="zh-CN" sz="2800" dirty="0">
              <a:latin typeface="华文新魏"/>
              <a:ea typeface="华文新魏"/>
              <a:cs typeface="华文新魏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华文新魏"/>
                <a:ea typeface="华文新魏"/>
                <a:cs typeface="华文新魏"/>
              </a:rPr>
              <a:t>    </a:t>
            </a:r>
            <a:r>
              <a:rPr lang="zh-CN" altLang="zh-CN" sz="2800" dirty="0">
                <a:latin typeface="华文新魏"/>
                <a:ea typeface="华文新魏"/>
                <a:cs typeface="华文新魏"/>
              </a:rPr>
              <a:t>第</a:t>
            </a:r>
            <a:r>
              <a:rPr lang="zh-CN" altLang="en-US" sz="2800" dirty="0">
                <a:latin typeface="华文新魏"/>
                <a:ea typeface="华文新魏"/>
                <a:cs typeface="华文新魏"/>
              </a:rPr>
              <a:t>四</a:t>
            </a:r>
            <a:r>
              <a:rPr lang="zh-CN" altLang="zh-CN" sz="2800" dirty="0">
                <a:latin typeface="华文新魏"/>
                <a:ea typeface="华文新魏"/>
                <a:cs typeface="华文新魏"/>
              </a:rPr>
              <a:t>，</a:t>
            </a:r>
            <a:r>
              <a:rPr lang="zh-CN" altLang="en-US" sz="2800" dirty="0" smtClean="0">
                <a:latin typeface="华文新魏"/>
                <a:ea typeface="华文新魏"/>
                <a:cs typeface="华文新魏"/>
              </a:rPr>
              <a:t>巩固延伸，</a:t>
            </a:r>
            <a:r>
              <a:rPr lang="zh-CN" altLang="en-US" sz="2800" dirty="0">
                <a:latin typeface="华文新魏"/>
                <a:ea typeface="华文新魏"/>
                <a:cs typeface="华文新魏"/>
              </a:rPr>
              <a:t>拓展性学习。</a:t>
            </a:r>
          </a:p>
        </p:txBody>
      </p:sp>
      <p:sp>
        <p:nvSpPr>
          <p:cNvPr id="64516" name="标题 1"/>
          <p:cNvSpPr>
            <a:spLocks noChangeArrowheads="1"/>
          </p:cNvSpPr>
          <p:nvPr/>
        </p:nvSpPr>
        <p:spPr bwMode="auto">
          <a:xfrm>
            <a:off x="7169150" y="2430463"/>
            <a:ext cx="1079500" cy="3970337"/>
          </a:xfrm>
          <a:prstGeom prst="rect">
            <a:avLst/>
          </a:prstGeom>
          <a:solidFill>
            <a:schemeClr val="bg2"/>
          </a:solidFill>
          <a:ln w="9525">
            <a:solidFill>
              <a:srgbClr val="005E00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eaLnBrk="0" hangingPunct="0">
              <a:buFont typeface="Arial" charset="0"/>
              <a:buNone/>
            </a:pPr>
            <a:r>
              <a:rPr lang="zh-CN" altLang="en-US" sz="2800">
                <a:latin typeface="华文新魏"/>
                <a:ea typeface="华文新魏"/>
                <a:cs typeface="华文新魏"/>
              </a:rPr>
              <a:t>个性化学习贯穿始终</a:t>
            </a:r>
            <a:endParaRPr lang="en-US" altLang="zh-CN" sz="2800">
              <a:latin typeface="华文新魏"/>
              <a:ea typeface="华文新魏"/>
              <a:cs typeface="华文新魏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645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8" descr="PPS 2014-04-21 05'03'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6988" y="3078163"/>
            <a:ext cx="4872037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2878138" y="1709738"/>
            <a:ext cx="4454525" cy="89535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微课导学，前置性学习</a:t>
            </a:r>
            <a:endParaRPr lang="zh-CN" altLang="zh-CN" sz="2800" dirty="0" smtClean="0"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193675" y="603250"/>
            <a:ext cx="2360613" cy="89535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  <a:defRPr/>
            </a:pPr>
            <a:r>
              <a:rPr lang="en-US" altLang="zh-CN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1</a:t>
            </a: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、模式解读</a:t>
            </a:r>
            <a:endParaRPr lang="zh-CN" altLang="zh-CN" sz="28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2771775" y="603250"/>
            <a:ext cx="4454525" cy="89535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成果汇报，展示性学习</a:t>
            </a:r>
            <a:endParaRPr lang="zh-CN" altLang="zh-CN" sz="2800" dirty="0" smtClean="0"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849438"/>
            <a:ext cx="4457700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>
            <a:spLocks noChangeArrowheads="1"/>
          </p:cNvSpPr>
          <p:nvPr/>
        </p:nvSpPr>
        <p:spPr bwMode="auto">
          <a:xfrm>
            <a:off x="1989138" y="5783263"/>
            <a:ext cx="60483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3200">
                <a:solidFill>
                  <a:srgbClr val="000000"/>
                </a:solidFill>
                <a:latin typeface="方正姚体"/>
                <a:ea typeface="方正姚体"/>
                <a:cs typeface="方正姚体"/>
              </a:rPr>
              <a:t>设计活动，让学生自信地讲出来</a:t>
            </a:r>
            <a:endParaRPr lang="zh-CN" altLang="en-US">
              <a:latin typeface="方正姚体"/>
              <a:ea typeface="方正姚体"/>
              <a:cs typeface="方正姚体"/>
            </a:endParaRPr>
          </a:p>
        </p:txBody>
      </p:sp>
      <p:sp>
        <p:nvSpPr>
          <p:cNvPr id="6" name="Text Box 8"/>
          <p:cNvSpPr>
            <a:spLocks noChangeArrowheads="1"/>
          </p:cNvSpPr>
          <p:nvPr/>
        </p:nvSpPr>
        <p:spPr bwMode="auto">
          <a:xfrm>
            <a:off x="5795963" y="1687513"/>
            <a:ext cx="29527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2400">
                <a:sym typeface="Calibri" pitchFamily="34" charset="0"/>
              </a:rPr>
              <a:t>小老师轮流主持</a:t>
            </a:r>
          </a:p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2400">
                <a:sym typeface="Calibri" pitchFamily="34" charset="0"/>
              </a:rPr>
              <a:t>同桌互查</a:t>
            </a:r>
          </a:p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2400">
                <a:sym typeface="Calibri" pitchFamily="34" charset="0"/>
              </a:rPr>
              <a:t>组内检查</a:t>
            </a:r>
          </a:p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2400">
                <a:sym typeface="Calibri" pitchFamily="34" charset="0"/>
              </a:rPr>
              <a:t>组际互查</a:t>
            </a:r>
          </a:p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2400">
                <a:sym typeface="Calibri" pitchFamily="34" charset="0"/>
              </a:rPr>
              <a:t>随机抽号检查</a:t>
            </a:r>
          </a:p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2400">
                <a:sym typeface="Calibri" pitchFamily="34" charset="0"/>
              </a:rPr>
              <a:t>竞赛  做练习</a:t>
            </a:r>
            <a:endParaRPr lang="en-US" altLang="zh-CN" sz="2400">
              <a:sym typeface="Calibri" pitchFamily="34" charset="0"/>
            </a:endParaRPr>
          </a:p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2400">
                <a:sym typeface="Calibri" pitchFamily="34" charset="0"/>
              </a:rPr>
              <a:t>释疑 纠正</a:t>
            </a:r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2771775" y="603250"/>
            <a:ext cx="4454525" cy="89535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小组互助，合作性学习</a:t>
            </a:r>
            <a:endParaRPr lang="zh-CN" altLang="zh-CN" sz="2800" dirty="0" smtClean="0"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3" y="1925638"/>
            <a:ext cx="5297487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>
            <a:spLocks noChangeArrowheads="1"/>
          </p:cNvSpPr>
          <p:nvPr/>
        </p:nvSpPr>
        <p:spPr bwMode="auto">
          <a:xfrm>
            <a:off x="1652588" y="5802313"/>
            <a:ext cx="66929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3200">
                <a:solidFill>
                  <a:srgbClr val="000000"/>
                </a:solidFill>
                <a:latin typeface="方正姚体"/>
                <a:ea typeface="方正姚体"/>
                <a:cs typeface="方正姚体"/>
              </a:rPr>
              <a:t>互帮互助，让每一位学生都讲出来</a:t>
            </a:r>
          </a:p>
        </p:txBody>
      </p:sp>
      <p:sp>
        <p:nvSpPr>
          <p:cNvPr id="67588" name="Text Box 7"/>
          <p:cNvSpPr>
            <a:spLocks noChangeArrowheads="1"/>
          </p:cNvSpPr>
          <p:nvPr/>
        </p:nvSpPr>
        <p:spPr bwMode="auto">
          <a:xfrm>
            <a:off x="6002338" y="2171700"/>
            <a:ext cx="2449512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  <a:buFont typeface="Arial" charset="0"/>
              <a:buNone/>
            </a:pPr>
            <a:r>
              <a:rPr lang="zh-CN" altLang="en-US" sz="2400">
                <a:solidFill>
                  <a:srgbClr val="000000"/>
                </a:solidFill>
                <a:sym typeface="Calibri" pitchFamily="34" charset="0"/>
              </a:rPr>
              <a:t>普遍存在的问题</a:t>
            </a:r>
          </a:p>
          <a:p>
            <a:pPr eaLnBrk="0" hangingPunct="0">
              <a:lnSpc>
                <a:spcPct val="150000"/>
              </a:lnSpc>
              <a:spcBef>
                <a:spcPct val="50000"/>
              </a:spcBef>
              <a:buFont typeface="Arial" charset="0"/>
              <a:buNone/>
            </a:pPr>
            <a:r>
              <a:rPr lang="zh-CN" altLang="en-US" sz="2400">
                <a:solidFill>
                  <a:srgbClr val="000000"/>
                </a:solidFill>
                <a:sym typeface="Calibri" pitchFamily="34" charset="0"/>
              </a:rPr>
              <a:t>难点</a:t>
            </a:r>
          </a:p>
          <a:p>
            <a:pPr eaLnBrk="0" hangingPunct="0">
              <a:lnSpc>
                <a:spcPct val="150000"/>
              </a:lnSpc>
              <a:spcBef>
                <a:spcPct val="50000"/>
              </a:spcBef>
              <a:buFont typeface="Arial" charset="0"/>
              <a:buNone/>
            </a:pPr>
            <a:r>
              <a:rPr lang="zh-CN" altLang="en-US" sz="2400">
                <a:solidFill>
                  <a:srgbClr val="000000"/>
                </a:solidFill>
                <a:sym typeface="Calibri" pitchFamily="34" charset="0"/>
              </a:rPr>
              <a:t>需要合作才能完成的任务</a:t>
            </a:r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758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2771775" y="603250"/>
            <a:ext cx="3960813" cy="89535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巩固延伸，拓展性学习</a:t>
            </a:r>
            <a:endParaRPr lang="zh-CN" altLang="zh-CN" sz="2800" dirty="0" smtClean="0"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5" name="Text Box 10"/>
          <p:cNvSpPr>
            <a:spLocks noChangeArrowheads="1"/>
          </p:cNvSpPr>
          <p:nvPr/>
        </p:nvSpPr>
        <p:spPr bwMode="auto">
          <a:xfrm>
            <a:off x="1843088" y="5830888"/>
            <a:ext cx="56356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3200">
                <a:solidFill>
                  <a:srgbClr val="000000"/>
                </a:solidFill>
                <a:latin typeface="方正姚体"/>
                <a:ea typeface="方正姚体"/>
                <a:cs typeface="方正姚体"/>
              </a:rPr>
              <a:t>固化讲出来的成果，可测可控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8" y="2301875"/>
            <a:ext cx="4362450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 Box 5"/>
          <p:cNvSpPr>
            <a:spLocks noChangeArrowheads="1"/>
          </p:cNvSpPr>
          <p:nvPr/>
        </p:nvSpPr>
        <p:spPr bwMode="auto">
          <a:xfrm>
            <a:off x="4806950" y="2109788"/>
            <a:ext cx="4105275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  <a:buFont typeface="Arial" charset="0"/>
              <a:buNone/>
            </a:pPr>
            <a:r>
              <a:rPr lang="zh-CN" altLang="en-US" sz="2400" dirty="0">
                <a:solidFill>
                  <a:srgbClr val="000000"/>
                </a:solidFill>
                <a:sym typeface="Calibri" pitchFamily="34" charset="0"/>
              </a:rPr>
              <a:t>内容少而精</a:t>
            </a:r>
          </a:p>
          <a:p>
            <a:pPr eaLnBrk="0" hangingPunct="0">
              <a:lnSpc>
                <a:spcPct val="150000"/>
              </a:lnSpc>
              <a:spcBef>
                <a:spcPct val="50000"/>
              </a:spcBef>
              <a:buFont typeface="Arial" charset="0"/>
              <a:buNone/>
            </a:pPr>
            <a:r>
              <a:rPr lang="zh-CN" altLang="en-US" sz="2400" dirty="0">
                <a:solidFill>
                  <a:srgbClr val="000000"/>
                </a:solidFill>
                <a:sym typeface="Calibri" pitchFamily="34" charset="0"/>
              </a:rPr>
              <a:t>设计成活动，形式多样：笔试、口试、抢答、竞赛、</a:t>
            </a:r>
            <a:r>
              <a:rPr lang="zh-CN" altLang="en-US" sz="2400" dirty="0" smtClean="0">
                <a:solidFill>
                  <a:srgbClr val="000000"/>
                </a:solidFill>
                <a:sym typeface="Calibri" pitchFamily="34" charset="0"/>
              </a:rPr>
              <a:t>操作、阅读等</a:t>
            </a:r>
            <a:endParaRPr lang="zh-CN" altLang="en-US" sz="2400" dirty="0">
              <a:solidFill>
                <a:srgbClr val="000000"/>
              </a:solidFill>
              <a:sym typeface="Calibri" pitchFamily="34" charset="0"/>
            </a:endParaRPr>
          </a:p>
          <a:p>
            <a:pPr eaLnBrk="0" hangingPunct="0">
              <a:lnSpc>
                <a:spcPct val="150000"/>
              </a:lnSpc>
              <a:spcBef>
                <a:spcPct val="50000"/>
              </a:spcBef>
              <a:buFont typeface="Arial" charset="0"/>
              <a:buNone/>
            </a:pPr>
            <a:r>
              <a:rPr lang="zh-CN" altLang="en-US" sz="2400" dirty="0">
                <a:solidFill>
                  <a:srgbClr val="000000"/>
                </a:solidFill>
                <a:sym typeface="Calibri" pitchFamily="34" charset="0"/>
              </a:rPr>
              <a:t>及时反馈调整</a:t>
            </a:r>
            <a:endParaRPr lang="zh-CN" alt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86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9"/>
          <p:cNvPicPr>
            <a:picLocks noChangeAspect="1" noChangeArrowheads="1"/>
          </p:cNvPicPr>
          <p:nvPr/>
        </p:nvPicPr>
        <p:blipFill>
          <a:blip r:embed="rId2" cstate="print"/>
          <a:srcRect t="10161" r="3029" b="4279"/>
          <a:stretch>
            <a:fillRect/>
          </a:stretch>
        </p:blipFill>
        <p:spPr bwMode="auto">
          <a:xfrm>
            <a:off x="468313" y="1854200"/>
            <a:ext cx="4181475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2771775" y="603250"/>
            <a:ext cx="3960813" cy="89535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zh-CN" altLang="en-US" sz="2800" dirty="0" smtClean="0">
                <a:latin typeface="华文行楷" pitchFamily="2" charset="-122"/>
                <a:ea typeface="华文行楷" pitchFamily="2" charset="-122"/>
              </a:rPr>
              <a:t>个性化学习贯穿始终</a:t>
            </a:r>
            <a:endParaRPr lang="zh-CN" altLang="zh-CN" sz="2800" dirty="0" smtClean="0"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7" name="Text Box 10"/>
          <p:cNvSpPr>
            <a:spLocks noChangeArrowheads="1"/>
          </p:cNvSpPr>
          <p:nvPr/>
        </p:nvSpPr>
        <p:spPr bwMode="auto">
          <a:xfrm>
            <a:off x="1619250" y="6100763"/>
            <a:ext cx="69056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3200">
                <a:solidFill>
                  <a:srgbClr val="000000"/>
                </a:solidFill>
                <a:latin typeface="方正姚体"/>
                <a:ea typeface="方正姚体"/>
                <a:cs typeface="方正姚体"/>
              </a:rPr>
              <a:t>针对性指导，让每一个学生都讲出来</a:t>
            </a:r>
          </a:p>
        </p:txBody>
      </p:sp>
      <p:sp>
        <p:nvSpPr>
          <p:cNvPr id="69636" name="Text Box 7"/>
          <p:cNvSpPr>
            <a:spLocks noChangeArrowheads="1"/>
          </p:cNvSpPr>
          <p:nvPr/>
        </p:nvSpPr>
        <p:spPr bwMode="auto">
          <a:xfrm>
            <a:off x="5256213" y="2446338"/>
            <a:ext cx="29527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  <a:buFont typeface="Arial" charset="0"/>
              <a:buNone/>
            </a:pPr>
            <a:r>
              <a:rPr lang="zh-CN" altLang="en-US" sz="2400">
                <a:solidFill>
                  <a:srgbClr val="000000"/>
                </a:solidFill>
                <a:sym typeface="Calibri" pitchFamily="34" charset="0"/>
              </a:rPr>
              <a:t>贯穿整个教学过程</a:t>
            </a:r>
            <a:endParaRPr lang="en-US" altLang="zh-CN" sz="2400">
              <a:solidFill>
                <a:srgbClr val="000000"/>
              </a:solidFill>
              <a:sym typeface="Calibri" pitchFamily="34" charset="0"/>
            </a:endParaRPr>
          </a:p>
          <a:p>
            <a:pPr eaLnBrk="0" hangingPunct="0">
              <a:lnSpc>
                <a:spcPct val="150000"/>
              </a:lnSpc>
              <a:spcBef>
                <a:spcPct val="50000"/>
              </a:spcBef>
              <a:buFont typeface="Arial" charset="0"/>
              <a:buNone/>
            </a:pPr>
            <a:r>
              <a:rPr lang="zh-CN" altLang="en-US" sz="2400">
                <a:solidFill>
                  <a:srgbClr val="000000"/>
                </a:solidFill>
                <a:sym typeface="Calibri" pitchFamily="34" charset="0"/>
              </a:rPr>
              <a:t>同桌互助，小组帮助</a:t>
            </a:r>
          </a:p>
          <a:p>
            <a:pPr eaLnBrk="0" hangingPunct="0">
              <a:lnSpc>
                <a:spcPct val="150000"/>
              </a:lnSpc>
              <a:spcBef>
                <a:spcPct val="50000"/>
              </a:spcBef>
              <a:buFont typeface="Arial" charset="0"/>
              <a:buNone/>
            </a:pPr>
            <a:r>
              <a:rPr lang="zh-CN" altLang="en-US" sz="2400">
                <a:solidFill>
                  <a:srgbClr val="000000"/>
                </a:solidFill>
                <a:sym typeface="Calibri" pitchFamily="34" charset="0"/>
              </a:rPr>
              <a:t>学困生代表小组展示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96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7" name="Group 3"/>
          <p:cNvGrpSpPr>
            <a:grpSpLocks/>
          </p:cNvGrpSpPr>
          <p:nvPr/>
        </p:nvGrpSpPr>
        <p:grpSpPr bwMode="auto">
          <a:xfrm>
            <a:off x="1042988" y="1206500"/>
            <a:ext cx="7108825" cy="4676775"/>
            <a:chOff x="0" y="11336"/>
            <a:chExt cx="9144000" cy="5998818"/>
          </a:xfrm>
        </p:grpSpPr>
        <p:sp>
          <p:nvSpPr>
            <p:cNvPr id="71685" name="矩形 2"/>
            <p:cNvSpPr>
              <a:spLocks noChangeArrowheads="1"/>
            </p:cNvSpPr>
            <p:nvPr/>
          </p:nvSpPr>
          <p:spPr bwMode="auto">
            <a:xfrm>
              <a:off x="1683646" y="4240327"/>
              <a:ext cx="7460354" cy="1403053"/>
            </a:xfrm>
            <a:prstGeom prst="rect">
              <a:avLst/>
            </a:prstGeom>
            <a:gradFill rotWithShape="1">
              <a:gsLst>
                <a:gs pos="0">
                  <a:srgbClr val="F9F9F9"/>
                </a:gs>
                <a:gs pos="32999">
                  <a:srgbClr val="F9F9F9"/>
                </a:gs>
                <a:gs pos="100000">
                  <a:srgbClr val="D7D7D7"/>
                </a:gs>
              </a:gsLst>
              <a:lin ang="5400000" scaled="1"/>
            </a:gradFill>
            <a:ln w="3175">
              <a:solidFill>
                <a:srgbClr val="D7D7D7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dirty="0">
                  <a:latin typeface="黑体" pitchFamily="2" charset="-122"/>
                  <a:ea typeface="黑体" pitchFamily="2" charset="-122"/>
                </a:rPr>
                <a:t>课堂师生互动讨论交流</a:t>
              </a:r>
            </a:p>
          </p:txBody>
        </p:sp>
        <p:grpSp>
          <p:nvGrpSpPr>
            <p:cNvPr id="71686" name="Group 5"/>
            <p:cNvGrpSpPr>
              <a:grpSpLocks/>
            </p:cNvGrpSpPr>
            <p:nvPr/>
          </p:nvGrpSpPr>
          <p:grpSpPr bwMode="auto">
            <a:xfrm>
              <a:off x="610005" y="3444333"/>
              <a:ext cx="2234630" cy="2565821"/>
              <a:chOff x="0" y="0"/>
              <a:chExt cx="614" cy="705"/>
            </a:xfrm>
          </p:grpSpPr>
          <p:sp>
            <p:nvSpPr>
              <p:cNvPr id="71698" name="Oval 39"/>
              <p:cNvSpPr>
                <a:spLocks noChangeArrowheads="1"/>
              </p:cNvSpPr>
              <p:nvPr/>
            </p:nvSpPr>
            <p:spPr bwMode="auto">
              <a:xfrm>
                <a:off x="0" y="501"/>
                <a:ext cx="590" cy="20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 b="1" i="1">
                  <a:latin typeface="微软雅黑"/>
                  <a:ea typeface="微软雅黑"/>
                  <a:cs typeface="微软雅黑"/>
                  <a:sym typeface="微软雅黑"/>
                </a:endParaRPr>
              </a:p>
            </p:txBody>
          </p:sp>
          <p:grpSp>
            <p:nvGrpSpPr>
              <p:cNvPr id="71699" name="Group 7"/>
              <p:cNvGrpSpPr>
                <a:grpSpLocks/>
              </p:cNvGrpSpPr>
              <p:nvPr/>
            </p:nvGrpSpPr>
            <p:grpSpPr bwMode="auto">
              <a:xfrm>
                <a:off x="1" y="0"/>
                <a:ext cx="613" cy="616"/>
                <a:chOff x="0" y="0"/>
                <a:chExt cx="613" cy="616"/>
              </a:xfrm>
            </p:grpSpPr>
            <p:grpSp>
              <p:nvGrpSpPr>
                <p:cNvPr id="71700" name="Group 8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613" cy="616"/>
                  <a:chOff x="0" y="0"/>
                  <a:chExt cx="1089" cy="1094"/>
                </a:xfrm>
              </p:grpSpPr>
              <p:sp>
                <p:nvSpPr>
                  <p:cNvPr id="71702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5"/>
                    <a:ext cx="1089" cy="108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AB47A"/>
                      </a:gs>
                      <a:gs pos="100000">
                        <a:srgbClr val="F68426"/>
                      </a:gs>
                    </a:gsLst>
                    <a:lin ang="5400000" scaled="1"/>
                  </a:gradFill>
                  <a:ln w="9525" cap="rnd">
                    <a:solidFill>
                      <a:srgbClr val="FBCDA7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zh-CN" b="1" i="1">
                      <a:latin typeface="微软雅黑"/>
                      <a:ea typeface="微软雅黑"/>
                      <a:cs typeface="微软雅黑"/>
                      <a:sym typeface="微软雅黑"/>
                    </a:endParaRPr>
                  </a:p>
                </p:txBody>
              </p:sp>
              <p:grpSp>
                <p:nvGrpSpPr>
                  <p:cNvPr id="71703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91" y="0"/>
                    <a:ext cx="908" cy="298"/>
                    <a:chOff x="0" y="0"/>
                    <a:chExt cx="907" cy="297"/>
                  </a:xfrm>
                </p:grpSpPr>
                <p:sp>
                  <p:nvSpPr>
                    <p:cNvPr id="71704" name="Freeform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0" y="0"/>
                      <a:ext cx="907" cy="29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1705" name="Oval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" y="35"/>
                      <a:ext cx="227" cy="204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67ABF5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zh-CN" b="1" i="1">
                        <a:latin typeface="微软雅黑"/>
                        <a:ea typeface="微软雅黑"/>
                        <a:cs typeface="微软雅黑"/>
                        <a:sym typeface="微软雅黑"/>
                      </a:endParaRPr>
                    </a:p>
                  </p:txBody>
                </p:sp>
              </p:grpSp>
            </p:grpSp>
            <p:sp>
              <p:nvSpPr>
                <p:cNvPr id="71701" name="Text Box 46"/>
                <p:cNvSpPr>
                  <a:spLocks noChangeArrowheads="1"/>
                </p:cNvSpPr>
                <p:nvPr/>
              </p:nvSpPr>
              <p:spPr bwMode="auto">
                <a:xfrm>
                  <a:off x="84" y="168"/>
                  <a:ext cx="444" cy="3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latinLnBrk="1"/>
                  <a:r>
                    <a:rPr lang="zh-CN" altLang="en-US" sz="2800" b="1">
                      <a:latin typeface="黑体" pitchFamily="2" charset="-122"/>
                      <a:ea typeface="黑体" pitchFamily="2" charset="-122"/>
                    </a:rPr>
                    <a:t>第二次</a:t>
                  </a:r>
                  <a:endParaRPr lang="en-US" altLang="zh-CN" sz="2800" b="1">
                    <a:latin typeface="黑体" pitchFamily="2" charset="-122"/>
                    <a:ea typeface="黑体" pitchFamily="2" charset="-122"/>
                  </a:endParaRPr>
                </a:p>
                <a:p>
                  <a:pPr algn="ctr" latinLnBrk="1"/>
                  <a:r>
                    <a:rPr lang="zh-CN" altLang="en-US" sz="2800" b="1">
                      <a:latin typeface="黑体" pitchFamily="2" charset="-122"/>
                      <a:ea typeface="黑体" pitchFamily="2" charset="-122"/>
                    </a:rPr>
                    <a:t>内化</a:t>
                  </a:r>
                </a:p>
              </p:txBody>
            </p:sp>
          </p:grpSp>
        </p:grpSp>
        <p:sp>
          <p:nvSpPr>
            <p:cNvPr id="71687" name="矩形 4"/>
            <p:cNvSpPr>
              <a:spLocks noChangeArrowheads="1"/>
            </p:cNvSpPr>
            <p:nvPr/>
          </p:nvSpPr>
          <p:spPr bwMode="auto">
            <a:xfrm>
              <a:off x="0" y="2072840"/>
              <a:ext cx="8029791" cy="1151557"/>
            </a:xfrm>
            <a:prstGeom prst="rect">
              <a:avLst/>
            </a:prstGeom>
            <a:gradFill rotWithShape="1">
              <a:gsLst>
                <a:gs pos="0">
                  <a:srgbClr val="F9F9F9"/>
                </a:gs>
                <a:gs pos="32999">
                  <a:srgbClr val="F9F9F9"/>
                </a:gs>
                <a:gs pos="100000">
                  <a:srgbClr val="D7D7D7"/>
                </a:gs>
              </a:gsLst>
              <a:lin ang="5400000" scaled="1"/>
            </a:gradFill>
            <a:ln w="3175">
              <a:solidFill>
                <a:srgbClr val="D7D7D7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2800">
                  <a:latin typeface="黑体" pitchFamily="2" charset="-122"/>
                  <a:ea typeface="黑体" pitchFamily="2" charset="-122"/>
                </a:rPr>
                <a:t>课前借助微课自主学习</a:t>
              </a:r>
            </a:p>
          </p:txBody>
        </p:sp>
        <p:grpSp>
          <p:nvGrpSpPr>
            <p:cNvPr id="71688" name="Group 15"/>
            <p:cNvGrpSpPr>
              <a:grpSpLocks/>
            </p:cNvGrpSpPr>
            <p:nvPr/>
          </p:nvGrpSpPr>
          <p:grpSpPr bwMode="auto">
            <a:xfrm>
              <a:off x="7164288" y="1530043"/>
              <a:ext cx="1728192" cy="1975881"/>
              <a:chOff x="0" y="0"/>
              <a:chExt cx="614" cy="702"/>
            </a:xfrm>
          </p:grpSpPr>
          <p:sp>
            <p:nvSpPr>
              <p:cNvPr id="71690" name="Oval 39"/>
              <p:cNvSpPr>
                <a:spLocks noChangeArrowheads="1"/>
              </p:cNvSpPr>
              <p:nvPr/>
            </p:nvSpPr>
            <p:spPr bwMode="auto">
              <a:xfrm>
                <a:off x="0" y="498"/>
                <a:ext cx="590" cy="20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 b="1" i="1">
                  <a:latin typeface="微软雅黑"/>
                  <a:ea typeface="微软雅黑"/>
                  <a:cs typeface="微软雅黑"/>
                  <a:sym typeface="微软雅黑"/>
                </a:endParaRPr>
              </a:p>
            </p:txBody>
          </p:sp>
          <p:grpSp>
            <p:nvGrpSpPr>
              <p:cNvPr id="71691" name="Group 17"/>
              <p:cNvGrpSpPr>
                <a:grpSpLocks/>
              </p:cNvGrpSpPr>
              <p:nvPr/>
            </p:nvGrpSpPr>
            <p:grpSpPr bwMode="auto">
              <a:xfrm>
                <a:off x="1" y="0"/>
                <a:ext cx="613" cy="613"/>
                <a:chOff x="0" y="0"/>
                <a:chExt cx="613" cy="613"/>
              </a:xfrm>
            </p:grpSpPr>
            <p:grpSp>
              <p:nvGrpSpPr>
                <p:cNvPr id="71692" name="Group 18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613" cy="613"/>
                  <a:chOff x="0" y="0"/>
                  <a:chExt cx="1089" cy="1089"/>
                </a:xfrm>
              </p:grpSpPr>
              <p:sp>
                <p:nvSpPr>
                  <p:cNvPr id="71694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1089" cy="108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AB47A"/>
                      </a:gs>
                      <a:gs pos="100000">
                        <a:srgbClr val="F68426"/>
                      </a:gs>
                    </a:gsLst>
                    <a:lin ang="5400000" scaled="1"/>
                  </a:gradFill>
                  <a:ln w="9525" cap="rnd">
                    <a:solidFill>
                      <a:srgbClr val="FBCDA7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zh-CN" altLang="zh-CN" b="1" i="1">
                      <a:latin typeface="微软雅黑"/>
                      <a:ea typeface="微软雅黑"/>
                      <a:cs typeface="微软雅黑"/>
                      <a:sym typeface="微软雅黑"/>
                    </a:endParaRPr>
                  </a:p>
                </p:txBody>
              </p:sp>
              <p:grpSp>
                <p:nvGrpSpPr>
                  <p:cNvPr id="71695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91" y="3"/>
                    <a:ext cx="908" cy="298"/>
                    <a:chOff x="0" y="0"/>
                    <a:chExt cx="907" cy="297"/>
                  </a:xfrm>
                </p:grpSpPr>
                <p:sp>
                  <p:nvSpPr>
                    <p:cNvPr id="71696" name="Freeform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0" y="0"/>
                      <a:ext cx="907" cy="297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1697" name="Oval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" y="27"/>
                      <a:ext cx="227" cy="204"/>
                    </a:xfrm>
                    <a:prstGeom prst="ellipse">
                      <a:avLst/>
                    </a:prstGeom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67ABF5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zh-CN" altLang="zh-CN" b="1" i="1">
                        <a:latin typeface="微软雅黑"/>
                        <a:ea typeface="微软雅黑"/>
                        <a:cs typeface="微软雅黑"/>
                        <a:sym typeface="微软雅黑"/>
                      </a:endParaRPr>
                    </a:p>
                  </p:txBody>
                </p:sp>
              </p:grpSp>
            </p:grpSp>
            <p:sp>
              <p:nvSpPr>
                <p:cNvPr id="71693" name="Text Box 46"/>
                <p:cNvSpPr>
                  <a:spLocks noChangeArrowheads="1"/>
                </p:cNvSpPr>
                <p:nvPr/>
              </p:nvSpPr>
              <p:spPr bwMode="auto">
                <a:xfrm>
                  <a:off x="72" y="169"/>
                  <a:ext cx="502" cy="3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latinLnBrk="1"/>
                  <a:r>
                    <a:rPr lang="zh-CN" altLang="en-US" sz="2400">
                      <a:latin typeface="黑体" pitchFamily="2" charset="-122"/>
                      <a:ea typeface="黑体" pitchFamily="2" charset="-122"/>
                    </a:rPr>
                    <a:t>第一次</a:t>
                  </a:r>
                  <a:endParaRPr lang="en-US" altLang="zh-CN" sz="2400">
                    <a:latin typeface="黑体" pitchFamily="2" charset="-122"/>
                    <a:ea typeface="黑体" pitchFamily="2" charset="-122"/>
                  </a:endParaRPr>
                </a:p>
                <a:p>
                  <a:pPr algn="ctr" latinLnBrk="1"/>
                  <a:r>
                    <a:rPr lang="zh-CN" altLang="en-US" sz="2400">
                      <a:latin typeface="黑体" pitchFamily="2" charset="-122"/>
                      <a:ea typeface="黑体" pitchFamily="2" charset="-122"/>
                    </a:rPr>
                    <a:t>内化</a:t>
                  </a:r>
                </a:p>
              </p:txBody>
            </p:sp>
          </p:grpSp>
        </p:grpSp>
        <p:sp>
          <p:nvSpPr>
            <p:cNvPr id="71689" name="Freeform 44"/>
            <p:cNvSpPr>
              <a:spLocks noChangeArrowheads="1"/>
            </p:cNvSpPr>
            <p:nvPr/>
          </p:nvSpPr>
          <p:spPr bwMode="auto">
            <a:xfrm>
              <a:off x="2051749" y="11336"/>
              <a:ext cx="1158583" cy="380905"/>
            </a:xfrm>
            <a:custGeom>
              <a:avLst/>
              <a:gdLst/>
              <a:ahLst/>
              <a:cxnLst/>
              <a:rect l="0" t="0" r="0" b="0"/>
              <a:pathLst/>
            </a:custGeom>
            <a:gradFill rotWithShape="1"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4" name="AutoShape 5"/>
          <p:cNvSpPr>
            <a:spLocks noChangeArrowheads="1"/>
          </p:cNvSpPr>
          <p:nvPr/>
        </p:nvSpPr>
        <p:spPr bwMode="auto">
          <a:xfrm>
            <a:off x="1778000" y="1252538"/>
            <a:ext cx="5622925" cy="89535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  <a:defRPr/>
            </a:pP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（</a:t>
            </a:r>
            <a:r>
              <a:rPr lang="en-US" altLang="zh-CN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1</a:t>
            </a: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）</a:t>
            </a:r>
            <a:r>
              <a:rPr lang="zh-CN" altLang="en-US" sz="2800" dirty="0">
                <a:latin typeface="华文行楷" panose="02010800040101010101" pitchFamily="2" charset="-122"/>
                <a:ea typeface="华文行楷" panose="02010800040101010101" pitchFamily="2" charset="-122"/>
              </a:rPr>
              <a:t>实现了渐进式的知识</a:t>
            </a: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内化</a:t>
            </a:r>
            <a:endParaRPr lang="zh-CN" altLang="zh-CN" sz="28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7" name="圆角右箭头 6"/>
          <p:cNvSpPr/>
          <p:nvPr/>
        </p:nvSpPr>
        <p:spPr bwMode="auto">
          <a:xfrm flipH="1" flipV="1">
            <a:off x="3228975" y="3836988"/>
            <a:ext cx="3933825" cy="327025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CN" altLang="en-US"/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323850" y="269875"/>
            <a:ext cx="3024188" cy="89535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  <a:defRPr/>
            </a:pPr>
            <a:r>
              <a:rPr lang="en-US" altLang="zh-CN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2</a:t>
            </a: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、模式优势分析</a:t>
            </a:r>
            <a:endParaRPr lang="zh-CN" altLang="zh-CN" sz="28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0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AutoShape 3"/>
          <p:cNvSpPr>
            <a:spLocks noChangeArrowheads="1"/>
          </p:cNvSpPr>
          <p:nvPr/>
        </p:nvSpPr>
        <p:spPr bwMode="auto">
          <a:xfrm>
            <a:off x="249238" y="3222625"/>
            <a:ext cx="2522537" cy="1739900"/>
          </a:xfrm>
          <a:prstGeom prst="rightArrow">
            <a:avLst>
              <a:gd name="adj1" fmla="val 79306"/>
              <a:gd name="adj2" fmla="val 41998"/>
            </a:avLst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华文中宋"/>
                <a:ea typeface="华文中宋"/>
                <a:cs typeface="华文中宋"/>
              </a:rPr>
              <a:t>微课先学</a:t>
            </a:r>
            <a:endParaRPr lang="zh-CN" altLang="zh-CN" sz="2800" b="1" dirty="0">
              <a:effectLst>
                <a:outerShdw blurRad="38100" dist="38100" dir="2700000" algn="tl">
                  <a:srgbClr val="FFFFFF"/>
                </a:outerShdw>
              </a:effectLst>
              <a:latin typeface="华文中宋"/>
              <a:ea typeface="华文中宋"/>
              <a:cs typeface="华文中宋"/>
            </a:endParaRPr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3059113" y="2878138"/>
            <a:ext cx="5680075" cy="833437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zh-CN" altLang="en-US" sz="2400" dirty="0">
                <a:latin typeface="华文行楷" panose="02010800040101010101" pitchFamily="2" charset="-122"/>
                <a:ea typeface="华文行楷" panose="02010800040101010101" pitchFamily="2" charset="-122"/>
              </a:rPr>
              <a:t>学习内容的可视化，个性化地学进去。</a:t>
            </a:r>
          </a:p>
        </p:txBody>
      </p:sp>
      <p:sp>
        <p:nvSpPr>
          <p:cNvPr id="20487" name="AutoShape 5"/>
          <p:cNvSpPr>
            <a:spLocks noChangeArrowheads="1"/>
          </p:cNvSpPr>
          <p:nvPr/>
        </p:nvSpPr>
        <p:spPr bwMode="auto">
          <a:xfrm>
            <a:off x="3067050" y="3732213"/>
            <a:ext cx="5681663" cy="833437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zh-CN" altLang="en-US" sz="2400" dirty="0">
                <a:latin typeface="华文行楷" panose="02010800040101010101" pitchFamily="2" charset="-122"/>
                <a:ea typeface="华文行楷" panose="02010800040101010101" pitchFamily="2" charset="-122"/>
              </a:rPr>
              <a:t>指导学习方法 ，生动活泼地学进去。</a:t>
            </a:r>
            <a:endParaRPr lang="zh-CN" altLang="en-US" sz="24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0488" name="AutoShape 5"/>
          <p:cNvSpPr>
            <a:spLocks noChangeArrowheads="1"/>
          </p:cNvSpPr>
          <p:nvPr/>
        </p:nvSpPr>
        <p:spPr bwMode="auto">
          <a:xfrm>
            <a:off x="3059113" y="1989138"/>
            <a:ext cx="5680075" cy="89535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 sz="2400" dirty="0">
                <a:latin typeface="华文行楷" panose="02010800040101010101" pitchFamily="2" charset="-122"/>
                <a:ea typeface="华文行楷" panose="02010800040101010101" pitchFamily="2" charset="-122"/>
              </a:rPr>
              <a:t>一对一的教学情景，轻松愉快地学进去。</a:t>
            </a:r>
          </a:p>
        </p:txBody>
      </p:sp>
      <p:sp>
        <p:nvSpPr>
          <p:cNvPr id="20490" name="AutoShape 6"/>
          <p:cNvSpPr>
            <a:spLocks noChangeArrowheads="1"/>
          </p:cNvSpPr>
          <p:nvPr/>
        </p:nvSpPr>
        <p:spPr bwMode="auto">
          <a:xfrm>
            <a:off x="3059113" y="4613275"/>
            <a:ext cx="5680075" cy="83502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zh-CN" altLang="en-US" sz="2400" dirty="0">
                <a:latin typeface="华文行楷" panose="02010800040101010101" pitchFamily="2" charset="-122"/>
                <a:ea typeface="华文行楷" panose="02010800040101010101" pitchFamily="2" charset="-122"/>
              </a:rPr>
              <a:t>学习时间的自控 ，充分地学进去。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3059113" y="5489575"/>
            <a:ext cx="5689600" cy="83343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zh-CN" altLang="en-US" sz="2400" dirty="0">
                <a:latin typeface="华文行楷" panose="02010800040101010101" pitchFamily="2" charset="-122"/>
                <a:ea typeface="华文行楷" panose="02010800040101010101" pitchFamily="2" charset="-122"/>
              </a:rPr>
              <a:t>学习资源丰富，深入地学进去。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2268538" y="903288"/>
            <a:ext cx="5621337" cy="893762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  <a:defRPr/>
            </a:pP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（</a:t>
            </a:r>
            <a:r>
              <a:rPr lang="en-US" altLang="zh-CN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2</a:t>
            </a: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）</a:t>
            </a:r>
            <a:r>
              <a:rPr lang="zh-CN" altLang="en-US" sz="2800" dirty="0">
                <a:latin typeface="华文行楷" panose="02010800040101010101" pitchFamily="2" charset="-122"/>
                <a:ea typeface="华文行楷" panose="02010800040101010101" pitchFamily="2" charset="-122"/>
              </a:rPr>
              <a:t>让教学充满了人文关怀</a:t>
            </a:r>
            <a:endParaRPr lang="zh-CN" altLang="zh-CN" sz="28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6" grpId="0" animBg="1"/>
      <p:bldP spid="20487" grpId="0" animBg="1"/>
      <p:bldP spid="20488" grpId="0" animBg="1"/>
      <p:bldP spid="20490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/>
          <p:cNvSpPr txBox="1">
            <a:spLocks noGrp="1"/>
          </p:cNvSpPr>
          <p:nvPr/>
        </p:nvSpPr>
        <p:spPr bwMode="auto">
          <a:xfrm>
            <a:off x="457200" y="6373813"/>
            <a:ext cx="2133600" cy="366712"/>
          </a:xfrm>
          <a:prstGeom prst="rect">
            <a:avLst/>
          </a:prstGeom>
          <a:noFill/>
          <a:extLst/>
        </p:spPr>
        <p:txBody>
          <a:bodyPr anchor="ctr"/>
          <a:lstStyle/>
          <a:p>
            <a:pPr eaLnBrk="0" hangingPunct="0">
              <a:buFont typeface="Arial" pitchFamily="34" charset="0"/>
              <a:buNone/>
              <a:defRPr/>
            </a:pPr>
            <a:fld id="{B2CDE4EB-FF39-4004-A603-6B3092B364DE}" type="datetime1">
              <a:rPr lang="en-US" sz="1200">
                <a:solidFill>
                  <a:srgbClr val="898989"/>
                </a:solidFill>
                <a:latin typeface="+mn-lt"/>
                <a:ea typeface="宋体" pitchFamily="2" charset="-122"/>
                <a:sym typeface="Calibri" pitchFamily="34" charset="0"/>
              </a:rPr>
              <a:pPr eaLnBrk="0" hangingPunct="0">
                <a:buFont typeface="Arial" pitchFamily="34" charset="0"/>
                <a:buNone/>
                <a:defRPr/>
              </a:pPr>
              <a:t>5/4/2016</a:t>
            </a:fld>
            <a:endParaRPr lang="en-US">
              <a:latin typeface="Arial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14691" name="标题 1"/>
          <p:cNvSpPr>
            <a:spLocks/>
          </p:cNvSpPr>
          <p:nvPr/>
        </p:nvSpPr>
        <p:spPr bwMode="auto">
          <a:xfrm>
            <a:off x="395288" y="485775"/>
            <a:ext cx="621506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zh-CN" altLang="en-US" sz="3600" b="1">
                <a:solidFill>
                  <a:srgbClr val="09532A"/>
                </a:solidFill>
                <a:latin typeface="黑体" pitchFamily="2" charset="-122"/>
                <a:ea typeface="黑体" pitchFamily="2" charset="-122"/>
              </a:rPr>
              <a:t>主要内容</a:t>
            </a:r>
            <a:endParaRPr lang="zh-CN" altLang="en-US" sz="3600">
              <a:solidFill>
                <a:srgbClr val="09532A"/>
              </a:solidFill>
              <a:latin typeface="黑体" pitchFamily="2" charset="-122"/>
              <a:ea typeface="黑体" pitchFamily="2" charset="-122"/>
            </a:endParaRPr>
          </a:p>
        </p:txBody>
      </p:sp>
      <p:grpSp>
        <p:nvGrpSpPr>
          <p:cNvPr id="114692" name="Group 2"/>
          <p:cNvGrpSpPr>
            <a:grpSpLocks/>
          </p:cNvGrpSpPr>
          <p:nvPr/>
        </p:nvGrpSpPr>
        <p:grpSpPr bwMode="auto">
          <a:xfrm>
            <a:off x="1981200" y="1854200"/>
            <a:ext cx="5249863" cy="517525"/>
            <a:chOff x="71732" y="0"/>
            <a:chExt cx="4500300" cy="515640"/>
          </a:xfrm>
        </p:grpSpPr>
        <p:sp>
          <p:nvSpPr>
            <p:cNvPr id="114693" name="矩形 14"/>
            <p:cNvSpPr>
              <a:spLocks noChangeArrowheads="1"/>
            </p:cNvSpPr>
            <p:nvPr/>
          </p:nvSpPr>
          <p:spPr bwMode="auto">
            <a:xfrm>
              <a:off x="285752" y="15866"/>
              <a:ext cx="4286280" cy="499774"/>
            </a:xfrm>
            <a:prstGeom prst="rect">
              <a:avLst/>
            </a:prstGeom>
            <a:solidFill>
              <a:srgbClr val="D9E890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91143" name="椭圆 9"/>
            <p:cNvSpPr>
              <a:spLocks noChangeArrowheads="1"/>
            </p:cNvSpPr>
            <p:nvPr/>
          </p:nvSpPr>
          <p:spPr bwMode="auto">
            <a:xfrm>
              <a:off x="71732" y="0"/>
              <a:ext cx="213652" cy="499823"/>
            </a:xfrm>
            <a:prstGeom prst="ellipse">
              <a:avLst/>
            </a:prstGeom>
            <a:solidFill>
              <a:srgbClr val="D9E890"/>
            </a:solidFill>
            <a:ln w="9525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algn="ctr" rotWithShape="0">
                <a:srgbClr val="000000">
                  <a:alpha val="37000"/>
                </a:srgbClr>
              </a:outerShdw>
            </a:effectLst>
          </p:spPr>
          <p:txBody>
            <a:bodyPr anchor="ctr"/>
            <a:lstStyle/>
            <a:p>
              <a:pPr algn="ctr">
                <a:buFont typeface="Arial" charset="0"/>
                <a:buNone/>
                <a:defRPr/>
              </a:pPr>
              <a:r>
                <a:rPr lang="en-US" altLang="zh-CN" sz="2200" b="1" dirty="0">
                  <a:solidFill>
                    <a:srgbClr val="000000"/>
                  </a:solidFill>
                  <a:ea typeface="宋体" pitchFamily="2" charset="-122"/>
                  <a:cs typeface="Arial" charset="0"/>
                </a:rPr>
                <a:t>1</a:t>
              </a:r>
              <a:endParaRPr lang="zh-CN" altLang="en-US" sz="2200" b="1" dirty="0">
                <a:solidFill>
                  <a:srgbClr val="000000"/>
                </a:solidFill>
                <a:ea typeface="宋体" pitchFamily="2" charset="-122"/>
                <a:cs typeface="Arial" charset="0"/>
              </a:endParaRPr>
            </a:p>
          </p:txBody>
        </p:sp>
      </p:grpSp>
      <p:grpSp>
        <p:nvGrpSpPr>
          <p:cNvPr id="114695" name="Group 5"/>
          <p:cNvGrpSpPr>
            <a:grpSpLocks/>
          </p:cNvGrpSpPr>
          <p:nvPr/>
        </p:nvGrpSpPr>
        <p:grpSpPr bwMode="auto">
          <a:xfrm>
            <a:off x="1905000" y="2884488"/>
            <a:ext cx="3311525" cy="515937"/>
            <a:chOff x="0" y="0"/>
            <a:chExt cx="4572032" cy="513942"/>
          </a:xfrm>
        </p:grpSpPr>
        <p:sp>
          <p:nvSpPr>
            <p:cNvPr id="114696" name="矩形 15"/>
            <p:cNvSpPr>
              <a:spLocks noChangeArrowheads="1"/>
            </p:cNvSpPr>
            <p:nvPr/>
          </p:nvSpPr>
          <p:spPr bwMode="auto">
            <a:xfrm>
              <a:off x="285752" y="14277"/>
              <a:ext cx="4286280" cy="499665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buFont typeface="Arial" charset="0"/>
                <a:buNone/>
              </a:pPr>
              <a:endParaRPr lang="zh-CN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91146" name="椭圆 10"/>
            <p:cNvSpPr>
              <a:spLocks noChangeArrowheads="1"/>
            </p:cNvSpPr>
            <p:nvPr/>
          </p:nvSpPr>
          <p:spPr bwMode="auto">
            <a:xfrm>
              <a:off x="0" y="0"/>
              <a:ext cx="499724" cy="499710"/>
            </a:xfrm>
            <a:prstGeom prst="ellipse">
              <a:avLst/>
            </a:prstGeom>
            <a:gradFill rotWithShape="1">
              <a:gsLst>
                <a:gs pos="0">
                  <a:srgbClr val="FFFF80"/>
                </a:gs>
                <a:gs pos="50000">
                  <a:srgbClr val="FFFFB3"/>
                </a:gs>
                <a:gs pos="100000">
                  <a:srgbClr val="FFFFDA"/>
                </a:gs>
              </a:gsLst>
              <a:lin ang="5400000" scaled="1"/>
            </a:gradFill>
            <a:ln w="9525">
              <a:solidFill>
                <a:srgbClr val="FFFF00"/>
              </a:solidFill>
              <a:round/>
              <a:headEnd/>
              <a:tailEnd/>
            </a:ln>
            <a:effectLst>
              <a:outerShdw dist="20000" dir="5400000" algn="ctr" rotWithShape="0">
                <a:srgbClr val="000000">
                  <a:alpha val="37000"/>
                </a:srgbClr>
              </a:outerShdw>
            </a:effectLst>
          </p:spPr>
          <p:txBody>
            <a:bodyPr anchor="ctr"/>
            <a:lstStyle/>
            <a:p>
              <a:pPr algn="ctr">
                <a:buFont typeface="Arial" charset="0"/>
                <a:buNone/>
                <a:defRPr/>
              </a:pPr>
              <a:r>
                <a:rPr lang="en-US" altLang="zh-CN" sz="2200" b="1">
                  <a:solidFill>
                    <a:srgbClr val="000000"/>
                  </a:solidFill>
                  <a:ea typeface="宋体" pitchFamily="2" charset="-122"/>
                  <a:cs typeface="Arial" charset="0"/>
                </a:rPr>
                <a:t>2</a:t>
              </a:r>
              <a:endParaRPr lang="zh-CN" altLang="en-US" sz="2200" b="1">
                <a:solidFill>
                  <a:srgbClr val="000000"/>
                </a:solidFill>
                <a:ea typeface="宋体" pitchFamily="2" charset="-122"/>
                <a:cs typeface="Arial" charset="0"/>
              </a:endParaRPr>
            </a:p>
          </p:txBody>
        </p:sp>
      </p:grpSp>
      <p:pic>
        <p:nvPicPr>
          <p:cNvPr id="114698" name="Picture 3" descr="D:\花纹\儿童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</a:blip>
          <a:srcRect r="76666"/>
          <a:stretch>
            <a:fillRect/>
          </a:stretch>
        </p:blipFill>
        <p:spPr bwMode="auto">
          <a:xfrm>
            <a:off x="1392238" y="1487488"/>
            <a:ext cx="500062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9" name="Picture 3" descr="D:\花纹\儿童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334" r="50000"/>
          <a:stretch>
            <a:fillRect/>
          </a:stretch>
        </p:blipFill>
        <p:spPr bwMode="auto">
          <a:xfrm>
            <a:off x="1201738" y="2835275"/>
            <a:ext cx="57150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00" name="Picture 3" descr="D:\花纹\儿童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333" r="23334"/>
          <a:stretch>
            <a:fillRect/>
          </a:stretch>
        </p:blipFill>
        <p:spPr bwMode="auto">
          <a:xfrm>
            <a:off x="1311275" y="3692525"/>
            <a:ext cx="50006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701" name="Text Box 19"/>
          <p:cNvSpPr txBox="1">
            <a:spLocks noChangeArrowheads="1"/>
          </p:cNvSpPr>
          <p:nvPr/>
        </p:nvSpPr>
        <p:spPr bwMode="auto">
          <a:xfrm>
            <a:off x="2052638" y="1831975"/>
            <a:ext cx="51831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zh-CN" altLang="en-US" sz="3200" dirty="0">
                <a:latin typeface="方正姚体"/>
                <a:ea typeface="方正姚体"/>
                <a:cs typeface="方正姚体"/>
              </a:rPr>
              <a:t>  微</a:t>
            </a:r>
            <a:r>
              <a:rPr lang="zh-CN" altLang="en-US" sz="3200" dirty="0" smtClean="0">
                <a:latin typeface="方正姚体"/>
                <a:ea typeface="方正姚体"/>
                <a:cs typeface="方正姚体"/>
              </a:rPr>
              <a:t>课在课堂教学中的应用</a:t>
            </a:r>
            <a:endParaRPr lang="en-US" altLang="zh-CN" sz="3200" dirty="0">
              <a:latin typeface="方正姚体"/>
              <a:ea typeface="方正姚体"/>
              <a:cs typeface="方正姚体"/>
            </a:endParaRPr>
          </a:p>
        </p:txBody>
      </p:sp>
      <p:sp>
        <p:nvSpPr>
          <p:cNvPr id="114702" name="Text Box 21"/>
          <p:cNvSpPr txBox="1">
            <a:spLocks noChangeArrowheads="1"/>
          </p:cNvSpPr>
          <p:nvPr/>
        </p:nvSpPr>
        <p:spPr bwMode="auto">
          <a:xfrm>
            <a:off x="2322513" y="2857500"/>
            <a:ext cx="4908550" cy="584775"/>
          </a:xfrm>
          <a:prstGeom prst="rect">
            <a:avLst/>
          </a:prstGeom>
          <a:solidFill>
            <a:srgbClr val="FCFAA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zh-CN" altLang="en-US" sz="3200" dirty="0">
                <a:latin typeface="方正姚体"/>
                <a:ea typeface="方正姚体"/>
                <a:cs typeface="方正姚体"/>
              </a:rPr>
              <a:t>微课</a:t>
            </a:r>
            <a:r>
              <a:rPr lang="zh-CN" altLang="en-US" sz="3200" dirty="0" smtClean="0">
                <a:latin typeface="方正姚体"/>
                <a:ea typeface="方正姚体"/>
                <a:cs typeface="方正姚体"/>
              </a:rPr>
              <a:t>在课外阅读中</a:t>
            </a:r>
            <a:r>
              <a:rPr lang="zh-CN" altLang="en-US" sz="3200" dirty="0">
                <a:latin typeface="方正姚体"/>
                <a:ea typeface="方正姚体"/>
                <a:cs typeface="方正姚体"/>
              </a:rPr>
              <a:t>的应用</a:t>
            </a:r>
            <a:endParaRPr lang="en-US" altLang="zh-CN" sz="3200" dirty="0">
              <a:latin typeface="方正姚体"/>
              <a:ea typeface="方正姚体"/>
              <a:cs typeface="方正姚体"/>
            </a:endParaRPr>
          </a:p>
        </p:txBody>
      </p:sp>
      <p:sp>
        <p:nvSpPr>
          <p:cNvPr id="114703" name="Text Box 20"/>
          <p:cNvSpPr txBox="1">
            <a:spLocks noChangeArrowheads="1"/>
          </p:cNvSpPr>
          <p:nvPr/>
        </p:nvSpPr>
        <p:spPr bwMode="auto">
          <a:xfrm>
            <a:off x="2243138" y="3943350"/>
            <a:ext cx="4987925" cy="579438"/>
          </a:xfrm>
          <a:prstGeom prst="rect">
            <a:avLst/>
          </a:prstGeom>
          <a:solidFill>
            <a:srgbClr val="F494A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zh-CN" altLang="en-US" sz="3200" dirty="0">
                <a:latin typeface="方正姚体"/>
                <a:ea typeface="方正姚体"/>
                <a:cs typeface="方正姚体"/>
              </a:rPr>
              <a:t> 微</a:t>
            </a:r>
            <a:r>
              <a:rPr lang="zh-CN" altLang="en-US" sz="3200" dirty="0" smtClean="0">
                <a:latin typeface="方正姚体"/>
                <a:ea typeface="方正姚体"/>
                <a:cs typeface="方正姚体"/>
              </a:rPr>
              <a:t>课的实践意义及反思</a:t>
            </a:r>
            <a:endParaRPr lang="zh-CN" altLang="en-US" sz="3200" dirty="0">
              <a:latin typeface="方正姚体"/>
              <a:ea typeface="方正姚体"/>
              <a:cs typeface="方正姚体"/>
            </a:endParaRPr>
          </a:p>
        </p:txBody>
      </p:sp>
      <p:sp>
        <p:nvSpPr>
          <p:cNvPr id="91147" name="椭圆 11"/>
          <p:cNvSpPr>
            <a:spLocks noChangeArrowheads="1"/>
          </p:cNvSpPr>
          <p:nvPr/>
        </p:nvSpPr>
        <p:spPr bwMode="auto">
          <a:xfrm>
            <a:off x="1981200" y="3981450"/>
            <a:ext cx="287338" cy="503238"/>
          </a:xfrm>
          <a:prstGeom prst="ellipse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5400000" scaled="1"/>
          </a:gradFill>
          <a:ln w="9525">
            <a:solidFill>
              <a:srgbClr val="BE4B48"/>
            </a:solidFill>
            <a:round/>
            <a:headEnd/>
            <a:tailE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ctr"/>
          <a:lstStyle/>
          <a:p>
            <a:pPr algn="ctr">
              <a:buFont typeface="Arial" charset="0"/>
              <a:buNone/>
              <a:defRPr/>
            </a:pPr>
            <a:r>
              <a:rPr lang="en-US" altLang="zh-CN" sz="2200" b="1" dirty="0">
                <a:solidFill>
                  <a:srgbClr val="000000"/>
                </a:solidFill>
                <a:ea typeface="宋体" pitchFamily="2" charset="-122"/>
                <a:cs typeface="Arial" charset="0"/>
              </a:rPr>
              <a:t>3</a:t>
            </a:r>
            <a:endParaRPr lang="zh-CN" altLang="en-US" sz="2200" b="1" dirty="0">
              <a:solidFill>
                <a:srgbClr val="000000"/>
              </a:solidFill>
              <a:ea typeface="宋体" pitchFamily="2" charset="-122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5" y="3120730"/>
            <a:ext cx="5407905" cy="132711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000" b="1" dirty="0">
                <a:solidFill>
                  <a:srgbClr val="C0000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以学定教</a:t>
            </a:r>
            <a:endParaRPr lang="en-US" altLang="zh-CN" sz="8000" b="1" dirty="0">
              <a:solidFill>
                <a:srgbClr val="C00000"/>
              </a:solidFill>
              <a:effectLst>
                <a:reflection blurRad="6350" stA="55000" endA="50" endPos="85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AutoShape 5"/>
          <p:cNvSpPr>
            <a:spLocks noChangeArrowheads="1"/>
          </p:cNvSpPr>
          <p:nvPr/>
        </p:nvSpPr>
        <p:spPr bwMode="auto">
          <a:xfrm>
            <a:off x="1835150" y="1158875"/>
            <a:ext cx="6265863" cy="89535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  <a:defRPr/>
            </a:pPr>
            <a:endParaRPr lang="en-US" altLang="zh-CN" sz="28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eaLnBrk="1" hangingPunct="1">
              <a:buFont typeface="Arial" pitchFamily="34" charset="0"/>
              <a:buNone/>
              <a:defRPr/>
            </a:pP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（</a:t>
            </a:r>
            <a:r>
              <a:rPr lang="en-US" altLang="zh-CN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3</a:t>
            </a: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）了解学情，调整方案，以学定教。</a:t>
            </a:r>
            <a:endParaRPr lang="zh-CN" altLang="zh-CN" sz="28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684213" y="2881313"/>
            <a:ext cx="2879725" cy="1804987"/>
          </a:xfrm>
          <a:prstGeom prst="rightArrow">
            <a:avLst>
              <a:gd name="adj1" fmla="val 79306"/>
              <a:gd name="adj2" fmla="val 41998"/>
            </a:avLst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zh-CN" altLang="en-US" b="1" dirty="0" smtClean="0">
                <a:effectLst>
                  <a:outerShdw blurRad="38100" dist="38100" dir="2700000" algn="tl">
                    <a:srgbClr val="EEECE1"/>
                  </a:outerShdw>
                </a:effectLst>
                <a:latin typeface="华文中宋" pitchFamily="2" charset="-122"/>
                <a:ea typeface="华文中宋" pitchFamily="2" charset="-122"/>
              </a:rPr>
              <a:t>课堂教学前</a:t>
            </a:r>
            <a:endParaRPr lang="zh-CN" altLang="zh-CN" b="1" dirty="0" smtClean="0">
              <a:effectLst>
                <a:outerShdw blurRad="38100" dist="38100" dir="2700000" algn="tl">
                  <a:srgbClr val="EEECE1"/>
                </a:outerShdw>
              </a:effectLst>
              <a:latin typeface="华文中宋" pitchFamily="2" charset="-122"/>
              <a:ea typeface="华文中宋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252413" y="3006725"/>
            <a:ext cx="3059112" cy="1752600"/>
          </a:xfrm>
          <a:prstGeom prst="rightArrow">
            <a:avLst>
              <a:gd name="adj1" fmla="val 79306"/>
              <a:gd name="adj2" fmla="val 41998"/>
            </a:avLst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zh-CN" altLang="en-US" b="1" dirty="0" smtClean="0">
                <a:effectLst>
                  <a:outerShdw blurRad="38100" dist="38100" dir="2700000" algn="tl">
                    <a:srgbClr val="EEECE1"/>
                  </a:outerShdw>
                </a:effectLst>
                <a:latin typeface="华文中宋" pitchFamily="2" charset="-122"/>
                <a:ea typeface="华文中宋" pitchFamily="2" charset="-122"/>
              </a:rPr>
              <a:t>课堂教学中</a:t>
            </a:r>
            <a:endParaRPr lang="zh-CN" altLang="zh-CN" b="1" dirty="0" smtClean="0">
              <a:effectLst>
                <a:outerShdw blurRad="38100" dist="38100" dir="2700000" algn="tl">
                  <a:srgbClr val="EEECE1"/>
                </a:outerShdw>
              </a:effectLst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2673" y="2969127"/>
            <a:ext cx="5407905" cy="132711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000" b="1" dirty="0">
                <a:solidFill>
                  <a:srgbClr val="C0000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个别化辅导</a:t>
            </a:r>
            <a:endParaRPr lang="en-US" altLang="zh-CN" sz="8000" b="1" dirty="0">
              <a:solidFill>
                <a:srgbClr val="C00000"/>
              </a:solidFill>
              <a:effectLst>
                <a:reflection blurRad="6350" stA="55000" endA="50" endPos="85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1547748" y="990321"/>
            <a:ext cx="6265863" cy="89535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  <a:defRPr/>
            </a:pPr>
            <a:endParaRPr lang="en-US" altLang="zh-CN" sz="28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eaLnBrk="1" hangingPunct="1">
              <a:buFont typeface="Arial" pitchFamily="34" charset="0"/>
              <a:buNone/>
              <a:defRPr/>
            </a:pP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（</a:t>
            </a:r>
            <a:r>
              <a:rPr lang="en-US" altLang="zh-CN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4</a:t>
            </a: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）为有特殊需要的学生提供帮助。</a:t>
            </a:r>
            <a:endParaRPr lang="zh-CN" altLang="zh-CN" sz="28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 cstate="print"/>
          <a:srcRect t="52419" r="43822" b="9521"/>
          <a:stretch>
            <a:fillRect/>
          </a:stretch>
        </p:blipFill>
        <p:spPr bwMode="auto">
          <a:xfrm>
            <a:off x="4814887" y="4246562"/>
            <a:ext cx="4329113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3" cstate="print"/>
          <a:srcRect b="12862"/>
          <a:stretch>
            <a:fillRect/>
          </a:stretch>
        </p:blipFill>
        <p:spPr bwMode="auto">
          <a:xfrm>
            <a:off x="0" y="3965575"/>
            <a:ext cx="5291138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738188"/>
            <a:ext cx="4933950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9"/>
          <p:cNvSpPr>
            <a:spLocks noChangeArrowheads="1"/>
          </p:cNvSpPr>
          <p:nvPr/>
        </p:nvSpPr>
        <p:spPr bwMode="auto">
          <a:xfrm>
            <a:off x="5476875" y="1709738"/>
            <a:ext cx="29511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200">
                <a:solidFill>
                  <a:srgbClr val="000000"/>
                </a:solidFill>
                <a:ea typeface="楷体_GB2312" pitchFamily="49" charset="-122"/>
              </a:rPr>
              <a:t>梳理 归类 分析</a:t>
            </a:r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bldLvl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35450"/>
            <a:ext cx="914400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866775"/>
            <a:ext cx="3889375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9"/>
          <p:cNvSpPr>
            <a:spLocks noChangeArrowheads="1"/>
          </p:cNvSpPr>
          <p:nvPr/>
        </p:nvSpPr>
        <p:spPr bwMode="auto">
          <a:xfrm>
            <a:off x="5508625" y="1925638"/>
            <a:ext cx="23764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200">
                <a:solidFill>
                  <a:srgbClr val="000000"/>
                </a:solidFill>
                <a:ea typeface="楷体_GB2312" pitchFamily="49" charset="-122"/>
              </a:rPr>
              <a:t>调整   重设</a:t>
            </a:r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ldLvl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21"/>
          <p:cNvSpPr>
            <a:spLocks noChangeArrowheads="1"/>
          </p:cNvSpPr>
          <p:nvPr/>
        </p:nvSpPr>
        <p:spPr bwMode="auto">
          <a:xfrm>
            <a:off x="1116013" y="2790825"/>
            <a:ext cx="69850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  <a:spcBef>
                <a:spcPct val="50000"/>
              </a:spcBef>
              <a:buFont typeface="Arial" charset="0"/>
              <a:buNone/>
            </a:pPr>
            <a:r>
              <a:rPr lang="zh-CN" altLang="en-US" sz="4000" b="1">
                <a:solidFill>
                  <a:srgbClr val="005E00"/>
                </a:solidFill>
                <a:ea typeface="黑体" pitchFamily="2" charset="-122"/>
              </a:rPr>
              <a:t>三、微课在课外阅读中的应用</a:t>
            </a:r>
            <a:endParaRPr lang="en-US" altLang="zh-CN" sz="4000" b="1">
              <a:solidFill>
                <a:srgbClr val="005E00"/>
              </a:solidFill>
              <a:ea typeface="黑体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ChangeArrowheads="1"/>
          </p:cNvSpPr>
          <p:nvPr/>
        </p:nvSpPr>
        <p:spPr bwMode="auto">
          <a:xfrm>
            <a:off x="971550" y="1917700"/>
            <a:ext cx="1985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zh-CN" altLang="en-US" sz="4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  <a:sym typeface="楷体_GB2312" pitchFamily="49" charset="-122"/>
              </a:rPr>
              <a:t>书籍？ </a:t>
            </a:r>
            <a:endParaRPr lang="zh-CN" altLang="en-US"/>
          </a:p>
        </p:txBody>
      </p:sp>
      <p:sp>
        <p:nvSpPr>
          <p:cNvPr id="36867" name="Rectangle 8"/>
          <p:cNvSpPr>
            <a:spLocks noChangeArrowheads="1"/>
          </p:cNvSpPr>
          <p:nvPr/>
        </p:nvSpPr>
        <p:spPr bwMode="auto">
          <a:xfrm>
            <a:off x="2916238" y="1917700"/>
            <a:ext cx="1828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zh-CN" altLang="en-US" sz="4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  <a:sym typeface="楷体_GB2312" pitchFamily="49" charset="-122"/>
              </a:rPr>
              <a:t>指导？ </a:t>
            </a:r>
            <a:endParaRPr lang="zh-CN" altLang="en-US"/>
          </a:p>
        </p:txBody>
      </p:sp>
      <p:sp>
        <p:nvSpPr>
          <p:cNvPr id="36868" name="Rectangle 9"/>
          <p:cNvSpPr>
            <a:spLocks noChangeArrowheads="1"/>
          </p:cNvSpPr>
          <p:nvPr/>
        </p:nvSpPr>
        <p:spPr bwMode="auto">
          <a:xfrm>
            <a:off x="5076825" y="1917700"/>
            <a:ext cx="1828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zh-CN" altLang="en-US" sz="4000" b="1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  <a:sym typeface="楷体_GB2312" pitchFamily="49" charset="-122"/>
              </a:rPr>
              <a:t>评价？ </a:t>
            </a:r>
            <a:endParaRPr lang="zh-CN" altLang="en-US"/>
          </a:p>
        </p:txBody>
      </p:sp>
      <p:pic>
        <p:nvPicPr>
          <p:cNvPr id="79876" name="Picture 3" descr="ALIM21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763" y="2846388"/>
            <a:ext cx="45370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标题 1"/>
          <p:cNvSpPr>
            <a:spLocks noChangeArrowheads="1"/>
          </p:cNvSpPr>
          <p:nvPr/>
        </p:nvSpPr>
        <p:spPr bwMode="auto">
          <a:xfrm>
            <a:off x="779463" y="269875"/>
            <a:ext cx="148907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buFont typeface="Arial" charset="0"/>
              <a:buNone/>
            </a:pPr>
            <a:r>
              <a:rPr lang="zh-CN" altLang="en-US" sz="3600">
                <a:solidFill>
                  <a:srgbClr val="09532A"/>
                </a:solidFill>
                <a:latin typeface="黑体" pitchFamily="2" charset="-122"/>
                <a:ea typeface="黑体" pitchFamily="2" charset="-122"/>
                <a:sym typeface="黑体" pitchFamily="2" charset="-122"/>
              </a:rPr>
              <a:t>问题</a:t>
            </a:r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prLst="gradientSize: 0.1">
                                      <p:cBhvr>
                                        <p:cTn id="9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prLst="gradientSize: 0.1">
                                      <p:cBhvr>
                                        <p:cTn id="16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prLst="gradientSize: 0.1">
                                      <p:cBhvr>
                                        <p:cTn id="23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bldLvl="0" autoUpdateAnimBg="0"/>
      <p:bldP spid="36867" grpId="0" bldLvl="0" autoUpdateAnimBg="0"/>
      <p:bldP spid="36868" grpId="0" bldLvl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IMG_05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342900"/>
            <a:ext cx="41179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 descr="照片 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078163"/>
            <a:ext cx="454025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6"/>
          <p:cNvSpPr>
            <a:spLocks noChangeArrowheads="1"/>
          </p:cNvSpPr>
          <p:nvPr/>
        </p:nvSpPr>
        <p:spPr bwMode="auto">
          <a:xfrm>
            <a:off x="468313" y="198438"/>
            <a:ext cx="2590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600">
                <a:solidFill>
                  <a:srgbClr val="0F5922"/>
                </a:solidFill>
                <a:latin typeface="黑体" pitchFamily="2" charset="-122"/>
                <a:ea typeface="黑体" pitchFamily="2" charset="-122"/>
                <a:sym typeface="黑体" pitchFamily="2" charset="-122"/>
              </a:rPr>
              <a:t>校本教材</a:t>
            </a:r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ldLvl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)QN7FM85FALU5WKLDBQQE]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979488"/>
            <a:ext cx="6408737" cy="589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6"/>
          <p:cNvSpPr>
            <a:spLocks noChangeArrowheads="1"/>
          </p:cNvSpPr>
          <p:nvPr/>
        </p:nvSpPr>
        <p:spPr bwMode="auto">
          <a:xfrm>
            <a:off x="468313" y="198438"/>
            <a:ext cx="2590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600">
                <a:solidFill>
                  <a:srgbClr val="0F5922"/>
                </a:solidFill>
                <a:latin typeface="黑体" pitchFamily="2" charset="-122"/>
                <a:ea typeface="黑体" pitchFamily="2" charset="-122"/>
                <a:sym typeface="黑体" pitchFamily="2" charset="-122"/>
              </a:rPr>
              <a:t>微课社团</a:t>
            </a:r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ldLvl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>
            <a:spLocks noChangeArrowheads="1"/>
          </p:cNvSpPr>
          <p:nvPr/>
        </p:nvSpPr>
        <p:spPr bwMode="auto">
          <a:xfrm>
            <a:off x="1403350" y="1493838"/>
            <a:ext cx="1981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600" b="1">
                <a:solidFill>
                  <a:srgbClr val="000000"/>
                </a:solidFill>
                <a:ea typeface="楷体_GB2312" pitchFamily="49" charset="-122"/>
              </a:rPr>
              <a:t>古诗文</a:t>
            </a:r>
            <a:endParaRPr lang="zh-CN" altLang="en-US"/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2" cstate="print"/>
          <a:srcRect r="4346"/>
          <a:stretch>
            <a:fillRect/>
          </a:stretch>
        </p:blipFill>
        <p:spPr bwMode="auto">
          <a:xfrm>
            <a:off x="4565650" y="0"/>
            <a:ext cx="457835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86025"/>
            <a:ext cx="4691063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6"/>
          <p:cNvSpPr>
            <a:spLocks noChangeArrowheads="1"/>
          </p:cNvSpPr>
          <p:nvPr/>
        </p:nvSpPr>
        <p:spPr bwMode="auto">
          <a:xfrm>
            <a:off x="468313" y="269875"/>
            <a:ext cx="31670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600">
                <a:solidFill>
                  <a:srgbClr val="0F5922"/>
                </a:solidFill>
                <a:latin typeface="黑体" pitchFamily="2" charset="-122"/>
                <a:ea typeface="黑体" pitchFamily="2" charset="-122"/>
                <a:sym typeface="黑体" pitchFamily="2" charset="-122"/>
              </a:rPr>
              <a:t>从形式上分：</a:t>
            </a:r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41" grpId="0" bldLvl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课外阅读微课的截图1"/>
          <p:cNvPicPr>
            <a:picLocks noChangeAspect="1" noChangeArrowheads="1"/>
          </p:cNvPicPr>
          <p:nvPr/>
        </p:nvPicPr>
        <p:blipFill>
          <a:blip r:embed="rId2" cstate="print"/>
          <a:srcRect r="7271"/>
          <a:stretch>
            <a:fillRect/>
          </a:stretch>
        </p:blipFill>
        <p:spPr bwMode="auto">
          <a:xfrm>
            <a:off x="4876800" y="0"/>
            <a:ext cx="4267200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>
            <a:spLocks noChangeArrowheads="1"/>
          </p:cNvSpPr>
          <p:nvPr/>
        </p:nvSpPr>
        <p:spPr bwMode="auto">
          <a:xfrm>
            <a:off x="900113" y="990600"/>
            <a:ext cx="2133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600" b="1" dirty="0">
                <a:solidFill>
                  <a:srgbClr val="000000"/>
                </a:solidFill>
                <a:ea typeface="楷体_GB2312" pitchFamily="49" charset="-122"/>
              </a:rPr>
              <a:t>儿童诗</a:t>
            </a:r>
            <a:endParaRPr lang="zh-CN" altLang="en-US" dirty="0"/>
          </a:p>
        </p:txBody>
      </p:sp>
      <p:pic>
        <p:nvPicPr>
          <p:cNvPr id="40964" name="Picture 4" descr="课外阅读微课截图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79738"/>
            <a:ext cx="4848225" cy="389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ldLvl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1"/>
          <p:cNvSpPr>
            <a:spLocks noChangeArrowheads="1"/>
          </p:cNvSpPr>
          <p:nvPr/>
        </p:nvSpPr>
        <p:spPr bwMode="auto">
          <a:xfrm>
            <a:off x="827088" y="2646363"/>
            <a:ext cx="7561262" cy="97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  <a:spcBef>
                <a:spcPct val="50000"/>
              </a:spcBef>
              <a:buFont typeface="Arial" charset="0"/>
              <a:buNone/>
            </a:pPr>
            <a:r>
              <a:rPr lang="zh-CN" altLang="en-US" sz="4400" b="1" dirty="0" smtClean="0">
                <a:solidFill>
                  <a:srgbClr val="005E00"/>
                </a:solidFill>
                <a:latin typeface="方正姚体"/>
                <a:ea typeface="方正姚体"/>
                <a:cs typeface="方正姚体"/>
              </a:rPr>
              <a:t>一、</a:t>
            </a:r>
            <a:r>
              <a:rPr lang="zh-CN" altLang="en-US" sz="4400" b="1" dirty="0">
                <a:solidFill>
                  <a:srgbClr val="005E00"/>
                </a:solidFill>
                <a:latin typeface="方正姚体"/>
                <a:ea typeface="方正姚体"/>
                <a:cs typeface="方正姚体"/>
              </a:rPr>
              <a:t>微课在课堂教学中的应用</a:t>
            </a:r>
            <a:endParaRPr lang="en-US" altLang="zh-CN" sz="4400" b="1" dirty="0">
              <a:solidFill>
                <a:srgbClr val="005E00"/>
              </a:solidFill>
              <a:latin typeface="方正姚体"/>
              <a:ea typeface="方正姚体"/>
              <a:cs typeface="方正姚体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>
            <a:spLocks noChangeArrowheads="1"/>
          </p:cNvSpPr>
          <p:nvPr/>
        </p:nvSpPr>
        <p:spPr bwMode="auto">
          <a:xfrm>
            <a:off x="827088" y="701675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600" b="1">
                <a:solidFill>
                  <a:srgbClr val="000000"/>
                </a:solidFill>
                <a:ea typeface="楷体_GB2312" pitchFamily="49" charset="-122"/>
              </a:rPr>
              <a:t>儿歌童谣</a:t>
            </a:r>
            <a:endParaRPr lang="zh-CN" altLang="en-US"/>
          </a:p>
        </p:txBody>
      </p:sp>
      <p:pic>
        <p:nvPicPr>
          <p:cNvPr id="41987" name="Picture 9" descr="什么虫儿空中飞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0"/>
            <a:ext cx="4678362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10" descr="4662587"/>
          <p:cNvPicPr>
            <a:picLocks noChangeAspect="1" noChangeArrowheads="1"/>
          </p:cNvPicPr>
          <p:nvPr/>
        </p:nvPicPr>
        <p:blipFill>
          <a:blip r:embed="rId3" cstate="print"/>
          <a:srcRect b="15346"/>
          <a:stretch>
            <a:fillRect/>
          </a:stretch>
        </p:blipFill>
        <p:spPr bwMode="auto">
          <a:xfrm>
            <a:off x="0" y="2500313"/>
            <a:ext cx="4170363" cy="437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ldLvl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3"/>
          <p:cNvSpPr>
            <a:spLocks noChangeArrowheads="1"/>
          </p:cNvSpPr>
          <p:nvPr/>
        </p:nvSpPr>
        <p:spPr bwMode="auto">
          <a:xfrm>
            <a:off x="684213" y="630238"/>
            <a:ext cx="23050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600" b="1">
                <a:solidFill>
                  <a:srgbClr val="000000"/>
                </a:solidFill>
                <a:ea typeface="楷体_GB2312" pitchFamily="49" charset="-122"/>
              </a:rPr>
              <a:t>经典绘本</a:t>
            </a:r>
            <a:endParaRPr lang="zh-CN" altLang="en-US"/>
          </a:p>
        </p:txBody>
      </p:sp>
      <p:pic>
        <p:nvPicPr>
          <p:cNvPr id="43011" name="Picture 2" descr="课外阅读微课截图3"/>
          <p:cNvPicPr>
            <a:picLocks noChangeAspect="1" noChangeArrowheads="1"/>
          </p:cNvPicPr>
          <p:nvPr/>
        </p:nvPicPr>
        <p:blipFill>
          <a:blip r:embed="rId2" cstate="print"/>
          <a:srcRect r="8954"/>
          <a:stretch>
            <a:fillRect/>
          </a:stretch>
        </p:blipFill>
        <p:spPr bwMode="auto">
          <a:xfrm>
            <a:off x="4437063" y="0"/>
            <a:ext cx="4706937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5" descr="图书馆老鼠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75" y="2070100"/>
            <a:ext cx="36703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bldLvl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Text Box 6"/>
          <p:cNvSpPr>
            <a:spLocks noChangeArrowheads="1"/>
          </p:cNvSpPr>
          <p:nvPr/>
        </p:nvSpPr>
        <p:spPr bwMode="auto">
          <a:xfrm>
            <a:off x="468313" y="198438"/>
            <a:ext cx="33829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600" dirty="0" smtClean="0">
                <a:solidFill>
                  <a:srgbClr val="0F5922"/>
                </a:solidFill>
                <a:latin typeface="黑体" pitchFamily="2" charset="-122"/>
                <a:ea typeface="黑体" pitchFamily="2" charset="-122"/>
                <a:sym typeface="黑体" pitchFamily="2" charset="-122"/>
              </a:rPr>
              <a:t>按主题组元：</a:t>
            </a:r>
            <a:endParaRPr lang="zh-CN" altLang="en-US" dirty="0"/>
          </a:p>
        </p:txBody>
      </p:sp>
      <p:pic>
        <p:nvPicPr>
          <p:cNvPr id="87042" name="Picture 6"/>
          <p:cNvPicPr>
            <a:picLocks noChangeAspect="1" noChangeArrowheads="1"/>
          </p:cNvPicPr>
          <p:nvPr/>
        </p:nvPicPr>
        <p:blipFill>
          <a:blip r:embed="rId2" cstate="print"/>
          <a:srcRect b="48625"/>
          <a:stretch>
            <a:fillRect/>
          </a:stretch>
        </p:blipFill>
        <p:spPr bwMode="auto">
          <a:xfrm>
            <a:off x="323850" y="2646363"/>
            <a:ext cx="882015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35063"/>
            <a:ext cx="8820150" cy="12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4230688"/>
            <a:ext cx="882015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 bldLvl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6"/>
          <p:cNvSpPr>
            <a:spLocks noChangeArrowheads="1"/>
          </p:cNvSpPr>
          <p:nvPr/>
        </p:nvSpPr>
        <p:spPr bwMode="auto">
          <a:xfrm>
            <a:off x="684213" y="630238"/>
            <a:ext cx="59039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600">
                <a:solidFill>
                  <a:srgbClr val="0F5922"/>
                </a:solidFill>
                <a:latin typeface="黑体" pitchFamily="2" charset="-122"/>
                <a:ea typeface="黑体" pitchFamily="2" charset="-122"/>
                <a:sym typeface="黑体" pitchFamily="2" charset="-122"/>
              </a:rPr>
              <a:t>单元内容有机组合：</a:t>
            </a:r>
            <a:endParaRPr lang="zh-CN" altLang="en-US"/>
          </a:p>
        </p:txBody>
      </p:sp>
      <p:pic>
        <p:nvPicPr>
          <p:cNvPr id="88066" name="Picture 5" descr="713453_201006130505002E3AZ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566863"/>
            <a:ext cx="6588125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8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12"/>
          <p:cNvSpPr>
            <a:spLocks noChangeArrowheads="1"/>
          </p:cNvSpPr>
          <p:nvPr/>
        </p:nvSpPr>
        <p:spPr bwMode="auto">
          <a:xfrm>
            <a:off x="2667000" y="3209925"/>
            <a:ext cx="31291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600" b="1" dirty="0" smtClean="0">
                <a:solidFill>
                  <a:srgbClr val="000000"/>
                </a:solidFill>
                <a:ea typeface="楷体_GB2312" pitchFamily="49" charset="-122"/>
              </a:rPr>
              <a:t>学法的指导性</a:t>
            </a:r>
            <a:endParaRPr lang="zh-CN" altLang="en-US" dirty="0"/>
          </a:p>
        </p:txBody>
      </p:sp>
      <p:sp>
        <p:nvSpPr>
          <p:cNvPr id="89090" name="Text Box 7"/>
          <p:cNvSpPr>
            <a:spLocks noChangeArrowheads="1"/>
          </p:cNvSpPr>
          <p:nvPr/>
        </p:nvSpPr>
        <p:spPr bwMode="auto">
          <a:xfrm>
            <a:off x="2667000" y="1909763"/>
            <a:ext cx="32011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600" b="1" dirty="0" smtClean="0">
                <a:solidFill>
                  <a:srgbClr val="000000"/>
                </a:solidFill>
                <a:ea typeface="楷体_GB2312" pitchFamily="49" charset="-122"/>
              </a:rPr>
              <a:t>内容的经典性</a:t>
            </a:r>
            <a:endParaRPr lang="zh-CN" altLang="en-US" dirty="0"/>
          </a:p>
        </p:txBody>
      </p:sp>
      <p:sp>
        <p:nvSpPr>
          <p:cNvPr id="89091" name="Text Box 5"/>
          <p:cNvSpPr>
            <a:spLocks noChangeArrowheads="1"/>
          </p:cNvSpPr>
          <p:nvPr/>
        </p:nvSpPr>
        <p:spPr bwMode="auto">
          <a:xfrm>
            <a:off x="2667000" y="4432300"/>
            <a:ext cx="29850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600" b="1" dirty="0" smtClean="0">
                <a:solidFill>
                  <a:srgbClr val="000000"/>
                </a:solidFill>
                <a:ea typeface="楷体_GB2312" pitchFamily="49" charset="-122"/>
              </a:rPr>
              <a:t>学习的趣味性</a:t>
            </a:r>
            <a:endParaRPr lang="en-US" sz="3600" b="1" dirty="0">
              <a:solidFill>
                <a:srgbClr val="000000"/>
              </a:solidFill>
              <a:ea typeface="楷体_GB2312" pitchFamily="49" charset="-122"/>
            </a:endParaRPr>
          </a:p>
        </p:txBody>
      </p:sp>
      <p:sp>
        <p:nvSpPr>
          <p:cNvPr id="89092" name="Text Box 6"/>
          <p:cNvSpPr>
            <a:spLocks noChangeArrowheads="1"/>
          </p:cNvSpPr>
          <p:nvPr/>
        </p:nvSpPr>
        <p:spPr bwMode="auto">
          <a:xfrm>
            <a:off x="468312" y="630238"/>
            <a:ext cx="3743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600" b="1" dirty="0" smtClean="0">
                <a:solidFill>
                  <a:srgbClr val="0F5922"/>
                </a:solidFill>
                <a:latin typeface="黑体" pitchFamily="2" charset="-122"/>
                <a:ea typeface="黑体" pitchFamily="2" charset="-122"/>
                <a:sym typeface="黑体" pitchFamily="2" charset="-122"/>
              </a:rPr>
              <a:t>设计</a:t>
            </a:r>
            <a:endParaRPr lang="zh-CN" altLang="en-US" sz="36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3"/>
          <p:cNvSpPr>
            <a:spLocks noChangeArrowheads="1"/>
          </p:cNvSpPr>
          <p:nvPr/>
        </p:nvSpPr>
        <p:spPr bwMode="auto">
          <a:xfrm>
            <a:off x="395288" y="414338"/>
            <a:ext cx="14478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4400" b="1">
                <a:solidFill>
                  <a:srgbClr val="000000"/>
                </a:solidFill>
                <a:ea typeface="楷体_GB2312" pitchFamily="49" charset="-122"/>
              </a:rPr>
              <a:t>课例</a:t>
            </a:r>
            <a:endParaRPr lang="zh-CN" altLang="en-US"/>
          </a:p>
        </p:txBody>
      </p:sp>
      <p:sp>
        <p:nvSpPr>
          <p:cNvPr id="90114" name="Text Box 5"/>
          <p:cNvSpPr>
            <a:spLocks noChangeArrowheads="1"/>
          </p:cNvSpPr>
          <p:nvPr/>
        </p:nvSpPr>
        <p:spPr bwMode="auto">
          <a:xfrm>
            <a:off x="2268538" y="2493963"/>
            <a:ext cx="4176712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200" dirty="0">
                <a:solidFill>
                  <a:srgbClr val="000000"/>
                </a:solidFill>
                <a:sym typeface="Calibri" pitchFamily="34" charset="0"/>
                <a:hlinkClick r:id="rId2" action="ppaction://hlinkpres?slideindex=1&amp;slidetitle="/>
              </a:rPr>
              <a:t>会飞的叶子</a:t>
            </a:r>
            <a:endParaRPr lang="zh-CN" altLang="en-US" sz="3200" dirty="0">
              <a:solidFill>
                <a:srgbClr val="000000"/>
              </a:solidFill>
              <a:sym typeface="Calibri" pitchFamily="34" charset="0"/>
            </a:endParaRPr>
          </a:p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200" dirty="0">
                <a:solidFill>
                  <a:srgbClr val="000000"/>
                </a:solidFill>
                <a:sym typeface="Calibri" pitchFamily="34" charset="0"/>
                <a:hlinkClick r:id="rId3" action="ppaction://hlinkpres?slideindex=1&amp;slidetitle="/>
              </a:rPr>
              <a:t>悬崖边的树</a:t>
            </a:r>
            <a:endParaRPr lang="en-US" altLang="zh-CN" sz="3200" dirty="0">
              <a:solidFill>
                <a:srgbClr val="000000"/>
              </a:solidFill>
              <a:sym typeface="Calibri" pitchFamily="34" charset="0"/>
            </a:endParaRPr>
          </a:p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200" dirty="0">
                <a:solidFill>
                  <a:srgbClr val="000000"/>
                </a:solidFill>
                <a:sym typeface="Calibri" pitchFamily="34" charset="0"/>
                <a:hlinkClick r:id="rId4" action="ppaction://hlinkpres?slideindex=1&amp;slidetitle="/>
              </a:rPr>
              <a:t>爱读书的树叶</a:t>
            </a:r>
            <a:endParaRPr lang="en-US" altLang="zh-CN" sz="3200" dirty="0">
              <a:solidFill>
                <a:srgbClr val="000000"/>
              </a:solidFill>
              <a:sym typeface="Calibri" pitchFamily="34" charset="0"/>
            </a:endParaRPr>
          </a:p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200" dirty="0">
                <a:solidFill>
                  <a:srgbClr val="000000"/>
                </a:solidFill>
                <a:sym typeface="Calibri" pitchFamily="34" charset="0"/>
                <a:hlinkClick r:id="rId5" action="ppaction://hlinkpres?slideindex=1&amp;slidetitle="/>
              </a:rPr>
              <a:t>我和小鸟和铃铛</a:t>
            </a:r>
            <a:endParaRPr lang="zh-CN" altLang="en-US" sz="3200" dirty="0">
              <a:solidFill>
                <a:srgbClr val="000000"/>
              </a:solidFill>
              <a:sym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8"/>
          <p:cNvSpPr>
            <a:spLocks noChangeArrowheads="1"/>
          </p:cNvSpPr>
          <p:nvPr/>
        </p:nvSpPr>
        <p:spPr bwMode="auto">
          <a:xfrm>
            <a:off x="468313" y="1277938"/>
            <a:ext cx="34559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600" b="1">
                <a:solidFill>
                  <a:srgbClr val="000000"/>
                </a:solidFill>
                <a:ea typeface="楷体_GB2312" pitchFamily="49" charset="-122"/>
              </a:rPr>
              <a:t>检测 互动 交流</a:t>
            </a:r>
            <a:endParaRPr lang="zh-CN" altLang="en-US"/>
          </a:p>
        </p:txBody>
      </p:sp>
      <p:sp>
        <p:nvSpPr>
          <p:cNvPr id="91138" name="Text Box 6"/>
          <p:cNvSpPr>
            <a:spLocks noChangeArrowheads="1"/>
          </p:cNvSpPr>
          <p:nvPr/>
        </p:nvSpPr>
        <p:spPr bwMode="auto">
          <a:xfrm>
            <a:off x="971550" y="198438"/>
            <a:ext cx="1800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3600">
                <a:solidFill>
                  <a:srgbClr val="0F5922"/>
                </a:solidFill>
                <a:latin typeface="黑体" pitchFamily="2" charset="-122"/>
                <a:ea typeface="黑体" pitchFamily="2" charset="-122"/>
                <a:sym typeface="黑体" pitchFamily="2" charset="-122"/>
              </a:rPr>
              <a:t>应用</a:t>
            </a:r>
            <a:endParaRPr lang="zh-CN" altLang="en-US"/>
          </a:p>
        </p:txBody>
      </p:sp>
      <p:pic>
        <p:nvPicPr>
          <p:cNvPr id="91139" name="Picture 6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7800"/>
            <a:ext cx="91440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" y="412750"/>
            <a:ext cx="928687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7338" y="3367088"/>
            <a:ext cx="9431338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64613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70100"/>
            <a:ext cx="8893175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70375"/>
            <a:ext cx="91440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BECA7C3-DA64-4AAB-9CD1-ED2090508637}" type="datetime1">
              <a:rPr lang="en-US" smtClean="0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94210" name="Picture 2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0675" y="1185863"/>
            <a:ext cx="596265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7"/>
          <p:cNvSpPr txBox="1">
            <a:spLocks noChangeArrowheads="1"/>
          </p:cNvSpPr>
          <p:nvPr/>
        </p:nvSpPr>
        <p:spPr bwMode="auto">
          <a:xfrm>
            <a:off x="5607050" y="5527675"/>
            <a:ext cx="3384550" cy="120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4800"/>
          </a:p>
        </p:txBody>
      </p:sp>
      <p:sp>
        <p:nvSpPr>
          <p:cNvPr id="20485" name="AutoShape 3"/>
          <p:cNvSpPr>
            <a:spLocks noChangeArrowheads="1"/>
          </p:cNvSpPr>
          <p:nvPr/>
        </p:nvSpPr>
        <p:spPr bwMode="auto">
          <a:xfrm>
            <a:off x="1692275" y="3725863"/>
            <a:ext cx="2017713" cy="1450975"/>
          </a:xfrm>
          <a:prstGeom prst="rightArrow">
            <a:avLst>
              <a:gd name="adj1" fmla="val 79306"/>
              <a:gd name="adj2" fmla="val 41998"/>
            </a:avLst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3200" b="1">
                <a:effectLst>
                  <a:outerShdw blurRad="38100" dist="38100" dir="2700000" algn="tl">
                    <a:srgbClr val="FFFFFF"/>
                  </a:outerShdw>
                </a:effectLst>
                <a:latin typeface="华文中宋"/>
                <a:ea typeface="华文中宋"/>
                <a:cs typeface="华文中宋"/>
              </a:rPr>
              <a:t>类型</a:t>
            </a:r>
            <a:endParaRPr lang="zh-CN" altLang="zh-CN" sz="3200" b="1">
              <a:effectLst>
                <a:outerShdw blurRad="38100" dist="38100" dir="2700000" algn="tl">
                  <a:srgbClr val="FFFFFF"/>
                </a:outerShdw>
              </a:effectLst>
              <a:latin typeface="华文中宋"/>
              <a:ea typeface="华文中宋"/>
              <a:cs typeface="华文中宋"/>
            </a:endParaRPr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4356100" y="3195638"/>
            <a:ext cx="2663825" cy="83502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CN" sz="2400" dirty="0">
                <a:latin typeface="方正姚体" panose="02010601030101010101" pitchFamily="2" charset="-122"/>
                <a:ea typeface="方正姚体" panose="02010601030101010101" pitchFamily="2" charset="-122"/>
              </a:rPr>
              <a:t>2.</a:t>
            </a:r>
            <a:r>
              <a:rPr lang="zh-CN" altLang="en-US" sz="2400" dirty="0">
                <a:latin typeface="方正姚体" panose="02010601030101010101" pitchFamily="2" charset="-122"/>
                <a:ea typeface="方正姚体" panose="02010601030101010101" pitchFamily="2" charset="-122"/>
              </a:rPr>
              <a:t>突出重点类。</a:t>
            </a:r>
            <a:endParaRPr lang="zh-CN" altLang="zh-CN" sz="2400" dirty="0" smtClean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0487" name="AutoShape 5"/>
          <p:cNvSpPr>
            <a:spLocks noChangeArrowheads="1"/>
          </p:cNvSpPr>
          <p:nvPr/>
        </p:nvSpPr>
        <p:spPr bwMode="auto">
          <a:xfrm>
            <a:off x="4356100" y="4084638"/>
            <a:ext cx="2665413" cy="833437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CN" sz="2400" dirty="0">
                <a:latin typeface="方正姚体" panose="02010601030101010101" pitchFamily="2" charset="-122"/>
                <a:ea typeface="方正姚体" panose="02010601030101010101" pitchFamily="2" charset="-122"/>
              </a:rPr>
              <a:t>3. </a:t>
            </a:r>
            <a:r>
              <a:rPr lang="zh-CN" altLang="en-US" sz="2400" dirty="0">
                <a:latin typeface="方正姚体" panose="02010601030101010101" pitchFamily="2" charset="-122"/>
                <a:ea typeface="方正姚体" panose="02010601030101010101" pitchFamily="2" charset="-122"/>
              </a:rPr>
              <a:t>突破难点类。</a:t>
            </a:r>
            <a:endParaRPr lang="zh-CN" altLang="zh-CN" sz="2400" dirty="0" smtClean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0488" name="AutoShape 5"/>
          <p:cNvSpPr>
            <a:spLocks noChangeArrowheads="1"/>
          </p:cNvSpPr>
          <p:nvPr/>
        </p:nvSpPr>
        <p:spPr bwMode="auto">
          <a:xfrm>
            <a:off x="4346575" y="2268538"/>
            <a:ext cx="2663825" cy="893762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2400" dirty="0">
                <a:latin typeface="方正姚体" panose="02010601030101010101" pitchFamily="2" charset="-122"/>
                <a:ea typeface="方正姚体" panose="02010601030101010101" pitchFamily="2" charset="-122"/>
              </a:rPr>
              <a:t>1.</a:t>
            </a:r>
            <a:r>
              <a:rPr lang="zh-CN" altLang="en-US" sz="2400" dirty="0" smtClean="0">
                <a:latin typeface="方正姚体" panose="02010601030101010101" pitchFamily="2" charset="-122"/>
                <a:ea typeface="方正姚体" panose="02010601030101010101" pitchFamily="2" charset="-122"/>
              </a:rPr>
              <a:t>指导预习类</a:t>
            </a:r>
            <a:r>
              <a:rPr lang="zh-CN" altLang="en-US" sz="2400" dirty="0"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zh-CN" sz="2400" dirty="0" smtClean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1409700" y="1206500"/>
            <a:ext cx="5402263" cy="893763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buFont typeface="Arial" charset="0"/>
              <a:buNone/>
            </a:pPr>
            <a:r>
              <a:rPr lang="zh-CN" altLang="en-US" sz="2800">
                <a:latin typeface="华文行楷"/>
                <a:ea typeface="华文行楷"/>
                <a:cs typeface="华文行楷"/>
              </a:rPr>
              <a:t>（一）不同类型的微课开发方法</a:t>
            </a:r>
            <a:endParaRPr lang="zh-CN" altLang="zh-CN" sz="2800">
              <a:latin typeface="华文行楷"/>
              <a:ea typeface="华文行楷"/>
              <a:cs typeface="华文行楷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4356100" y="4976813"/>
            <a:ext cx="2665413" cy="833437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CN" sz="2400" dirty="0">
                <a:latin typeface="方正姚体" panose="02010601030101010101" pitchFamily="2" charset="-122"/>
                <a:ea typeface="方正姚体" panose="02010601030101010101" pitchFamily="2" charset="-122"/>
              </a:rPr>
              <a:t>4.</a:t>
            </a:r>
            <a:r>
              <a:rPr lang="zh-CN" altLang="en-US" sz="2400" dirty="0">
                <a:latin typeface="方正姚体" panose="02010601030101010101" pitchFamily="2" charset="-122"/>
                <a:ea typeface="方正姚体" panose="02010601030101010101" pitchFamily="2" charset="-122"/>
              </a:rPr>
              <a:t>拓展巩固类。</a:t>
            </a:r>
            <a:endParaRPr lang="zh-CN" altLang="zh-CN" sz="2400" dirty="0" smtClean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4378325" y="5840413"/>
            <a:ext cx="2665413" cy="83502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CN" sz="2400" dirty="0" smtClean="0">
                <a:latin typeface="方正姚体" panose="02010601030101010101" pitchFamily="2" charset="-122"/>
                <a:ea typeface="方正姚体" panose="02010601030101010101" pitchFamily="2" charset="-122"/>
              </a:rPr>
              <a:t>5.</a:t>
            </a:r>
            <a:r>
              <a:rPr lang="zh-CN" altLang="en-US" sz="2400" dirty="0" smtClean="0">
                <a:latin typeface="方正姚体" panose="02010601030101010101" pitchFamily="2" charset="-122"/>
                <a:ea typeface="方正姚体" panose="02010601030101010101" pitchFamily="2" charset="-122"/>
              </a:rPr>
              <a:t>深度融合类。</a:t>
            </a:r>
            <a:endParaRPr lang="zh-CN" altLang="zh-CN" sz="2400" dirty="0" smtClean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6" grpId="0" animBg="1"/>
      <p:bldP spid="20487" grpId="0" animBg="1"/>
      <p:bldP spid="20488" grpId="0" animBg="1"/>
      <p:bldP spid="7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2CDE4EB-FF39-4004-A603-6B3092B364DE}" type="datetime1">
              <a:rPr lang="en-US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95234" name="Text Box 19"/>
          <p:cNvSpPr txBox="1">
            <a:spLocks noChangeArrowheads="1"/>
          </p:cNvSpPr>
          <p:nvPr/>
        </p:nvSpPr>
        <p:spPr bwMode="auto">
          <a:xfrm>
            <a:off x="900113" y="2917825"/>
            <a:ext cx="7200900" cy="769441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zh-CN" altLang="en-US" sz="4400" dirty="0">
                <a:latin typeface="方正姚体"/>
                <a:ea typeface="方正姚体"/>
                <a:cs typeface="方正姚体"/>
              </a:rPr>
              <a:t>四、微课</a:t>
            </a:r>
            <a:r>
              <a:rPr lang="zh-CN" altLang="en-US" sz="4400" dirty="0" smtClean="0">
                <a:latin typeface="方正姚体"/>
                <a:ea typeface="方正姚体"/>
                <a:cs typeface="方正姚体"/>
              </a:rPr>
              <a:t>的实践意义及反思</a:t>
            </a:r>
            <a:endParaRPr lang="zh-CN" altLang="en-US" sz="4400" dirty="0">
              <a:latin typeface="方正姚体"/>
              <a:ea typeface="方正姚体"/>
              <a:cs typeface="方正姚体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3"/>
          <p:cNvSpPr txBox="1">
            <a:spLocks noGrp="1"/>
          </p:cNvSpPr>
          <p:nvPr/>
        </p:nvSpPr>
        <p:spPr bwMode="auto">
          <a:xfrm>
            <a:off x="457200" y="6373813"/>
            <a:ext cx="2133600" cy="366712"/>
          </a:xfrm>
          <a:prstGeom prst="rect">
            <a:avLst/>
          </a:prstGeom>
          <a:noFill/>
          <a:extLst/>
        </p:spPr>
        <p:txBody>
          <a:bodyPr anchor="ctr"/>
          <a:lstStyle/>
          <a:p>
            <a:pPr eaLnBrk="0" hangingPunct="0">
              <a:buFont typeface="Arial" pitchFamily="34" charset="0"/>
              <a:buNone/>
              <a:defRPr/>
            </a:pPr>
            <a:fld id="{B2CDE4EB-FF39-4004-A603-6B3092B364DE}" type="datetime1">
              <a:rPr lang="en-US" sz="1200">
                <a:solidFill>
                  <a:srgbClr val="898989"/>
                </a:solidFill>
                <a:latin typeface="+mn-lt"/>
                <a:ea typeface="宋体" pitchFamily="2" charset="-122"/>
                <a:sym typeface="Calibri" pitchFamily="34" charset="0"/>
              </a:rPr>
              <a:pPr eaLnBrk="0" hangingPunct="0">
                <a:buFont typeface="Arial" pitchFamily="34" charset="0"/>
                <a:buNone/>
                <a:defRPr/>
              </a:pPr>
              <a:t>5/4/2016</a:t>
            </a:fld>
            <a:endParaRPr lang="en-US">
              <a:latin typeface="Arial" pitchFamily="34" charset="0"/>
              <a:ea typeface="宋体" pitchFamily="2" charset="-122"/>
              <a:sym typeface="Calibri" pitchFamily="34" charset="0"/>
            </a:endParaRPr>
          </a:p>
        </p:txBody>
      </p:sp>
      <p:sp>
        <p:nvSpPr>
          <p:cNvPr id="116739" name="Text Box 19"/>
          <p:cNvSpPr txBox="1">
            <a:spLocks noChangeArrowheads="1"/>
          </p:cNvSpPr>
          <p:nvPr/>
        </p:nvSpPr>
        <p:spPr bwMode="auto">
          <a:xfrm>
            <a:off x="900113" y="2438393"/>
            <a:ext cx="7200900" cy="14465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zh-CN" altLang="en-US" sz="4400" dirty="0">
                <a:latin typeface="方正姚体"/>
                <a:ea typeface="方正姚体"/>
                <a:cs typeface="方正姚体"/>
              </a:rPr>
              <a:t>（一）微</a:t>
            </a:r>
            <a:r>
              <a:rPr lang="zh-CN" altLang="en-US" sz="4400" dirty="0" smtClean="0">
                <a:latin typeface="方正姚体"/>
                <a:ea typeface="方正姚体"/>
                <a:cs typeface="方正姚体"/>
              </a:rPr>
              <a:t>课对于教学实践的意义 </a:t>
            </a:r>
            <a:endParaRPr lang="zh-CN" altLang="en-US" sz="4400" dirty="0">
              <a:latin typeface="方正姚体"/>
              <a:ea typeface="方正姚体"/>
              <a:cs typeface="方正姚体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4348" y="1295385"/>
            <a:ext cx="7756551" cy="4857784"/>
          </a:xfrm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ct val="40000"/>
              </a:spcBef>
            </a:pPr>
            <a:r>
              <a:rPr lang="en-US" altLang="zh-CN" sz="2600" dirty="0" smtClean="0">
                <a:latin typeface="方正姚体" pitchFamily="2" charset="-122"/>
                <a:ea typeface="方正姚体" pitchFamily="2" charset="-122"/>
              </a:rPr>
              <a:t>1</a:t>
            </a:r>
            <a:r>
              <a:rPr lang="zh-CN" altLang="en-US" sz="2600" dirty="0" smtClean="0">
                <a:latin typeface="方正姚体" pitchFamily="2" charset="-122"/>
                <a:ea typeface="方正姚体" pitchFamily="2" charset="-122"/>
              </a:rPr>
              <a:t>、</a:t>
            </a:r>
            <a:r>
              <a:rPr lang="zh-CN" altLang="en-US" sz="2600" dirty="0" smtClean="0">
                <a:latin typeface="方正姚体" pitchFamily="2" charset="-122"/>
                <a:ea typeface="方正姚体" pitchFamily="2" charset="-122"/>
              </a:rPr>
              <a:t>在课堂理念上，由以教为主向以学为主的翻转。</a:t>
            </a:r>
          </a:p>
          <a:p>
            <a:pPr eaLnBrk="1" hangingPunct="1">
              <a:lnSpc>
                <a:spcPct val="130000"/>
              </a:lnSpc>
              <a:spcBef>
                <a:spcPct val="40000"/>
              </a:spcBef>
            </a:pPr>
            <a:r>
              <a:rPr lang="en-US" altLang="zh-CN" sz="2600" dirty="0" smtClean="0">
                <a:latin typeface="方正姚体" pitchFamily="2" charset="-122"/>
                <a:ea typeface="方正姚体" pitchFamily="2" charset="-122"/>
              </a:rPr>
              <a:t>2</a:t>
            </a:r>
            <a:r>
              <a:rPr lang="zh-CN" altLang="en-US" sz="2600" dirty="0" smtClean="0">
                <a:latin typeface="方正姚体" pitchFamily="2" charset="-122"/>
                <a:ea typeface="方正姚体" pitchFamily="2" charset="-122"/>
              </a:rPr>
              <a:t>、</a:t>
            </a:r>
            <a:r>
              <a:rPr lang="zh-CN" altLang="en-US" sz="2600" dirty="0" smtClean="0">
                <a:latin typeface="方正姚体" pitchFamily="2" charset="-122"/>
                <a:ea typeface="方正姚体" pitchFamily="2" charset="-122"/>
              </a:rPr>
              <a:t>在主角定位上，由“教师本位”向“学生本位”的翻转。</a:t>
            </a:r>
          </a:p>
          <a:p>
            <a:pPr eaLnBrk="1" hangingPunct="1">
              <a:lnSpc>
                <a:spcPct val="130000"/>
              </a:lnSpc>
              <a:spcBef>
                <a:spcPct val="40000"/>
              </a:spcBef>
            </a:pPr>
            <a:r>
              <a:rPr lang="en-US" altLang="zh-CN" sz="2600" dirty="0" smtClean="0">
                <a:latin typeface="方正姚体" pitchFamily="2" charset="-122"/>
                <a:ea typeface="方正姚体" pitchFamily="2" charset="-122"/>
              </a:rPr>
              <a:t>3</a:t>
            </a:r>
            <a:r>
              <a:rPr lang="zh-CN" altLang="en-US" sz="2600" dirty="0" smtClean="0">
                <a:latin typeface="方正姚体" pitchFamily="2" charset="-122"/>
                <a:ea typeface="方正姚体" pitchFamily="2" charset="-122"/>
              </a:rPr>
              <a:t>、</a:t>
            </a:r>
            <a:r>
              <a:rPr lang="zh-CN" altLang="en-US" sz="2600" dirty="0" smtClean="0">
                <a:latin typeface="方正姚体" pitchFamily="2" charset="-122"/>
                <a:ea typeface="方正姚体" pitchFamily="2" charset="-122"/>
              </a:rPr>
              <a:t>在教师预设上，由指令的刚性预设向生成的弹性预设翻转。</a:t>
            </a:r>
          </a:p>
          <a:p>
            <a:pPr eaLnBrk="1" hangingPunct="1">
              <a:lnSpc>
                <a:spcPct val="130000"/>
              </a:lnSpc>
              <a:spcBef>
                <a:spcPct val="40000"/>
              </a:spcBef>
            </a:pPr>
            <a:r>
              <a:rPr lang="en-US" altLang="zh-CN" sz="2600" dirty="0" smtClean="0">
                <a:latin typeface="方正姚体" pitchFamily="2" charset="-122"/>
                <a:ea typeface="方正姚体" pitchFamily="2" charset="-122"/>
              </a:rPr>
              <a:t>4</a:t>
            </a:r>
            <a:r>
              <a:rPr lang="zh-CN" altLang="en-US" sz="2600" dirty="0" smtClean="0">
                <a:latin typeface="方正姚体" pitchFamily="2" charset="-122"/>
                <a:ea typeface="方正姚体" pitchFamily="2" charset="-122"/>
              </a:rPr>
              <a:t>、</a:t>
            </a:r>
            <a:r>
              <a:rPr lang="zh-CN" altLang="en-US" sz="2600" dirty="0" smtClean="0">
                <a:latin typeface="方正姚体" pitchFamily="2" charset="-122"/>
                <a:ea typeface="方正姚体" pitchFamily="2" charset="-122"/>
              </a:rPr>
              <a:t>在教学程序上，由传统的“先教后学”向“先学后教”的翻转。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/>
              <a:t>Company Logo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4348" y="1438261"/>
            <a:ext cx="7570787" cy="5235792"/>
          </a:xfrm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ct val="40000"/>
              </a:spcBef>
            </a:pPr>
            <a:r>
              <a:rPr lang="en-US" altLang="zh-CN" sz="2600" dirty="0" smtClean="0">
                <a:latin typeface="方正姚体" pitchFamily="2" charset="-122"/>
                <a:ea typeface="方正姚体" pitchFamily="2" charset="-122"/>
              </a:rPr>
              <a:t>5</a:t>
            </a:r>
            <a:r>
              <a:rPr lang="zh-CN" altLang="en-US" sz="2600" dirty="0" smtClean="0">
                <a:latin typeface="方正姚体" pitchFamily="2" charset="-122"/>
                <a:ea typeface="方正姚体" pitchFamily="2" charset="-122"/>
              </a:rPr>
              <a:t>、</a:t>
            </a:r>
            <a:r>
              <a:rPr lang="zh-CN" altLang="en-US" sz="2600" dirty="0" smtClean="0">
                <a:latin typeface="方正姚体" pitchFamily="2" charset="-122"/>
                <a:ea typeface="方正姚体" pitchFamily="2" charset="-122"/>
              </a:rPr>
              <a:t>在学习方向上，由习惯的“以教定学”向“以学定学”的翻转。</a:t>
            </a:r>
          </a:p>
          <a:p>
            <a:pPr eaLnBrk="1" hangingPunct="1">
              <a:lnSpc>
                <a:spcPct val="130000"/>
              </a:lnSpc>
              <a:spcBef>
                <a:spcPct val="40000"/>
              </a:spcBef>
            </a:pPr>
            <a:r>
              <a:rPr lang="en-US" altLang="zh-CN" sz="2600" dirty="0" smtClean="0">
                <a:latin typeface="方正姚体" pitchFamily="2" charset="-122"/>
                <a:ea typeface="方正姚体" pitchFamily="2" charset="-122"/>
              </a:rPr>
              <a:t>6</a:t>
            </a:r>
            <a:r>
              <a:rPr lang="zh-CN" altLang="en-US" sz="2600" dirty="0" smtClean="0">
                <a:latin typeface="方正姚体" pitchFamily="2" charset="-122"/>
                <a:ea typeface="方正姚体" pitchFamily="2" charset="-122"/>
              </a:rPr>
              <a:t>、</a:t>
            </a:r>
            <a:r>
              <a:rPr lang="zh-CN" altLang="en-US" sz="2600" dirty="0" smtClean="0">
                <a:latin typeface="方正姚体" pitchFamily="2" charset="-122"/>
                <a:ea typeface="方正姚体" pitchFamily="2" charset="-122"/>
              </a:rPr>
              <a:t>在教学方式上，由教师的单边讲为主向合作讨论为主的翻转。</a:t>
            </a:r>
          </a:p>
          <a:p>
            <a:pPr eaLnBrk="1" hangingPunct="1">
              <a:lnSpc>
                <a:spcPct val="130000"/>
              </a:lnSpc>
              <a:spcBef>
                <a:spcPct val="40000"/>
              </a:spcBef>
            </a:pPr>
            <a:r>
              <a:rPr lang="en-US" altLang="zh-CN" sz="2600" dirty="0" smtClean="0">
                <a:latin typeface="方正姚体" pitchFamily="2" charset="-122"/>
                <a:ea typeface="方正姚体" pitchFamily="2" charset="-122"/>
              </a:rPr>
              <a:t>7</a:t>
            </a:r>
            <a:r>
              <a:rPr lang="zh-CN" altLang="en-US" sz="2600" dirty="0" smtClean="0">
                <a:latin typeface="方正姚体" pitchFamily="2" charset="-122"/>
                <a:ea typeface="方正姚体" pitchFamily="2" charset="-122"/>
              </a:rPr>
              <a:t>、</a:t>
            </a:r>
            <a:r>
              <a:rPr lang="zh-CN" altLang="en-US" sz="2600" dirty="0" smtClean="0">
                <a:latin typeface="方正姚体" pitchFamily="2" charset="-122"/>
                <a:ea typeface="方正姚体" pitchFamily="2" charset="-122"/>
              </a:rPr>
              <a:t>在学习心态上，由被动接受向质疑探究的翻转。</a:t>
            </a:r>
          </a:p>
          <a:p>
            <a:pPr eaLnBrk="1" hangingPunct="1">
              <a:lnSpc>
                <a:spcPct val="130000"/>
              </a:lnSpc>
              <a:spcBef>
                <a:spcPct val="40000"/>
              </a:spcBef>
            </a:pPr>
            <a:r>
              <a:rPr lang="en-US" altLang="zh-CN" sz="2600" dirty="0" smtClean="0">
                <a:latin typeface="方正姚体" pitchFamily="2" charset="-122"/>
                <a:ea typeface="方正姚体" pitchFamily="2" charset="-122"/>
              </a:rPr>
              <a:t>8</a:t>
            </a:r>
            <a:r>
              <a:rPr lang="zh-CN" altLang="en-US" sz="2600" dirty="0" smtClean="0">
                <a:latin typeface="方正姚体" pitchFamily="2" charset="-122"/>
                <a:ea typeface="方正姚体" pitchFamily="2" charset="-122"/>
              </a:rPr>
              <a:t>、</a:t>
            </a:r>
            <a:r>
              <a:rPr lang="zh-CN" altLang="en-US" sz="2600" dirty="0" smtClean="0">
                <a:latin typeface="方正姚体" pitchFamily="2" charset="-122"/>
                <a:ea typeface="方正姚体" pitchFamily="2" charset="-122"/>
              </a:rPr>
              <a:t>在能力培养上，由单一的书面答题训练向听说读写综合运用的翻转。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3124200" y="6373813"/>
            <a:ext cx="2895600" cy="366712"/>
          </a:xfrm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4B6F032B-2038-4200-A2B3-6909B5FC0C33}" type="slidenum">
              <a:rPr lang="en-US" altLang="zh-CN" smtClean="0"/>
              <a:pPr algn="ctr">
                <a:defRPr/>
              </a:pPr>
              <a:t>44</a:t>
            </a:fld>
            <a:endParaRPr lang="en-US" altLang="zh-CN" smtClean="0"/>
          </a:p>
        </p:txBody>
      </p:sp>
      <p:sp>
        <p:nvSpPr>
          <p:cNvPr id="5" name="TextBox 4"/>
          <p:cNvSpPr txBox="1"/>
          <p:nvPr/>
        </p:nvSpPr>
        <p:spPr>
          <a:xfrm>
            <a:off x="548568" y="2120192"/>
            <a:ext cx="7992888" cy="186204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500" b="1" dirty="0">
                <a:solidFill>
                  <a:srgbClr val="CC000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先学后教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>
            <a:spLocks noChangeArrowheads="1"/>
          </p:cNvSpPr>
          <p:nvPr/>
        </p:nvSpPr>
        <p:spPr bwMode="auto">
          <a:xfrm>
            <a:off x="2714612" y="1152509"/>
            <a:ext cx="5886466" cy="520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buFont typeface="Arial" charset="0"/>
              <a:buNone/>
            </a:pP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  <a:sym typeface="楷体_GB2312" pitchFamily="49" charset="-122"/>
              </a:rPr>
              <a:t>减轻了畏难情绪</a:t>
            </a:r>
            <a:endParaRPr lang="en-US" altLang="zh-CN" sz="2800" dirty="0" smtClean="0">
              <a:latin typeface="华文行楷" panose="02010800040101010101" pitchFamily="2" charset="-122"/>
              <a:ea typeface="华文行楷" panose="02010800040101010101" pitchFamily="2" charset="-122"/>
              <a:sym typeface="楷体_GB2312" pitchFamily="49" charset="-122"/>
            </a:endParaRPr>
          </a:p>
          <a:p>
            <a:pPr eaLnBrk="0" hangingPunct="0">
              <a:lnSpc>
                <a:spcPct val="150000"/>
              </a:lnSpc>
              <a:buFont typeface="Arial" charset="0"/>
              <a:buNone/>
            </a:pP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  <a:sym typeface="楷体_GB2312" pitchFamily="49" charset="-122"/>
              </a:rPr>
              <a:t>解决了家长不能辅导的问题</a:t>
            </a:r>
            <a:endParaRPr lang="en-US" altLang="zh-CN" sz="2800" dirty="0" smtClean="0">
              <a:latin typeface="华文行楷" panose="02010800040101010101" pitchFamily="2" charset="-122"/>
              <a:ea typeface="华文行楷" panose="02010800040101010101" pitchFamily="2" charset="-122"/>
              <a:sym typeface="楷体_GB2312" pitchFamily="49" charset="-122"/>
            </a:endParaRPr>
          </a:p>
          <a:p>
            <a:pPr eaLnBrk="0" hangingPunct="0">
              <a:lnSpc>
                <a:spcPct val="150000"/>
              </a:lnSpc>
              <a:buFont typeface="Arial" charset="0"/>
              <a:buNone/>
            </a:pP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  <a:sym typeface="楷体_GB2312" pitchFamily="49" charset="-122"/>
              </a:rPr>
              <a:t>提供了学习方法的指导</a:t>
            </a:r>
            <a:endParaRPr lang="en-US" altLang="zh-CN" sz="2800" dirty="0">
              <a:latin typeface="华文行楷" panose="02010800040101010101" pitchFamily="2" charset="-122"/>
              <a:ea typeface="华文行楷" panose="02010800040101010101" pitchFamily="2" charset="-122"/>
              <a:sym typeface="楷体_GB2312" pitchFamily="49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2800" dirty="0">
                <a:latin typeface="华文行楷" panose="02010800040101010101" pitchFamily="2" charset="-122"/>
                <a:ea typeface="华文行楷" panose="02010800040101010101" pitchFamily="2" charset="-122"/>
                <a:sym typeface="楷体_GB2312" pitchFamily="49" charset="-122"/>
              </a:rPr>
              <a:t>让学生按照自己的生命节律学习</a:t>
            </a:r>
            <a:endParaRPr lang="en-US" altLang="zh-CN" sz="2800" dirty="0">
              <a:latin typeface="华文行楷" panose="02010800040101010101" pitchFamily="2" charset="-122"/>
              <a:ea typeface="华文行楷" panose="02010800040101010101" pitchFamily="2" charset="-122"/>
              <a:sym typeface="楷体_GB2312" pitchFamily="49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2800" dirty="0">
                <a:latin typeface="华文行楷" panose="02010800040101010101" pitchFamily="2" charset="-122"/>
                <a:ea typeface="华文行楷" panose="02010800040101010101" pitchFamily="2" charset="-122"/>
                <a:sym typeface="楷体_GB2312" pitchFamily="49" charset="-122"/>
              </a:rPr>
              <a:t>让学生将自主学习进行到底</a:t>
            </a:r>
            <a:endParaRPr lang="en-US" altLang="zh-CN" sz="2800" dirty="0">
              <a:latin typeface="华文行楷" panose="02010800040101010101" pitchFamily="2" charset="-122"/>
              <a:ea typeface="华文行楷" panose="02010800040101010101" pitchFamily="2" charset="-122"/>
              <a:sym typeface="楷体_GB2312" pitchFamily="49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2800" dirty="0">
                <a:latin typeface="华文行楷" panose="02010800040101010101" pitchFamily="2" charset="-122"/>
                <a:ea typeface="华文行楷" panose="02010800040101010101" pitchFamily="2" charset="-122"/>
                <a:sym typeface="楷体_GB2312" pitchFamily="49" charset="-122"/>
              </a:rPr>
              <a:t>让学生带着自信和思考走进</a:t>
            </a: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  <a:sym typeface="楷体_GB2312" pitchFamily="49" charset="-122"/>
              </a:rPr>
              <a:t>课堂</a:t>
            </a:r>
            <a:endParaRPr lang="en-US" altLang="zh-CN" sz="2800" dirty="0" smtClean="0">
              <a:latin typeface="华文行楷" panose="02010800040101010101" pitchFamily="2" charset="-122"/>
              <a:ea typeface="华文行楷" panose="02010800040101010101" pitchFamily="2" charset="-122"/>
              <a:sym typeface="楷体_GB2312" pitchFamily="49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节省课堂时间用于个人力量不能解决的问题，使学习更深入</a:t>
            </a:r>
            <a:endParaRPr lang="zh-CN" altLang="en-US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034" y="2724145"/>
            <a:ext cx="2166044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7200" b="1" dirty="0" smtClean="0">
                <a:solidFill>
                  <a:srgbClr val="CC000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先学</a:t>
            </a:r>
            <a:endParaRPr lang="zh-CN" altLang="en-US" sz="7200" b="1" dirty="0">
              <a:solidFill>
                <a:srgbClr val="CC0000"/>
              </a:solidFill>
              <a:effectLst>
                <a:reflection blurRad="6350" stA="55000" endA="50" endPos="85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>
            <a:spLocks noChangeArrowheads="1"/>
          </p:cNvSpPr>
          <p:nvPr/>
        </p:nvSpPr>
        <p:spPr bwMode="auto">
          <a:xfrm>
            <a:off x="2714612" y="1581137"/>
            <a:ext cx="5886466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95000"/>
              </a:lnSpc>
              <a:buFont typeface="Arial" charset="0"/>
              <a:buNone/>
            </a:pP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  <a:sym typeface="楷体_GB2312" pitchFamily="49" charset="-122"/>
              </a:rPr>
              <a:t>解决</a:t>
            </a:r>
            <a:r>
              <a:rPr lang="zh-CN" altLang="en-US" sz="2800" dirty="0">
                <a:latin typeface="华文行楷" panose="02010800040101010101" pitchFamily="2" charset="-122"/>
                <a:ea typeface="华文行楷" panose="02010800040101010101" pitchFamily="2" charset="-122"/>
                <a:sym typeface="楷体_GB2312" pitchFamily="49" charset="-122"/>
              </a:rPr>
              <a:t>了教师对学情估计不足的问题</a:t>
            </a:r>
          </a:p>
          <a:p>
            <a:pPr eaLnBrk="0" hangingPunct="0">
              <a:lnSpc>
                <a:spcPct val="195000"/>
              </a:lnSpc>
              <a:buFont typeface="Arial" charset="0"/>
              <a:buNone/>
            </a:pPr>
            <a:r>
              <a:rPr lang="zh-CN" altLang="en-US" sz="2800" dirty="0">
                <a:latin typeface="华文行楷" panose="02010800040101010101" pitchFamily="2" charset="-122"/>
                <a:ea typeface="华文行楷" panose="02010800040101010101" pitchFamily="2" charset="-122"/>
                <a:sym typeface="楷体_GB2312" pitchFamily="49" charset="-122"/>
              </a:rPr>
              <a:t>解决了教学设计没有针对性的</a:t>
            </a: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  <a:sym typeface="楷体_GB2312" pitchFamily="49" charset="-122"/>
              </a:rPr>
              <a:t>问题</a:t>
            </a:r>
            <a:endParaRPr lang="en-US" altLang="zh-CN" sz="2800" dirty="0" smtClean="0">
              <a:latin typeface="华文行楷" panose="02010800040101010101" pitchFamily="2" charset="-122"/>
              <a:ea typeface="华文行楷" panose="02010800040101010101" pitchFamily="2" charset="-122"/>
              <a:sym typeface="楷体_GB2312" pitchFamily="49" charset="-122"/>
            </a:endParaRPr>
          </a:p>
          <a:p>
            <a:pPr eaLnBrk="0" hangingPunct="0">
              <a:lnSpc>
                <a:spcPct val="195000"/>
              </a:lnSpc>
            </a:pP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  <a:sym typeface="楷体_GB2312" pitchFamily="49" charset="-122"/>
              </a:rPr>
              <a:t>充分发挥讲解、示范、指导作用</a:t>
            </a:r>
            <a:endParaRPr lang="en-US" altLang="zh-CN" sz="2800" dirty="0">
              <a:latin typeface="华文行楷" panose="02010800040101010101" pitchFamily="2" charset="-122"/>
              <a:ea typeface="华文行楷" panose="02010800040101010101" pitchFamily="2" charset="-122"/>
              <a:sym typeface="楷体_GB2312" pitchFamily="49" charset="-122"/>
            </a:endParaRPr>
          </a:p>
          <a:p>
            <a:pPr eaLnBrk="0" hangingPunct="0">
              <a:lnSpc>
                <a:spcPct val="195000"/>
              </a:lnSpc>
            </a:pP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教在该教处，引导学生看个人看不到的风景</a:t>
            </a:r>
            <a:endParaRPr lang="zh-CN" altLang="en-US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3009897"/>
            <a:ext cx="221457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7200" b="1" dirty="0" smtClean="0">
                <a:solidFill>
                  <a:srgbClr val="CC000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后</a:t>
            </a:r>
            <a:r>
              <a:rPr lang="zh-CN" altLang="en-US" sz="7200" b="1" dirty="0">
                <a:solidFill>
                  <a:srgbClr val="CC000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教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50" y="2404935"/>
            <a:ext cx="9145016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solidFill>
                  <a:srgbClr val="CC0000"/>
                </a:solidFill>
                <a:latin typeface="微软雅黑" pitchFamily="34" charset="-122"/>
                <a:ea typeface="微软雅黑" pitchFamily="34" charset="-122"/>
              </a:rPr>
              <a:t>课堂教学结构性变革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1245028" y="3425825"/>
            <a:ext cx="6654959" cy="0"/>
          </a:xfrm>
          <a:prstGeom prst="line">
            <a:avLst/>
          </a:prstGeom>
          <a:ln w="88900" cap="rnd" cmpd="sng">
            <a:gradFill flip="none" rotWithShape="1">
              <a:gsLst>
                <a:gs pos="0">
                  <a:schemeClr val="tx1"/>
                </a:gs>
                <a:gs pos="50000">
                  <a:srgbClr val="FFC000"/>
                </a:gs>
                <a:gs pos="100000">
                  <a:schemeClr val="tx1"/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softEdge rad="0"/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>
            <a:spLocks noChangeArrowheads="1"/>
          </p:cNvSpPr>
          <p:nvPr/>
        </p:nvSpPr>
        <p:spPr bwMode="auto">
          <a:xfrm>
            <a:off x="3500430" y="2009765"/>
            <a:ext cx="5000660" cy="345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95000"/>
              </a:lnSpc>
            </a:pP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让出课堂，使学习真正发生！</a:t>
            </a:r>
            <a:endParaRPr lang="en-US" altLang="zh-CN" sz="28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eaLnBrk="0" hangingPunct="0">
              <a:lnSpc>
                <a:spcPct val="195000"/>
              </a:lnSpc>
            </a:pP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学为主，教为辅</a:t>
            </a:r>
            <a:endParaRPr lang="en-US" altLang="zh-CN" sz="28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eaLnBrk="0" hangingPunct="0">
              <a:lnSpc>
                <a:spcPct val="195000"/>
              </a:lnSpc>
            </a:pP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独学     群学</a:t>
            </a:r>
            <a:endParaRPr lang="en-US" altLang="zh-CN" sz="28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eaLnBrk="0" hangingPunct="0">
              <a:lnSpc>
                <a:spcPct val="195000"/>
              </a:lnSpc>
            </a:pPr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浅学    深学</a:t>
            </a:r>
            <a:endParaRPr lang="zh-CN" altLang="en-US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2938459"/>
            <a:ext cx="221457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7200" b="1" dirty="0" smtClean="0">
                <a:solidFill>
                  <a:srgbClr val="CC000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变革</a:t>
            </a:r>
            <a:endParaRPr lang="zh-CN" altLang="en-US" sz="7200" b="1" dirty="0">
              <a:solidFill>
                <a:srgbClr val="CC0000"/>
              </a:solidFill>
              <a:effectLst>
                <a:reflection blurRad="6350" stA="55000" endA="50" endPos="85000" dist="60007" dir="5400000" sy="-100000" algn="bl" rotWithShape="0"/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913" y="1006475"/>
            <a:ext cx="1871662" cy="466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10000" b="1" dirty="0">
                <a:solidFill>
                  <a:srgbClr val="A73E3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/>
                <a:ea typeface="微软雅黑"/>
                <a:cs typeface="微软雅黑"/>
              </a:rPr>
              <a:t>个</a:t>
            </a:r>
            <a:endParaRPr lang="en-US" altLang="zh-CN" sz="10000" b="1" dirty="0">
              <a:solidFill>
                <a:srgbClr val="A73E3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/>
              <a:ea typeface="微软雅黑"/>
              <a:cs typeface="微软雅黑"/>
            </a:endParaRPr>
          </a:p>
          <a:p>
            <a:pPr>
              <a:defRPr/>
            </a:pPr>
            <a:r>
              <a:rPr lang="zh-CN" altLang="en-US" sz="10000" b="1" dirty="0">
                <a:solidFill>
                  <a:srgbClr val="A73E3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/>
                <a:ea typeface="微软雅黑"/>
                <a:cs typeface="微软雅黑"/>
              </a:rPr>
              <a:t>性</a:t>
            </a:r>
            <a:endParaRPr lang="en-US" altLang="zh-CN" sz="10000" b="1" dirty="0">
              <a:solidFill>
                <a:srgbClr val="A73E3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/>
              <a:ea typeface="微软雅黑"/>
              <a:cs typeface="微软雅黑"/>
            </a:endParaRPr>
          </a:p>
          <a:p>
            <a:pPr>
              <a:defRPr/>
            </a:pPr>
            <a:r>
              <a:rPr lang="zh-CN" altLang="en-US" sz="10000" b="1" dirty="0">
                <a:solidFill>
                  <a:srgbClr val="A73E3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/>
                <a:ea typeface="微软雅黑"/>
                <a:cs typeface="微软雅黑"/>
              </a:rPr>
              <a:t>化</a:t>
            </a:r>
          </a:p>
        </p:txBody>
      </p:sp>
      <p:sp>
        <p:nvSpPr>
          <p:cNvPr id="6" name="矩形 5"/>
          <p:cNvSpPr/>
          <p:nvPr/>
        </p:nvSpPr>
        <p:spPr bwMode="auto">
          <a:xfrm>
            <a:off x="3492500" y="917575"/>
            <a:ext cx="173038" cy="51022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>
              <a:solidFill>
                <a:srgbClr val="061922"/>
              </a:solidFill>
              <a:latin typeface="Neo Sans Intel" pitchFamily="34" charset="0"/>
              <a:ea typeface="+mn-ea"/>
            </a:endParaRPr>
          </a:p>
        </p:txBody>
      </p:sp>
      <p:sp>
        <p:nvSpPr>
          <p:cNvPr id="605188" name="TextBox 1"/>
          <p:cNvSpPr txBox="1">
            <a:spLocks noChangeArrowheads="1"/>
          </p:cNvSpPr>
          <p:nvPr/>
        </p:nvSpPr>
        <p:spPr bwMode="auto">
          <a:xfrm>
            <a:off x="4211638" y="1422400"/>
            <a:ext cx="363378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>
                <a:solidFill>
                  <a:srgbClr val="002060"/>
                </a:solidFill>
                <a:latin typeface="微软雅黑"/>
                <a:ea typeface="微软雅黑"/>
                <a:cs typeface="微软雅黑"/>
              </a:rPr>
              <a:t>技术支持下让所有学习者都能得到适合的个性化教育</a:t>
            </a:r>
            <a:endParaRPr lang="zh-CN" altLang="en-US" sz="4400">
              <a:solidFill>
                <a:srgbClr val="002060"/>
              </a:solidFill>
              <a:latin typeface="Verdana" pitchFamily="34" charset="0"/>
              <a:ea typeface="微软雅黑"/>
              <a:cs typeface="微软雅黑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05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5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5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051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179634" y="1206339"/>
            <a:ext cx="2098525" cy="89535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2400" dirty="0">
                <a:latin typeface="方正姚体" panose="02010601030101010101" pitchFamily="2" charset="-122"/>
                <a:ea typeface="方正姚体" panose="02010601030101010101" pitchFamily="2" charset="-122"/>
              </a:rPr>
              <a:t>1.</a:t>
            </a:r>
            <a:r>
              <a:rPr lang="zh-CN" altLang="en-US" sz="2400" dirty="0">
                <a:latin typeface="方正姚体" panose="02010601030101010101" pitchFamily="2" charset="-122"/>
                <a:ea typeface="方正姚体" panose="02010601030101010101" pitchFamily="2" charset="-122"/>
              </a:rPr>
              <a:t>指导</a:t>
            </a:r>
            <a:r>
              <a:rPr lang="zh-CN" altLang="en-US" sz="2400" dirty="0">
                <a:latin typeface="方正姚体" panose="02010601030101010101" pitchFamily="2" charset="-122"/>
                <a:ea typeface="方正姚体" panose="02010601030101010101" pitchFamily="2" charset="-122"/>
                <a:hlinkClick r:id="rId2" action="ppaction://hlinkfile"/>
              </a:rPr>
              <a:t>预习</a:t>
            </a:r>
            <a:r>
              <a:rPr lang="zh-CN" altLang="en-US" sz="2400" dirty="0" smtClean="0">
                <a:latin typeface="方正姚体" panose="02010601030101010101" pitchFamily="2" charset="-122"/>
                <a:ea typeface="方正姚体" panose="02010601030101010101" pitchFamily="2" charset="-122"/>
              </a:rPr>
              <a:t>类</a:t>
            </a:r>
            <a:endParaRPr lang="zh-CN" altLang="zh-CN" sz="2400" dirty="0" smtClean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4" y="938195"/>
            <a:ext cx="5084889" cy="635068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1245028" y="3425825"/>
            <a:ext cx="6654959" cy="0"/>
          </a:xfrm>
          <a:prstGeom prst="line">
            <a:avLst/>
          </a:prstGeom>
          <a:ln w="88900" cap="rnd" cmpd="sng">
            <a:gradFill flip="none" rotWithShape="1">
              <a:gsLst>
                <a:gs pos="0">
                  <a:schemeClr val="tx1"/>
                </a:gs>
                <a:gs pos="50000">
                  <a:srgbClr val="FFC000"/>
                </a:gs>
                <a:gs pos="100000">
                  <a:schemeClr val="tx1"/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softEdge rad="0"/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05188" name="TextBox 1"/>
          <p:cNvSpPr txBox="1">
            <a:spLocks noChangeArrowheads="1"/>
          </p:cNvSpPr>
          <p:nvPr/>
        </p:nvSpPr>
        <p:spPr bwMode="auto">
          <a:xfrm>
            <a:off x="1260475" y="2143125"/>
            <a:ext cx="676751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b="1">
                <a:solidFill>
                  <a:srgbClr val="A73E3B"/>
                </a:solidFill>
                <a:latin typeface="微软雅黑"/>
                <a:ea typeface="微软雅黑"/>
                <a:cs typeface="微软雅黑"/>
              </a:rPr>
              <a:t> 专业成长的新范式</a:t>
            </a:r>
            <a:endParaRPr lang="zh-CN" altLang="en-US" sz="6000">
              <a:solidFill>
                <a:srgbClr val="A73E3B"/>
              </a:solidFill>
              <a:latin typeface="Verdana" pitchFamily="34" charset="0"/>
              <a:ea typeface="微软雅黑"/>
              <a:cs typeface="微软雅黑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23850" y="3798888"/>
            <a:ext cx="8640763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>
                <a:solidFill>
                  <a:srgbClr val="A73E3B"/>
                </a:solidFill>
                <a:latin typeface="微软雅黑"/>
                <a:ea typeface="微软雅黑"/>
                <a:cs typeface="微软雅黑"/>
              </a:rPr>
              <a:t> 由孤军奋战转向合作共赢</a:t>
            </a:r>
            <a:endParaRPr lang="zh-CN" altLang="en-US" sz="5400">
              <a:solidFill>
                <a:srgbClr val="A73E3B"/>
              </a:solidFill>
              <a:latin typeface="Verdana" pitchFamily="34" charset="0"/>
              <a:ea typeface="微软雅黑"/>
              <a:cs typeface="微软雅黑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0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188" grpId="0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5" descr="99BOOO~1"/>
          <p:cNvPicPr>
            <a:picLocks noChangeAspect="1" noChangeArrowheads="1"/>
          </p:cNvPicPr>
          <p:nvPr/>
        </p:nvPicPr>
        <p:blipFill>
          <a:blip r:embed="rId2" cstate="print"/>
          <a:srcRect t="9845" b="14769"/>
          <a:stretch>
            <a:fillRect/>
          </a:stretch>
        </p:blipFill>
        <p:spPr bwMode="auto">
          <a:xfrm>
            <a:off x="0" y="2197100"/>
            <a:ext cx="61912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2" name="Text Box 6"/>
          <p:cNvSpPr>
            <a:spLocks noChangeArrowheads="1"/>
          </p:cNvSpPr>
          <p:nvPr/>
        </p:nvSpPr>
        <p:spPr bwMode="auto">
          <a:xfrm>
            <a:off x="2743200" y="4432300"/>
            <a:ext cx="160020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endParaRPr lang="zh-CN" altLang="en-US" sz="3200">
              <a:solidFill>
                <a:srgbClr val="000000"/>
              </a:solidFill>
              <a:sym typeface="Calibri" pitchFamily="34" charset="0"/>
            </a:endParaRPr>
          </a:p>
        </p:txBody>
      </p:sp>
      <p:sp>
        <p:nvSpPr>
          <p:cNvPr id="58373" name="Text Box 8"/>
          <p:cNvSpPr>
            <a:spLocks noChangeArrowheads="1"/>
          </p:cNvSpPr>
          <p:nvPr/>
        </p:nvSpPr>
        <p:spPr bwMode="auto">
          <a:xfrm>
            <a:off x="4859338" y="3509963"/>
            <a:ext cx="1808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2000" b="1">
                <a:solidFill>
                  <a:srgbClr val="000000"/>
                </a:solidFill>
                <a:ea typeface="楷体_GB2312" pitchFamily="49" charset="-122"/>
              </a:rPr>
              <a:t>资源无处不在</a:t>
            </a:r>
            <a:endParaRPr lang="zh-CN" altLang="en-US" sz="2000"/>
          </a:p>
        </p:txBody>
      </p:sp>
      <p:sp>
        <p:nvSpPr>
          <p:cNvPr id="58374" name="Text Box 9"/>
          <p:cNvSpPr>
            <a:spLocks noChangeArrowheads="1"/>
          </p:cNvSpPr>
          <p:nvPr/>
        </p:nvSpPr>
        <p:spPr bwMode="auto">
          <a:xfrm>
            <a:off x="4356100" y="5749925"/>
            <a:ext cx="180022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2000" b="1">
                <a:solidFill>
                  <a:srgbClr val="000000"/>
                </a:solidFill>
                <a:ea typeface="楷体_GB2312" pitchFamily="49" charset="-122"/>
              </a:rPr>
              <a:t>终身学习意识</a:t>
            </a:r>
            <a:endParaRPr lang="zh-CN" altLang="en-US" sz="2000"/>
          </a:p>
        </p:txBody>
      </p:sp>
      <p:sp>
        <p:nvSpPr>
          <p:cNvPr id="58375" name="Text Box 10"/>
          <p:cNvSpPr>
            <a:spLocks noChangeArrowheads="1"/>
          </p:cNvSpPr>
          <p:nvPr/>
        </p:nvSpPr>
        <p:spPr bwMode="auto">
          <a:xfrm>
            <a:off x="4427538" y="3006725"/>
            <a:ext cx="1909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2000" b="1">
                <a:solidFill>
                  <a:srgbClr val="000000"/>
                </a:solidFill>
                <a:ea typeface="楷体_GB2312" pitchFamily="49" charset="-122"/>
              </a:rPr>
              <a:t>信息化素养</a:t>
            </a:r>
            <a:endParaRPr lang="zh-CN" altLang="en-US" sz="2000"/>
          </a:p>
        </p:txBody>
      </p:sp>
      <p:sp>
        <p:nvSpPr>
          <p:cNvPr id="58376" name="Text Box 11"/>
          <p:cNvSpPr>
            <a:spLocks noChangeArrowheads="1"/>
          </p:cNvSpPr>
          <p:nvPr/>
        </p:nvSpPr>
        <p:spPr bwMode="auto">
          <a:xfrm>
            <a:off x="5003800" y="5167313"/>
            <a:ext cx="1800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2000" b="1">
                <a:solidFill>
                  <a:srgbClr val="000000"/>
                </a:solidFill>
                <a:ea typeface="楷体_GB2312" pitchFamily="49" charset="-122"/>
              </a:rPr>
              <a:t>科学利用网络</a:t>
            </a:r>
            <a:endParaRPr lang="zh-CN" altLang="en-US" sz="2000"/>
          </a:p>
        </p:txBody>
      </p:sp>
      <p:sp>
        <p:nvSpPr>
          <p:cNvPr id="58377" name="Text Box 12"/>
          <p:cNvSpPr>
            <a:spLocks noChangeArrowheads="1"/>
          </p:cNvSpPr>
          <p:nvPr/>
        </p:nvSpPr>
        <p:spPr bwMode="auto">
          <a:xfrm>
            <a:off x="5148263" y="4014788"/>
            <a:ext cx="1846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2000" b="1">
                <a:solidFill>
                  <a:srgbClr val="000000"/>
                </a:solidFill>
                <a:ea typeface="楷体_GB2312" pitchFamily="49" charset="-122"/>
              </a:rPr>
              <a:t>课堂无限开放</a:t>
            </a:r>
            <a:endParaRPr lang="zh-CN" altLang="en-US" sz="2000"/>
          </a:p>
        </p:txBody>
      </p:sp>
      <p:sp>
        <p:nvSpPr>
          <p:cNvPr id="58378" name="Text Box 13"/>
          <p:cNvSpPr>
            <a:spLocks noChangeArrowheads="1"/>
          </p:cNvSpPr>
          <p:nvPr/>
        </p:nvSpPr>
        <p:spPr bwMode="auto">
          <a:xfrm>
            <a:off x="5292725" y="4591050"/>
            <a:ext cx="1871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zh-CN" altLang="en-US" sz="2000" b="1">
                <a:solidFill>
                  <a:srgbClr val="000000"/>
                </a:solidFill>
                <a:ea typeface="楷体_GB2312" pitchFamily="49" charset="-122"/>
              </a:rPr>
              <a:t>自主学习管理</a:t>
            </a:r>
            <a:endParaRPr lang="zh-CN" altLang="en-US" sz="200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92275" y="630238"/>
            <a:ext cx="669607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7200" b="1">
                <a:solidFill>
                  <a:srgbClr val="A73E3B"/>
                </a:solidFill>
                <a:latin typeface="微软雅黑"/>
                <a:ea typeface="微软雅黑"/>
                <a:cs typeface="微软雅黑"/>
              </a:rPr>
              <a:t>培养终身学习者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/>
      <p:bldP spid="58374" grpId="0" animBg="1"/>
      <p:bldP spid="58375" grpId="0"/>
      <p:bldP spid="58376" grpId="0"/>
      <p:bldP spid="58377" grpId="0"/>
      <p:bldP spid="58378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21"/>
          <p:cNvSpPr>
            <a:spLocks noChangeArrowheads="1"/>
          </p:cNvSpPr>
          <p:nvPr/>
        </p:nvSpPr>
        <p:spPr bwMode="auto">
          <a:xfrm>
            <a:off x="2786050" y="2295517"/>
            <a:ext cx="3306767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30000"/>
              </a:lnSpc>
              <a:spcBef>
                <a:spcPct val="50000"/>
              </a:spcBef>
              <a:buFont typeface="Arial" charset="0"/>
              <a:buNone/>
            </a:pPr>
            <a:r>
              <a:rPr lang="zh-CN" altLang="en-US" sz="3600" b="1" dirty="0">
                <a:solidFill>
                  <a:srgbClr val="005E00"/>
                </a:solidFill>
                <a:ea typeface="黑体" pitchFamily="2" charset="-122"/>
              </a:rPr>
              <a:t>（二）</a:t>
            </a:r>
            <a:r>
              <a:rPr lang="zh-CN" altLang="en-US" sz="3600" b="1" dirty="0" smtClean="0">
                <a:solidFill>
                  <a:srgbClr val="005E00"/>
                </a:solidFill>
                <a:ea typeface="黑体" pitchFamily="2" charset="-122"/>
              </a:rPr>
              <a:t>思考</a:t>
            </a:r>
            <a:endParaRPr lang="en-US" altLang="zh-CN" sz="3600" b="1" dirty="0">
              <a:solidFill>
                <a:srgbClr val="005E00"/>
              </a:solidFill>
              <a:ea typeface="黑体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WordArt 14"/>
          <p:cNvSpPr>
            <a:spLocks noChangeArrowheads="1" noChangeShapeType="1" noTextEdit="1"/>
          </p:cNvSpPr>
          <p:nvPr/>
        </p:nvSpPr>
        <p:spPr bwMode="auto">
          <a:xfrm>
            <a:off x="755650" y="5959475"/>
            <a:ext cx="24765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800" b="1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楷体_GB2312"/>
              <a:ea typeface="楷体_GB2312"/>
            </a:endParaRPr>
          </a:p>
        </p:txBody>
      </p:sp>
      <p:sp>
        <p:nvSpPr>
          <p:cNvPr id="20" name="WordArt 12"/>
          <p:cNvSpPr>
            <a:spLocks noChangeArrowheads="1" noChangeShapeType="1" noTextEdit="1"/>
          </p:cNvSpPr>
          <p:nvPr/>
        </p:nvSpPr>
        <p:spPr bwMode="auto">
          <a:xfrm>
            <a:off x="928662" y="1438261"/>
            <a:ext cx="7215238" cy="42148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楷体_GB2312"/>
                <a:ea typeface="楷体_GB2312"/>
              </a:rPr>
              <a:t>微课是一种新型的教学</a:t>
            </a:r>
            <a:r>
              <a:rPr lang="zh-CN" alt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楷体_GB2312"/>
                <a:ea typeface="楷体_GB2312"/>
              </a:rPr>
              <a:t>资源</a:t>
            </a:r>
            <a:endParaRPr lang="en-US" altLang="zh-CN" sz="4800" b="1" kern="10" dirty="0" smtClean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楷体_GB2312"/>
              <a:ea typeface="楷体_GB2312"/>
            </a:endParaRPr>
          </a:p>
          <a:p>
            <a:pPr algn="ctr"/>
            <a:endParaRPr lang="en-US" altLang="zh-CN" sz="4800" b="1" kern="10" dirty="0" smtClean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楷体_GB2312"/>
              <a:ea typeface="楷体_GB2312"/>
            </a:endParaRPr>
          </a:p>
          <a:p>
            <a:pPr algn="ctr"/>
            <a:r>
              <a:rPr lang="zh-CN" alt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楷体_GB2312"/>
                <a:ea typeface="楷体_GB2312"/>
              </a:rPr>
              <a:t>微课是学科教学的工具</a:t>
            </a:r>
            <a:r>
              <a:rPr lang="zh-CN" alt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楷体_GB2312"/>
                <a:ea typeface="楷体_GB2312"/>
              </a:rPr>
              <a:t>之一</a:t>
            </a:r>
            <a:endParaRPr lang="en-US" altLang="zh-CN" sz="4800" b="1" kern="10" dirty="0" smtClean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楷体_GB2312"/>
              <a:ea typeface="楷体_GB2312"/>
            </a:endParaRPr>
          </a:p>
          <a:p>
            <a:pPr algn="ctr"/>
            <a:endParaRPr lang="en-US" altLang="zh-CN" sz="4800" b="1" kern="10" dirty="0" smtClean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楷体_GB2312"/>
              <a:ea typeface="楷体_GB2312"/>
            </a:endParaRPr>
          </a:p>
          <a:p>
            <a:pPr algn="ctr"/>
            <a:r>
              <a:rPr lang="zh-CN" alt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楷体_GB2312"/>
                <a:ea typeface="楷体_GB2312"/>
              </a:rPr>
              <a:t>是能给教学带来根本变革的工具</a:t>
            </a:r>
            <a:endParaRPr lang="zh-CN" altLang="en-US" sz="4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楷体_GB2312"/>
              <a:ea typeface="楷体_GB231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WordArt 14"/>
          <p:cNvSpPr>
            <a:spLocks noChangeArrowheads="1" noChangeShapeType="1" noTextEdit="1"/>
          </p:cNvSpPr>
          <p:nvPr/>
        </p:nvSpPr>
        <p:spPr bwMode="auto">
          <a:xfrm>
            <a:off x="755650" y="5959475"/>
            <a:ext cx="24765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4800" b="1" kern="1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楷体_GB2312"/>
              <a:ea typeface="楷体_GB2312"/>
            </a:endParaRPr>
          </a:p>
        </p:txBody>
      </p:sp>
      <p:sp>
        <p:nvSpPr>
          <p:cNvPr id="19" name="WordArt 12"/>
          <p:cNvSpPr>
            <a:spLocks noChangeArrowheads="1" noChangeShapeType="1" noTextEdit="1"/>
          </p:cNvSpPr>
          <p:nvPr/>
        </p:nvSpPr>
        <p:spPr bwMode="auto">
          <a:xfrm>
            <a:off x="1500166" y="1509699"/>
            <a:ext cx="5429288" cy="38036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楷体_GB2312"/>
                <a:ea typeface="楷体_GB2312"/>
              </a:rPr>
              <a:t>微课的核心是课程</a:t>
            </a:r>
            <a:endParaRPr lang="en-US" altLang="zh-CN" sz="4800" b="1" kern="10" dirty="0" smtClean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楷体_GB2312"/>
              <a:ea typeface="楷体_GB2312"/>
            </a:endParaRPr>
          </a:p>
          <a:p>
            <a:pPr algn="ctr"/>
            <a:endParaRPr lang="en-US" altLang="zh-CN" sz="4800" b="1" kern="10" dirty="0" smtClean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楷体_GB2312"/>
              <a:ea typeface="楷体_GB2312"/>
            </a:endParaRPr>
          </a:p>
          <a:p>
            <a:pPr algn="ctr"/>
            <a:r>
              <a:rPr lang="zh-CN" alt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楷体_GB2312"/>
                <a:ea typeface="楷体_GB2312"/>
              </a:rPr>
              <a:t>学科决定技术</a:t>
            </a:r>
            <a:endParaRPr lang="en-US" altLang="zh-CN" sz="4800" b="1" kern="10" dirty="0" smtClean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楷体_GB2312"/>
              <a:ea typeface="楷体_GB231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C9DF603-CDE0-4FA5-8414-D7043F2E0FCA}" type="datetime1">
              <a:rPr lang="en-US" smtClean="0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2339975" y="1782763"/>
            <a:ext cx="4535488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u"/>
            </a:pPr>
            <a:r>
              <a:rPr lang="zh-CN" altLang="en-US" sz="2400" b="1">
                <a:solidFill>
                  <a:srgbClr val="C00000"/>
                </a:solidFill>
                <a:latin typeface="微软雅黑"/>
                <a:ea typeface="微软雅黑"/>
                <a:cs typeface="微软雅黑"/>
              </a:rPr>
              <a:t>教育主管部门开发</a:t>
            </a:r>
            <a:endParaRPr lang="en-US" altLang="zh-CN" sz="2400" b="1">
              <a:solidFill>
                <a:srgbClr val="C00000"/>
              </a:solidFill>
              <a:latin typeface="微软雅黑"/>
              <a:ea typeface="微软雅黑"/>
              <a:cs typeface="微软雅黑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u"/>
            </a:pPr>
            <a:r>
              <a:rPr lang="zh-CN" altLang="en-US" sz="2400" b="1">
                <a:latin typeface="微软雅黑"/>
                <a:ea typeface="微软雅黑"/>
                <a:cs typeface="微软雅黑"/>
              </a:rPr>
              <a:t>优酷网等能上传视频的网址</a:t>
            </a:r>
            <a:endParaRPr lang="en-US" altLang="zh-CN" sz="2400" b="1">
              <a:latin typeface="微软雅黑"/>
              <a:ea typeface="微软雅黑"/>
              <a:cs typeface="微软雅黑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u"/>
            </a:pPr>
            <a:r>
              <a:rPr lang="en-US" altLang="zh-CN" sz="2400" b="1">
                <a:latin typeface="微软雅黑"/>
                <a:ea typeface="微软雅黑"/>
                <a:cs typeface="微软雅黑"/>
              </a:rPr>
              <a:t>QQ</a:t>
            </a:r>
            <a:r>
              <a:rPr lang="zh-CN" altLang="en-US" sz="2400" b="1">
                <a:latin typeface="微软雅黑"/>
                <a:ea typeface="微软雅黑"/>
                <a:cs typeface="微软雅黑"/>
              </a:rPr>
              <a:t>群文件</a:t>
            </a:r>
            <a:endParaRPr lang="en-US" altLang="zh-CN" sz="2400" b="1">
              <a:latin typeface="微软雅黑"/>
              <a:ea typeface="微软雅黑"/>
              <a:cs typeface="微软雅黑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u"/>
            </a:pPr>
            <a:r>
              <a:rPr lang="zh-CN" altLang="en-US" sz="2400" b="1">
                <a:latin typeface="微软雅黑"/>
                <a:ea typeface="微软雅黑"/>
                <a:cs typeface="微软雅黑"/>
              </a:rPr>
              <a:t>邮箱</a:t>
            </a:r>
            <a:endParaRPr lang="en-US" altLang="zh-CN" sz="2400" b="1">
              <a:latin typeface="微软雅黑"/>
              <a:ea typeface="微软雅黑"/>
              <a:cs typeface="微软雅黑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u"/>
            </a:pPr>
            <a:r>
              <a:rPr lang="zh-CN" altLang="en-US" sz="2400" b="1">
                <a:solidFill>
                  <a:srgbClr val="C00000"/>
                </a:solidFill>
                <a:latin typeface="微软雅黑"/>
                <a:ea typeface="微软雅黑"/>
                <a:cs typeface="微软雅黑"/>
              </a:rPr>
              <a:t>微信推送</a:t>
            </a:r>
            <a:endParaRPr lang="en-US" altLang="zh-CN" sz="2400" b="1">
              <a:solidFill>
                <a:srgbClr val="C00000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627313" y="414338"/>
            <a:ext cx="3097212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9532A"/>
                </a:solidFill>
                <a:latin typeface="+mj-lt"/>
                <a:ea typeface="+mj-ea"/>
                <a:cs typeface="微软雅黑"/>
                <a:sym typeface="微软雅黑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9532A"/>
                </a:solidFill>
                <a:latin typeface="微软雅黑" pitchFamily="34" charset="-122"/>
                <a:ea typeface="微软雅黑" pitchFamily="34" charset="-122"/>
                <a:cs typeface="微软雅黑"/>
                <a:sym typeface="微软雅黑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9532A"/>
                </a:solidFill>
                <a:latin typeface="微软雅黑" pitchFamily="34" charset="-122"/>
                <a:ea typeface="微软雅黑" pitchFamily="34" charset="-122"/>
                <a:cs typeface="微软雅黑"/>
                <a:sym typeface="微软雅黑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9532A"/>
                </a:solidFill>
                <a:latin typeface="微软雅黑" pitchFamily="34" charset="-122"/>
                <a:ea typeface="微软雅黑" pitchFamily="34" charset="-122"/>
                <a:cs typeface="微软雅黑"/>
                <a:sym typeface="微软雅黑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9532A"/>
                </a:solidFill>
                <a:latin typeface="微软雅黑" pitchFamily="34" charset="-122"/>
                <a:ea typeface="微软雅黑" pitchFamily="34" charset="-122"/>
                <a:cs typeface="微软雅黑"/>
                <a:sym typeface="微软雅黑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953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953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953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9532A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defRPr>
            </a:lvl9pPr>
          </a:lstStyle>
          <a:p>
            <a:pPr>
              <a:defRPr/>
            </a:pPr>
            <a:r>
              <a:rPr lang="zh-CN" altLang="en-US" sz="3200" b="1" kern="0" dirty="0" smtClean="0">
                <a:solidFill>
                  <a:schemeClr val="tx1"/>
                </a:solidFill>
              </a:rPr>
              <a:t>微课应用平台</a:t>
            </a:r>
            <a:endParaRPr lang="zh-CN" altLang="en-US" sz="3200" b="1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副标题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84213" y="2214563"/>
            <a:ext cx="2808287" cy="10080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zh-CN" altLang="en-US" sz="4800" b="1" dirty="0" smtClean="0">
                <a:solidFill>
                  <a:srgbClr val="0F5922"/>
                </a:solidFill>
                <a:latin typeface="华文彩云"/>
                <a:ea typeface="华文彩云"/>
                <a:cs typeface="华文彩云"/>
                <a:sym typeface="方正静蕾简体" pitchFamily="2" charset="-122"/>
              </a:rPr>
              <a:t>敬请指正</a:t>
            </a:r>
            <a:endParaRPr lang="zh-CN" altLang="en-US" sz="4800" b="1" dirty="0" smtClean="0">
              <a:latin typeface="华文彩云"/>
              <a:ea typeface="华文彩云"/>
              <a:cs typeface="华文彩云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7366AA-821A-469C-BE85-F456717A55C7}" type="datetime1">
              <a:rPr lang="en-US" smtClean="0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2610456" y="2646459"/>
            <a:ext cx="360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/>
              <a:t>小学数学</a:t>
            </a:r>
            <a:r>
              <a:rPr lang="zh-CN" altLang="en-US" sz="4000" b="1" dirty="0" smtClean="0">
                <a:hlinkClick r:id="rId2" action="ppaction://hlinkfile"/>
              </a:rPr>
              <a:t>微课</a:t>
            </a:r>
            <a:endParaRPr lang="zh-CN" altLang="en-US" sz="4000" b="1" dirty="0"/>
          </a:p>
        </p:txBody>
      </p:sp>
    </p:spTree>
    <p:extLst>
      <p:ext uri="{BB962C8B-B14F-4D97-AF65-F5344CB8AC3E}">
        <p14:creationId xmlns="" xmlns:p14="http://schemas.microsoft.com/office/powerpoint/2010/main" val="1152600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7" name="Group 2"/>
          <p:cNvGrpSpPr>
            <a:grpSpLocks noChangeAspect="1"/>
          </p:cNvGrpSpPr>
          <p:nvPr/>
        </p:nvGrpSpPr>
        <p:grpSpPr bwMode="auto">
          <a:xfrm>
            <a:off x="0" y="3821113"/>
            <a:ext cx="9144000" cy="3055937"/>
            <a:chOff x="0" y="0"/>
            <a:chExt cx="5760" cy="1920"/>
          </a:xfrm>
        </p:grpSpPr>
        <p:grpSp>
          <p:nvGrpSpPr>
            <p:cNvPr id="55301" name="Group 3"/>
            <p:cNvGrpSpPr>
              <a:grpSpLocks noChangeAspect="1"/>
            </p:cNvGrpSpPr>
            <p:nvPr/>
          </p:nvGrpSpPr>
          <p:grpSpPr bwMode="auto">
            <a:xfrm>
              <a:off x="0" y="0"/>
              <a:ext cx="2784" cy="1920"/>
              <a:chOff x="0" y="0"/>
              <a:chExt cx="5760" cy="2835"/>
            </a:xfrm>
          </p:grpSpPr>
          <p:pic>
            <p:nvPicPr>
              <p:cNvPr id="55303" name="Picture 4" descr="060_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64986"/>
              <a:stretch>
                <a:fillRect/>
              </a:stretch>
            </p:blipFill>
            <p:spPr bwMode="auto">
              <a:xfrm>
                <a:off x="0" y="0"/>
                <a:ext cx="5760" cy="28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304" name="Picture 5" descr="060_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78432" r="3937" b="17087"/>
              <a:stretch>
                <a:fillRect/>
              </a:stretch>
            </p:blipFill>
            <p:spPr bwMode="auto">
              <a:xfrm>
                <a:off x="192" y="1731"/>
                <a:ext cx="29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305" name="Picture 6" descr="060_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78432" r="3937" b="17087"/>
              <a:stretch>
                <a:fillRect/>
              </a:stretch>
            </p:blipFill>
            <p:spPr bwMode="auto">
              <a:xfrm>
                <a:off x="96" y="2211"/>
                <a:ext cx="153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5302" name="Picture 7" descr="061_jpg"/>
            <p:cNvPicPr>
              <a:picLocks noChangeAspect="1" noChangeArrowheads="1"/>
            </p:cNvPicPr>
            <p:nvPr/>
          </p:nvPicPr>
          <p:blipFill>
            <a:blip r:embed="rId3" cstate="print"/>
            <a:srcRect t="64986" r="2362" b="1158"/>
            <a:stretch>
              <a:fillRect/>
            </a:stretch>
          </p:blipFill>
          <p:spPr bwMode="auto">
            <a:xfrm>
              <a:off x="2448" y="13"/>
              <a:ext cx="3312" cy="1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298" name="WordArt 8"/>
          <p:cNvSpPr>
            <a:spLocks noChangeArrowheads="1" noChangeShapeType="1"/>
          </p:cNvSpPr>
          <p:nvPr/>
        </p:nvSpPr>
        <p:spPr bwMode="auto">
          <a:xfrm>
            <a:off x="3276600" y="911225"/>
            <a:ext cx="2663825" cy="1298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95"/>
              </a:avLst>
            </a:prstTxWarp>
          </a:bodyPr>
          <a:lstStyle/>
          <a:p>
            <a:pPr algn="ctr"/>
            <a:r>
              <a:rPr lang="zh-CN" altLang="en-US" sz="5400" b="1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6999"/>
                    </a:srgbClr>
                  </a:outerShdw>
                </a:effectLst>
                <a:latin typeface="宋体"/>
                <a:ea typeface="宋体"/>
              </a:rPr>
              <a:t>赶海</a:t>
            </a:r>
          </a:p>
        </p:txBody>
      </p:sp>
      <p:sp>
        <p:nvSpPr>
          <p:cNvPr id="55299" name="Text Box 9"/>
          <p:cNvSpPr txBox="1">
            <a:spLocks noChangeArrowheads="1"/>
          </p:cNvSpPr>
          <p:nvPr/>
        </p:nvSpPr>
        <p:spPr bwMode="auto">
          <a:xfrm>
            <a:off x="1866900" y="3292475"/>
            <a:ext cx="5949950" cy="528638"/>
          </a:xfrm>
          <a:prstGeom prst="rect">
            <a:avLst/>
          </a:prstGeom>
          <a:noFill/>
          <a:ln w="9525">
            <a:solidFill>
              <a:srgbClr val="141DD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/>
              <a:t>把一段话写得有条理，有趣味。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323646" y="236538"/>
            <a:ext cx="2376488" cy="83343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CN" sz="2400" dirty="0">
                <a:latin typeface="方正姚体" panose="02010601030101010101" pitchFamily="2" charset="-122"/>
                <a:ea typeface="方正姚体" panose="02010601030101010101" pitchFamily="2" charset="-122"/>
                <a:hlinkClick r:id="rId4" action="ppaction://hlinkpres?slideindex=1&amp;slidetitle="/>
              </a:rPr>
              <a:t>2.</a:t>
            </a:r>
            <a:r>
              <a:rPr lang="zh-CN" altLang="en-US" sz="2400" dirty="0">
                <a:latin typeface="方正姚体" panose="02010601030101010101" pitchFamily="2" charset="-122"/>
                <a:ea typeface="方正姚体" panose="02010601030101010101" pitchFamily="2" charset="-122"/>
                <a:hlinkClick r:id="rId4" action="ppaction://hlinkpres?slideindex=1&amp;slidetitle="/>
              </a:rPr>
              <a:t>突出重点类。</a:t>
            </a:r>
            <a:endParaRPr lang="zh-CN" altLang="zh-CN" sz="2400" dirty="0" smtClean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7366AA-821A-469C-BE85-F456717A55C7}" type="datetime1">
              <a:rPr lang="en-US" smtClean="0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3" name="鸟岛修改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3897" y="1206339"/>
            <a:ext cx="6020217" cy="338428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95952" y="5454693"/>
            <a:ext cx="1296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latin typeface="华文新魏" panose="02010800040101010101" pitchFamily="2" charset="-122"/>
                <a:ea typeface="华文新魏" panose="02010800040101010101" pitchFamily="2" charset="-122"/>
                <a:hlinkClick r:id="rId5" action="ppaction://hlinkpres?slideindex=1&amp;slidetitle="/>
              </a:rPr>
              <a:t>鸟岛</a:t>
            </a:r>
            <a:endParaRPr lang="zh-CN" altLang="en-US" sz="40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5359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BECA7C3-DA64-4AAB-9CD1-ED2090508637}" type="datetime1">
              <a:rPr lang="en-US" smtClean="0"/>
              <a:pPr>
                <a:defRPr/>
              </a:pPr>
              <a:t>5/4/2016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56324" name="Picture 2" descr="图片1"/>
          <p:cNvPicPr>
            <a:picLocks noChangeAspect="1" noChangeArrowheads="1"/>
          </p:cNvPicPr>
          <p:nvPr/>
        </p:nvPicPr>
        <p:blipFill>
          <a:blip r:embed="rId2" cstate="print"/>
          <a:srcRect l="2493" t="3476" r="2493" b="9351"/>
          <a:stretch>
            <a:fillRect/>
          </a:stretch>
        </p:blipFill>
        <p:spPr bwMode="auto">
          <a:xfrm>
            <a:off x="2771850" y="1278345"/>
            <a:ext cx="5693901" cy="428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3855087" y="1480163"/>
            <a:ext cx="35274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zh-CN" altLang="en-US" sz="4000" dirty="0">
                <a:ea typeface="黑体" pitchFamily="2" charset="-122"/>
              </a:rPr>
              <a:t>第一朵杏花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298450" y="1480163"/>
            <a:ext cx="2292350" cy="83343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CN" sz="2400" dirty="0">
                <a:latin typeface="方正姚体" panose="02010601030101010101" pitchFamily="2" charset="-122"/>
                <a:ea typeface="方正姚体" panose="02010601030101010101" pitchFamily="2" charset="-122"/>
                <a:hlinkClick r:id="rId3" action="ppaction://hlinkpres?slideindex=1&amp;slidetitle="/>
              </a:rPr>
              <a:t>3. </a:t>
            </a:r>
            <a:r>
              <a:rPr lang="zh-CN" altLang="en-US" sz="2400" dirty="0">
                <a:latin typeface="方正姚体" panose="02010601030101010101" pitchFamily="2" charset="-122"/>
                <a:ea typeface="方正姚体" panose="02010601030101010101" pitchFamily="2" charset="-122"/>
                <a:hlinkClick r:id="rId3" action="ppaction://hlinkpres?slideindex=1&amp;slidetitle="/>
              </a:rPr>
              <a:t>突破难点类。</a:t>
            </a:r>
            <a:endParaRPr lang="zh-CN" altLang="zh-CN" sz="2400" dirty="0" smtClean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323646" y="1566369"/>
            <a:ext cx="2232025" cy="833437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CN" sz="2400" dirty="0">
                <a:latin typeface="方正姚体" panose="02010601030101010101" pitchFamily="2" charset="-122"/>
                <a:ea typeface="方正姚体" panose="02010601030101010101" pitchFamily="2" charset="-122"/>
              </a:rPr>
              <a:t>4</a:t>
            </a:r>
            <a:r>
              <a:rPr lang="en-US" altLang="zh-CN" sz="2400" dirty="0" smtClean="0">
                <a:latin typeface="方正姚体" panose="02010601030101010101" pitchFamily="2" charset="-122"/>
                <a:ea typeface="方正姚体" panose="02010601030101010101" pitchFamily="2" charset="-122"/>
              </a:rPr>
              <a:t>.</a:t>
            </a:r>
            <a:r>
              <a:rPr lang="zh-CN" altLang="en-US" sz="2400" dirty="0" smtClean="0">
                <a:latin typeface="方正姚体" panose="02010601030101010101" pitchFamily="2" charset="-122"/>
                <a:ea typeface="方正姚体" panose="02010601030101010101" pitchFamily="2" charset="-122"/>
              </a:rPr>
              <a:t>巩固答疑类</a:t>
            </a:r>
            <a:r>
              <a:rPr lang="zh-CN" altLang="en-US" sz="2400" dirty="0">
                <a:latin typeface="方正姚体" panose="02010601030101010101" pitchFamily="2" charset="-122"/>
                <a:ea typeface="方正姚体" panose="02010601030101010101" pitchFamily="2" charset="-122"/>
              </a:rPr>
              <a:t>。</a:t>
            </a:r>
            <a:endParaRPr lang="zh-CN" altLang="zh-CN" sz="2400" dirty="0" smtClean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19904" y="2574453"/>
            <a:ext cx="29522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偏旁部首查字法</a:t>
            </a:r>
            <a:endParaRPr lang="en-US" altLang="zh-CN" sz="28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endParaRPr lang="en-US" altLang="zh-CN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有趣的汉字故事</a:t>
            </a:r>
            <a:endParaRPr lang="en-US" altLang="zh-CN" sz="2800" dirty="0" smtClean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endParaRPr lang="en-US" altLang="zh-CN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28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跟我学比喻句</a:t>
            </a:r>
            <a:endParaRPr lang="zh-CN" altLang="en-US" sz="28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微软雅黑"/>
        <a:ea typeface="微软雅黑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微软雅黑"/>
        <a:ea typeface="微软雅黑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2699</TotalTime>
  <Pages>0</Pages>
  <Words>1306</Words>
  <Characters>0</Characters>
  <Application>Microsoft Office PowerPoint</Application>
  <DocSecurity>0</DocSecurity>
  <PresentationFormat>自定义</PresentationFormat>
  <Lines>0</Lines>
  <Paragraphs>210</Paragraphs>
  <Slides>57</Slides>
  <Notes>3</Notes>
  <HiddenSlides>0</HiddenSlides>
  <MMClips>1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57</vt:i4>
      </vt:variant>
    </vt:vector>
  </HeadingPairs>
  <TitlesOfParts>
    <vt:vector size="59" baseType="lpstr">
      <vt:lpstr>Office 主题</vt:lpstr>
      <vt:lpstr>1_Office 主题</vt:lpstr>
      <vt:lpstr>微课创新策略与高效教学 ——微课的实践应用与反思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</vt:vector>
  </TitlesOfParts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Contents</dc:title>
  <dc:creator>Toshiba1</dc:creator>
  <cp:lastModifiedBy>Lenovo</cp:lastModifiedBy>
  <cp:revision>331</cp:revision>
  <dcterms:created xsi:type="dcterms:W3CDTF">2014-05-22T14:23:59Z</dcterms:created>
  <dcterms:modified xsi:type="dcterms:W3CDTF">2016-05-04T11:59:13Z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E572FF6F-01FE-4A7A-3F2D-3F2D78166F3F</vt:lpwstr>
  </property>
  <property fmtid="{D5CDD505-2E9C-101B-9397-08002B2CF9AE}" pid="3" name="ArticulatePath">
    <vt:lpwstr>利用微课程教学法促进学讲计划的落实</vt:lpwstr>
  </property>
  <property fmtid="{D5CDD505-2E9C-101B-9397-08002B2CF9AE}" pid="4" name="KSOProductBuildVer">
    <vt:lpwstr>2052-9.1.0.4567</vt:lpwstr>
  </property>
</Properties>
</file>