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68"/>
  </p:notesMasterIdLst>
  <p:sldIdLst>
    <p:sldId id="499" r:id="rId2"/>
    <p:sldId id="500" r:id="rId3"/>
    <p:sldId id="501" r:id="rId4"/>
    <p:sldId id="502" r:id="rId5"/>
    <p:sldId id="527" r:id="rId6"/>
    <p:sldId id="503" r:id="rId7"/>
    <p:sldId id="504" r:id="rId8"/>
    <p:sldId id="505" r:id="rId9"/>
    <p:sldId id="380" r:id="rId10"/>
    <p:sldId id="381" r:id="rId11"/>
    <p:sldId id="473" r:id="rId12"/>
    <p:sldId id="474" r:id="rId13"/>
    <p:sldId id="497" r:id="rId14"/>
    <p:sldId id="382" r:id="rId15"/>
    <p:sldId id="476" r:id="rId16"/>
    <p:sldId id="477" r:id="rId17"/>
    <p:sldId id="478" r:id="rId18"/>
    <p:sldId id="383" r:id="rId19"/>
    <p:sldId id="479" r:id="rId20"/>
    <p:sldId id="480" r:id="rId21"/>
    <p:sldId id="481" r:id="rId22"/>
    <p:sldId id="384" r:id="rId23"/>
    <p:sldId id="470" r:id="rId24"/>
    <p:sldId id="471" r:id="rId25"/>
    <p:sldId id="472" r:id="rId26"/>
    <p:sldId id="424" r:id="rId27"/>
    <p:sldId id="412" r:id="rId28"/>
    <p:sldId id="488" r:id="rId29"/>
    <p:sldId id="496" r:id="rId30"/>
    <p:sldId id="415" r:id="rId31"/>
    <p:sldId id="449" r:id="rId32"/>
    <p:sldId id="417" r:id="rId33"/>
    <p:sldId id="411" r:id="rId34"/>
    <p:sldId id="416" r:id="rId35"/>
    <p:sldId id="490" r:id="rId36"/>
    <p:sldId id="491" r:id="rId37"/>
    <p:sldId id="492" r:id="rId38"/>
    <p:sldId id="494" r:id="rId39"/>
    <p:sldId id="483" r:id="rId40"/>
    <p:sldId id="493" r:id="rId41"/>
    <p:sldId id="489" r:id="rId42"/>
    <p:sldId id="495" r:id="rId43"/>
    <p:sldId id="506" r:id="rId44"/>
    <p:sldId id="507" r:id="rId45"/>
    <p:sldId id="508" r:id="rId46"/>
    <p:sldId id="509" r:id="rId47"/>
    <p:sldId id="510" r:id="rId48"/>
    <p:sldId id="511" r:id="rId49"/>
    <p:sldId id="512" r:id="rId50"/>
    <p:sldId id="513" r:id="rId51"/>
    <p:sldId id="514" r:id="rId52"/>
    <p:sldId id="515" r:id="rId53"/>
    <p:sldId id="521" r:id="rId54"/>
    <p:sldId id="522" r:id="rId55"/>
    <p:sldId id="523" r:id="rId56"/>
    <p:sldId id="524" r:id="rId57"/>
    <p:sldId id="525" r:id="rId58"/>
    <p:sldId id="526" r:id="rId59"/>
    <p:sldId id="484" r:id="rId60"/>
    <p:sldId id="485" r:id="rId61"/>
    <p:sldId id="486" r:id="rId62"/>
    <p:sldId id="487" r:id="rId63"/>
    <p:sldId id="498" r:id="rId64"/>
    <p:sldId id="528" r:id="rId65"/>
    <p:sldId id="443" r:id="rId66"/>
    <p:sldId id="271" r:id="rId67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1779F7"/>
    <a:srgbClr val="75F963"/>
    <a:srgbClr val="CC3300"/>
    <a:srgbClr val="FF3399"/>
    <a:srgbClr val="FF5050"/>
    <a:srgbClr val="FF0066"/>
    <a:srgbClr val="FF33CC"/>
    <a:srgbClr val="FF00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929F9F4-4A8F-4326-A1B4-22849713DDAB}" styleName="深色样式 1 - 强调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深色样式 1 - 强调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深色样式 1 - 强调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77" autoAdjust="0"/>
    <p:restoredTop sz="97268" autoAdjust="0"/>
  </p:normalViewPr>
  <p:slideViewPr>
    <p:cSldViewPr>
      <p:cViewPr varScale="1">
        <p:scale>
          <a:sx n="71" d="100"/>
          <a:sy n="71" d="100"/>
        </p:scale>
        <p:origin x="1434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D44AC4B-9761-4AF1-80C1-85C5D9F5034E}" type="doc">
      <dgm:prSet loTypeId="urn:microsoft.com/office/officeart/2005/8/layout/hProcess7#2" loCatId="list" qsTypeId="urn:microsoft.com/office/officeart/2005/8/quickstyle/3d6" qsCatId="3D" csTypeId="urn:microsoft.com/office/officeart/2005/8/colors/accent2_4" csCatId="accent2" phldr="1"/>
      <dgm:spPr/>
      <dgm:t>
        <a:bodyPr/>
        <a:lstStyle/>
        <a:p>
          <a:endParaRPr lang="zh-CN" altLang="en-US"/>
        </a:p>
      </dgm:t>
    </dgm:pt>
    <dgm:pt modelId="{C4CEC414-4826-41C8-81BB-BD2B0503122F}">
      <dgm:prSet phldrT="[文本]" phldr="1"/>
      <dgm:spPr/>
      <dgm:t>
        <a:bodyPr/>
        <a:lstStyle/>
        <a:p>
          <a:endParaRPr lang="zh-CN" altLang="en-US" dirty="0"/>
        </a:p>
      </dgm:t>
    </dgm:pt>
    <dgm:pt modelId="{7AD22C29-3F76-44F8-8F13-808E97EC2AFA}" type="parTrans" cxnId="{F6894C36-B5F4-48BB-BB7A-A05AEC47D543}">
      <dgm:prSet/>
      <dgm:spPr/>
      <dgm:t>
        <a:bodyPr/>
        <a:lstStyle/>
        <a:p>
          <a:endParaRPr lang="zh-CN" altLang="en-US"/>
        </a:p>
      </dgm:t>
    </dgm:pt>
    <dgm:pt modelId="{B15EA737-DBD8-4B59-A80A-4D67DD7074C8}" type="sibTrans" cxnId="{F6894C36-B5F4-48BB-BB7A-A05AEC47D543}">
      <dgm:prSet/>
      <dgm:spPr/>
      <dgm:t>
        <a:bodyPr/>
        <a:lstStyle/>
        <a:p>
          <a:endParaRPr lang="zh-CN" altLang="en-US"/>
        </a:p>
      </dgm:t>
    </dgm:pt>
    <dgm:pt modelId="{8DCDB6B4-0535-4CFD-A536-04C725E3653E}">
      <dgm:prSet phldrT="[文本]"/>
      <dgm:spPr/>
      <dgm:t>
        <a:bodyPr/>
        <a:lstStyle/>
        <a:p>
          <a:r>
            <a:rPr lang="zh-CN" altLang="en-US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流行体简体" pitchFamily="65" charset="-122"/>
              <a:ea typeface="方正流行体简体" pitchFamily="65" charset="-122"/>
            </a:rPr>
            <a:t>概念引入</a:t>
          </a:r>
          <a:endParaRPr lang="zh-CN" altLang="en-US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方正流行体简体" pitchFamily="65" charset="-122"/>
            <a:ea typeface="方正流行体简体" pitchFamily="65" charset="-122"/>
          </a:endParaRPr>
        </a:p>
      </dgm:t>
    </dgm:pt>
    <dgm:pt modelId="{9887A083-8A32-4A91-82E2-2EA545C90A95}" type="parTrans" cxnId="{A7DD855E-C5EE-4A8F-90BF-21A32FB75B44}">
      <dgm:prSet/>
      <dgm:spPr/>
      <dgm:t>
        <a:bodyPr/>
        <a:lstStyle/>
        <a:p>
          <a:endParaRPr lang="zh-CN" altLang="en-US"/>
        </a:p>
      </dgm:t>
    </dgm:pt>
    <dgm:pt modelId="{181F6B73-0C11-4A8C-AE93-CB7B845E6EC5}" type="sibTrans" cxnId="{A7DD855E-C5EE-4A8F-90BF-21A32FB75B44}">
      <dgm:prSet/>
      <dgm:spPr/>
      <dgm:t>
        <a:bodyPr/>
        <a:lstStyle/>
        <a:p>
          <a:endParaRPr lang="zh-CN" altLang="en-US"/>
        </a:p>
      </dgm:t>
    </dgm:pt>
    <dgm:pt modelId="{613496C2-7E2A-41D1-9985-7280D9F8426A}">
      <dgm:prSet phldrT="[文本]" phldr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zh-CN" altLang="en-US" dirty="0"/>
        </a:p>
      </dgm:t>
    </dgm:pt>
    <dgm:pt modelId="{3AB7327F-9B9D-496A-B266-F328F762F3EC}" type="parTrans" cxnId="{D05099BD-3F70-4B2D-97F1-3FE9E947FC26}">
      <dgm:prSet/>
      <dgm:spPr/>
      <dgm:t>
        <a:bodyPr/>
        <a:lstStyle/>
        <a:p>
          <a:endParaRPr lang="zh-CN" altLang="en-US"/>
        </a:p>
      </dgm:t>
    </dgm:pt>
    <dgm:pt modelId="{51E46DED-5075-4079-9E4C-3D4A3502B15F}" type="sibTrans" cxnId="{D05099BD-3F70-4B2D-97F1-3FE9E947FC26}">
      <dgm:prSet/>
      <dgm:spPr/>
      <dgm:t>
        <a:bodyPr/>
        <a:lstStyle/>
        <a:p>
          <a:endParaRPr lang="zh-CN" altLang="en-US"/>
        </a:p>
      </dgm:t>
    </dgm:pt>
    <dgm:pt modelId="{9546EB57-51BC-41B6-A936-D2ABCC7BCC28}">
      <dgm:prSet phldrT="[文本]"/>
      <dgm:spPr/>
      <dgm:t>
        <a:bodyPr/>
        <a:lstStyle/>
        <a:p>
          <a:r>
            <a:rPr lang="zh-CN" altLang="en-US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流行体简体" pitchFamily="65" charset="-122"/>
              <a:ea typeface="方正流行体简体" pitchFamily="65" charset="-122"/>
            </a:rPr>
            <a:t>科学解释</a:t>
          </a:r>
          <a:endParaRPr lang="zh-CN" altLang="en-US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方正流行体简体" pitchFamily="65" charset="-122"/>
            <a:ea typeface="方正流行体简体" pitchFamily="65" charset="-122"/>
          </a:endParaRPr>
        </a:p>
      </dgm:t>
    </dgm:pt>
    <dgm:pt modelId="{D2082FE6-1C2D-4153-91AD-B562ADCF06BC}" type="parTrans" cxnId="{655FA9C3-2EF4-4AE0-B14F-0BDC43B63684}">
      <dgm:prSet/>
      <dgm:spPr/>
      <dgm:t>
        <a:bodyPr/>
        <a:lstStyle/>
        <a:p>
          <a:endParaRPr lang="zh-CN" altLang="en-US"/>
        </a:p>
      </dgm:t>
    </dgm:pt>
    <dgm:pt modelId="{28123485-D216-4F6B-BF0E-DAC4FC78604E}" type="sibTrans" cxnId="{655FA9C3-2EF4-4AE0-B14F-0BDC43B63684}">
      <dgm:prSet/>
      <dgm:spPr/>
      <dgm:t>
        <a:bodyPr/>
        <a:lstStyle/>
        <a:p>
          <a:endParaRPr lang="zh-CN" altLang="en-US"/>
        </a:p>
      </dgm:t>
    </dgm:pt>
    <dgm:pt modelId="{3A4D640D-7C0F-400E-8BEB-5A1670F7556F}">
      <dgm:prSet phldrT="[文本]" phldr="1"/>
      <dgm:spPr/>
      <dgm:t>
        <a:bodyPr/>
        <a:lstStyle/>
        <a:p>
          <a:endParaRPr lang="zh-CN" altLang="en-US" dirty="0"/>
        </a:p>
      </dgm:t>
    </dgm:pt>
    <dgm:pt modelId="{D67AAF96-AD7E-480D-98F2-EB84BF214679}" type="parTrans" cxnId="{5188F524-C64F-4C62-976D-604E2B07002E}">
      <dgm:prSet/>
      <dgm:spPr/>
      <dgm:t>
        <a:bodyPr/>
        <a:lstStyle/>
        <a:p>
          <a:endParaRPr lang="zh-CN" altLang="en-US"/>
        </a:p>
      </dgm:t>
    </dgm:pt>
    <dgm:pt modelId="{295EE22E-958E-4E21-9D32-5401511B8EB1}" type="sibTrans" cxnId="{5188F524-C64F-4C62-976D-604E2B07002E}">
      <dgm:prSet/>
      <dgm:spPr/>
      <dgm:t>
        <a:bodyPr/>
        <a:lstStyle/>
        <a:p>
          <a:endParaRPr lang="zh-CN" altLang="en-US"/>
        </a:p>
      </dgm:t>
    </dgm:pt>
    <dgm:pt modelId="{2CA939E6-8D8C-4509-85BA-C01FD50BAED4}">
      <dgm:prSet phldrT="[文本]"/>
      <dgm:spPr/>
      <dgm:t>
        <a:bodyPr/>
        <a:lstStyle/>
        <a:p>
          <a:r>
            <a:rPr lang="zh-CN" altLang="en-US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流行体简体" pitchFamily="65" charset="-122"/>
              <a:ea typeface="方正流行体简体" pitchFamily="65" charset="-122"/>
            </a:rPr>
            <a:t>生活案例</a:t>
          </a:r>
          <a:endParaRPr lang="zh-CN" altLang="en-US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方正流行体简体" pitchFamily="65" charset="-122"/>
            <a:ea typeface="方正流行体简体" pitchFamily="65" charset="-122"/>
          </a:endParaRPr>
        </a:p>
      </dgm:t>
    </dgm:pt>
    <dgm:pt modelId="{A350C236-D9C7-480F-9197-3137CE587DCF}" type="parTrans" cxnId="{422D2A09-DAD4-4096-AAC6-E3DE0A6B4246}">
      <dgm:prSet/>
      <dgm:spPr/>
      <dgm:t>
        <a:bodyPr/>
        <a:lstStyle/>
        <a:p>
          <a:endParaRPr lang="zh-CN" altLang="en-US"/>
        </a:p>
      </dgm:t>
    </dgm:pt>
    <dgm:pt modelId="{0B1A8B65-2FD2-495D-BF5F-57BF4FD41B7B}" type="sibTrans" cxnId="{422D2A09-DAD4-4096-AAC6-E3DE0A6B4246}">
      <dgm:prSet/>
      <dgm:spPr/>
      <dgm:t>
        <a:bodyPr/>
        <a:lstStyle/>
        <a:p>
          <a:endParaRPr lang="zh-CN" altLang="en-US"/>
        </a:p>
      </dgm:t>
    </dgm:pt>
    <dgm:pt modelId="{FE9004AD-3FD7-4E6A-838A-4B521210D7C5}" type="pres">
      <dgm:prSet presAssocID="{6D44AC4B-9761-4AF1-80C1-85C5D9F5034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C72AC0C3-703C-4ACF-AED9-B7B0469F642B}" type="pres">
      <dgm:prSet presAssocID="{C4CEC414-4826-41C8-81BB-BD2B0503122F}" presName="compositeNode" presStyleCnt="0">
        <dgm:presLayoutVars>
          <dgm:bulletEnabled val="1"/>
        </dgm:presLayoutVars>
      </dgm:prSet>
      <dgm:spPr/>
    </dgm:pt>
    <dgm:pt modelId="{E91ECF2D-5D90-4691-8847-0620784760D5}" type="pres">
      <dgm:prSet presAssocID="{C4CEC414-4826-41C8-81BB-BD2B0503122F}" presName="bgRect" presStyleLbl="node1" presStyleIdx="0" presStyleCnt="3"/>
      <dgm:spPr/>
      <dgm:t>
        <a:bodyPr/>
        <a:lstStyle/>
        <a:p>
          <a:endParaRPr lang="zh-CN" altLang="en-US"/>
        </a:p>
      </dgm:t>
    </dgm:pt>
    <dgm:pt modelId="{F4818574-9A74-4938-B432-82574F8DF3AC}" type="pres">
      <dgm:prSet presAssocID="{C4CEC414-4826-41C8-81BB-BD2B0503122F}" presName="parentNode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C6FD7CDC-3A7E-4F74-B888-F933CD0CEE05}" type="pres">
      <dgm:prSet presAssocID="{C4CEC414-4826-41C8-81BB-BD2B0503122F}" presName="child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3AE8138-9C14-4033-B617-4D8ED972395A}" type="pres">
      <dgm:prSet presAssocID="{B15EA737-DBD8-4B59-A80A-4D67DD7074C8}" presName="hSp" presStyleCnt="0"/>
      <dgm:spPr/>
    </dgm:pt>
    <dgm:pt modelId="{D3DA6F1A-D7A4-4563-8DAD-A1E25855F11D}" type="pres">
      <dgm:prSet presAssocID="{B15EA737-DBD8-4B59-A80A-4D67DD7074C8}" presName="vProcSp" presStyleCnt="0"/>
      <dgm:spPr/>
    </dgm:pt>
    <dgm:pt modelId="{00E8D12E-6886-49F5-940B-939C1AF9DDB0}" type="pres">
      <dgm:prSet presAssocID="{B15EA737-DBD8-4B59-A80A-4D67DD7074C8}" presName="vSp1" presStyleCnt="0"/>
      <dgm:spPr/>
    </dgm:pt>
    <dgm:pt modelId="{09AE81CF-B236-464E-B5CA-9C01B7193AA9}" type="pres">
      <dgm:prSet presAssocID="{B15EA737-DBD8-4B59-A80A-4D67DD7074C8}" presName="simulatedConn" presStyleLbl="solidFgAcc1" presStyleIdx="0" presStyleCnt="2"/>
      <dgm:spPr>
        <a:solidFill>
          <a:srgbClr val="FF33CC"/>
        </a:solidFill>
      </dgm:spPr>
    </dgm:pt>
    <dgm:pt modelId="{276BBB94-0F2D-429B-A114-51319B386FAA}" type="pres">
      <dgm:prSet presAssocID="{B15EA737-DBD8-4B59-A80A-4D67DD7074C8}" presName="vSp2" presStyleCnt="0"/>
      <dgm:spPr/>
    </dgm:pt>
    <dgm:pt modelId="{40594C37-D4C3-4A1F-BF48-323CB55B7C33}" type="pres">
      <dgm:prSet presAssocID="{B15EA737-DBD8-4B59-A80A-4D67DD7074C8}" presName="sibTrans" presStyleCnt="0"/>
      <dgm:spPr/>
    </dgm:pt>
    <dgm:pt modelId="{1499CBA9-8A3D-4A3B-BBE5-4AA28977FAC8}" type="pres">
      <dgm:prSet presAssocID="{613496C2-7E2A-41D1-9985-7280D9F8426A}" presName="compositeNode" presStyleCnt="0">
        <dgm:presLayoutVars>
          <dgm:bulletEnabled val="1"/>
        </dgm:presLayoutVars>
      </dgm:prSet>
      <dgm:spPr/>
    </dgm:pt>
    <dgm:pt modelId="{CD74C34D-5160-47D5-9960-9BB37AA4AD07}" type="pres">
      <dgm:prSet presAssocID="{613496C2-7E2A-41D1-9985-7280D9F8426A}" presName="bgRect" presStyleLbl="node1" presStyleIdx="1" presStyleCnt="3"/>
      <dgm:spPr/>
      <dgm:t>
        <a:bodyPr/>
        <a:lstStyle/>
        <a:p>
          <a:endParaRPr lang="zh-CN" altLang="en-US"/>
        </a:p>
      </dgm:t>
    </dgm:pt>
    <dgm:pt modelId="{C8DB6F5B-DEB1-4914-9945-FBCD03A9B645}" type="pres">
      <dgm:prSet presAssocID="{613496C2-7E2A-41D1-9985-7280D9F8426A}" presName="parentNode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5C3BFD1-3451-4B9A-8FA1-EC1450A360A5}" type="pres">
      <dgm:prSet presAssocID="{613496C2-7E2A-41D1-9985-7280D9F8426A}" presName="child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667DE255-DCB1-448A-BB47-C510EBA0445B}" type="pres">
      <dgm:prSet presAssocID="{51E46DED-5075-4079-9E4C-3D4A3502B15F}" presName="hSp" presStyleCnt="0"/>
      <dgm:spPr/>
    </dgm:pt>
    <dgm:pt modelId="{BAC003B9-B656-47C0-A89C-CD35166A0955}" type="pres">
      <dgm:prSet presAssocID="{51E46DED-5075-4079-9E4C-3D4A3502B15F}" presName="vProcSp" presStyleCnt="0"/>
      <dgm:spPr/>
    </dgm:pt>
    <dgm:pt modelId="{E936D8FC-02DD-42C3-97E1-BFCA2EA9283D}" type="pres">
      <dgm:prSet presAssocID="{51E46DED-5075-4079-9E4C-3D4A3502B15F}" presName="vSp1" presStyleCnt="0"/>
      <dgm:spPr/>
    </dgm:pt>
    <dgm:pt modelId="{F09B3B70-4E35-4464-8726-3ED865768156}" type="pres">
      <dgm:prSet presAssocID="{51E46DED-5075-4079-9E4C-3D4A3502B15F}" presName="simulatedConn" presStyleLbl="solidFgAcc1" presStyleIdx="1" presStyleCnt="2"/>
      <dgm:spPr>
        <a:solidFill>
          <a:srgbClr val="FF33CC"/>
        </a:solidFill>
      </dgm:spPr>
    </dgm:pt>
    <dgm:pt modelId="{1225D8AE-04F5-4A3D-BDBA-455F5490F529}" type="pres">
      <dgm:prSet presAssocID="{51E46DED-5075-4079-9E4C-3D4A3502B15F}" presName="vSp2" presStyleCnt="0"/>
      <dgm:spPr/>
    </dgm:pt>
    <dgm:pt modelId="{D406F6B9-72A6-4C9D-AB49-BF5BE7C8A800}" type="pres">
      <dgm:prSet presAssocID="{51E46DED-5075-4079-9E4C-3D4A3502B15F}" presName="sibTrans" presStyleCnt="0"/>
      <dgm:spPr/>
    </dgm:pt>
    <dgm:pt modelId="{56BAA47E-3150-44BE-90D9-FD6B16FF338C}" type="pres">
      <dgm:prSet presAssocID="{3A4D640D-7C0F-400E-8BEB-5A1670F7556F}" presName="compositeNode" presStyleCnt="0">
        <dgm:presLayoutVars>
          <dgm:bulletEnabled val="1"/>
        </dgm:presLayoutVars>
      </dgm:prSet>
      <dgm:spPr/>
    </dgm:pt>
    <dgm:pt modelId="{F07610DC-C801-4BF8-B4B3-CC7F44D7CB61}" type="pres">
      <dgm:prSet presAssocID="{3A4D640D-7C0F-400E-8BEB-5A1670F7556F}" presName="bgRect" presStyleLbl="node1" presStyleIdx="2" presStyleCnt="3" custLinFactNeighborX="1474" custLinFactNeighborY="979"/>
      <dgm:spPr/>
      <dgm:t>
        <a:bodyPr/>
        <a:lstStyle/>
        <a:p>
          <a:endParaRPr lang="zh-CN" altLang="en-US"/>
        </a:p>
      </dgm:t>
    </dgm:pt>
    <dgm:pt modelId="{C91E89BD-8918-4759-B4CD-3DD8849A3099}" type="pres">
      <dgm:prSet presAssocID="{3A4D640D-7C0F-400E-8BEB-5A1670F7556F}" presName="parentNode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5732AD42-2C61-4250-B0A0-EB50A42E11F0}" type="pres">
      <dgm:prSet presAssocID="{3A4D640D-7C0F-400E-8BEB-5A1670F7556F}" presName="child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5188F524-C64F-4C62-976D-604E2B07002E}" srcId="{6D44AC4B-9761-4AF1-80C1-85C5D9F5034E}" destId="{3A4D640D-7C0F-400E-8BEB-5A1670F7556F}" srcOrd="2" destOrd="0" parTransId="{D67AAF96-AD7E-480D-98F2-EB84BF214679}" sibTransId="{295EE22E-958E-4E21-9D32-5401511B8EB1}"/>
    <dgm:cxn modelId="{D05099BD-3F70-4B2D-97F1-3FE9E947FC26}" srcId="{6D44AC4B-9761-4AF1-80C1-85C5D9F5034E}" destId="{613496C2-7E2A-41D1-9985-7280D9F8426A}" srcOrd="1" destOrd="0" parTransId="{3AB7327F-9B9D-496A-B266-F328F762F3EC}" sibTransId="{51E46DED-5075-4079-9E4C-3D4A3502B15F}"/>
    <dgm:cxn modelId="{422D2A09-DAD4-4096-AAC6-E3DE0A6B4246}" srcId="{3A4D640D-7C0F-400E-8BEB-5A1670F7556F}" destId="{2CA939E6-8D8C-4509-85BA-C01FD50BAED4}" srcOrd="0" destOrd="0" parTransId="{A350C236-D9C7-480F-9197-3137CE587DCF}" sibTransId="{0B1A8B65-2FD2-495D-BF5F-57BF4FD41B7B}"/>
    <dgm:cxn modelId="{813BAE23-4628-442A-99E0-80D69962613A}" type="presOf" srcId="{C4CEC414-4826-41C8-81BB-BD2B0503122F}" destId="{E91ECF2D-5D90-4691-8847-0620784760D5}" srcOrd="0" destOrd="0" presId="urn:microsoft.com/office/officeart/2005/8/layout/hProcess7#2"/>
    <dgm:cxn modelId="{69FEA77C-29BB-4EA0-9D69-656B56500A96}" type="presOf" srcId="{C4CEC414-4826-41C8-81BB-BD2B0503122F}" destId="{F4818574-9A74-4938-B432-82574F8DF3AC}" srcOrd="1" destOrd="0" presId="urn:microsoft.com/office/officeart/2005/8/layout/hProcess7#2"/>
    <dgm:cxn modelId="{E1311874-BF2D-4314-B4CF-938AC6228757}" type="presOf" srcId="{9546EB57-51BC-41B6-A936-D2ABCC7BCC28}" destId="{35C3BFD1-3451-4B9A-8FA1-EC1450A360A5}" srcOrd="0" destOrd="0" presId="urn:microsoft.com/office/officeart/2005/8/layout/hProcess7#2"/>
    <dgm:cxn modelId="{D389D881-BE42-4248-B572-21488DC79018}" type="presOf" srcId="{2CA939E6-8D8C-4509-85BA-C01FD50BAED4}" destId="{5732AD42-2C61-4250-B0A0-EB50A42E11F0}" srcOrd="0" destOrd="0" presId="urn:microsoft.com/office/officeart/2005/8/layout/hProcess7#2"/>
    <dgm:cxn modelId="{A7DD855E-C5EE-4A8F-90BF-21A32FB75B44}" srcId="{C4CEC414-4826-41C8-81BB-BD2B0503122F}" destId="{8DCDB6B4-0535-4CFD-A536-04C725E3653E}" srcOrd="0" destOrd="0" parTransId="{9887A083-8A32-4A91-82E2-2EA545C90A95}" sibTransId="{181F6B73-0C11-4A8C-AE93-CB7B845E6EC5}"/>
    <dgm:cxn modelId="{B4FE471D-9402-40B9-B266-CDCC561C54E9}" type="presOf" srcId="{613496C2-7E2A-41D1-9985-7280D9F8426A}" destId="{CD74C34D-5160-47D5-9960-9BB37AA4AD07}" srcOrd="0" destOrd="0" presId="urn:microsoft.com/office/officeart/2005/8/layout/hProcess7#2"/>
    <dgm:cxn modelId="{001188E5-75D0-4D21-8177-90BEBC158264}" type="presOf" srcId="{613496C2-7E2A-41D1-9985-7280D9F8426A}" destId="{C8DB6F5B-DEB1-4914-9945-FBCD03A9B645}" srcOrd="1" destOrd="0" presId="urn:microsoft.com/office/officeart/2005/8/layout/hProcess7#2"/>
    <dgm:cxn modelId="{F6894C36-B5F4-48BB-BB7A-A05AEC47D543}" srcId="{6D44AC4B-9761-4AF1-80C1-85C5D9F5034E}" destId="{C4CEC414-4826-41C8-81BB-BD2B0503122F}" srcOrd="0" destOrd="0" parTransId="{7AD22C29-3F76-44F8-8F13-808E97EC2AFA}" sibTransId="{B15EA737-DBD8-4B59-A80A-4D67DD7074C8}"/>
    <dgm:cxn modelId="{655FA9C3-2EF4-4AE0-B14F-0BDC43B63684}" srcId="{613496C2-7E2A-41D1-9985-7280D9F8426A}" destId="{9546EB57-51BC-41B6-A936-D2ABCC7BCC28}" srcOrd="0" destOrd="0" parTransId="{D2082FE6-1C2D-4153-91AD-B562ADCF06BC}" sibTransId="{28123485-D216-4F6B-BF0E-DAC4FC78604E}"/>
    <dgm:cxn modelId="{112EF07A-C00A-41F8-BDDE-5560F7620D39}" type="presOf" srcId="{3A4D640D-7C0F-400E-8BEB-5A1670F7556F}" destId="{F07610DC-C801-4BF8-B4B3-CC7F44D7CB61}" srcOrd="0" destOrd="0" presId="urn:microsoft.com/office/officeart/2005/8/layout/hProcess7#2"/>
    <dgm:cxn modelId="{8B8740AF-D3ED-4C70-8F2B-4525AB671787}" type="presOf" srcId="{8DCDB6B4-0535-4CFD-A536-04C725E3653E}" destId="{C6FD7CDC-3A7E-4F74-B888-F933CD0CEE05}" srcOrd="0" destOrd="0" presId="urn:microsoft.com/office/officeart/2005/8/layout/hProcess7#2"/>
    <dgm:cxn modelId="{73C1FE86-E14F-446E-AB64-BD19227E54CB}" type="presOf" srcId="{6D44AC4B-9761-4AF1-80C1-85C5D9F5034E}" destId="{FE9004AD-3FD7-4E6A-838A-4B521210D7C5}" srcOrd="0" destOrd="0" presId="urn:microsoft.com/office/officeart/2005/8/layout/hProcess7#2"/>
    <dgm:cxn modelId="{DD9FDF72-BAB0-4993-B99F-C2C50C0A5119}" type="presOf" srcId="{3A4D640D-7C0F-400E-8BEB-5A1670F7556F}" destId="{C91E89BD-8918-4759-B4CD-3DD8849A3099}" srcOrd="1" destOrd="0" presId="urn:microsoft.com/office/officeart/2005/8/layout/hProcess7#2"/>
    <dgm:cxn modelId="{FE61B817-63F5-409C-99DD-E54B3E355505}" type="presParOf" srcId="{FE9004AD-3FD7-4E6A-838A-4B521210D7C5}" destId="{C72AC0C3-703C-4ACF-AED9-B7B0469F642B}" srcOrd="0" destOrd="0" presId="urn:microsoft.com/office/officeart/2005/8/layout/hProcess7#2"/>
    <dgm:cxn modelId="{80A57417-328F-4B35-BE5C-C930176F3631}" type="presParOf" srcId="{C72AC0C3-703C-4ACF-AED9-B7B0469F642B}" destId="{E91ECF2D-5D90-4691-8847-0620784760D5}" srcOrd="0" destOrd="0" presId="urn:microsoft.com/office/officeart/2005/8/layout/hProcess7#2"/>
    <dgm:cxn modelId="{40B5C1DC-5C62-4453-A732-553A4820823A}" type="presParOf" srcId="{C72AC0C3-703C-4ACF-AED9-B7B0469F642B}" destId="{F4818574-9A74-4938-B432-82574F8DF3AC}" srcOrd="1" destOrd="0" presId="urn:microsoft.com/office/officeart/2005/8/layout/hProcess7#2"/>
    <dgm:cxn modelId="{207012FA-1D54-42B3-A0A4-031E10B5F007}" type="presParOf" srcId="{C72AC0C3-703C-4ACF-AED9-B7B0469F642B}" destId="{C6FD7CDC-3A7E-4F74-B888-F933CD0CEE05}" srcOrd="2" destOrd="0" presId="urn:microsoft.com/office/officeart/2005/8/layout/hProcess7#2"/>
    <dgm:cxn modelId="{6267F8F0-9805-45C2-B01B-BA5226AF6CA3}" type="presParOf" srcId="{FE9004AD-3FD7-4E6A-838A-4B521210D7C5}" destId="{F3AE8138-9C14-4033-B617-4D8ED972395A}" srcOrd="1" destOrd="0" presId="urn:microsoft.com/office/officeart/2005/8/layout/hProcess7#2"/>
    <dgm:cxn modelId="{B9A884FD-BC4D-4810-BEEE-6EEF5EADA8CC}" type="presParOf" srcId="{FE9004AD-3FD7-4E6A-838A-4B521210D7C5}" destId="{D3DA6F1A-D7A4-4563-8DAD-A1E25855F11D}" srcOrd="2" destOrd="0" presId="urn:microsoft.com/office/officeart/2005/8/layout/hProcess7#2"/>
    <dgm:cxn modelId="{B610C139-FBCB-469E-A7E1-F5ACEE022265}" type="presParOf" srcId="{D3DA6F1A-D7A4-4563-8DAD-A1E25855F11D}" destId="{00E8D12E-6886-49F5-940B-939C1AF9DDB0}" srcOrd="0" destOrd="0" presId="urn:microsoft.com/office/officeart/2005/8/layout/hProcess7#2"/>
    <dgm:cxn modelId="{5B701807-B759-48A4-987F-09D7A6749E3B}" type="presParOf" srcId="{D3DA6F1A-D7A4-4563-8DAD-A1E25855F11D}" destId="{09AE81CF-B236-464E-B5CA-9C01B7193AA9}" srcOrd="1" destOrd="0" presId="urn:microsoft.com/office/officeart/2005/8/layout/hProcess7#2"/>
    <dgm:cxn modelId="{218B31EA-1FBF-47F3-9E1B-BEF2C9BB3FD0}" type="presParOf" srcId="{D3DA6F1A-D7A4-4563-8DAD-A1E25855F11D}" destId="{276BBB94-0F2D-429B-A114-51319B386FAA}" srcOrd="2" destOrd="0" presId="urn:microsoft.com/office/officeart/2005/8/layout/hProcess7#2"/>
    <dgm:cxn modelId="{B17DF04B-39C0-4107-B668-7EF54CD2CA63}" type="presParOf" srcId="{FE9004AD-3FD7-4E6A-838A-4B521210D7C5}" destId="{40594C37-D4C3-4A1F-BF48-323CB55B7C33}" srcOrd="3" destOrd="0" presId="urn:microsoft.com/office/officeart/2005/8/layout/hProcess7#2"/>
    <dgm:cxn modelId="{97DE4FA4-6887-4A14-94CE-0352696CF4E1}" type="presParOf" srcId="{FE9004AD-3FD7-4E6A-838A-4B521210D7C5}" destId="{1499CBA9-8A3D-4A3B-BBE5-4AA28977FAC8}" srcOrd="4" destOrd="0" presId="urn:microsoft.com/office/officeart/2005/8/layout/hProcess7#2"/>
    <dgm:cxn modelId="{4EF27B27-23FC-4B93-A426-3D7A577559C0}" type="presParOf" srcId="{1499CBA9-8A3D-4A3B-BBE5-4AA28977FAC8}" destId="{CD74C34D-5160-47D5-9960-9BB37AA4AD07}" srcOrd="0" destOrd="0" presId="urn:microsoft.com/office/officeart/2005/8/layout/hProcess7#2"/>
    <dgm:cxn modelId="{3E5229F0-3B7E-4167-BC9F-2FFD7D35F36E}" type="presParOf" srcId="{1499CBA9-8A3D-4A3B-BBE5-4AA28977FAC8}" destId="{C8DB6F5B-DEB1-4914-9945-FBCD03A9B645}" srcOrd="1" destOrd="0" presId="urn:microsoft.com/office/officeart/2005/8/layout/hProcess7#2"/>
    <dgm:cxn modelId="{4D44FE40-5035-4BE6-9973-FC53B2FE1C4A}" type="presParOf" srcId="{1499CBA9-8A3D-4A3B-BBE5-4AA28977FAC8}" destId="{35C3BFD1-3451-4B9A-8FA1-EC1450A360A5}" srcOrd="2" destOrd="0" presId="urn:microsoft.com/office/officeart/2005/8/layout/hProcess7#2"/>
    <dgm:cxn modelId="{2B6238CD-4E65-43AD-A41D-6290A1028E75}" type="presParOf" srcId="{FE9004AD-3FD7-4E6A-838A-4B521210D7C5}" destId="{667DE255-DCB1-448A-BB47-C510EBA0445B}" srcOrd="5" destOrd="0" presId="urn:microsoft.com/office/officeart/2005/8/layout/hProcess7#2"/>
    <dgm:cxn modelId="{0071686A-CF2C-44B3-870C-BBC7F03A5DAC}" type="presParOf" srcId="{FE9004AD-3FD7-4E6A-838A-4B521210D7C5}" destId="{BAC003B9-B656-47C0-A89C-CD35166A0955}" srcOrd="6" destOrd="0" presId="urn:microsoft.com/office/officeart/2005/8/layout/hProcess7#2"/>
    <dgm:cxn modelId="{51477083-043D-4E6B-87BD-E39A79AB256D}" type="presParOf" srcId="{BAC003B9-B656-47C0-A89C-CD35166A0955}" destId="{E936D8FC-02DD-42C3-97E1-BFCA2EA9283D}" srcOrd="0" destOrd="0" presId="urn:microsoft.com/office/officeart/2005/8/layout/hProcess7#2"/>
    <dgm:cxn modelId="{CB58547E-9940-4DA3-87CF-318921E5113B}" type="presParOf" srcId="{BAC003B9-B656-47C0-A89C-CD35166A0955}" destId="{F09B3B70-4E35-4464-8726-3ED865768156}" srcOrd="1" destOrd="0" presId="urn:microsoft.com/office/officeart/2005/8/layout/hProcess7#2"/>
    <dgm:cxn modelId="{57E3E58A-6070-4DD5-9CA3-8354398767D0}" type="presParOf" srcId="{BAC003B9-B656-47C0-A89C-CD35166A0955}" destId="{1225D8AE-04F5-4A3D-BDBA-455F5490F529}" srcOrd="2" destOrd="0" presId="urn:microsoft.com/office/officeart/2005/8/layout/hProcess7#2"/>
    <dgm:cxn modelId="{BABB26A5-C49F-4263-A15F-207CEEE3437F}" type="presParOf" srcId="{FE9004AD-3FD7-4E6A-838A-4B521210D7C5}" destId="{D406F6B9-72A6-4C9D-AB49-BF5BE7C8A800}" srcOrd="7" destOrd="0" presId="urn:microsoft.com/office/officeart/2005/8/layout/hProcess7#2"/>
    <dgm:cxn modelId="{D8A857F9-EF9E-45EC-8AC1-4ECF04F87EC4}" type="presParOf" srcId="{FE9004AD-3FD7-4E6A-838A-4B521210D7C5}" destId="{56BAA47E-3150-44BE-90D9-FD6B16FF338C}" srcOrd="8" destOrd="0" presId="urn:microsoft.com/office/officeart/2005/8/layout/hProcess7#2"/>
    <dgm:cxn modelId="{1E958372-991A-4EFB-839B-8D187BA3A4FB}" type="presParOf" srcId="{56BAA47E-3150-44BE-90D9-FD6B16FF338C}" destId="{F07610DC-C801-4BF8-B4B3-CC7F44D7CB61}" srcOrd="0" destOrd="0" presId="urn:microsoft.com/office/officeart/2005/8/layout/hProcess7#2"/>
    <dgm:cxn modelId="{4D503D9D-2AC5-42CB-B435-AA76A308FF77}" type="presParOf" srcId="{56BAA47E-3150-44BE-90D9-FD6B16FF338C}" destId="{C91E89BD-8918-4759-B4CD-3DD8849A3099}" srcOrd="1" destOrd="0" presId="urn:microsoft.com/office/officeart/2005/8/layout/hProcess7#2"/>
    <dgm:cxn modelId="{969D871A-FC4E-4D1A-9FB5-FD21ED0130AA}" type="presParOf" srcId="{56BAA47E-3150-44BE-90D9-FD6B16FF338C}" destId="{5732AD42-2C61-4250-B0A0-EB50A42E11F0}" srcOrd="2" destOrd="0" presId="urn:microsoft.com/office/officeart/2005/8/layout/hProcess7#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5A6057D-40A6-4B0D-AB29-456A4F3A10F0}" type="doc">
      <dgm:prSet loTypeId="urn:microsoft.com/office/officeart/2005/8/layout/vList6" loCatId="list" qsTypeId="urn:microsoft.com/office/officeart/2005/8/quickstyle/3d4" qsCatId="3D" csTypeId="urn:microsoft.com/office/officeart/2005/8/colors/colorful5" csCatId="colorful" phldr="1"/>
      <dgm:spPr/>
      <dgm:t>
        <a:bodyPr/>
        <a:lstStyle/>
        <a:p>
          <a:endParaRPr lang="zh-CN" altLang="en-US"/>
        </a:p>
      </dgm:t>
    </dgm:pt>
    <dgm:pt modelId="{169491FE-DA19-4D7F-8D62-FDBD38042D59}">
      <dgm:prSet custT="1"/>
      <dgm:spPr/>
      <dgm:t>
        <a:bodyPr/>
        <a:lstStyle/>
        <a:p>
          <a:pPr rtl="0"/>
          <a:r>
            <a:rPr lang="zh-CN" altLang="en-US" sz="2400" b="1" dirty="0" smtClean="0">
              <a:latin typeface="微软雅黑 Light" panose="020B0502040204020203" pitchFamily="34" charset="-122"/>
              <a:ea typeface="微软雅黑 Light" panose="020B0502040204020203" pitchFamily="34" charset="-122"/>
            </a:rPr>
            <a:t>开发者</a:t>
          </a:r>
          <a:endParaRPr lang="zh-CN" altLang="en-US" sz="2400" b="1" dirty="0">
            <a:latin typeface="微软雅黑 Light" panose="020B0502040204020203" pitchFamily="34" charset="-122"/>
            <a:ea typeface="微软雅黑 Light" panose="020B0502040204020203" pitchFamily="34" charset="-122"/>
          </a:endParaRPr>
        </a:p>
      </dgm:t>
    </dgm:pt>
    <dgm:pt modelId="{4049AFAD-86CB-44B2-9A10-F831DBD39A26}" type="parTrans" cxnId="{19DAC12A-9A3C-4FE7-B79C-06F5F86F9978}">
      <dgm:prSet/>
      <dgm:spPr/>
      <dgm:t>
        <a:bodyPr/>
        <a:lstStyle/>
        <a:p>
          <a:endParaRPr lang="zh-CN" altLang="en-US" sz="2400">
            <a:latin typeface="微软雅黑 Light" panose="020B0502040204020203" pitchFamily="34" charset="-122"/>
            <a:ea typeface="微软雅黑 Light" panose="020B0502040204020203" pitchFamily="34" charset="-122"/>
          </a:endParaRPr>
        </a:p>
      </dgm:t>
    </dgm:pt>
    <dgm:pt modelId="{66427980-C844-4864-B31A-192901A42BCF}" type="sibTrans" cxnId="{19DAC12A-9A3C-4FE7-B79C-06F5F86F9978}">
      <dgm:prSet/>
      <dgm:spPr/>
      <dgm:t>
        <a:bodyPr/>
        <a:lstStyle/>
        <a:p>
          <a:endParaRPr lang="zh-CN" altLang="en-US" sz="2400">
            <a:latin typeface="微软雅黑 Light" panose="020B0502040204020203" pitchFamily="34" charset="-122"/>
            <a:ea typeface="微软雅黑 Light" panose="020B0502040204020203" pitchFamily="34" charset="-122"/>
          </a:endParaRPr>
        </a:p>
      </dgm:t>
    </dgm:pt>
    <dgm:pt modelId="{7DEBD600-76AF-4997-A611-7F054A3856F9}">
      <dgm:prSet custT="1"/>
      <dgm:spPr/>
      <dgm:t>
        <a:bodyPr/>
        <a:lstStyle/>
        <a:p>
          <a:pPr rtl="0"/>
          <a:r>
            <a:rPr lang="zh-CN" altLang="en-US" sz="2400" dirty="0" smtClean="0">
              <a:latin typeface="方正大黑简体" pitchFamily="65" charset="-122"/>
              <a:ea typeface="方正大黑简体" pitchFamily="65" charset="-122"/>
            </a:rPr>
            <a:t>完全是教师个体劳动</a:t>
          </a:r>
          <a:endParaRPr lang="zh-CN" altLang="en-US" sz="2400" dirty="0">
            <a:latin typeface="方正大黑简体" pitchFamily="65" charset="-122"/>
            <a:ea typeface="方正大黑简体" pitchFamily="65" charset="-122"/>
          </a:endParaRPr>
        </a:p>
      </dgm:t>
    </dgm:pt>
    <dgm:pt modelId="{189677EE-AF6E-427E-8C83-7699D3E73EA9}" type="parTrans" cxnId="{3608E19C-7F68-44B1-8F20-EE5F48F19E04}">
      <dgm:prSet/>
      <dgm:spPr/>
      <dgm:t>
        <a:bodyPr/>
        <a:lstStyle/>
        <a:p>
          <a:endParaRPr lang="zh-CN" altLang="en-US" sz="2400">
            <a:latin typeface="微软雅黑 Light" panose="020B0502040204020203" pitchFamily="34" charset="-122"/>
            <a:ea typeface="微软雅黑 Light" panose="020B0502040204020203" pitchFamily="34" charset="-122"/>
          </a:endParaRPr>
        </a:p>
      </dgm:t>
    </dgm:pt>
    <dgm:pt modelId="{CDBA5736-9008-4B13-A3DD-737C8A01AB9D}" type="sibTrans" cxnId="{3608E19C-7F68-44B1-8F20-EE5F48F19E04}">
      <dgm:prSet/>
      <dgm:spPr/>
      <dgm:t>
        <a:bodyPr/>
        <a:lstStyle/>
        <a:p>
          <a:endParaRPr lang="zh-CN" altLang="en-US" sz="2400">
            <a:latin typeface="微软雅黑 Light" panose="020B0502040204020203" pitchFamily="34" charset="-122"/>
            <a:ea typeface="微软雅黑 Light" panose="020B0502040204020203" pitchFamily="34" charset="-122"/>
          </a:endParaRPr>
        </a:p>
      </dgm:t>
    </dgm:pt>
    <dgm:pt modelId="{F5C3396C-16A2-43AF-AA3A-A7EBFFCCD395}">
      <dgm:prSet custT="1"/>
      <dgm:spPr/>
      <dgm:t>
        <a:bodyPr/>
        <a:lstStyle/>
        <a:p>
          <a:pPr rtl="0"/>
          <a:r>
            <a:rPr lang="zh-CN" altLang="en-US" sz="2400" b="1" dirty="0" smtClean="0">
              <a:latin typeface="微软雅黑 Light" panose="020B0502040204020203" pitchFamily="34" charset="-122"/>
              <a:ea typeface="微软雅黑 Light" panose="020B0502040204020203" pitchFamily="34" charset="-122"/>
            </a:rPr>
            <a:t>目标对象</a:t>
          </a:r>
          <a:endParaRPr lang="zh-CN" altLang="en-US" sz="2400" b="1" dirty="0">
            <a:latin typeface="微软雅黑 Light" panose="020B0502040204020203" pitchFamily="34" charset="-122"/>
            <a:ea typeface="微软雅黑 Light" panose="020B0502040204020203" pitchFamily="34" charset="-122"/>
          </a:endParaRPr>
        </a:p>
      </dgm:t>
    </dgm:pt>
    <dgm:pt modelId="{D3ED624B-356F-4CDC-BCFE-B3569EE3243D}" type="parTrans" cxnId="{944655E4-54A6-428E-9EC9-EE71230683DF}">
      <dgm:prSet/>
      <dgm:spPr/>
      <dgm:t>
        <a:bodyPr/>
        <a:lstStyle/>
        <a:p>
          <a:endParaRPr lang="zh-CN" altLang="en-US" sz="2400">
            <a:latin typeface="微软雅黑 Light" panose="020B0502040204020203" pitchFamily="34" charset="-122"/>
            <a:ea typeface="微软雅黑 Light" panose="020B0502040204020203" pitchFamily="34" charset="-122"/>
          </a:endParaRPr>
        </a:p>
      </dgm:t>
    </dgm:pt>
    <dgm:pt modelId="{B79741CC-AC5A-4BCF-B35F-1709B42D239D}" type="sibTrans" cxnId="{944655E4-54A6-428E-9EC9-EE71230683DF}">
      <dgm:prSet/>
      <dgm:spPr/>
      <dgm:t>
        <a:bodyPr/>
        <a:lstStyle/>
        <a:p>
          <a:endParaRPr lang="zh-CN" altLang="en-US" sz="2400">
            <a:latin typeface="微软雅黑 Light" panose="020B0502040204020203" pitchFamily="34" charset="-122"/>
            <a:ea typeface="微软雅黑 Light" panose="020B0502040204020203" pitchFamily="34" charset="-122"/>
          </a:endParaRPr>
        </a:p>
      </dgm:t>
    </dgm:pt>
    <dgm:pt modelId="{2FF07393-0664-46F1-8D18-42A75E9ADC4A}">
      <dgm:prSet custT="1"/>
      <dgm:spPr/>
      <dgm:t>
        <a:bodyPr/>
        <a:lstStyle/>
        <a:p>
          <a:pPr rtl="0"/>
          <a:r>
            <a:rPr lang="zh-CN" altLang="en-US" sz="2400" dirty="0" smtClean="0">
              <a:latin typeface="方正大黑简体" pitchFamily="65" charset="-122"/>
              <a:ea typeface="方正大黑简体" pitchFamily="65" charset="-122"/>
            </a:rPr>
            <a:t>帮助学生个体的自主学习</a:t>
          </a:r>
          <a:endParaRPr lang="zh-CN" altLang="en-US" sz="2400" dirty="0">
            <a:latin typeface="方正大黑简体" pitchFamily="65" charset="-122"/>
            <a:ea typeface="方正大黑简体" pitchFamily="65" charset="-122"/>
          </a:endParaRPr>
        </a:p>
      </dgm:t>
    </dgm:pt>
    <dgm:pt modelId="{B2A9EAB4-C457-4AC7-ADAB-A54F1AE183C8}" type="parTrans" cxnId="{70002756-A018-47B0-889A-E23711CC9C9F}">
      <dgm:prSet/>
      <dgm:spPr/>
      <dgm:t>
        <a:bodyPr/>
        <a:lstStyle/>
        <a:p>
          <a:endParaRPr lang="zh-CN" altLang="en-US" sz="2400">
            <a:latin typeface="微软雅黑 Light" panose="020B0502040204020203" pitchFamily="34" charset="-122"/>
            <a:ea typeface="微软雅黑 Light" panose="020B0502040204020203" pitchFamily="34" charset="-122"/>
          </a:endParaRPr>
        </a:p>
      </dgm:t>
    </dgm:pt>
    <dgm:pt modelId="{AEF4D8A6-5D33-4D42-B1B0-5C0C785C1A9E}" type="sibTrans" cxnId="{70002756-A018-47B0-889A-E23711CC9C9F}">
      <dgm:prSet/>
      <dgm:spPr/>
      <dgm:t>
        <a:bodyPr/>
        <a:lstStyle/>
        <a:p>
          <a:endParaRPr lang="zh-CN" altLang="en-US" sz="2400">
            <a:latin typeface="微软雅黑 Light" panose="020B0502040204020203" pitchFamily="34" charset="-122"/>
            <a:ea typeface="微软雅黑 Light" panose="020B0502040204020203" pitchFamily="34" charset="-122"/>
          </a:endParaRPr>
        </a:p>
      </dgm:t>
    </dgm:pt>
    <dgm:pt modelId="{22EF99BD-0F27-4B38-AF11-38D7BEDC67ED}">
      <dgm:prSet custT="1"/>
      <dgm:spPr/>
      <dgm:t>
        <a:bodyPr/>
        <a:lstStyle/>
        <a:p>
          <a:pPr rtl="0"/>
          <a:r>
            <a:rPr lang="zh-CN" altLang="en-US" sz="2400" b="1" dirty="0" smtClean="0">
              <a:latin typeface="微软雅黑 Light" panose="020B0502040204020203" pitchFamily="34" charset="-122"/>
              <a:ea typeface="微软雅黑 Light" panose="020B0502040204020203" pitchFamily="34" charset="-122"/>
            </a:rPr>
            <a:t>视频长度</a:t>
          </a:r>
          <a:endParaRPr lang="zh-CN" altLang="en-US" sz="2400" b="1" dirty="0">
            <a:latin typeface="微软雅黑 Light" panose="020B0502040204020203" pitchFamily="34" charset="-122"/>
            <a:ea typeface="微软雅黑 Light" panose="020B0502040204020203" pitchFamily="34" charset="-122"/>
          </a:endParaRPr>
        </a:p>
      </dgm:t>
    </dgm:pt>
    <dgm:pt modelId="{6C6C2C33-5AD9-416A-B335-ED85D9DF36CB}" type="parTrans" cxnId="{398E8AF2-07D5-4CC1-9F70-AD023B9FADC8}">
      <dgm:prSet/>
      <dgm:spPr/>
      <dgm:t>
        <a:bodyPr/>
        <a:lstStyle/>
        <a:p>
          <a:endParaRPr lang="zh-CN" altLang="en-US" sz="2400">
            <a:latin typeface="微软雅黑 Light" panose="020B0502040204020203" pitchFamily="34" charset="-122"/>
            <a:ea typeface="微软雅黑 Light" panose="020B0502040204020203" pitchFamily="34" charset="-122"/>
          </a:endParaRPr>
        </a:p>
      </dgm:t>
    </dgm:pt>
    <dgm:pt modelId="{17E23700-FBF8-4BC1-BE89-05A7AC3A3FF6}" type="sibTrans" cxnId="{398E8AF2-07D5-4CC1-9F70-AD023B9FADC8}">
      <dgm:prSet/>
      <dgm:spPr/>
      <dgm:t>
        <a:bodyPr/>
        <a:lstStyle/>
        <a:p>
          <a:endParaRPr lang="zh-CN" altLang="en-US" sz="2400">
            <a:latin typeface="微软雅黑 Light" panose="020B0502040204020203" pitchFamily="34" charset="-122"/>
            <a:ea typeface="微软雅黑 Light" panose="020B0502040204020203" pitchFamily="34" charset="-122"/>
          </a:endParaRPr>
        </a:p>
      </dgm:t>
    </dgm:pt>
    <dgm:pt modelId="{37DD915E-1EFB-46C5-A5DB-6002B911E4C1}">
      <dgm:prSet custT="1"/>
      <dgm:spPr/>
      <dgm:t>
        <a:bodyPr/>
        <a:lstStyle/>
        <a:p>
          <a:pPr rtl="0"/>
          <a:r>
            <a:rPr lang="zh-CN" sz="2400" dirty="0" smtClean="0">
              <a:latin typeface="方正大黑简体" pitchFamily="65" charset="-122"/>
              <a:ea typeface="方正大黑简体" pitchFamily="65" charset="-122"/>
            </a:rPr>
            <a:t>通常在</a:t>
          </a:r>
          <a:r>
            <a:rPr lang="en-US" sz="2400" dirty="0" smtClean="0">
              <a:latin typeface="方正大黑简体" pitchFamily="65" charset="-122"/>
              <a:ea typeface="方正大黑简体" pitchFamily="65" charset="-122"/>
            </a:rPr>
            <a:t>10</a:t>
          </a:r>
          <a:r>
            <a:rPr lang="zh-CN" sz="2400" dirty="0" smtClean="0">
              <a:latin typeface="方正大黑简体" pitchFamily="65" charset="-122"/>
              <a:ea typeface="方正大黑简体" pitchFamily="65" charset="-122"/>
            </a:rPr>
            <a:t>分钟以内</a:t>
          </a:r>
          <a:endParaRPr lang="zh-CN" sz="2400" dirty="0">
            <a:latin typeface="方正大黑简体" pitchFamily="65" charset="-122"/>
            <a:ea typeface="方正大黑简体" pitchFamily="65" charset="-122"/>
          </a:endParaRPr>
        </a:p>
      </dgm:t>
    </dgm:pt>
    <dgm:pt modelId="{0983173A-CB1E-423C-8BB8-C0E06F660C4D}" type="parTrans" cxnId="{403240D8-5B2A-4EF7-8E61-456E514CA939}">
      <dgm:prSet/>
      <dgm:spPr/>
      <dgm:t>
        <a:bodyPr/>
        <a:lstStyle/>
        <a:p>
          <a:endParaRPr lang="zh-CN" altLang="en-US" sz="2400">
            <a:latin typeface="微软雅黑 Light" panose="020B0502040204020203" pitchFamily="34" charset="-122"/>
            <a:ea typeface="微软雅黑 Light" panose="020B0502040204020203" pitchFamily="34" charset="-122"/>
          </a:endParaRPr>
        </a:p>
      </dgm:t>
    </dgm:pt>
    <dgm:pt modelId="{C95480F7-C9A8-485B-9CBC-2E977D14C311}" type="sibTrans" cxnId="{403240D8-5B2A-4EF7-8E61-456E514CA939}">
      <dgm:prSet/>
      <dgm:spPr/>
      <dgm:t>
        <a:bodyPr/>
        <a:lstStyle/>
        <a:p>
          <a:endParaRPr lang="zh-CN" altLang="en-US" sz="2400">
            <a:latin typeface="微软雅黑 Light" panose="020B0502040204020203" pitchFamily="34" charset="-122"/>
            <a:ea typeface="微软雅黑 Light" panose="020B0502040204020203" pitchFamily="34" charset="-122"/>
          </a:endParaRPr>
        </a:p>
      </dgm:t>
    </dgm:pt>
    <dgm:pt modelId="{3991407B-E4B5-479E-948E-4C41B90E6D2E}">
      <dgm:prSet custT="1"/>
      <dgm:spPr/>
      <dgm:t>
        <a:bodyPr/>
        <a:lstStyle/>
        <a:p>
          <a:pPr rtl="0"/>
          <a:r>
            <a:rPr lang="zh-CN" altLang="en-US" sz="2400" b="1" dirty="0" smtClean="0">
              <a:latin typeface="微软雅黑 Light" panose="020B0502040204020203" pitchFamily="34" charset="-122"/>
              <a:ea typeface="微软雅黑 Light" panose="020B0502040204020203" pitchFamily="34" charset="-122"/>
            </a:rPr>
            <a:t>画面特点</a:t>
          </a:r>
          <a:endParaRPr lang="zh-CN" altLang="en-US" sz="2400" b="1" dirty="0">
            <a:latin typeface="微软雅黑 Light" panose="020B0502040204020203" pitchFamily="34" charset="-122"/>
            <a:ea typeface="微软雅黑 Light" panose="020B0502040204020203" pitchFamily="34" charset="-122"/>
          </a:endParaRPr>
        </a:p>
      </dgm:t>
    </dgm:pt>
    <dgm:pt modelId="{8CC51EF6-09BC-4175-8E62-B35BB26BED7A}" type="parTrans" cxnId="{5EE9AC3E-EB9E-466B-AFD0-100210F06086}">
      <dgm:prSet/>
      <dgm:spPr/>
      <dgm:t>
        <a:bodyPr/>
        <a:lstStyle/>
        <a:p>
          <a:endParaRPr lang="zh-CN" altLang="en-US" sz="2400">
            <a:latin typeface="微软雅黑 Light" panose="020B0502040204020203" pitchFamily="34" charset="-122"/>
            <a:ea typeface="微软雅黑 Light" panose="020B0502040204020203" pitchFamily="34" charset="-122"/>
          </a:endParaRPr>
        </a:p>
      </dgm:t>
    </dgm:pt>
    <dgm:pt modelId="{ECD81C7B-8DCE-48BF-8276-A1491EF28E17}" type="sibTrans" cxnId="{5EE9AC3E-EB9E-466B-AFD0-100210F06086}">
      <dgm:prSet/>
      <dgm:spPr/>
      <dgm:t>
        <a:bodyPr/>
        <a:lstStyle/>
        <a:p>
          <a:endParaRPr lang="zh-CN" altLang="en-US" sz="2400">
            <a:latin typeface="微软雅黑 Light" panose="020B0502040204020203" pitchFamily="34" charset="-122"/>
            <a:ea typeface="微软雅黑 Light" panose="020B0502040204020203" pitchFamily="34" charset="-122"/>
          </a:endParaRPr>
        </a:p>
      </dgm:t>
    </dgm:pt>
    <dgm:pt modelId="{1966988D-8A55-42FA-93B5-8064D3086403}">
      <dgm:prSet custT="1"/>
      <dgm:spPr/>
      <dgm:t>
        <a:bodyPr/>
        <a:lstStyle/>
        <a:p>
          <a:pPr rtl="0"/>
          <a:r>
            <a:rPr lang="zh-CN" altLang="en-US" sz="2400" dirty="0" smtClean="0">
              <a:latin typeface="方正大黑简体" pitchFamily="65" charset="-122"/>
              <a:ea typeface="方正大黑简体" pitchFamily="65" charset="-122"/>
            </a:rPr>
            <a:t>教师不出现在视频中</a:t>
          </a:r>
          <a:endParaRPr lang="zh-CN" altLang="en-US" sz="2400" dirty="0">
            <a:latin typeface="方正大黑简体" pitchFamily="65" charset="-122"/>
            <a:ea typeface="方正大黑简体" pitchFamily="65" charset="-122"/>
          </a:endParaRPr>
        </a:p>
      </dgm:t>
    </dgm:pt>
    <dgm:pt modelId="{6F8C7241-B90A-4419-B389-6162BE7A5348}" type="parTrans" cxnId="{D53B51EC-5505-49B1-8962-A0460128892F}">
      <dgm:prSet/>
      <dgm:spPr/>
      <dgm:t>
        <a:bodyPr/>
        <a:lstStyle/>
        <a:p>
          <a:endParaRPr lang="zh-CN" altLang="en-US" sz="2400">
            <a:latin typeface="微软雅黑 Light" panose="020B0502040204020203" pitchFamily="34" charset="-122"/>
            <a:ea typeface="微软雅黑 Light" panose="020B0502040204020203" pitchFamily="34" charset="-122"/>
          </a:endParaRPr>
        </a:p>
      </dgm:t>
    </dgm:pt>
    <dgm:pt modelId="{B7585821-EA8C-4F39-9AB8-16BD88955985}" type="sibTrans" cxnId="{D53B51EC-5505-49B1-8962-A0460128892F}">
      <dgm:prSet/>
      <dgm:spPr/>
      <dgm:t>
        <a:bodyPr/>
        <a:lstStyle/>
        <a:p>
          <a:endParaRPr lang="zh-CN" altLang="en-US" sz="2400">
            <a:latin typeface="微软雅黑 Light" panose="020B0502040204020203" pitchFamily="34" charset="-122"/>
            <a:ea typeface="微软雅黑 Light" panose="020B0502040204020203" pitchFamily="34" charset="-122"/>
          </a:endParaRPr>
        </a:p>
      </dgm:t>
    </dgm:pt>
    <dgm:pt modelId="{2CF7DBAD-F375-420B-B810-9B0516D15DEF}">
      <dgm:prSet custT="1"/>
      <dgm:spPr/>
      <dgm:t>
        <a:bodyPr/>
        <a:lstStyle/>
        <a:p>
          <a:pPr rtl="0"/>
          <a:r>
            <a:rPr lang="zh-CN" altLang="en-US" sz="2400" dirty="0" smtClean="0">
              <a:latin typeface="方正大黑简体" pitchFamily="65" charset="-122"/>
              <a:ea typeface="方正大黑简体" pitchFamily="65" charset="-122"/>
            </a:rPr>
            <a:t>视频中完全是写写画画</a:t>
          </a:r>
          <a:endParaRPr lang="zh-CN" altLang="en-US" sz="2400" dirty="0">
            <a:latin typeface="方正大黑简体" pitchFamily="65" charset="-122"/>
            <a:ea typeface="方正大黑简体" pitchFamily="65" charset="-122"/>
          </a:endParaRPr>
        </a:p>
      </dgm:t>
    </dgm:pt>
    <dgm:pt modelId="{56EFE7EF-538C-4C02-8511-C3A6C5B7DFC9}" type="parTrans" cxnId="{27DCF7CE-D7A2-4FF3-ADE7-2480DC3E1147}">
      <dgm:prSet/>
      <dgm:spPr/>
      <dgm:t>
        <a:bodyPr/>
        <a:lstStyle/>
        <a:p>
          <a:endParaRPr lang="zh-CN" altLang="en-US" sz="2400">
            <a:latin typeface="微软雅黑 Light" panose="020B0502040204020203" pitchFamily="34" charset="-122"/>
            <a:ea typeface="微软雅黑 Light" panose="020B0502040204020203" pitchFamily="34" charset="-122"/>
          </a:endParaRPr>
        </a:p>
      </dgm:t>
    </dgm:pt>
    <dgm:pt modelId="{6CD3E843-6DF9-404F-A3BF-B5057C818736}" type="sibTrans" cxnId="{27DCF7CE-D7A2-4FF3-ADE7-2480DC3E1147}">
      <dgm:prSet/>
      <dgm:spPr/>
      <dgm:t>
        <a:bodyPr/>
        <a:lstStyle/>
        <a:p>
          <a:endParaRPr lang="zh-CN" altLang="en-US" sz="2400">
            <a:latin typeface="微软雅黑 Light" panose="020B0502040204020203" pitchFamily="34" charset="-122"/>
            <a:ea typeface="微软雅黑 Light" panose="020B0502040204020203" pitchFamily="34" charset="-122"/>
          </a:endParaRPr>
        </a:p>
      </dgm:t>
    </dgm:pt>
    <dgm:pt modelId="{23BFC193-3E6D-4559-9674-F7E91066AB77}" type="pres">
      <dgm:prSet presAssocID="{C5A6057D-40A6-4B0D-AB29-456A4F3A10F0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zh-CN" altLang="en-US"/>
        </a:p>
      </dgm:t>
    </dgm:pt>
    <dgm:pt modelId="{52584FD7-1F30-4B6A-979E-43AC046C225C}" type="pres">
      <dgm:prSet presAssocID="{169491FE-DA19-4D7F-8D62-FDBD38042D59}" presName="linNode" presStyleCnt="0"/>
      <dgm:spPr/>
      <dgm:t>
        <a:bodyPr/>
        <a:lstStyle/>
        <a:p>
          <a:endParaRPr lang="zh-CN" altLang="en-US"/>
        </a:p>
      </dgm:t>
    </dgm:pt>
    <dgm:pt modelId="{24F123C8-5087-4E5B-AF38-A5F374E86AF4}" type="pres">
      <dgm:prSet presAssocID="{169491FE-DA19-4D7F-8D62-FDBD38042D59}" presName="parentShp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ED92B36E-66FE-4EF7-B33C-FAC2CFA48E04}" type="pres">
      <dgm:prSet presAssocID="{169491FE-DA19-4D7F-8D62-FDBD38042D59}" presName="childShp" presStyleLbl="b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3228E68-7EAA-45E4-BB54-51265CB2FFDA}" type="pres">
      <dgm:prSet presAssocID="{66427980-C844-4864-B31A-192901A42BCF}" presName="spacing" presStyleCnt="0"/>
      <dgm:spPr/>
      <dgm:t>
        <a:bodyPr/>
        <a:lstStyle/>
        <a:p>
          <a:endParaRPr lang="zh-CN" altLang="en-US"/>
        </a:p>
      </dgm:t>
    </dgm:pt>
    <dgm:pt modelId="{10EC9411-4F32-4E21-9E52-7A45A8B74444}" type="pres">
      <dgm:prSet presAssocID="{F5C3396C-16A2-43AF-AA3A-A7EBFFCCD395}" presName="linNode" presStyleCnt="0"/>
      <dgm:spPr/>
      <dgm:t>
        <a:bodyPr/>
        <a:lstStyle/>
        <a:p>
          <a:endParaRPr lang="zh-CN" altLang="en-US"/>
        </a:p>
      </dgm:t>
    </dgm:pt>
    <dgm:pt modelId="{230B901D-62EE-4570-B947-EE40B103D23F}" type="pres">
      <dgm:prSet presAssocID="{F5C3396C-16A2-43AF-AA3A-A7EBFFCCD395}" presName="parent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211ABD4-D701-48C9-9E03-DA1CD08974E1}" type="pres">
      <dgm:prSet presAssocID="{F5C3396C-16A2-43AF-AA3A-A7EBFFCCD395}" presName="childShp" presStyleLbl="b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8F0BADC2-18BC-4AA1-819A-4C23DE234A37}" type="pres">
      <dgm:prSet presAssocID="{B79741CC-AC5A-4BCF-B35F-1709B42D239D}" presName="spacing" presStyleCnt="0"/>
      <dgm:spPr/>
      <dgm:t>
        <a:bodyPr/>
        <a:lstStyle/>
        <a:p>
          <a:endParaRPr lang="zh-CN" altLang="en-US"/>
        </a:p>
      </dgm:t>
    </dgm:pt>
    <dgm:pt modelId="{75964DA2-0E1F-47AC-9888-C115E9E49EDD}" type="pres">
      <dgm:prSet presAssocID="{22EF99BD-0F27-4B38-AF11-38D7BEDC67ED}" presName="linNode" presStyleCnt="0"/>
      <dgm:spPr/>
      <dgm:t>
        <a:bodyPr/>
        <a:lstStyle/>
        <a:p>
          <a:endParaRPr lang="zh-CN" altLang="en-US"/>
        </a:p>
      </dgm:t>
    </dgm:pt>
    <dgm:pt modelId="{B30C6A08-7C98-4553-B8E9-50AC00A8353F}" type="pres">
      <dgm:prSet presAssocID="{22EF99BD-0F27-4B38-AF11-38D7BEDC67ED}" presName="parent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13FE3C28-DDAF-41DB-8712-2F14F0A42308}" type="pres">
      <dgm:prSet presAssocID="{22EF99BD-0F27-4B38-AF11-38D7BEDC67ED}" presName="childShp" presStyleLbl="b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ED815C60-04C1-4756-ADFC-96B0501F78D5}" type="pres">
      <dgm:prSet presAssocID="{17E23700-FBF8-4BC1-BE89-05A7AC3A3FF6}" presName="spacing" presStyleCnt="0"/>
      <dgm:spPr/>
      <dgm:t>
        <a:bodyPr/>
        <a:lstStyle/>
        <a:p>
          <a:endParaRPr lang="zh-CN" altLang="en-US"/>
        </a:p>
      </dgm:t>
    </dgm:pt>
    <dgm:pt modelId="{6069809C-80FB-4801-BF7F-7C29A6A4ECE1}" type="pres">
      <dgm:prSet presAssocID="{3991407B-E4B5-479E-948E-4C41B90E6D2E}" presName="linNode" presStyleCnt="0"/>
      <dgm:spPr/>
      <dgm:t>
        <a:bodyPr/>
        <a:lstStyle/>
        <a:p>
          <a:endParaRPr lang="zh-CN" altLang="en-US"/>
        </a:p>
      </dgm:t>
    </dgm:pt>
    <dgm:pt modelId="{CCB9E4DD-BA5B-4D45-ACB1-E0A65CFA3761}" type="pres">
      <dgm:prSet presAssocID="{3991407B-E4B5-479E-948E-4C41B90E6D2E}" presName="parent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86F3DCA3-F058-40F1-937F-8E5C8FD6FD2B}" type="pres">
      <dgm:prSet presAssocID="{3991407B-E4B5-479E-948E-4C41B90E6D2E}" presName="childShp" presStyleLbl="b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911CDF76-0897-49E4-BE21-A725381156C3}" type="presOf" srcId="{F5C3396C-16A2-43AF-AA3A-A7EBFFCCD395}" destId="{230B901D-62EE-4570-B947-EE40B103D23F}" srcOrd="0" destOrd="0" presId="urn:microsoft.com/office/officeart/2005/8/layout/vList6"/>
    <dgm:cxn modelId="{649D7CD9-F15A-4346-BF47-76CF55192239}" type="presOf" srcId="{22EF99BD-0F27-4B38-AF11-38D7BEDC67ED}" destId="{B30C6A08-7C98-4553-B8E9-50AC00A8353F}" srcOrd="0" destOrd="0" presId="urn:microsoft.com/office/officeart/2005/8/layout/vList6"/>
    <dgm:cxn modelId="{E4AC6BF5-84C4-4572-A78E-C2B552A7277E}" type="presOf" srcId="{169491FE-DA19-4D7F-8D62-FDBD38042D59}" destId="{24F123C8-5087-4E5B-AF38-A5F374E86AF4}" srcOrd="0" destOrd="0" presId="urn:microsoft.com/office/officeart/2005/8/layout/vList6"/>
    <dgm:cxn modelId="{AF6CD64D-7B7F-46C7-8AFE-9B270B6B2E92}" type="presOf" srcId="{1966988D-8A55-42FA-93B5-8064D3086403}" destId="{86F3DCA3-F058-40F1-937F-8E5C8FD6FD2B}" srcOrd="0" destOrd="0" presId="urn:microsoft.com/office/officeart/2005/8/layout/vList6"/>
    <dgm:cxn modelId="{944655E4-54A6-428E-9EC9-EE71230683DF}" srcId="{C5A6057D-40A6-4B0D-AB29-456A4F3A10F0}" destId="{F5C3396C-16A2-43AF-AA3A-A7EBFFCCD395}" srcOrd="1" destOrd="0" parTransId="{D3ED624B-356F-4CDC-BCFE-B3569EE3243D}" sibTransId="{B79741CC-AC5A-4BCF-B35F-1709B42D239D}"/>
    <dgm:cxn modelId="{70002756-A018-47B0-889A-E23711CC9C9F}" srcId="{F5C3396C-16A2-43AF-AA3A-A7EBFFCCD395}" destId="{2FF07393-0664-46F1-8D18-42A75E9ADC4A}" srcOrd="0" destOrd="0" parTransId="{B2A9EAB4-C457-4AC7-ADAB-A54F1AE183C8}" sibTransId="{AEF4D8A6-5D33-4D42-B1B0-5C0C785C1A9E}"/>
    <dgm:cxn modelId="{F2AEAC09-FD5D-41D1-A0CB-7D796142DDF1}" type="presOf" srcId="{7DEBD600-76AF-4997-A611-7F054A3856F9}" destId="{ED92B36E-66FE-4EF7-B33C-FAC2CFA48E04}" srcOrd="0" destOrd="0" presId="urn:microsoft.com/office/officeart/2005/8/layout/vList6"/>
    <dgm:cxn modelId="{C777071D-374C-44B5-94F1-6D7BC12AC537}" type="presOf" srcId="{C5A6057D-40A6-4B0D-AB29-456A4F3A10F0}" destId="{23BFC193-3E6D-4559-9674-F7E91066AB77}" srcOrd="0" destOrd="0" presId="urn:microsoft.com/office/officeart/2005/8/layout/vList6"/>
    <dgm:cxn modelId="{C2AC73A8-944E-4F60-9F1D-B289DE428514}" type="presOf" srcId="{3991407B-E4B5-479E-948E-4C41B90E6D2E}" destId="{CCB9E4DD-BA5B-4D45-ACB1-E0A65CFA3761}" srcOrd="0" destOrd="0" presId="urn:microsoft.com/office/officeart/2005/8/layout/vList6"/>
    <dgm:cxn modelId="{27DCF7CE-D7A2-4FF3-ADE7-2480DC3E1147}" srcId="{3991407B-E4B5-479E-948E-4C41B90E6D2E}" destId="{2CF7DBAD-F375-420B-B810-9B0516D15DEF}" srcOrd="1" destOrd="0" parTransId="{56EFE7EF-538C-4C02-8511-C3A6C5B7DFC9}" sibTransId="{6CD3E843-6DF9-404F-A3BF-B5057C818736}"/>
    <dgm:cxn modelId="{D53B51EC-5505-49B1-8962-A0460128892F}" srcId="{3991407B-E4B5-479E-948E-4C41B90E6D2E}" destId="{1966988D-8A55-42FA-93B5-8064D3086403}" srcOrd="0" destOrd="0" parTransId="{6F8C7241-B90A-4419-B389-6162BE7A5348}" sibTransId="{B7585821-EA8C-4F39-9AB8-16BD88955985}"/>
    <dgm:cxn modelId="{E7BCA6CF-5AA8-44FF-A106-7317C8247D03}" type="presOf" srcId="{2CF7DBAD-F375-420B-B810-9B0516D15DEF}" destId="{86F3DCA3-F058-40F1-937F-8E5C8FD6FD2B}" srcOrd="0" destOrd="1" presId="urn:microsoft.com/office/officeart/2005/8/layout/vList6"/>
    <dgm:cxn modelId="{5EE9AC3E-EB9E-466B-AFD0-100210F06086}" srcId="{C5A6057D-40A6-4B0D-AB29-456A4F3A10F0}" destId="{3991407B-E4B5-479E-948E-4C41B90E6D2E}" srcOrd="3" destOrd="0" parTransId="{8CC51EF6-09BC-4175-8E62-B35BB26BED7A}" sibTransId="{ECD81C7B-8DCE-48BF-8276-A1491EF28E17}"/>
    <dgm:cxn modelId="{19DAC12A-9A3C-4FE7-B79C-06F5F86F9978}" srcId="{C5A6057D-40A6-4B0D-AB29-456A4F3A10F0}" destId="{169491FE-DA19-4D7F-8D62-FDBD38042D59}" srcOrd="0" destOrd="0" parTransId="{4049AFAD-86CB-44B2-9A10-F831DBD39A26}" sibTransId="{66427980-C844-4864-B31A-192901A42BCF}"/>
    <dgm:cxn modelId="{5819E0E0-E60F-465C-9FA7-BA87FAE6F7F2}" type="presOf" srcId="{2FF07393-0664-46F1-8D18-42A75E9ADC4A}" destId="{0211ABD4-D701-48C9-9E03-DA1CD08974E1}" srcOrd="0" destOrd="0" presId="urn:microsoft.com/office/officeart/2005/8/layout/vList6"/>
    <dgm:cxn modelId="{403240D8-5B2A-4EF7-8E61-456E514CA939}" srcId="{22EF99BD-0F27-4B38-AF11-38D7BEDC67ED}" destId="{37DD915E-1EFB-46C5-A5DB-6002B911E4C1}" srcOrd="0" destOrd="0" parTransId="{0983173A-CB1E-423C-8BB8-C0E06F660C4D}" sibTransId="{C95480F7-C9A8-485B-9CBC-2E977D14C311}"/>
    <dgm:cxn modelId="{398E8AF2-07D5-4CC1-9F70-AD023B9FADC8}" srcId="{C5A6057D-40A6-4B0D-AB29-456A4F3A10F0}" destId="{22EF99BD-0F27-4B38-AF11-38D7BEDC67ED}" srcOrd="2" destOrd="0" parTransId="{6C6C2C33-5AD9-416A-B335-ED85D9DF36CB}" sibTransId="{17E23700-FBF8-4BC1-BE89-05A7AC3A3FF6}"/>
    <dgm:cxn modelId="{3608E19C-7F68-44B1-8F20-EE5F48F19E04}" srcId="{169491FE-DA19-4D7F-8D62-FDBD38042D59}" destId="{7DEBD600-76AF-4997-A611-7F054A3856F9}" srcOrd="0" destOrd="0" parTransId="{189677EE-AF6E-427E-8C83-7699D3E73EA9}" sibTransId="{CDBA5736-9008-4B13-A3DD-737C8A01AB9D}"/>
    <dgm:cxn modelId="{6AC45DA2-624C-4C20-9C0F-477DAF584844}" type="presOf" srcId="{37DD915E-1EFB-46C5-A5DB-6002B911E4C1}" destId="{13FE3C28-DDAF-41DB-8712-2F14F0A42308}" srcOrd="0" destOrd="0" presId="urn:microsoft.com/office/officeart/2005/8/layout/vList6"/>
    <dgm:cxn modelId="{CECC2543-FDDE-40B7-94F1-FBC8EBB66F2A}" type="presParOf" srcId="{23BFC193-3E6D-4559-9674-F7E91066AB77}" destId="{52584FD7-1F30-4B6A-979E-43AC046C225C}" srcOrd="0" destOrd="0" presId="urn:microsoft.com/office/officeart/2005/8/layout/vList6"/>
    <dgm:cxn modelId="{A2F259BB-1E48-44C8-8CE6-E15B5B1D3686}" type="presParOf" srcId="{52584FD7-1F30-4B6A-979E-43AC046C225C}" destId="{24F123C8-5087-4E5B-AF38-A5F374E86AF4}" srcOrd="0" destOrd="0" presId="urn:microsoft.com/office/officeart/2005/8/layout/vList6"/>
    <dgm:cxn modelId="{81128076-534D-43AE-9845-FE571F3527DC}" type="presParOf" srcId="{52584FD7-1F30-4B6A-979E-43AC046C225C}" destId="{ED92B36E-66FE-4EF7-B33C-FAC2CFA48E04}" srcOrd="1" destOrd="0" presId="urn:microsoft.com/office/officeart/2005/8/layout/vList6"/>
    <dgm:cxn modelId="{A6B696BA-03CE-4D61-B8EA-30452FAB6B32}" type="presParOf" srcId="{23BFC193-3E6D-4559-9674-F7E91066AB77}" destId="{03228E68-7EAA-45E4-BB54-51265CB2FFDA}" srcOrd="1" destOrd="0" presId="urn:microsoft.com/office/officeart/2005/8/layout/vList6"/>
    <dgm:cxn modelId="{2DF7805B-16B0-47EC-8437-51B4B0374DD2}" type="presParOf" srcId="{23BFC193-3E6D-4559-9674-F7E91066AB77}" destId="{10EC9411-4F32-4E21-9E52-7A45A8B74444}" srcOrd="2" destOrd="0" presId="urn:microsoft.com/office/officeart/2005/8/layout/vList6"/>
    <dgm:cxn modelId="{48CCB71B-1233-4DE4-BE57-ACF449CEBDBC}" type="presParOf" srcId="{10EC9411-4F32-4E21-9E52-7A45A8B74444}" destId="{230B901D-62EE-4570-B947-EE40B103D23F}" srcOrd="0" destOrd="0" presId="urn:microsoft.com/office/officeart/2005/8/layout/vList6"/>
    <dgm:cxn modelId="{1CE8ADCC-C494-4CE6-8133-3C601E4620A7}" type="presParOf" srcId="{10EC9411-4F32-4E21-9E52-7A45A8B74444}" destId="{0211ABD4-D701-48C9-9E03-DA1CD08974E1}" srcOrd="1" destOrd="0" presId="urn:microsoft.com/office/officeart/2005/8/layout/vList6"/>
    <dgm:cxn modelId="{133C3CA0-5BD3-4B3A-9A83-D5C9930E7F8A}" type="presParOf" srcId="{23BFC193-3E6D-4559-9674-F7E91066AB77}" destId="{8F0BADC2-18BC-4AA1-819A-4C23DE234A37}" srcOrd="3" destOrd="0" presId="urn:microsoft.com/office/officeart/2005/8/layout/vList6"/>
    <dgm:cxn modelId="{6D532A39-C238-44A0-AF4D-9769FDF32E35}" type="presParOf" srcId="{23BFC193-3E6D-4559-9674-F7E91066AB77}" destId="{75964DA2-0E1F-47AC-9888-C115E9E49EDD}" srcOrd="4" destOrd="0" presId="urn:microsoft.com/office/officeart/2005/8/layout/vList6"/>
    <dgm:cxn modelId="{CFA4D8C1-62CD-4617-B393-FF40BABFE98E}" type="presParOf" srcId="{75964DA2-0E1F-47AC-9888-C115E9E49EDD}" destId="{B30C6A08-7C98-4553-B8E9-50AC00A8353F}" srcOrd="0" destOrd="0" presId="urn:microsoft.com/office/officeart/2005/8/layout/vList6"/>
    <dgm:cxn modelId="{E11F345B-6A89-4446-A6A8-28E56C12B38F}" type="presParOf" srcId="{75964DA2-0E1F-47AC-9888-C115E9E49EDD}" destId="{13FE3C28-DDAF-41DB-8712-2F14F0A42308}" srcOrd="1" destOrd="0" presId="urn:microsoft.com/office/officeart/2005/8/layout/vList6"/>
    <dgm:cxn modelId="{9DE39687-E2C0-40C7-A61E-075431D499E4}" type="presParOf" srcId="{23BFC193-3E6D-4559-9674-F7E91066AB77}" destId="{ED815C60-04C1-4756-ADFC-96B0501F78D5}" srcOrd="5" destOrd="0" presId="urn:microsoft.com/office/officeart/2005/8/layout/vList6"/>
    <dgm:cxn modelId="{A774A6BA-D13A-4873-A3E1-77FDE2EDB7A1}" type="presParOf" srcId="{23BFC193-3E6D-4559-9674-F7E91066AB77}" destId="{6069809C-80FB-4801-BF7F-7C29A6A4ECE1}" srcOrd="6" destOrd="0" presId="urn:microsoft.com/office/officeart/2005/8/layout/vList6"/>
    <dgm:cxn modelId="{10536B2E-879B-4346-85E9-F67174C9E969}" type="presParOf" srcId="{6069809C-80FB-4801-BF7F-7C29A6A4ECE1}" destId="{CCB9E4DD-BA5B-4D45-ACB1-E0A65CFA3761}" srcOrd="0" destOrd="0" presId="urn:microsoft.com/office/officeart/2005/8/layout/vList6"/>
    <dgm:cxn modelId="{D91DA925-43A8-4F81-930A-298585A1CF26}" type="presParOf" srcId="{6069809C-80FB-4801-BF7F-7C29A6A4ECE1}" destId="{86F3DCA3-F058-40F1-937F-8E5C8FD6FD2B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7#2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presOf axis="self"/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AC3BD5-1F55-44E4-B88A-4FF1AB2D8A2D}" type="datetimeFigureOut">
              <a:rPr lang="zh-CN" altLang="en-US" smtClean="0"/>
              <a:pPr/>
              <a:t>2016-01-23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B5771C-A669-4BFF-9303-CB73274CA80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56538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B5771C-A669-4BFF-9303-CB73274CA805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74552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B5771C-A669-4BFF-9303-CB73274CA805}" type="slidenum">
              <a:rPr lang="zh-CN" altLang="en-US" smtClean="0"/>
              <a:pPr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56962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B5771C-A669-4BFF-9303-CB73274CA805}" type="slidenum">
              <a:rPr lang="zh-CN" altLang="en-US" smtClean="0"/>
              <a:pPr/>
              <a:t>55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27261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1836A-3FF1-40B8-8886-B2813E891734}" type="datetimeFigureOut">
              <a:rPr lang="zh-CN" altLang="en-US" smtClean="0"/>
              <a:pPr/>
              <a:t>2016-01-23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17D9F-0D6A-413A-B06A-043F23A4955E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1836A-3FF1-40B8-8886-B2813E891734}" type="datetimeFigureOut">
              <a:rPr lang="zh-CN" altLang="en-US" smtClean="0"/>
              <a:pPr/>
              <a:t>2016-01-23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17D9F-0D6A-413A-B06A-043F23A4955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1836A-3FF1-40B8-8886-B2813E891734}" type="datetimeFigureOut">
              <a:rPr lang="zh-CN" altLang="en-US" smtClean="0"/>
              <a:pPr/>
              <a:t>2016-01-23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17D9F-0D6A-413A-B06A-043F23A4955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1836A-3FF1-40B8-8886-B2813E891734}" type="datetimeFigureOut">
              <a:rPr lang="zh-CN" altLang="en-US" smtClean="0"/>
              <a:pPr/>
              <a:t>2016-01-23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17D9F-0D6A-413A-B06A-043F23A4955E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1836A-3FF1-40B8-8886-B2813E891734}" type="datetimeFigureOut">
              <a:rPr lang="zh-CN" altLang="en-US" smtClean="0"/>
              <a:pPr/>
              <a:t>2016-01-23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17D9F-0D6A-413A-B06A-043F23A4955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1836A-3FF1-40B8-8886-B2813E891734}" type="datetimeFigureOut">
              <a:rPr lang="zh-CN" altLang="en-US" smtClean="0"/>
              <a:pPr/>
              <a:t>2016-01-23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17D9F-0D6A-413A-B06A-043F23A4955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1836A-3FF1-40B8-8886-B2813E891734}" type="datetimeFigureOut">
              <a:rPr lang="zh-CN" altLang="en-US" smtClean="0"/>
              <a:pPr/>
              <a:t>2016-01-23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17D9F-0D6A-413A-B06A-043F23A4955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1836A-3FF1-40B8-8886-B2813E891734}" type="datetimeFigureOut">
              <a:rPr lang="zh-CN" altLang="en-US" smtClean="0"/>
              <a:pPr/>
              <a:t>2016-01-23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17D9F-0D6A-413A-B06A-043F23A4955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1836A-3FF1-40B8-8886-B2813E891734}" type="datetimeFigureOut">
              <a:rPr lang="zh-CN" altLang="en-US" smtClean="0"/>
              <a:pPr/>
              <a:t>2016-01-23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17D9F-0D6A-413A-B06A-043F23A4955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1836A-3FF1-40B8-8886-B2813E891734}" type="datetimeFigureOut">
              <a:rPr lang="zh-CN" altLang="en-US" smtClean="0"/>
              <a:pPr/>
              <a:t>2016-01-23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17D9F-0D6A-413A-B06A-043F23A4955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1836A-3FF1-40B8-8886-B2813E891734}" type="datetimeFigureOut">
              <a:rPr lang="zh-CN" altLang="en-US" smtClean="0"/>
              <a:pPr/>
              <a:t>2016-01-23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17D9F-0D6A-413A-B06A-043F23A4955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8DC1836A-3FF1-40B8-8886-B2813E891734}" type="datetimeFigureOut">
              <a:rPr lang="zh-CN" altLang="en-US" smtClean="0"/>
              <a:pPr/>
              <a:t>2016-01-23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E8E17D9F-0D6A-413A-B06A-043F23A4955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file:///F:\&#24494;&#35270;&#39057;&#35762;&#31295;\&#25968;&#23383;&#21270;&#23398;&#20064;.mp4" TargetMode="External"/><Relationship Id="rId1" Type="http://schemas.microsoft.com/office/2007/relationships/media" Target="file:///F:\&#24494;&#35270;&#39057;&#35762;&#31295;\&#25968;&#23383;&#21270;&#23398;&#20064;.mp4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slide" Target="slide1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&#32763;&#36716;&#35838;&#22530;.mp4" TargetMode="Externa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slide" Target="slide2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&#38738;&#34521;/&#38738;&#34521;.mp4" TargetMode="External"/><Relationship Id="rId7" Type="http://schemas.openxmlformats.org/officeDocument/2006/relationships/image" Target="../media/image35.png"/><Relationship Id="rId2" Type="http://schemas.openxmlformats.org/officeDocument/2006/relationships/slide" Target="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hyperlink" Target="../../&#24494;&#35270;&#39057;&#21046;&#20316;&#36719;&#20214;Camtasia%20Studio_8.1.2(&#32511;&#33394;&#29256;)/Camtasia%20Studio_8.1.2.1327_3987/CamtasiaStudio.exe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hyperlink" Target="&#19968;&#20803;&#20108;&#27425;&#26041;&#31243;/&#19968;&#20803;&#20108;&#27425;&#26041;&#31243;.mp4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hyperlink" Target="&#20316;&#25991;&#8212;&#19975;&#27861;&#24402;&#23447;2/&#20316;&#25991;&#8212;&#19975;&#27861;&#24402;&#23447;.mp4" TargetMode="Externa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hyperlink" Target="&#24490;&#29615;&#31995;&#32479;.mp4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&#33258;&#28982;&#29615;&#22659;&#30340;&#25551;&#20889;/&#33258;&#28982;&#29615;&#22659;&#30340;&#25551;&#20889;.mp4" TargetMode="External"/><Relationship Id="rId5" Type="http://schemas.openxmlformats.org/officeDocument/2006/relationships/hyperlink" Target="&#20013;&#32771;&#35821;&#25991;&#35762;&#35299;/&#20013;&#32771;&#35821;&#25991;&#35762;&#35299;.mp4" TargetMode="External"/><Relationship Id="rId4" Type="http://schemas.openxmlformats.org/officeDocument/2006/relationships/hyperlink" Target="&#20889;&#20316;&#35201;&#23618;&#27425;&#28165;&#26224;&#65288;&#26041;&#24076;&#25991;&#65289;.mp4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hyperlink" Target="&#24773;&#26223;&#20132;&#38469;&#19982;&#20013;&#32771;%5b2013-04-01%5d&#24352;&#24215;&#24405;&#20687;+PPT.mpg" TargetMode="Externa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hyperlink" Target="&#20026;&#20160;&#20040;&#25105;&#35201;&#32763;&#36716;&#25105;&#30340;&#35838;&#22530;.mp4" TargetMode="Externa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hyperlink" Target="&#25237;&#24433;&#35762;&#36848;&#24335;&#24494;&#35838;&#31243;.mp4" TargetMode="Externa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hyperlink" Target="&#22278;&#35268;&#30340;&#20351;&#29992;&#22810;&#35270;&#35282;.mp4" TargetMode="Externa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hyperlink" Target="&#36817;&#20284;&#25968;&#19982;&#31934;&#30830;&#24230;.mp4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hyperlink" Target="&#38738;&#34521;/&#38738;&#34521;.mp4" TargetMode="Externa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hyperlink" Target="&#24490;&#29615;&#31995;&#32479;.mp4" TargetMode="Externa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hyperlink" Target="10&#20197;&#20869;&#21152;&#20943;&#27861;(&#24102;&#25324;&#32447;&#30340;&#23454;&#38469;&#38382;&#39064;)&#26032;&#26725;&#23454;&#39564;&#23567;&#23398;&#21016;&#20521;15/&#23567;&#23398;&#25968;&#23398;&#19968;&#24180;&#32423;&#19978;&#20876;10&#20197;&#20869;&#21152;&#20943;&#27861;&#35843;&#25972;15/&#23567;&#23398;&#25968;&#23398;&#19968;&#24180;&#32423;&#19978;&#20876;10&#20197;&#20869;&#21152;&#20943;&#27861;&#35843;&#25972;15_player.html" TargetMode="Externa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hyperlink" Target="&#19975;&#27861;&#24402;&#23447;1/&#19975;&#27861;&#24402;&#23447;1.mp4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&#26500;&#25104;&#29289;&#36136;&#30340;&#24494;&#31890;/&#26500;&#25104;&#29289;&#36136;&#30340;&#24494;&#31890;.mp4" TargetMode="External"/><Relationship Id="rId2" Type="http://schemas.openxmlformats.org/officeDocument/2006/relationships/hyperlink" Target="&#36710;&#32974;&#29190;&#35010;&#30340;&#21407;&#22240;.mp4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数字化学习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64704"/>
            <a:ext cx="9144000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86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4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341"/>
            <a:ext cx="9144000" cy="1481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059832" y="827559"/>
            <a:ext cx="5904656" cy="681925"/>
          </a:xfrm>
        </p:spPr>
        <p:txBody>
          <a:bodyPr/>
          <a:lstStyle/>
          <a:p>
            <a:r>
              <a:rPr lang="zh-CN" alt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粗倩简体" panose="03000509000000000000" pitchFamily="65" charset="-122"/>
                <a:ea typeface="方正粗倩简体" panose="03000509000000000000" pitchFamily="65" charset="-122"/>
              </a:rPr>
              <a:t>关于微课程你必须知道的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粗倩简体" panose="03000509000000000000" pitchFamily="65" charset="-122"/>
                <a:ea typeface="方正粗倩简体" panose="03000509000000000000" pitchFamily="65" charset="-122"/>
              </a:rPr>
              <a:t>7</a:t>
            </a:r>
            <a:r>
              <a:rPr lang="zh-CN" alt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粗倩简体" panose="03000509000000000000" pitchFamily="65" charset="-122"/>
                <a:ea typeface="方正粗倩简体" panose="03000509000000000000" pitchFamily="65" charset="-122"/>
              </a:rPr>
              <a:t>件事</a:t>
            </a:r>
            <a:endParaRPr lang="zh-CN" altLang="en-US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粗倩简体" panose="03000509000000000000" pitchFamily="65" charset="-122"/>
              <a:ea typeface="方正粗倩简体" panose="03000509000000000000" pitchFamily="65" charset="-122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931" y="1628800"/>
            <a:ext cx="4171950" cy="25527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5004048" y="1772816"/>
            <a:ext cx="23762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FFC000"/>
                </a:solidFill>
              </a:rPr>
              <a:t>1.</a:t>
            </a:r>
            <a:r>
              <a:rPr lang="zh-CN" altLang="en-US" sz="2800" b="1" dirty="0">
                <a:solidFill>
                  <a:srgbClr val="FFC000"/>
                </a:solidFill>
              </a:rPr>
              <a:t>它是什么？</a:t>
            </a:r>
            <a:endParaRPr lang="zh-CN" altLang="en-US" sz="2800" dirty="0">
              <a:solidFill>
                <a:srgbClr val="FFC000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5004048" y="2346970"/>
            <a:ext cx="39604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dirty="0" smtClean="0"/>
              <a:t>    微</a:t>
            </a:r>
            <a:r>
              <a:rPr lang="zh-CN" altLang="en-US" sz="2400" dirty="0"/>
              <a:t>课就是一节的短小的</a:t>
            </a:r>
            <a:r>
              <a:rPr lang="zh-CN" altLang="en-US" sz="2400" dirty="0">
                <a:solidFill>
                  <a:srgbClr val="FFFF00"/>
                </a:solidFill>
              </a:rPr>
              <a:t>视音频</a:t>
            </a:r>
            <a:r>
              <a:rPr lang="zh-CN" altLang="en-US" sz="2400" dirty="0"/>
              <a:t>，呈现某个</a:t>
            </a:r>
            <a:r>
              <a:rPr lang="zh-CN" altLang="en-US" sz="2400" dirty="0">
                <a:solidFill>
                  <a:srgbClr val="FFFF00"/>
                </a:solidFill>
              </a:rPr>
              <a:t>单一的</a:t>
            </a:r>
            <a:r>
              <a:rPr lang="zh-CN" altLang="en-US" sz="2400" dirty="0"/>
              <a:t>、</a:t>
            </a:r>
            <a:r>
              <a:rPr lang="zh-CN" altLang="en-US" sz="2400" dirty="0">
                <a:solidFill>
                  <a:srgbClr val="FFFF00"/>
                </a:solidFill>
              </a:rPr>
              <a:t>严格定义</a:t>
            </a:r>
            <a:r>
              <a:rPr lang="zh-CN" altLang="en-US" sz="2400" dirty="0"/>
              <a:t>的</a:t>
            </a:r>
            <a:r>
              <a:rPr lang="zh-CN" altLang="en-US" sz="2400" dirty="0" smtClean="0">
                <a:solidFill>
                  <a:srgbClr val="FFFF00"/>
                </a:solidFill>
              </a:rPr>
              <a:t>主题</a:t>
            </a:r>
            <a:r>
              <a:rPr lang="zh-CN" altLang="en-US" sz="2400" dirty="0" smtClean="0"/>
              <a:t>。</a:t>
            </a:r>
            <a:endParaRPr lang="zh-CN" altLang="en-US" sz="2400" dirty="0"/>
          </a:p>
        </p:txBody>
      </p:sp>
      <p:sp>
        <p:nvSpPr>
          <p:cNvPr id="6" name="矩形 5"/>
          <p:cNvSpPr/>
          <p:nvPr/>
        </p:nvSpPr>
        <p:spPr>
          <a:xfrm>
            <a:off x="5004048" y="3717032"/>
            <a:ext cx="396044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dirty="0" smtClean="0"/>
              <a:t>    在</a:t>
            </a:r>
            <a:r>
              <a:rPr lang="zh-CN" altLang="en-US" sz="2400" dirty="0"/>
              <a:t>被用作</a:t>
            </a:r>
            <a:r>
              <a:rPr lang="zh-CN" altLang="en-US" sz="2400" dirty="0">
                <a:solidFill>
                  <a:srgbClr val="FFFF00"/>
                </a:solidFill>
              </a:rPr>
              <a:t>在线、混合</a:t>
            </a:r>
            <a:r>
              <a:rPr lang="zh-CN" altLang="en-US" sz="2400" dirty="0"/>
              <a:t>或</a:t>
            </a:r>
            <a:r>
              <a:rPr lang="zh-CN" altLang="en-US" sz="2400" dirty="0">
                <a:solidFill>
                  <a:srgbClr val="FFFF00"/>
                </a:solidFill>
              </a:rPr>
              <a:t>面对面教学</a:t>
            </a:r>
            <a:r>
              <a:rPr lang="zh-CN" altLang="en-US" sz="2400" dirty="0"/>
              <a:t>的一部分时，这些简短的课程就成为学习活动的点缀，这些活动有利于增强课程主题的学习。</a:t>
            </a:r>
          </a:p>
        </p:txBody>
      </p:sp>
      <p:sp>
        <p:nvSpPr>
          <p:cNvPr id="7" name="矩形 6"/>
          <p:cNvSpPr/>
          <p:nvPr/>
        </p:nvSpPr>
        <p:spPr>
          <a:xfrm>
            <a:off x="251520" y="4550831"/>
            <a:ext cx="34163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rgbClr val="00B0F0"/>
                </a:solidFill>
              </a:rPr>
              <a:t>“自助餐式”的资源</a:t>
            </a:r>
          </a:p>
        </p:txBody>
      </p:sp>
      <p:sp>
        <p:nvSpPr>
          <p:cNvPr id="8" name="矩形 7"/>
          <p:cNvSpPr/>
          <p:nvPr/>
        </p:nvSpPr>
        <p:spPr>
          <a:xfrm>
            <a:off x="347916" y="5335661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rgbClr val="FFFF00"/>
                </a:solidFill>
              </a:rPr>
              <a:t>关键概念</a:t>
            </a:r>
          </a:p>
        </p:txBody>
      </p:sp>
      <p:sp>
        <p:nvSpPr>
          <p:cNvPr id="9" name="矩形 8"/>
          <p:cNvSpPr/>
          <p:nvPr/>
        </p:nvSpPr>
        <p:spPr>
          <a:xfrm>
            <a:off x="1763688" y="5343599"/>
            <a:ext cx="32624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rgbClr val="FFFF00"/>
                </a:solidFill>
              </a:rPr>
              <a:t>难以却要求掌握的技能</a:t>
            </a:r>
          </a:p>
        </p:txBody>
      </p:sp>
      <p:grpSp>
        <p:nvGrpSpPr>
          <p:cNvPr id="3" name="组合 9"/>
          <p:cNvGrpSpPr/>
          <p:nvPr/>
        </p:nvGrpSpPr>
        <p:grpSpPr>
          <a:xfrm>
            <a:off x="683568" y="2996629"/>
            <a:ext cx="3476019" cy="720403"/>
            <a:chOff x="683568" y="2996629"/>
            <a:chExt cx="3476019" cy="720403"/>
          </a:xfrm>
        </p:grpSpPr>
        <p:sp>
          <p:nvSpPr>
            <p:cNvPr id="12" name="圆角矩形 11"/>
            <p:cNvSpPr/>
            <p:nvPr/>
          </p:nvSpPr>
          <p:spPr>
            <a:xfrm>
              <a:off x="683568" y="2996629"/>
              <a:ext cx="3476019" cy="360363"/>
            </a:xfrm>
            <a:prstGeom prst="round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400" b="1" dirty="0">
                  <a:solidFill>
                    <a:srgbClr val="7030A0"/>
                  </a:solidFill>
                  <a:latin typeface="方正毡笔黑简体" panose="03000509000000000000" pitchFamily="65" charset="-122"/>
                  <a:ea typeface="方正毡笔黑简体" panose="03000509000000000000" pitchFamily="65" charset="-122"/>
                </a:rPr>
                <a:t>单一主题微型多媒体</a:t>
              </a:r>
            </a:p>
          </p:txBody>
        </p:sp>
        <p:sp>
          <p:nvSpPr>
            <p:cNvPr id="13" name="圆角矩形 12"/>
            <p:cNvSpPr/>
            <p:nvPr/>
          </p:nvSpPr>
          <p:spPr>
            <a:xfrm>
              <a:off x="683568" y="3356669"/>
              <a:ext cx="3476019" cy="360363"/>
            </a:xfrm>
            <a:prstGeom prst="round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400" b="1" dirty="0" smtClean="0">
                  <a:solidFill>
                    <a:srgbClr val="7030A0"/>
                  </a:solidFill>
                  <a:latin typeface="方正毡笔黑简体" panose="03000509000000000000" pitchFamily="65" charset="-122"/>
                  <a:ea typeface="方正毡笔黑简体" panose="03000509000000000000" pitchFamily="65" charset="-122"/>
                </a:rPr>
                <a:t>混合教学或自主学习</a:t>
              </a:r>
              <a:endParaRPr lang="zh-CN" altLang="en-US" sz="2400" b="1" dirty="0">
                <a:solidFill>
                  <a:srgbClr val="7030A0"/>
                </a:solidFill>
                <a:latin typeface="方正毡笔黑简体" panose="03000509000000000000" pitchFamily="65" charset="-122"/>
                <a:ea typeface="方正毡笔黑简体" panose="03000509000000000000" pitchFamily="65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8450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428728" y="928670"/>
            <a:ext cx="3786214" cy="830156"/>
          </a:xfrm>
        </p:spPr>
        <p:txBody>
          <a:bodyPr/>
          <a:lstStyle/>
          <a:p>
            <a:r>
              <a:rPr lang="zh-CN" altLang="en-US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什么是微课程？</a:t>
            </a:r>
            <a:endParaRPr lang="zh-CN" altLang="en-US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502006" y="2492896"/>
            <a:ext cx="828092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6000"/>
              </a:lnSpc>
            </a:pPr>
            <a:r>
              <a:rPr lang="zh-CN" alt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黑简体" pitchFamily="65" charset="-122"/>
                <a:ea typeface="方正大黑简体" pitchFamily="65" charset="-122"/>
              </a:rPr>
              <a:t>    </a:t>
            </a:r>
            <a:r>
              <a:rPr lang="zh-CN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黑简体" pitchFamily="65" charset="-122"/>
                <a:ea typeface="方正大黑简体" pitchFamily="65" charset="-122"/>
              </a:rPr>
              <a:t> </a:t>
            </a:r>
            <a:r>
              <a:rPr lang="zh-CN" alt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黑简体" pitchFamily="65" charset="-122"/>
                <a:ea typeface="方正大黑简体" pitchFamily="65" charset="-122"/>
              </a:rPr>
              <a:t>  是</a:t>
            </a:r>
            <a:r>
              <a:rPr lang="zh-CN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黑简体" pitchFamily="65" charset="-122"/>
                <a:ea typeface="方正大黑简体" pitchFamily="65" charset="-122"/>
              </a:rPr>
              <a:t>指时间在</a:t>
            </a:r>
            <a:r>
              <a:rPr lang="en-US" altLang="zh-CN" sz="36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黑简体" pitchFamily="65" charset="-122"/>
                <a:ea typeface="方正大黑简体" pitchFamily="65" charset="-122"/>
              </a:rPr>
              <a:t>10</a:t>
            </a:r>
            <a:r>
              <a:rPr lang="zh-CN" altLang="en-US" sz="36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黑简体" pitchFamily="65" charset="-122"/>
                <a:ea typeface="方正大黑简体" pitchFamily="65" charset="-122"/>
              </a:rPr>
              <a:t>分钟以内</a:t>
            </a:r>
            <a:r>
              <a:rPr lang="zh-CN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黑简体" pitchFamily="65" charset="-122"/>
                <a:ea typeface="方正大黑简体" pitchFamily="65" charset="-122"/>
              </a:rPr>
              <a:t>，有明确的教学目标，内容短小，集中说明一个问题的小课程。</a:t>
            </a:r>
            <a:endParaRPr lang="en-US" altLang="zh-CN" sz="3200" dirty="0">
              <a:solidFill>
                <a:schemeClr val="fol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大黑简体" pitchFamily="65" charset="-122"/>
              <a:ea typeface="方正大黑简体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624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1560" y="908720"/>
            <a:ext cx="8138864" cy="724942"/>
          </a:xfrm>
        </p:spPr>
        <p:txBody>
          <a:bodyPr/>
          <a:lstStyle/>
          <a:p>
            <a:r>
              <a:rPr lang="zh-CN" alt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江苏省“微课”大赛对“微课”视频的定义</a:t>
            </a:r>
            <a:endParaRPr lang="zh-CN" altLang="en-US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quarter" idx="13"/>
          </p:nvPr>
        </p:nvSpPr>
        <p:spPr>
          <a:xfrm>
            <a:off x="395536" y="2204864"/>
            <a:ext cx="8210872" cy="3384376"/>
          </a:xfrm>
        </p:spPr>
        <p:txBody>
          <a:bodyPr>
            <a:normAutofit/>
          </a:bodyPr>
          <a:lstStyle/>
          <a:p>
            <a:pPr lvl="0"/>
            <a:r>
              <a:rPr lang="zh-CN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微课视频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,</a:t>
            </a:r>
            <a:r>
              <a:rPr lang="zh-CN" altLang="zh-CN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不是</a:t>
            </a:r>
            <a:r>
              <a:rPr lang="zh-CN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说课，也</a:t>
            </a:r>
            <a:r>
              <a:rPr lang="zh-CN" altLang="zh-CN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不是</a:t>
            </a:r>
            <a:r>
              <a:rPr lang="zh-CN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演课，更</a:t>
            </a:r>
            <a:r>
              <a:rPr lang="zh-CN" altLang="zh-CN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不是</a:t>
            </a:r>
            <a:r>
              <a:rPr lang="zh-CN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示范课课堂实录的碎片化，是提供给</a:t>
            </a:r>
            <a:r>
              <a:rPr lang="zh-CN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学习者自主学习</a:t>
            </a:r>
            <a:r>
              <a:rPr lang="zh-CN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用的资源，要体现课的</a:t>
            </a:r>
            <a:r>
              <a:rPr lang="zh-CN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完整设计</a:t>
            </a:r>
            <a:r>
              <a:rPr lang="zh-CN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（情景引入、阐述与解释、小结）</a:t>
            </a:r>
            <a:r>
              <a:rPr lang="zh-CN" altLang="zh-CN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。</a:t>
            </a:r>
            <a:endParaRPr lang="zh-CN" altLang="zh-CN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17296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quarter" idx="13"/>
          </p:nvPr>
        </p:nvSpPr>
        <p:spPr>
          <a:xfrm>
            <a:off x="571472" y="571480"/>
            <a:ext cx="7286676" cy="5214974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zh-CN" altLang="zh-CN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华隶简体" pitchFamily="65" charset="-122"/>
                <a:ea typeface="方正华隶简体" pitchFamily="65" charset="-122"/>
              </a:rPr>
              <a:t>微课</a:t>
            </a:r>
            <a:endParaRPr lang="en-US" altLang="zh-CN" sz="4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华隶简体" pitchFamily="65" charset="-122"/>
              <a:ea typeface="方正华隶简体" pitchFamily="65" charset="-122"/>
            </a:endParaRPr>
          </a:p>
          <a:p>
            <a:pPr algn="just"/>
            <a:r>
              <a:rPr lang="zh-CN" altLang="zh-CN" sz="3200" dirty="0" smtClean="0">
                <a:latin typeface="方正华隶简体" pitchFamily="65" charset="-122"/>
                <a:ea typeface="方正华隶简体" pitchFamily="65" charset="-122"/>
              </a:rPr>
              <a:t>围绕单一主题</a:t>
            </a:r>
            <a:endParaRPr lang="en-US" altLang="zh-CN" sz="3200" dirty="0" smtClean="0">
              <a:latin typeface="方正华隶简体" pitchFamily="65" charset="-122"/>
              <a:ea typeface="方正华隶简体" pitchFamily="65" charset="-122"/>
            </a:endParaRPr>
          </a:p>
          <a:p>
            <a:pPr algn="just"/>
            <a:r>
              <a:rPr lang="zh-CN" altLang="zh-CN" sz="3200" dirty="0" smtClean="0">
                <a:latin typeface="方正华隶简体" pitchFamily="65" charset="-122"/>
                <a:ea typeface="方正华隶简体" pitchFamily="65" charset="-122"/>
              </a:rPr>
              <a:t>有明确的</a:t>
            </a:r>
            <a:r>
              <a:rPr lang="zh-CN" altLang="zh-CN" sz="3200" dirty="0" smtClean="0">
                <a:solidFill>
                  <a:srgbClr val="FFFF00"/>
                </a:solidFill>
                <a:latin typeface="方正华隶简体" pitchFamily="65" charset="-122"/>
                <a:ea typeface="方正华隶简体" pitchFamily="65" charset="-122"/>
              </a:rPr>
              <a:t>教学目标</a:t>
            </a:r>
            <a:endParaRPr lang="en-US" altLang="zh-CN" sz="3200" dirty="0" smtClean="0">
              <a:latin typeface="方正华隶简体" pitchFamily="65" charset="-122"/>
              <a:ea typeface="方正华隶简体" pitchFamily="65" charset="-122"/>
            </a:endParaRPr>
          </a:p>
          <a:p>
            <a:pPr algn="just"/>
            <a:r>
              <a:rPr lang="zh-CN" altLang="zh-CN" sz="3200" dirty="0" smtClean="0">
                <a:latin typeface="方正华隶简体" pitchFamily="65" charset="-122"/>
                <a:ea typeface="方正华隶简体" pitchFamily="65" charset="-122"/>
              </a:rPr>
              <a:t>以</a:t>
            </a:r>
            <a:r>
              <a:rPr lang="zh-CN" altLang="zh-CN" sz="3200" dirty="0" smtClean="0">
                <a:solidFill>
                  <a:srgbClr val="FF0000"/>
                </a:solidFill>
                <a:latin typeface="方正华隶简体" pitchFamily="65" charset="-122"/>
                <a:ea typeface="方正华隶简体" pitchFamily="65" charset="-122"/>
              </a:rPr>
              <a:t>微视频</a:t>
            </a:r>
            <a:r>
              <a:rPr lang="zh-CN" altLang="zh-CN" sz="3200" dirty="0" smtClean="0">
                <a:latin typeface="方正华隶简体" pitchFamily="65" charset="-122"/>
                <a:ea typeface="方正华隶简体" pitchFamily="65" charset="-122"/>
              </a:rPr>
              <a:t>为</a:t>
            </a:r>
            <a:r>
              <a:rPr lang="zh-CN" altLang="en-US" sz="3200" dirty="0">
                <a:solidFill>
                  <a:srgbClr val="FFFF00"/>
                </a:solidFill>
                <a:latin typeface="方正华隶简体" pitchFamily="65" charset="-122"/>
                <a:ea typeface="方正华隶简体" pitchFamily="65" charset="-122"/>
              </a:rPr>
              <a:t>教学</a:t>
            </a:r>
            <a:r>
              <a:rPr lang="zh-CN" altLang="zh-CN" sz="3200" dirty="0" smtClean="0">
                <a:solidFill>
                  <a:srgbClr val="FFFF00"/>
                </a:solidFill>
                <a:latin typeface="方正华隶简体" pitchFamily="65" charset="-122"/>
                <a:ea typeface="方正华隶简体" pitchFamily="65" charset="-122"/>
              </a:rPr>
              <a:t>内容</a:t>
            </a:r>
            <a:r>
              <a:rPr lang="zh-CN" altLang="zh-CN" sz="3200" dirty="0" smtClean="0">
                <a:latin typeface="方正华隶简体" pitchFamily="65" charset="-122"/>
                <a:ea typeface="方正华隶简体" pitchFamily="65" charset="-122"/>
              </a:rPr>
              <a:t>的载体</a:t>
            </a:r>
            <a:endParaRPr lang="en-US" altLang="zh-CN" sz="3200" dirty="0" smtClean="0">
              <a:latin typeface="方正华隶简体" pitchFamily="65" charset="-122"/>
              <a:ea typeface="方正华隶简体" pitchFamily="65" charset="-122"/>
            </a:endParaRPr>
          </a:p>
          <a:p>
            <a:pPr algn="just"/>
            <a:r>
              <a:rPr lang="zh-CN" altLang="zh-CN" sz="3200" dirty="0" smtClean="0">
                <a:latin typeface="方正华隶简体" pitchFamily="65" charset="-122"/>
                <a:ea typeface="方正华隶简体" pitchFamily="65" charset="-122"/>
              </a:rPr>
              <a:t>有完整的</a:t>
            </a:r>
            <a:r>
              <a:rPr lang="zh-CN" altLang="zh-CN" sz="3200" dirty="0" smtClean="0">
                <a:solidFill>
                  <a:srgbClr val="FFFF00"/>
                </a:solidFill>
                <a:latin typeface="方正华隶简体" pitchFamily="65" charset="-122"/>
                <a:ea typeface="方正华隶简体" pitchFamily="65" charset="-122"/>
              </a:rPr>
              <a:t>教学过程</a:t>
            </a:r>
            <a:endParaRPr lang="en-US" altLang="zh-CN" sz="3200" dirty="0" smtClean="0">
              <a:latin typeface="方正华隶简体" pitchFamily="65" charset="-122"/>
              <a:ea typeface="方正华隶简体" pitchFamily="65" charset="-122"/>
            </a:endParaRPr>
          </a:p>
          <a:p>
            <a:pPr algn="just"/>
            <a:r>
              <a:rPr lang="zh-CN" altLang="zh-CN" sz="3200" dirty="0" smtClean="0">
                <a:latin typeface="方正华隶简体" pitchFamily="65" charset="-122"/>
                <a:ea typeface="方正华隶简体" pitchFamily="65" charset="-122"/>
              </a:rPr>
              <a:t>学习者可随时随地</a:t>
            </a:r>
            <a:r>
              <a:rPr lang="zh-CN" altLang="zh-CN" sz="3200" dirty="0" smtClean="0">
                <a:solidFill>
                  <a:srgbClr val="FFFF00"/>
                </a:solidFill>
                <a:latin typeface="方正华隶简体" pitchFamily="65" charset="-122"/>
                <a:ea typeface="方正华隶简体" pitchFamily="65" charset="-122"/>
              </a:rPr>
              <a:t>自主学习</a:t>
            </a:r>
            <a:endParaRPr lang="en-US" altLang="zh-CN" sz="3200" dirty="0" smtClean="0">
              <a:latin typeface="方正华隶简体" pitchFamily="65" charset="-122"/>
              <a:ea typeface="方正华隶简体" pitchFamily="65" charset="-122"/>
            </a:endParaRPr>
          </a:p>
          <a:p>
            <a:pPr algn="just"/>
            <a:r>
              <a:rPr lang="zh-CN" altLang="zh-CN" sz="3200" dirty="0" smtClean="0">
                <a:latin typeface="方正华隶简体" pitchFamily="65" charset="-122"/>
                <a:ea typeface="方正华隶简体" pitchFamily="65" charset="-122"/>
              </a:rPr>
              <a:t>有科学客观的</a:t>
            </a:r>
            <a:r>
              <a:rPr lang="zh-CN" altLang="zh-CN" sz="3200" dirty="0" smtClean="0">
                <a:solidFill>
                  <a:srgbClr val="FFFF00"/>
                </a:solidFill>
                <a:latin typeface="方正华隶简体" pitchFamily="65" charset="-122"/>
                <a:ea typeface="方正华隶简体" pitchFamily="65" charset="-122"/>
              </a:rPr>
              <a:t>评价体系</a:t>
            </a:r>
            <a:endParaRPr lang="zh-CN" altLang="en-US" sz="3200" dirty="0">
              <a:latin typeface="方正华隶简体" pitchFamily="65" charset="-122"/>
              <a:ea typeface="方正华隶简体" pitchFamily="65" charset="-122"/>
            </a:endParaRPr>
          </a:p>
        </p:txBody>
      </p:sp>
      <p:sp>
        <p:nvSpPr>
          <p:cNvPr id="4" name="矩形 3"/>
          <p:cNvSpPr/>
          <p:nvPr/>
        </p:nvSpPr>
        <p:spPr>
          <a:xfrm rot="1374373">
            <a:off x="4396377" y="1458961"/>
            <a:ext cx="4031873" cy="1015663"/>
          </a:xfrm>
          <a:prstGeom prst="rect">
            <a:avLst/>
          </a:prstGeom>
          <a:ln w="12700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zh-CN" altLang="zh-CN" sz="6000" dirty="0" smtClean="0">
                <a:solidFill>
                  <a:srgbClr val="FF0000"/>
                </a:solidFill>
                <a:latin typeface="方正华隶简体" pitchFamily="65" charset="-122"/>
                <a:ea typeface="方正华隶简体" pitchFamily="65" charset="-122"/>
              </a:rPr>
              <a:t>课程资源包</a:t>
            </a:r>
            <a:endParaRPr lang="zh-CN" altLang="en-US" sz="6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16" y="1772816"/>
            <a:ext cx="3749017" cy="26083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341"/>
            <a:ext cx="9144000" cy="1481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059832" y="827559"/>
            <a:ext cx="5904656" cy="681925"/>
          </a:xfrm>
        </p:spPr>
        <p:txBody>
          <a:bodyPr/>
          <a:lstStyle/>
          <a:p>
            <a:r>
              <a:rPr lang="zh-CN" alt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粗倩简体" panose="03000509000000000000" pitchFamily="65" charset="-122"/>
                <a:ea typeface="方正粗倩简体" panose="03000509000000000000" pitchFamily="65" charset="-122"/>
              </a:rPr>
              <a:t>关于微课程你必须知道的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粗倩简体" panose="03000509000000000000" pitchFamily="65" charset="-122"/>
                <a:ea typeface="方正粗倩简体" panose="03000509000000000000" pitchFamily="65" charset="-122"/>
              </a:rPr>
              <a:t>7</a:t>
            </a:r>
            <a:r>
              <a:rPr lang="zh-CN" alt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粗倩简体" panose="03000509000000000000" pitchFamily="65" charset="-122"/>
                <a:ea typeface="方正粗倩简体" panose="03000509000000000000" pitchFamily="65" charset="-122"/>
              </a:rPr>
              <a:t>件事</a:t>
            </a:r>
            <a:endParaRPr lang="zh-CN" altLang="en-US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粗倩简体" panose="03000509000000000000" pitchFamily="65" charset="-122"/>
              <a:ea typeface="方正粗倩简体" panose="03000509000000000000" pitchFamily="65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004048" y="1785219"/>
            <a:ext cx="25939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solidFill>
                  <a:srgbClr val="FFC000"/>
                </a:solidFill>
              </a:rPr>
              <a:t>2.</a:t>
            </a:r>
            <a:r>
              <a:rPr lang="zh-CN" altLang="en-US" sz="2800" b="1" dirty="0">
                <a:solidFill>
                  <a:srgbClr val="FFC000"/>
                </a:solidFill>
              </a:rPr>
              <a:t>它如何产生？</a:t>
            </a:r>
            <a:endParaRPr lang="zh-CN" altLang="en-US" sz="2800" dirty="0">
              <a:solidFill>
                <a:srgbClr val="FFC000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860032" y="2551544"/>
            <a:ext cx="392341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dirty="0" smtClean="0"/>
              <a:t>    通常</a:t>
            </a:r>
            <a:r>
              <a:rPr lang="zh-CN" altLang="en-US" sz="2400" dirty="0"/>
              <a:t>是由教学者生产出来，刚开始可能仅仅有一个比较粗糙的脚本</a:t>
            </a:r>
            <a:r>
              <a:rPr lang="en-US" altLang="zh-CN" sz="2400" dirty="0"/>
              <a:t>---</a:t>
            </a:r>
            <a:r>
              <a:rPr lang="zh-CN" altLang="en-US" sz="2400" dirty="0"/>
              <a:t>可能仅仅包括</a:t>
            </a:r>
            <a:r>
              <a:rPr lang="zh-CN" altLang="en-US" sz="2400" dirty="0">
                <a:solidFill>
                  <a:srgbClr val="FFFF00"/>
                </a:solidFill>
              </a:rPr>
              <a:t>一个介绍</a:t>
            </a:r>
            <a:r>
              <a:rPr lang="zh-CN" altLang="en-US" sz="2400" dirty="0"/>
              <a:t>，</a:t>
            </a:r>
            <a:r>
              <a:rPr lang="zh-CN" altLang="en-US" sz="2400" dirty="0">
                <a:solidFill>
                  <a:srgbClr val="FFFF00"/>
                </a:solidFill>
              </a:rPr>
              <a:t>一系列</a:t>
            </a:r>
            <a:r>
              <a:rPr lang="zh-CN" altLang="en-US" sz="2400" dirty="0"/>
              <a:t>应该掌握的</a:t>
            </a:r>
            <a:r>
              <a:rPr lang="zh-CN" altLang="en-US" sz="2400" dirty="0">
                <a:solidFill>
                  <a:srgbClr val="FFFF00"/>
                </a:solidFill>
              </a:rPr>
              <a:t>关键知识点</a:t>
            </a:r>
            <a:r>
              <a:rPr lang="zh-CN" altLang="en-US" sz="2400" dirty="0"/>
              <a:t>，</a:t>
            </a:r>
            <a:r>
              <a:rPr lang="zh-CN" altLang="en-US" sz="2400" dirty="0">
                <a:solidFill>
                  <a:srgbClr val="FFFF00"/>
                </a:solidFill>
              </a:rPr>
              <a:t>一个总结</a:t>
            </a:r>
            <a:r>
              <a:rPr lang="en-US" altLang="zh-CN" sz="2400" dirty="0"/>
              <a:t>---</a:t>
            </a:r>
            <a:r>
              <a:rPr lang="zh-CN" altLang="en-US" sz="2400" dirty="0"/>
              <a:t>可能是在教育技术专家的帮助下完成的。</a:t>
            </a:r>
          </a:p>
        </p:txBody>
      </p:sp>
      <p:sp>
        <p:nvSpPr>
          <p:cNvPr id="11" name="矩形 10"/>
          <p:cNvSpPr/>
          <p:nvPr/>
        </p:nvSpPr>
        <p:spPr>
          <a:xfrm>
            <a:off x="436373" y="4581128"/>
            <a:ext cx="19800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rgbClr val="00B0F0"/>
                </a:solidFill>
              </a:rPr>
              <a:t>可视化内容</a:t>
            </a:r>
          </a:p>
        </p:txBody>
      </p:sp>
      <p:sp>
        <p:nvSpPr>
          <p:cNvPr id="12" name="矩形 11"/>
          <p:cNvSpPr/>
          <p:nvPr/>
        </p:nvSpPr>
        <p:spPr>
          <a:xfrm>
            <a:off x="432048" y="5204811"/>
            <a:ext cx="18600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dirty="0" smtClean="0">
                <a:solidFill>
                  <a:srgbClr val="FFFF00"/>
                </a:solidFill>
              </a:rPr>
              <a:t>幻灯片演示</a:t>
            </a:r>
            <a:endParaRPr lang="zh-CN" altLang="en-US" sz="2400" dirty="0">
              <a:solidFill>
                <a:srgbClr val="FFFF00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665326" y="5204811"/>
            <a:ext cx="8002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 smtClean="0">
                <a:solidFill>
                  <a:srgbClr val="FFFF00"/>
                </a:solidFill>
              </a:rPr>
              <a:t>动画</a:t>
            </a:r>
            <a:endParaRPr lang="zh-CN" altLang="en-US" sz="2400" dirty="0">
              <a:solidFill>
                <a:srgbClr val="FFFF00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292132" y="5203671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rgbClr val="FFFF00"/>
                </a:solidFill>
              </a:rPr>
              <a:t>屏幕录制</a:t>
            </a:r>
          </a:p>
        </p:txBody>
      </p:sp>
      <p:grpSp>
        <p:nvGrpSpPr>
          <p:cNvPr id="4" name="组合 14"/>
          <p:cNvGrpSpPr/>
          <p:nvPr/>
        </p:nvGrpSpPr>
        <p:grpSpPr>
          <a:xfrm>
            <a:off x="670584" y="3075179"/>
            <a:ext cx="2994742" cy="1217917"/>
            <a:chOff x="670584" y="3075179"/>
            <a:chExt cx="2994742" cy="1217917"/>
          </a:xfrm>
        </p:grpSpPr>
        <p:sp>
          <p:nvSpPr>
            <p:cNvPr id="18" name="圆角矩形 17"/>
            <p:cNvSpPr/>
            <p:nvPr/>
          </p:nvSpPr>
          <p:spPr>
            <a:xfrm>
              <a:off x="670584" y="3075179"/>
              <a:ext cx="2994742" cy="401942"/>
            </a:xfrm>
            <a:prstGeom prst="round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400" dirty="0">
                  <a:solidFill>
                    <a:srgbClr val="7030A0"/>
                  </a:solidFill>
                  <a:latin typeface="方正毡笔黑简体" panose="03000509000000000000" pitchFamily="65" charset="-122"/>
                  <a:ea typeface="方正毡笔黑简体" panose="03000509000000000000" pitchFamily="65" charset="-122"/>
                </a:rPr>
                <a:t>教师按教学需要设计</a:t>
              </a:r>
            </a:p>
          </p:txBody>
        </p:sp>
        <p:sp>
          <p:nvSpPr>
            <p:cNvPr id="19" name="圆角矩形 18"/>
            <p:cNvSpPr/>
            <p:nvPr/>
          </p:nvSpPr>
          <p:spPr>
            <a:xfrm>
              <a:off x="670584" y="3478588"/>
              <a:ext cx="2994742" cy="400172"/>
            </a:xfrm>
            <a:prstGeom prst="round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400" dirty="0">
                  <a:solidFill>
                    <a:srgbClr val="7030A0"/>
                  </a:solidFill>
                  <a:latin typeface="方正毡笔黑简体" panose="03000509000000000000" pitchFamily="65" charset="-122"/>
                  <a:ea typeface="方正毡笔黑简体" panose="03000509000000000000" pitchFamily="65" charset="-122"/>
                </a:rPr>
                <a:t>运用简单的设备制作</a:t>
              </a:r>
            </a:p>
          </p:txBody>
        </p:sp>
        <p:sp>
          <p:nvSpPr>
            <p:cNvPr id="20" name="圆角矩形 19"/>
            <p:cNvSpPr/>
            <p:nvPr/>
          </p:nvSpPr>
          <p:spPr>
            <a:xfrm>
              <a:off x="670584" y="3878759"/>
              <a:ext cx="2994742" cy="414337"/>
            </a:xfrm>
            <a:prstGeom prst="round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400" dirty="0">
                  <a:solidFill>
                    <a:srgbClr val="7030A0"/>
                  </a:solidFill>
                  <a:latin typeface="方正毡笔黑简体" panose="03000509000000000000" pitchFamily="65" charset="-122"/>
                  <a:ea typeface="方正毡笔黑简体" panose="03000509000000000000" pitchFamily="65" charset="-122"/>
                </a:rPr>
                <a:t>作品传网上供学生用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3175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1" grpId="0"/>
      <p:bldP spid="12" grpId="0"/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055795" y="188640"/>
            <a:ext cx="4379793" cy="1215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CN" altLang="en-US" sz="3402" dirty="0" smtClean="0">
                <a:solidFill>
                  <a:srgbClr val="00B0F0"/>
                </a:solidFill>
                <a:latin typeface="方正大黑简体" pitchFamily="65" charset="-122"/>
                <a:ea typeface="方正大黑简体" pitchFamily="65" charset="-122"/>
              </a:rPr>
              <a:t>“微课程”概念溯源</a:t>
            </a:r>
            <a:endParaRPr lang="en-US" altLang="zh-CN" sz="3402" dirty="0">
              <a:solidFill>
                <a:srgbClr val="00B0F0"/>
              </a:solidFill>
              <a:latin typeface="方正大黑简体" pitchFamily="65" charset="-122"/>
              <a:ea typeface="方正大黑简体" pitchFamily="65" charset="-122"/>
            </a:endParaRPr>
          </a:p>
        </p:txBody>
      </p:sp>
      <p:sp>
        <p:nvSpPr>
          <p:cNvPr id="5" name="右箭头 4"/>
          <p:cNvSpPr/>
          <p:nvPr/>
        </p:nvSpPr>
        <p:spPr>
          <a:xfrm>
            <a:off x="53752" y="2399177"/>
            <a:ext cx="9036496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" name="椭圆 5"/>
          <p:cNvSpPr/>
          <p:nvPr/>
        </p:nvSpPr>
        <p:spPr>
          <a:xfrm>
            <a:off x="809328" y="2372300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" name="椭圆 6">
            <a:hlinkClick r:id="rId2" action="ppaction://hlinksldjump"/>
          </p:cNvPr>
          <p:cNvSpPr/>
          <p:nvPr/>
        </p:nvSpPr>
        <p:spPr>
          <a:xfrm>
            <a:off x="2067645" y="2347726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8" name="椭圆 7">
            <a:hlinkClick r:id="rId2" action="ppaction://hlinksldjump"/>
          </p:cNvPr>
          <p:cNvSpPr/>
          <p:nvPr/>
        </p:nvSpPr>
        <p:spPr>
          <a:xfrm>
            <a:off x="3136065" y="2327169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9" name="椭圆 8">
            <a:hlinkClick r:id="rId3" action="ppaction://hlinksldjump"/>
          </p:cNvPr>
          <p:cNvSpPr/>
          <p:nvPr/>
        </p:nvSpPr>
        <p:spPr>
          <a:xfrm>
            <a:off x="4481736" y="2350028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7101408" y="2347136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2" name="直接连接符 11"/>
          <p:cNvCxnSpPr>
            <a:stCxn id="6" idx="4"/>
          </p:cNvCxnSpPr>
          <p:nvPr/>
        </p:nvCxnSpPr>
        <p:spPr>
          <a:xfrm>
            <a:off x="881336" y="2516316"/>
            <a:ext cx="0" cy="24290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1"/>
          <p:cNvSpPr txBox="1"/>
          <p:nvPr/>
        </p:nvSpPr>
        <p:spPr>
          <a:xfrm>
            <a:off x="1625907" y="2788511"/>
            <a:ext cx="100811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latin typeface="方正粗圆简体" panose="02010601030101010101" pitchFamily="2" charset="-122"/>
                <a:ea typeface="方正粗圆简体" panose="02010601030101010101" pitchFamily="2" charset="-122"/>
              </a:rPr>
              <a:t>美国</a:t>
            </a:r>
            <a:r>
              <a:rPr lang="en-US" altLang="zh-CN" sz="1600" dirty="0" smtClean="0">
                <a:latin typeface="方正粗圆简体" panose="02010601030101010101" pitchFamily="2" charset="-122"/>
                <a:ea typeface="方正粗圆简体" panose="02010601030101010101" pitchFamily="2" charset="-122"/>
              </a:rPr>
              <a:t>University </a:t>
            </a:r>
            <a:r>
              <a:rPr lang="en-US" altLang="zh-CN" sz="1600" dirty="0">
                <a:latin typeface="方正粗圆简体" panose="02010601030101010101" pitchFamily="2" charset="-122"/>
                <a:ea typeface="方正粗圆简体" panose="02010601030101010101" pitchFamily="2" charset="-122"/>
              </a:rPr>
              <a:t>of</a:t>
            </a:r>
          </a:p>
          <a:p>
            <a:r>
              <a:rPr lang="en-US" altLang="zh-CN" sz="1600" dirty="0">
                <a:latin typeface="方正粗圆简体" panose="02010601030101010101" pitchFamily="2" charset="-122"/>
                <a:ea typeface="方正粗圆简体" panose="02010601030101010101" pitchFamily="2" charset="-122"/>
              </a:rPr>
              <a:t>Northern </a:t>
            </a:r>
            <a:r>
              <a:rPr lang="en-US" altLang="zh-CN" sz="1600" dirty="0" smtClean="0">
                <a:latin typeface="方正粗圆简体" panose="02010601030101010101" pitchFamily="2" charset="-122"/>
                <a:ea typeface="方正粗圆简体" panose="02010601030101010101" pitchFamily="2" charset="-122"/>
              </a:rPr>
              <a:t>Iowa</a:t>
            </a:r>
            <a:r>
              <a:rPr lang="zh-CN" altLang="en-US" sz="1600" dirty="0" smtClean="0">
                <a:latin typeface="方正粗圆简体" panose="02010601030101010101" pitchFamily="2" charset="-122"/>
                <a:ea typeface="方正粗圆简体" panose="02010601030101010101" pitchFamily="2" charset="-122"/>
              </a:rPr>
              <a:t>，</a:t>
            </a:r>
            <a:r>
              <a:rPr lang="en-US" altLang="zh-CN" sz="1600" dirty="0" err="1" smtClean="0">
                <a:latin typeface="方正粗圆简体" panose="02010601030101010101" pitchFamily="2" charset="-122"/>
                <a:ea typeface="方正粗圆简体" panose="02010601030101010101" pitchFamily="2" charset="-122"/>
              </a:rPr>
              <a:t>LeRoy</a:t>
            </a:r>
            <a:r>
              <a:rPr lang="en-US" altLang="zh-CN" sz="1600" dirty="0" smtClean="0">
                <a:latin typeface="方正粗圆简体" panose="02010601030101010101" pitchFamily="2" charset="-122"/>
                <a:ea typeface="方正粗圆简体" panose="02010601030101010101" pitchFamily="2" charset="-122"/>
              </a:rPr>
              <a:t> </a:t>
            </a:r>
            <a:r>
              <a:rPr lang="en-US" altLang="zh-CN" sz="1600" dirty="0">
                <a:latin typeface="方正粗圆简体" panose="02010601030101010101" pitchFamily="2" charset="-122"/>
                <a:ea typeface="方正粗圆简体" panose="02010601030101010101" pitchFamily="2" charset="-122"/>
              </a:rPr>
              <a:t>A. </a:t>
            </a:r>
            <a:r>
              <a:rPr lang="en-US" altLang="zh-CN" sz="1600" dirty="0" smtClean="0">
                <a:latin typeface="方正粗圆简体" panose="02010601030101010101" pitchFamily="2" charset="-122"/>
                <a:ea typeface="方正粗圆简体" panose="02010601030101010101" pitchFamily="2" charset="-122"/>
              </a:rPr>
              <a:t>McGrew</a:t>
            </a:r>
            <a:endParaRPr lang="zh-CN" altLang="en-US" sz="1600" dirty="0">
              <a:latin typeface="方正粗圆简体" panose="02010601030101010101" pitchFamily="2" charset="-122"/>
              <a:ea typeface="方正粗圆简体" panose="02010601030101010101" pitchFamily="2" charset="-122"/>
            </a:endParaRPr>
          </a:p>
          <a:p>
            <a:r>
              <a:rPr lang="en-US" altLang="zh-CN" sz="1600" dirty="0" smtClean="0">
                <a:solidFill>
                  <a:srgbClr val="FF0000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</a:rPr>
              <a:t>60 </a:t>
            </a:r>
            <a:r>
              <a:rPr lang="zh-CN" altLang="en-US" sz="1600" dirty="0">
                <a:solidFill>
                  <a:srgbClr val="FF0000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</a:rPr>
              <a:t>秒</a:t>
            </a:r>
            <a:r>
              <a:rPr lang="zh-CN" altLang="en-US" sz="1600" dirty="0">
                <a:latin typeface="方正粗圆简体" panose="02010601030101010101" pitchFamily="2" charset="-122"/>
                <a:ea typeface="方正粗圆简体" panose="02010601030101010101" pitchFamily="2" charset="-122"/>
              </a:rPr>
              <a:t>有机化学课程</a:t>
            </a:r>
          </a:p>
        </p:txBody>
      </p:sp>
      <p:sp>
        <p:nvSpPr>
          <p:cNvPr id="14" name="文本框 12">
            <a:hlinkClick r:id="rId2" action="ppaction://hlinksldjump"/>
          </p:cNvPr>
          <p:cNvSpPr txBox="1"/>
          <p:nvPr/>
        </p:nvSpPr>
        <p:spPr>
          <a:xfrm>
            <a:off x="1835442" y="1988840"/>
            <a:ext cx="576064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CN" sz="1400" dirty="0">
                <a:latin typeface="方正粗圆简体" panose="02010601030101010101" pitchFamily="2" charset="-122"/>
                <a:ea typeface="方正粗圆简体" panose="02010601030101010101" pitchFamily="2" charset="-122"/>
              </a:rPr>
              <a:t>1993</a:t>
            </a:r>
            <a:endParaRPr lang="zh-CN" altLang="en-US" sz="1400" dirty="0"/>
          </a:p>
        </p:txBody>
      </p:sp>
      <p:sp>
        <p:nvSpPr>
          <p:cNvPr id="15" name="文本框 13"/>
          <p:cNvSpPr txBox="1"/>
          <p:nvPr/>
        </p:nvSpPr>
        <p:spPr>
          <a:xfrm>
            <a:off x="2829340" y="2785356"/>
            <a:ext cx="86409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latin typeface="方正粗圆简体" panose="02010601030101010101" pitchFamily="2" charset="-122"/>
                <a:ea typeface="方正粗圆简体" panose="02010601030101010101" pitchFamily="2" charset="-122"/>
              </a:rPr>
              <a:t>英国</a:t>
            </a:r>
            <a:r>
              <a:rPr lang="en-US" altLang="zh-CN" sz="1600" dirty="0">
                <a:latin typeface="方正粗圆简体" panose="02010601030101010101" pitchFamily="2" charset="-122"/>
                <a:ea typeface="方正粗圆简体" panose="02010601030101010101" pitchFamily="2" charset="-122"/>
              </a:rPr>
              <a:t>Napier University</a:t>
            </a:r>
            <a:r>
              <a:rPr lang="zh-CN" altLang="en-US" sz="1600" dirty="0">
                <a:latin typeface="方正粗圆简体" panose="02010601030101010101" pitchFamily="2" charset="-122"/>
                <a:ea typeface="方正粗圆简体" panose="02010601030101010101" pitchFamily="2" charset="-122"/>
              </a:rPr>
              <a:t>，</a:t>
            </a:r>
          </a:p>
          <a:p>
            <a:r>
              <a:rPr lang="en-US" altLang="zh-CN" sz="1600" dirty="0">
                <a:latin typeface="方正粗圆简体" panose="02010601030101010101" pitchFamily="2" charset="-122"/>
                <a:ea typeface="方正粗圆简体" panose="02010601030101010101" pitchFamily="2" charset="-122"/>
              </a:rPr>
              <a:t>Terence </a:t>
            </a:r>
            <a:r>
              <a:rPr lang="en-US" altLang="zh-CN" sz="1600" dirty="0" err="1">
                <a:latin typeface="方正粗圆简体" panose="02010601030101010101" pitchFamily="2" charset="-122"/>
                <a:ea typeface="方正粗圆简体" panose="02010601030101010101" pitchFamily="2" charset="-122"/>
              </a:rPr>
              <a:t>Kee</a:t>
            </a:r>
            <a:endParaRPr lang="en-US" altLang="zh-CN" sz="1600" dirty="0">
              <a:latin typeface="方正粗圆简体" panose="02010601030101010101" pitchFamily="2" charset="-122"/>
              <a:ea typeface="方正粗圆简体" panose="02010601030101010101" pitchFamily="2" charset="-122"/>
            </a:endParaRPr>
          </a:p>
          <a:p>
            <a:r>
              <a:rPr lang="zh-CN" altLang="en-US" sz="1600" dirty="0">
                <a:latin typeface="方正粗圆简体" panose="02010601030101010101" pitchFamily="2" charset="-122"/>
                <a:ea typeface="方正粗圆简体" panose="02010601030101010101" pitchFamily="2" charset="-122"/>
              </a:rPr>
              <a:t>（</a:t>
            </a:r>
            <a:r>
              <a:rPr lang="en-US" altLang="zh-CN" sz="1600" dirty="0">
                <a:latin typeface="方正粗圆简体" panose="02010601030101010101" pitchFamily="2" charset="-122"/>
                <a:ea typeface="方正粗圆简体" panose="02010601030101010101" pitchFamily="2" charset="-122"/>
              </a:rPr>
              <a:t>One Minute Lecture, OML</a:t>
            </a:r>
            <a:r>
              <a:rPr lang="zh-CN" altLang="en-US" sz="1600" dirty="0">
                <a:latin typeface="方正粗圆简体" panose="02010601030101010101" pitchFamily="2" charset="-122"/>
                <a:ea typeface="方正粗圆简体" panose="02010601030101010101" pitchFamily="2" charset="-122"/>
              </a:rPr>
              <a:t>）</a:t>
            </a:r>
            <a:r>
              <a:rPr lang="zh-CN" altLang="en-US" sz="1600" dirty="0">
                <a:solidFill>
                  <a:srgbClr val="FF0000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</a:rPr>
              <a:t>一分钟演讲</a:t>
            </a:r>
          </a:p>
        </p:txBody>
      </p:sp>
      <p:sp>
        <p:nvSpPr>
          <p:cNvPr id="16" name="文本框 16"/>
          <p:cNvSpPr txBox="1"/>
          <p:nvPr/>
        </p:nvSpPr>
        <p:spPr>
          <a:xfrm>
            <a:off x="2933564" y="1988840"/>
            <a:ext cx="576064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CN" sz="1400" dirty="0" smtClean="0">
                <a:latin typeface="方正粗圆简体" panose="02010601030101010101" pitchFamily="2" charset="-122"/>
                <a:ea typeface="方正粗圆简体" panose="02010601030101010101" pitchFamily="2" charset="-122"/>
              </a:rPr>
              <a:t>1995</a:t>
            </a:r>
            <a:endParaRPr lang="zh-CN" altLang="en-US" sz="1400" dirty="0"/>
          </a:p>
        </p:txBody>
      </p:sp>
      <p:sp>
        <p:nvSpPr>
          <p:cNvPr id="17" name="文本框 14"/>
          <p:cNvSpPr txBox="1"/>
          <p:nvPr/>
        </p:nvSpPr>
        <p:spPr>
          <a:xfrm>
            <a:off x="4049688" y="2780928"/>
            <a:ext cx="102636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latin typeface="方正粗圆简体" panose="02010601030101010101" pitchFamily="2" charset="-122"/>
                <a:ea typeface="方正粗圆简体" panose="02010601030101010101" pitchFamily="2" charset="-122"/>
              </a:rPr>
              <a:t>美国</a:t>
            </a:r>
            <a:r>
              <a:rPr lang="en-US" altLang="zh-CN" sz="1600" dirty="0" smtClean="0">
                <a:latin typeface="方正粗圆简体" panose="02010601030101010101" pitchFamily="2" charset="-122"/>
                <a:ea typeface="方正粗圆简体" panose="02010601030101010101" pitchFamily="2" charset="-122"/>
              </a:rPr>
              <a:t>San </a:t>
            </a:r>
            <a:r>
              <a:rPr lang="en-US" altLang="zh-CN" sz="1600" dirty="0">
                <a:latin typeface="方正粗圆简体" panose="02010601030101010101" pitchFamily="2" charset="-122"/>
                <a:ea typeface="方正粗圆简体" panose="02010601030101010101" pitchFamily="2" charset="-122"/>
              </a:rPr>
              <a:t>Juan </a:t>
            </a:r>
            <a:r>
              <a:rPr lang="en-US" altLang="zh-CN" sz="1600" dirty="0" smtClean="0">
                <a:latin typeface="方正粗圆简体" panose="02010601030101010101" pitchFamily="2" charset="-122"/>
                <a:ea typeface="方正粗圆简体" panose="02010601030101010101" pitchFamily="2" charset="-122"/>
              </a:rPr>
              <a:t>College</a:t>
            </a:r>
            <a:r>
              <a:rPr lang="zh-CN" altLang="en-US" sz="1600" dirty="0" smtClean="0">
                <a:latin typeface="方正粗圆简体" panose="02010601030101010101" pitchFamily="2" charset="-122"/>
                <a:ea typeface="方正粗圆简体" panose="02010601030101010101" pitchFamily="2" charset="-122"/>
              </a:rPr>
              <a:t>，</a:t>
            </a:r>
            <a:r>
              <a:rPr lang="en-US" altLang="zh-CN" sz="1600" dirty="0" smtClean="0">
                <a:latin typeface="方正粗圆简体" panose="02010601030101010101" pitchFamily="2" charset="-122"/>
                <a:ea typeface="方正粗圆简体" panose="02010601030101010101" pitchFamily="2" charset="-122"/>
              </a:rPr>
              <a:t>David</a:t>
            </a:r>
            <a:endParaRPr lang="en-US" altLang="zh-CN" sz="1600" dirty="0">
              <a:latin typeface="方正粗圆简体" panose="02010601030101010101" pitchFamily="2" charset="-122"/>
              <a:ea typeface="方正粗圆简体" panose="02010601030101010101" pitchFamily="2" charset="-122"/>
            </a:endParaRPr>
          </a:p>
          <a:p>
            <a:r>
              <a:rPr lang="en-US" altLang="zh-CN" sz="1600" dirty="0" smtClean="0">
                <a:latin typeface="方正粗圆简体" panose="02010601030101010101" pitchFamily="2" charset="-122"/>
                <a:ea typeface="方正粗圆简体" panose="02010601030101010101" pitchFamily="2" charset="-122"/>
              </a:rPr>
              <a:t>Penrose,</a:t>
            </a:r>
          </a:p>
          <a:p>
            <a:r>
              <a:rPr lang="zh-CN" altLang="en-US" sz="1600" dirty="0" smtClean="0">
                <a:latin typeface="方正粗圆简体" panose="02010601030101010101" pitchFamily="2" charset="-122"/>
                <a:ea typeface="方正粗圆简体" panose="02010601030101010101" pitchFamily="2" charset="-122"/>
              </a:rPr>
              <a:t>正式</a:t>
            </a:r>
            <a:r>
              <a:rPr lang="zh-CN" altLang="en-US" sz="1600" dirty="0">
                <a:latin typeface="方正粗圆简体" panose="02010601030101010101" pitchFamily="2" charset="-122"/>
                <a:ea typeface="方正粗圆简体" panose="02010601030101010101" pitchFamily="2" charset="-122"/>
              </a:rPr>
              <a:t>提出了</a:t>
            </a:r>
            <a:r>
              <a:rPr lang="zh-CN" altLang="en-US" sz="1600" dirty="0">
                <a:solidFill>
                  <a:srgbClr val="FF0000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</a:rPr>
              <a:t>微</a:t>
            </a:r>
            <a:r>
              <a:rPr lang="zh-CN" altLang="en-US" sz="1600" dirty="0" smtClean="0">
                <a:solidFill>
                  <a:srgbClr val="FF0000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</a:rPr>
              <a:t>课</a:t>
            </a:r>
            <a:r>
              <a:rPr lang="zh-CN" altLang="en-US" sz="1600" dirty="0">
                <a:solidFill>
                  <a:srgbClr val="FF0000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</a:rPr>
              <a:t>概念</a:t>
            </a:r>
          </a:p>
        </p:txBody>
      </p:sp>
      <p:sp>
        <p:nvSpPr>
          <p:cNvPr id="18" name="文本框 15">
            <a:hlinkClick r:id="rId3" action="ppaction://hlinksldjump"/>
          </p:cNvPr>
          <p:cNvSpPr txBox="1"/>
          <p:nvPr/>
        </p:nvSpPr>
        <p:spPr>
          <a:xfrm>
            <a:off x="4283968" y="1988840"/>
            <a:ext cx="648072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zh-CN" sz="1400" dirty="0">
                <a:latin typeface="方正粗圆简体" panose="02010601030101010101" pitchFamily="2" charset="-122"/>
                <a:ea typeface="方正粗圆简体" panose="02010601030101010101" pitchFamily="2" charset="-122"/>
              </a:rPr>
              <a:t>2008</a:t>
            </a:r>
            <a:endParaRPr lang="zh-CN" altLang="en-US" sz="1400" dirty="0"/>
          </a:p>
        </p:txBody>
      </p:sp>
      <p:sp>
        <p:nvSpPr>
          <p:cNvPr id="19" name="文本框 19">
            <a:hlinkClick r:id="rId2" action="ppaction://hlinksldjump"/>
          </p:cNvPr>
          <p:cNvSpPr txBox="1"/>
          <p:nvPr/>
        </p:nvSpPr>
        <p:spPr>
          <a:xfrm>
            <a:off x="5710107" y="1988840"/>
            <a:ext cx="648072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zh-CN" sz="1400" dirty="0" smtClean="0">
                <a:latin typeface="方正粗圆简体" panose="02010601030101010101" pitchFamily="2" charset="-122"/>
                <a:ea typeface="方正粗圆简体" panose="02010601030101010101" pitchFamily="2" charset="-122"/>
              </a:rPr>
              <a:t>2011</a:t>
            </a:r>
            <a:endParaRPr lang="zh-CN" altLang="en-US" sz="1400" dirty="0"/>
          </a:p>
        </p:txBody>
      </p:sp>
      <p:sp>
        <p:nvSpPr>
          <p:cNvPr id="20" name="文本框 21"/>
          <p:cNvSpPr txBox="1"/>
          <p:nvPr/>
        </p:nvSpPr>
        <p:spPr>
          <a:xfrm>
            <a:off x="6957371" y="1988840"/>
            <a:ext cx="648072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zh-CN" sz="1400" dirty="0" smtClean="0">
                <a:latin typeface="方正粗圆简体" panose="02010601030101010101" pitchFamily="2" charset="-122"/>
                <a:ea typeface="方正粗圆简体" panose="02010601030101010101" pitchFamily="2" charset="-122"/>
              </a:rPr>
              <a:t>2012</a:t>
            </a:r>
            <a:endParaRPr lang="zh-CN" altLang="en-US" sz="1400" dirty="0"/>
          </a:p>
        </p:txBody>
      </p:sp>
      <p:sp>
        <p:nvSpPr>
          <p:cNvPr id="21" name="文本框 22"/>
          <p:cNvSpPr txBox="1"/>
          <p:nvPr/>
        </p:nvSpPr>
        <p:spPr>
          <a:xfrm>
            <a:off x="5436096" y="2780928"/>
            <a:ext cx="10263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latin typeface="方正粗圆简体" panose="02010601030101010101" pitchFamily="2" charset="-122"/>
                <a:ea typeface="方正粗圆简体" panose="02010601030101010101" pitchFamily="2" charset="-122"/>
              </a:rPr>
              <a:t>广东佛山教育局，胡铁生，创立和组织</a:t>
            </a:r>
            <a:r>
              <a:rPr lang="zh-CN" altLang="en-US" sz="1600" dirty="0" smtClean="0">
                <a:solidFill>
                  <a:srgbClr val="FF0000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</a:rPr>
              <a:t>微课大赛</a:t>
            </a:r>
            <a:endParaRPr lang="zh-CN" altLang="en-US" sz="1600" dirty="0">
              <a:solidFill>
                <a:srgbClr val="FF0000"/>
              </a:solidFill>
              <a:latin typeface="方正粗圆简体" panose="02010601030101010101" pitchFamily="2" charset="-122"/>
              <a:ea typeface="方正粗圆简体" panose="02010601030101010101" pitchFamily="2" charset="-122"/>
            </a:endParaRPr>
          </a:p>
        </p:txBody>
      </p:sp>
      <p:cxnSp>
        <p:nvCxnSpPr>
          <p:cNvPr id="22" name="直接连接符 21"/>
          <p:cNvCxnSpPr/>
          <p:nvPr/>
        </p:nvCxnSpPr>
        <p:spPr>
          <a:xfrm>
            <a:off x="2139653" y="2471185"/>
            <a:ext cx="0" cy="24290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/>
        </p:nvCxnSpPr>
        <p:spPr>
          <a:xfrm>
            <a:off x="4553744" y="2491742"/>
            <a:ext cx="0" cy="24290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>
            <a:off x="5949280" y="2471184"/>
            <a:ext cx="0" cy="24290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/>
        </p:nvCxnSpPr>
        <p:spPr>
          <a:xfrm>
            <a:off x="7173416" y="2492896"/>
            <a:ext cx="0" cy="24290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本框 30"/>
          <p:cNvSpPr txBox="1"/>
          <p:nvPr/>
        </p:nvSpPr>
        <p:spPr>
          <a:xfrm>
            <a:off x="6660232" y="2780928"/>
            <a:ext cx="10263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latin typeface="方正粗圆简体" panose="02010601030101010101" pitchFamily="2" charset="-122"/>
                <a:ea typeface="方正粗圆简体" panose="02010601030101010101" pitchFamily="2" charset="-122"/>
              </a:rPr>
              <a:t>美国，翻转课堂，</a:t>
            </a:r>
            <a:r>
              <a:rPr lang="zh-CN" altLang="en-US" sz="1600" dirty="0" smtClean="0">
                <a:solidFill>
                  <a:srgbClr val="FF0000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</a:rPr>
              <a:t>可汗学院</a:t>
            </a:r>
            <a:r>
              <a:rPr lang="zh-CN" altLang="en-US" sz="1600" dirty="0" smtClean="0">
                <a:latin typeface="方正粗圆简体" panose="02010601030101010101" pitchFamily="2" charset="-122"/>
                <a:ea typeface="方正粗圆简体" panose="02010601030101010101" pitchFamily="2" charset="-122"/>
              </a:rPr>
              <a:t>风靡全球，微课程兴起</a:t>
            </a:r>
            <a:endParaRPr lang="zh-CN" altLang="en-US" sz="1600" dirty="0">
              <a:latin typeface="方正粗圆简体" panose="02010601030101010101" pitchFamily="2" charset="-122"/>
              <a:ea typeface="方正粗圆简体" panose="02010601030101010101" pitchFamily="2" charset="-122"/>
            </a:endParaRPr>
          </a:p>
        </p:txBody>
      </p:sp>
      <p:cxnSp>
        <p:nvCxnSpPr>
          <p:cNvPr id="27" name="直接连接符 26"/>
          <p:cNvCxnSpPr/>
          <p:nvPr/>
        </p:nvCxnSpPr>
        <p:spPr>
          <a:xfrm>
            <a:off x="3208073" y="2471184"/>
            <a:ext cx="0" cy="24290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本框 32"/>
          <p:cNvSpPr txBox="1"/>
          <p:nvPr/>
        </p:nvSpPr>
        <p:spPr>
          <a:xfrm>
            <a:off x="395536" y="2788511"/>
            <a:ext cx="100811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latin typeface="方正粗圆简体" panose="02010601030101010101" pitchFamily="2" charset="-122"/>
                <a:ea typeface="方正粗圆简体" panose="02010601030101010101" pitchFamily="2" charset="-122"/>
              </a:rPr>
              <a:t>出现</a:t>
            </a:r>
            <a:r>
              <a:rPr lang="zh-CN" altLang="zh-CN" sz="1600" dirty="0" smtClean="0">
                <a:latin typeface="方正粗圆简体" panose="02010601030101010101" pitchFamily="2" charset="-122"/>
                <a:ea typeface="方正粗圆简体" panose="02010601030101010101" pitchFamily="2" charset="-122"/>
              </a:rPr>
              <a:t>片断性</a:t>
            </a:r>
            <a:r>
              <a:rPr lang="zh-CN" altLang="en-US" sz="1600" dirty="0">
                <a:latin typeface="方正粗圆简体" panose="02010601030101010101" pitchFamily="2" charset="-122"/>
                <a:ea typeface="方正粗圆简体" panose="02010601030101010101" pitchFamily="2" charset="-122"/>
              </a:rPr>
              <a:t>电视</a:t>
            </a:r>
            <a:r>
              <a:rPr lang="zh-CN" altLang="en-US" sz="1600" dirty="0" smtClean="0">
                <a:latin typeface="方正粗圆简体" panose="02010601030101010101" pitchFamily="2" charset="-122"/>
                <a:ea typeface="方正粗圆简体" panose="02010601030101010101" pitchFamily="2" charset="-122"/>
              </a:rPr>
              <a:t>教材、</a:t>
            </a:r>
            <a:r>
              <a:rPr lang="en-US" altLang="zh-CN" sz="1600" dirty="0" smtClean="0">
                <a:latin typeface="方正粗圆简体" panose="02010601030101010101" pitchFamily="2" charset="-122"/>
                <a:ea typeface="方正粗圆简体" panose="02010601030101010101" pitchFamily="2" charset="-122"/>
              </a:rPr>
              <a:t>How to </a:t>
            </a:r>
            <a:r>
              <a:rPr lang="zh-CN" altLang="en-US" sz="1600" dirty="0" smtClean="0">
                <a:latin typeface="方正粗圆简体" panose="02010601030101010101" pitchFamily="2" charset="-122"/>
                <a:ea typeface="方正粗圆简体" panose="02010601030101010101" pitchFamily="2" charset="-122"/>
              </a:rPr>
              <a:t>迷你课程、积件、学习对象理论</a:t>
            </a:r>
            <a:endParaRPr lang="zh-CN" altLang="en-US" sz="1600" dirty="0">
              <a:latin typeface="方正粗圆简体" panose="02010601030101010101" pitchFamily="2" charset="-122"/>
              <a:ea typeface="方正粗圆简体" panose="02010601030101010101" pitchFamily="2" charset="-122"/>
            </a:endParaRPr>
          </a:p>
        </p:txBody>
      </p:sp>
      <p:sp>
        <p:nvSpPr>
          <p:cNvPr id="29" name="文本框 33"/>
          <p:cNvSpPr txBox="1"/>
          <p:nvPr/>
        </p:nvSpPr>
        <p:spPr>
          <a:xfrm>
            <a:off x="593304" y="1988840"/>
            <a:ext cx="576064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CN" sz="1400" dirty="0" smtClean="0">
                <a:latin typeface="方正粗圆简体" panose="02010601030101010101" pitchFamily="2" charset="-122"/>
                <a:ea typeface="方正粗圆简体" panose="02010601030101010101" pitchFamily="2" charset="-122"/>
              </a:rPr>
              <a:t>1980</a:t>
            </a:r>
            <a:endParaRPr lang="zh-CN" altLang="en-US" sz="1400" dirty="0"/>
          </a:p>
        </p:txBody>
      </p:sp>
      <p:sp>
        <p:nvSpPr>
          <p:cNvPr id="30" name="椭圆 29"/>
          <p:cNvSpPr/>
          <p:nvPr/>
        </p:nvSpPr>
        <p:spPr>
          <a:xfrm>
            <a:off x="8256356" y="2347136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31" name="直接连接符 30"/>
          <p:cNvCxnSpPr/>
          <p:nvPr/>
        </p:nvCxnSpPr>
        <p:spPr>
          <a:xfrm>
            <a:off x="8326391" y="2499136"/>
            <a:ext cx="0" cy="24290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文本框 36"/>
          <p:cNvSpPr txBox="1"/>
          <p:nvPr/>
        </p:nvSpPr>
        <p:spPr>
          <a:xfrm>
            <a:off x="8053056" y="1988840"/>
            <a:ext cx="648072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zh-CN" sz="1400" dirty="0" smtClean="0">
                <a:latin typeface="方正粗圆简体" panose="02010601030101010101" pitchFamily="2" charset="-122"/>
                <a:ea typeface="方正粗圆简体" panose="02010601030101010101" pitchFamily="2" charset="-122"/>
              </a:rPr>
              <a:t>2014</a:t>
            </a:r>
            <a:endParaRPr lang="zh-CN" altLang="en-US" sz="1400" dirty="0"/>
          </a:p>
        </p:txBody>
      </p:sp>
      <p:sp>
        <p:nvSpPr>
          <p:cNvPr id="33" name="文本框 37"/>
          <p:cNvSpPr txBox="1"/>
          <p:nvPr/>
        </p:nvSpPr>
        <p:spPr>
          <a:xfrm>
            <a:off x="7812360" y="2780928"/>
            <a:ext cx="10263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latin typeface="方正粗圆简体" panose="02010601030101010101" pitchFamily="2" charset="-122"/>
                <a:ea typeface="方正粗圆简体" panose="02010601030101010101" pitchFamily="2" charset="-122"/>
              </a:rPr>
              <a:t>国内，部分学校开始试验微课程教学法</a:t>
            </a:r>
            <a:endParaRPr lang="zh-CN" altLang="en-US" sz="1600" dirty="0">
              <a:latin typeface="方正粗圆简体" panose="02010601030101010101" pitchFamily="2" charset="-122"/>
              <a:ea typeface="方正粗圆简体" panose="02010601030101010101" pitchFamily="2" charset="-122"/>
            </a:endParaRPr>
          </a:p>
        </p:txBody>
      </p:sp>
      <p:sp>
        <p:nvSpPr>
          <p:cNvPr id="10" name="椭圆 9">
            <a:hlinkClick r:id="rId2" action="ppaction://hlinksldjump"/>
          </p:cNvPr>
          <p:cNvSpPr/>
          <p:nvPr/>
        </p:nvSpPr>
        <p:spPr>
          <a:xfrm>
            <a:off x="5877272" y="2348880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9" grpId="0"/>
      <p:bldP spid="20" grpId="0"/>
      <p:bldP spid="21" grpId="0"/>
      <p:bldP spid="26" grpId="0"/>
      <p:bldP spid="30" grpId="0" animBg="1"/>
      <p:bldP spid="32" grpId="0"/>
      <p:bldP spid="33" grpId="0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836712"/>
            <a:ext cx="3314328" cy="580926"/>
          </a:xfrm>
        </p:spPr>
        <p:txBody>
          <a:bodyPr/>
          <a:lstStyle/>
          <a:p>
            <a:r>
              <a:rPr lang="zh-CN" altLang="en-US" sz="4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粗宋简体" panose="03000509000000000000" pitchFamily="65" charset="-122"/>
                <a:ea typeface="方正粗宋简体" panose="03000509000000000000" pitchFamily="65" charset="-122"/>
              </a:rPr>
              <a:t>微课程的缘起</a:t>
            </a:r>
            <a:endParaRPr lang="zh-CN" altLang="en-US" sz="4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粗宋简体" panose="03000509000000000000" pitchFamily="65" charset="-122"/>
              <a:ea typeface="方正粗宋简体" panose="03000509000000000000" pitchFamily="65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quarter" idx="13"/>
          </p:nvPr>
        </p:nvSpPr>
        <p:spPr>
          <a:xfrm>
            <a:off x="1428728" y="1571612"/>
            <a:ext cx="6929486" cy="72008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CN" sz="4400" u="sng" dirty="0" smtClean="0">
                <a:solidFill>
                  <a:srgbClr val="FFFF00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</a:rPr>
              <a:t>McGrew</a:t>
            </a:r>
            <a:r>
              <a:rPr lang="en-US" altLang="zh-CN" sz="3600" dirty="0" smtClean="0">
                <a:latin typeface="方正粗圆简体" panose="02010601030101010101" pitchFamily="2" charset="-122"/>
                <a:ea typeface="方正粗圆简体" panose="02010601030101010101" pitchFamily="2" charset="-122"/>
              </a:rPr>
              <a:t> </a:t>
            </a:r>
            <a:r>
              <a:rPr lang="en-US" altLang="zh-CN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60 </a:t>
            </a:r>
            <a:r>
              <a:rPr lang="zh-CN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秒课</a:t>
            </a:r>
            <a:r>
              <a:rPr lang="zh-CN" alt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程</a:t>
            </a:r>
            <a:r>
              <a:rPr lang="zh-CN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三段式结构</a:t>
            </a:r>
            <a:r>
              <a:rPr lang="en-US" altLang="zh-CN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graphicFrame>
        <p:nvGraphicFramePr>
          <p:cNvPr id="8" name="图示 7"/>
          <p:cNvGraphicFramePr/>
          <p:nvPr/>
        </p:nvGraphicFramePr>
        <p:xfrm>
          <a:off x="1403648" y="2492896"/>
          <a:ext cx="6096000" cy="334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0797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Graphic spid="8" grpId="0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836712"/>
            <a:ext cx="3314328" cy="580926"/>
          </a:xfrm>
        </p:spPr>
        <p:txBody>
          <a:bodyPr/>
          <a:lstStyle/>
          <a:p>
            <a:r>
              <a:rPr lang="zh-CN" altLang="en-US" sz="4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粗宋简体" panose="03000509000000000000" pitchFamily="65" charset="-122"/>
                <a:ea typeface="方正粗宋简体" panose="03000509000000000000" pitchFamily="65" charset="-122"/>
              </a:rPr>
              <a:t>微课程的发展</a:t>
            </a:r>
            <a:endParaRPr lang="zh-CN" altLang="en-US" sz="4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粗宋简体" panose="03000509000000000000" pitchFamily="65" charset="-122"/>
              <a:ea typeface="方正粗宋简体" panose="03000509000000000000" pitchFamily="65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quarter" idx="13"/>
          </p:nvPr>
        </p:nvSpPr>
        <p:spPr>
          <a:xfrm>
            <a:off x="2123728" y="1484784"/>
            <a:ext cx="4896544" cy="57606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CN" altLang="en-US" sz="3200" u="sng" dirty="0" smtClean="0">
                <a:solidFill>
                  <a:srgbClr val="FFFF00"/>
                </a:solidFill>
              </a:rPr>
              <a:t>戴维</a:t>
            </a:r>
            <a:r>
              <a:rPr lang="en-US" altLang="zh-CN" sz="3200" u="sng" dirty="0" smtClean="0">
                <a:solidFill>
                  <a:srgbClr val="FFFF00"/>
                </a:solidFill>
              </a:rPr>
              <a:t>·</a:t>
            </a:r>
            <a:r>
              <a:rPr lang="zh-CN" altLang="en-US" sz="3200" u="sng" dirty="0" smtClean="0">
                <a:solidFill>
                  <a:srgbClr val="FFFF00"/>
                </a:solidFill>
              </a:rPr>
              <a:t>彭罗斯</a:t>
            </a:r>
            <a:r>
              <a:rPr lang="zh-CN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微</a:t>
            </a:r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课</a:t>
            </a:r>
            <a:r>
              <a:rPr lang="zh-CN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程</a:t>
            </a:r>
            <a:r>
              <a:rPr lang="zh-CN" alt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五步曲</a:t>
            </a:r>
            <a:r>
              <a:rPr lang="en-US" altLang="zh-CN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grpSp>
        <p:nvGrpSpPr>
          <p:cNvPr id="4" name="组合 424"/>
          <p:cNvGrpSpPr/>
          <p:nvPr/>
        </p:nvGrpSpPr>
        <p:grpSpPr>
          <a:xfrm>
            <a:off x="429219" y="2780928"/>
            <a:ext cx="1118445" cy="2374527"/>
            <a:chOff x="967058" y="1348737"/>
            <a:chExt cx="1521423" cy="2950591"/>
          </a:xfrm>
        </p:grpSpPr>
        <p:sp>
          <p:nvSpPr>
            <p:cNvPr id="9" name="圆角矩形 8"/>
            <p:cNvSpPr/>
            <p:nvPr/>
          </p:nvSpPr>
          <p:spPr>
            <a:xfrm rot="5400000">
              <a:off x="252474" y="2063321"/>
              <a:ext cx="2950591" cy="1521423"/>
            </a:xfrm>
            <a:prstGeom prst="roundRect">
              <a:avLst>
                <a:gd name="adj" fmla="val 50000"/>
              </a:avLst>
            </a:prstGeom>
            <a:gradFill>
              <a:gsLst>
                <a:gs pos="99000">
                  <a:srgbClr val="00B0F0"/>
                </a:gs>
                <a:gs pos="0">
                  <a:srgbClr val="0070C0"/>
                </a:gs>
              </a:gsLst>
              <a:lin ang="16200000" scaled="1"/>
            </a:gradFill>
            <a:ln w="34925">
              <a:solidFill>
                <a:srgbClr val="FFFFFF"/>
              </a:solidFill>
            </a:ln>
            <a:effectLst/>
            <a:scene3d>
              <a:camera prst="orthographicFront"/>
              <a:lightRig rig="threePt" dir="t"/>
            </a:scene3d>
            <a:sp3d extrusionH="349250" prstMaterial="metal">
              <a:bevelT w="260350" h="50800" prst="softRound"/>
              <a:bevelB w="88900" h="19685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10" name="椭圆 9"/>
            <p:cNvSpPr/>
            <p:nvPr/>
          </p:nvSpPr>
          <p:spPr>
            <a:xfrm>
              <a:off x="1119728" y="1525492"/>
              <a:ext cx="1189128" cy="118912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Text Box 39"/>
            <p:cNvSpPr txBox="1">
              <a:spLocks noChangeArrowheads="1"/>
            </p:cNvSpPr>
            <p:nvPr/>
          </p:nvSpPr>
          <p:spPr bwMode="auto">
            <a:xfrm>
              <a:off x="1092836" y="1500174"/>
              <a:ext cx="1307517" cy="7439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>
                <a:lnSpc>
                  <a:spcPct val="150000"/>
                </a:lnSpc>
                <a:buClr>
                  <a:schemeClr val="bg1"/>
                </a:buClr>
              </a:pPr>
              <a:r>
                <a:rPr lang="en-US" altLang="zh-CN" sz="3200" b="1" spc="50" dirty="0" smtClean="0">
                  <a:ln w="11430"/>
                  <a:solidFill>
                    <a:srgbClr val="0070C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1</a:t>
              </a:r>
            </a:p>
          </p:txBody>
        </p:sp>
        <p:sp>
          <p:nvSpPr>
            <p:cNvPr id="12" name="矩形 11"/>
            <p:cNvSpPr/>
            <p:nvPr/>
          </p:nvSpPr>
          <p:spPr>
            <a:xfrm>
              <a:off x="1367432" y="2221924"/>
              <a:ext cx="739651" cy="46897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50000"/>
                </a:lnSpc>
                <a:buClr>
                  <a:schemeClr val="bg1"/>
                </a:buClr>
              </a:pPr>
              <a:r>
                <a:rPr lang="zh-CN" altLang="en-US" sz="1400" b="1" dirty="0" smtClean="0">
                  <a:solidFill>
                    <a:srgbClr val="0070C0"/>
                  </a:solidFill>
                  <a:latin typeface="微软雅黑" pitchFamily="34" charset="-122"/>
                  <a:ea typeface="微软雅黑" pitchFamily="34" charset="-122"/>
                </a:rPr>
                <a:t>罗列</a:t>
              </a:r>
              <a:endParaRPr lang="en-US" altLang="zh-CN" sz="1400" b="1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3" name="Text Box 39"/>
            <p:cNvSpPr txBox="1">
              <a:spLocks noChangeArrowheads="1"/>
            </p:cNvSpPr>
            <p:nvPr/>
          </p:nvSpPr>
          <p:spPr bwMode="auto">
            <a:xfrm>
              <a:off x="1028779" y="3048805"/>
              <a:ext cx="1361749" cy="5207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buClr>
                  <a:schemeClr val="tx1"/>
                </a:buClr>
              </a:pPr>
              <a:r>
                <a:rPr lang="zh-CN" altLang="en-US" sz="16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粗倩简体" pitchFamily="65" charset="-122"/>
                  <a:ea typeface="方正粗倩简体" pitchFamily="65" charset="-122"/>
                </a:rPr>
                <a:t>核心概念</a:t>
              </a:r>
              <a:endParaRPr lang="en-US" altLang="zh-CN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粗倩简体" pitchFamily="65" charset="-122"/>
                <a:ea typeface="方正粗倩简体" pitchFamily="65" charset="-122"/>
              </a:endParaRPr>
            </a:p>
          </p:txBody>
        </p:sp>
      </p:grpSp>
      <p:grpSp>
        <p:nvGrpSpPr>
          <p:cNvPr id="5" name="组合 430"/>
          <p:cNvGrpSpPr/>
          <p:nvPr/>
        </p:nvGrpSpPr>
        <p:grpSpPr>
          <a:xfrm>
            <a:off x="2229419" y="2780928"/>
            <a:ext cx="1118445" cy="2374527"/>
            <a:chOff x="967058" y="1348737"/>
            <a:chExt cx="1521423" cy="2950591"/>
          </a:xfrm>
        </p:grpSpPr>
        <p:sp>
          <p:nvSpPr>
            <p:cNvPr id="15" name="圆角矩形 14"/>
            <p:cNvSpPr/>
            <p:nvPr/>
          </p:nvSpPr>
          <p:spPr>
            <a:xfrm rot="5400000">
              <a:off x="252474" y="2063321"/>
              <a:ext cx="2950591" cy="1521423"/>
            </a:xfrm>
            <a:prstGeom prst="roundRect">
              <a:avLst>
                <a:gd name="adj" fmla="val 50000"/>
              </a:avLst>
            </a:prstGeom>
            <a:gradFill>
              <a:gsLst>
                <a:gs pos="99000">
                  <a:srgbClr val="70D34D"/>
                </a:gs>
                <a:gs pos="0">
                  <a:srgbClr val="339933"/>
                </a:gs>
              </a:gsLst>
              <a:lin ang="16200000" scaled="1"/>
            </a:gradFill>
            <a:ln w="34925">
              <a:solidFill>
                <a:srgbClr val="FFFFFF"/>
              </a:solidFill>
            </a:ln>
            <a:effectLst/>
            <a:scene3d>
              <a:camera prst="orthographicFront"/>
              <a:lightRig rig="threePt" dir="t"/>
            </a:scene3d>
            <a:sp3d extrusionH="349250" prstMaterial="metal">
              <a:bevelT w="260350" h="50800" prst="softRound"/>
              <a:bevelB w="88900" h="19685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16" name="椭圆 15"/>
            <p:cNvSpPr/>
            <p:nvPr/>
          </p:nvSpPr>
          <p:spPr>
            <a:xfrm>
              <a:off x="1119728" y="1525492"/>
              <a:ext cx="1189128" cy="118912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Text Box 39"/>
            <p:cNvSpPr txBox="1">
              <a:spLocks noChangeArrowheads="1"/>
            </p:cNvSpPr>
            <p:nvPr/>
          </p:nvSpPr>
          <p:spPr bwMode="auto">
            <a:xfrm>
              <a:off x="1092836" y="1500174"/>
              <a:ext cx="1307517" cy="7439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>
                <a:lnSpc>
                  <a:spcPct val="150000"/>
                </a:lnSpc>
                <a:buClr>
                  <a:schemeClr val="bg1"/>
                </a:buClr>
              </a:pPr>
              <a:r>
                <a:rPr lang="en-US" altLang="zh-CN" sz="3200" b="1" spc="50" dirty="0" smtClean="0">
                  <a:ln w="11430"/>
                  <a:solidFill>
                    <a:srgbClr val="339933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2</a:t>
              </a:r>
            </a:p>
          </p:txBody>
        </p:sp>
        <p:sp>
          <p:nvSpPr>
            <p:cNvPr id="18" name="矩形 17"/>
            <p:cNvSpPr/>
            <p:nvPr/>
          </p:nvSpPr>
          <p:spPr>
            <a:xfrm>
              <a:off x="1367432" y="2221924"/>
              <a:ext cx="739651" cy="46897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50000"/>
                </a:lnSpc>
                <a:buClr>
                  <a:schemeClr val="bg1"/>
                </a:buClr>
              </a:pPr>
              <a:r>
                <a:rPr lang="zh-CN" altLang="en-US" sz="1400" b="1" dirty="0" smtClean="0">
                  <a:solidFill>
                    <a:srgbClr val="339933"/>
                  </a:solidFill>
                  <a:latin typeface="微软雅黑" pitchFamily="34" charset="-122"/>
                  <a:ea typeface="微软雅黑" pitchFamily="34" charset="-122"/>
                </a:rPr>
                <a:t>编写</a:t>
              </a:r>
              <a:endParaRPr lang="en-US" altLang="zh-CN" sz="1400" b="1" dirty="0" smtClean="0">
                <a:solidFill>
                  <a:srgbClr val="339933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9" name="Text Box 39"/>
            <p:cNvSpPr txBox="1">
              <a:spLocks noChangeArrowheads="1"/>
            </p:cNvSpPr>
            <p:nvPr/>
          </p:nvSpPr>
          <p:spPr bwMode="auto">
            <a:xfrm>
              <a:off x="1067111" y="3048805"/>
              <a:ext cx="1361749" cy="573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buClr>
                  <a:schemeClr val="tx1"/>
                </a:buClr>
              </a:pPr>
              <a:r>
                <a:rPr lang="zh-CN" altLang="en-US" sz="16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粗倩简体" pitchFamily="65" charset="-122"/>
                  <a:ea typeface="方正粗倩简体" pitchFamily="65" charset="-122"/>
                </a:rPr>
                <a:t>课程介绍</a:t>
              </a:r>
              <a:endParaRPr lang="en-US" altLang="zh-CN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粗倩简体" pitchFamily="65" charset="-122"/>
                <a:ea typeface="方正粗倩简体" pitchFamily="65" charset="-122"/>
              </a:endParaRPr>
            </a:p>
          </p:txBody>
        </p:sp>
      </p:grpSp>
      <p:grpSp>
        <p:nvGrpSpPr>
          <p:cNvPr id="6" name="组合 436"/>
          <p:cNvGrpSpPr/>
          <p:nvPr/>
        </p:nvGrpSpPr>
        <p:grpSpPr>
          <a:xfrm>
            <a:off x="1667310" y="3567208"/>
            <a:ext cx="384410" cy="229963"/>
            <a:chOff x="2214546" y="2169250"/>
            <a:chExt cx="522914" cy="285752"/>
          </a:xfrm>
          <a:solidFill>
            <a:srgbClr val="0070C0"/>
          </a:solidFill>
        </p:grpSpPr>
        <p:sp>
          <p:nvSpPr>
            <p:cNvPr id="21" name="燕尾形 20"/>
            <p:cNvSpPr/>
            <p:nvPr/>
          </p:nvSpPr>
          <p:spPr>
            <a:xfrm>
              <a:off x="2214546" y="2169250"/>
              <a:ext cx="285752" cy="285752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2" name="燕尾形 21"/>
            <p:cNvSpPr/>
            <p:nvPr/>
          </p:nvSpPr>
          <p:spPr>
            <a:xfrm>
              <a:off x="2451708" y="2169250"/>
              <a:ext cx="285752" cy="285752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7" name="组合 439"/>
          <p:cNvGrpSpPr/>
          <p:nvPr/>
        </p:nvGrpSpPr>
        <p:grpSpPr>
          <a:xfrm>
            <a:off x="4101627" y="2780928"/>
            <a:ext cx="1118445" cy="2374527"/>
            <a:chOff x="967058" y="1348737"/>
            <a:chExt cx="1521423" cy="2950591"/>
          </a:xfrm>
        </p:grpSpPr>
        <p:sp>
          <p:nvSpPr>
            <p:cNvPr id="24" name="圆角矩形 23"/>
            <p:cNvSpPr/>
            <p:nvPr/>
          </p:nvSpPr>
          <p:spPr>
            <a:xfrm rot="5400000">
              <a:off x="252474" y="2063321"/>
              <a:ext cx="2950591" cy="1521423"/>
            </a:xfrm>
            <a:prstGeom prst="roundRect">
              <a:avLst>
                <a:gd name="adj" fmla="val 50000"/>
              </a:avLst>
            </a:prstGeom>
            <a:gradFill>
              <a:gsLst>
                <a:gs pos="99000">
                  <a:srgbClr val="7030A0"/>
                </a:gs>
                <a:gs pos="0">
                  <a:srgbClr val="7030A0"/>
                </a:gs>
              </a:gsLst>
              <a:lin ang="16200000" scaled="1"/>
            </a:gradFill>
            <a:ln w="34925">
              <a:solidFill>
                <a:srgbClr val="FFFFFF"/>
              </a:solidFill>
            </a:ln>
            <a:effectLst/>
            <a:scene3d>
              <a:camera prst="orthographicFront"/>
              <a:lightRig rig="threePt" dir="t"/>
            </a:scene3d>
            <a:sp3d extrusionH="349250" prstMaterial="metal">
              <a:bevelT w="260350" h="50800" prst="softRound"/>
              <a:bevelB w="88900" h="19685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25" name="椭圆 24"/>
            <p:cNvSpPr/>
            <p:nvPr/>
          </p:nvSpPr>
          <p:spPr>
            <a:xfrm>
              <a:off x="1119728" y="1525492"/>
              <a:ext cx="1189128" cy="118912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Text Box 39"/>
            <p:cNvSpPr txBox="1">
              <a:spLocks noChangeArrowheads="1"/>
            </p:cNvSpPr>
            <p:nvPr/>
          </p:nvSpPr>
          <p:spPr bwMode="auto">
            <a:xfrm>
              <a:off x="1092836" y="1500174"/>
              <a:ext cx="1307517" cy="7439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>
                <a:lnSpc>
                  <a:spcPct val="150000"/>
                </a:lnSpc>
                <a:buClr>
                  <a:schemeClr val="bg1"/>
                </a:buClr>
              </a:pPr>
              <a:r>
                <a:rPr lang="en-US" altLang="zh-CN" sz="3200" b="1" spc="50" dirty="0" smtClean="0">
                  <a:ln w="11430"/>
                  <a:solidFill>
                    <a:srgbClr val="7030A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3</a:t>
              </a:r>
            </a:p>
          </p:txBody>
        </p:sp>
        <p:sp>
          <p:nvSpPr>
            <p:cNvPr id="27" name="矩形 26"/>
            <p:cNvSpPr/>
            <p:nvPr/>
          </p:nvSpPr>
          <p:spPr>
            <a:xfrm>
              <a:off x="1367432" y="2221924"/>
              <a:ext cx="739651" cy="46897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50000"/>
                </a:lnSpc>
                <a:buClr>
                  <a:schemeClr val="bg1"/>
                </a:buClr>
              </a:pPr>
              <a:r>
                <a:rPr lang="zh-CN" altLang="en-US" sz="1400" b="1" dirty="0" smtClean="0">
                  <a:solidFill>
                    <a:srgbClr val="7030A0"/>
                  </a:solidFill>
                  <a:latin typeface="微软雅黑" pitchFamily="34" charset="-122"/>
                  <a:ea typeface="微软雅黑" pitchFamily="34" charset="-122"/>
                </a:rPr>
                <a:t>录制</a:t>
              </a:r>
              <a:endParaRPr lang="en-US" altLang="zh-CN" sz="1400" b="1" dirty="0" smtClean="0">
                <a:solidFill>
                  <a:srgbClr val="7030A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8" name="Text Box 39"/>
            <p:cNvSpPr txBox="1">
              <a:spLocks noChangeArrowheads="1"/>
            </p:cNvSpPr>
            <p:nvPr/>
          </p:nvSpPr>
          <p:spPr bwMode="auto">
            <a:xfrm>
              <a:off x="1067111" y="2975430"/>
              <a:ext cx="1361749" cy="5207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buClr>
                  <a:schemeClr val="tx1"/>
                </a:buClr>
              </a:pPr>
              <a:r>
                <a:rPr lang="zh-CN" altLang="en-US" sz="16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粗倩简体" pitchFamily="65" charset="-122"/>
                  <a:ea typeface="方正粗倩简体" pitchFamily="65" charset="-122"/>
                </a:rPr>
                <a:t>课程内容</a:t>
              </a:r>
              <a:endParaRPr lang="en-US" altLang="zh-CN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粗倩简体" pitchFamily="65" charset="-122"/>
                <a:ea typeface="方正粗倩简体" pitchFamily="65" charset="-122"/>
              </a:endParaRPr>
            </a:p>
          </p:txBody>
        </p:sp>
      </p:grpSp>
      <p:grpSp>
        <p:nvGrpSpPr>
          <p:cNvPr id="8" name="组合 445"/>
          <p:cNvGrpSpPr/>
          <p:nvPr/>
        </p:nvGrpSpPr>
        <p:grpSpPr>
          <a:xfrm>
            <a:off x="5868144" y="2708920"/>
            <a:ext cx="1146627" cy="2374527"/>
            <a:chOff x="869101" y="1348737"/>
            <a:chExt cx="1559759" cy="2950591"/>
          </a:xfrm>
        </p:grpSpPr>
        <p:sp>
          <p:nvSpPr>
            <p:cNvPr id="30" name="圆角矩形 29"/>
            <p:cNvSpPr/>
            <p:nvPr/>
          </p:nvSpPr>
          <p:spPr>
            <a:xfrm rot="5400000">
              <a:off x="154517" y="2063321"/>
              <a:ext cx="2950591" cy="1521423"/>
            </a:xfrm>
            <a:prstGeom prst="roundRect">
              <a:avLst>
                <a:gd name="adj" fmla="val 50000"/>
              </a:avLst>
            </a:prstGeom>
            <a:gradFill>
              <a:gsLst>
                <a:gs pos="99000">
                  <a:srgbClr val="FFC000"/>
                </a:gs>
                <a:gs pos="0">
                  <a:schemeClr val="accent6">
                    <a:lumMod val="75000"/>
                  </a:schemeClr>
                </a:gs>
              </a:gsLst>
              <a:lin ang="16200000" scaled="1"/>
            </a:gradFill>
            <a:ln w="34925">
              <a:solidFill>
                <a:srgbClr val="FFFFFF"/>
              </a:solidFill>
            </a:ln>
            <a:effectLst/>
            <a:scene3d>
              <a:camera prst="orthographicFront"/>
              <a:lightRig rig="threePt" dir="t"/>
            </a:scene3d>
            <a:sp3d extrusionH="349250" prstMaterial="metal">
              <a:bevelT w="260350" h="50800" prst="softRound"/>
              <a:bevelB w="88900" h="19685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31" name="椭圆 30"/>
            <p:cNvSpPr/>
            <p:nvPr/>
          </p:nvSpPr>
          <p:spPr>
            <a:xfrm>
              <a:off x="1051309" y="1525492"/>
              <a:ext cx="1189128" cy="118912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Text Box 39"/>
            <p:cNvSpPr txBox="1">
              <a:spLocks noChangeArrowheads="1"/>
            </p:cNvSpPr>
            <p:nvPr/>
          </p:nvSpPr>
          <p:spPr bwMode="auto">
            <a:xfrm>
              <a:off x="967054" y="1500174"/>
              <a:ext cx="1307517" cy="7439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>
                <a:lnSpc>
                  <a:spcPct val="150000"/>
                </a:lnSpc>
                <a:buClr>
                  <a:schemeClr val="bg1"/>
                </a:buClr>
              </a:pPr>
              <a:r>
                <a:rPr lang="en-US" altLang="zh-CN" sz="3200" b="1" spc="50" dirty="0" smtClean="0">
                  <a:ln w="11430"/>
                  <a:solidFill>
                    <a:schemeClr val="accent6">
                      <a:lumMod val="75000"/>
                    </a:schemeClr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4</a:t>
              </a:r>
            </a:p>
          </p:txBody>
        </p:sp>
        <p:sp>
          <p:nvSpPr>
            <p:cNvPr id="33" name="矩形 32"/>
            <p:cNvSpPr/>
            <p:nvPr/>
          </p:nvSpPr>
          <p:spPr>
            <a:xfrm>
              <a:off x="1260912" y="2221924"/>
              <a:ext cx="739651" cy="46897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50000"/>
                </a:lnSpc>
                <a:buClr>
                  <a:schemeClr val="bg1"/>
                </a:buClr>
              </a:pPr>
              <a:r>
                <a:rPr lang="zh-CN" altLang="en-US" sz="1400" b="1" dirty="0" smtClean="0">
                  <a:solidFill>
                    <a:schemeClr val="accent6">
                      <a:lumMod val="7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设计</a:t>
              </a:r>
              <a:endParaRPr lang="en-US" altLang="zh-CN" sz="1400" b="1" dirty="0" smtClean="0">
                <a:solidFill>
                  <a:schemeClr val="accent6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4" name="Text Box 39"/>
            <p:cNvSpPr txBox="1">
              <a:spLocks noChangeArrowheads="1"/>
            </p:cNvSpPr>
            <p:nvPr/>
          </p:nvSpPr>
          <p:spPr bwMode="auto">
            <a:xfrm>
              <a:off x="1067111" y="3103070"/>
              <a:ext cx="1361749" cy="5207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buClr>
                  <a:schemeClr val="tx1"/>
                </a:buClr>
              </a:pPr>
              <a:r>
                <a:rPr lang="zh-CN" altLang="en-US" sz="16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粗倩简体" pitchFamily="65" charset="-122"/>
                  <a:ea typeface="方正粗倩简体" pitchFamily="65" charset="-122"/>
                </a:rPr>
                <a:t>课后任务</a:t>
              </a:r>
              <a:endParaRPr lang="en-US" altLang="zh-CN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粗倩简体" pitchFamily="65" charset="-122"/>
                <a:ea typeface="方正粗倩简体" pitchFamily="65" charset="-122"/>
              </a:endParaRPr>
            </a:p>
          </p:txBody>
        </p:sp>
      </p:grpSp>
      <p:grpSp>
        <p:nvGrpSpPr>
          <p:cNvPr id="14" name="组合 451"/>
          <p:cNvGrpSpPr/>
          <p:nvPr/>
        </p:nvGrpSpPr>
        <p:grpSpPr>
          <a:xfrm>
            <a:off x="5371068" y="3501008"/>
            <a:ext cx="384410" cy="229963"/>
            <a:chOff x="2214546" y="2169250"/>
            <a:chExt cx="522914" cy="285752"/>
          </a:xfrm>
          <a:solidFill>
            <a:srgbClr val="7030A0"/>
          </a:solidFill>
        </p:grpSpPr>
        <p:sp>
          <p:nvSpPr>
            <p:cNvPr id="36" name="燕尾形 35"/>
            <p:cNvSpPr/>
            <p:nvPr/>
          </p:nvSpPr>
          <p:spPr>
            <a:xfrm>
              <a:off x="2214546" y="2169250"/>
              <a:ext cx="285752" cy="285752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7" name="燕尾形 36"/>
            <p:cNvSpPr/>
            <p:nvPr/>
          </p:nvSpPr>
          <p:spPr>
            <a:xfrm>
              <a:off x="2451708" y="2169250"/>
              <a:ext cx="285752" cy="285752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0" name="组合 454"/>
          <p:cNvGrpSpPr/>
          <p:nvPr/>
        </p:nvGrpSpPr>
        <p:grpSpPr>
          <a:xfrm>
            <a:off x="3539518" y="3573016"/>
            <a:ext cx="384410" cy="229963"/>
            <a:chOff x="2214546" y="2169250"/>
            <a:chExt cx="522914" cy="285752"/>
          </a:xfrm>
          <a:solidFill>
            <a:srgbClr val="339933"/>
          </a:solidFill>
        </p:grpSpPr>
        <p:sp>
          <p:nvSpPr>
            <p:cNvPr id="39" name="燕尾形 38"/>
            <p:cNvSpPr/>
            <p:nvPr/>
          </p:nvSpPr>
          <p:spPr>
            <a:xfrm>
              <a:off x="2214546" y="2169250"/>
              <a:ext cx="285752" cy="285752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0" name="燕尾形 39"/>
            <p:cNvSpPr/>
            <p:nvPr/>
          </p:nvSpPr>
          <p:spPr>
            <a:xfrm>
              <a:off x="2451708" y="2169250"/>
              <a:ext cx="285752" cy="285752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组合 424"/>
          <p:cNvGrpSpPr/>
          <p:nvPr/>
        </p:nvGrpSpPr>
        <p:grpSpPr>
          <a:xfrm>
            <a:off x="7740352" y="2708920"/>
            <a:ext cx="1118445" cy="2374527"/>
            <a:chOff x="967058" y="1348737"/>
            <a:chExt cx="1521423" cy="2950591"/>
          </a:xfrm>
        </p:grpSpPr>
        <p:sp>
          <p:nvSpPr>
            <p:cNvPr id="42" name="圆角矩形 41"/>
            <p:cNvSpPr/>
            <p:nvPr/>
          </p:nvSpPr>
          <p:spPr>
            <a:xfrm rot="5400000">
              <a:off x="252474" y="2063321"/>
              <a:ext cx="2950591" cy="1521423"/>
            </a:xfrm>
            <a:prstGeom prst="roundRect">
              <a:avLst>
                <a:gd name="adj" fmla="val 50000"/>
              </a:avLst>
            </a:prstGeom>
            <a:gradFill>
              <a:gsLst>
                <a:gs pos="99000">
                  <a:srgbClr val="00B0F0"/>
                </a:gs>
                <a:gs pos="0">
                  <a:srgbClr val="0070C0"/>
                </a:gs>
              </a:gsLst>
              <a:lin ang="16200000" scaled="1"/>
            </a:gradFill>
            <a:ln w="34925">
              <a:solidFill>
                <a:srgbClr val="FFFFFF"/>
              </a:solidFill>
            </a:ln>
            <a:effectLst/>
            <a:scene3d>
              <a:camera prst="orthographicFront"/>
              <a:lightRig rig="threePt" dir="t"/>
            </a:scene3d>
            <a:sp3d extrusionH="349250" prstMaterial="metal">
              <a:bevelT w="260350" h="50800" prst="softRound"/>
              <a:bevelB w="88900" h="19685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43" name="椭圆 42"/>
            <p:cNvSpPr/>
            <p:nvPr/>
          </p:nvSpPr>
          <p:spPr>
            <a:xfrm>
              <a:off x="1119728" y="1525492"/>
              <a:ext cx="1189128" cy="118912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Text Box 39"/>
            <p:cNvSpPr txBox="1">
              <a:spLocks noChangeArrowheads="1"/>
            </p:cNvSpPr>
            <p:nvPr/>
          </p:nvSpPr>
          <p:spPr bwMode="auto">
            <a:xfrm>
              <a:off x="1092836" y="1500174"/>
              <a:ext cx="1307517" cy="9244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>
                <a:lnSpc>
                  <a:spcPct val="150000"/>
                </a:lnSpc>
                <a:buClr>
                  <a:schemeClr val="bg1"/>
                </a:buClr>
              </a:pPr>
              <a:r>
                <a:rPr lang="en-US" altLang="zh-CN" sz="3200" b="1" spc="50" dirty="0" smtClean="0">
                  <a:ln w="11430"/>
                  <a:solidFill>
                    <a:srgbClr val="0070C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rPr>
                <a:t>5</a:t>
              </a:r>
            </a:p>
          </p:txBody>
        </p:sp>
        <p:sp>
          <p:nvSpPr>
            <p:cNvPr id="45" name="矩形 44"/>
            <p:cNvSpPr/>
            <p:nvPr/>
          </p:nvSpPr>
          <p:spPr>
            <a:xfrm>
              <a:off x="1367432" y="2221924"/>
              <a:ext cx="739651" cy="46897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50000"/>
                </a:lnSpc>
                <a:buClr>
                  <a:schemeClr val="bg1"/>
                </a:buClr>
              </a:pPr>
              <a:r>
                <a:rPr lang="zh-CN" altLang="en-US" sz="1400" b="1" dirty="0" smtClean="0">
                  <a:solidFill>
                    <a:srgbClr val="0070C0"/>
                  </a:solidFill>
                  <a:latin typeface="微软雅黑" pitchFamily="34" charset="-122"/>
                  <a:ea typeface="微软雅黑" pitchFamily="34" charset="-122"/>
                </a:rPr>
                <a:t>上传</a:t>
              </a:r>
              <a:endParaRPr lang="en-US" altLang="zh-CN" sz="1400" b="1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46" name="Text Box 39"/>
            <p:cNvSpPr txBox="1">
              <a:spLocks noChangeArrowheads="1"/>
            </p:cNvSpPr>
            <p:nvPr/>
          </p:nvSpPr>
          <p:spPr bwMode="auto">
            <a:xfrm>
              <a:off x="1065011" y="3227759"/>
              <a:ext cx="1361749" cy="5207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buClr>
                  <a:schemeClr val="tx1"/>
                </a:buClr>
              </a:pPr>
              <a:r>
                <a:rPr lang="zh-CN" altLang="en-US" sz="16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粗倩简体" pitchFamily="65" charset="-122"/>
                  <a:ea typeface="方正粗倩简体" pitchFamily="65" charset="-122"/>
                </a:rPr>
                <a:t>课程资源</a:t>
              </a:r>
              <a:endParaRPr lang="en-US" altLang="zh-CN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粗倩简体" pitchFamily="65" charset="-122"/>
                <a:ea typeface="方正粗倩简体" pitchFamily="65" charset="-122"/>
              </a:endParaRPr>
            </a:p>
          </p:txBody>
        </p:sp>
      </p:grpSp>
      <p:grpSp>
        <p:nvGrpSpPr>
          <p:cNvPr id="29" name="组合 436"/>
          <p:cNvGrpSpPr/>
          <p:nvPr/>
        </p:nvGrpSpPr>
        <p:grpSpPr>
          <a:xfrm>
            <a:off x="7164288" y="3573016"/>
            <a:ext cx="384410" cy="229963"/>
            <a:chOff x="2214546" y="2169250"/>
            <a:chExt cx="522914" cy="285752"/>
          </a:xfrm>
          <a:solidFill>
            <a:srgbClr val="FFFF00"/>
          </a:solidFill>
        </p:grpSpPr>
        <p:sp>
          <p:nvSpPr>
            <p:cNvPr id="48" name="燕尾形 47"/>
            <p:cNvSpPr/>
            <p:nvPr/>
          </p:nvSpPr>
          <p:spPr>
            <a:xfrm>
              <a:off x="2214546" y="2169250"/>
              <a:ext cx="285752" cy="285752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9" name="燕尾形 48"/>
            <p:cNvSpPr/>
            <p:nvPr/>
          </p:nvSpPr>
          <p:spPr>
            <a:xfrm>
              <a:off x="2451708" y="2169250"/>
              <a:ext cx="285752" cy="285752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08014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30" y="1757362"/>
            <a:ext cx="3813938" cy="28237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341"/>
            <a:ext cx="9144000" cy="1481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059832" y="827559"/>
            <a:ext cx="5904656" cy="681925"/>
          </a:xfrm>
        </p:spPr>
        <p:txBody>
          <a:bodyPr/>
          <a:lstStyle/>
          <a:p>
            <a:r>
              <a:rPr lang="zh-CN" alt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粗倩简体" panose="03000509000000000000" pitchFamily="65" charset="-122"/>
                <a:ea typeface="方正粗倩简体" panose="03000509000000000000" pitchFamily="65" charset="-122"/>
              </a:rPr>
              <a:t>关于微课程你必须知道的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粗倩简体" panose="03000509000000000000" pitchFamily="65" charset="-122"/>
                <a:ea typeface="方正粗倩简体" panose="03000509000000000000" pitchFamily="65" charset="-122"/>
              </a:rPr>
              <a:t>7</a:t>
            </a:r>
            <a:r>
              <a:rPr lang="zh-CN" alt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粗倩简体" panose="03000509000000000000" pitchFamily="65" charset="-122"/>
                <a:ea typeface="方正粗倩简体" panose="03000509000000000000" pitchFamily="65" charset="-122"/>
              </a:rPr>
              <a:t>件事</a:t>
            </a:r>
            <a:endParaRPr lang="zh-CN" altLang="en-US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粗倩简体" panose="03000509000000000000" pitchFamily="65" charset="-122"/>
              <a:ea typeface="方正粗倩简体" panose="03000509000000000000" pitchFamily="65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36373" y="4581128"/>
            <a:ext cx="39388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 smtClean="0">
                <a:solidFill>
                  <a:srgbClr val="00B0F0"/>
                </a:solidFill>
              </a:rPr>
              <a:t>在线学习  课堂和实验室</a:t>
            </a:r>
            <a:endParaRPr lang="zh-CN" altLang="en-US" sz="2800" dirty="0">
              <a:solidFill>
                <a:srgbClr val="00B0F0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32048" y="5204811"/>
            <a:ext cx="18600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dirty="0" smtClean="0">
                <a:solidFill>
                  <a:srgbClr val="FFFF00"/>
                </a:solidFill>
              </a:rPr>
              <a:t>灵活自主</a:t>
            </a:r>
            <a:endParaRPr lang="zh-CN" altLang="en-US" sz="2400" dirty="0">
              <a:solidFill>
                <a:srgbClr val="FFFF00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252643" y="5229200"/>
            <a:ext cx="20313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 smtClean="0">
                <a:solidFill>
                  <a:srgbClr val="FFFF00"/>
                </a:solidFill>
              </a:rPr>
              <a:t>加强学习效果</a:t>
            </a:r>
            <a:endParaRPr lang="zh-CN" altLang="en-US" sz="2400" dirty="0">
              <a:solidFill>
                <a:srgbClr val="FFFF00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4716016" y="1916832"/>
            <a:ext cx="22333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solidFill>
                  <a:srgbClr val="FFC000"/>
                </a:solidFill>
              </a:rPr>
              <a:t>3.</a:t>
            </a:r>
            <a:r>
              <a:rPr lang="zh-CN" altLang="en-US" sz="2800" b="1" dirty="0">
                <a:solidFill>
                  <a:srgbClr val="FFC000"/>
                </a:solidFill>
              </a:rPr>
              <a:t>谁正在做？</a:t>
            </a:r>
            <a:endParaRPr lang="zh-CN" altLang="en-US" sz="2800" dirty="0">
              <a:solidFill>
                <a:srgbClr val="FFC000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4860032" y="2564904"/>
            <a:ext cx="403244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dirty="0" smtClean="0"/>
              <a:t>   公开</a:t>
            </a:r>
            <a:r>
              <a:rPr lang="zh-CN" altLang="en-US" sz="2400" dirty="0"/>
              <a:t>的微课网站如萨尔曼</a:t>
            </a:r>
            <a:r>
              <a:rPr lang="en-US" altLang="zh-CN" sz="2400" dirty="0"/>
              <a:t>.</a:t>
            </a:r>
            <a:r>
              <a:rPr lang="zh-CN" altLang="en-US" sz="2400" dirty="0"/>
              <a:t>可汗学院、</a:t>
            </a:r>
            <a:r>
              <a:rPr lang="en-US" altLang="zh-CN" sz="2400" dirty="0"/>
              <a:t>TED</a:t>
            </a:r>
            <a:r>
              <a:rPr lang="zh-CN" altLang="en-US" sz="2400" dirty="0"/>
              <a:t>教育演讲已经让微课成为人们熟悉的一种非正式学习形式，与此同时，大专院校也正在尝试将微课整合于他们的正式课程之中。</a:t>
            </a:r>
          </a:p>
        </p:txBody>
      </p:sp>
      <p:grpSp>
        <p:nvGrpSpPr>
          <p:cNvPr id="3" name="组合 5"/>
          <p:cNvGrpSpPr/>
          <p:nvPr/>
        </p:nvGrpSpPr>
        <p:grpSpPr>
          <a:xfrm>
            <a:off x="899592" y="3343895"/>
            <a:ext cx="2980885" cy="1165225"/>
            <a:chOff x="899592" y="3343895"/>
            <a:chExt cx="2980885" cy="1165225"/>
          </a:xfrm>
        </p:grpSpPr>
        <p:sp>
          <p:nvSpPr>
            <p:cNvPr id="15" name="圆角矩形 14"/>
            <p:cNvSpPr/>
            <p:nvPr/>
          </p:nvSpPr>
          <p:spPr>
            <a:xfrm>
              <a:off x="899592" y="3343895"/>
              <a:ext cx="2980885" cy="371475"/>
            </a:xfrm>
            <a:prstGeom prst="round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400" dirty="0">
                  <a:solidFill>
                    <a:srgbClr val="7030A0"/>
                  </a:solidFill>
                  <a:latin typeface="方正毡笔黑简体" panose="03000509000000000000" pitchFamily="65" charset="-122"/>
                  <a:ea typeface="方正毡笔黑简体" panose="03000509000000000000" pitchFamily="65" charset="-122"/>
                </a:rPr>
                <a:t>方兴未艾的在线教学</a:t>
              </a:r>
            </a:p>
          </p:txBody>
        </p:sp>
        <p:sp>
          <p:nvSpPr>
            <p:cNvPr id="16" name="圆角矩形 15"/>
            <p:cNvSpPr/>
            <p:nvPr/>
          </p:nvSpPr>
          <p:spPr>
            <a:xfrm>
              <a:off x="899592" y="3740770"/>
              <a:ext cx="2968610" cy="371475"/>
            </a:xfrm>
            <a:prstGeom prst="round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400" dirty="0">
                  <a:solidFill>
                    <a:srgbClr val="7030A0"/>
                  </a:solidFill>
                  <a:latin typeface="方正毡笔黑简体" panose="03000509000000000000" pitchFamily="65" charset="-122"/>
                  <a:ea typeface="方正毡笔黑简体" panose="03000509000000000000" pitchFamily="65" charset="-122"/>
                </a:rPr>
                <a:t>广泛流传的可汗学院</a:t>
              </a:r>
            </a:p>
          </p:txBody>
        </p:sp>
        <p:sp>
          <p:nvSpPr>
            <p:cNvPr id="17" name="圆角矩形 16"/>
            <p:cNvSpPr/>
            <p:nvPr/>
          </p:nvSpPr>
          <p:spPr>
            <a:xfrm>
              <a:off x="899592" y="4137645"/>
              <a:ext cx="2968610" cy="371475"/>
            </a:xfrm>
            <a:prstGeom prst="round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400" dirty="0">
                  <a:solidFill>
                    <a:srgbClr val="7030A0"/>
                  </a:solidFill>
                  <a:latin typeface="方正毡笔黑简体" panose="03000509000000000000" pitchFamily="65" charset="-122"/>
                  <a:ea typeface="方正毡笔黑简体" panose="03000509000000000000" pitchFamily="65" charset="-122"/>
                </a:rPr>
                <a:t>起源美国的翻转课堂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0736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  <p:bldP spid="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411" y="857232"/>
            <a:ext cx="9163970" cy="5384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7"/>
          <p:cNvSpPr txBox="1"/>
          <p:nvPr/>
        </p:nvSpPr>
        <p:spPr>
          <a:xfrm>
            <a:off x="1939979" y="4983099"/>
            <a:ext cx="5243190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>
                <a:solidFill>
                  <a:schemeClr val="bg1"/>
                </a:solidFill>
                <a:latin typeface="方正大黑简体" panose="02010601030101010101" pitchFamily="2" charset="-122"/>
                <a:ea typeface="方正大黑简体" panose="02010601030101010101" pitchFamily="2" charset="-122"/>
              </a:defRPr>
            </a:lvl1pPr>
          </a:lstStyle>
          <a:p>
            <a:pPr algn="l"/>
            <a:r>
              <a:rPr lang="zh-CN" altLang="en-US" dirty="0">
                <a:solidFill>
                  <a:srgbClr val="FF0000"/>
                </a:solidFill>
              </a:rPr>
              <a:t>学生：使</a:t>
            </a:r>
            <a:r>
              <a:rPr lang="zh-CN" altLang="en-US" dirty="0" smtClean="0">
                <a:solidFill>
                  <a:srgbClr val="FF0000"/>
                </a:solidFill>
              </a:rPr>
              <a:t>用各种终</a:t>
            </a:r>
            <a:r>
              <a:rPr lang="zh-CN" altLang="en-US" dirty="0">
                <a:solidFill>
                  <a:srgbClr val="FF0000"/>
                </a:solidFill>
              </a:rPr>
              <a:t>端学习微课程</a:t>
            </a:r>
          </a:p>
        </p:txBody>
      </p:sp>
      <p:sp>
        <p:nvSpPr>
          <p:cNvPr id="3" name="文本框 8"/>
          <p:cNvSpPr txBox="1"/>
          <p:nvPr/>
        </p:nvSpPr>
        <p:spPr>
          <a:xfrm>
            <a:off x="1939979" y="5631171"/>
            <a:ext cx="5243190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>
                <a:solidFill>
                  <a:schemeClr val="bg1"/>
                </a:solidFill>
                <a:latin typeface="方正大黑简体" panose="02010601030101010101" pitchFamily="2" charset="-122"/>
                <a:ea typeface="方正大黑简体" panose="02010601030101010101" pitchFamily="2" charset="-122"/>
              </a:defRPr>
            </a:lvl1pPr>
          </a:lstStyle>
          <a:p>
            <a:pPr algn="l"/>
            <a:r>
              <a:rPr lang="zh-CN" altLang="en-US" dirty="0">
                <a:solidFill>
                  <a:srgbClr val="FF0000"/>
                </a:solidFill>
              </a:rPr>
              <a:t>教师：</a:t>
            </a:r>
            <a:r>
              <a:rPr lang="zh-CN" altLang="en-US" dirty="0" smtClean="0">
                <a:solidFill>
                  <a:srgbClr val="FF0000"/>
                </a:solidFill>
              </a:rPr>
              <a:t>使用教学平台管理</a:t>
            </a:r>
            <a:r>
              <a:rPr lang="zh-CN" altLang="en-US" dirty="0">
                <a:solidFill>
                  <a:srgbClr val="FF0000"/>
                </a:solidFill>
              </a:rPr>
              <a:t>微课程</a:t>
            </a:r>
          </a:p>
        </p:txBody>
      </p:sp>
      <p:pic>
        <p:nvPicPr>
          <p:cNvPr id="5" name="Picture 6" descr="http://www.fhedu.cn/htmledit/uploadfile/31F2676B-85B0-4CE6-BED6-B497E962F761/20121111/2012111109320011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99"/>
          <a:stretch/>
        </p:blipFill>
        <p:spPr bwMode="auto">
          <a:xfrm>
            <a:off x="500034" y="1285860"/>
            <a:ext cx="2415782" cy="35285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6"/>
          <p:cNvSpPr/>
          <p:nvPr/>
        </p:nvSpPr>
        <p:spPr>
          <a:xfrm>
            <a:off x="5796136" y="1844824"/>
            <a:ext cx="3024336" cy="584775"/>
          </a:xfrm>
          <a:prstGeom prst="rect">
            <a:avLst/>
          </a:prstGeom>
          <a:ln>
            <a:prstDash val="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2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4,000</a:t>
            </a:r>
            <a:r>
              <a:rPr lang="zh-CN" altLang="en-US" sz="32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余个视频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796136" y="2780928"/>
            <a:ext cx="3062057" cy="584775"/>
          </a:xfrm>
          <a:prstGeom prst="rect">
            <a:avLst/>
          </a:prstGeom>
          <a:ln>
            <a:prstDash val="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2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3200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亿</a:t>
            </a:r>
            <a:r>
              <a:rPr lang="zh-CN" altLang="en-US" sz="32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次</a:t>
            </a:r>
            <a:r>
              <a:rPr lang="zh-CN" altLang="en-US" sz="3200" dirty="0">
                <a:solidFill>
                  <a:srgbClr val="06192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浏览</a:t>
            </a:r>
            <a:r>
              <a:rPr lang="zh-CN" altLang="en-US" sz="3200" dirty="0" smtClean="0">
                <a:solidFill>
                  <a:srgbClr val="06192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量</a:t>
            </a:r>
            <a:r>
              <a:rPr lang="en-US" altLang="zh-CN" sz="3200" dirty="0" smtClean="0">
                <a:solidFill>
                  <a:srgbClr val="06192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3200" dirty="0" smtClean="0">
                <a:solidFill>
                  <a:srgbClr val="06192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endParaRPr lang="en-US" altLang="zh-CN" sz="3200" dirty="0">
              <a:solidFill>
                <a:srgbClr val="06192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796136" y="3789040"/>
            <a:ext cx="2952328" cy="584775"/>
          </a:xfrm>
          <a:prstGeom prst="rect">
            <a:avLst/>
          </a:prstGeom>
          <a:ln>
            <a:prstDash val="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200" dirty="0">
                <a:solidFill>
                  <a:srgbClr val="70AD47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3200" dirty="0" smtClean="0">
                <a:solidFill>
                  <a:srgbClr val="70AD47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万间</a:t>
            </a:r>
            <a:r>
              <a:rPr lang="zh-CN" altLang="en-US" sz="32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教室</a:t>
            </a:r>
            <a:r>
              <a:rPr lang="zh-CN" altLang="en-US" sz="32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使用</a:t>
            </a:r>
            <a:endParaRPr lang="en-US" altLang="zh-CN" sz="32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97233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7" grpId="0" animBg="1"/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 txBox="1">
            <a:spLocks/>
          </p:cNvSpPr>
          <p:nvPr/>
        </p:nvSpPr>
        <p:spPr>
          <a:xfrm>
            <a:off x="467544" y="4917005"/>
            <a:ext cx="3744416" cy="6558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CN" altLang="en-U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常州市教育科学</a:t>
            </a:r>
            <a:r>
              <a:rPr lang="zh-CN" alt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研究</a:t>
            </a:r>
            <a:r>
              <a:rPr lang="zh-CN" altLang="en-U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院</a:t>
            </a:r>
            <a:endParaRPr lang="zh-CN" altLang="en-US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" name="标题 1"/>
          <p:cNvSpPr txBox="1">
            <a:spLocks/>
          </p:cNvSpPr>
          <p:nvPr/>
        </p:nvSpPr>
        <p:spPr>
          <a:xfrm>
            <a:off x="3779912" y="5085184"/>
            <a:ext cx="3744416" cy="6558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CN" altLang="en-U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课 程 资 源 研 发 中 心</a:t>
            </a:r>
            <a:endParaRPr lang="zh-CN" altLang="en-US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" name="标题 1"/>
          <p:cNvSpPr txBox="1">
            <a:spLocks/>
          </p:cNvSpPr>
          <p:nvPr/>
        </p:nvSpPr>
        <p:spPr>
          <a:xfrm>
            <a:off x="3779912" y="4717391"/>
            <a:ext cx="3744416" cy="6558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CN" altLang="en-U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信息技术应用研究中心</a:t>
            </a:r>
            <a:endParaRPr lang="zh-CN" altLang="en-US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" name="标题 1"/>
          <p:cNvSpPr txBox="1">
            <a:spLocks/>
          </p:cNvSpPr>
          <p:nvPr/>
        </p:nvSpPr>
        <p:spPr>
          <a:xfrm>
            <a:off x="7308304" y="4929945"/>
            <a:ext cx="1008112" cy="6558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CN" altLang="en-U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黄  炎</a:t>
            </a:r>
            <a:endParaRPr lang="zh-CN" altLang="en-US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2" name="标题 1"/>
          <p:cNvSpPr txBox="1">
            <a:spLocks/>
          </p:cNvSpPr>
          <p:nvPr/>
        </p:nvSpPr>
        <p:spPr>
          <a:xfrm>
            <a:off x="-756592" y="1844824"/>
            <a:ext cx="10729192" cy="135902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zh-CN" altLang="en-US" sz="5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方正超粗黑简体" panose="03000509000000000000" pitchFamily="65" charset="-122"/>
                <a:ea typeface="方正超粗黑简体" panose="03000509000000000000" pitchFamily="65" charset="-122"/>
              </a:rPr>
              <a:t>用 </a:t>
            </a:r>
            <a:r>
              <a:rPr lang="zh-CN" altLang="en-US" sz="6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方正超粗黑简体" panose="03000509000000000000" pitchFamily="65" charset="-122"/>
                <a:ea typeface="方正超粗黑简体" panose="03000509000000000000" pitchFamily="65" charset="-122"/>
              </a:rPr>
              <a:t>技 术</a:t>
            </a:r>
            <a:r>
              <a:rPr lang="zh-CN" altLang="en-US" sz="5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方正超粗黑简体" panose="03000509000000000000" pitchFamily="65" charset="-122"/>
                <a:ea typeface="方正超粗黑简体" panose="03000509000000000000" pitchFamily="65" charset="-122"/>
              </a:rPr>
              <a:t> 解 决 问 题</a:t>
            </a:r>
            <a:endParaRPr lang="zh-CN" altLang="en-US" sz="5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60000" endA="900" endPos="58000" dir="5400000" sy="-100000" algn="bl" rotWithShape="0"/>
              </a:effectLst>
              <a:latin typeface="方正超粗黑简体" panose="03000509000000000000" pitchFamily="65" charset="-122"/>
              <a:ea typeface="方正超粗黑简体" panose="03000509000000000000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4102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195736" y="332656"/>
            <a:ext cx="5079269" cy="522948"/>
          </a:xfrm>
          <a:prstGeom prst="rect">
            <a:avLst/>
          </a:prstGeom>
          <a:ln>
            <a:noFill/>
            <a:prstDash val="dash"/>
          </a:ln>
        </p:spPr>
        <p:txBody>
          <a:bodyPr wrap="square">
            <a:spAutoFit/>
          </a:bodyPr>
          <a:lstStyle/>
          <a:p>
            <a:pPr algn="dist"/>
            <a:r>
              <a:rPr lang="zh-CN" altLang="en-US" sz="2799" b="1" dirty="0" smtClean="0">
                <a:ln w="17780" cmpd="sng">
                  <a:noFill/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可汗式“微课”的特点</a:t>
            </a:r>
            <a:endParaRPr lang="zh-CN" altLang="en-US" sz="2799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153132" y="962099"/>
            <a:ext cx="5318212" cy="13983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aphicFrame>
        <p:nvGraphicFramePr>
          <p:cNvPr id="4" name="图示 3"/>
          <p:cNvGraphicFramePr/>
          <p:nvPr>
            <p:extLst/>
          </p:nvPr>
        </p:nvGraphicFramePr>
        <p:xfrm>
          <a:off x="971600" y="1340768"/>
          <a:ext cx="7704856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4F123C8-5087-4E5B-AF38-A5F374E86A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graphicEl>
                                              <a:dgm id="{24F123C8-5087-4E5B-AF38-A5F374E86AF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graphicEl>
                                              <a:dgm id="{24F123C8-5087-4E5B-AF38-A5F374E86A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graphicEl>
                                              <a:dgm id="{24F123C8-5087-4E5B-AF38-A5F374E86A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D92B36E-66FE-4EF7-B33C-FAC2CFA48E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graphicEl>
                                              <a:dgm id="{ED92B36E-66FE-4EF7-B33C-FAC2CFA48E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graphicEl>
                                              <a:dgm id="{ED92B36E-66FE-4EF7-B33C-FAC2CFA48E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graphicEl>
                                              <a:dgm id="{ED92B36E-66FE-4EF7-B33C-FAC2CFA48E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30B901D-62EE-4570-B947-EE40B103D2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graphicEl>
                                              <a:dgm id="{230B901D-62EE-4570-B947-EE40B103D23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graphicEl>
                                              <a:dgm id="{230B901D-62EE-4570-B947-EE40B103D2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graphicEl>
                                              <a:dgm id="{230B901D-62EE-4570-B947-EE40B103D2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211ABD4-D701-48C9-9E03-DA1CD08974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graphicEl>
                                              <a:dgm id="{0211ABD4-D701-48C9-9E03-DA1CD08974E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graphicEl>
                                              <a:dgm id="{0211ABD4-D701-48C9-9E03-DA1CD08974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graphicEl>
                                              <a:dgm id="{0211ABD4-D701-48C9-9E03-DA1CD08974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30C6A08-7C98-4553-B8E9-50AC00A835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>
                                            <p:graphicEl>
                                              <a:dgm id="{B30C6A08-7C98-4553-B8E9-50AC00A8353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graphicEl>
                                              <a:dgm id="{B30C6A08-7C98-4553-B8E9-50AC00A835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graphicEl>
                                              <a:dgm id="{B30C6A08-7C98-4553-B8E9-50AC00A835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3FE3C28-DDAF-41DB-8712-2F14F0A423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>
                                            <p:graphicEl>
                                              <a:dgm id="{13FE3C28-DDAF-41DB-8712-2F14F0A4230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graphicEl>
                                              <a:dgm id="{13FE3C28-DDAF-41DB-8712-2F14F0A423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graphicEl>
                                              <a:dgm id="{13FE3C28-DDAF-41DB-8712-2F14F0A423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CB9E4DD-BA5B-4D45-ACB1-E0A65CFA37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">
                                            <p:graphicEl>
                                              <a:dgm id="{CCB9E4DD-BA5B-4D45-ACB1-E0A65CFA37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graphicEl>
                                              <a:dgm id="{CCB9E4DD-BA5B-4D45-ACB1-E0A65CFA37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>
                                            <p:graphicEl>
                                              <a:dgm id="{CCB9E4DD-BA5B-4D45-ACB1-E0A65CFA37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6F3DCA3-F058-40F1-937F-8E5C8FD6FD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">
                                            <p:graphicEl>
                                              <a:dgm id="{86F3DCA3-F058-40F1-937F-8E5C8FD6FD2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>
                                            <p:graphicEl>
                                              <a:dgm id="{86F3DCA3-F058-40F1-937F-8E5C8FD6FD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graphicEl>
                                              <a:dgm id="{86F3DCA3-F058-40F1-937F-8E5C8FD6FD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91716"/>
            <a:ext cx="9144000" cy="5094604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24461" y="4221088"/>
            <a:ext cx="8424936" cy="830997"/>
          </a:xfrm>
          <a:prstGeom prst="rect">
            <a:avLst/>
          </a:prstGeom>
          <a:solidFill>
            <a:srgbClr val="000000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黑简体" panose="03000509000000000000" pitchFamily="65" charset="-122"/>
                <a:ea typeface="方正大黑简体" panose="03000509000000000000" pitchFamily="65" charset="-122"/>
              </a:rPr>
              <a:t>教学中直接讲授部分移动到课外，利用节省下来的时间，让学生充分自主学习。</a:t>
            </a:r>
            <a:endParaRPr lang="zh-CN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大黑简体" panose="03000509000000000000" pitchFamily="65" charset="-122"/>
              <a:ea typeface="方正大黑简体" panose="03000509000000000000" pitchFamily="65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24461" y="5052085"/>
            <a:ext cx="8424936" cy="461665"/>
          </a:xfrm>
          <a:prstGeom prst="rect">
            <a:avLst/>
          </a:prstGeom>
          <a:solidFill>
            <a:srgbClr val="000000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黑简体" panose="03000509000000000000" pitchFamily="65" charset="-122"/>
                <a:ea typeface="方正大黑简体" panose="03000509000000000000" pitchFamily="65" charset="-122"/>
              </a:rPr>
              <a:t>课前观看微视频，课堂是实践时间，用以启发学生深入思考。</a:t>
            </a:r>
            <a:endParaRPr lang="zh-CN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大黑简体" panose="03000509000000000000" pitchFamily="65" charset="-122"/>
              <a:ea typeface="方正大黑简体" panose="03000509000000000000" pitchFamily="65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23528" y="5517721"/>
            <a:ext cx="8424936" cy="830997"/>
          </a:xfrm>
          <a:prstGeom prst="rect">
            <a:avLst/>
          </a:prstGeom>
          <a:solidFill>
            <a:srgbClr val="000000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黑简体" panose="03000509000000000000" pitchFamily="65" charset="-122"/>
                <a:ea typeface="方正大黑简体" panose="03000509000000000000" pitchFamily="65" charset="-122"/>
              </a:rPr>
              <a:t>翻转</a:t>
            </a:r>
            <a:r>
              <a:rPr lang="zh-CN" alt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黑简体" panose="03000509000000000000" pitchFamily="65" charset="-122"/>
                <a:ea typeface="方正大黑简体" panose="03000509000000000000" pitchFamily="65" charset="-122"/>
              </a:rPr>
              <a:t>课堂的意义在于教会学生独立思考，获取有用的信息，并能有效处理这些信息，培养</a:t>
            </a:r>
            <a:r>
              <a:rPr lang="zh-CN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黑简体" panose="03000509000000000000" pitchFamily="65" charset="-122"/>
                <a:ea typeface="方正大黑简体" panose="03000509000000000000" pitchFamily="65" charset="-122"/>
              </a:rPr>
              <a:t>解决</a:t>
            </a:r>
            <a:r>
              <a:rPr lang="zh-CN" alt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黑简体" panose="03000509000000000000" pitchFamily="65" charset="-122"/>
                <a:ea typeface="方正大黑简体" panose="03000509000000000000" pitchFamily="65" charset="-122"/>
              </a:rPr>
              <a:t>问题的能力。</a:t>
            </a:r>
            <a:endParaRPr lang="zh-CN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大黑简体" panose="03000509000000000000" pitchFamily="65" charset="-122"/>
              <a:ea typeface="方正大黑简体" panose="03000509000000000000" pitchFamily="65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 rot="8964436">
            <a:off x="1389387" y="1024819"/>
            <a:ext cx="11521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50" endPos="85000" dist="60007" dir="5400000" sy="-100000" algn="bl" rotWithShape="0"/>
                </a:effectLst>
                <a:latin typeface="方正超粗黑简体" pitchFamily="65" charset="-122"/>
                <a:ea typeface="方正超粗黑简体" pitchFamily="65" charset="-122"/>
              </a:rPr>
              <a:t>翻</a:t>
            </a:r>
            <a:endParaRPr lang="zh-CN" altLang="en-US" sz="6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50" endPos="85000" dist="60007" dir="5400000" sy="-100000" algn="bl" rotWithShape="0"/>
              </a:effectLst>
              <a:latin typeface="方正超粗黑简体" pitchFamily="65" charset="-122"/>
              <a:ea typeface="方正超粗黑简体" pitchFamily="65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 rot="920170">
            <a:off x="3330488" y="388585"/>
            <a:ext cx="111663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50" endPos="85000" dist="60007" dir="5400000" sy="-100000" algn="bl" rotWithShape="0"/>
                </a:effectLst>
                <a:latin typeface="方正超粗黑简体" pitchFamily="65" charset="-122"/>
                <a:ea typeface="方正超粗黑简体" pitchFamily="65" charset="-122"/>
              </a:rPr>
              <a:t>转</a:t>
            </a:r>
            <a:endParaRPr lang="zh-CN" altLang="en-US" sz="6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50" endPos="85000" dist="60007" dir="5400000" sy="-100000" algn="bl" rotWithShape="0"/>
              </a:effectLst>
              <a:latin typeface="方正超粗黑简体" pitchFamily="65" charset="-122"/>
              <a:ea typeface="方正超粗黑简体" pitchFamily="65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76056" y="476672"/>
            <a:ext cx="33843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50" endPos="85000" dist="60007" dir="5400000" sy="-100000" algn="bl" rotWithShape="0"/>
                </a:effectLst>
                <a:latin typeface="方正超粗黑简体" pitchFamily="65" charset="-122"/>
                <a:ea typeface="方正超粗黑简体" pitchFamily="65" charset="-122"/>
              </a:rPr>
              <a:t>课   堂</a:t>
            </a:r>
            <a:endParaRPr lang="zh-CN" altLang="en-US" sz="6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50" endPos="85000" dist="60007" dir="5400000" sy="-100000" algn="bl" rotWithShape="0"/>
              </a:effectLst>
              <a:latin typeface="方正超粗黑简体" pitchFamily="65" charset="-122"/>
              <a:ea typeface="方正超粗黑简体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56109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630" y="1594510"/>
            <a:ext cx="3606338" cy="28729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341"/>
            <a:ext cx="9144000" cy="1481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059832" y="827559"/>
            <a:ext cx="5904656" cy="681925"/>
          </a:xfrm>
        </p:spPr>
        <p:txBody>
          <a:bodyPr/>
          <a:lstStyle/>
          <a:p>
            <a:r>
              <a:rPr lang="zh-CN" alt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粗倩简体" panose="03000509000000000000" pitchFamily="65" charset="-122"/>
                <a:ea typeface="方正粗倩简体" panose="03000509000000000000" pitchFamily="65" charset="-122"/>
              </a:rPr>
              <a:t>关于微课程你必须知道的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粗倩简体" panose="03000509000000000000" pitchFamily="65" charset="-122"/>
                <a:ea typeface="方正粗倩简体" panose="03000509000000000000" pitchFamily="65" charset="-122"/>
              </a:rPr>
              <a:t>7</a:t>
            </a:r>
            <a:r>
              <a:rPr lang="zh-CN" alt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粗倩简体" panose="03000509000000000000" pitchFamily="65" charset="-122"/>
                <a:ea typeface="方正粗倩简体" panose="03000509000000000000" pitchFamily="65" charset="-122"/>
              </a:rPr>
              <a:t>件事</a:t>
            </a:r>
            <a:endParaRPr lang="zh-CN" altLang="en-US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粗倩简体" panose="03000509000000000000" pitchFamily="65" charset="-122"/>
              <a:ea typeface="方正粗倩简体" panose="03000509000000000000" pitchFamily="65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36373" y="4437112"/>
            <a:ext cx="41344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rgbClr val="00B0F0"/>
                </a:solidFill>
              </a:rPr>
              <a:t>课堂之外观看在线的课程</a:t>
            </a:r>
          </a:p>
        </p:txBody>
      </p:sp>
      <p:sp>
        <p:nvSpPr>
          <p:cNvPr id="4" name="矩形 3"/>
          <p:cNvSpPr/>
          <p:nvPr/>
        </p:nvSpPr>
        <p:spPr>
          <a:xfrm>
            <a:off x="4716016" y="1916832"/>
            <a:ext cx="29546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 smtClean="0">
                <a:solidFill>
                  <a:srgbClr val="FFC000"/>
                </a:solidFill>
              </a:rPr>
              <a:t>4.</a:t>
            </a:r>
            <a:r>
              <a:rPr lang="zh-CN" altLang="en-US" sz="2800" b="1" dirty="0" smtClean="0">
                <a:solidFill>
                  <a:srgbClr val="FFC000"/>
                </a:solidFill>
              </a:rPr>
              <a:t>它为什么重要？</a:t>
            </a:r>
            <a:endParaRPr lang="zh-CN" altLang="en-US" sz="2800" dirty="0">
              <a:solidFill>
                <a:srgbClr val="FFC000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4716016" y="2551837"/>
            <a:ext cx="417646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dirty="0" smtClean="0"/>
              <a:t>    这些</a:t>
            </a:r>
            <a:r>
              <a:rPr lang="zh-CN" altLang="en-US" sz="2400" dirty="0"/>
              <a:t>简短的微课可以促成一种</a:t>
            </a:r>
            <a:r>
              <a:rPr lang="zh-CN" altLang="en-US" sz="2400" dirty="0">
                <a:solidFill>
                  <a:srgbClr val="FFFF00"/>
                </a:solidFill>
              </a:rPr>
              <a:t>自主学习模式</a:t>
            </a:r>
            <a:r>
              <a:rPr lang="zh-CN" altLang="en-US" sz="2400" dirty="0"/>
              <a:t>，可以让</a:t>
            </a:r>
            <a:r>
              <a:rPr lang="zh-CN" altLang="en-US" sz="2400" dirty="0">
                <a:solidFill>
                  <a:srgbClr val="FF0000"/>
                </a:solidFill>
              </a:rPr>
              <a:t>学生们</a:t>
            </a:r>
            <a:r>
              <a:rPr lang="zh-CN" altLang="en-US" sz="2400" dirty="0"/>
              <a:t>自己搜索课程来看，并</a:t>
            </a:r>
            <a:r>
              <a:rPr lang="zh-CN" altLang="en-US" sz="2400" dirty="0">
                <a:solidFill>
                  <a:srgbClr val="FFFF00"/>
                </a:solidFill>
              </a:rPr>
              <a:t>自定步调的学习</a:t>
            </a:r>
            <a:r>
              <a:rPr lang="zh-CN" altLang="en-US" sz="2400" dirty="0"/>
              <a:t>，他们可以任意停止和重访一个视频以确保达到对课程内容的理解。同时，这种形式也鼓励</a:t>
            </a:r>
            <a:r>
              <a:rPr lang="zh-CN" altLang="en-US" sz="2400" dirty="0">
                <a:solidFill>
                  <a:srgbClr val="FF0000"/>
                </a:solidFill>
              </a:rPr>
              <a:t>教学者</a:t>
            </a:r>
            <a:r>
              <a:rPr lang="zh-CN" altLang="en-US" sz="2400" dirty="0"/>
              <a:t>在呈现教学内容时</a:t>
            </a:r>
            <a:r>
              <a:rPr lang="zh-CN" altLang="en-US" sz="2400" dirty="0">
                <a:solidFill>
                  <a:srgbClr val="FFFF00"/>
                </a:solidFill>
              </a:rPr>
              <a:t>学会简洁</a:t>
            </a:r>
            <a:r>
              <a:rPr lang="zh-CN" altLang="en-US" sz="2400" dirty="0"/>
              <a:t>。</a:t>
            </a:r>
          </a:p>
        </p:txBody>
      </p:sp>
      <p:sp>
        <p:nvSpPr>
          <p:cNvPr id="13" name="矩形 12"/>
          <p:cNvSpPr/>
          <p:nvPr/>
        </p:nvSpPr>
        <p:spPr>
          <a:xfrm>
            <a:off x="652591" y="4941168"/>
            <a:ext cx="37753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rgbClr val="00B0F0"/>
                </a:solidFill>
              </a:rPr>
              <a:t>课堂</a:t>
            </a:r>
            <a:r>
              <a:rPr lang="zh-CN" altLang="en-US" sz="2800" dirty="0" smtClean="0">
                <a:solidFill>
                  <a:srgbClr val="00B0F0"/>
                </a:solidFill>
              </a:rPr>
              <a:t>上回顾</a:t>
            </a:r>
            <a:r>
              <a:rPr lang="zh-CN" altLang="en-US" sz="2800" dirty="0">
                <a:solidFill>
                  <a:srgbClr val="00B0F0"/>
                </a:solidFill>
              </a:rPr>
              <a:t>和课堂活动</a:t>
            </a:r>
          </a:p>
        </p:txBody>
      </p:sp>
      <p:sp>
        <p:nvSpPr>
          <p:cNvPr id="6" name="矩形 5"/>
          <p:cNvSpPr/>
          <p:nvPr/>
        </p:nvSpPr>
        <p:spPr>
          <a:xfrm>
            <a:off x="1131711" y="5445224"/>
            <a:ext cx="26981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rgbClr val="FFFF00"/>
                </a:solidFill>
              </a:rPr>
              <a:t>大规模班级授课</a:t>
            </a:r>
          </a:p>
        </p:txBody>
      </p:sp>
      <p:grpSp>
        <p:nvGrpSpPr>
          <p:cNvPr id="5" name="组合 6"/>
          <p:cNvGrpSpPr/>
          <p:nvPr/>
        </p:nvGrpSpPr>
        <p:grpSpPr>
          <a:xfrm>
            <a:off x="652591" y="3149476"/>
            <a:ext cx="3631377" cy="847725"/>
            <a:chOff x="652591" y="3149476"/>
            <a:chExt cx="3631377" cy="847725"/>
          </a:xfrm>
        </p:grpSpPr>
        <p:sp>
          <p:nvSpPr>
            <p:cNvPr id="15" name="圆角矩形 14"/>
            <p:cNvSpPr/>
            <p:nvPr/>
          </p:nvSpPr>
          <p:spPr>
            <a:xfrm>
              <a:off x="652591" y="3149476"/>
              <a:ext cx="3631377" cy="423863"/>
            </a:xfrm>
            <a:prstGeom prst="round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dirty="0">
                  <a:solidFill>
                    <a:srgbClr val="7030A0"/>
                  </a:solidFill>
                  <a:latin typeface="方正毡笔黑简体" panose="03000509000000000000" pitchFamily="65" charset="-122"/>
                  <a:ea typeface="方正毡笔黑简体" panose="03000509000000000000" pitchFamily="65" charset="-122"/>
                </a:rPr>
                <a:t>能够促进学生进行自主学习</a:t>
              </a:r>
            </a:p>
          </p:txBody>
        </p:sp>
        <p:sp>
          <p:nvSpPr>
            <p:cNvPr id="16" name="圆角矩形 15"/>
            <p:cNvSpPr/>
            <p:nvPr/>
          </p:nvSpPr>
          <p:spPr>
            <a:xfrm>
              <a:off x="652591" y="3573339"/>
              <a:ext cx="3631377" cy="423862"/>
            </a:xfrm>
            <a:prstGeom prst="round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dirty="0">
                  <a:solidFill>
                    <a:srgbClr val="7030A0"/>
                  </a:solidFill>
                  <a:latin typeface="方正毡笔黑简体" panose="03000509000000000000" pitchFamily="65" charset="-122"/>
                  <a:ea typeface="方正毡笔黑简体" panose="03000509000000000000" pitchFamily="65" charset="-122"/>
                </a:rPr>
                <a:t>教学过程简洁使用方法灵活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9007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" grpId="0"/>
      <p:bldP spid="3" grpId="0"/>
      <p:bldP spid="13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17" y="1759342"/>
            <a:ext cx="4067175" cy="29393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341"/>
            <a:ext cx="9144000" cy="1481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059832" y="827559"/>
            <a:ext cx="5904656" cy="681925"/>
          </a:xfrm>
        </p:spPr>
        <p:txBody>
          <a:bodyPr/>
          <a:lstStyle/>
          <a:p>
            <a:r>
              <a:rPr lang="zh-CN" alt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粗倩简体" panose="03000509000000000000" pitchFamily="65" charset="-122"/>
                <a:ea typeface="方正粗倩简体" panose="03000509000000000000" pitchFamily="65" charset="-122"/>
              </a:rPr>
              <a:t>关于微课程你必须知道的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粗倩简体" panose="03000509000000000000" pitchFamily="65" charset="-122"/>
                <a:ea typeface="方正粗倩简体" panose="03000509000000000000" pitchFamily="65" charset="-122"/>
              </a:rPr>
              <a:t>7</a:t>
            </a:r>
            <a:r>
              <a:rPr lang="zh-CN" alt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粗倩简体" panose="03000509000000000000" pitchFamily="65" charset="-122"/>
                <a:ea typeface="方正粗倩简体" panose="03000509000000000000" pitchFamily="65" charset="-122"/>
              </a:rPr>
              <a:t>件事</a:t>
            </a:r>
            <a:endParaRPr lang="zh-CN" altLang="en-US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粗倩简体" panose="03000509000000000000" pitchFamily="65" charset="-122"/>
              <a:ea typeface="方正粗倩简体" panose="03000509000000000000" pitchFamily="65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716016" y="1916832"/>
            <a:ext cx="33153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solidFill>
                  <a:srgbClr val="FFC000"/>
                </a:solidFill>
              </a:rPr>
              <a:t>5</a:t>
            </a:r>
            <a:r>
              <a:rPr lang="en-US" altLang="zh-CN" sz="2800" b="1" dirty="0" smtClean="0">
                <a:solidFill>
                  <a:srgbClr val="FFC000"/>
                </a:solidFill>
              </a:rPr>
              <a:t>.</a:t>
            </a:r>
            <a:r>
              <a:rPr lang="zh-CN" altLang="en-US" sz="2800" b="1" dirty="0" smtClean="0">
                <a:solidFill>
                  <a:srgbClr val="FFC000"/>
                </a:solidFill>
              </a:rPr>
              <a:t>它的缺点是什么？</a:t>
            </a:r>
            <a:endParaRPr lang="zh-CN" altLang="en-US" sz="2800" dirty="0">
              <a:solidFill>
                <a:srgbClr val="FFC000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4788024" y="2492896"/>
            <a:ext cx="40324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dirty="0" smtClean="0"/>
              <a:t>         这种</a:t>
            </a:r>
            <a:r>
              <a:rPr lang="zh-CN" altLang="en-US" sz="2400" dirty="0"/>
              <a:t>特别的授课方式并</a:t>
            </a:r>
            <a:r>
              <a:rPr lang="zh-CN" altLang="en-US" sz="2400" dirty="0">
                <a:solidFill>
                  <a:srgbClr val="FFFF00"/>
                </a:solidFill>
              </a:rPr>
              <a:t>不是所有老师都能习惯</a:t>
            </a:r>
            <a:r>
              <a:rPr lang="zh-CN" altLang="en-US" sz="2400" dirty="0"/>
              <a:t>的</a:t>
            </a:r>
            <a:r>
              <a:rPr lang="en-US" altLang="zh-CN" sz="2400" dirty="0"/>
              <a:t>-----</a:t>
            </a:r>
            <a:r>
              <a:rPr lang="zh-CN" altLang="en-US" sz="2400" dirty="0"/>
              <a:t>在相机前面说话甚至按照提前编好的脚本进行录音。</a:t>
            </a:r>
          </a:p>
        </p:txBody>
      </p:sp>
      <p:sp>
        <p:nvSpPr>
          <p:cNvPr id="7" name="矩形 6"/>
          <p:cNvSpPr/>
          <p:nvPr/>
        </p:nvSpPr>
        <p:spPr>
          <a:xfrm>
            <a:off x="4788024" y="4077072"/>
            <a:ext cx="403244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dirty="0" smtClean="0"/>
              <a:t>        微课以</a:t>
            </a:r>
            <a:r>
              <a:rPr lang="zh-CN" altLang="en-US" sz="2400" dirty="0"/>
              <a:t>短为特色，它在广度、深度和复杂度方面存在不足，同时因为它是提前录好的，也</a:t>
            </a:r>
            <a:r>
              <a:rPr lang="zh-CN" altLang="en-US" sz="2400" dirty="0">
                <a:solidFill>
                  <a:srgbClr val="FFFF00"/>
                </a:solidFill>
              </a:rPr>
              <a:t>不能支持临时性的问题</a:t>
            </a:r>
            <a:r>
              <a:rPr lang="zh-CN" altLang="en-US" sz="2400" dirty="0"/>
              <a:t>。</a:t>
            </a:r>
          </a:p>
        </p:txBody>
      </p:sp>
      <p:grpSp>
        <p:nvGrpSpPr>
          <p:cNvPr id="3" name="组合 7"/>
          <p:cNvGrpSpPr/>
          <p:nvPr/>
        </p:nvGrpSpPr>
        <p:grpSpPr>
          <a:xfrm>
            <a:off x="470017" y="3717032"/>
            <a:ext cx="4067175" cy="720080"/>
            <a:chOff x="470017" y="3717032"/>
            <a:chExt cx="4067175" cy="720080"/>
          </a:xfrm>
        </p:grpSpPr>
        <p:sp>
          <p:nvSpPr>
            <p:cNvPr id="14" name="圆角矩形 13"/>
            <p:cNvSpPr/>
            <p:nvPr/>
          </p:nvSpPr>
          <p:spPr>
            <a:xfrm>
              <a:off x="470017" y="3717032"/>
              <a:ext cx="4067175" cy="345524"/>
            </a:xfrm>
            <a:prstGeom prst="round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400" dirty="0">
                  <a:solidFill>
                    <a:srgbClr val="7030A0"/>
                  </a:solidFill>
                  <a:latin typeface="方正毡笔黑简体" panose="03000509000000000000" pitchFamily="65" charset="-122"/>
                  <a:ea typeface="方正毡笔黑简体" panose="03000509000000000000" pitchFamily="65" charset="-122"/>
                </a:rPr>
                <a:t>教师存在制作的适应性问题</a:t>
              </a:r>
            </a:p>
          </p:txBody>
        </p:sp>
        <p:sp>
          <p:nvSpPr>
            <p:cNvPr id="15" name="圆角矩形 14"/>
            <p:cNvSpPr/>
            <p:nvPr/>
          </p:nvSpPr>
          <p:spPr>
            <a:xfrm>
              <a:off x="470017" y="4062556"/>
              <a:ext cx="4067175" cy="374556"/>
            </a:xfrm>
            <a:prstGeom prst="round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400" dirty="0">
                  <a:solidFill>
                    <a:srgbClr val="7030A0"/>
                  </a:solidFill>
                  <a:latin typeface="方正毡笔黑简体" panose="03000509000000000000" pitchFamily="65" charset="-122"/>
                  <a:ea typeface="方正毡笔黑简体" panose="03000509000000000000" pitchFamily="65" charset="-122"/>
                </a:rPr>
                <a:t>学习过程中产生临时性问题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9339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 descr="C:\Users\Administrator\AppData\Roaming\Tencent\Users\1954658088\QQ\WinTemp\RichOle\U`2R~GVGP92B$X6%VLN}6]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4" y="1916832"/>
            <a:ext cx="4143375" cy="25336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341"/>
            <a:ext cx="9144000" cy="1481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059832" y="827559"/>
            <a:ext cx="5904656" cy="681925"/>
          </a:xfrm>
        </p:spPr>
        <p:txBody>
          <a:bodyPr/>
          <a:lstStyle/>
          <a:p>
            <a:r>
              <a:rPr lang="zh-CN" alt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粗倩简体" panose="03000509000000000000" pitchFamily="65" charset="-122"/>
                <a:ea typeface="方正粗倩简体" panose="03000509000000000000" pitchFamily="65" charset="-122"/>
              </a:rPr>
              <a:t>关于微课程你必须知道的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粗倩简体" panose="03000509000000000000" pitchFamily="65" charset="-122"/>
                <a:ea typeface="方正粗倩简体" panose="03000509000000000000" pitchFamily="65" charset="-122"/>
              </a:rPr>
              <a:t>7</a:t>
            </a:r>
            <a:r>
              <a:rPr lang="zh-CN" alt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粗倩简体" panose="03000509000000000000" pitchFamily="65" charset="-122"/>
                <a:ea typeface="方正粗倩简体" panose="03000509000000000000" pitchFamily="65" charset="-122"/>
              </a:rPr>
              <a:t>件事</a:t>
            </a:r>
            <a:endParaRPr lang="zh-CN" altLang="en-US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粗倩简体" panose="03000509000000000000" pitchFamily="65" charset="-122"/>
              <a:ea typeface="方正粗倩简体" panose="03000509000000000000" pitchFamily="65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857705" y="1916832"/>
            <a:ext cx="29546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 smtClean="0">
                <a:solidFill>
                  <a:srgbClr val="FFC000"/>
                </a:solidFill>
              </a:rPr>
              <a:t>6.</a:t>
            </a:r>
            <a:r>
              <a:rPr lang="zh-CN" altLang="en-US" sz="2800" b="1" dirty="0" smtClean="0">
                <a:solidFill>
                  <a:srgbClr val="FFC000"/>
                </a:solidFill>
              </a:rPr>
              <a:t>它将向何处去？</a:t>
            </a:r>
            <a:endParaRPr lang="zh-CN" altLang="en-US" sz="2800" dirty="0">
              <a:solidFill>
                <a:srgbClr val="FFC000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5004048" y="2492896"/>
            <a:ext cx="381642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dirty="0" smtClean="0"/>
              <a:t>         微</a:t>
            </a:r>
            <a:r>
              <a:rPr lang="zh-CN" altLang="en-US" sz="2400" dirty="0"/>
              <a:t>课对于</a:t>
            </a:r>
            <a:r>
              <a:rPr lang="zh-CN" altLang="en-US" sz="2400" dirty="0">
                <a:solidFill>
                  <a:srgbClr val="FFFF00"/>
                </a:solidFill>
              </a:rPr>
              <a:t>移动学习</a:t>
            </a:r>
            <a:r>
              <a:rPr lang="zh-CN" altLang="en-US" sz="2400" dirty="0"/>
              <a:t>来讲是一个有吸引力的备选项，这也是它能在教育领域中取得一席之地的原因。</a:t>
            </a:r>
          </a:p>
        </p:txBody>
      </p:sp>
      <p:sp>
        <p:nvSpPr>
          <p:cNvPr id="6" name="矩形 5"/>
          <p:cNvSpPr/>
          <p:nvPr/>
        </p:nvSpPr>
        <p:spPr>
          <a:xfrm>
            <a:off x="539552" y="4509120"/>
            <a:ext cx="41764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dirty="0" smtClean="0"/>
              <a:t>         随着</a:t>
            </a:r>
            <a:r>
              <a:rPr lang="zh-CN" altLang="en-US" sz="2400" dirty="0"/>
              <a:t>使用者尝试将卡通式的视觉效果加入微课，</a:t>
            </a:r>
            <a:r>
              <a:rPr lang="zh-CN" altLang="en-US" sz="2400" dirty="0">
                <a:solidFill>
                  <a:srgbClr val="FFFF00"/>
                </a:solidFill>
              </a:rPr>
              <a:t>动画</a:t>
            </a:r>
            <a:r>
              <a:rPr lang="zh-CN" altLang="en-US" sz="2400" dirty="0"/>
              <a:t>可能成为一种微课中很普遍的组成元素。</a:t>
            </a:r>
          </a:p>
        </p:txBody>
      </p:sp>
      <p:sp>
        <p:nvSpPr>
          <p:cNvPr id="8" name="矩形 7"/>
          <p:cNvSpPr/>
          <p:nvPr/>
        </p:nvSpPr>
        <p:spPr>
          <a:xfrm>
            <a:off x="5004048" y="4119463"/>
            <a:ext cx="375400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dirty="0" smtClean="0"/>
              <a:t>        老师</a:t>
            </a:r>
            <a:r>
              <a:rPr lang="zh-CN" altLang="en-US" sz="2400" dirty="0"/>
              <a:t>在尝试让学生也参与课程作业的布置时，可以尝试将微课作为课程任务发布，</a:t>
            </a:r>
            <a:r>
              <a:rPr lang="zh-CN" altLang="en-US" sz="2400" dirty="0">
                <a:solidFill>
                  <a:srgbClr val="FFFF00"/>
                </a:solidFill>
              </a:rPr>
              <a:t>学生</a:t>
            </a:r>
            <a:r>
              <a:rPr lang="zh-CN" altLang="en-US" sz="2400" dirty="0"/>
              <a:t>可以利用任何移动设备来</a:t>
            </a:r>
            <a:r>
              <a:rPr lang="zh-CN" altLang="en-US" sz="2400" dirty="0">
                <a:solidFill>
                  <a:srgbClr val="FFFF00"/>
                </a:solidFill>
              </a:rPr>
              <a:t>制作微课</a:t>
            </a:r>
            <a:r>
              <a:rPr lang="zh-CN" altLang="en-US" sz="2400" dirty="0"/>
              <a:t>。</a:t>
            </a:r>
          </a:p>
        </p:txBody>
      </p:sp>
      <p:sp>
        <p:nvSpPr>
          <p:cNvPr id="13" name="圆角矩形 12"/>
          <p:cNvSpPr/>
          <p:nvPr/>
        </p:nvSpPr>
        <p:spPr>
          <a:xfrm>
            <a:off x="428624" y="3560432"/>
            <a:ext cx="4143375" cy="401448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dirty="0">
                <a:solidFill>
                  <a:srgbClr val="7030A0"/>
                </a:solidFill>
                <a:latin typeface="方正毡笔黑简体" panose="03000509000000000000" pitchFamily="65" charset="-122"/>
                <a:ea typeface="方正毡笔黑简体" panose="03000509000000000000" pitchFamily="65" charset="-122"/>
              </a:rPr>
              <a:t>面向学习者的公开教育资源</a:t>
            </a:r>
          </a:p>
        </p:txBody>
      </p:sp>
      <p:grpSp>
        <p:nvGrpSpPr>
          <p:cNvPr id="5" name="组合 8"/>
          <p:cNvGrpSpPr/>
          <p:nvPr/>
        </p:nvGrpSpPr>
        <p:grpSpPr>
          <a:xfrm>
            <a:off x="428624" y="3169792"/>
            <a:ext cx="4143375" cy="1195312"/>
            <a:chOff x="428624" y="3169792"/>
            <a:chExt cx="4143375" cy="1195312"/>
          </a:xfrm>
        </p:grpSpPr>
        <p:sp>
          <p:nvSpPr>
            <p:cNvPr id="12" name="圆角矩形 11"/>
            <p:cNvSpPr/>
            <p:nvPr/>
          </p:nvSpPr>
          <p:spPr>
            <a:xfrm>
              <a:off x="428624" y="3169792"/>
              <a:ext cx="4143375" cy="403224"/>
            </a:xfrm>
            <a:prstGeom prst="round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400" dirty="0">
                  <a:solidFill>
                    <a:srgbClr val="7030A0"/>
                  </a:solidFill>
                  <a:latin typeface="方正毡笔黑简体" panose="03000509000000000000" pitchFamily="65" charset="-122"/>
                  <a:ea typeface="方正毡笔黑简体" panose="03000509000000000000" pitchFamily="65" charset="-122"/>
                </a:rPr>
                <a:t>学习者移动学习的主要内容</a:t>
              </a:r>
            </a:p>
          </p:txBody>
        </p:sp>
        <p:sp>
          <p:nvSpPr>
            <p:cNvPr id="14" name="圆角矩形 13"/>
            <p:cNvSpPr/>
            <p:nvPr/>
          </p:nvSpPr>
          <p:spPr>
            <a:xfrm>
              <a:off x="428624" y="3961879"/>
              <a:ext cx="4143375" cy="403225"/>
            </a:xfrm>
            <a:prstGeom prst="round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400" dirty="0">
                  <a:solidFill>
                    <a:srgbClr val="7030A0"/>
                  </a:solidFill>
                  <a:latin typeface="方正毡笔黑简体" panose="03000509000000000000" pitchFamily="65" charset="-122"/>
                  <a:ea typeface="方正毡笔黑简体" panose="03000509000000000000" pitchFamily="65" charset="-122"/>
                </a:rPr>
                <a:t>作品设计和制作中加入动画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31517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6" grpId="0"/>
      <p:bldP spid="8" grpId="0"/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341"/>
            <a:ext cx="9144000" cy="1481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059832" y="827559"/>
            <a:ext cx="5904656" cy="681925"/>
          </a:xfrm>
        </p:spPr>
        <p:txBody>
          <a:bodyPr/>
          <a:lstStyle/>
          <a:p>
            <a:r>
              <a:rPr lang="zh-CN" alt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粗倩简体" panose="03000509000000000000" pitchFamily="65" charset="-122"/>
                <a:ea typeface="方正粗倩简体" panose="03000509000000000000" pitchFamily="65" charset="-122"/>
              </a:rPr>
              <a:t>关于微课程你必须知道的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粗倩简体" panose="03000509000000000000" pitchFamily="65" charset="-122"/>
                <a:ea typeface="方正粗倩简体" panose="03000509000000000000" pitchFamily="65" charset="-122"/>
              </a:rPr>
              <a:t>7</a:t>
            </a:r>
            <a:r>
              <a:rPr lang="zh-CN" alt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粗倩简体" panose="03000509000000000000" pitchFamily="65" charset="-122"/>
                <a:ea typeface="方正粗倩简体" panose="03000509000000000000" pitchFamily="65" charset="-122"/>
              </a:rPr>
              <a:t>件事</a:t>
            </a:r>
            <a:endParaRPr lang="zh-CN" altLang="en-US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粗倩简体" panose="03000509000000000000" pitchFamily="65" charset="-122"/>
              <a:ea typeface="方正粗倩简体" panose="03000509000000000000" pitchFamily="65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857705" y="1916832"/>
            <a:ext cx="40366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solidFill>
                  <a:srgbClr val="FFC000"/>
                </a:solidFill>
              </a:rPr>
              <a:t>7</a:t>
            </a:r>
            <a:r>
              <a:rPr lang="en-US" altLang="zh-CN" sz="2800" b="1" dirty="0" smtClean="0">
                <a:solidFill>
                  <a:srgbClr val="FFC000"/>
                </a:solidFill>
              </a:rPr>
              <a:t>.</a:t>
            </a:r>
            <a:r>
              <a:rPr lang="zh-CN" altLang="en-US" sz="2800" b="1" dirty="0" smtClean="0">
                <a:solidFill>
                  <a:srgbClr val="FFC000"/>
                </a:solidFill>
              </a:rPr>
              <a:t>它对教与学有何启示？</a:t>
            </a:r>
            <a:endParaRPr lang="zh-CN" altLang="en-US" sz="2800" dirty="0">
              <a:solidFill>
                <a:srgbClr val="FFC000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1692045"/>
            <a:ext cx="4152900" cy="38251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4940957" y="2492896"/>
            <a:ext cx="395342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dirty="0" smtClean="0"/>
              <a:t>         微</a:t>
            </a:r>
            <a:r>
              <a:rPr lang="zh-CN" altLang="en-US" sz="2400" dirty="0"/>
              <a:t>课能够很容易的被整合于课程之中，一是它能过</a:t>
            </a:r>
            <a:r>
              <a:rPr lang="zh-CN" altLang="en-US" sz="2400" dirty="0">
                <a:solidFill>
                  <a:srgbClr val="FFFF00"/>
                </a:solidFill>
              </a:rPr>
              <a:t>多种方式</a:t>
            </a:r>
            <a:r>
              <a:rPr lang="zh-CN" altLang="en-US" sz="2400" dirty="0"/>
              <a:t>被使用，二是它足够小能够被用到几乎</a:t>
            </a:r>
            <a:r>
              <a:rPr lang="zh-CN" altLang="en-US" sz="2400" dirty="0">
                <a:solidFill>
                  <a:srgbClr val="FFFF00"/>
                </a:solidFill>
              </a:rPr>
              <a:t>任何地方</a:t>
            </a:r>
            <a:r>
              <a:rPr lang="zh-CN" altLang="en-US" sz="2400" dirty="0"/>
              <a:t>。</a:t>
            </a:r>
          </a:p>
        </p:txBody>
      </p:sp>
      <p:sp>
        <p:nvSpPr>
          <p:cNvPr id="6" name="矩形 5"/>
          <p:cNvSpPr/>
          <p:nvPr/>
        </p:nvSpPr>
        <p:spPr>
          <a:xfrm>
            <a:off x="4941762" y="4293096"/>
            <a:ext cx="380670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dirty="0" smtClean="0"/>
              <a:t>        对于</a:t>
            </a:r>
            <a:r>
              <a:rPr lang="zh-CN" altLang="en-US" sz="2400" dirty="0"/>
              <a:t>希望改变传统授课形式的教育机构和教员们来说，微课提供了一种</a:t>
            </a:r>
            <a:r>
              <a:rPr lang="zh-CN" altLang="en-US" sz="2400" dirty="0">
                <a:solidFill>
                  <a:srgbClr val="FFFF00"/>
                </a:solidFill>
              </a:rPr>
              <a:t>新的教学方法</a:t>
            </a:r>
            <a:r>
              <a:rPr lang="zh-CN" altLang="en-US" sz="2400" dirty="0"/>
              <a:t>。</a:t>
            </a:r>
          </a:p>
        </p:txBody>
      </p:sp>
      <p:grpSp>
        <p:nvGrpSpPr>
          <p:cNvPr id="3" name="组合 6"/>
          <p:cNvGrpSpPr/>
          <p:nvPr/>
        </p:nvGrpSpPr>
        <p:grpSpPr>
          <a:xfrm>
            <a:off x="419101" y="3972917"/>
            <a:ext cx="4152900" cy="1184275"/>
            <a:chOff x="419101" y="3972917"/>
            <a:chExt cx="4152900" cy="1184275"/>
          </a:xfrm>
        </p:grpSpPr>
        <p:sp>
          <p:nvSpPr>
            <p:cNvPr id="10" name="圆角矩形 9"/>
            <p:cNvSpPr/>
            <p:nvPr/>
          </p:nvSpPr>
          <p:spPr>
            <a:xfrm>
              <a:off x="419101" y="3972917"/>
              <a:ext cx="4152900" cy="396875"/>
            </a:xfrm>
            <a:prstGeom prst="round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400" dirty="0">
                  <a:solidFill>
                    <a:srgbClr val="7030A0"/>
                  </a:solidFill>
                  <a:latin typeface="方正毡笔黑简体" panose="03000509000000000000" pitchFamily="65" charset="-122"/>
                  <a:ea typeface="方正毡笔黑简体" panose="03000509000000000000" pitchFamily="65" charset="-122"/>
                </a:rPr>
                <a:t>促进教学和学习方式的转变</a:t>
              </a:r>
            </a:p>
          </p:txBody>
        </p:sp>
        <p:sp>
          <p:nvSpPr>
            <p:cNvPr id="11" name="圆角矩形 10"/>
            <p:cNvSpPr/>
            <p:nvPr/>
          </p:nvSpPr>
          <p:spPr>
            <a:xfrm>
              <a:off x="419101" y="4363442"/>
              <a:ext cx="4152900" cy="396875"/>
            </a:xfrm>
            <a:prstGeom prst="round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400" dirty="0">
                  <a:solidFill>
                    <a:srgbClr val="7030A0"/>
                  </a:solidFill>
                  <a:latin typeface="方正毡笔黑简体" panose="03000509000000000000" pitchFamily="65" charset="-122"/>
                  <a:ea typeface="方正毡笔黑简体" panose="03000509000000000000" pitchFamily="65" charset="-122"/>
                </a:rPr>
                <a:t>形式灵活多样和可重复使用</a:t>
              </a:r>
            </a:p>
          </p:txBody>
        </p:sp>
        <p:sp>
          <p:nvSpPr>
            <p:cNvPr id="12" name="圆角矩形 11"/>
            <p:cNvSpPr/>
            <p:nvPr/>
          </p:nvSpPr>
          <p:spPr>
            <a:xfrm>
              <a:off x="419101" y="4760317"/>
              <a:ext cx="4152900" cy="396875"/>
            </a:xfrm>
            <a:prstGeom prst="round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400" dirty="0">
                  <a:solidFill>
                    <a:srgbClr val="7030A0"/>
                  </a:solidFill>
                  <a:latin typeface="方正毡笔黑简体" panose="03000509000000000000" pitchFamily="65" charset="-122"/>
                  <a:ea typeface="方正毡笔黑简体" panose="03000509000000000000" pitchFamily="65" charset="-122"/>
                </a:rPr>
                <a:t>能根据需要有效地整合课程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2184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" descr="般若黑洞 3D小人15.jpg"/>
          <p:cNvPicPr>
            <a:picLocks noGrp="1"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25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6186" y="2357430"/>
            <a:ext cx="3147814" cy="4197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标题 1"/>
          <p:cNvSpPr txBox="1">
            <a:spLocks/>
          </p:cNvSpPr>
          <p:nvPr/>
        </p:nvSpPr>
        <p:spPr>
          <a:xfrm>
            <a:off x="1187624" y="1196752"/>
            <a:ext cx="5384640" cy="135902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CN" alt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方正超粗黑简体" panose="03000509000000000000" pitchFamily="65" charset="-122"/>
                <a:ea typeface="方正超粗黑简体" panose="03000509000000000000" pitchFamily="65" charset="-122"/>
              </a:rPr>
              <a:t>如何做出</a:t>
            </a:r>
            <a:endParaRPr lang="zh-CN" alt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60000" endA="900" endPos="58000" dir="5400000" sy="-100000" algn="bl" rotWithShape="0"/>
              </a:effectLst>
              <a:latin typeface="方正超粗黑简体" panose="03000509000000000000" pitchFamily="65" charset="-122"/>
              <a:ea typeface="方正超粗黑简体" panose="03000509000000000000" pitchFamily="65" charset="-122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2643174" y="2786058"/>
            <a:ext cx="4071966" cy="1639076"/>
          </a:xfrm>
        </p:spPr>
        <p:txBody>
          <a:bodyPr/>
          <a:lstStyle/>
          <a:p>
            <a:r>
              <a:rPr lang="zh-CN" altLang="en-US" sz="8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方正超粗黑简体" panose="03000509000000000000" pitchFamily="65" charset="-122"/>
                <a:ea typeface="方正超粗黑简体" panose="03000509000000000000" pitchFamily="65" charset="-122"/>
              </a:rPr>
              <a:t>好微课</a:t>
            </a:r>
            <a:endParaRPr lang="zh-CN" altLang="en-US" sz="8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方正超粗黑简体" panose="03000509000000000000" pitchFamily="65" charset="-122"/>
              <a:ea typeface="方正超粗黑简体" panose="03000509000000000000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5342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99" y="274638"/>
            <a:ext cx="6290675" cy="1143000"/>
          </a:xfrm>
        </p:spPr>
        <p:txBody>
          <a:bodyPr/>
          <a:lstStyle/>
          <a:p>
            <a:r>
              <a:rPr lang="zh-CN" altLang="en-US" sz="4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标宋简体" panose="03000509000000000000" pitchFamily="65" charset="-122"/>
                <a:ea typeface="方正大标宋简体" panose="03000509000000000000" pitchFamily="65" charset="-122"/>
              </a:rPr>
              <a:t>微课程的课程要素</a:t>
            </a:r>
            <a:endParaRPr lang="zh-CN" altLang="en-US" sz="4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大标宋简体" panose="03000509000000000000" pitchFamily="65" charset="-122"/>
              <a:ea typeface="方正大标宋简体" panose="03000509000000000000" pitchFamily="65" charset="-122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6576905" y="2474461"/>
            <a:ext cx="1909114" cy="1909211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3" name="组合 7"/>
          <p:cNvGrpSpPr/>
          <p:nvPr/>
        </p:nvGrpSpPr>
        <p:grpSpPr>
          <a:xfrm>
            <a:off x="6640760" y="2538113"/>
            <a:ext cx="1782221" cy="1781908"/>
            <a:chOff x="6442922" y="1141213"/>
            <a:chExt cx="1782221" cy="1781908"/>
          </a:xfrm>
        </p:grpSpPr>
        <p:sp>
          <p:nvSpPr>
            <p:cNvPr id="21" name="椭圆 20"/>
            <p:cNvSpPr/>
            <p:nvPr/>
          </p:nvSpPr>
          <p:spPr>
            <a:xfrm>
              <a:off x="6442922" y="1141213"/>
              <a:ext cx="1782221" cy="1781908"/>
            </a:xfrm>
            <a:prstGeom prst="ellipse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2" name="椭圆 5"/>
            <p:cNvSpPr/>
            <p:nvPr/>
          </p:nvSpPr>
          <p:spPr>
            <a:xfrm>
              <a:off x="6697526" y="1395819"/>
              <a:ext cx="1273015" cy="127269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lvl="0" algn="ctr" defTabSz="2000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4500" b="0" kern="12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大黑简体" panose="03000509000000000000" pitchFamily="65" charset="-122"/>
                  <a:ea typeface="方正大黑简体" panose="03000509000000000000" pitchFamily="65" charset="-122"/>
                </a:rPr>
                <a:t>评价</a:t>
              </a:r>
              <a:endParaRPr lang="zh-CN" altLang="en-US" sz="4500" b="0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黑简体" panose="03000509000000000000" pitchFamily="65" charset="-122"/>
                <a:ea typeface="方正大黑简体" panose="03000509000000000000" pitchFamily="65" charset="-122"/>
              </a:endParaRPr>
            </a:p>
          </p:txBody>
        </p:sp>
      </p:grpSp>
      <p:sp>
        <p:nvSpPr>
          <p:cNvPr id="9" name="泪滴形 8"/>
          <p:cNvSpPr/>
          <p:nvPr/>
        </p:nvSpPr>
        <p:spPr>
          <a:xfrm rot="2700000">
            <a:off x="4595733" y="2474327"/>
            <a:ext cx="1909145" cy="1909145"/>
          </a:xfrm>
          <a:prstGeom prst="teardrop">
            <a:avLst>
              <a:gd name="adj" fmla="val 100000"/>
            </a:avLst>
          </a:prstGeom>
          <a:blipFill rotWithShape="0">
            <a:blip r:embed="rId2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4" name="组合 9"/>
          <p:cNvGrpSpPr/>
          <p:nvPr/>
        </p:nvGrpSpPr>
        <p:grpSpPr>
          <a:xfrm>
            <a:off x="4667791" y="2538113"/>
            <a:ext cx="1782221" cy="1781908"/>
            <a:chOff x="4469953" y="1141213"/>
            <a:chExt cx="1782221" cy="1781908"/>
          </a:xfrm>
        </p:grpSpPr>
        <p:sp>
          <p:nvSpPr>
            <p:cNvPr id="19" name="椭圆 18"/>
            <p:cNvSpPr/>
            <p:nvPr/>
          </p:nvSpPr>
          <p:spPr>
            <a:xfrm>
              <a:off x="4469953" y="1141213"/>
              <a:ext cx="1782221" cy="1781908"/>
            </a:xfrm>
            <a:prstGeom prst="ellipse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" name="椭圆 8"/>
            <p:cNvSpPr/>
            <p:nvPr/>
          </p:nvSpPr>
          <p:spPr>
            <a:xfrm>
              <a:off x="4724556" y="1395819"/>
              <a:ext cx="1273015" cy="127269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lvl="0" algn="ctr" defTabSz="2000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4500" b="0" kern="12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大黑简体" panose="03000509000000000000" pitchFamily="65" charset="-122"/>
                  <a:ea typeface="方正大黑简体" panose="03000509000000000000" pitchFamily="65" charset="-122"/>
                </a:rPr>
                <a:t>过程</a:t>
              </a:r>
              <a:endParaRPr lang="zh-CN" altLang="en-US" sz="4500" b="0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黑简体" panose="03000509000000000000" pitchFamily="65" charset="-122"/>
                <a:ea typeface="方正大黑简体" panose="03000509000000000000" pitchFamily="65" charset="-122"/>
              </a:endParaRPr>
            </a:p>
          </p:txBody>
        </p:sp>
      </p:grpSp>
      <p:sp>
        <p:nvSpPr>
          <p:cNvPr id="11" name="泪滴形 10"/>
          <p:cNvSpPr/>
          <p:nvPr/>
        </p:nvSpPr>
        <p:spPr>
          <a:xfrm rot="2700000">
            <a:off x="2630950" y="2474327"/>
            <a:ext cx="1909145" cy="1909145"/>
          </a:xfrm>
          <a:prstGeom prst="teardrop">
            <a:avLst>
              <a:gd name="adj" fmla="val 100000"/>
            </a:avLst>
          </a:prstGeom>
          <a:blipFill rotWithShape="0">
            <a:blip r:embed="rId3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5" name="组合 11"/>
          <p:cNvGrpSpPr/>
          <p:nvPr/>
        </p:nvGrpSpPr>
        <p:grpSpPr>
          <a:xfrm>
            <a:off x="2694821" y="2538113"/>
            <a:ext cx="1782221" cy="1781908"/>
            <a:chOff x="2496983" y="1141213"/>
            <a:chExt cx="1782221" cy="1781908"/>
          </a:xfrm>
        </p:grpSpPr>
        <p:sp>
          <p:nvSpPr>
            <p:cNvPr id="17" name="椭圆 16"/>
            <p:cNvSpPr/>
            <p:nvPr/>
          </p:nvSpPr>
          <p:spPr>
            <a:xfrm>
              <a:off x="2496983" y="1141213"/>
              <a:ext cx="1782221" cy="1781908"/>
            </a:xfrm>
            <a:prstGeom prst="ellipse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椭圆 11"/>
            <p:cNvSpPr/>
            <p:nvPr/>
          </p:nvSpPr>
          <p:spPr>
            <a:xfrm>
              <a:off x="2751587" y="1395819"/>
              <a:ext cx="1273015" cy="127269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lvl="0" algn="ctr" defTabSz="2000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4500" b="0" kern="12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大黑简体" panose="03000509000000000000" pitchFamily="65" charset="-122"/>
                  <a:ea typeface="方正大黑简体" panose="03000509000000000000" pitchFamily="65" charset="-122"/>
                </a:rPr>
                <a:t>内容</a:t>
              </a:r>
              <a:endParaRPr lang="zh-CN" altLang="en-US" sz="4500" b="0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黑简体" panose="03000509000000000000" pitchFamily="65" charset="-122"/>
                <a:ea typeface="方正大黑简体" panose="03000509000000000000" pitchFamily="65" charset="-122"/>
              </a:endParaRPr>
            </a:p>
          </p:txBody>
        </p:sp>
      </p:grpSp>
      <p:sp>
        <p:nvSpPr>
          <p:cNvPr id="13" name="泪滴形 12"/>
          <p:cNvSpPr/>
          <p:nvPr/>
        </p:nvSpPr>
        <p:spPr>
          <a:xfrm rot="2700000">
            <a:off x="657981" y="2474327"/>
            <a:ext cx="1909145" cy="1909145"/>
          </a:xfrm>
          <a:prstGeom prst="teardrop">
            <a:avLst>
              <a:gd name="adj" fmla="val 100000"/>
            </a:avLst>
          </a:prstGeom>
          <a:blipFill rotWithShape="0">
            <a:blip r:embed="rId3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6" name="组合 13"/>
          <p:cNvGrpSpPr/>
          <p:nvPr/>
        </p:nvGrpSpPr>
        <p:grpSpPr>
          <a:xfrm>
            <a:off x="721852" y="2538113"/>
            <a:ext cx="1782221" cy="1781908"/>
            <a:chOff x="524014" y="1141213"/>
            <a:chExt cx="1782221" cy="1781908"/>
          </a:xfrm>
        </p:grpSpPr>
        <p:sp>
          <p:nvSpPr>
            <p:cNvPr id="15" name="椭圆 14"/>
            <p:cNvSpPr/>
            <p:nvPr/>
          </p:nvSpPr>
          <p:spPr>
            <a:xfrm>
              <a:off x="524014" y="1141213"/>
              <a:ext cx="1782221" cy="1781908"/>
            </a:xfrm>
            <a:prstGeom prst="ellipse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椭圆 14"/>
            <p:cNvSpPr/>
            <p:nvPr/>
          </p:nvSpPr>
          <p:spPr>
            <a:xfrm>
              <a:off x="778617" y="1395819"/>
              <a:ext cx="1273015" cy="127269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lvl="0" algn="ctr" defTabSz="2000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4500" b="0" kern="12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大黑简体" panose="03000509000000000000" pitchFamily="65" charset="-122"/>
                  <a:ea typeface="方正大黑简体" panose="03000509000000000000" pitchFamily="65" charset="-122"/>
                </a:rPr>
                <a:t>目标</a:t>
              </a:r>
              <a:endParaRPr lang="zh-CN" altLang="en-US" sz="4500" b="0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黑简体" panose="03000509000000000000" pitchFamily="65" charset="-122"/>
                <a:ea typeface="方正大黑简体" panose="03000509000000000000" pitchFamily="65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2046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1071538" y="1365576"/>
            <a:ext cx="794202" cy="1134573"/>
            <a:chOff x="0" y="4138"/>
            <a:chExt cx="794202" cy="1134573"/>
          </a:xfrm>
          <a:scene3d>
            <a:camera prst="orthographicFront"/>
            <a:lightRig rig="chilly" dir="t"/>
          </a:scene3d>
        </p:grpSpPr>
        <p:sp>
          <p:nvSpPr>
            <p:cNvPr id="33" name="燕尾形 32"/>
            <p:cNvSpPr/>
            <p:nvPr/>
          </p:nvSpPr>
          <p:spPr>
            <a:xfrm rot="5400000">
              <a:off x="-170186" y="174324"/>
              <a:ext cx="1134573" cy="794201"/>
            </a:xfrm>
            <a:prstGeom prst="chevron">
              <a:avLst/>
            </a:prstGeom>
            <a:solidFill>
              <a:srgbClr val="FF00FF">
                <a:alpha val="89804"/>
              </a:srgbClr>
            </a:solidFill>
            <a:sp3d prstMaterial="translucentPowder">
              <a:bevelT w="127000" h="25400" prst="softRound"/>
            </a:sp3d>
          </p:spPr>
          <p:style>
            <a:lnRef idx="1">
              <a:schemeClr val="accent2"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燕尾形 4"/>
            <p:cNvSpPr/>
            <p:nvPr/>
          </p:nvSpPr>
          <p:spPr>
            <a:xfrm>
              <a:off x="1" y="401239"/>
              <a:ext cx="794201" cy="34037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430" tIns="11430" rIns="11430" bIns="1143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800" kern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大黑简体" pitchFamily="2" charset="-122"/>
                  <a:ea typeface="方正大黑简体" pitchFamily="2" charset="-122"/>
                </a:rPr>
                <a:t>第一关</a:t>
              </a:r>
              <a:endParaRPr lang="zh-CN" altLang="en-US" sz="18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黑简体" pitchFamily="2" charset="-122"/>
                <a:ea typeface="方正大黑简体" pitchFamily="2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1865739" y="1365577"/>
            <a:ext cx="4063582" cy="737472"/>
            <a:chOff x="794201" y="4139"/>
            <a:chExt cx="4063582" cy="737472"/>
          </a:xfrm>
          <a:scene3d>
            <a:camera prst="orthographicFront"/>
            <a:lightRig rig="chilly" dir="t"/>
          </a:scene3d>
        </p:grpSpPr>
        <p:sp>
          <p:nvSpPr>
            <p:cNvPr id="31" name="同侧圆角矩形 30"/>
            <p:cNvSpPr/>
            <p:nvPr/>
          </p:nvSpPr>
          <p:spPr>
            <a:xfrm rot="5400000">
              <a:off x="2457256" y="-1658916"/>
              <a:ext cx="737472" cy="4063582"/>
            </a:xfrm>
            <a:prstGeom prst="round2SameRect">
              <a:avLst/>
            </a:prstGeom>
            <a:sp3d prstMaterial="dkEdge">
              <a:bevelT w="25400" h="6350" prst="softRound"/>
              <a:bevelB w="0" h="0" prst="convex"/>
            </a:sp3d>
          </p:spPr>
          <p:style>
            <a:lnRef idx="1">
              <a:schemeClr val="accent2"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2" name="同侧圆角矩形 6"/>
            <p:cNvSpPr/>
            <p:nvPr/>
          </p:nvSpPr>
          <p:spPr>
            <a:xfrm>
              <a:off x="794201" y="40139"/>
              <a:ext cx="4027582" cy="66547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56032" tIns="22860" rIns="22860" bIns="22860" numCol="1" spcCol="1270" anchor="ctr" anchorCtr="0">
              <a:noAutofit/>
            </a:bodyPr>
            <a:lstStyle/>
            <a:p>
              <a:pPr marL="285750" lvl="1" indent="-285750" algn="l" defTabSz="1600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zh-CN" altLang="en-US" sz="3600" kern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华隶简体" pitchFamily="65" charset="-122"/>
                  <a:ea typeface="方正华隶简体" pitchFamily="65" charset="-122"/>
                </a:rPr>
                <a:t>微  课  认  知</a:t>
              </a:r>
              <a:endParaRPr lang="zh-CN" altLang="en-US" sz="36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华隶简体" pitchFamily="65" charset="-122"/>
                <a:ea typeface="方正华隶简体" pitchFamily="65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1071538" y="2383607"/>
            <a:ext cx="794202" cy="1134573"/>
            <a:chOff x="0" y="1022169"/>
            <a:chExt cx="794202" cy="1134573"/>
          </a:xfrm>
          <a:scene3d>
            <a:camera prst="orthographicFront"/>
            <a:lightRig rig="chilly" dir="t"/>
          </a:scene3d>
        </p:grpSpPr>
        <p:sp>
          <p:nvSpPr>
            <p:cNvPr id="29" name="燕尾形 28"/>
            <p:cNvSpPr/>
            <p:nvPr/>
          </p:nvSpPr>
          <p:spPr>
            <a:xfrm rot="5400000">
              <a:off x="-170186" y="1192355"/>
              <a:ext cx="1134573" cy="794201"/>
            </a:xfrm>
            <a:prstGeom prst="chevron">
              <a:avLst/>
            </a:prstGeom>
            <a:solidFill>
              <a:srgbClr val="FF33CC">
                <a:alpha val="80000"/>
              </a:srgbClr>
            </a:solidFill>
            <a:sp3d prstMaterial="translucentPowder">
              <a:bevelT w="127000" h="25400" prst="softRound"/>
            </a:sp3d>
          </p:spPr>
          <p:style>
            <a:lnRef idx="1">
              <a:schemeClr val="accent2">
                <a:alpha val="90000"/>
                <a:hueOff val="0"/>
                <a:satOff val="0"/>
                <a:lumOff val="0"/>
                <a:alphaOff val="-10000"/>
              </a:schemeClr>
            </a:lnRef>
            <a:fillRef idx="1">
              <a:schemeClr val="accent2">
                <a:alpha val="90000"/>
                <a:hueOff val="0"/>
                <a:satOff val="0"/>
                <a:lumOff val="0"/>
                <a:alphaOff val="-10000"/>
              </a:schemeClr>
            </a:fillRef>
            <a:effectRef idx="0">
              <a:schemeClr val="accent2">
                <a:alpha val="90000"/>
                <a:hueOff val="0"/>
                <a:satOff val="0"/>
                <a:lumOff val="0"/>
                <a:alphaOff val="-10000"/>
              </a:schemeClr>
            </a:effectRef>
            <a:fontRef idx="minor">
              <a:schemeClr val="lt1"/>
            </a:fontRef>
          </p:style>
        </p:sp>
        <p:sp>
          <p:nvSpPr>
            <p:cNvPr id="30" name="燕尾形 8"/>
            <p:cNvSpPr/>
            <p:nvPr/>
          </p:nvSpPr>
          <p:spPr>
            <a:xfrm>
              <a:off x="1" y="1419270"/>
              <a:ext cx="794201" cy="34037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430" tIns="11430" rIns="11430" bIns="1143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800" kern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大黑简体" pitchFamily="2" charset="-122"/>
                  <a:ea typeface="方正大黑简体" pitchFamily="2" charset="-122"/>
                </a:rPr>
                <a:t>第二关</a:t>
              </a:r>
              <a:endParaRPr lang="zh-CN" altLang="en-US" sz="18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黑简体" pitchFamily="2" charset="-122"/>
                <a:ea typeface="方正大黑简体" pitchFamily="2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1865739" y="2383608"/>
            <a:ext cx="4063582" cy="737472"/>
            <a:chOff x="794201" y="1022170"/>
            <a:chExt cx="4063582" cy="737472"/>
          </a:xfrm>
          <a:scene3d>
            <a:camera prst="orthographicFront"/>
            <a:lightRig rig="chilly" dir="t"/>
          </a:scene3d>
        </p:grpSpPr>
        <p:sp>
          <p:nvSpPr>
            <p:cNvPr id="27" name="同侧圆角矩形 26">
              <a:hlinkClick r:id="rId2" action="ppaction://hlinksldjump"/>
            </p:cNvPr>
            <p:cNvSpPr/>
            <p:nvPr/>
          </p:nvSpPr>
          <p:spPr>
            <a:xfrm rot="5400000">
              <a:off x="2457256" y="-640885"/>
              <a:ext cx="737472" cy="4063582"/>
            </a:xfrm>
            <a:prstGeom prst="round2SameRect">
              <a:avLst/>
            </a:prstGeom>
            <a:sp3d prstMaterial="dkEdge">
              <a:bevelT w="25400" h="6350" prst="softRound"/>
              <a:bevelB w="0" h="0" prst="convex"/>
            </a:sp3d>
          </p:spPr>
          <p:style>
            <a:lnRef idx="1">
              <a:schemeClr val="accent2">
                <a:alpha val="90000"/>
                <a:hueOff val="0"/>
                <a:satOff val="0"/>
                <a:lumOff val="0"/>
                <a:alphaOff val="-1000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8" name="同侧圆角矩形 10"/>
            <p:cNvSpPr/>
            <p:nvPr/>
          </p:nvSpPr>
          <p:spPr>
            <a:xfrm>
              <a:off x="794201" y="1058170"/>
              <a:ext cx="4027582" cy="66547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56032" tIns="22860" rIns="22860" bIns="22860" numCol="1" spcCol="1270" anchor="ctr" anchorCtr="0">
              <a:noAutofit/>
            </a:bodyPr>
            <a:lstStyle/>
            <a:p>
              <a:pPr marL="285750" lvl="1" indent="-285750" algn="l" defTabSz="1600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zh-CN" altLang="en-US" sz="3600" kern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华隶简体" pitchFamily="65" charset="-122"/>
                  <a:ea typeface="方正华隶简体" pitchFamily="65" charset="-122"/>
                </a:rPr>
                <a:t>基本制作技术</a:t>
              </a:r>
              <a:endParaRPr lang="zh-CN" altLang="en-US" sz="36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华隶简体" pitchFamily="65" charset="-122"/>
                <a:ea typeface="方正华隶简体" pitchFamily="65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1071538" y="3401638"/>
            <a:ext cx="794202" cy="1134573"/>
            <a:chOff x="0" y="2040200"/>
            <a:chExt cx="794202" cy="1134573"/>
          </a:xfrm>
          <a:scene3d>
            <a:camera prst="orthographicFront"/>
            <a:lightRig rig="chilly" dir="t"/>
          </a:scene3d>
        </p:grpSpPr>
        <p:sp>
          <p:nvSpPr>
            <p:cNvPr id="25" name="燕尾形 24"/>
            <p:cNvSpPr/>
            <p:nvPr/>
          </p:nvSpPr>
          <p:spPr>
            <a:xfrm rot="5400000">
              <a:off x="-170186" y="2210386"/>
              <a:ext cx="1134573" cy="794201"/>
            </a:xfrm>
            <a:prstGeom prst="chevron">
              <a:avLst/>
            </a:prstGeom>
            <a:solidFill>
              <a:srgbClr val="FF3399">
                <a:alpha val="69804"/>
              </a:srgbClr>
            </a:solidFill>
            <a:sp3d prstMaterial="translucentPowder">
              <a:bevelT w="127000" h="25400" prst="softRound"/>
            </a:sp3d>
          </p:spPr>
          <p:style>
            <a:lnRef idx="1">
              <a:schemeClr val="accent2">
                <a:alpha val="90000"/>
                <a:hueOff val="0"/>
                <a:satOff val="0"/>
                <a:lumOff val="0"/>
                <a:alphaOff val="-20000"/>
              </a:schemeClr>
            </a:lnRef>
            <a:fillRef idx="1">
              <a:schemeClr val="accent2">
                <a:alpha val="90000"/>
                <a:hueOff val="0"/>
                <a:satOff val="0"/>
                <a:lumOff val="0"/>
                <a:alphaOff val="-20000"/>
              </a:schemeClr>
            </a:fillRef>
            <a:effectRef idx="0">
              <a:schemeClr val="accent2">
                <a:alpha val="90000"/>
                <a:hueOff val="0"/>
                <a:satOff val="0"/>
                <a:lumOff val="0"/>
                <a:alphaOff val="-20000"/>
              </a:schemeClr>
            </a:effectRef>
            <a:fontRef idx="minor">
              <a:schemeClr val="lt1"/>
            </a:fontRef>
          </p:style>
        </p:sp>
        <p:sp>
          <p:nvSpPr>
            <p:cNvPr id="26" name="燕尾形 12"/>
            <p:cNvSpPr/>
            <p:nvPr/>
          </p:nvSpPr>
          <p:spPr>
            <a:xfrm>
              <a:off x="1" y="2437301"/>
              <a:ext cx="794201" cy="34037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430" tIns="11430" rIns="11430" bIns="1143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800" kern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大黑简体" pitchFamily="2" charset="-122"/>
                  <a:ea typeface="方正大黑简体" pitchFamily="2" charset="-122"/>
                </a:rPr>
                <a:t>第三关</a:t>
              </a:r>
              <a:endParaRPr lang="zh-CN" altLang="en-US" sz="18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黑简体" pitchFamily="2" charset="-122"/>
                <a:ea typeface="方正大黑简体" pitchFamily="2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1865739" y="3401638"/>
            <a:ext cx="4063582" cy="737472"/>
            <a:chOff x="794201" y="2040200"/>
            <a:chExt cx="4063582" cy="737472"/>
          </a:xfrm>
          <a:scene3d>
            <a:camera prst="orthographicFront"/>
            <a:lightRig rig="chilly" dir="t"/>
          </a:scene3d>
        </p:grpSpPr>
        <p:sp>
          <p:nvSpPr>
            <p:cNvPr id="23" name="同侧圆角矩形 22"/>
            <p:cNvSpPr/>
            <p:nvPr/>
          </p:nvSpPr>
          <p:spPr>
            <a:xfrm rot="5400000">
              <a:off x="2457256" y="377145"/>
              <a:ext cx="737472" cy="4063582"/>
            </a:xfrm>
            <a:prstGeom prst="round2SameRect">
              <a:avLst/>
            </a:prstGeom>
            <a:sp3d prstMaterial="dkEdge">
              <a:bevelT w="25400" h="6350" prst="softRound"/>
              <a:bevelB w="0" h="0" prst="convex"/>
            </a:sp3d>
          </p:spPr>
          <p:style>
            <a:lnRef idx="1">
              <a:schemeClr val="accent2">
                <a:alpha val="90000"/>
                <a:hueOff val="0"/>
                <a:satOff val="0"/>
                <a:lumOff val="0"/>
                <a:alphaOff val="-2000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同侧圆角矩形 14"/>
            <p:cNvSpPr/>
            <p:nvPr/>
          </p:nvSpPr>
          <p:spPr>
            <a:xfrm>
              <a:off x="794201" y="2076200"/>
              <a:ext cx="4027582" cy="66547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56032" tIns="22860" rIns="22860" bIns="22860" numCol="1" spcCol="1270" anchor="ctr" anchorCtr="0">
              <a:noAutofit/>
            </a:bodyPr>
            <a:lstStyle/>
            <a:p>
              <a:pPr marL="285750" lvl="1" indent="-285750" algn="l" defTabSz="1600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zh-CN" altLang="en-US" sz="3600" kern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华隶简体" pitchFamily="65" charset="-122"/>
                  <a:ea typeface="方正华隶简体" pitchFamily="65" charset="-122"/>
                </a:rPr>
                <a:t>媒体设计能力</a:t>
              </a:r>
              <a:endParaRPr lang="zh-CN" altLang="en-US" sz="36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华隶简体" pitchFamily="65" charset="-122"/>
                <a:ea typeface="方正华隶简体" pitchFamily="65" charset="-122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1071538" y="4419668"/>
            <a:ext cx="794202" cy="1134573"/>
            <a:chOff x="0" y="3058230"/>
            <a:chExt cx="794202" cy="1134573"/>
          </a:xfrm>
          <a:scene3d>
            <a:camera prst="orthographicFront"/>
            <a:lightRig rig="chilly" dir="t"/>
          </a:scene3d>
        </p:grpSpPr>
        <p:sp>
          <p:nvSpPr>
            <p:cNvPr id="21" name="燕尾形 20"/>
            <p:cNvSpPr/>
            <p:nvPr/>
          </p:nvSpPr>
          <p:spPr>
            <a:xfrm rot="5400000">
              <a:off x="-170186" y="3228416"/>
              <a:ext cx="1134573" cy="794201"/>
            </a:xfrm>
            <a:prstGeom prst="chevron">
              <a:avLst/>
            </a:prstGeom>
            <a:solidFill>
              <a:srgbClr val="FF5050">
                <a:alpha val="60000"/>
              </a:srgbClr>
            </a:solidFill>
            <a:sp3d prstMaterial="translucentPowder">
              <a:bevelT w="127000" h="25400" prst="softRound"/>
            </a:sp3d>
          </p:spPr>
          <p:style>
            <a:lnRef idx="1">
              <a:schemeClr val="accent2">
                <a:alpha val="90000"/>
                <a:hueOff val="0"/>
                <a:satOff val="0"/>
                <a:lumOff val="0"/>
                <a:alphaOff val="-30000"/>
              </a:schemeClr>
            </a:lnRef>
            <a:fillRef idx="1">
              <a:schemeClr val="accent2">
                <a:alpha val="90000"/>
                <a:hueOff val="0"/>
                <a:satOff val="0"/>
                <a:lumOff val="0"/>
                <a:alphaOff val="-30000"/>
              </a:schemeClr>
            </a:fillRef>
            <a:effectRef idx="0">
              <a:schemeClr val="accent2">
                <a:alpha val="90000"/>
                <a:hueOff val="0"/>
                <a:satOff val="0"/>
                <a:lumOff val="0"/>
                <a:alphaOff val="-30000"/>
              </a:schemeClr>
            </a:effectRef>
            <a:fontRef idx="minor">
              <a:schemeClr val="lt1"/>
            </a:fontRef>
          </p:style>
        </p:sp>
        <p:sp>
          <p:nvSpPr>
            <p:cNvPr id="22" name="燕尾形 16"/>
            <p:cNvSpPr/>
            <p:nvPr/>
          </p:nvSpPr>
          <p:spPr>
            <a:xfrm>
              <a:off x="1" y="3455331"/>
              <a:ext cx="794201" cy="34037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430" tIns="11430" rIns="11430" bIns="1143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800" kern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大黑简体" pitchFamily="2" charset="-122"/>
                  <a:ea typeface="方正大黑简体" pitchFamily="2" charset="-122"/>
                </a:rPr>
                <a:t>第四关</a:t>
              </a:r>
              <a:endParaRPr lang="zh-CN" altLang="en-US" sz="18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黑简体" pitchFamily="2" charset="-122"/>
                <a:ea typeface="方正大黑简体" pitchFamily="2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1865739" y="4419669"/>
            <a:ext cx="4063582" cy="737472"/>
            <a:chOff x="794201" y="3058231"/>
            <a:chExt cx="4063582" cy="737472"/>
          </a:xfrm>
          <a:scene3d>
            <a:camera prst="orthographicFront"/>
            <a:lightRig rig="chilly" dir="t"/>
          </a:scene3d>
        </p:grpSpPr>
        <p:sp>
          <p:nvSpPr>
            <p:cNvPr id="19" name="同侧圆角矩形 18"/>
            <p:cNvSpPr/>
            <p:nvPr/>
          </p:nvSpPr>
          <p:spPr>
            <a:xfrm rot="5400000">
              <a:off x="2457256" y="1395176"/>
              <a:ext cx="737472" cy="4063582"/>
            </a:xfrm>
            <a:prstGeom prst="round2SameRect">
              <a:avLst/>
            </a:prstGeom>
            <a:sp3d prstMaterial="dkEdge">
              <a:bevelT w="25400" h="6350" prst="softRound"/>
              <a:bevelB w="0" h="0" prst="convex"/>
            </a:sp3d>
          </p:spPr>
          <p:style>
            <a:lnRef idx="1">
              <a:schemeClr val="accent2">
                <a:alpha val="90000"/>
                <a:hueOff val="0"/>
                <a:satOff val="0"/>
                <a:lumOff val="0"/>
                <a:alphaOff val="-3000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" name="同侧圆角矩形 18"/>
            <p:cNvSpPr/>
            <p:nvPr/>
          </p:nvSpPr>
          <p:spPr>
            <a:xfrm>
              <a:off x="794201" y="3094231"/>
              <a:ext cx="4027582" cy="66547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56032" tIns="22860" rIns="22860" bIns="22860" numCol="1" spcCol="1270" anchor="ctr" anchorCtr="0">
              <a:noAutofit/>
            </a:bodyPr>
            <a:lstStyle/>
            <a:p>
              <a:pPr marL="0" marR="0" lvl="1" indent="0" algn="l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lang="zh-CN" altLang="en-US" sz="3600" kern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华隶简体" pitchFamily="65" charset="-122"/>
                  <a:ea typeface="方正华隶简体" pitchFamily="65" charset="-122"/>
                </a:rPr>
                <a:t>媒体教学艺术</a:t>
              </a:r>
              <a:endParaRPr lang="zh-CN" altLang="en-US" sz="36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华隶简体" pitchFamily="65" charset="-122"/>
                <a:ea typeface="方正华隶简体" pitchFamily="65" charset="-122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1071538" y="5437699"/>
            <a:ext cx="794202" cy="1134573"/>
            <a:chOff x="0" y="4076261"/>
            <a:chExt cx="794202" cy="1134573"/>
          </a:xfrm>
          <a:scene3d>
            <a:camera prst="orthographicFront"/>
            <a:lightRig rig="chilly" dir="t"/>
          </a:scene3d>
        </p:grpSpPr>
        <p:sp>
          <p:nvSpPr>
            <p:cNvPr id="17" name="燕尾形 16"/>
            <p:cNvSpPr/>
            <p:nvPr/>
          </p:nvSpPr>
          <p:spPr>
            <a:xfrm rot="5400000">
              <a:off x="-170186" y="4246447"/>
              <a:ext cx="1134573" cy="794201"/>
            </a:xfrm>
            <a:prstGeom prst="chevron">
              <a:avLst/>
            </a:prstGeom>
            <a:solidFill>
              <a:srgbClr val="FF0000"/>
            </a:solidFill>
            <a:sp3d prstMaterial="translucentPowder">
              <a:bevelT w="127000" h="25400" prst="softRound"/>
            </a:sp3d>
          </p:spPr>
          <p:style>
            <a:lnRef idx="1">
              <a:schemeClr val="accent2">
                <a:alpha val="90000"/>
                <a:hueOff val="0"/>
                <a:satOff val="0"/>
                <a:lumOff val="0"/>
                <a:alphaOff val="-40000"/>
              </a:schemeClr>
            </a:lnRef>
            <a:fillRef idx="1">
              <a:schemeClr val="accent2">
                <a:alpha val="90000"/>
                <a:hueOff val="0"/>
                <a:satOff val="0"/>
                <a:lumOff val="0"/>
                <a:alphaOff val="-40000"/>
              </a:schemeClr>
            </a:fillRef>
            <a:effectRef idx="0">
              <a:schemeClr val="accent2">
                <a:alpha val="90000"/>
                <a:hueOff val="0"/>
                <a:satOff val="0"/>
                <a:lumOff val="0"/>
                <a:alphaOff val="-40000"/>
              </a:schemeClr>
            </a:effectRef>
            <a:fontRef idx="minor">
              <a:schemeClr val="lt1"/>
            </a:fontRef>
          </p:style>
        </p:sp>
        <p:sp>
          <p:nvSpPr>
            <p:cNvPr id="18" name="燕尾形 20"/>
            <p:cNvSpPr/>
            <p:nvPr/>
          </p:nvSpPr>
          <p:spPr>
            <a:xfrm>
              <a:off x="1" y="4473362"/>
              <a:ext cx="794201" cy="34037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430" tIns="11430" rIns="11430" bIns="1143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800" kern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大黑简体" pitchFamily="2" charset="-122"/>
                  <a:ea typeface="方正大黑简体" pitchFamily="2" charset="-122"/>
                </a:rPr>
                <a:t>第五关</a:t>
              </a:r>
              <a:endParaRPr lang="zh-CN" altLang="en-US" sz="18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黑简体" pitchFamily="2" charset="-122"/>
                <a:ea typeface="方正大黑简体" pitchFamily="2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1865739" y="5437699"/>
            <a:ext cx="4063582" cy="737472"/>
            <a:chOff x="794201" y="4076261"/>
            <a:chExt cx="4063582" cy="737472"/>
          </a:xfrm>
          <a:scene3d>
            <a:camera prst="orthographicFront"/>
            <a:lightRig rig="chilly" dir="t"/>
          </a:scene3d>
        </p:grpSpPr>
        <p:sp>
          <p:nvSpPr>
            <p:cNvPr id="15" name="同侧圆角矩形 14"/>
            <p:cNvSpPr/>
            <p:nvPr/>
          </p:nvSpPr>
          <p:spPr>
            <a:xfrm rot="5400000">
              <a:off x="2457256" y="2413206"/>
              <a:ext cx="737472" cy="4063582"/>
            </a:xfrm>
            <a:prstGeom prst="round2SameRect">
              <a:avLst/>
            </a:prstGeom>
            <a:sp3d prstMaterial="dkEdge">
              <a:bevelT w="25400" h="6350" prst="softRound"/>
              <a:bevelB w="0" h="0" prst="convex"/>
            </a:sp3d>
          </p:spPr>
          <p:style>
            <a:lnRef idx="1">
              <a:schemeClr val="accent2">
                <a:alpha val="90000"/>
                <a:hueOff val="0"/>
                <a:satOff val="0"/>
                <a:lumOff val="0"/>
                <a:alphaOff val="-4000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同侧圆角矩形 22"/>
            <p:cNvSpPr/>
            <p:nvPr/>
          </p:nvSpPr>
          <p:spPr>
            <a:xfrm>
              <a:off x="794201" y="4112261"/>
              <a:ext cx="4027582" cy="66547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56032" tIns="22860" rIns="22860" bIns="22860" numCol="1" spcCol="1270" anchor="ctr" anchorCtr="0">
              <a:noAutofit/>
            </a:bodyPr>
            <a:lstStyle/>
            <a:p>
              <a:pPr marL="0" marR="0" lvl="1" indent="0" algn="l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lang="zh-CN" altLang="en-US" sz="3600" kern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华隶简体" pitchFamily="65" charset="-122"/>
                  <a:ea typeface="方正华隶简体" pitchFamily="65" charset="-122"/>
                </a:rPr>
                <a:t>教学能力提升</a:t>
              </a:r>
              <a:endParaRPr lang="zh-CN" altLang="en-US" sz="36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华隶简体" pitchFamily="65" charset="-122"/>
                <a:ea typeface="方正华隶简体" pitchFamily="65" charset="-122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6072198" y="1397156"/>
            <a:ext cx="2714612" cy="1751583"/>
            <a:chOff x="8005009" y="1308295"/>
            <a:chExt cx="2003807" cy="1575582"/>
          </a:xfrm>
        </p:grpSpPr>
        <p:sp>
          <p:nvSpPr>
            <p:cNvPr id="36" name="文本框 13"/>
            <p:cNvSpPr txBox="1"/>
            <p:nvPr/>
          </p:nvSpPr>
          <p:spPr>
            <a:xfrm>
              <a:off x="8420647" y="1786521"/>
              <a:ext cx="1588169" cy="526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dirty="0" smtClean="0">
                  <a:solidFill>
                    <a:srgbClr val="FFFF00"/>
                  </a:solidFill>
                  <a:latin typeface="方正大黑简体" pitchFamily="2" charset="-122"/>
                  <a:ea typeface="方正大黑简体" pitchFamily="2" charset="-122"/>
                </a:rPr>
                <a:t>做出微课</a:t>
              </a:r>
              <a:endParaRPr lang="zh-CN" altLang="en-US" sz="3200" dirty="0">
                <a:solidFill>
                  <a:srgbClr val="FFFF00"/>
                </a:solidFill>
                <a:latin typeface="方正大黑简体" pitchFamily="2" charset="-122"/>
                <a:ea typeface="方正大黑简体" pitchFamily="2" charset="-122"/>
              </a:endParaRPr>
            </a:p>
          </p:txBody>
        </p:sp>
        <p:sp>
          <p:nvSpPr>
            <p:cNvPr id="37" name="右大括号 36"/>
            <p:cNvSpPr/>
            <p:nvPr/>
          </p:nvSpPr>
          <p:spPr>
            <a:xfrm>
              <a:off x="8005009" y="1308295"/>
              <a:ext cx="280861" cy="1575582"/>
            </a:xfrm>
            <a:prstGeom prst="rightBrac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6072198" y="3500437"/>
            <a:ext cx="2714644" cy="2571767"/>
            <a:chOff x="10275859" y="3481771"/>
            <a:chExt cx="1911910" cy="2313354"/>
          </a:xfrm>
        </p:grpSpPr>
        <p:sp>
          <p:nvSpPr>
            <p:cNvPr id="39" name="左大括号 38"/>
            <p:cNvSpPr/>
            <p:nvPr/>
          </p:nvSpPr>
          <p:spPr>
            <a:xfrm flipH="1">
              <a:off x="10275859" y="3481771"/>
              <a:ext cx="301881" cy="2313354"/>
            </a:xfrm>
            <a:prstGeom prst="leftBrace">
              <a:avLst>
                <a:gd name="adj1" fmla="val 8333"/>
                <a:gd name="adj2" fmla="val 50532"/>
              </a:avLst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40" name="文本框 12"/>
            <p:cNvSpPr txBox="1"/>
            <p:nvPr/>
          </p:nvSpPr>
          <p:spPr>
            <a:xfrm>
              <a:off x="10608375" y="4252889"/>
              <a:ext cx="1579394" cy="6921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dirty="0" smtClean="0">
                  <a:solidFill>
                    <a:srgbClr val="FFFF00"/>
                  </a:solidFill>
                  <a:latin typeface="方正大黑简体" pitchFamily="2" charset="-122"/>
                  <a:ea typeface="方正大黑简体" pitchFamily="2" charset="-122"/>
                </a:rPr>
                <a:t>做</a:t>
              </a:r>
              <a:r>
                <a:rPr lang="zh-CN" altLang="en-US" sz="4400" dirty="0" smtClean="0">
                  <a:solidFill>
                    <a:srgbClr val="FF0000"/>
                  </a:solidFill>
                  <a:latin typeface="方正大黑简体" pitchFamily="2" charset="-122"/>
                  <a:ea typeface="方正大黑简体" pitchFamily="2" charset="-122"/>
                </a:rPr>
                <a:t>好</a:t>
              </a:r>
              <a:r>
                <a:rPr lang="zh-CN" altLang="en-US" sz="3200" dirty="0" smtClean="0">
                  <a:solidFill>
                    <a:srgbClr val="FFFF00"/>
                  </a:solidFill>
                  <a:latin typeface="方正大黑简体" pitchFamily="2" charset="-122"/>
                  <a:ea typeface="方正大黑简体" pitchFamily="2" charset="-122"/>
                </a:rPr>
                <a:t>微课</a:t>
              </a:r>
              <a:endParaRPr lang="zh-CN" altLang="en-US" sz="2800" dirty="0">
                <a:solidFill>
                  <a:srgbClr val="FFFF00"/>
                </a:solidFill>
                <a:latin typeface="方正大黑简体" pitchFamily="2" charset="-122"/>
                <a:ea typeface="方正大黑简体" pitchFamily="2" charset="-122"/>
              </a:endParaRPr>
            </a:p>
          </p:txBody>
        </p:sp>
      </p:grpSp>
      <p:sp>
        <p:nvSpPr>
          <p:cNvPr id="41" name="矩形 40"/>
          <p:cNvSpPr/>
          <p:nvPr/>
        </p:nvSpPr>
        <p:spPr>
          <a:xfrm>
            <a:off x="1357290" y="357166"/>
            <a:ext cx="6753323" cy="522948"/>
          </a:xfrm>
          <a:prstGeom prst="rect">
            <a:avLst/>
          </a:pr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dist"/>
            <a:r>
              <a:rPr lang="zh-CN" altLang="en-US" sz="2799" b="1" dirty="0" smtClean="0">
                <a:ln w="17780" cmpd="sng">
                  <a:noFill/>
                  <a:prstDash val="solid"/>
                  <a:miter lim="800000"/>
                </a:ln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微课设计与制作需要“过五关”</a:t>
            </a:r>
            <a:endParaRPr lang="zh-CN" altLang="en-US" sz="2799" dirty="0">
              <a:solidFill>
                <a:srgbClr val="00B0F0"/>
              </a:solidFill>
            </a:endParaRPr>
          </a:p>
        </p:txBody>
      </p:sp>
      <p:sp>
        <p:nvSpPr>
          <p:cNvPr id="42" name="动作按钮: 结束 41">
            <a:hlinkClick r:id="rId3" action="ppaction://hlinksldjump" highlightClick="1"/>
          </p:cNvPr>
          <p:cNvSpPr/>
          <p:nvPr/>
        </p:nvSpPr>
        <p:spPr>
          <a:xfrm>
            <a:off x="8572528" y="6500834"/>
            <a:ext cx="571472" cy="357166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圆角矩形 45">
            <a:hlinkClick r:id="rId2" action="ppaction://hlinksldjump"/>
          </p:cNvPr>
          <p:cNvSpPr/>
          <p:nvPr/>
        </p:nvSpPr>
        <p:spPr>
          <a:xfrm>
            <a:off x="214282" y="3071810"/>
            <a:ext cx="8715436" cy="3000396"/>
          </a:xfrm>
          <a:prstGeom prst="roundRect">
            <a:avLst/>
          </a:prstGeom>
          <a:solidFill>
            <a:srgbClr val="1779F7">
              <a:alpha val="2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170916" y="1428736"/>
            <a:ext cx="1729470" cy="1037682"/>
            <a:chOff x="3955" y="374133"/>
            <a:chExt cx="1729470" cy="1037682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4" name="圆角矩形 23"/>
            <p:cNvSpPr/>
            <p:nvPr/>
          </p:nvSpPr>
          <p:spPr>
            <a:xfrm>
              <a:off x="3955" y="374133"/>
              <a:ext cx="1729470" cy="1037682"/>
            </a:xfrm>
            <a:prstGeom prst="roundRect">
              <a:avLst>
                <a:gd name="adj" fmla="val 10000"/>
              </a:avLst>
            </a:prstGeom>
            <a:solidFill>
              <a:srgbClr val="FF5050"/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圆角矩形 4"/>
            <p:cNvSpPr/>
            <p:nvPr/>
          </p:nvSpPr>
          <p:spPr>
            <a:xfrm>
              <a:off x="34348" y="404526"/>
              <a:ext cx="1668684" cy="97689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sz="2000" kern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大黑简体" pitchFamily="2" charset="-122"/>
                  <a:ea typeface="方正大黑简体" pitchFamily="2" charset="-122"/>
                </a:rPr>
                <a:t>制作</a:t>
              </a:r>
              <a:r>
                <a:rPr lang="en-US" sz="2000" kern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大黑简体" pitchFamily="2" charset="-122"/>
                  <a:ea typeface="方正大黑简体" pitchFamily="2" charset="-122"/>
                </a:rPr>
                <a:t>PPT</a:t>
              </a:r>
            </a:p>
            <a:p>
              <a:pPr lvl="0" algn="ctr" defTabSz="8890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2000" kern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大黑简体" pitchFamily="2" charset="-122"/>
                  <a:ea typeface="方正大黑简体" pitchFamily="2" charset="-122"/>
                </a:rPr>
                <a:t>（内容脚本）</a:t>
              </a:r>
              <a:endParaRPr lang="zh-CN" sz="20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黑简体" pitchFamily="2" charset="-122"/>
                <a:ea typeface="方正大黑简体" pitchFamily="2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2040844" y="1742343"/>
            <a:ext cx="297789" cy="428908"/>
            <a:chOff x="1873883" y="687740"/>
            <a:chExt cx="297789" cy="428908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2" name="右箭头 21"/>
            <p:cNvSpPr/>
            <p:nvPr/>
          </p:nvSpPr>
          <p:spPr>
            <a:xfrm rot="27463">
              <a:off x="1873883" y="687740"/>
              <a:ext cx="297789" cy="428908"/>
            </a:xfrm>
            <a:prstGeom prst="rightArrow">
              <a:avLst>
                <a:gd name="adj1" fmla="val 60000"/>
                <a:gd name="adj2" fmla="val 50000"/>
              </a:avLst>
            </a:prstGeom>
            <a:sp3d z="-70000" extrusionH="63500" prstMaterial="matte">
              <a:bevelT w="25400" h="6350" prst="relaxedInset"/>
              <a:contourClr>
                <a:schemeClr val="bg1"/>
              </a:contourClr>
            </a:sp3d>
          </p:spPr>
          <p:style>
            <a:lnRef idx="0">
              <a:schemeClr val="accent1">
                <a:shade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shade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shade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右箭头 6"/>
            <p:cNvSpPr/>
            <p:nvPr/>
          </p:nvSpPr>
          <p:spPr>
            <a:xfrm rot="27463">
              <a:off x="1873884" y="773165"/>
              <a:ext cx="208452" cy="257344"/>
            </a:xfrm>
            <a:prstGeom prst="rect">
              <a:avLst/>
            </a:prstGeom>
            <a:sp3d z="-7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1200" kern="1200"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2462236" y="1447041"/>
            <a:ext cx="1729470" cy="1037682"/>
            <a:chOff x="2295275" y="392438"/>
            <a:chExt cx="1729470" cy="1037682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0" name="圆角矩形 19"/>
            <p:cNvSpPr/>
            <p:nvPr/>
          </p:nvSpPr>
          <p:spPr>
            <a:xfrm>
              <a:off x="2295275" y="392438"/>
              <a:ext cx="1729470" cy="1037682"/>
            </a:xfrm>
            <a:prstGeom prst="roundRect">
              <a:avLst>
                <a:gd name="adj" fmla="val 10000"/>
              </a:avLst>
            </a:prstGeom>
            <a:solidFill>
              <a:srgbClr val="FF3399"/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shade val="80000"/>
                <a:hueOff val="35269"/>
                <a:satOff val="263"/>
                <a:lumOff val="722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圆角矩形 8"/>
            <p:cNvSpPr/>
            <p:nvPr/>
          </p:nvSpPr>
          <p:spPr>
            <a:xfrm>
              <a:off x="2325668" y="422831"/>
              <a:ext cx="1668684" cy="97689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sz="2000" kern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大黑简体" pitchFamily="2" charset="-122"/>
                  <a:ea typeface="方正大黑简体" pitchFamily="2" charset="-122"/>
                </a:rPr>
                <a:t>美化</a:t>
              </a:r>
              <a:r>
                <a:rPr lang="en-US" sz="2000" kern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大黑简体" pitchFamily="2" charset="-122"/>
                  <a:ea typeface="方正大黑简体" pitchFamily="2" charset="-122"/>
                </a:rPr>
                <a:t>PPT</a:t>
              </a:r>
            </a:p>
            <a:p>
              <a:pPr lvl="0" algn="ctr" defTabSz="8890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2000" kern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大黑简体" pitchFamily="2" charset="-122"/>
                  <a:ea typeface="方正大黑简体" pitchFamily="2" charset="-122"/>
                </a:rPr>
                <a:t>（技术加工）</a:t>
              </a:r>
              <a:endParaRPr lang="zh-CN" sz="20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黑简体" pitchFamily="2" charset="-122"/>
                <a:ea typeface="方正大黑简体" pitchFamily="2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4345815" y="1737884"/>
            <a:ext cx="326755" cy="428908"/>
            <a:chOff x="4178854" y="683281"/>
            <a:chExt cx="326755" cy="428908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8" name="右箭头 17"/>
            <p:cNvSpPr/>
            <p:nvPr/>
          </p:nvSpPr>
          <p:spPr>
            <a:xfrm rot="21560618">
              <a:off x="4178854" y="683281"/>
              <a:ext cx="326755" cy="428908"/>
            </a:xfrm>
            <a:prstGeom prst="rightArrow">
              <a:avLst>
                <a:gd name="adj1" fmla="val 60000"/>
                <a:gd name="adj2" fmla="val 50000"/>
              </a:avLst>
            </a:prstGeom>
            <a:sp3d z="-70000" extrusionH="63500" prstMaterial="matte">
              <a:bevelT w="25400" h="6350" prst="relaxedInset"/>
              <a:contourClr>
                <a:schemeClr val="bg1"/>
              </a:contourClr>
            </a:sp3d>
          </p:spPr>
          <p:style>
            <a:lnRef idx="0">
              <a:schemeClr val="accent1">
                <a:shade val="90000"/>
                <a:hueOff val="52793"/>
                <a:satOff val="-679"/>
                <a:lumOff val="9361"/>
                <a:alphaOff val="0"/>
              </a:schemeClr>
            </a:lnRef>
            <a:fillRef idx="1">
              <a:schemeClr val="accent1">
                <a:shade val="90000"/>
                <a:hueOff val="52793"/>
                <a:satOff val="-679"/>
                <a:lumOff val="9361"/>
                <a:alphaOff val="0"/>
              </a:schemeClr>
            </a:fillRef>
            <a:effectRef idx="2">
              <a:schemeClr val="accent1">
                <a:shade val="90000"/>
                <a:hueOff val="52793"/>
                <a:satOff val="-679"/>
                <a:lumOff val="936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右箭头 10"/>
            <p:cNvSpPr/>
            <p:nvPr/>
          </p:nvSpPr>
          <p:spPr>
            <a:xfrm rot="21560618">
              <a:off x="4178857" y="769624"/>
              <a:ext cx="228729" cy="257344"/>
            </a:xfrm>
            <a:prstGeom prst="rect">
              <a:avLst/>
            </a:prstGeom>
            <a:sp3d z="-7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1200" kern="1200"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4808186" y="1420165"/>
            <a:ext cx="1729470" cy="1037682"/>
            <a:chOff x="4641225" y="365562"/>
            <a:chExt cx="1729470" cy="1037682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6" name="圆角矩形 15"/>
            <p:cNvSpPr/>
            <p:nvPr/>
          </p:nvSpPr>
          <p:spPr>
            <a:xfrm>
              <a:off x="4641225" y="365562"/>
              <a:ext cx="1729470" cy="1037682"/>
            </a:xfrm>
            <a:prstGeom prst="roundRect">
              <a:avLst>
                <a:gd name="adj" fmla="val 10000"/>
              </a:avLst>
            </a:prstGeom>
            <a:solidFill>
              <a:srgbClr val="CC3300"/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shade val="80000"/>
                <a:hueOff val="70538"/>
                <a:satOff val="525"/>
                <a:lumOff val="1444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圆角矩形 12"/>
            <p:cNvSpPr/>
            <p:nvPr/>
          </p:nvSpPr>
          <p:spPr>
            <a:xfrm>
              <a:off x="4671618" y="395955"/>
              <a:ext cx="1668684" cy="97689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sz="2000" kern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大黑简体" pitchFamily="2" charset="-122"/>
                  <a:ea typeface="方正大黑简体" pitchFamily="2" charset="-122"/>
                </a:rPr>
                <a:t>录屏、配音</a:t>
              </a:r>
              <a:endParaRPr lang="zh-CN" sz="20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黑简体" pitchFamily="2" charset="-122"/>
                <a:ea typeface="方正大黑简体" pitchFamily="2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6685445" y="1724552"/>
            <a:ext cx="313311" cy="428908"/>
            <a:chOff x="6518484" y="669949"/>
            <a:chExt cx="313311" cy="428908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4" name="右箭头 13"/>
            <p:cNvSpPr/>
            <p:nvPr/>
          </p:nvSpPr>
          <p:spPr>
            <a:xfrm>
              <a:off x="6518484" y="669949"/>
              <a:ext cx="313311" cy="428908"/>
            </a:xfrm>
            <a:prstGeom prst="rightArrow">
              <a:avLst>
                <a:gd name="adj1" fmla="val 60000"/>
                <a:gd name="adj2" fmla="val 50000"/>
              </a:avLst>
            </a:prstGeom>
            <a:sp3d z="-70000" extrusionH="63500" prstMaterial="matte">
              <a:bevelT w="25400" h="6350" prst="relaxedInset"/>
              <a:contourClr>
                <a:schemeClr val="bg1"/>
              </a:contourClr>
            </a:sp3d>
          </p:spPr>
          <p:style>
            <a:lnRef idx="0">
              <a:schemeClr val="accent1">
                <a:shade val="90000"/>
                <a:hueOff val="105585"/>
                <a:satOff val="-1357"/>
                <a:lumOff val="18722"/>
                <a:alphaOff val="0"/>
              </a:schemeClr>
            </a:lnRef>
            <a:fillRef idx="1">
              <a:schemeClr val="accent1">
                <a:shade val="90000"/>
                <a:hueOff val="105585"/>
                <a:satOff val="-1357"/>
                <a:lumOff val="18722"/>
                <a:alphaOff val="0"/>
              </a:schemeClr>
            </a:fillRef>
            <a:effectRef idx="2">
              <a:schemeClr val="accent1">
                <a:shade val="90000"/>
                <a:hueOff val="105585"/>
                <a:satOff val="-1357"/>
                <a:lumOff val="1872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右箭头 14"/>
            <p:cNvSpPr/>
            <p:nvPr/>
          </p:nvSpPr>
          <p:spPr>
            <a:xfrm>
              <a:off x="6518484" y="755731"/>
              <a:ext cx="219318" cy="257344"/>
            </a:xfrm>
            <a:prstGeom prst="rect">
              <a:avLst/>
            </a:prstGeom>
            <a:sp3d z="-7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1200" kern="1200"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7128810" y="1420165"/>
            <a:ext cx="1729470" cy="1037682"/>
            <a:chOff x="6961849" y="365562"/>
            <a:chExt cx="1729470" cy="1037682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2" name="圆角矩形 11"/>
            <p:cNvSpPr/>
            <p:nvPr/>
          </p:nvSpPr>
          <p:spPr>
            <a:xfrm>
              <a:off x="6961849" y="365562"/>
              <a:ext cx="1729470" cy="1037682"/>
            </a:xfrm>
            <a:prstGeom prst="roundRect">
              <a:avLst>
                <a:gd name="adj" fmla="val 10000"/>
              </a:avLst>
            </a:prstGeom>
            <a:solidFill>
              <a:srgbClr val="FF0000"/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shade val="80000"/>
                <a:hueOff val="105807"/>
                <a:satOff val="788"/>
                <a:lumOff val="2166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圆角矩形 16"/>
            <p:cNvSpPr/>
            <p:nvPr/>
          </p:nvSpPr>
          <p:spPr>
            <a:xfrm>
              <a:off x="6992242" y="395955"/>
              <a:ext cx="1668684" cy="97689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sz="2000" kern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大黑简体" pitchFamily="2" charset="-122"/>
                  <a:ea typeface="方正大黑简体" pitchFamily="2" charset="-122"/>
                </a:rPr>
                <a:t>后期</a:t>
              </a:r>
              <a:r>
                <a:rPr lang="zh-CN" altLang="en-US" sz="2000" kern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大黑简体" pitchFamily="2" charset="-122"/>
                  <a:ea typeface="方正大黑简体" pitchFamily="2" charset="-122"/>
                </a:rPr>
                <a:t>剪辑</a:t>
              </a:r>
              <a:endParaRPr lang="zh-CN" sz="20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黑简体" pitchFamily="2" charset="-122"/>
                <a:ea typeface="方正大黑简体" pitchFamily="2" charset="-122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2357422" y="285728"/>
            <a:ext cx="4714908" cy="737472"/>
            <a:chOff x="794201" y="1022170"/>
            <a:chExt cx="4063582" cy="737472"/>
          </a:xfrm>
          <a:scene3d>
            <a:camera prst="orthographicFront"/>
            <a:lightRig rig="chilly" dir="t"/>
          </a:scene3d>
        </p:grpSpPr>
        <p:sp>
          <p:nvSpPr>
            <p:cNvPr id="27" name="同侧圆角矩形 26"/>
            <p:cNvSpPr/>
            <p:nvPr/>
          </p:nvSpPr>
          <p:spPr>
            <a:xfrm rot="5400000">
              <a:off x="2457256" y="-640885"/>
              <a:ext cx="737472" cy="4063582"/>
            </a:xfrm>
            <a:prstGeom prst="round2SameRect">
              <a:avLst/>
            </a:prstGeom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</p:sp>
        <p:sp>
          <p:nvSpPr>
            <p:cNvPr id="28" name="同侧圆角矩形 10"/>
            <p:cNvSpPr/>
            <p:nvPr/>
          </p:nvSpPr>
          <p:spPr>
            <a:xfrm>
              <a:off x="794201" y="1058170"/>
              <a:ext cx="4027582" cy="665472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spcFirstLastPara="0" vert="horz" wrap="square" lIns="256032" tIns="22860" rIns="22860" bIns="22860" numCol="1" spcCol="1270" anchor="ctr" anchorCtr="0">
              <a:noAutofit/>
            </a:bodyPr>
            <a:lstStyle/>
            <a:p>
              <a:pPr marL="285750" lvl="1" indent="-285750" algn="l" defTabSz="1600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zh-CN" altLang="en-US" sz="3600" kern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华隶简体" pitchFamily="65" charset="-122"/>
                  <a:ea typeface="方正华隶简体" pitchFamily="65" charset="-122"/>
                </a:rPr>
                <a:t>微课基本制作流程</a:t>
              </a:r>
              <a:endParaRPr lang="zh-CN" altLang="en-US" sz="36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华隶简体" pitchFamily="65" charset="-122"/>
                <a:ea typeface="方正华隶简体" pitchFamily="65" charset="-122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428596" y="3429000"/>
            <a:ext cx="1729470" cy="1037682"/>
            <a:chOff x="4641225" y="365562"/>
            <a:chExt cx="1729470" cy="1037682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0" name="圆角矩形 29">
              <a:hlinkClick r:id="rId3" action="ppaction://hlinkfile"/>
            </p:cNvPr>
            <p:cNvSpPr/>
            <p:nvPr/>
          </p:nvSpPr>
          <p:spPr>
            <a:xfrm>
              <a:off x="4641225" y="365562"/>
              <a:ext cx="1729470" cy="1037682"/>
            </a:xfrm>
            <a:prstGeom prst="roundRect">
              <a:avLst>
                <a:gd name="adj" fmla="val 10000"/>
              </a:avLst>
            </a:prstGeom>
            <a:solidFill>
              <a:srgbClr val="CC3300"/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shade val="80000"/>
                <a:hueOff val="70538"/>
                <a:satOff val="525"/>
                <a:lumOff val="1444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圆角矩形 12"/>
            <p:cNvSpPr/>
            <p:nvPr/>
          </p:nvSpPr>
          <p:spPr>
            <a:xfrm>
              <a:off x="4671618" y="395955"/>
              <a:ext cx="1668684" cy="97689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sz="2000" kern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大黑简体" pitchFamily="2" charset="-122"/>
                  <a:ea typeface="方正大黑简体" pitchFamily="2" charset="-122"/>
                </a:rPr>
                <a:t>录屏、配音</a:t>
              </a:r>
              <a:endParaRPr lang="zh-CN" sz="20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黑简体" pitchFamily="2" charset="-122"/>
                <a:ea typeface="方正大黑简体" pitchFamily="2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428596" y="4857760"/>
            <a:ext cx="1729470" cy="1037682"/>
            <a:chOff x="6961849" y="365562"/>
            <a:chExt cx="1729470" cy="1037682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3" name="圆角矩形 32"/>
            <p:cNvSpPr/>
            <p:nvPr/>
          </p:nvSpPr>
          <p:spPr>
            <a:xfrm>
              <a:off x="6961849" y="365562"/>
              <a:ext cx="1729470" cy="1037682"/>
            </a:xfrm>
            <a:prstGeom prst="roundRect">
              <a:avLst>
                <a:gd name="adj" fmla="val 10000"/>
              </a:avLst>
            </a:prstGeom>
            <a:solidFill>
              <a:srgbClr val="FF0000"/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shade val="80000"/>
                <a:hueOff val="105807"/>
                <a:satOff val="788"/>
                <a:lumOff val="2166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圆角矩形 16"/>
            <p:cNvSpPr/>
            <p:nvPr/>
          </p:nvSpPr>
          <p:spPr>
            <a:xfrm>
              <a:off x="6992242" y="395955"/>
              <a:ext cx="1668684" cy="97689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sz="2000" kern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大黑简体" pitchFamily="2" charset="-122"/>
                  <a:ea typeface="方正大黑简体" pitchFamily="2" charset="-122"/>
                </a:rPr>
                <a:t>后期</a:t>
              </a:r>
              <a:r>
                <a:rPr lang="zh-CN" altLang="en-US" sz="2000" kern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大黑简体" pitchFamily="2" charset="-122"/>
                  <a:ea typeface="方正大黑简体" pitchFamily="2" charset="-122"/>
                </a:rPr>
                <a:t>剪辑</a:t>
              </a:r>
              <a:endParaRPr lang="zh-CN" sz="20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黑简体" pitchFamily="2" charset="-122"/>
                <a:ea typeface="方正大黑简体" pitchFamily="2" charset="-122"/>
              </a:endParaRPr>
            </a:p>
          </p:txBody>
        </p:sp>
      </p:grpSp>
      <p:pic>
        <p:nvPicPr>
          <p:cNvPr id="35" name="Picture 2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48" y="3286124"/>
            <a:ext cx="4357718" cy="25003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00298" y="4714884"/>
            <a:ext cx="1214446" cy="12144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4" name="图片 43" descr="QQ图片20151117001055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71736" y="3286124"/>
            <a:ext cx="1214446" cy="11378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477502" cy="609329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7321" y="0"/>
            <a:ext cx="4706679" cy="609329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425" y="2132856"/>
            <a:ext cx="4494927" cy="624841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1350" y="1268760"/>
            <a:ext cx="4706679" cy="6183302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467544" y="3900761"/>
            <a:ext cx="7992887" cy="2657138"/>
          </a:xfrm>
          <a:prstGeom prst="rect">
            <a:avLst/>
          </a:prstGeom>
          <a:gradFill>
            <a:gsLst>
              <a:gs pos="0">
                <a:schemeClr val="accent1">
                  <a:shade val="85000"/>
                  <a:alpha val="47000"/>
                </a:schemeClr>
              </a:gs>
              <a:gs pos="100000">
                <a:schemeClr val="accent1">
                  <a:tint val="90000"/>
                  <a:alpha val="100000"/>
                  <a:satMod val="200000"/>
                </a:schemeClr>
              </a:gs>
            </a:gsLst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ts val="5000"/>
              </a:lnSpc>
            </a:pPr>
            <a:r>
              <a:rPr lang="zh-CN" altLang="en-US" sz="3600" b="1" i="0" u="none" strike="noStrike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新媒体联盟</a:t>
            </a:r>
            <a:r>
              <a:rPr lang="zh-CN" altLang="en-US" sz="2400" b="1" i="0" u="none" strike="noStrike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en-US" altLang="zh-CN" sz="2400" b="1" i="0" u="none" strike="noStrike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黑体" panose="02010609060101010101" pitchFamily="49" charset="-122"/>
              </a:rPr>
              <a:t>NMC</a:t>
            </a:r>
            <a:r>
              <a:rPr lang="zh-CN" altLang="en-US" sz="2400" b="1" i="0" u="none" strike="noStrike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）和</a:t>
            </a:r>
            <a:r>
              <a:rPr lang="en-US" altLang="zh-CN" sz="3600" b="1" i="0" u="none" strike="noStrike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黑体" panose="02010609060101010101" pitchFamily="49" charset="-122"/>
              </a:rPr>
              <a:t>EDUCAUSE</a:t>
            </a:r>
            <a:r>
              <a:rPr lang="zh-CN" altLang="en-US" sz="2400" b="1" i="0" u="none" strike="noStrike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每年发布一份</a:t>
            </a:r>
            <a:r>
              <a:rPr lang="zh-CN" altLang="en-US" sz="3200" b="1" i="0" u="none" strike="noStrike" baseline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地平线研究报告</a:t>
            </a:r>
            <a:r>
              <a:rPr lang="zh-CN" altLang="en-US" sz="2400" b="1" i="0" u="none" strike="noStrike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，向教育管理者和教师介绍最新</a:t>
            </a:r>
            <a:r>
              <a:rPr lang="en-US" altLang="zh-CN" sz="3200" b="1" i="0" u="none" strike="noStrike" baseline="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黑体" panose="02010609060101010101" pitchFamily="49" charset="-122"/>
              </a:rPr>
              <a:t>ICT</a:t>
            </a:r>
            <a:r>
              <a:rPr lang="zh-CN" altLang="en-US" sz="2400" b="1" i="0" u="none" strike="noStrike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发展趋势报告编制过程由全球</a:t>
            </a:r>
            <a:r>
              <a:rPr lang="en-US" altLang="zh-CN" sz="2400" b="1" i="0" u="none" strike="noStrike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黑体" panose="02010609060101010101" pitchFamily="49" charset="-122"/>
              </a:rPr>
              <a:t>300</a:t>
            </a:r>
            <a:r>
              <a:rPr lang="zh-CN" altLang="en-US" sz="2400" b="1" i="0" u="none" strike="noStrike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多个机构的专家、学者依托</a:t>
            </a:r>
            <a:r>
              <a:rPr lang="en-US" altLang="zh-CN" sz="2400" b="1" i="0" u="none" strike="noStrike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黑体" panose="02010609060101010101" pitchFamily="49" charset="-122"/>
              </a:rPr>
              <a:t>wiki</a:t>
            </a:r>
            <a:r>
              <a:rPr lang="zh-CN" altLang="en-US" sz="2400" b="1" i="0" u="none" strike="noStrike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等工具在网上完成。</a:t>
            </a:r>
          </a:p>
        </p:txBody>
      </p:sp>
    </p:spTree>
    <p:extLst>
      <p:ext uri="{BB962C8B-B14F-4D97-AF65-F5344CB8AC3E}">
        <p14:creationId xmlns:p14="http://schemas.microsoft.com/office/powerpoint/2010/main" val="1992898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教授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44"/>
          <a:stretch/>
        </p:blipFill>
        <p:spPr bwMode="auto">
          <a:xfrm>
            <a:off x="3347864" y="2712355"/>
            <a:ext cx="5715000" cy="3291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标题 1"/>
          <p:cNvSpPr>
            <a:spLocks noGrp="1"/>
          </p:cNvSpPr>
          <p:nvPr>
            <p:ph type="title"/>
          </p:nvPr>
        </p:nvSpPr>
        <p:spPr>
          <a:xfrm>
            <a:off x="259111" y="354142"/>
            <a:ext cx="8605664" cy="2327758"/>
          </a:xfrm>
        </p:spPr>
        <p:txBody>
          <a:bodyPr/>
          <a:lstStyle/>
          <a:p>
            <a:pPr algn="l"/>
            <a:r>
              <a:rPr lang="zh-CN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      在教学过程中，教师对</a:t>
            </a:r>
            <a:r>
              <a:rPr lang="zh-CN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知识</a:t>
            </a:r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的</a:t>
            </a:r>
            <a:r>
              <a:rPr lang="zh-CN" altLang="en-US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理解、分析</a:t>
            </a:r>
            <a:r>
              <a:rPr lang="zh-CN" altLang="en-US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、判断</a:t>
            </a:r>
            <a:r>
              <a:rPr lang="zh-CN" altLang="en-US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、推理、鉴别、欣赏、评价、应用</a:t>
            </a:r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等；</a:t>
            </a:r>
            <a:r>
              <a:rPr lang="zh-CN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即使是</a:t>
            </a:r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单纯的语言的表达，也饱含了</a:t>
            </a:r>
            <a:r>
              <a:rPr lang="zh-CN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施教者</a:t>
            </a:r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的</a:t>
            </a:r>
            <a:r>
              <a:rPr lang="zh-CN" altLang="en-US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情绪</a:t>
            </a:r>
            <a:r>
              <a:rPr lang="zh-CN" altLang="en-US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、爱好、兴趣、激情、信念、承诺</a:t>
            </a:r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等</a:t>
            </a:r>
            <a:r>
              <a:rPr lang="zh-CN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情感</a:t>
            </a:r>
            <a:r>
              <a:rPr lang="zh-CN" alt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价值观</a:t>
            </a:r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的</a:t>
            </a:r>
            <a:r>
              <a:rPr lang="zh-CN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东西，</a:t>
            </a:r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最终一起通过</a:t>
            </a:r>
            <a:r>
              <a:rPr lang="zh-CN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施教者的</a:t>
            </a:r>
            <a:r>
              <a:rPr lang="zh-CN" alt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身体活动</a:t>
            </a:r>
            <a:r>
              <a:rPr lang="zh-CN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呈现出来</a:t>
            </a:r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与</a:t>
            </a:r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纯粹的</a:t>
            </a:r>
            <a:r>
              <a:rPr lang="zh-CN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知识</a:t>
            </a:r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一起</a:t>
            </a:r>
            <a:r>
              <a:rPr lang="zh-CN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影响</a:t>
            </a:r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、感染受教育者</a:t>
            </a:r>
            <a:r>
              <a:rPr lang="zh-CN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，是教育不可分割</a:t>
            </a:r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的组成部分</a:t>
            </a:r>
            <a:r>
              <a:rPr lang="zh-CN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文本框 5"/>
          <p:cNvSpPr txBox="1"/>
          <p:nvPr/>
        </p:nvSpPr>
        <p:spPr>
          <a:xfrm>
            <a:off x="233518" y="4276253"/>
            <a:ext cx="750683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粗圆简体" panose="02010601030101010101" pitchFamily="2" charset="-122"/>
                <a:ea typeface="方正粗圆简体" panose="02010601030101010101" pitchFamily="2" charset="-122"/>
              </a:rPr>
              <a:t>教师个体对教学内容的理解</a:t>
            </a:r>
            <a:endParaRPr lang="en-US" altLang="zh-CN" sz="28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粗圆简体" panose="02010601030101010101" pitchFamily="2" charset="-122"/>
              <a:ea typeface="方正粗圆简体" panose="02010601030101010101" pitchFamily="2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粗圆简体" panose="02010601030101010101" pitchFamily="2" charset="-122"/>
                <a:ea typeface="方正粗圆简体" panose="02010601030101010101" pitchFamily="2" charset="-122"/>
              </a:rPr>
              <a:t>教师帮助学生认知的教学策略与情感活动</a:t>
            </a:r>
            <a:endParaRPr lang="zh-CN" altLang="en-US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粗圆简体" panose="02010601030101010101" pitchFamily="2" charset="-122"/>
              <a:ea typeface="方正粗圆简体" panose="02010601030101010101" pitchFamily="2" charset="-122"/>
            </a:endParaRPr>
          </a:p>
        </p:txBody>
      </p:sp>
      <p:sp>
        <p:nvSpPr>
          <p:cNvPr id="20" name="文本框 6"/>
          <p:cNvSpPr txBox="1"/>
          <p:nvPr/>
        </p:nvSpPr>
        <p:spPr>
          <a:xfrm>
            <a:off x="2843808" y="2370366"/>
            <a:ext cx="56886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600" i="1" dirty="0" smtClean="0"/>
              <a:t>—</a:t>
            </a:r>
            <a:r>
              <a:rPr lang="zh-CN" altLang="en-US" sz="1600" i="1" dirty="0" smtClean="0"/>
              <a:t>谭维智，教师到底应该因何施教，</a:t>
            </a:r>
            <a:r>
              <a:rPr lang="en-US" altLang="zh-CN" sz="1600" i="1" dirty="0" smtClean="0"/>
              <a:t>2014</a:t>
            </a:r>
            <a:endParaRPr lang="zh-CN" altLang="en-US" sz="1600" i="1" dirty="0"/>
          </a:p>
        </p:txBody>
      </p:sp>
      <p:sp>
        <p:nvSpPr>
          <p:cNvPr id="21" name="文本框 2"/>
          <p:cNvSpPr txBox="1"/>
          <p:nvPr/>
        </p:nvSpPr>
        <p:spPr>
          <a:xfrm>
            <a:off x="899591" y="3516683"/>
            <a:ext cx="30873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粗圆简体" panose="02010601030101010101" pitchFamily="2" charset="-122"/>
                <a:ea typeface="方正粗圆简体" panose="02010601030101010101" pitchFamily="2" charset="-122"/>
              </a:rPr>
              <a:t>微课程记录什么？</a:t>
            </a:r>
            <a:endParaRPr lang="zh-CN" altLang="en-US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粗圆简体" panose="02010601030101010101" pitchFamily="2" charset="-122"/>
              <a:ea typeface="方正粗圆简体" panose="02010601030101010101" pitchFamily="2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785786" y="1571612"/>
            <a:ext cx="6967795" cy="4000528"/>
            <a:chOff x="0" y="5000791"/>
            <a:chExt cx="5791200" cy="1750389"/>
          </a:xfrm>
        </p:grpSpPr>
        <p:sp>
          <p:nvSpPr>
            <p:cNvPr id="12" name="爆炸形 1 11"/>
            <p:cNvSpPr/>
            <p:nvPr/>
          </p:nvSpPr>
          <p:spPr>
            <a:xfrm>
              <a:off x="0" y="5000791"/>
              <a:ext cx="5791200" cy="1750389"/>
            </a:xfrm>
            <a:prstGeom prst="irregularSeal1">
              <a:avLst/>
            </a:prstGeom>
            <a:solidFill>
              <a:srgbClr val="FFFF00"/>
            </a:solidFill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3" name="模拟传统教学"/>
            <p:cNvSpPr txBox="1"/>
            <p:nvPr/>
          </p:nvSpPr>
          <p:spPr>
            <a:xfrm>
              <a:off x="1241959" y="5713655"/>
              <a:ext cx="3345699" cy="3635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超越传统讲授</a:t>
              </a:r>
            </a:p>
          </p:txBody>
        </p:sp>
        <p:sp>
          <p:nvSpPr>
            <p:cNvPr id="14" name="文本框 17"/>
            <p:cNvSpPr txBox="1"/>
            <p:nvPr/>
          </p:nvSpPr>
          <p:spPr>
            <a:xfrm>
              <a:off x="1892782" y="5532159"/>
              <a:ext cx="1729084" cy="1750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“好”的标准是</a:t>
              </a:r>
              <a:endParaRPr lang="zh-CN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5068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文本框 17"/>
          <p:cNvSpPr txBox="1"/>
          <p:nvPr/>
        </p:nvSpPr>
        <p:spPr>
          <a:xfrm>
            <a:off x="1773404" y="183012"/>
            <a:ext cx="51039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31450"/>
            <a:r>
              <a:rPr lang="zh-CN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微课程设计的重点步骤</a:t>
            </a:r>
          </a:p>
        </p:txBody>
      </p:sp>
      <p:grpSp>
        <p:nvGrpSpPr>
          <p:cNvPr id="53" name="组合 1"/>
          <p:cNvGrpSpPr/>
          <p:nvPr/>
        </p:nvGrpSpPr>
        <p:grpSpPr>
          <a:xfrm>
            <a:off x="168596" y="1151673"/>
            <a:ext cx="5294524" cy="1530879"/>
            <a:chOff x="168596" y="1151673"/>
            <a:chExt cx="5294524" cy="1530879"/>
          </a:xfrm>
        </p:grpSpPr>
        <p:sp>
          <p:nvSpPr>
            <p:cNvPr id="43" name="矩形 42"/>
            <p:cNvSpPr/>
            <p:nvPr/>
          </p:nvSpPr>
          <p:spPr>
            <a:xfrm>
              <a:off x="179512" y="2617753"/>
              <a:ext cx="5283607" cy="64799"/>
            </a:xfrm>
            <a:prstGeom prst="rect">
              <a:avLst/>
            </a:prstGeom>
            <a:solidFill>
              <a:srgbClr val="1D77C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04814">
                <a:defRPr/>
              </a:pPr>
              <a:r>
                <a:rPr lang="en-US" altLang="zh-CN" sz="600" b="1" dirty="0">
                  <a:ln w="18000">
                    <a:solidFill>
                      <a:srgbClr val="EA157A">
                        <a:satMod val="140000"/>
                      </a:srgb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rPr>
                <a:t> </a:t>
              </a:r>
              <a:endParaRPr lang="zh-CN" altLang="en-US" sz="600" b="1" dirty="0">
                <a:ln w="18000">
                  <a:solidFill>
                    <a:srgbClr val="EA157A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44" name="矩形 43"/>
            <p:cNvSpPr/>
            <p:nvPr/>
          </p:nvSpPr>
          <p:spPr>
            <a:xfrm>
              <a:off x="168596" y="1151673"/>
              <a:ext cx="5294524" cy="1326760"/>
            </a:xfrm>
            <a:prstGeom prst="rect">
              <a:avLst/>
            </a:prstGeom>
            <a:solidFill>
              <a:srgbClr val="1D77C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04814">
                <a:defRPr/>
              </a:pPr>
              <a:r>
                <a:rPr lang="en-US" altLang="zh-CN" sz="600" b="1" dirty="0">
                  <a:ln w="18000">
                    <a:solidFill>
                      <a:srgbClr val="EA157A">
                        <a:satMod val="140000"/>
                      </a:srgb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rPr>
                <a:t> </a:t>
              </a:r>
              <a:endParaRPr lang="zh-CN" altLang="en-US" sz="600" b="1" dirty="0">
                <a:ln w="18000">
                  <a:solidFill>
                    <a:srgbClr val="EA157A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pic>
          <p:nvPicPr>
            <p:cNvPr id="45" name="Picture 8" descr="PPECLOGO-eff-0-2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4589" y="1410606"/>
              <a:ext cx="279180" cy="2102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9" descr="PPECLOGO-eff-5-4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4502" y="1587699"/>
              <a:ext cx="307023" cy="314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10" descr="PPECLOGO-eff-5-2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3768" y="1727413"/>
              <a:ext cx="383837" cy="402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" name="文本框 1"/>
            <p:cNvSpPr txBox="1"/>
            <p:nvPr/>
          </p:nvSpPr>
          <p:spPr>
            <a:xfrm>
              <a:off x="1619672" y="1344757"/>
              <a:ext cx="2000460" cy="8774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731450"/>
              <a:r>
                <a:rPr lang="zh-CN" altLang="en-US" sz="5102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选题</a:t>
              </a:r>
              <a:endParaRPr lang="zh-CN" altLang="en-US" sz="144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6" name="组合 63"/>
          <p:cNvGrpSpPr/>
          <p:nvPr/>
        </p:nvGrpSpPr>
        <p:grpSpPr>
          <a:xfrm>
            <a:off x="5565179" y="1151672"/>
            <a:ext cx="3460400" cy="1557248"/>
            <a:chOff x="5565179" y="1151672"/>
            <a:chExt cx="3460400" cy="1557248"/>
          </a:xfrm>
        </p:grpSpPr>
        <p:grpSp>
          <p:nvGrpSpPr>
            <p:cNvPr id="59" name="组合 49"/>
            <p:cNvGrpSpPr/>
            <p:nvPr/>
          </p:nvGrpSpPr>
          <p:grpSpPr>
            <a:xfrm>
              <a:off x="5565179" y="1151672"/>
              <a:ext cx="1632936" cy="714410"/>
              <a:chOff x="3729856" y="302394"/>
              <a:chExt cx="1152127" cy="504056"/>
            </a:xfrm>
          </p:grpSpPr>
          <p:sp>
            <p:nvSpPr>
              <p:cNvPr id="51" name="矩形 50"/>
              <p:cNvSpPr/>
              <p:nvPr/>
            </p:nvSpPr>
            <p:spPr>
              <a:xfrm>
                <a:off x="3729856" y="302394"/>
                <a:ext cx="1152127" cy="504056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31450"/>
                <a:endParaRPr lang="zh-CN" altLang="en-US" sz="1440">
                  <a:solidFill>
                    <a:prstClr val="white"/>
                  </a:solidFill>
                </a:endParaRPr>
              </a:p>
            </p:txBody>
          </p:sp>
          <p:sp>
            <p:nvSpPr>
              <p:cNvPr id="52" name="文本框 6"/>
              <p:cNvSpPr txBox="1"/>
              <p:nvPr/>
            </p:nvSpPr>
            <p:spPr>
              <a:xfrm>
                <a:off x="3962819" y="392460"/>
                <a:ext cx="759449" cy="342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731450"/>
                <a:r>
                  <a:rPr lang="zh-CN" altLang="en-US" sz="2551" dirty="0">
                    <a:solidFill>
                      <a:prstClr val="white"/>
                    </a:solidFill>
                    <a:latin typeface="方正粗圆简体" panose="02010601030101010101" pitchFamily="2" charset="-122"/>
                    <a:ea typeface="方正粗圆简体" panose="02010601030101010101" pitchFamily="2" charset="-122"/>
                  </a:rPr>
                  <a:t>重点</a:t>
                </a:r>
                <a:endParaRPr lang="zh-CN" altLang="en-US" sz="1488" dirty="0">
                  <a:solidFill>
                    <a:prstClr val="white"/>
                  </a:solidFill>
                  <a:latin typeface="方正粗圆简体" panose="02010601030101010101" pitchFamily="2" charset="-122"/>
                  <a:ea typeface="方正粗圆简体" panose="02010601030101010101" pitchFamily="2" charset="-122"/>
                </a:endParaRPr>
              </a:p>
            </p:txBody>
          </p:sp>
        </p:grpSp>
        <p:grpSp>
          <p:nvGrpSpPr>
            <p:cNvPr id="63" name="组合 52"/>
            <p:cNvGrpSpPr/>
            <p:nvPr/>
          </p:nvGrpSpPr>
          <p:grpSpPr>
            <a:xfrm>
              <a:off x="5565179" y="1892450"/>
              <a:ext cx="1256662" cy="816468"/>
              <a:chOff x="3729856" y="825055"/>
              <a:chExt cx="886645" cy="576064"/>
            </a:xfrm>
          </p:grpSpPr>
          <p:sp>
            <p:nvSpPr>
              <p:cNvPr id="54" name="矩形 53"/>
              <p:cNvSpPr/>
              <p:nvPr/>
            </p:nvSpPr>
            <p:spPr>
              <a:xfrm>
                <a:off x="3729856" y="825055"/>
                <a:ext cx="886645" cy="576064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31450"/>
                <a:endParaRPr lang="zh-CN" altLang="en-US" sz="1440">
                  <a:solidFill>
                    <a:prstClr val="white"/>
                  </a:solidFill>
                </a:endParaRPr>
              </a:p>
            </p:txBody>
          </p:sp>
          <p:sp>
            <p:nvSpPr>
              <p:cNvPr id="55" name="文本框 25"/>
              <p:cNvSpPr txBox="1"/>
              <p:nvPr/>
            </p:nvSpPr>
            <p:spPr>
              <a:xfrm>
                <a:off x="3793453" y="928421"/>
                <a:ext cx="759449" cy="342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731450"/>
                <a:r>
                  <a:rPr lang="zh-CN" altLang="en-US" sz="2551" dirty="0">
                    <a:solidFill>
                      <a:prstClr val="white"/>
                    </a:solidFill>
                    <a:latin typeface="方正粗圆简体" panose="02010601030101010101" pitchFamily="2" charset="-122"/>
                    <a:ea typeface="方正粗圆简体" panose="02010601030101010101" pitchFamily="2" charset="-122"/>
                  </a:rPr>
                  <a:t>难点</a:t>
                </a:r>
                <a:endParaRPr lang="zh-CN" altLang="en-US" sz="1488" dirty="0">
                  <a:solidFill>
                    <a:prstClr val="white"/>
                  </a:solidFill>
                  <a:latin typeface="方正粗圆简体" panose="02010601030101010101" pitchFamily="2" charset="-122"/>
                  <a:ea typeface="方正粗圆简体" panose="02010601030101010101" pitchFamily="2" charset="-122"/>
                </a:endParaRPr>
              </a:p>
            </p:txBody>
          </p:sp>
        </p:grpSp>
        <p:grpSp>
          <p:nvGrpSpPr>
            <p:cNvPr id="64" name="组合 55"/>
            <p:cNvGrpSpPr/>
            <p:nvPr/>
          </p:nvGrpSpPr>
          <p:grpSpPr>
            <a:xfrm>
              <a:off x="7273173" y="1152289"/>
              <a:ext cx="1632936" cy="714410"/>
              <a:chOff x="4934941" y="302829"/>
              <a:chExt cx="1152127" cy="504056"/>
            </a:xfrm>
          </p:grpSpPr>
          <p:sp>
            <p:nvSpPr>
              <p:cNvPr id="57" name="矩形 56"/>
              <p:cNvSpPr/>
              <p:nvPr/>
            </p:nvSpPr>
            <p:spPr>
              <a:xfrm>
                <a:off x="4934941" y="302829"/>
                <a:ext cx="1152127" cy="50405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31450"/>
                <a:endParaRPr lang="zh-CN" altLang="en-US" sz="1440">
                  <a:solidFill>
                    <a:prstClr val="white"/>
                  </a:solidFill>
                </a:endParaRPr>
              </a:p>
            </p:txBody>
          </p:sp>
          <p:sp>
            <p:nvSpPr>
              <p:cNvPr id="58" name="文本框 26"/>
              <p:cNvSpPr txBox="1"/>
              <p:nvPr/>
            </p:nvSpPr>
            <p:spPr>
              <a:xfrm>
                <a:off x="5028178" y="382472"/>
                <a:ext cx="1005934" cy="342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731450"/>
                <a:r>
                  <a:rPr lang="zh-CN" altLang="en-US" sz="2551" dirty="0">
                    <a:solidFill>
                      <a:prstClr val="black"/>
                    </a:solidFill>
                    <a:latin typeface="方正粗圆简体" panose="02010601030101010101" pitchFamily="2" charset="-122"/>
                    <a:ea typeface="方正粗圆简体" panose="02010601030101010101" pitchFamily="2" charset="-122"/>
                  </a:rPr>
                  <a:t>易错点</a:t>
                </a:r>
                <a:endParaRPr lang="zh-CN" altLang="en-US" sz="1488" dirty="0">
                  <a:solidFill>
                    <a:prstClr val="black"/>
                  </a:solidFill>
                  <a:latin typeface="方正粗圆简体" panose="02010601030101010101" pitchFamily="2" charset="-122"/>
                  <a:ea typeface="方正粗圆简体" panose="02010601030101010101" pitchFamily="2" charset="-122"/>
                </a:endParaRPr>
              </a:p>
            </p:txBody>
          </p:sp>
        </p:grpSp>
        <p:grpSp>
          <p:nvGrpSpPr>
            <p:cNvPr id="65" name="组合 58"/>
            <p:cNvGrpSpPr/>
            <p:nvPr/>
          </p:nvGrpSpPr>
          <p:grpSpPr>
            <a:xfrm>
              <a:off x="6857840" y="1892451"/>
              <a:ext cx="2167739" cy="816469"/>
              <a:chOff x="4641901" y="825055"/>
              <a:chExt cx="1529460" cy="576064"/>
            </a:xfrm>
          </p:grpSpPr>
          <p:sp>
            <p:nvSpPr>
              <p:cNvPr id="60" name="矩形 59"/>
              <p:cNvSpPr/>
              <p:nvPr/>
            </p:nvSpPr>
            <p:spPr>
              <a:xfrm>
                <a:off x="4641901" y="825055"/>
                <a:ext cx="1451516" cy="576064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31450"/>
                <a:endParaRPr lang="zh-CN" altLang="en-US" sz="1440">
                  <a:solidFill>
                    <a:prstClr val="white"/>
                  </a:solidFill>
                </a:endParaRPr>
              </a:p>
            </p:txBody>
          </p:sp>
          <p:sp>
            <p:nvSpPr>
              <p:cNvPr id="61" name="文本框 27"/>
              <p:cNvSpPr txBox="1"/>
              <p:nvPr/>
            </p:nvSpPr>
            <p:spPr>
              <a:xfrm>
                <a:off x="4641901" y="951582"/>
                <a:ext cx="1529460" cy="3113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731450"/>
                <a:r>
                  <a:rPr lang="zh-CN" altLang="en-US" sz="2268" dirty="0">
                    <a:solidFill>
                      <a:prstClr val="black"/>
                    </a:solidFill>
                    <a:latin typeface="方正粗圆简体" panose="02010601030101010101" pitchFamily="2" charset="-122"/>
                    <a:ea typeface="方正粗圆简体" panose="02010601030101010101" pitchFamily="2" charset="-122"/>
                  </a:rPr>
                  <a:t>整理选题清单</a:t>
                </a:r>
                <a:endParaRPr lang="zh-CN" altLang="en-US" sz="1417" dirty="0">
                  <a:solidFill>
                    <a:prstClr val="black"/>
                  </a:solidFill>
                  <a:latin typeface="方正粗圆简体" panose="02010601030101010101" pitchFamily="2" charset="-122"/>
                  <a:ea typeface="方正粗圆简体" panose="02010601030101010101" pitchFamily="2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63241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04664"/>
            <a:ext cx="9131184" cy="602128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94" y="404664"/>
            <a:ext cx="9388242" cy="5996543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165911" y="620688"/>
            <a:ext cx="4536504" cy="830997"/>
          </a:xfrm>
          <a:prstGeom prst="rect">
            <a:avLst/>
          </a:prstGeom>
          <a:noFill/>
          <a:ln w="85725">
            <a:solidFill>
              <a:srgbClr val="CC330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4800" dirty="0" smtClean="0">
                <a:solidFill>
                  <a:srgbClr val="C00000"/>
                </a:solidFill>
                <a:latin typeface="方正超粗黑简体" panose="03000509000000000000" pitchFamily="65" charset="-122"/>
                <a:ea typeface="方正超粗黑简体" panose="03000509000000000000" pitchFamily="65" charset="-122"/>
              </a:rPr>
              <a:t>构建学科知识树</a:t>
            </a:r>
            <a:endParaRPr lang="zh-CN" altLang="en-US" sz="4800" dirty="0">
              <a:solidFill>
                <a:srgbClr val="C00000"/>
              </a:solidFill>
              <a:latin typeface="方正超粗黑简体" panose="03000509000000000000" pitchFamily="65" charset="-122"/>
              <a:ea typeface="方正超粗黑简体" panose="03000509000000000000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78877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03848" y="332656"/>
            <a:ext cx="4968552" cy="648072"/>
          </a:xfrm>
        </p:spPr>
        <p:txBody>
          <a:bodyPr/>
          <a:lstStyle/>
          <a:p>
            <a:r>
              <a:rPr lang="zh-CN" altLang="en-US" dirty="0" smtClean="0">
                <a:solidFill>
                  <a:srgbClr val="FFFF00"/>
                </a:solidFill>
                <a:latin typeface="方正粗倩简体" panose="03000509000000000000" pitchFamily="65" charset="-122"/>
                <a:ea typeface="方正粗倩简体" panose="03000509000000000000" pitchFamily="65" charset="-122"/>
              </a:rPr>
              <a:t>可汗学院知识地图的构建</a:t>
            </a:r>
            <a:endParaRPr lang="zh-CN" altLang="en-US" dirty="0">
              <a:solidFill>
                <a:srgbClr val="FFFF00"/>
              </a:solidFill>
              <a:latin typeface="方正粗倩简体" panose="03000509000000000000" pitchFamily="65" charset="-122"/>
              <a:ea typeface="方正粗倩简体" panose="03000509000000000000" pitchFamily="65" charset="-122"/>
            </a:endParaRPr>
          </a:p>
        </p:txBody>
      </p:sp>
      <p:pic>
        <p:nvPicPr>
          <p:cNvPr id="4" name="Picture 7" descr="C:\Users\志岗\Downloads\Khan-Academy-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955" y="249503"/>
            <a:ext cx="1447112" cy="1235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55" y="1484784"/>
            <a:ext cx="7715462" cy="447496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4784"/>
            <a:ext cx="9144000" cy="4732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224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"/>
          <p:cNvGrpSpPr/>
          <p:nvPr/>
        </p:nvGrpSpPr>
        <p:grpSpPr>
          <a:xfrm>
            <a:off x="168595" y="3167897"/>
            <a:ext cx="5294525" cy="1530879"/>
            <a:chOff x="168595" y="3167897"/>
            <a:chExt cx="5294525" cy="1530879"/>
          </a:xfrm>
        </p:grpSpPr>
        <p:sp>
          <p:nvSpPr>
            <p:cNvPr id="4" name="矩形 3"/>
            <p:cNvSpPr/>
            <p:nvPr/>
          </p:nvSpPr>
          <p:spPr>
            <a:xfrm>
              <a:off x="168595" y="4653057"/>
              <a:ext cx="5271897" cy="45719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04814">
                <a:defRPr/>
              </a:pPr>
              <a:r>
                <a:rPr lang="en-US" altLang="zh-CN" sz="600" b="1" dirty="0">
                  <a:ln w="18000">
                    <a:solidFill>
                      <a:srgbClr val="EA157A">
                        <a:satMod val="140000"/>
                      </a:srgb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rPr>
                <a:t> </a:t>
              </a:r>
              <a:endParaRPr lang="zh-CN" altLang="en-US" sz="600" b="1" dirty="0">
                <a:ln w="18000">
                  <a:solidFill>
                    <a:srgbClr val="EA157A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168595" y="3167897"/>
              <a:ext cx="5294525" cy="1326760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04814">
                <a:defRPr/>
              </a:pPr>
              <a:r>
                <a:rPr lang="en-US" altLang="zh-CN" sz="600" b="1" dirty="0">
                  <a:ln w="18000">
                    <a:solidFill>
                      <a:srgbClr val="EA157A">
                        <a:satMod val="140000"/>
                      </a:srgb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rPr>
                <a:t> </a:t>
              </a:r>
              <a:endParaRPr lang="zh-CN" altLang="en-US" sz="600" b="1" dirty="0">
                <a:ln w="18000">
                  <a:solidFill>
                    <a:srgbClr val="EA157A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pic>
          <p:nvPicPr>
            <p:cNvPr id="6" name="Picture 8" descr="PPECLOGO-eff-0-2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1962" y="3426830"/>
              <a:ext cx="279180" cy="2102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9" descr="PPECLOGO-eff-5-4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1875" y="3603923"/>
              <a:ext cx="307023" cy="314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0" descr="PPECLOGO-eff-5-2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1141" y="3743637"/>
              <a:ext cx="383837" cy="402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文本框 1"/>
            <p:cNvSpPr txBox="1"/>
            <p:nvPr/>
          </p:nvSpPr>
          <p:spPr>
            <a:xfrm>
              <a:off x="1726972" y="3360981"/>
              <a:ext cx="2000460" cy="8774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731450"/>
              <a:r>
                <a:rPr lang="zh-CN" altLang="en-US" sz="5102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设计</a:t>
              </a:r>
              <a:endParaRPr lang="zh-CN" altLang="en-US" sz="144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" name="组合 62"/>
          <p:cNvGrpSpPr/>
          <p:nvPr/>
        </p:nvGrpSpPr>
        <p:grpSpPr>
          <a:xfrm>
            <a:off x="5542552" y="3167896"/>
            <a:ext cx="3349928" cy="1557248"/>
            <a:chOff x="5542552" y="3167896"/>
            <a:chExt cx="3349928" cy="1557248"/>
          </a:xfrm>
        </p:grpSpPr>
        <p:grpSp>
          <p:nvGrpSpPr>
            <p:cNvPr id="10" name="组合 9"/>
            <p:cNvGrpSpPr/>
            <p:nvPr/>
          </p:nvGrpSpPr>
          <p:grpSpPr>
            <a:xfrm>
              <a:off x="5542552" y="3167896"/>
              <a:ext cx="1632936" cy="714410"/>
              <a:chOff x="3729856" y="302394"/>
              <a:chExt cx="1152127" cy="504056"/>
            </a:xfrm>
          </p:grpSpPr>
          <p:sp>
            <p:nvSpPr>
              <p:cNvPr id="11" name="矩形 10"/>
              <p:cNvSpPr/>
              <p:nvPr/>
            </p:nvSpPr>
            <p:spPr>
              <a:xfrm>
                <a:off x="3729856" y="302394"/>
                <a:ext cx="1152127" cy="504056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31450"/>
                <a:endParaRPr lang="zh-CN" altLang="en-US" sz="1440">
                  <a:solidFill>
                    <a:prstClr val="white"/>
                  </a:solidFill>
                </a:endParaRPr>
              </a:p>
            </p:txBody>
          </p:sp>
          <p:sp>
            <p:nvSpPr>
              <p:cNvPr id="12" name="文本框 6"/>
              <p:cNvSpPr txBox="1"/>
              <p:nvPr/>
            </p:nvSpPr>
            <p:spPr>
              <a:xfrm>
                <a:off x="3962819" y="392460"/>
                <a:ext cx="759449" cy="342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731450"/>
                <a:r>
                  <a:rPr lang="zh-CN" altLang="en-US" sz="2551" dirty="0">
                    <a:solidFill>
                      <a:prstClr val="white"/>
                    </a:solidFill>
                    <a:latin typeface="方正粗圆简体" panose="02010601030101010101" pitchFamily="2" charset="-122"/>
                    <a:ea typeface="方正粗圆简体" panose="02010601030101010101" pitchFamily="2" charset="-122"/>
                  </a:rPr>
                  <a:t>内容</a:t>
                </a:r>
                <a:endParaRPr lang="zh-CN" altLang="en-US" sz="1488" dirty="0">
                  <a:solidFill>
                    <a:prstClr val="white"/>
                  </a:solidFill>
                  <a:latin typeface="方正粗圆简体" panose="02010601030101010101" pitchFamily="2" charset="-122"/>
                  <a:ea typeface="方正粗圆简体" panose="02010601030101010101" pitchFamily="2" charset="-122"/>
                </a:endParaRPr>
              </a:p>
            </p:txBody>
          </p:sp>
        </p:grpSp>
        <p:grpSp>
          <p:nvGrpSpPr>
            <p:cNvPr id="13" name="组合 12"/>
            <p:cNvGrpSpPr/>
            <p:nvPr/>
          </p:nvGrpSpPr>
          <p:grpSpPr>
            <a:xfrm>
              <a:off x="5542552" y="3908674"/>
              <a:ext cx="1256662" cy="816468"/>
              <a:chOff x="3729856" y="825055"/>
              <a:chExt cx="886645" cy="576064"/>
            </a:xfrm>
          </p:grpSpPr>
          <p:sp>
            <p:nvSpPr>
              <p:cNvPr id="14" name="矩形 13"/>
              <p:cNvSpPr/>
              <p:nvPr/>
            </p:nvSpPr>
            <p:spPr>
              <a:xfrm>
                <a:off x="3729856" y="825055"/>
                <a:ext cx="886645" cy="576064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31450"/>
                <a:endParaRPr lang="zh-CN" altLang="en-US" sz="1440">
                  <a:solidFill>
                    <a:prstClr val="white"/>
                  </a:solidFill>
                </a:endParaRPr>
              </a:p>
            </p:txBody>
          </p:sp>
          <p:sp>
            <p:nvSpPr>
              <p:cNvPr id="15" name="文本框 25"/>
              <p:cNvSpPr txBox="1"/>
              <p:nvPr/>
            </p:nvSpPr>
            <p:spPr>
              <a:xfrm>
                <a:off x="3793453" y="928421"/>
                <a:ext cx="759449" cy="342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731450"/>
                <a:r>
                  <a:rPr lang="zh-CN" altLang="en-US" sz="2551" dirty="0">
                    <a:solidFill>
                      <a:prstClr val="white"/>
                    </a:solidFill>
                    <a:latin typeface="方正粗圆简体" panose="02010601030101010101" pitchFamily="2" charset="-122"/>
                    <a:ea typeface="方正粗圆简体" panose="02010601030101010101" pitchFamily="2" charset="-122"/>
                  </a:rPr>
                  <a:t>结构</a:t>
                </a:r>
                <a:endParaRPr lang="zh-CN" altLang="en-US" sz="1488" dirty="0">
                  <a:solidFill>
                    <a:prstClr val="white"/>
                  </a:solidFill>
                  <a:latin typeface="方正粗圆简体" panose="02010601030101010101" pitchFamily="2" charset="-122"/>
                  <a:ea typeface="方正粗圆简体" panose="02010601030101010101" pitchFamily="2" charset="-122"/>
                </a:endParaRPr>
              </a:p>
            </p:txBody>
          </p:sp>
        </p:grpSp>
        <p:grpSp>
          <p:nvGrpSpPr>
            <p:cNvPr id="16" name="组合 15"/>
            <p:cNvGrpSpPr/>
            <p:nvPr/>
          </p:nvGrpSpPr>
          <p:grpSpPr>
            <a:xfrm>
              <a:off x="7250546" y="3168513"/>
              <a:ext cx="1632936" cy="714410"/>
              <a:chOff x="4934941" y="302829"/>
              <a:chExt cx="1152127" cy="504056"/>
            </a:xfrm>
            <a:solidFill>
              <a:schemeClr val="accent4">
                <a:lumMod val="60000"/>
                <a:lumOff val="40000"/>
              </a:schemeClr>
            </a:solidFill>
          </p:grpSpPr>
          <p:sp>
            <p:nvSpPr>
              <p:cNvPr id="17" name="矩形 16"/>
              <p:cNvSpPr/>
              <p:nvPr/>
            </p:nvSpPr>
            <p:spPr>
              <a:xfrm>
                <a:off x="4934941" y="302829"/>
                <a:ext cx="1152127" cy="50405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31450"/>
                <a:endParaRPr lang="zh-CN" altLang="en-US" sz="1440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文本框 26"/>
              <p:cNvSpPr txBox="1"/>
              <p:nvPr/>
            </p:nvSpPr>
            <p:spPr>
              <a:xfrm>
                <a:off x="5028178" y="382472"/>
                <a:ext cx="1005934" cy="342107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 defTabSz="731450"/>
                <a:r>
                  <a:rPr lang="zh-CN" altLang="en-US" sz="2551" dirty="0">
                    <a:solidFill>
                      <a:prstClr val="black"/>
                    </a:solidFill>
                    <a:latin typeface="方正粗圆简体" panose="02010601030101010101" pitchFamily="2" charset="-122"/>
                    <a:ea typeface="方正粗圆简体" panose="02010601030101010101" pitchFamily="2" charset="-122"/>
                  </a:rPr>
                  <a:t>创意</a:t>
                </a:r>
                <a:endParaRPr lang="zh-CN" altLang="en-US" sz="1488" dirty="0">
                  <a:solidFill>
                    <a:prstClr val="black"/>
                  </a:solidFill>
                  <a:latin typeface="方正粗圆简体" panose="02010601030101010101" pitchFamily="2" charset="-122"/>
                  <a:ea typeface="方正粗圆简体" panose="02010601030101010101" pitchFamily="2" charset="-122"/>
                </a:endParaRPr>
              </a:p>
            </p:txBody>
          </p:sp>
        </p:grpSp>
        <p:grpSp>
          <p:nvGrpSpPr>
            <p:cNvPr id="19" name="组合 18"/>
            <p:cNvGrpSpPr/>
            <p:nvPr/>
          </p:nvGrpSpPr>
          <p:grpSpPr>
            <a:xfrm>
              <a:off x="6835213" y="3908675"/>
              <a:ext cx="2057267" cy="816469"/>
              <a:chOff x="4641901" y="825055"/>
              <a:chExt cx="1451516" cy="576064"/>
            </a:xfrm>
            <a:solidFill>
              <a:srgbClr val="FFFF00"/>
            </a:solidFill>
          </p:grpSpPr>
          <p:sp>
            <p:nvSpPr>
              <p:cNvPr id="20" name="矩形 19"/>
              <p:cNvSpPr/>
              <p:nvPr/>
            </p:nvSpPr>
            <p:spPr>
              <a:xfrm>
                <a:off x="4641901" y="825055"/>
                <a:ext cx="1451516" cy="57606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31450"/>
                <a:endParaRPr lang="zh-CN" altLang="en-US" sz="1440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文本框 27"/>
              <p:cNvSpPr txBox="1"/>
              <p:nvPr/>
            </p:nvSpPr>
            <p:spPr>
              <a:xfrm>
                <a:off x="4641901" y="951582"/>
                <a:ext cx="1445167" cy="311389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 defTabSz="731450"/>
                <a:r>
                  <a:rPr lang="zh-CN" altLang="en-US" sz="2268" dirty="0">
                    <a:solidFill>
                      <a:prstClr val="black"/>
                    </a:solidFill>
                    <a:latin typeface="方正粗圆简体" panose="02010601030101010101" pitchFamily="2" charset="-122"/>
                    <a:ea typeface="方正粗圆简体" panose="02010601030101010101" pitchFamily="2" charset="-122"/>
                  </a:rPr>
                  <a:t>信息化教案</a:t>
                </a:r>
                <a:endParaRPr lang="zh-CN" altLang="en-US" sz="1417" dirty="0">
                  <a:solidFill>
                    <a:prstClr val="black"/>
                  </a:solidFill>
                  <a:latin typeface="方正粗圆简体" panose="02010601030101010101" pitchFamily="2" charset="-122"/>
                  <a:ea typeface="方正粗圆简体" panose="02010601030101010101" pitchFamily="2" charset="-122"/>
                </a:endParaRPr>
              </a:p>
            </p:txBody>
          </p:sp>
        </p:grpSp>
      </p:grpSp>
      <p:sp>
        <p:nvSpPr>
          <p:cNvPr id="48" name="文本框 17"/>
          <p:cNvSpPr txBox="1"/>
          <p:nvPr/>
        </p:nvSpPr>
        <p:spPr>
          <a:xfrm>
            <a:off x="1773404" y="183012"/>
            <a:ext cx="51039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31450"/>
            <a:r>
              <a:rPr lang="zh-CN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微课程设计的重点步骤</a:t>
            </a:r>
          </a:p>
        </p:txBody>
      </p:sp>
      <p:grpSp>
        <p:nvGrpSpPr>
          <p:cNvPr id="53" name="组合 1"/>
          <p:cNvGrpSpPr/>
          <p:nvPr/>
        </p:nvGrpSpPr>
        <p:grpSpPr>
          <a:xfrm>
            <a:off x="168596" y="1151673"/>
            <a:ext cx="5294524" cy="1530879"/>
            <a:chOff x="168596" y="1151673"/>
            <a:chExt cx="5294524" cy="1530879"/>
          </a:xfrm>
        </p:grpSpPr>
        <p:sp>
          <p:nvSpPr>
            <p:cNvPr id="43" name="矩形 42"/>
            <p:cNvSpPr/>
            <p:nvPr/>
          </p:nvSpPr>
          <p:spPr>
            <a:xfrm>
              <a:off x="179512" y="2617753"/>
              <a:ext cx="5283607" cy="64799"/>
            </a:xfrm>
            <a:prstGeom prst="rect">
              <a:avLst/>
            </a:prstGeom>
            <a:solidFill>
              <a:srgbClr val="1D77C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04814">
                <a:defRPr/>
              </a:pPr>
              <a:r>
                <a:rPr lang="en-US" altLang="zh-CN" sz="600" b="1" dirty="0">
                  <a:ln w="18000">
                    <a:solidFill>
                      <a:srgbClr val="EA157A">
                        <a:satMod val="140000"/>
                      </a:srgb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rPr>
                <a:t> </a:t>
              </a:r>
              <a:endParaRPr lang="zh-CN" altLang="en-US" sz="600" b="1" dirty="0">
                <a:ln w="18000">
                  <a:solidFill>
                    <a:srgbClr val="EA157A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44" name="矩形 43"/>
            <p:cNvSpPr/>
            <p:nvPr/>
          </p:nvSpPr>
          <p:spPr>
            <a:xfrm>
              <a:off x="168596" y="1151673"/>
              <a:ext cx="5294524" cy="1326760"/>
            </a:xfrm>
            <a:prstGeom prst="rect">
              <a:avLst/>
            </a:prstGeom>
            <a:solidFill>
              <a:srgbClr val="1D77C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04814">
                <a:defRPr/>
              </a:pPr>
              <a:r>
                <a:rPr lang="en-US" altLang="zh-CN" sz="600" b="1" dirty="0">
                  <a:ln w="18000">
                    <a:solidFill>
                      <a:srgbClr val="EA157A">
                        <a:satMod val="140000"/>
                      </a:srgb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rPr>
                <a:t> </a:t>
              </a:r>
              <a:endParaRPr lang="zh-CN" altLang="en-US" sz="600" b="1" dirty="0">
                <a:ln w="18000">
                  <a:solidFill>
                    <a:srgbClr val="EA157A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pic>
          <p:nvPicPr>
            <p:cNvPr id="45" name="Picture 8" descr="PPECLOGO-eff-0-2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4589" y="1410606"/>
              <a:ext cx="279180" cy="2102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9" descr="PPECLOGO-eff-5-4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4502" y="1587699"/>
              <a:ext cx="307023" cy="314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10" descr="PPECLOGO-eff-5-2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3768" y="1727413"/>
              <a:ext cx="383837" cy="402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" name="文本框 1"/>
            <p:cNvSpPr txBox="1"/>
            <p:nvPr/>
          </p:nvSpPr>
          <p:spPr>
            <a:xfrm>
              <a:off x="1619672" y="1344757"/>
              <a:ext cx="2000460" cy="8774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731450"/>
              <a:r>
                <a:rPr lang="zh-CN" altLang="en-US" sz="5102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选题</a:t>
              </a:r>
              <a:endParaRPr lang="zh-CN" altLang="en-US" sz="144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6" name="组合 63"/>
          <p:cNvGrpSpPr/>
          <p:nvPr/>
        </p:nvGrpSpPr>
        <p:grpSpPr>
          <a:xfrm>
            <a:off x="5565179" y="1151672"/>
            <a:ext cx="3460400" cy="1557248"/>
            <a:chOff x="5565179" y="1151672"/>
            <a:chExt cx="3460400" cy="1557248"/>
          </a:xfrm>
        </p:grpSpPr>
        <p:grpSp>
          <p:nvGrpSpPr>
            <p:cNvPr id="59" name="组合 49"/>
            <p:cNvGrpSpPr/>
            <p:nvPr/>
          </p:nvGrpSpPr>
          <p:grpSpPr>
            <a:xfrm>
              <a:off x="5565179" y="1151672"/>
              <a:ext cx="1632936" cy="714410"/>
              <a:chOff x="3729856" y="302394"/>
              <a:chExt cx="1152127" cy="504056"/>
            </a:xfrm>
          </p:grpSpPr>
          <p:sp>
            <p:nvSpPr>
              <p:cNvPr id="51" name="矩形 50"/>
              <p:cNvSpPr/>
              <p:nvPr/>
            </p:nvSpPr>
            <p:spPr>
              <a:xfrm>
                <a:off x="3729856" y="302394"/>
                <a:ext cx="1152127" cy="504056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31450"/>
                <a:endParaRPr lang="zh-CN" altLang="en-US" sz="1440">
                  <a:solidFill>
                    <a:prstClr val="white"/>
                  </a:solidFill>
                </a:endParaRPr>
              </a:p>
            </p:txBody>
          </p:sp>
          <p:sp>
            <p:nvSpPr>
              <p:cNvPr id="52" name="文本框 6"/>
              <p:cNvSpPr txBox="1"/>
              <p:nvPr/>
            </p:nvSpPr>
            <p:spPr>
              <a:xfrm>
                <a:off x="3962819" y="392460"/>
                <a:ext cx="759449" cy="342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731450"/>
                <a:r>
                  <a:rPr lang="zh-CN" altLang="en-US" sz="2551" dirty="0">
                    <a:solidFill>
                      <a:prstClr val="white"/>
                    </a:solidFill>
                    <a:latin typeface="方正粗圆简体" panose="02010601030101010101" pitchFamily="2" charset="-122"/>
                    <a:ea typeface="方正粗圆简体" panose="02010601030101010101" pitchFamily="2" charset="-122"/>
                  </a:rPr>
                  <a:t>重点</a:t>
                </a:r>
                <a:endParaRPr lang="zh-CN" altLang="en-US" sz="1488" dirty="0">
                  <a:solidFill>
                    <a:prstClr val="white"/>
                  </a:solidFill>
                  <a:latin typeface="方正粗圆简体" panose="02010601030101010101" pitchFamily="2" charset="-122"/>
                  <a:ea typeface="方正粗圆简体" panose="02010601030101010101" pitchFamily="2" charset="-122"/>
                </a:endParaRPr>
              </a:p>
            </p:txBody>
          </p:sp>
        </p:grpSp>
        <p:grpSp>
          <p:nvGrpSpPr>
            <p:cNvPr id="63" name="组合 52"/>
            <p:cNvGrpSpPr/>
            <p:nvPr/>
          </p:nvGrpSpPr>
          <p:grpSpPr>
            <a:xfrm>
              <a:off x="5565179" y="1892450"/>
              <a:ext cx="1256662" cy="816468"/>
              <a:chOff x="3729856" y="825055"/>
              <a:chExt cx="886645" cy="576064"/>
            </a:xfrm>
          </p:grpSpPr>
          <p:sp>
            <p:nvSpPr>
              <p:cNvPr id="54" name="矩形 53"/>
              <p:cNvSpPr/>
              <p:nvPr/>
            </p:nvSpPr>
            <p:spPr>
              <a:xfrm>
                <a:off x="3729856" y="825055"/>
                <a:ext cx="886645" cy="576064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31450"/>
                <a:endParaRPr lang="zh-CN" altLang="en-US" sz="1440">
                  <a:solidFill>
                    <a:prstClr val="white"/>
                  </a:solidFill>
                </a:endParaRPr>
              </a:p>
            </p:txBody>
          </p:sp>
          <p:sp>
            <p:nvSpPr>
              <p:cNvPr id="55" name="文本框 25"/>
              <p:cNvSpPr txBox="1"/>
              <p:nvPr/>
            </p:nvSpPr>
            <p:spPr>
              <a:xfrm>
                <a:off x="3793453" y="928421"/>
                <a:ext cx="759449" cy="342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731450"/>
                <a:r>
                  <a:rPr lang="zh-CN" altLang="en-US" sz="2551" dirty="0">
                    <a:solidFill>
                      <a:prstClr val="white"/>
                    </a:solidFill>
                    <a:latin typeface="方正粗圆简体" panose="02010601030101010101" pitchFamily="2" charset="-122"/>
                    <a:ea typeface="方正粗圆简体" panose="02010601030101010101" pitchFamily="2" charset="-122"/>
                  </a:rPr>
                  <a:t>难点</a:t>
                </a:r>
                <a:endParaRPr lang="zh-CN" altLang="en-US" sz="1488" dirty="0">
                  <a:solidFill>
                    <a:prstClr val="white"/>
                  </a:solidFill>
                  <a:latin typeface="方正粗圆简体" panose="02010601030101010101" pitchFamily="2" charset="-122"/>
                  <a:ea typeface="方正粗圆简体" panose="02010601030101010101" pitchFamily="2" charset="-122"/>
                </a:endParaRPr>
              </a:p>
            </p:txBody>
          </p:sp>
        </p:grpSp>
        <p:grpSp>
          <p:nvGrpSpPr>
            <p:cNvPr id="64" name="组合 55"/>
            <p:cNvGrpSpPr/>
            <p:nvPr/>
          </p:nvGrpSpPr>
          <p:grpSpPr>
            <a:xfrm>
              <a:off x="7273173" y="1152289"/>
              <a:ext cx="1632936" cy="714410"/>
              <a:chOff x="4934941" y="302829"/>
              <a:chExt cx="1152127" cy="504056"/>
            </a:xfrm>
          </p:grpSpPr>
          <p:sp>
            <p:nvSpPr>
              <p:cNvPr id="57" name="矩形 56"/>
              <p:cNvSpPr/>
              <p:nvPr/>
            </p:nvSpPr>
            <p:spPr>
              <a:xfrm>
                <a:off x="4934941" y="302829"/>
                <a:ext cx="1152127" cy="50405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31450"/>
                <a:endParaRPr lang="zh-CN" altLang="en-US" sz="1440">
                  <a:solidFill>
                    <a:prstClr val="white"/>
                  </a:solidFill>
                </a:endParaRPr>
              </a:p>
            </p:txBody>
          </p:sp>
          <p:sp>
            <p:nvSpPr>
              <p:cNvPr id="58" name="文本框 26"/>
              <p:cNvSpPr txBox="1"/>
              <p:nvPr/>
            </p:nvSpPr>
            <p:spPr>
              <a:xfrm>
                <a:off x="5028178" y="382472"/>
                <a:ext cx="1005934" cy="342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731450"/>
                <a:r>
                  <a:rPr lang="zh-CN" altLang="en-US" sz="2551" dirty="0">
                    <a:solidFill>
                      <a:prstClr val="black"/>
                    </a:solidFill>
                    <a:latin typeface="方正粗圆简体" panose="02010601030101010101" pitchFamily="2" charset="-122"/>
                    <a:ea typeface="方正粗圆简体" panose="02010601030101010101" pitchFamily="2" charset="-122"/>
                  </a:rPr>
                  <a:t>易错点</a:t>
                </a:r>
                <a:endParaRPr lang="zh-CN" altLang="en-US" sz="1488" dirty="0">
                  <a:solidFill>
                    <a:prstClr val="black"/>
                  </a:solidFill>
                  <a:latin typeface="方正粗圆简体" panose="02010601030101010101" pitchFamily="2" charset="-122"/>
                  <a:ea typeface="方正粗圆简体" panose="02010601030101010101" pitchFamily="2" charset="-122"/>
                </a:endParaRPr>
              </a:p>
            </p:txBody>
          </p:sp>
        </p:grpSp>
        <p:grpSp>
          <p:nvGrpSpPr>
            <p:cNvPr id="65" name="组合 58"/>
            <p:cNvGrpSpPr/>
            <p:nvPr/>
          </p:nvGrpSpPr>
          <p:grpSpPr>
            <a:xfrm>
              <a:off x="6857840" y="1892451"/>
              <a:ext cx="2167739" cy="816469"/>
              <a:chOff x="4641901" y="825055"/>
              <a:chExt cx="1529460" cy="576064"/>
            </a:xfrm>
          </p:grpSpPr>
          <p:sp>
            <p:nvSpPr>
              <p:cNvPr id="60" name="矩形 59"/>
              <p:cNvSpPr/>
              <p:nvPr/>
            </p:nvSpPr>
            <p:spPr>
              <a:xfrm>
                <a:off x="4641901" y="825055"/>
                <a:ext cx="1451516" cy="576064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31450"/>
                <a:endParaRPr lang="zh-CN" altLang="en-US" sz="1440">
                  <a:solidFill>
                    <a:prstClr val="white"/>
                  </a:solidFill>
                </a:endParaRPr>
              </a:p>
            </p:txBody>
          </p:sp>
          <p:sp>
            <p:nvSpPr>
              <p:cNvPr id="61" name="文本框 27"/>
              <p:cNvSpPr txBox="1"/>
              <p:nvPr/>
            </p:nvSpPr>
            <p:spPr>
              <a:xfrm>
                <a:off x="4641901" y="951582"/>
                <a:ext cx="1529460" cy="3113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731450"/>
                <a:r>
                  <a:rPr lang="zh-CN" altLang="en-US" sz="2268" dirty="0">
                    <a:solidFill>
                      <a:prstClr val="black"/>
                    </a:solidFill>
                    <a:latin typeface="方正粗圆简体" panose="02010601030101010101" pitchFamily="2" charset="-122"/>
                    <a:ea typeface="方正粗圆简体" panose="02010601030101010101" pitchFamily="2" charset="-122"/>
                  </a:rPr>
                  <a:t>整理选题清单</a:t>
                </a:r>
                <a:endParaRPr lang="zh-CN" altLang="en-US" sz="1417" dirty="0">
                  <a:solidFill>
                    <a:prstClr val="black"/>
                  </a:solidFill>
                  <a:latin typeface="方正粗圆简体" panose="02010601030101010101" pitchFamily="2" charset="-122"/>
                  <a:ea typeface="方正粗圆简体" panose="02010601030101010101" pitchFamily="2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63241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 rot="18900000">
            <a:off x="3778902" y="2131846"/>
            <a:ext cx="1733550" cy="1733550"/>
          </a:xfrm>
          <a:prstGeom prst="rect">
            <a:avLst/>
          </a:prstGeom>
          <a:noFill/>
          <a:ln w="9525">
            <a:solidFill>
              <a:srgbClr val="EB3025"/>
            </a:solidFill>
            <a:miter lim="800000"/>
            <a:headEnd/>
            <a:tailEnd/>
          </a:ln>
        </p:spPr>
        <p:txBody>
          <a:bodyPr anchor="ctr"/>
          <a:lstStyle/>
          <a:p>
            <a:pPr eaLnBrk="1" hangingPunct="1"/>
            <a:endParaRPr lang="zh-CN" altLang="en-US"/>
          </a:p>
        </p:txBody>
      </p:sp>
      <p:sp>
        <p:nvSpPr>
          <p:cNvPr id="5" name="Line 4"/>
          <p:cNvSpPr>
            <a:spLocks noChangeShapeType="1"/>
          </p:cNvSpPr>
          <p:nvPr/>
        </p:nvSpPr>
        <p:spPr bwMode="auto">
          <a:xfrm>
            <a:off x="451502" y="3000209"/>
            <a:ext cx="8105775" cy="0"/>
          </a:xfrm>
          <a:prstGeom prst="line">
            <a:avLst/>
          </a:prstGeom>
          <a:noFill/>
          <a:ln w="9525">
            <a:solidFill>
              <a:srgbClr val="EB3025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" name="Line 5"/>
          <p:cNvSpPr>
            <a:spLocks noChangeShapeType="1"/>
          </p:cNvSpPr>
          <p:nvPr/>
        </p:nvSpPr>
        <p:spPr bwMode="auto">
          <a:xfrm flipV="1">
            <a:off x="4645677" y="1769896"/>
            <a:ext cx="0" cy="2441575"/>
          </a:xfrm>
          <a:prstGeom prst="line">
            <a:avLst/>
          </a:prstGeom>
          <a:noFill/>
          <a:ln w="9525">
            <a:solidFill>
              <a:srgbClr val="EB3025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7" name="AutoShape 6"/>
          <p:cNvSpPr>
            <a:spLocks noChangeArrowheads="1"/>
          </p:cNvSpPr>
          <p:nvPr/>
        </p:nvSpPr>
        <p:spPr bwMode="auto">
          <a:xfrm rot="18900000">
            <a:off x="3810652" y="2196934"/>
            <a:ext cx="419100" cy="161925"/>
          </a:xfrm>
          <a:prstGeom prst="triangle">
            <a:avLst>
              <a:gd name="adj" fmla="val 50000"/>
            </a:avLst>
          </a:prstGeom>
          <a:solidFill>
            <a:srgbClr val="EB3025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/>
            <a:endParaRPr lang="zh-CN" altLang="en-US"/>
          </a:p>
        </p:txBody>
      </p:sp>
      <p:sp>
        <p:nvSpPr>
          <p:cNvPr id="8" name="AutoShape 7"/>
          <p:cNvSpPr>
            <a:spLocks noChangeArrowheads="1"/>
          </p:cNvSpPr>
          <p:nvPr/>
        </p:nvSpPr>
        <p:spPr bwMode="auto">
          <a:xfrm rot="18900000" flipV="1">
            <a:off x="5090178" y="3609808"/>
            <a:ext cx="419100" cy="161925"/>
          </a:xfrm>
          <a:prstGeom prst="triangle">
            <a:avLst>
              <a:gd name="adj" fmla="val 50000"/>
            </a:avLst>
          </a:prstGeom>
          <a:solidFill>
            <a:srgbClr val="EB3025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/>
            <a:endParaRPr lang="zh-CN" altLang="en-US"/>
          </a:p>
        </p:txBody>
      </p:sp>
      <p:sp>
        <p:nvSpPr>
          <p:cNvPr id="9" name="AutoShape 8"/>
          <p:cNvSpPr>
            <a:spLocks noChangeArrowheads="1"/>
          </p:cNvSpPr>
          <p:nvPr/>
        </p:nvSpPr>
        <p:spPr bwMode="auto">
          <a:xfrm rot="13500000">
            <a:off x="3743978" y="3570121"/>
            <a:ext cx="419100" cy="161925"/>
          </a:xfrm>
          <a:prstGeom prst="triangle">
            <a:avLst>
              <a:gd name="adj" fmla="val 50000"/>
            </a:avLst>
          </a:prstGeom>
          <a:solidFill>
            <a:srgbClr val="EB3025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/>
            <a:endParaRPr lang="zh-CN" altLang="en-US"/>
          </a:p>
        </p:txBody>
      </p:sp>
      <p:sp>
        <p:nvSpPr>
          <p:cNvPr id="10" name="AutoShape 9"/>
          <p:cNvSpPr>
            <a:spLocks noChangeArrowheads="1"/>
          </p:cNvSpPr>
          <p:nvPr/>
        </p:nvSpPr>
        <p:spPr bwMode="auto">
          <a:xfrm rot="13500000" flipV="1">
            <a:off x="5120340" y="2252496"/>
            <a:ext cx="419100" cy="161925"/>
          </a:xfrm>
          <a:prstGeom prst="triangle">
            <a:avLst>
              <a:gd name="adj" fmla="val 50000"/>
            </a:avLst>
          </a:prstGeom>
          <a:solidFill>
            <a:srgbClr val="EB3025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/>
            <a:endParaRPr lang="zh-CN" altLang="en-US"/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971600" y="3717032"/>
            <a:ext cx="2592288" cy="1147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170" tIns="46990" rIns="90170" bIns="46990"/>
          <a:lstStyle/>
          <a:p>
            <a:pPr eaLnBrk="1" hangingPunct="1"/>
            <a:r>
              <a:rPr lang="zh-CN" altLang="en-US" sz="7200" dirty="0" smtClean="0">
                <a:solidFill>
                  <a:srgbClr val="EB3025"/>
                </a:solidFill>
                <a:latin typeface="方正超粗黑简体" pitchFamily="65" charset="-122"/>
                <a:ea typeface="方正超粗黑简体" pitchFamily="65" charset="-122"/>
                <a:sym typeface="Arial" pitchFamily="34" charset="0"/>
              </a:rPr>
              <a:t>图 文</a:t>
            </a:r>
            <a:endParaRPr lang="zh-CN" altLang="en-US" sz="7200" dirty="0">
              <a:solidFill>
                <a:srgbClr val="EB3025"/>
              </a:solidFill>
              <a:latin typeface="方正超粗黑简体" pitchFamily="65" charset="-122"/>
              <a:ea typeface="方正超粗黑简体" pitchFamily="65" charset="-122"/>
              <a:sym typeface="Arial" pitchFamily="34" charset="0"/>
            </a:endParaRP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5508104" y="908720"/>
            <a:ext cx="2736304" cy="114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170" tIns="46990" rIns="90170" bIns="46990"/>
          <a:lstStyle/>
          <a:p>
            <a:pPr eaLnBrk="1" hangingPunct="1"/>
            <a:r>
              <a:rPr lang="zh-CN" alt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超粗黑简体" pitchFamily="65" charset="-122"/>
                <a:ea typeface="方正超粗黑简体" pitchFamily="65" charset="-122"/>
                <a:sym typeface="Arial" pitchFamily="34" charset="0"/>
              </a:rPr>
              <a:t>文  字</a:t>
            </a:r>
            <a:endParaRPr lang="zh-CN" alt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超粗黑简体" pitchFamily="65" charset="-122"/>
              <a:ea typeface="方正超粗黑简体" pitchFamily="65" charset="-122"/>
              <a:sym typeface="Arial" pitchFamily="34" charset="0"/>
            </a:endParaRPr>
          </a:p>
        </p:txBody>
      </p:sp>
      <p:sp>
        <p:nvSpPr>
          <p:cNvPr id="15" name="看电脑小人 96"/>
          <p:cNvSpPr>
            <a:spLocks/>
          </p:cNvSpPr>
          <p:nvPr/>
        </p:nvSpPr>
        <p:spPr bwMode="auto">
          <a:xfrm>
            <a:off x="4783790" y="2363621"/>
            <a:ext cx="347662" cy="501650"/>
          </a:xfrm>
          <a:custGeom>
            <a:avLst/>
            <a:gdLst>
              <a:gd name="T0" fmla="*/ 2147483647 w 78"/>
              <a:gd name="T1" fmla="*/ 2147483647 h 112"/>
              <a:gd name="T2" fmla="*/ 2147483647 w 78"/>
              <a:gd name="T3" fmla="*/ 2147483647 h 112"/>
              <a:gd name="T4" fmla="*/ 2147483647 w 78"/>
              <a:gd name="T5" fmla="*/ 2147483647 h 112"/>
              <a:gd name="T6" fmla="*/ 2147483647 w 78"/>
              <a:gd name="T7" fmla="*/ 2147483647 h 112"/>
              <a:gd name="T8" fmla="*/ 2147483647 w 78"/>
              <a:gd name="T9" fmla="*/ 2147483647 h 112"/>
              <a:gd name="T10" fmla="*/ 2147483647 w 78"/>
              <a:gd name="T11" fmla="*/ 2147483647 h 112"/>
              <a:gd name="T12" fmla="*/ 2147483647 w 78"/>
              <a:gd name="T13" fmla="*/ 2147483647 h 112"/>
              <a:gd name="T14" fmla="*/ 2147483647 w 78"/>
              <a:gd name="T15" fmla="*/ 2147483647 h 112"/>
              <a:gd name="T16" fmla="*/ 2147483647 w 78"/>
              <a:gd name="T17" fmla="*/ 2147483647 h 112"/>
              <a:gd name="T18" fmla="*/ 2147483647 w 78"/>
              <a:gd name="T19" fmla="*/ 2147483647 h 112"/>
              <a:gd name="T20" fmla="*/ 2147483647 w 78"/>
              <a:gd name="T21" fmla="*/ 2147483647 h 112"/>
              <a:gd name="T22" fmla="*/ 2147483647 w 78"/>
              <a:gd name="T23" fmla="*/ 2147483647 h 112"/>
              <a:gd name="T24" fmla="*/ 2147483647 w 78"/>
              <a:gd name="T25" fmla="*/ 2147483647 h 112"/>
              <a:gd name="T26" fmla="*/ 2147483647 w 78"/>
              <a:gd name="T27" fmla="*/ 2147483647 h 112"/>
              <a:gd name="T28" fmla="*/ 2147483647 w 78"/>
              <a:gd name="T29" fmla="*/ 2147483647 h 112"/>
              <a:gd name="T30" fmla="*/ 2147483647 w 78"/>
              <a:gd name="T31" fmla="*/ 2147483647 h 112"/>
              <a:gd name="T32" fmla="*/ 2147483647 w 78"/>
              <a:gd name="T33" fmla="*/ 2147483647 h 112"/>
              <a:gd name="T34" fmla="*/ 2147483647 w 78"/>
              <a:gd name="T35" fmla="*/ 2147483647 h 112"/>
              <a:gd name="T36" fmla="*/ 2147483647 w 78"/>
              <a:gd name="T37" fmla="*/ 2147483647 h 112"/>
              <a:gd name="T38" fmla="*/ 2147483647 w 78"/>
              <a:gd name="T39" fmla="*/ 2147483647 h 112"/>
              <a:gd name="T40" fmla="*/ 2147483647 w 78"/>
              <a:gd name="T41" fmla="*/ 2147483647 h 112"/>
              <a:gd name="T42" fmla="*/ 2147483647 w 78"/>
              <a:gd name="T43" fmla="*/ 2147483647 h 112"/>
              <a:gd name="T44" fmla="*/ 2147483647 w 78"/>
              <a:gd name="T45" fmla="*/ 2147483647 h 112"/>
              <a:gd name="T46" fmla="*/ 2147483647 w 78"/>
              <a:gd name="T47" fmla="*/ 2147483647 h 112"/>
              <a:gd name="T48" fmla="*/ 2147483647 w 78"/>
              <a:gd name="T49" fmla="*/ 2147483647 h 112"/>
              <a:gd name="T50" fmla="*/ 2147483647 w 78"/>
              <a:gd name="T51" fmla="*/ 2147483647 h 112"/>
              <a:gd name="T52" fmla="*/ 2147483647 w 78"/>
              <a:gd name="T53" fmla="*/ 2147483647 h 112"/>
              <a:gd name="T54" fmla="*/ 2147483647 w 78"/>
              <a:gd name="T55" fmla="*/ 2147483647 h 112"/>
              <a:gd name="T56" fmla="*/ 2147483647 w 78"/>
              <a:gd name="T57" fmla="*/ 2147483647 h 112"/>
              <a:gd name="T58" fmla="*/ 2147483647 w 78"/>
              <a:gd name="T59" fmla="*/ 2147483647 h 112"/>
              <a:gd name="T60" fmla="*/ 2147483647 w 78"/>
              <a:gd name="T61" fmla="*/ 2147483647 h 112"/>
              <a:gd name="T62" fmla="*/ 2147483647 w 78"/>
              <a:gd name="T63" fmla="*/ 2147483647 h 112"/>
              <a:gd name="T64" fmla="*/ 2147483647 w 78"/>
              <a:gd name="T65" fmla="*/ 2147483647 h 112"/>
              <a:gd name="T66" fmla="*/ 2147483647 w 78"/>
              <a:gd name="T67" fmla="*/ 2147483647 h 112"/>
              <a:gd name="T68" fmla="*/ 2147483647 w 78"/>
              <a:gd name="T69" fmla="*/ 2147483647 h 112"/>
              <a:gd name="T70" fmla="*/ 2147483647 w 78"/>
              <a:gd name="T71" fmla="*/ 2147483647 h 112"/>
              <a:gd name="T72" fmla="*/ 2147483647 w 78"/>
              <a:gd name="T73" fmla="*/ 2147483647 h 112"/>
              <a:gd name="T74" fmla="*/ 2147483647 w 78"/>
              <a:gd name="T75" fmla="*/ 2147483647 h 112"/>
              <a:gd name="T76" fmla="*/ 2147483647 w 78"/>
              <a:gd name="T77" fmla="*/ 2147483647 h 112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78"/>
              <a:gd name="T118" fmla="*/ 0 h 112"/>
              <a:gd name="T119" fmla="*/ 78 w 78"/>
              <a:gd name="T120" fmla="*/ 112 h 112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78" h="112">
                <a:moveTo>
                  <a:pt x="21" y="36"/>
                </a:moveTo>
                <a:cubicBezTo>
                  <a:pt x="20" y="27"/>
                  <a:pt x="20" y="19"/>
                  <a:pt x="21" y="11"/>
                </a:cubicBezTo>
                <a:cubicBezTo>
                  <a:pt x="37" y="0"/>
                  <a:pt x="45" y="13"/>
                  <a:pt x="58" y="11"/>
                </a:cubicBezTo>
                <a:cubicBezTo>
                  <a:pt x="59" y="19"/>
                  <a:pt x="59" y="29"/>
                  <a:pt x="57" y="36"/>
                </a:cubicBezTo>
                <a:cubicBezTo>
                  <a:pt x="57" y="40"/>
                  <a:pt x="55" y="44"/>
                  <a:pt x="53" y="47"/>
                </a:cubicBezTo>
                <a:cubicBezTo>
                  <a:pt x="49" y="51"/>
                  <a:pt x="44" y="53"/>
                  <a:pt x="39" y="53"/>
                </a:cubicBezTo>
                <a:cubicBezTo>
                  <a:pt x="39" y="53"/>
                  <a:pt x="39" y="53"/>
                  <a:pt x="39" y="53"/>
                </a:cubicBezTo>
                <a:cubicBezTo>
                  <a:pt x="34" y="53"/>
                  <a:pt x="29" y="51"/>
                  <a:pt x="26" y="47"/>
                </a:cubicBezTo>
                <a:cubicBezTo>
                  <a:pt x="24" y="44"/>
                  <a:pt x="22" y="40"/>
                  <a:pt x="21" y="36"/>
                </a:cubicBezTo>
                <a:close/>
                <a:moveTo>
                  <a:pt x="13" y="107"/>
                </a:moveTo>
                <a:cubicBezTo>
                  <a:pt x="67" y="107"/>
                  <a:pt x="67" y="107"/>
                  <a:pt x="67" y="107"/>
                </a:cubicBezTo>
                <a:cubicBezTo>
                  <a:pt x="64" y="112"/>
                  <a:pt x="64" y="112"/>
                  <a:pt x="64" y="112"/>
                </a:cubicBezTo>
                <a:cubicBezTo>
                  <a:pt x="16" y="112"/>
                  <a:pt x="16" y="112"/>
                  <a:pt x="16" y="112"/>
                </a:cubicBezTo>
                <a:cubicBezTo>
                  <a:pt x="13" y="107"/>
                  <a:pt x="13" y="107"/>
                  <a:pt x="13" y="107"/>
                </a:cubicBezTo>
                <a:close/>
                <a:moveTo>
                  <a:pt x="70" y="67"/>
                </a:moveTo>
                <a:cubicBezTo>
                  <a:pt x="76" y="90"/>
                  <a:pt x="76" y="90"/>
                  <a:pt x="76" y="90"/>
                </a:cubicBezTo>
                <a:cubicBezTo>
                  <a:pt x="78" y="98"/>
                  <a:pt x="77" y="103"/>
                  <a:pt x="68" y="103"/>
                </a:cubicBezTo>
                <a:cubicBezTo>
                  <a:pt x="66" y="103"/>
                  <a:pt x="66" y="103"/>
                  <a:pt x="66" y="103"/>
                </a:cubicBezTo>
                <a:cubicBezTo>
                  <a:pt x="66" y="72"/>
                  <a:pt x="66" y="72"/>
                  <a:pt x="66" y="72"/>
                </a:cubicBezTo>
                <a:cubicBezTo>
                  <a:pt x="42" y="72"/>
                  <a:pt x="42" y="72"/>
                  <a:pt x="42" y="72"/>
                </a:cubicBezTo>
                <a:cubicBezTo>
                  <a:pt x="49" y="56"/>
                  <a:pt x="49" y="56"/>
                  <a:pt x="49" y="56"/>
                </a:cubicBezTo>
                <a:cubicBezTo>
                  <a:pt x="51" y="54"/>
                  <a:pt x="51" y="54"/>
                  <a:pt x="51" y="54"/>
                </a:cubicBezTo>
                <a:cubicBezTo>
                  <a:pt x="65" y="57"/>
                  <a:pt x="65" y="57"/>
                  <a:pt x="65" y="57"/>
                </a:cubicBezTo>
                <a:cubicBezTo>
                  <a:pt x="66" y="57"/>
                  <a:pt x="66" y="57"/>
                  <a:pt x="66" y="57"/>
                </a:cubicBezTo>
                <a:cubicBezTo>
                  <a:pt x="66" y="58"/>
                  <a:pt x="66" y="58"/>
                  <a:pt x="66" y="58"/>
                </a:cubicBezTo>
                <a:cubicBezTo>
                  <a:pt x="68" y="61"/>
                  <a:pt x="69" y="64"/>
                  <a:pt x="70" y="67"/>
                </a:cubicBezTo>
                <a:cubicBezTo>
                  <a:pt x="70" y="67"/>
                  <a:pt x="70" y="67"/>
                  <a:pt x="70" y="67"/>
                </a:cubicBezTo>
                <a:close/>
                <a:moveTo>
                  <a:pt x="14" y="103"/>
                </a:moveTo>
                <a:cubicBezTo>
                  <a:pt x="11" y="103"/>
                  <a:pt x="11" y="103"/>
                  <a:pt x="11" y="103"/>
                </a:cubicBezTo>
                <a:cubicBezTo>
                  <a:pt x="1" y="103"/>
                  <a:pt x="0" y="98"/>
                  <a:pt x="3" y="90"/>
                </a:cubicBezTo>
                <a:cubicBezTo>
                  <a:pt x="9" y="67"/>
                  <a:pt x="9" y="67"/>
                  <a:pt x="9" y="67"/>
                </a:cubicBezTo>
                <a:cubicBezTo>
                  <a:pt x="9" y="63"/>
                  <a:pt x="11" y="60"/>
                  <a:pt x="14" y="58"/>
                </a:cubicBezTo>
                <a:cubicBezTo>
                  <a:pt x="14" y="57"/>
                  <a:pt x="14" y="57"/>
                  <a:pt x="14" y="57"/>
                </a:cubicBezTo>
                <a:cubicBezTo>
                  <a:pt x="14" y="57"/>
                  <a:pt x="14" y="57"/>
                  <a:pt x="14" y="57"/>
                </a:cubicBezTo>
                <a:cubicBezTo>
                  <a:pt x="28" y="54"/>
                  <a:pt x="28" y="54"/>
                  <a:pt x="28" y="54"/>
                </a:cubicBezTo>
                <a:cubicBezTo>
                  <a:pt x="30" y="56"/>
                  <a:pt x="30" y="56"/>
                  <a:pt x="30" y="56"/>
                </a:cubicBezTo>
                <a:cubicBezTo>
                  <a:pt x="38" y="72"/>
                  <a:pt x="38" y="72"/>
                  <a:pt x="38" y="72"/>
                </a:cubicBezTo>
                <a:cubicBezTo>
                  <a:pt x="14" y="72"/>
                  <a:pt x="14" y="72"/>
                  <a:pt x="14" y="72"/>
                </a:cubicBezTo>
                <a:lnTo>
                  <a:pt x="14" y="103"/>
                </a:lnTo>
                <a:close/>
              </a:path>
            </a:pathLst>
          </a:custGeom>
          <a:solidFill>
            <a:srgbClr val="7BC893"/>
          </a:solidFill>
          <a:ln w="9525">
            <a:noFill/>
            <a:round/>
            <a:headEnd/>
            <a:tailEnd/>
          </a:ln>
        </p:spPr>
        <p:txBody>
          <a:bodyPr anchor="ctr"/>
          <a:lstStyle/>
          <a:p>
            <a:endParaRPr lang="zh-CN" altLang="en-US"/>
          </a:p>
        </p:txBody>
      </p:sp>
      <p:sp>
        <p:nvSpPr>
          <p:cNvPr id="16" name="男女小人 102"/>
          <p:cNvSpPr>
            <a:spLocks/>
          </p:cNvSpPr>
          <p:nvPr/>
        </p:nvSpPr>
        <p:spPr bwMode="auto">
          <a:xfrm>
            <a:off x="4061477" y="3093871"/>
            <a:ext cx="501650" cy="466725"/>
          </a:xfrm>
          <a:custGeom>
            <a:avLst/>
            <a:gdLst>
              <a:gd name="T0" fmla="*/ 2147483647 w 108"/>
              <a:gd name="T1" fmla="*/ 2147483647 h 81"/>
              <a:gd name="T2" fmla="*/ 2147483647 w 108"/>
              <a:gd name="T3" fmla="*/ 2147483647 h 81"/>
              <a:gd name="T4" fmla="*/ 2147483647 w 108"/>
              <a:gd name="T5" fmla="*/ 2147483647 h 81"/>
              <a:gd name="T6" fmla="*/ 2147483647 w 108"/>
              <a:gd name="T7" fmla="*/ 2147483647 h 81"/>
              <a:gd name="T8" fmla="*/ 2147483647 w 108"/>
              <a:gd name="T9" fmla="*/ 2147483647 h 81"/>
              <a:gd name="T10" fmla="*/ 2147483647 w 108"/>
              <a:gd name="T11" fmla="*/ 2147483647 h 81"/>
              <a:gd name="T12" fmla="*/ 2147483647 w 108"/>
              <a:gd name="T13" fmla="*/ 2147483647 h 81"/>
              <a:gd name="T14" fmla="*/ 2147483647 w 108"/>
              <a:gd name="T15" fmla="*/ 2147483647 h 81"/>
              <a:gd name="T16" fmla="*/ 2147483647 w 108"/>
              <a:gd name="T17" fmla="*/ 2147483647 h 81"/>
              <a:gd name="T18" fmla="*/ 2147483647 w 108"/>
              <a:gd name="T19" fmla="*/ 2147483647 h 81"/>
              <a:gd name="T20" fmla="*/ 2147483647 w 108"/>
              <a:gd name="T21" fmla="*/ 2147483647 h 81"/>
              <a:gd name="T22" fmla="*/ 2147483647 w 108"/>
              <a:gd name="T23" fmla="*/ 2147483647 h 81"/>
              <a:gd name="T24" fmla="*/ 2147483647 w 108"/>
              <a:gd name="T25" fmla="*/ 2147483647 h 81"/>
              <a:gd name="T26" fmla="*/ 2147483647 w 108"/>
              <a:gd name="T27" fmla="*/ 2147483647 h 81"/>
              <a:gd name="T28" fmla="*/ 2147483647 w 108"/>
              <a:gd name="T29" fmla="*/ 2147483647 h 81"/>
              <a:gd name="T30" fmla="*/ 0 w 108"/>
              <a:gd name="T31" fmla="*/ 2147483647 h 81"/>
              <a:gd name="T32" fmla="*/ 2147483647 w 108"/>
              <a:gd name="T33" fmla="*/ 2147483647 h 81"/>
              <a:gd name="T34" fmla="*/ 2147483647 w 108"/>
              <a:gd name="T35" fmla="*/ 2147483647 h 81"/>
              <a:gd name="T36" fmla="*/ 2147483647 w 108"/>
              <a:gd name="T37" fmla="*/ 2147483647 h 81"/>
              <a:gd name="T38" fmla="*/ 2147483647 w 108"/>
              <a:gd name="T39" fmla="*/ 2147483647 h 81"/>
              <a:gd name="T40" fmla="*/ 2147483647 w 108"/>
              <a:gd name="T41" fmla="*/ 2147483647 h 81"/>
              <a:gd name="T42" fmla="*/ 2147483647 w 108"/>
              <a:gd name="T43" fmla="*/ 2147483647 h 81"/>
              <a:gd name="T44" fmla="*/ 2147483647 w 108"/>
              <a:gd name="T45" fmla="*/ 2147483647 h 81"/>
              <a:gd name="T46" fmla="*/ 2147483647 w 108"/>
              <a:gd name="T47" fmla="*/ 2147483647 h 81"/>
              <a:gd name="T48" fmla="*/ 2147483647 w 108"/>
              <a:gd name="T49" fmla="*/ 2147483647 h 81"/>
              <a:gd name="T50" fmla="*/ 2147483647 w 108"/>
              <a:gd name="T51" fmla="*/ 2147483647 h 81"/>
              <a:gd name="T52" fmla="*/ 2147483647 w 108"/>
              <a:gd name="T53" fmla="*/ 2147483647 h 81"/>
              <a:gd name="T54" fmla="*/ 2147483647 w 108"/>
              <a:gd name="T55" fmla="*/ 2147483647 h 81"/>
              <a:gd name="T56" fmla="*/ 2147483647 w 108"/>
              <a:gd name="T57" fmla="*/ 2147483647 h 81"/>
              <a:gd name="T58" fmla="*/ 2147483647 w 108"/>
              <a:gd name="T59" fmla="*/ 2147483647 h 81"/>
              <a:gd name="T60" fmla="*/ 2147483647 w 108"/>
              <a:gd name="T61" fmla="*/ 2147483647 h 81"/>
              <a:gd name="T62" fmla="*/ 2147483647 w 108"/>
              <a:gd name="T63" fmla="*/ 2147483647 h 81"/>
              <a:gd name="T64" fmla="*/ 2147483647 w 108"/>
              <a:gd name="T65" fmla="*/ 2147483647 h 81"/>
              <a:gd name="T66" fmla="*/ 2147483647 w 108"/>
              <a:gd name="T67" fmla="*/ 2147483647 h 81"/>
              <a:gd name="T68" fmla="*/ 2147483647 w 108"/>
              <a:gd name="T69" fmla="*/ 2147483647 h 81"/>
              <a:gd name="T70" fmla="*/ 2147483647 w 108"/>
              <a:gd name="T71" fmla="*/ 2147483647 h 81"/>
              <a:gd name="T72" fmla="*/ 2147483647 w 108"/>
              <a:gd name="T73" fmla="*/ 2147483647 h 81"/>
              <a:gd name="T74" fmla="*/ 2147483647 w 108"/>
              <a:gd name="T75" fmla="*/ 2147483647 h 81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108"/>
              <a:gd name="T115" fmla="*/ 0 h 81"/>
              <a:gd name="T116" fmla="*/ 108 w 108"/>
              <a:gd name="T117" fmla="*/ 81 h 81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108" h="81">
                <a:moveTo>
                  <a:pt x="3" y="54"/>
                </a:moveTo>
                <a:cubicBezTo>
                  <a:pt x="9" y="51"/>
                  <a:pt x="15" y="49"/>
                  <a:pt x="21" y="47"/>
                </a:cubicBezTo>
                <a:cubicBezTo>
                  <a:pt x="23" y="45"/>
                  <a:pt x="24" y="44"/>
                  <a:pt x="26" y="43"/>
                </a:cubicBezTo>
                <a:cubicBezTo>
                  <a:pt x="35" y="62"/>
                  <a:pt x="35" y="62"/>
                  <a:pt x="35" y="62"/>
                </a:cubicBezTo>
                <a:cubicBezTo>
                  <a:pt x="43" y="43"/>
                  <a:pt x="43" y="43"/>
                  <a:pt x="43" y="43"/>
                </a:cubicBezTo>
                <a:cubicBezTo>
                  <a:pt x="45" y="44"/>
                  <a:pt x="46" y="46"/>
                  <a:pt x="48" y="47"/>
                </a:cubicBezTo>
                <a:cubicBezTo>
                  <a:pt x="60" y="51"/>
                  <a:pt x="60" y="51"/>
                  <a:pt x="60" y="51"/>
                </a:cubicBezTo>
                <a:cubicBezTo>
                  <a:pt x="60" y="51"/>
                  <a:pt x="61" y="50"/>
                  <a:pt x="61" y="50"/>
                </a:cubicBezTo>
                <a:cubicBezTo>
                  <a:pt x="65" y="48"/>
                  <a:pt x="69" y="47"/>
                  <a:pt x="72" y="46"/>
                </a:cubicBezTo>
                <a:cubicBezTo>
                  <a:pt x="75" y="52"/>
                  <a:pt x="79" y="57"/>
                  <a:pt x="84" y="60"/>
                </a:cubicBezTo>
                <a:cubicBezTo>
                  <a:pt x="89" y="57"/>
                  <a:pt x="93" y="52"/>
                  <a:pt x="96" y="46"/>
                </a:cubicBezTo>
                <a:cubicBezTo>
                  <a:pt x="99" y="47"/>
                  <a:pt x="102" y="48"/>
                  <a:pt x="105" y="48"/>
                </a:cubicBezTo>
                <a:cubicBezTo>
                  <a:pt x="108" y="53"/>
                  <a:pt x="108" y="64"/>
                  <a:pt x="108" y="71"/>
                </a:cubicBezTo>
                <a:cubicBezTo>
                  <a:pt x="70" y="71"/>
                  <a:pt x="70" y="71"/>
                  <a:pt x="70" y="71"/>
                </a:cubicBezTo>
                <a:cubicBezTo>
                  <a:pt x="70" y="74"/>
                  <a:pt x="70" y="77"/>
                  <a:pt x="70" y="81"/>
                </a:cubicBezTo>
                <a:cubicBezTo>
                  <a:pt x="47" y="81"/>
                  <a:pt x="24" y="81"/>
                  <a:pt x="0" y="81"/>
                </a:cubicBezTo>
                <a:cubicBezTo>
                  <a:pt x="0" y="68"/>
                  <a:pt x="1" y="58"/>
                  <a:pt x="3" y="54"/>
                </a:cubicBezTo>
                <a:close/>
                <a:moveTo>
                  <a:pt x="74" y="26"/>
                </a:moveTo>
                <a:cubicBezTo>
                  <a:pt x="79" y="27"/>
                  <a:pt x="89" y="26"/>
                  <a:pt x="94" y="24"/>
                </a:cubicBezTo>
                <a:cubicBezTo>
                  <a:pt x="94" y="27"/>
                  <a:pt x="94" y="32"/>
                  <a:pt x="92" y="37"/>
                </a:cubicBezTo>
                <a:cubicBezTo>
                  <a:pt x="91" y="39"/>
                  <a:pt x="90" y="40"/>
                  <a:pt x="89" y="41"/>
                </a:cubicBezTo>
                <a:cubicBezTo>
                  <a:pt x="99" y="42"/>
                  <a:pt x="99" y="42"/>
                  <a:pt x="99" y="42"/>
                </a:cubicBezTo>
                <a:cubicBezTo>
                  <a:pt x="99" y="42"/>
                  <a:pt x="98" y="33"/>
                  <a:pt x="98" y="31"/>
                </a:cubicBezTo>
                <a:cubicBezTo>
                  <a:pt x="102" y="2"/>
                  <a:pt x="65" y="2"/>
                  <a:pt x="69" y="31"/>
                </a:cubicBezTo>
                <a:cubicBezTo>
                  <a:pt x="69" y="33"/>
                  <a:pt x="68" y="42"/>
                  <a:pt x="68" y="42"/>
                </a:cubicBezTo>
                <a:cubicBezTo>
                  <a:pt x="78" y="41"/>
                  <a:pt x="78" y="41"/>
                  <a:pt x="78" y="41"/>
                </a:cubicBezTo>
                <a:cubicBezTo>
                  <a:pt x="77" y="40"/>
                  <a:pt x="76" y="39"/>
                  <a:pt x="75" y="37"/>
                </a:cubicBezTo>
                <a:cubicBezTo>
                  <a:pt x="74" y="33"/>
                  <a:pt x="73" y="29"/>
                  <a:pt x="74" y="26"/>
                </a:cubicBezTo>
                <a:cubicBezTo>
                  <a:pt x="74" y="26"/>
                  <a:pt x="74" y="26"/>
                  <a:pt x="74" y="26"/>
                </a:cubicBezTo>
                <a:close/>
                <a:moveTo>
                  <a:pt x="22" y="30"/>
                </a:moveTo>
                <a:cubicBezTo>
                  <a:pt x="21" y="25"/>
                  <a:pt x="21" y="21"/>
                  <a:pt x="23" y="15"/>
                </a:cubicBezTo>
                <a:cubicBezTo>
                  <a:pt x="29" y="11"/>
                  <a:pt x="37" y="17"/>
                  <a:pt x="47" y="15"/>
                </a:cubicBezTo>
                <a:cubicBezTo>
                  <a:pt x="48" y="20"/>
                  <a:pt x="48" y="24"/>
                  <a:pt x="48" y="31"/>
                </a:cubicBezTo>
                <a:cubicBezTo>
                  <a:pt x="48" y="31"/>
                  <a:pt x="52" y="27"/>
                  <a:pt x="52" y="25"/>
                </a:cubicBezTo>
                <a:cubicBezTo>
                  <a:pt x="53" y="22"/>
                  <a:pt x="52" y="10"/>
                  <a:pt x="50" y="8"/>
                </a:cubicBezTo>
                <a:cubicBezTo>
                  <a:pt x="45" y="0"/>
                  <a:pt x="26" y="0"/>
                  <a:pt x="20" y="6"/>
                </a:cubicBezTo>
                <a:cubicBezTo>
                  <a:pt x="18" y="8"/>
                  <a:pt x="16" y="25"/>
                  <a:pt x="18" y="27"/>
                </a:cubicBezTo>
                <a:cubicBezTo>
                  <a:pt x="20" y="29"/>
                  <a:pt x="22" y="30"/>
                  <a:pt x="22" y="30"/>
                </a:cubicBezTo>
                <a:close/>
              </a:path>
            </a:pathLst>
          </a:custGeom>
          <a:solidFill>
            <a:srgbClr val="EB3025"/>
          </a:solidFill>
          <a:ln w="9525">
            <a:noFill/>
            <a:round/>
            <a:headEnd/>
            <a:tailEnd/>
          </a:ln>
        </p:spPr>
        <p:txBody>
          <a:bodyPr anchor="ctr"/>
          <a:lstStyle/>
          <a:p>
            <a:endParaRPr lang="zh-CN" altLang="en-US"/>
          </a:p>
        </p:txBody>
      </p:sp>
      <p:sp>
        <p:nvSpPr>
          <p:cNvPr id="17" name="主页1 126"/>
          <p:cNvSpPr>
            <a:spLocks/>
          </p:cNvSpPr>
          <p:nvPr/>
        </p:nvSpPr>
        <p:spPr bwMode="auto">
          <a:xfrm>
            <a:off x="4086877" y="2435059"/>
            <a:ext cx="388938" cy="388937"/>
          </a:xfrm>
          <a:custGeom>
            <a:avLst/>
            <a:gdLst>
              <a:gd name="T0" fmla="*/ 1961 w 1800200"/>
              <a:gd name="T1" fmla="*/ 815 h 1603947"/>
              <a:gd name="T2" fmla="*/ 3609 w 1800200"/>
              <a:gd name="T3" fmla="*/ 3180 h 1603947"/>
              <a:gd name="T4" fmla="*/ 3609 w 1800200"/>
              <a:gd name="T5" fmla="*/ 5545 h 1603947"/>
              <a:gd name="T6" fmla="*/ 2706 w 1800200"/>
              <a:gd name="T7" fmla="*/ 5545 h 1603947"/>
              <a:gd name="T8" fmla="*/ 2706 w 1800200"/>
              <a:gd name="T9" fmla="*/ 3180 h 1603947"/>
              <a:gd name="T10" fmla="*/ 1216 w 1800200"/>
              <a:gd name="T11" fmla="*/ 3180 h 1603947"/>
              <a:gd name="T12" fmla="*/ 1216 w 1800200"/>
              <a:gd name="T13" fmla="*/ 5545 h 1603947"/>
              <a:gd name="T14" fmla="*/ 314 w 1800200"/>
              <a:gd name="T15" fmla="*/ 5545 h 1603947"/>
              <a:gd name="T16" fmla="*/ 314 w 1800200"/>
              <a:gd name="T17" fmla="*/ 3180 h 1603947"/>
              <a:gd name="T18" fmla="*/ 1961 w 1800200"/>
              <a:gd name="T19" fmla="*/ 815 h 1603947"/>
              <a:gd name="T20" fmla="*/ 1961 w 1800200"/>
              <a:gd name="T21" fmla="*/ 0 h 1603947"/>
              <a:gd name="T22" fmla="*/ 2854 w 1800200"/>
              <a:gd name="T23" fmla="*/ 1283 h 1603947"/>
              <a:gd name="T24" fmla="*/ 2854 w 1800200"/>
              <a:gd name="T25" fmla="*/ 50 h 1603947"/>
              <a:gd name="T26" fmla="*/ 3113 w 1800200"/>
              <a:gd name="T27" fmla="*/ 50 h 1603947"/>
              <a:gd name="T28" fmla="*/ 3113 w 1800200"/>
              <a:gd name="T29" fmla="*/ 1654 h 1603947"/>
              <a:gd name="T30" fmla="*/ 3922 w 1800200"/>
              <a:gd name="T31" fmla="*/ 2816 h 1603947"/>
              <a:gd name="T32" fmla="*/ 3922 w 1800200"/>
              <a:gd name="T33" fmla="*/ 3418 h 1603947"/>
              <a:gd name="T34" fmla="*/ 1961 w 1800200"/>
              <a:gd name="T35" fmla="*/ 602 h 1603947"/>
              <a:gd name="T36" fmla="*/ 0 w 1800200"/>
              <a:gd name="T37" fmla="*/ 3418 h 1603947"/>
              <a:gd name="T38" fmla="*/ 0 w 1800200"/>
              <a:gd name="T39" fmla="*/ 2816 h 1603947"/>
              <a:gd name="T40" fmla="*/ 1961 w 1800200"/>
              <a:gd name="T41" fmla="*/ 0 h 1603947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1800200"/>
              <a:gd name="T64" fmla="*/ 0 h 1603947"/>
              <a:gd name="T65" fmla="*/ 1800200 w 1800200"/>
              <a:gd name="T66" fmla="*/ 1603947 h 1603947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1800200" h="1603947">
                <a:moveTo>
                  <a:pt x="900100" y="235795"/>
                </a:moveTo>
                <a:lnTo>
                  <a:pt x="1656184" y="919871"/>
                </a:lnTo>
                <a:lnTo>
                  <a:pt x="1656184" y="1603947"/>
                </a:lnTo>
                <a:lnTo>
                  <a:pt x="1242138" y="1603947"/>
                </a:lnTo>
                <a:lnTo>
                  <a:pt x="1242138" y="919870"/>
                </a:lnTo>
                <a:lnTo>
                  <a:pt x="558062" y="919870"/>
                </a:lnTo>
                <a:lnTo>
                  <a:pt x="558062" y="1603947"/>
                </a:lnTo>
                <a:lnTo>
                  <a:pt x="144016" y="1603947"/>
                </a:lnTo>
                <a:lnTo>
                  <a:pt x="144016" y="919871"/>
                </a:lnTo>
                <a:lnTo>
                  <a:pt x="900100" y="235795"/>
                </a:lnTo>
                <a:close/>
                <a:moveTo>
                  <a:pt x="900100" y="0"/>
                </a:moveTo>
                <a:lnTo>
                  <a:pt x="1310094" y="370947"/>
                </a:lnTo>
                <a:lnTo>
                  <a:pt x="1310094" y="14514"/>
                </a:lnTo>
                <a:lnTo>
                  <a:pt x="1428894" y="14514"/>
                </a:lnTo>
                <a:lnTo>
                  <a:pt x="1428894" y="478433"/>
                </a:lnTo>
                <a:lnTo>
                  <a:pt x="1800200" y="814377"/>
                </a:lnTo>
                <a:lnTo>
                  <a:pt x="1800200" y="988497"/>
                </a:lnTo>
                <a:lnTo>
                  <a:pt x="900100" y="174121"/>
                </a:lnTo>
                <a:lnTo>
                  <a:pt x="0" y="988498"/>
                </a:lnTo>
                <a:lnTo>
                  <a:pt x="0" y="814377"/>
                </a:lnTo>
                <a:lnTo>
                  <a:pt x="900100" y="0"/>
                </a:lnTo>
                <a:close/>
              </a:path>
            </a:pathLst>
          </a:custGeom>
          <a:solidFill>
            <a:srgbClr val="F7B76F"/>
          </a:solidFill>
          <a:ln w="9525">
            <a:noFill/>
            <a:round/>
            <a:headEnd/>
            <a:tailEnd/>
          </a:ln>
        </p:spPr>
        <p:txBody>
          <a:bodyPr anchor="ctr"/>
          <a:lstStyle/>
          <a:p>
            <a:endParaRPr lang="zh-CN" altLang="en-US"/>
          </a:p>
        </p:txBody>
      </p:sp>
      <p:sp>
        <p:nvSpPr>
          <p:cNvPr id="18" name="小人1 65"/>
          <p:cNvSpPr>
            <a:spLocks/>
          </p:cNvSpPr>
          <p:nvPr/>
        </p:nvSpPr>
        <p:spPr bwMode="auto">
          <a:xfrm>
            <a:off x="4779027" y="3138321"/>
            <a:ext cx="603250" cy="430213"/>
          </a:xfrm>
          <a:custGeom>
            <a:avLst/>
            <a:gdLst>
              <a:gd name="T0" fmla="*/ 2147483647 w 112"/>
              <a:gd name="T1" fmla="*/ 2147483647 h 77"/>
              <a:gd name="T2" fmla="*/ 2147483647 w 112"/>
              <a:gd name="T3" fmla="*/ 2147483647 h 77"/>
              <a:gd name="T4" fmla="*/ 2147483647 w 112"/>
              <a:gd name="T5" fmla="*/ 2147483647 h 77"/>
              <a:gd name="T6" fmla="*/ 2147483647 w 112"/>
              <a:gd name="T7" fmla="*/ 2147483647 h 77"/>
              <a:gd name="T8" fmla="*/ 2147483647 w 112"/>
              <a:gd name="T9" fmla="*/ 2147483647 h 77"/>
              <a:gd name="T10" fmla="*/ 0 w 112"/>
              <a:gd name="T11" fmla="*/ 2147483647 h 77"/>
              <a:gd name="T12" fmla="*/ 2147483647 w 112"/>
              <a:gd name="T13" fmla="*/ 2147483647 h 77"/>
              <a:gd name="T14" fmla="*/ 2147483647 w 112"/>
              <a:gd name="T15" fmla="*/ 2147483647 h 77"/>
              <a:gd name="T16" fmla="*/ 2147483647 w 112"/>
              <a:gd name="T17" fmla="*/ 2147483647 h 77"/>
              <a:gd name="T18" fmla="*/ 2147483647 w 112"/>
              <a:gd name="T19" fmla="*/ 2147483647 h 77"/>
              <a:gd name="T20" fmla="*/ 2147483647 w 112"/>
              <a:gd name="T21" fmla="*/ 2147483647 h 77"/>
              <a:gd name="T22" fmla="*/ 2147483647 w 112"/>
              <a:gd name="T23" fmla="*/ 2147483647 h 77"/>
              <a:gd name="T24" fmla="*/ 2147483647 w 112"/>
              <a:gd name="T25" fmla="*/ 2147483647 h 77"/>
              <a:gd name="T26" fmla="*/ 2147483647 w 112"/>
              <a:gd name="T27" fmla="*/ 2147483647 h 77"/>
              <a:gd name="T28" fmla="*/ 2147483647 w 112"/>
              <a:gd name="T29" fmla="*/ 2147483647 h 77"/>
              <a:gd name="T30" fmla="*/ 2147483647 w 112"/>
              <a:gd name="T31" fmla="*/ 2147483647 h 77"/>
              <a:gd name="T32" fmla="*/ 2147483647 w 112"/>
              <a:gd name="T33" fmla="*/ 2147483647 h 77"/>
              <a:gd name="T34" fmla="*/ 2147483647 w 112"/>
              <a:gd name="T35" fmla="*/ 2147483647 h 77"/>
              <a:gd name="T36" fmla="*/ 2147483647 w 112"/>
              <a:gd name="T37" fmla="*/ 2147483647 h 77"/>
              <a:gd name="T38" fmla="*/ 2147483647 w 112"/>
              <a:gd name="T39" fmla="*/ 2147483647 h 77"/>
              <a:gd name="T40" fmla="*/ 2147483647 w 112"/>
              <a:gd name="T41" fmla="*/ 2147483647 h 77"/>
              <a:gd name="T42" fmla="*/ 2147483647 w 112"/>
              <a:gd name="T43" fmla="*/ 2147483647 h 77"/>
              <a:gd name="T44" fmla="*/ 2147483647 w 112"/>
              <a:gd name="T45" fmla="*/ 2147483647 h 77"/>
              <a:gd name="T46" fmla="*/ 2147483647 w 112"/>
              <a:gd name="T47" fmla="*/ 2147483647 h 77"/>
              <a:gd name="T48" fmla="*/ 2147483647 w 112"/>
              <a:gd name="T49" fmla="*/ 2147483647 h 77"/>
              <a:gd name="T50" fmla="*/ 2147483647 w 112"/>
              <a:gd name="T51" fmla="*/ 2147483647 h 77"/>
              <a:gd name="T52" fmla="*/ 2147483647 w 112"/>
              <a:gd name="T53" fmla="*/ 2147483647 h 77"/>
              <a:gd name="T54" fmla="*/ 2147483647 w 112"/>
              <a:gd name="T55" fmla="*/ 2147483647 h 77"/>
              <a:gd name="T56" fmla="*/ 2147483647 w 112"/>
              <a:gd name="T57" fmla="*/ 2147483647 h 77"/>
              <a:gd name="T58" fmla="*/ 2147483647 w 112"/>
              <a:gd name="T59" fmla="*/ 2147483647 h 77"/>
              <a:gd name="T60" fmla="*/ 2147483647 w 112"/>
              <a:gd name="T61" fmla="*/ 2147483647 h 77"/>
              <a:gd name="T62" fmla="*/ 2147483647 w 112"/>
              <a:gd name="T63" fmla="*/ 2147483647 h 77"/>
              <a:gd name="T64" fmla="*/ 2147483647 w 112"/>
              <a:gd name="T65" fmla="*/ 2147483647 h 77"/>
              <a:gd name="T66" fmla="*/ 2147483647 w 112"/>
              <a:gd name="T67" fmla="*/ 2147483647 h 77"/>
              <a:gd name="T68" fmla="*/ 2147483647 w 112"/>
              <a:gd name="T69" fmla="*/ 2147483647 h 77"/>
              <a:gd name="T70" fmla="*/ 2147483647 w 112"/>
              <a:gd name="T71" fmla="*/ 2147483647 h 77"/>
              <a:gd name="T72" fmla="*/ 2147483647 w 112"/>
              <a:gd name="T73" fmla="*/ 2147483647 h 77"/>
              <a:gd name="T74" fmla="*/ 2147483647 w 112"/>
              <a:gd name="T75" fmla="*/ 2147483647 h 77"/>
              <a:gd name="T76" fmla="*/ 2147483647 w 112"/>
              <a:gd name="T77" fmla="*/ 2147483647 h 77"/>
              <a:gd name="T78" fmla="*/ 2147483647 w 112"/>
              <a:gd name="T79" fmla="*/ 2147483647 h 77"/>
              <a:gd name="T80" fmla="*/ 2147483647 w 112"/>
              <a:gd name="T81" fmla="*/ 2147483647 h 77"/>
              <a:gd name="T82" fmla="*/ 2147483647 w 112"/>
              <a:gd name="T83" fmla="*/ 2147483647 h 77"/>
              <a:gd name="T84" fmla="*/ 2147483647 w 112"/>
              <a:gd name="T85" fmla="*/ 2147483647 h 77"/>
              <a:gd name="T86" fmla="*/ 2147483647 w 112"/>
              <a:gd name="T87" fmla="*/ 2147483647 h 7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12"/>
              <a:gd name="T133" fmla="*/ 0 h 77"/>
              <a:gd name="T134" fmla="*/ 112 w 112"/>
              <a:gd name="T135" fmla="*/ 77 h 77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12" h="77">
                <a:moveTo>
                  <a:pt x="56" y="0"/>
                </a:moveTo>
                <a:cubicBezTo>
                  <a:pt x="62" y="0"/>
                  <a:pt x="66" y="4"/>
                  <a:pt x="66" y="10"/>
                </a:cubicBezTo>
                <a:cubicBezTo>
                  <a:pt x="66" y="15"/>
                  <a:pt x="62" y="20"/>
                  <a:pt x="56" y="20"/>
                </a:cubicBezTo>
                <a:cubicBezTo>
                  <a:pt x="51" y="20"/>
                  <a:pt x="46" y="15"/>
                  <a:pt x="46" y="10"/>
                </a:cubicBezTo>
                <a:cubicBezTo>
                  <a:pt x="46" y="4"/>
                  <a:pt x="51" y="0"/>
                  <a:pt x="56" y="0"/>
                </a:cubicBezTo>
                <a:close/>
                <a:moveTo>
                  <a:pt x="15" y="49"/>
                </a:moveTo>
                <a:cubicBezTo>
                  <a:pt x="15" y="66"/>
                  <a:pt x="15" y="66"/>
                  <a:pt x="15" y="66"/>
                </a:cubicBezTo>
                <a:cubicBezTo>
                  <a:pt x="10" y="66"/>
                  <a:pt x="10" y="66"/>
                  <a:pt x="10" y="66"/>
                </a:cubicBezTo>
                <a:cubicBezTo>
                  <a:pt x="10" y="52"/>
                  <a:pt x="10" y="52"/>
                  <a:pt x="10" y="52"/>
                </a:cubicBezTo>
                <a:cubicBezTo>
                  <a:pt x="9" y="52"/>
                  <a:pt x="9" y="52"/>
                  <a:pt x="9" y="52"/>
                </a:cubicBezTo>
                <a:cubicBezTo>
                  <a:pt x="9" y="66"/>
                  <a:pt x="9" y="66"/>
                  <a:pt x="9" y="66"/>
                </a:cubicBezTo>
                <a:cubicBezTo>
                  <a:pt x="4" y="66"/>
                  <a:pt x="4" y="66"/>
                  <a:pt x="4" y="66"/>
                </a:cubicBezTo>
                <a:cubicBezTo>
                  <a:pt x="4" y="49"/>
                  <a:pt x="4" y="49"/>
                  <a:pt x="4" y="49"/>
                </a:cubicBezTo>
                <a:cubicBezTo>
                  <a:pt x="4" y="46"/>
                  <a:pt x="4" y="46"/>
                  <a:pt x="4" y="46"/>
                </a:cubicBezTo>
                <a:cubicBezTo>
                  <a:pt x="4" y="37"/>
                  <a:pt x="4" y="37"/>
                  <a:pt x="4" y="37"/>
                </a:cubicBezTo>
                <a:cubicBezTo>
                  <a:pt x="4" y="37"/>
                  <a:pt x="4" y="37"/>
                  <a:pt x="4" y="37"/>
                </a:cubicBezTo>
                <a:cubicBezTo>
                  <a:pt x="4" y="46"/>
                  <a:pt x="4" y="46"/>
                  <a:pt x="4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33"/>
                  <a:pt x="0" y="33"/>
                  <a:pt x="0" y="33"/>
                </a:cubicBezTo>
                <a:cubicBezTo>
                  <a:pt x="0" y="31"/>
                  <a:pt x="1" y="29"/>
                  <a:pt x="4" y="29"/>
                </a:cubicBezTo>
                <a:cubicBezTo>
                  <a:pt x="13" y="29"/>
                  <a:pt x="13" y="29"/>
                  <a:pt x="13" y="29"/>
                </a:cubicBezTo>
                <a:cubicBezTo>
                  <a:pt x="13" y="30"/>
                  <a:pt x="13" y="30"/>
                  <a:pt x="13" y="31"/>
                </a:cubicBezTo>
                <a:cubicBezTo>
                  <a:pt x="13" y="49"/>
                  <a:pt x="13" y="49"/>
                  <a:pt x="13" y="49"/>
                </a:cubicBezTo>
                <a:cubicBezTo>
                  <a:pt x="15" y="49"/>
                  <a:pt x="15" y="49"/>
                  <a:pt x="15" y="49"/>
                </a:cubicBezTo>
                <a:close/>
                <a:moveTo>
                  <a:pt x="10" y="15"/>
                </a:moveTo>
                <a:cubicBezTo>
                  <a:pt x="13" y="15"/>
                  <a:pt x="16" y="18"/>
                  <a:pt x="16" y="22"/>
                </a:cubicBezTo>
                <a:cubicBezTo>
                  <a:pt x="16" y="23"/>
                  <a:pt x="16" y="24"/>
                  <a:pt x="15" y="25"/>
                </a:cubicBezTo>
                <a:cubicBezTo>
                  <a:pt x="15" y="26"/>
                  <a:pt x="15" y="26"/>
                  <a:pt x="14" y="26"/>
                </a:cubicBezTo>
                <a:cubicBezTo>
                  <a:pt x="13" y="27"/>
                  <a:pt x="12" y="28"/>
                  <a:pt x="10" y="28"/>
                </a:cubicBezTo>
                <a:cubicBezTo>
                  <a:pt x="6" y="28"/>
                  <a:pt x="3" y="25"/>
                  <a:pt x="3" y="22"/>
                </a:cubicBezTo>
                <a:cubicBezTo>
                  <a:pt x="3" y="18"/>
                  <a:pt x="6" y="15"/>
                  <a:pt x="10" y="15"/>
                </a:cubicBezTo>
                <a:close/>
                <a:moveTo>
                  <a:pt x="96" y="49"/>
                </a:moveTo>
                <a:cubicBezTo>
                  <a:pt x="96" y="66"/>
                  <a:pt x="96" y="66"/>
                  <a:pt x="96" y="66"/>
                </a:cubicBezTo>
                <a:cubicBezTo>
                  <a:pt x="101" y="66"/>
                  <a:pt x="101" y="66"/>
                  <a:pt x="101" y="66"/>
                </a:cubicBezTo>
                <a:cubicBezTo>
                  <a:pt x="101" y="52"/>
                  <a:pt x="101" y="52"/>
                  <a:pt x="101" y="52"/>
                </a:cubicBezTo>
                <a:cubicBezTo>
                  <a:pt x="102" y="52"/>
                  <a:pt x="102" y="52"/>
                  <a:pt x="102" y="52"/>
                </a:cubicBezTo>
                <a:cubicBezTo>
                  <a:pt x="102" y="66"/>
                  <a:pt x="102" y="66"/>
                  <a:pt x="102" y="66"/>
                </a:cubicBezTo>
                <a:cubicBezTo>
                  <a:pt x="107" y="66"/>
                  <a:pt x="107" y="66"/>
                  <a:pt x="107" y="66"/>
                </a:cubicBezTo>
                <a:cubicBezTo>
                  <a:pt x="107" y="49"/>
                  <a:pt x="107" y="49"/>
                  <a:pt x="107" y="49"/>
                </a:cubicBezTo>
                <a:cubicBezTo>
                  <a:pt x="107" y="46"/>
                  <a:pt x="107" y="46"/>
                  <a:pt x="107" y="46"/>
                </a:cubicBezTo>
                <a:cubicBezTo>
                  <a:pt x="107" y="37"/>
                  <a:pt x="107" y="37"/>
                  <a:pt x="107" y="37"/>
                </a:cubicBezTo>
                <a:cubicBezTo>
                  <a:pt x="107" y="37"/>
                  <a:pt x="107" y="37"/>
                  <a:pt x="107" y="37"/>
                </a:cubicBezTo>
                <a:cubicBezTo>
                  <a:pt x="107" y="46"/>
                  <a:pt x="107" y="46"/>
                  <a:pt x="107" y="46"/>
                </a:cubicBezTo>
                <a:cubicBezTo>
                  <a:pt x="112" y="46"/>
                  <a:pt x="112" y="46"/>
                  <a:pt x="112" y="46"/>
                </a:cubicBezTo>
                <a:cubicBezTo>
                  <a:pt x="112" y="33"/>
                  <a:pt x="112" y="33"/>
                  <a:pt x="112" y="33"/>
                </a:cubicBezTo>
                <a:cubicBezTo>
                  <a:pt x="112" y="31"/>
                  <a:pt x="110" y="29"/>
                  <a:pt x="107" y="29"/>
                </a:cubicBezTo>
                <a:cubicBezTo>
                  <a:pt x="98" y="29"/>
                  <a:pt x="98" y="29"/>
                  <a:pt x="98" y="29"/>
                </a:cubicBezTo>
                <a:cubicBezTo>
                  <a:pt x="98" y="30"/>
                  <a:pt x="98" y="30"/>
                  <a:pt x="98" y="31"/>
                </a:cubicBezTo>
                <a:cubicBezTo>
                  <a:pt x="98" y="49"/>
                  <a:pt x="98" y="49"/>
                  <a:pt x="98" y="49"/>
                </a:cubicBezTo>
                <a:cubicBezTo>
                  <a:pt x="96" y="49"/>
                  <a:pt x="96" y="49"/>
                  <a:pt x="96" y="49"/>
                </a:cubicBezTo>
                <a:close/>
                <a:moveTo>
                  <a:pt x="101" y="15"/>
                </a:moveTo>
                <a:cubicBezTo>
                  <a:pt x="98" y="15"/>
                  <a:pt x="95" y="18"/>
                  <a:pt x="95" y="22"/>
                </a:cubicBezTo>
                <a:cubicBezTo>
                  <a:pt x="95" y="23"/>
                  <a:pt x="95" y="24"/>
                  <a:pt x="96" y="25"/>
                </a:cubicBezTo>
                <a:cubicBezTo>
                  <a:pt x="96" y="26"/>
                  <a:pt x="97" y="26"/>
                  <a:pt x="97" y="26"/>
                </a:cubicBezTo>
                <a:cubicBezTo>
                  <a:pt x="98" y="27"/>
                  <a:pt x="100" y="28"/>
                  <a:pt x="101" y="28"/>
                </a:cubicBezTo>
                <a:cubicBezTo>
                  <a:pt x="105" y="28"/>
                  <a:pt x="108" y="25"/>
                  <a:pt x="108" y="22"/>
                </a:cubicBezTo>
                <a:cubicBezTo>
                  <a:pt x="108" y="18"/>
                  <a:pt x="105" y="15"/>
                  <a:pt x="101" y="15"/>
                </a:cubicBezTo>
                <a:close/>
                <a:moveTo>
                  <a:pt x="75" y="51"/>
                </a:moveTo>
                <a:cubicBezTo>
                  <a:pt x="75" y="72"/>
                  <a:pt x="75" y="72"/>
                  <a:pt x="75" y="72"/>
                </a:cubicBezTo>
                <a:cubicBezTo>
                  <a:pt x="80" y="72"/>
                  <a:pt x="80" y="72"/>
                  <a:pt x="80" y="72"/>
                </a:cubicBezTo>
                <a:cubicBezTo>
                  <a:pt x="80" y="54"/>
                  <a:pt x="80" y="54"/>
                  <a:pt x="80" y="54"/>
                </a:cubicBezTo>
                <a:cubicBezTo>
                  <a:pt x="82" y="54"/>
                  <a:pt x="82" y="54"/>
                  <a:pt x="82" y="54"/>
                </a:cubicBezTo>
                <a:cubicBezTo>
                  <a:pt x="82" y="72"/>
                  <a:pt x="82" y="72"/>
                  <a:pt x="82" y="72"/>
                </a:cubicBezTo>
                <a:cubicBezTo>
                  <a:pt x="87" y="72"/>
                  <a:pt x="87" y="72"/>
                  <a:pt x="87" y="72"/>
                </a:cubicBezTo>
                <a:cubicBezTo>
                  <a:pt x="87" y="51"/>
                  <a:pt x="87" y="51"/>
                  <a:pt x="87" y="51"/>
                </a:cubicBezTo>
                <a:cubicBezTo>
                  <a:pt x="87" y="47"/>
                  <a:pt x="87" y="47"/>
                  <a:pt x="87" y="47"/>
                </a:cubicBezTo>
                <a:cubicBezTo>
                  <a:pt x="87" y="36"/>
                  <a:pt x="87" y="36"/>
                  <a:pt x="87" y="36"/>
                </a:cubicBezTo>
                <a:cubicBezTo>
                  <a:pt x="88" y="36"/>
                  <a:pt x="88" y="36"/>
                  <a:pt x="88" y="36"/>
                </a:cubicBezTo>
                <a:cubicBezTo>
                  <a:pt x="88" y="47"/>
                  <a:pt x="88" y="47"/>
                  <a:pt x="88" y="47"/>
                </a:cubicBezTo>
                <a:cubicBezTo>
                  <a:pt x="94" y="47"/>
                  <a:pt x="94" y="47"/>
                  <a:pt x="94" y="47"/>
                </a:cubicBezTo>
                <a:cubicBezTo>
                  <a:pt x="94" y="31"/>
                  <a:pt x="94" y="31"/>
                  <a:pt x="94" y="31"/>
                </a:cubicBezTo>
                <a:cubicBezTo>
                  <a:pt x="94" y="28"/>
                  <a:pt x="91" y="26"/>
                  <a:pt x="88" y="26"/>
                </a:cubicBezTo>
                <a:cubicBezTo>
                  <a:pt x="77" y="26"/>
                  <a:pt x="77" y="26"/>
                  <a:pt x="77" y="26"/>
                </a:cubicBezTo>
                <a:cubicBezTo>
                  <a:pt x="77" y="27"/>
                  <a:pt x="77" y="28"/>
                  <a:pt x="77" y="28"/>
                </a:cubicBezTo>
                <a:cubicBezTo>
                  <a:pt x="77" y="51"/>
                  <a:pt x="77" y="51"/>
                  <a:pt x="77" y="51"/>
                </a:cubicBezTo>
                <a:cubicBezTo>
                  <a:pt x="75" y="51"/>
                  <a:pt x="75" y="51"/>
                  <a:pt x="75" y="51"/>
                </a:cubicBezTo>
                <a:close/>
                <a:moveTo>
                  <a:pt x="65" y="47"/>
                </a:moveTo>
                <a:cubicBezTo>
                  <a:pt x="65" y="32"/>
                  <a:pt x="65" y="32"/>
                  <a:pt x="65" y="32"/>
                </a:cubicBezTo>
                <a:cubicBezTo>
                  <a:pt x="64" y="32"/>
                  <a:pt x="64" y="32"/>
                  <a:pt x="64" y="32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50"/>
                  <a:pt x="64" y="50"/>
                  <a:pt x="64" y="50"/>
                </a:cubicBezTo>
                <a:cubicBezTo>
                  <a:pt x="64" y="77"/>
                  <a:pt x="64" y="77"/>
                  <a:pt x="64" y="77"/>
                </a:cubicBezTo>
                <a:cubicBezTo>
                  <a:pt x="57" y="77"/>
                  <a:pt x="57" y="77"/>
                  <a:pt x="57" y="77"/>
                </a:cubicBezTo>
                <a:cubicBezTo>
                  <a:pt x="57" y="55"/>
                  <a:pt x="57" y="55"/>
                  <a:pt x="57" y="55"/>
                </a:cubicBezTo>
                <a:cubicBezTo>
                  <a:pt x="55" y="55"/>
                  <a:pt x="55" y="55"/>
                  <a:pt x="55" y="55"/>
                </a:cubicBezTo>
                <a:cubicBezTo>
                  <a:pt x="55" y="77"/>
                  <a:pt x="55" y="77"/>
                  <a:pt x="55" y="77"/>
                </a:cubicBezTo>
                <a:cubicBezTo>
                  <a:pt x="48" y="77"/>
                  <a:pt x="48" y="77"/>
                  <a:pt x="48" y="77"/>
                </a:cubicBezTo>
                <a:cubicBezTo>
                  <a:pt x="48" y="50"/>
                  <a:pt x="48" y="50"/>
                  <a:pt x="48" y="50"/>
                </a:cubicBezTo>
                <a:cubicBezTo>
                  <a:pt x="48" y="47"/>
                  <a:pt x="48" y="47"/>
                  <a:pt x="48" y="47"/>
                </a:cubicBezTo>
                <a:cubicBezTo>
                  <a:pt x="48" y="32"/>
                  <a:pt x="48" y="32"/>
                  <a:pt x="48" y="32"/>
                </a:cubicBezTo>
                <a:cubicBezTo>
                  <a:pt x="47" y="32"/>
                  <a:pt x="47" y="32"/>
                  <a:pt x="47" y="32"/>
                </a:cubicBezTo>
                <a:cubicBezTo>
                  <a:pt x="47" y="47"/>
                  <a:pt x="47" y="47"/>
                  <a:pt x="47" y="47"/>
                </a:cubicBezTo>
                <a:cubicBezTo>
                  <a:pt x="41" y="47"/>
                  <a:pt x="41" y="47"/>
                  <a:pt x="41" y="47"/>
                </a:cubicBezTo>
                <a:cubicBezTo>
                  <a:pt x="41" y="27"/>
                  <a:pt x="41" y="27"/>
                  <a:pt x="41" y="27"/>
                </a:cubicBezTo>
                <a:cubicBezTo>
                  <a:pt x="41" y="24"/>
                  <a:pt x="44" y="21"/>
                  <a:pt x="47" y="21"/>
                </a:cubicBezTo>
                <a:cubicBezTo>
                  <a:pt x="66" y="21"/>
                  <a:pt x="46" y="21"/>
                  <a:pt x="65" y="21"/>
                </a:cubicBezTo>
                <a:cubicBezTo>
                  <a:pt x="69" y="21"/>
                  <a:pt x="71" y="24"/>
                  <a:pt x="71" y="27"/>
                </a:cubicBezTo>
                <a:cubicBezTo>
                  <a:pt x="71" y="47"/>
                  <a:pt x="71" y="47"/>
                  <a:pt x="71" y="47"/>
                </a:cubicBezTo>
                <a:cubicBezTo>
                  <a:pt x="70" y="47"/>
                  <a:pt x="68" y="47"/>
                  <a:pt x="65" y="47"/>
                </a:cubicBezTo>
                <a:close/>
                <a:moveTo>
                  <a:pt x="37" y="51"/>
                </a:moveTo>
                <a:cubicBezTo>
                  <a:pt x="37" y="72"/>
                  <a:pt x="37" y="72"/>
                  <a:pt x="37" y="72"/>
                </a:cubicBezTo>
                <a:cubicBezTo>
                  <a:pt x="31" y="72"/>
                  <a:pt x="31" y="72"/>
                  <a:pt x="31" y="72"/>
                </a:cubicBezTo>
                <a:cubicBezTo>
                  <a:pt x="31" y="54"/>
                  <a:pt x="31" y="54"/>
                  <a:pt x="31" y="54"/>
                </a:cubicBezTo>
                <a:cubicBezTo>
                  <a:pt x="30" y="54"/>
                  <a:pt x="30" y="54"/>
                  <a:pt x="30" y="54"/>
                </a:cubicBezTo>
                <a:cubicBezTo>
                  <a:pt x="30" y="72"/>
                  <a:pt x="30" y="72"/>
                  <a:pt x="30" y="72"/>
                </a:cubicBezTo>
                <a:cubicBezTo>
                  <a:pt x="24" y="72"/>
                  <a:pt x="24" y="72"/>
                  <a:pt x="24" y="72"/>
                </a:cubicBezTo>
                <a:cubicBezTo>
                  <a:pt x="24" y="51"/>
                  <a:pt x="24" y="51"/>
                  <a:pt x="24" y="51"/>
                </a:cubicBezTo>
                <a:cubicBezTo>
                  <a:pt x="24" y="47"/>
                  <a:pt x="24" y="47"/>
                  <a:pt x="24" y="47"/>
                </a:cubicBezTo>
                <a:cubicBezTo>
                  <a:pt x="24" y="36"/>
                  <a:pt x="24" y="36"/>
                  <a:pt x="24" y="36"/>
                </a:cubicBezTo>
                <a:cubicBezTo>
                  <a:pt x="23" y="36"/>
                  <a:pt x="23" y="36"/>
                  <a:pt x="23" y="36"/>
                </a:cubicBezTo>
                <a:cubicBezTo>
                  <a:pt x="23" y="47"/>
                  <a:pt x="23" y="47"/>
                  <a:pt x="23" y="47"/>
                </a:cubicBezTo>
                <a:cubicBezTo>
                  <a:pt x="18" y="47"/>
                  <a:pt x="18" y="47"/>
                  <a:pt x="18" y="47"/>
                </a:cubicBezTo>
                <a:cubicBezTo>
                  <a:pt x="18" y="31"/>
                  <a:pt x="18" y="31"/>
                  <a:pt x="18" y="31"/>
                </a:cubicBezTo>
                <a:cubicBezTo>
                  <a:pt x="18" y="28"/>
                  <a:pt x="20" y="26"/>
                  <a:pt x="23" y="26"/>
                </a:cubicBezTo>
                <a:cubicBezTo>
                  <a:pt x="35" y="26"/>
                  <a:pt x="35" y="26"/>
                  <a:pt x="35" y="26"/>
                </a:cubicBezTo>
                <a:cubicBezTo>
                  <a:pt x="35" y="27"/>
                  <a:pt x="35" y="28"/>
                  <a:pt x="35" y="28"/>
                </a:cubicBezTo>
                <a:cubicBezTo>
                  <a:pt x="35" y="51"/>
                  <a:pt x="35" y="51"/>
                  <a:pt x="35" y="51"/>
                </a:cubicBezTo>
                <a:cubicBezTo>
                  <a:pt x="37" y="51"/>
                  <a:pt x="37" y="51"/>
                  <a:pt x="37" y="51"/>
                </a:cubicBezTo>
                <a:close/>
                <a:moveTo>
                  <a:pt x="31" y="9"/>
                </a:moveTo>
                <a:cubicBezTo>
                  <a:pt x="35" y="9"/>
                  <a:pt x="39" y="12"/>
                  <a:pt x="39" y="17"/>
                </a:cubicBezTo>
                <a:cubicBezTo>
                  <a:pt x="39" y="19"/>
                  <a:pt x="38" y="20"/>
                  <a:pt x="37" y="22"/>
                </a:cubicBezTo>
                <a:cubicBezTo>
                  <a:pt x="37" y="22"/>
                  <a:pt x="37" y="22"/>
                  <a:pt x="37" y="23"/>
                </a:cubicBezTo>
                <a:cubicBezTo>
                  <a:pt x="35" y="24"/>
                  <a:pt x="33" y="25"/>
                  <a:pt x="31" y="25"/>
                </a:cubicBezTo>
                <a:cubicBezTo>
                  <a:pt x="26" y="25"/>
                  <a:pt x="22" y="21"/>
                  <a:pt x="22" y="17"/>
                </a:cubicBezTo>
                <a:cubicBezTo>
                  <a:pt x="22" y="12"/>
                  <a:pt x="26" y="9"/>
                  <a:pt x="31" y="9"/>
                </a:cubicBezTo>
                <a:close/>
                <a:moveTo>
                  <a:pt x="81" y="9"/>
                </a:moveTo>
                <a:cubicBezTo>
                  <a:pt x="76" y="9"/>
                  <a:pt x="73" y="12"/>
                  <a:pt x="73" y="17"/>
                </a:cubicBezTo>
                <a:cubicBezTo>
                  <a:pt x="73" y="19"/>
                  <a:pt x="73" y="20"/>
                  <a:pt x="74" y="22"/>
                </a:cubicBezTo>
                <a:cubicBezTo>
                  <a:pt x="75" y="22"/>
                  <a:pt x="75" y="22"/>
                  <a:pt x="75" y="23"/>
                </a:cubicBezTo>
                <a:cubicBezTo>
                  <a:pt x="77" y="24"/>
                  <a:pt x="79" y="25"/>
                  <a:pt x="81" y="25"/>
                </a:cubicBezTo>
                <a:cubicBezTo>
                  <a:pt x="85" y="25"/>
                  <a:pt x="89" y="21"/>
                  <a:pt x="89" y="17"/>
                </a:cubicBezTo>
                <a:cubicBezTo>
                  <a:pt x="89" y="12"/>
                  <a:pt x="85" y="9"/>
                  <a:pt x="81" y="9"/>
                </a:cubicBezTo>
                <a:close/>
              </a:path>
            </a:pathLst>
          </a:custGeom>
          <a:solidFill>
            <a:srgbClr val="73C6E9"/>
          </a:solidFill>
          <a:ln w="9525">
            <a:noFill/>
            <a:round/>
            <a:headEnd/>
            <a:tailEnd/>
          </a:ln>
        </p:spPr>
        <p:txBody>
          <a:bodyPr anchor="ctr"/>
          <a:lstStyle/>
          <a:p>
            <a:endParaRPr lang="zh-CN" altLang="en-US"/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513887"/>
            <a:ext cx="3968659" cy="2339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3140968"/>
            <a:ext cx="3954530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 rot="18900000">
            <a:off x="3778902" y="2131846"/>
            <a:ext cx="1733550" cy="1733550"/>
          </a:xfrm>
          <a:prstGeom prst="rect">
            <a:avLst/>
          </a:prstGeom>
          <a:noFill/>
          <a:ln w="9525">
            <a:solidFill>
              <a:srgbClr val="EB3025"/>
            </a:solidFill>
            <a:miter lim="800000"/>
            <a:headEnd/>
            <a:tailEnd/>
          </a:ln>
        </p:spPr>
        <p:txBody>
          <a:bodyPr anchor="ctr"/>
          <a:lstStyle/>
          <a:p>
            <a:pPr eaLnBrk="1" hangingPunct="1"/>
            <a:endParaRPr lang="zh-CN" altLang="en-US"/>
          </a:p>
        </p:txBody>
      </p:sp>
      <p:sp>
        <p:nvSpPr>
          <p:cNvPr id="5" name="Line 4"/>
          <p:cNvSpPr>
            <a:spLocks noChangeShapeType="1"/>
          </p:cNvSpPr>
          <p:nvPr/>
        </p:nvSpPr>
        <p:spPr bwMode="auto">
          <a:xfrm>
            <a:off x="451502" y="3000209"/>
            <a:ext cx="8105775" cy="0"/>
          </a:xfrm>
          <a:prstGeom prst="line">
            <a:avLst/>
          </a:prstGeom>
          <a:noFill/>
          <a:ln w="9525">
            <a:solidFill>
              <a:srgbClr val="EB3025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" name="Line 5"/>
          <p:cNvSpPr>
            <a:spLocks noChangeShapeType="1"/>
          </p:cNvSpPr>
          <p:nvPr/>
        </p:nvSpPr>
        <p:spPr bwMode="auto">
          <a:xfrm flipV="1">
            <a:off x="4645677" y="1769896"/>
            <a:ext cx="0" cy="2441575"/>
          </a:xfrm>
          <a:prstGeom prst="line">
            <a:avLst/>
          </a:prstGeom>
          <a:noFill/>
          <a:ln w="9525">
            <a:solidFill>
              <a:srgbClr val="EB3025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7" name="AutoShape 6"/>
          <p:cNvSpPr>
            <a:spLocks noChangeArrowheads="1"/>
          </p:cNvSpPr>
          <p:nvPr/>
        </p:nvSpPr>
        <p:spPr bwMode="auto">
          <a:xfrm rot="18900000">
            <a:off x="3810652" y="2196934"/>
            <a:ext cx="419100" cy="161925"/>
          </a:xfrm>
          <a:prstGeom prst="triangle">
            <a:avLst>
              <a:gd name="adj" fmla="val 50000"/>
            </a:avLst>
          </a:prstGeom>
          <a:solidFill>
            <a:srgbClr val="EB3025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/>
            <a:endParaRPr lang="zh-CN" altLang="en-US"/>
          </a:p>
        </p:txBody>
      </p:sp>
      <p:sp>
        <p:nvSpPr>
          <p:cNvPr id="8" name="AutoShape 7"/>
          <p:cNvSpPr>
            <a:spLocks noChangeArrowheads="1"/>
          </p:cNvSpPr>
          <p:nvPr/>
        </p:nvSpPr>
        <p:spPr bwMode="auto">
          <a:xfrm rot="18900000" flipV="1">
            <a:off x="5090178" y="3609808"/>
            <a:ext cx="419100" cy="161925"/>
          </a:xfrm>
          <a:prstGeom prst="triangle">
            <a:avLst>
              <a:gd name="adj" fmla="val 50000"/>
            </a:avLst>
          </a:prstGeom>
          <a:solidFill>
            <a:srgbClr val="EB3025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/>
            <a:endParaRPr lang="zh-CN" altLang="en-US"/>
          </a:p>
        </p:txBody>
      </p:sp>
      <p:sp>
        <p:nvSpPr>
          <p:cNvPr id="9" name="AutoShape 8"/>
          <p:cNvSpPr>
            <a:spLocks noChangeArrowheads="1"/>
          </p:cNvSpPr>
          <p:nvPr/>
        </p:nvSpPr>
        <p:spPr bwMode="auto">
          <a:xfrm rot="13500000">
            <a:off x="3743978" y="3570121"/>
            <a:ext cx="419100" cy="161925"/>
          </a:xfrm>
          <a:prstGeom prst="triangle">
            <a:avLst>
              <a:gd name="adj" fmla="val 50000"/>
            </a:avLst>
          </a:prstGeom>
          <a:solidFill>
            <a:srgbClr val="EB3025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/>
            <a:endParaRPr lang="zh-CN" altLang="en-US"/>
          </a:p>
        </p:txBody>
      </p:sp>
      <p:sp>
        <p:nvSpPr>
          <p:cNvPr id="10" name="AutoShape 9"/>
          <p:cNvSpPr>
            <a:spLocks noChangeArrowheads="1"/>
          </p:cNvSpPr>
          <p:nvPr/>
        </p:nvSpPr>
        <p:spPr bwMode="auto">
          <a:xfrm rot="13500000" flipV="1">
            <a:off x="5120340" y="2252496"/>
            <a:ext cx="419100" cy="161925"/>
          </a:xfrm>
          <a:prstGeom prst="triangle">
            <a:avLst>
              <a:gd name="adj" fmla="val 50000"/>
            </a:avLst>
          </a:prstGeom>
          <a:solidFill>
            <a:srgbClr val="EB3025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/>
            <a:endParaRPr lang="zh-CN" altLang="en-US"/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1187624" y="3861048"/>
            <a:ext cx="2592288" cy="1147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170" tIns="46990" rIns="90170" bIns="46990"/>
          <a:lstStyle/>
          <a:p>
            <a:pPr eaLnBrk="1" hangingPunct="1"/>
            <a:r>
              <a:rPr lang="zh-CN" altLang="en-US" sz="7200" dirty="0" smtClean="0">
                <a:solidFill>
                  <a:srgbClr val="EB3025"/>
                </a:solidFill>
                <a:latin typeface="方正超粗黑简体" pitchFamily="65" charset="-122"/>
                <a:ea typeface="方正超粗黑简体" pitchFamily="65" charset="-122"/>
                <a:sym typeface="Arial" pitchFamily="34" charset="0"/>
              </a:rPr>
              <a:t>图 表</a:t>
            </a:r>
            <a:endParaRPr lang="zh-CN" altLang="en-US" sz="7200" dirty="0">
              <a:solidFill>
                <a:srgbClr val="EB3025"/>
              </a:solidFill>
              <a:latin typeface="方正超粗黑简体" pitchFamily="65" charset="-122"/>
              <a:ea typeface="方正超粗黑简体" pitchFamily="65" charset="-122"/>
              <a:sym typeface="Arial" pitchFamily="34" charset="0"/>
            </a:endParaRP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5580112" y="908720"/>
            <a:ext cx="2736304" cy="114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170" tIns="46990" rIns="90170" bIns="46990"/>
          <a:lstStyle/>
          <a:p>
            <a:pPr eaLnBrk="1" hangingPunct="1"/>
            <a:r>
              <a:rPr lang="zh-CN" alt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超粗黑简体" pitchFamily="65" charset="-122"/>
                <a:ea typeface="方正超粗黑简体" pitchFamily="65" charset="-122"/>
                <a:sym typeface="Arial" pitchFamily="34" charset="0"/>
              </a:rPr>
              <a:t>文  字</a:t>
            </a:r>
            <a:endParaRPr lang="zh-CN" alt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超粗黑简体" pitchFamily="65" charset="-122"/>
              <a:ea typeface="方正超粗黑简体" pitchFamily="65" charset="-122"/>
              <a:sym typeface="Arial" pitchFamily="34" charset="0"/>
            </a:endParaRPr>
          </a:p>
        </p:txBody>
      </p:sp>
      <p:sp>
        <p:nvSpPr>
          <p:cNvPr id="15" name="看电脑小人 96"/>
          <p:cNvSpPr>
            <a:spLocks/>
          </p:cNvSpPr>
          <p:nvPr/>
        </p:nvSpPr>
        <p:spPr bwMode="auto">
          <a:xfrm>
            <a:off x="4783790" y="2363621"/>
            <a:ext cx="347662" cy="501650"/>
          </a:xfrm>
          <a:custGeom>
            <a:avLst/>
            <a:gdLst>
              <a:gd name="T0" fmla="*/ 2147483647 w 78"/>
              <a:gd name="T1" fmla="*/ 2147483647 h 112"/>
              <a:gd name="T2" fmla="*/ 2147483647 w 78"/>
              <a:gd name="T3" fmla="*/ 2147483647 h 112"/>
              <a:gd name="T4" fmla="*/ 2147483647 w 78"/>
              <a:gd name="T5" fmla="*/ 2147483647 h 112"/>
              <a:gd name="T6" fmla="*/ 2147483647 w 78"/>
              <a:gd name="T7" fmla="*/ 2147483647 h 112"/>
              <a:gd name="T8" fmla="*/ 2147483647 w 78"/>
              <a:gd name="T9" fmla="*/ 2147483647 h 112"/>
              <a:gd name="T10" fmla="*/ 2147483647 w 78"/>
              <a:gd name="T11" fmla="*/ 2147483647 h 112"/>
              <a:gd name="T12" fmla="*/ 2147483647 w 78"/>
              <a:gd name="T13" fmla="*/ 2147483647 h 112"/>
              <a:gd name="T14" fmla="*/ 2147483647 w 78"/>
              <a:gd name="T15" fmla="*/ 2147483647 h 112"/>
              <a:gd name="T16" fmla="*/ 2147483647 w 78"/>
              <a:gd name="T17" fmla="*/ 2147483647 h 112"/>
              <a:gd name="T18" fmla="*/ 2147483647 w 78"/>
              <a:gd name="T19" fmla="*/ 2147483647 h 112"/>
              <a:gd name="T20" fmla="*/ 2147483647 w 78"/>
              <a:gd name="T21" fmla="*/ 2147483647 h 112"/>
              <a:gd name="T22" fmla="*/ 2147483647 w 78"/>
              <a:gd name="T23" fmla="*/ 2147483647 h 112"/>
              <a:gd name="T24" fmla="*/ 2147483647 w 78"/>
              <a:gd name="T25" fmla="*/ 2147483647 h 112"/>
              <a:gd name="T26" fmla="*/ 2147483647 w 78"/>
              <a:gd name="T27" fmla="*/ 2147483647 h 112"/>
              <a:gd name="T28" fmla="*/ 2147483647 w 78"/>
              <a:gd name="T29" fmla="*/ 2147483647 h 112"/>
              <a:gd name="T30" fmla="*/ 2147483647 w 78"/>
              <a:gd name="T31" fmla="*/ 2147483647 h 112"/>
              <a:gd name="T32" fmla="*/ 2147483647 w 78"/>
              <a:gd name="T33" fmla="*/ 2147483647 h 112"/>
              <a:gd name="T34" fmla="*/ 2147483647 w 78"/>
              <a:gd name="T35" fmla="*/ 2147483647 h 112"/>
              <a:gd name="T36" fmla="*/ 2147483647 w 78"/>
              <a:gd name="T37" fmla="*/ 2147483647 h 112"/>
              <a:gd name="T38" fmla="*/ 2147483647 w 78"/>
              <a:gd name="T39" fmla="*/ 2147483647 h 112"/>
              <a:gd name="T40" fmla="*/ 2147483647 w 78"/>
              <a:gd name="T41" fmla="*/ 2147483647 h 112"/>
              <a:gd name="T42" fmla="*/ 2147483647 w 78"/>
              <a:gd name="T43" fmla="*/ 2147483647 h 112"/>
              <a:gd name="T44" fmla="*/ 2147483647 w 78"/>
              <a:gd name="T45" fmla="*/ 2147483647 h 112"/>
              <a:gd name="T46" fmla="*/ 2147483647 w 78"/>
              <a:gd name="T47" fmla="*/ 2147483647 h 112"/>
              <a:gd name="T48" fmla="*/ 2147483647 w 78"/>
              <a:gd name="T49" fmla="*/ 2147483647 h 112"/>
              <a:gd name="T50" fmla="*/ 2147483647 w 78"/>
              <a:gd name="T51" fmla="*/ 2147483647 h 112"/>
              <a:gd name="T52" fmla="*/ 2147483647 w 78"/>
              <a:gd name="T53" fmla="*/ 2147483647 h 112"/>
              <a:gd name="T54" fmla="*/ 2147483647 w 78"/>
              <a:gd name="T55" fmla="*/ 2147483647 h 112"/>
              <a:gd name="T56" fmla="*/ 2147483647 w 78"/>
              <a:gd name="T57" fmla="*/ 2147483647 h 112"/>
              <a:gd name="T58" fmla="*/ 2147483647 w 78"/>
              <a:gd name="T59" fmla="*/ 2147483647 h 112"/>
              <a:gd name="T60" fmla="*/ 2147483647 w 78"/>
              <a:gd name="T61" fmla="*/ 2147483647 h 112"/>
              <a:gd name="T62" fmla="*/ 2147483647 w 78"/>
              <a:gd name="T63" fmla="*/ 2147483647 h 112"/>
              <a:gd name="T64" fmla="*/ 2147483647 w 78"/>
              <a:gd name="T65" fmla="*/ 2147483647 h 112"/>
              <a:gd name="T66" fmla="*/ 2147483647 w 78"/>
              <a:gd name="T67" fmla="*/ 2147483647 h 112"/>
              <a:gd name="T68" fmla="*/ 2147483647 w 78"/>
              <a:gd name="T69" fmla="*/ 2147483647 h 112"/>
              <a:gd name="T70" fmla="*/ 2147483647 w 78"/>
              <a:gd name="T71" fmla="*/ 2147483647 h 112"/>
              <a:gd name="T72" fmla="*/ 2147483647 w 78"/>
              <a:gd name="T73" fmla="*/ 2147483647 h 112"/>
              <a:gd name="T74" fmla="*/ 2147483647 w 78"/>
              <a:gd name="T75" fmla="*/ 2147483647 h 112"/>
              <a:gd name="T76" fmla="*/ 2147483647 w 78"/>
              <a:gd name="T77" fmla="*/ 2147483647 h 112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78"/>
              <a:gd name="T118" fmla="*/ 0 h 112"/>
              <a:gd name="T119" fmla="*/ 78 w 78"/>
              <a:gd name="T120" fmla="*/ 112 h 112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78" h="112">
                <a:moveTo>
                  <a:pt x="21" y="36"/>
                </a:moveTo>
                <a:cubicBezTo>
                  <a:pt x="20" y="27"/>
                  <a:pt x="20" y="19"/>
                  <a:pt x="21" y="11"/>
                </a:cubicBezTo>
                <a:cubicBezTo>
                  <a:pt x="37" y="0"/>
                  <a:pt x="45" y="13"/>
                  <a:pt x="58" y="11"/>
                </a:cubicBezTo>
                <a:cubicBezTo>
                  <a:pt x="59" y="19"/>
                  <a:pt x="59" y="29"/>
                  <a:pt x="57" y="36"/>
                </a:cubicBezTo>
                <a:cubicBezTo>
                  <a:pt x="57" y="40"/>
                  <a:pt x="55" y="44"/>
                  <a:pt x="53" y="47"/>
                </a:cubicBezTo>
                <a:cubicBezTo>
                  <a:pt x="49" y="51"/>
                  <a:pt x="44" y="53"/>
                  <a:pt x="39" y="53"/>
                </a:cubicBezTo>
                <a:cubicBezTo>
                  <a:pt x="39" y="53"/>
                  <a:pt x="39" y="53"/>
                  <a:pt x="39" y="53"/>
                </a:cubicBezTo>
                <a:cubicBezTo>
                  <a:pt x="34" y="53"/>
                  <a:pt x="29" y="51"/>
                  <a:pt x="26" y="47"/>
                </a:cubicBezTo>
                <a:cubicBezTo>
                  <a:pt x="24" y="44"/>
                  <a:pt x="22" y="40"/>
                  <a:pt x="21" y="36"/>
                </a:cubicBezTo>
                <a:close/>
                <a:moveTo>
                  <a:pt x="13" y="107"/>
                </a:moveTo>
                <a:cubicBezTo>
                  <a:pt x="67" y="107"/>
                  <a:pt x="67" y="107"/>
                  <a:pt x="67" y="107"/>
                </a:cubicBezTo>
                <a:cubicBezTo>
                  <a:pt x="64" y="112"/>
                  <a:pt x="64" y="112"/>
                  <a:pt x="64" y="112"/>
                </a:cubicBezTo>
                <a:cubicBezTo>
                  <a:pt x="16" y="112"/>
                  <a:pt x="16" y="112"/>
                  <a:pt x="16" y="112"/>
                </a:cubicBezTo>
                <a:cubicBezTo>
                  <a:pt x="13" y="107"/>
                  <a:pt x="13" y="107"/>
                  <a:pt x="13" y="107"/>
                </a:cubicBezTo>
                <a:close/>
                <a:moveTo>
                  <a:pt x="70" y="67"/>
                </a:moveTo>
                <a:cubicBezTo>
                  <a:pt x="76" y="90"/>
                  <a:pt x="76" y="90"/>
                  <a:pt x="76" y="90"/>
                </a:cubicBezTo>
                <a:cubicBezTo>
                  <a:pt x="78" y="98"/>
                  <a:pt x="77" y="103"/>
                  <a:pt x="68" y="103"/>
                </a:cubicBezTo>
                <a:cubicBezTo>
                  <a:pt x="66" y="103"/>
                  <a:pt x="66" y="103"/>
                  <a:pt x="66" y="103"/>
                </a:cubicBezTo>
                <a:cubicBezTo>
                  <a:pt x="66" y="72"/>
                  <a:pt x="66" y="72"/>
                  <a:pt x="66" y="72"/>
                </a:cubicBezTo>
                <a:cubicBezTo>
                  <a:pt x="42" y="72"/>
                  <a:pt x="42" y="72"/>
                  <a:pt x="42" y="72"/>
                </a:cubicBezTo>
                <a:cubicBezTo>
                  <a:pt x="49" y="56"/>
                  <a:pt x="49" y="56"/>
                  <a:pt x="49" y="56"/>
                </a:cubicBezTo>
                <a:cubicBezTo>
                  <a:pt x="51" y="54"/>
                  <a:pt x="51" y="54"/>
                  <a:pt x="51" y="54"/>
                </a:cubicBezTo>
                <a:cubicBezTo>
                  <a:pt x="65" y="57"/>
                  <a:pt x="65" y="57"/>
                  <a:pt x="65" y="57"/>
                </a:cubicBezTo>
                <a:cubicBezTo>
                  <a:pt x="66" y="57"/>
                  <a:pt x="66" y="57"/>
                  <a:pt x="66" y="57"/>
                </a:cubicBezTo>
                <a:cubicBezTo>
                  <a:pt x="66" y="58"/>
                  <a:pt x="66" y="58"/>
                  <a:pt x="66" y="58"/>
                </a:cubicBezTo>
                <a:cubicBezTo>
                  <a:pt x="68" y="61"/>
                  <a:pt x="69" y="64"/>
                  <a:pt x="70" y="67"/>
                </a:cubicBezTo>
                <a:cubicBezTo>
                  <a:pt x="70" y="67"/>
                  <a:pt x="70" y="67"/>
                  <a:pt x="70" y="67"/>
                </a:cubicBezTo>
                <a:close/>
                <a:moveTo>
                  <a:pt x="14" y="103"/>
                </a:moveTo>
                <a:cubicBezTo>
                  <a:pt x="11" y="103"/>
                  <a:pt x="11" y="103"/>
                  <a:pt x="11" y="103"/>
                </a:cubicBezTo>
                <a:cubicBezTo>
                  <a:pt x="1" y="103"/>
                  <a:pt x="0" y="98"/>
                  <a:pt x="3" y="90"/>
                </a:cubicBezTo>
                <a:cubicBezTo>
                  <a:pt x="9" y="67"/>
                  <a:pt x="9" y="67"/>
                  <a:pt x="9" y="67"/>
                </a:cubicBezTo>
                <a:cubicBezTo>
                  <a:pt x="9" y="63"/>
                  <a:pt x="11" y="60"/>
                  <a:pt x="14" y="58"/>
                </a:cubicBezTo>
                <a:cubicBezTo>
                  <a:pt x="14" y="57"/>
                  <a:pt x="14" y="57"/>
                  <a:pt x="14" y="57"/>
                </a:cubicBezTo>
                <a:cubicBezTo>
                  <a:pt x="14" y="57"/>
                  <a:pt x="14" y="57"/>
                  <a:pt x="14" y="57"/>
                </a:cubicBezTo>
                <a:cubicBezTo>
                  <a:pt x="28" y="54"/>
                  <a:pt x="28" y="54"/>
                  <a:pt x="28" y="54"/>
                </a:cubicBezTo>
                <a:cubicBezTo>
                  <a:pt x="30" y="56"/>
                  <a:pt x="30" y="56"/>
                  <a:pt x="30" y="56"/>
                </a:cubicBezTo>
                <a:cubicBezTo>
                  <a:pt x="38" y="72"/>
                  <a:pt x="38" y="72"/>
                  <a:pt x="38" y="72"/>
                </a:cubicBezTo>
                <a:cubicBezTo>
                  <a:pt x="14" y="72"/>
                  <a:pt x="14" y="72"/>
                  <a:pt x="14" y="72"/>
                </a:cubicBezTo>
                <a:lnTo>
                  <a:pt x="14" y="103"/>
                </a:lnTo>
                <a:close/>
              </a:path>
            </a:pathLst>
          </a:custGeom>
          <a:solidFill>
            <a:srgbClr val="7BC893"/>
          </a:solidFill>
          <a:ln w="9525">
            <a:noFill/>
            <a:round/>
            <a:headEnd/>
            <a:tailEnd/>
          </a:ln>
        </p:spPr>
        <p:txBody>
          <a:bodyPr anchor="ctr"/>
          <a:lstStyle/>
          <a:p>
            <a:endParaRPr lang="zh-CN" altLang="en-US"/>
          </a:p>
        </p:txBody>
      </p:sp>
      <p:sp>
        <p:nvSpPr>
          <p:cNvPr id="16" name="男女小人 102"/>
          <p:cNvSpPr>
            <a:spLocks/>
          </p:cNvSpPr>
          <p:nvPr/>
        </p:nvSpPr>
        <p:spPr bwMode="auto">
          <a:xfrm>
            <a:off x="4061477" y="3093871"/>
            <a:ext cx="501650" cy="466725"/>
          </a:xfrm>
          <a:custGeom>
            <a:avLst/>
            <a:gdLst>
              <a:gd name="T0" fmla="*/ 2147483647 w 108"/>
              <a:gd name="T1" fmla="*/ 2147483647 h 81"/>
              <a:gd name="T2" fmla="*/ 2147483647 w 108"/>
              <a:gd name="T3" fmla="*/ 2147483647 h 81"/>
              <a:gd name="T4" fmla="*/ 2147483647 w 108"/>
              <a:gd name="T5" fmla="*/ 2147483647 h 81"/>
              <a:gd name="T6" fmla="*/ 2147483647 w 108"/>
              <a:gd name="T7" fmla="*/ 2147483647 h 81"/>
              <a:gd name="T8" fmla="*/ 2147483647 w 108"/>
              <a:gd name="T9" fmla="*/ 2147483647 h 81"/>
              <a:gd name="T10" fmla="*/ 2147483647 w 108"/>
              <a:gd name="T11" fmla="*/ 2147483647 h 81"/>
              <a:gd name="T12" fmla="*/ 2147483647 w 108"/>
              <a:gd name="T13" fmla="*/ 2147483647 h 81"/>
              <a:gd name="T14" fmla="*/ 2147483647 w 108"/>
              <a:gd name="T15" fmla="*/ 2147483647 h 81"/>
              <a:gd name="T16" fmla="*/ 2147483647 w 108"/>
              <a:gd name="T17" fmla="*/ 2147483647 h 81"/>
              <a:gd name="T18" fmla="*/ 2147483647 w 108"/>
              <a:gd name="T19" fmla="*/ 2147483647 h 81"/>
              <a:gd name="T20" fmla="*/ 2147483647 w 108"/>
              <a:gd name="T21" fmla="*/ 2147483647 h 81"/>
              <a:gd name="T22" fmla="*/ 2147483647 w 108"/>
              <a:gd name="T23" fmla="*/ 2147483647 h 81"/>
              <a:gd name="T24" fmla="*/ 2147483647 w 108"/>
              <a:gd name="T25" fmla="*/ 2147483647 h 81"/>
              <a:gd name="T26" fmla="*/ 2147483647 w 108"/>
              <a:gd name="T27" fmla="*/ 2147483647 h 81"/>
              <a:gd name="T28" fmla="*/ 2147483647 w 108"/>
              <a:gd name="T29" fmla="*/ 2147483647 h 81"/>
              <a:gd name="T30" fmla="*/ 0 w 108"/>
              <a:gd name="T31" fmla="*/ 2147483647 h 81"/>
              <a:gd name="T32" fmla="*/ 2147483647 w 108"/>
              <a:gd name="T33" fmla="*/ 2147483647 h 81"/>
              <a:gd name="T34" fmla="*/ 2147483647 w 108"/>
              <a:gd name="T35" fmla="*/ 2147483647 h 81"/>
              <a:gd name="T36" fmla="*/ 2147483647 w 108"/>
              <a:gd name="T37" fmla="*/ 2147483647 h 81"/>
              <a:gd name="T38" fmla="*/ 2147483647 w 108"/>
              <a:gd name="T39" fmla="*/ 2147483647 h 81"/>
              <a:gd name="T40" fmla="*/ 2147483647 w 108"/>
              <a:gd name="T41" fmla="*/ 2147483647 h 81"/>
              <a:gd name="T42" fmla="*/ 2147483647 w 108"/>
              <a:gd name="T43" fmla="*/ 2147483647 h 81"/>
              <a:gd name="T44" fmla="*/ 2147483647 w 108"/>
              <a:gd name="T45" fmla="*/ 2147483647 h 81"/>
              <a:gd name="T46" fmla="*/ 2147483647 w 108"/>
              <a:gd name="T47" fmla="*/ 2147483647 h 81"/>
              <a:gd name="T48" fmla="*/ 2147483647 w 108"/>
              <a:gd name="T49" fmla="*/ 2147483647 h 81"/>
              <a:gd name="T50" fmla="*/ 2147483647 w 108"/>
              <a:gd name="T51" fmla="*/ 2147483647 h 81"/>
              <a:gd name="T52" fmla="*/ 2147483647 w 108"/>
              <a:gd name="T53" fmla="*/ 2147483647 h 81"/>
              <a:gd name="T54" fmla="*/ 2147483647 w 108"/>
              <a:gd name="T55" fmla="*/ 2147483647 h 81"/>
              <a:gd name="T56" fmla="*/ 2147483647 w 108"/>
              <a:gd name="T57" fmla="*/ 2147483647 h 81"/>
              <a:gd name="T58" fmla="*/ 2147483647 w 108"/>
              <a:gd name="T59" fmla="*/ 2147483647 h 81"/>
              <a:gd name="T60" fmla="*/ 2147483647 w 108"/>
              <a:gd name="T61" fmla="*/ 2147483647 h 81"/>
              <a:gd name="T62" fmla="*/ 2147483647 w 108"/>
              <a:gd name="T63" fmla="*/ 2147483647 h 81"/>
              <a:gd name="T64" fmla="*/ 2147483647 w 108"/>
              <a:gd name="T65" fmla="*/ 2147483647 h 81"/>
              <a:gd name="T66" fmla="*/ 2147483647 w 108"/>
              <a:gd name="T67" fmla="*/ 2147483647 h 81"/>
              <a:gd name="T68" fmla="*/ 2147483647 w 108"/>
              <a:gd name="T69" fmla="*/ 2147483647 h 81"/>
              <a:gd name="T70" fmla="*/ 2147483647 w 108"/>
              <a:gd name="T71" fmla="*/ 2147483647 h 81"/>
              <a:gd name="T72" fmla="*/ 2147483647 w 108"/>
              <a:gd name="T73" fmla="*/ 2147483647 h 81"/>
              <a:gd name="T74" fmla="*/ 2147483647 w 108"/>
              <a:gd name="T75" fmla="*/ 2147483647 h 81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108"/>
              <a:gd name="T115" fmla="*/ 0 h 81"/>
              <a:gd name="T116" fmla="*/ 108 w 108"/>
              <a:gd name="T117" fmla="*/ 81 h 81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108" h="81">
                <a:moveTo>
                  <a:pt x="3" y="54"/>
                </a:moveTo>
                <a:cubicBezTo>
                  <a:pt x="9" y="51"/>
                  <a:pt x="15" y="49"/>
                  <a:pt x="21" y="47"/>
                </a:cubicBezTo>
                <a:cubicBezTo>
                  <a:pt x="23" y="45"/>
                  <a:pt x="24" y="44"/>
                  <a:pt x="26" y="43"/>
                </a:cubicBezTo>
                <a:cubicBezTo>
                  <a:pt x="35" y="62"/>
                  <a:pt x="35" y="62"/>
                  <a:pt x="35" y="62"/>
                </a:cubicBezTo>
                <a:cubicBezTo>
                  <a:pt x="43" y="43"/>
                  <a:pt x="43" y="43"/>
                  <a:pt x="43" y="43"/>
                </a:cubicBezTo>
                <a:cubicBezTo>
                  <a:pt x="45" y="44"/>
                  <a:pt x="46" y="46"/>
                  <a:pt x="48" y="47"/>
                </a:cubicBezTo>
                <a:cubicBezTo>
                  <a:pt x="60" y="51"/>
                  <a:pt x="60" y="51"/>
                  <a:pt x="60" y="51"/>
                </a:cubicBezTo>
                <a:cubicBezTo>
                  <a:pt x="60" y="51"/>
                  <a:pt x="61" y="50"/>
                  <a:pt x="61" y="50"/>
                </a:cubicBezTo>
                <a:cubicBezTo>
                  <a:pt x="65" y="48"/>
                  <a:pt x="69" y="47"/>
                  <a:pt x="72" y="46"/>
                </a:cubicBezTo>
                <a:cubicBezTo>
                  <a:pt x="75" y="52"/>
                  <a:pt x="79" y="57"/>
                  <a:pt x="84" y="60"/>
                </a:cubicBezTo>
                <a:cubicBezTo>
                  <a:pt x="89" y="57"/>
                  <a:pt x="93" y="52"/>
                  <a:pt x="96" y="46"/>
                </a:cubicBezTo>
                <a:cubicBezTo>
                  <a:pt x="99" y="47"/>
                  <a:pt x="102" y="48"/>
                  <a:pt x="105" y="48"/>
                </a:cubicBezTo>
                <a:cubicBezTo>
                  <a:pt x="108" y="53"/>
                  <a:pt x="108" y="64"/>
                  <a:pt x="108" y="71"/>
                </a:cubicBezTo>
                <a:cubicBezTo>
                  <a:pt x="70" y="71"/>
                  <a:pt x="70" y="71"/>
                  <a:pt x="70" y="71"/>
                </a:cubicBezTo>
                <a:cubicBezTo>
                  <a:pt x="70" y="74"/>
                  <a:pt x="70" y="77"/>
                  <a:pt x="70" y="81"/>
                </a:cubicBezTo>
                <a:cubicBezTo>
                  <a:pt x="47" y="81"/>
                  <a:pt x="24" y="81"/>
                  <a:pt x="0" y="81"/>
                </a:cubicBezTo>
                <a:cubicBezTo>
                  <a:pt x="0" y="68"/>
                  <a:pt x="1" y="58"/>
                  <a:pt x="3" y="54"/>
                </a:cubicBezTo>
                <a:close/>
                <a:moveTo>
                  <a:pt x="74" y="26"/>
                </a:moveTo>
                <a:cubicBezTo>
                  <a:pt x="79" y="27"/>
                  <a:pt x="89" y="26"/>
                  <a:pt x="94" y="24"/>
                </a:cubicBezTo>
                <a:cubicBezTo>
                  <a:pt x="94" y="27"/>
                  <a:pt x="94" y="32"/>
                  <a:pt x="92" y="37"/>
                </a:cubicBezTo>
                <a:cubicBezTo>
                  <a:pt x="91" y="39"/>
                  <a:pt x="90" y="40"/>
                  <a:pt x="89" y="41"/>
                </a:cubicBezTo>
                <a:cubicBezTo>
                  <a:pt x="99" y="42"/>
                  <a:pt x="99" y="42"/>
                  <a:pt x="99" y="42"/>
                </a:cubicBezTo>
                <a:cubicBezTo>
                  <a:pt x="99" y="42"/>
                  <a:pt x="98" y="33"/>
                  <a:pt x="98" y="31"/>
                </a:cubicBezTo>
                <a:cubicBezTo>
                  <a:pt x="102" y="2"/>
                  <a:pt x="65" y="2"/>
                  <a:pt x="69" y="31"/>
                </a:cubicBezTo>
                <a:cubicBezTo>
                  <a:pt x="69" y="33"/>
                  <a:pt x="68" y="42"/>
                  <a:pt x="68" y="42"/>
                </a:cubicBezTo>
                <a:cubicBezTo>
                  <a:pt x="78" y="41"/>
                  <a:pt x="78" y="41"/>
                  <a:pt x="78" y="41"/>
                </a:cubicBezTo>
                <a:cubicBezTo>
                  <a:pt x="77" y="40"/>
                  <a:pt x="76" y="39"/>
                  <a:pt x="75" y="37"/>
                </a:cubicBezTo>
                <a:cubicBezTo>
                  <a:pt x="74" y="33"/>
                  <a:pt x="73" y="29"/>
                  <a:pt x="74" y="26"/>
                </a:cubicBezTo>
                <a:cubicBezTo>
                  <a:pt x="74" y="26"/>
                  <a:pt x="74" y="26"/>
                  <a:pt x="74" y="26"/>
                </a:cubicBezTo>
                <a:close/>
                <a:moveTo>
                  <a:pt x="22" y="30"/>
                </a:moveTo>
                <a:cubicBezTo>
                  <a:pt x="21" y="25"/>
                  <a:pt x="21" y="21"/>
                  <a:pt x="23" y="15"/>
                </a:cubicBezTo>
                <a:cubicBezTo>
                  <a:pt x="29" y="11"/>
                  <a:pt x="37" y="17"/>
                  <a:pt x="47" y="15"/>
                </a:cubicBezTo>
                <a:cubicBezTo>
                  <a:pt x="48" y="20"/>
                  <a:pt x="48" y="24"/>
                  <a:pt x="48" y="31"/>
                </a:cubicBezTo>
                <a:cubicBezTo>
                  <a:pt x="48" y="31"/>
                  <a:pt x="52" y="27"/>
                  <a:pt x="52" y="25"/>
                </a:cubicBezTo>
                <a:cubicBezTo>
                  <a:pt x="53" y="22"/>
                  <a:pt x="52" y="10"/>
                  <a:pt x="50" y="8"/>
                </a:cubicBezTo>
                <a:cubicBezTo>
                  <a:pt x="45" y="0"/>
                  <a:pt x="26" y="0"/>
                  <a:pt x="20" y="6"/>
                </a:cubicBezTo>
                <a:cubicBezTo>
                  <a:pt x="18" y="8"/>
                  <a:pt x="16" y="25"/>
                  <a:pt x="18" y="27"/>
                </a:cubicBezTo>
                <a:cubicBezTo>
                  <a:pt x="20" y="29"/>
                  <a:pt x="22" y="30"/>
                  <a:pt x="22" y="30"/>
                </a:cubicBezTo>
                <a:close/>
              </a:path>
            </a:pathLst>
          </a:custGeom>
          <a:solidFill>
            <a:srgbClr val="EB3025"/>
          </a:solidFill>
          <a:ln w="9525">
            <a:noFill/>
            <a:round/>
            <a:headEnd/>
            <a:tailEnd/>
          </a:ln>
        </p:spPr>
        <p:txBody>
          <a:bodyPr anchor="ctr"/>
          <a:lstStyle/>
          <a:p>
            <a:endParaRPr lang="zh-CN" altLang="en-US"/>
          </a:p>
        </p:txBody>
      </p:sp>
      <p:sp>
        <p:nvSpPr>
          <p:cNvPr id="17" name="主页1 126"/>
          <p:cNvSpPr>
            <a:spLocks/>
          </p:cNvSpPr>
          <p:nvPr/>
        </p:nvSpPr>
        <p:spPr bwMode="auto">
          <a:xfrm>
            <a:off x="4086877" y="2435059"/>
            <a:ext cx="388938" cy="388937"/>
          </a:xfrm>
          <a:custGeom>
            <a:avLst/>
            <a:gdLst>
              <a:gd name="T0" fmla="*/ 1961 w 1800200"/>
              <a:gd name="T1" fmla="*/ 815 h 1603947"/>
              <a:gd name="T2" fmla="*/ 3609 w 1800200"/>
              <a:gd name="T3" fmla="*/ 3180 h 1603947"/>
              <a:gd name="T4" fmla="*/ 3609 w 1800200"/>
              <a:gd name="T5" fmla="*/ 5545 h 1603947"/>
              <a:gd name="T6" fmla="*/ 2706 w 1800200"/>
              <a:gd name="T7" fmla="*/ 5545 h 1603947"/>
              <a:gd name="T8" fmla="*/ 2706 w 1800200"/>
              <a:gd name="T9" fmla="*/ 3180 h 1603947"/>
              <a:gd name="T10" fmla="*/ 1216 w 1800200"/>
              <a:gd name="T11" fmla="*/ 3180 h 1603947"/>
              <a:gd name="T12" fmla="*/ 1216 w 1800200"/>
              <a:gd name="T13" fmla="*/ 5545 h 1603947"/>
              <a:gd name="T14" fmla="*/ 314 w 1800200"/>
              <a:gd name="T15" fmla="*/ 5545 h 1603947"/>
              <a:gd name="T16" fmla="*/ 314 w 1800200"/>
              <a:gd name="T17" fmla="*/ 3180 h 1603947"/>
              <a:gd name="T18" fmla="*/ 1961 w 1800200"/>
              <a:gd name="T19" fmla="*/ 815 h 1603947"/>
              <a:gd name="T20" fmla="*/ 1961 w 1800200"/>
              <a:gd name="T21" fmla="*/ 0 h 1603947"/>
              <a:gd name="T22" fmla="*/ 2854 w 1800200"/>
              <a:gd name="T23" fmla="*/ 1283 h 1603947"/>
              <a:gd name="T24" fmla="*/ 2854 w 1800200"/>
              <a:gd name="T25" fmla="*/ 50 h 1603947"/>
              <a:gd name="T26" fmla="*/ 3113 w 1800200"/>
              <a:gd name="T27" fmla="*/ 50 h 1603947"/>
              <a:gd name="T28" fmla="*/ 3113 w 1800200"/>
              <a:gd name="T29" fmla="*/ 1654 h 1603947"/>
              <a:gd name="T30" fmla="*/ 3922 w 1800200"/>
              <a:gd name="T31" fmla="*/ 2816 h 1603947"/>
              <a:gd name="T32" fmla="*/ 3922 w 1800200"/>
              <a:gd name="T33" fmla="*/ 3418 h 1603947"/>
              <a:gd name="T34" fmla="*/ 1961 w 1800200"/>
              <a:gd name="T35" fmla="*/ 602 h 1603947"/>
              <a:gd name="T36" fmla="*/ 0 w 1800200"/>
              <a:gd name="T37" fmla="*/ 3418 h 1603947"/>
              <a:gd name="T38" fmla="*/ 0 w 1800200"/>
              <a:gd name="T39" fmla="*/ 2816 h 1603947"/>
              <a:gd name="T40" fmla="*/ 1961 w 1800200"/>
              <a:gd name="T41" fmla="*/ 0 h 1603947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1800200"/>
              <a:gd name="T64" fmla="*/ 0 h 1603947"/>
              <a:gd name="T65" fmla="*/ 1800200 w 1800200"/>
              <a:gd name="T66" fmla="*/ 1603947 h 1603947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1800200" h="1603947">
                <a:moveTo>
                  <a:pt x="900100" y="235795"/>
                </a:moveTo>
                <a:lnTo>
                  <a:pt x="1656184" y="919871"/>
                </a:lnTo>
                <a:lnTo>
                  <a:pt x="1656184" y="1603947"/>
                </a:lnTo>
                <a:lnTo>
                  <a:pt x="1242138" y="1603947"/>
                </a:lnTo>
                <a:lnTo>
                  <a:pt x="1242138" y="919870"/>
                </a:lnTo>
                <a:lnTo>
                  <a:pt x="558062" y="919870"/>
                </a:lnTo>
                <a:lnTo>
                  <a:pt x="558062" y="1603947"/>
                </a:lnTo>
                <a:lnTo>
                  <a:pt x="144016" y="1603947"/>
                </a:lnTo>
                <a:lnTo>
                  <a:pt x="144016" y="919871"/>
                </a:lnTo>
                <a:lnTo>
                  <a:pt x="900100" y="235795"/>
                </a:lnTo>
                <a:close/>
                <a:moveTo>
                  <a:pt x="900100" y="0"/>
                </a:moveTo>
                <a:lnTo>
                  <a:pt x="1310094" y="370947"/>
                </a:lnTo>
                <a:lnTo>
                  <a:pt x="1310094" y="14514"/>
                </a:lnTo>
                <a:lnTo>
                  <a:pt x="1428894" y="14514"/>
                </a:lnTo>
                <a:lnTo>
                  <a:pt x="1428894" y="478433"/>
                </a:lnTo>
                <a:lnTo>
                  <a:pt x="1800200" y="814377"/>
                </a:lnTo>
                <a:lnTo>
                  <a:pt x="1800200" y="988497"/>
                </a:lnTo>
                <a:lnTo>
                  <a:pt x="900100" y="174121"/>
                </a:lnTo>
                <a:lnTo>
                  <a:pt x="0" y="988498"/>
                </a:lnTo>
                <a:lnTo>
                  <a:pt x="0" y="814377"/>
                </a:lnTo>
                <a:lnTo>
                  <a:pt x="900100" y="0"/>
                </a:lnTo>
                <a:close/>
              </a:path>
            </a:pathLst>
          </a:custGeom>
          <a:solidFill>
            <a:srgbClr val="F7B76F"/>
          </a:solidFill>
          <a:ln w="9525">
            <a:noFill/>
            <a:round/>
            <a:headEnd/>
            <a:tailEnd/>
          </a:ln>
        </p:spPr>
        <p:txBody>
          <a:bodyPr anchor="ctr"/>
          <a:lstStyle/>
          <a:p>
            <a:endParaRPr lang="zh-CN" altLang="en-US"/>
          </a:p>
        </p:txBody>
      </p:sp>
      <p:sp>
        <p:nvSpPr>
          <p:cNvPr id="18" name="小人1 65"/>
          <p:cNvSpPr>
            <a:spLocks/>
          </p:cNvSpPr>
          <p:nvPr/>
        </p:nvSpPr>
        <p:spPr bwMode="auto">
          <a:xfrm>
            <a:off x="4779027" y="3138321"/>
            <a:ext cx="603250" cy="430213"/>
          </a:xfrm>
          <a:custGeom>
            <a:avLst/>
            <a:gdLst>
              <a:gd name="T0" fmla="*/ 2147483647 w 112"/>
              <a:gd name="T1" fmla="*/ 2147483647 h 77"/>
              <a:gd name="T2" fmla="*/ 2147483647 w 112"/>
              <a:gd name="T3" fmla="*/ 2147483647 h 77"/>
              <a:gd name="T4" fmla="*/ 2147483647 w 112"/>
              <a:gd name="T5" fmla="*/ 2147483647 h 77"/>
              <a:gd name="T6" fmla="*/ 2147483647 w 112"/>
              <a:gd name="T7" fmla="*/ 2147483647 h 77"/>
              <a:gd name="T8" fmla="*/ 2147483647 w 112"/>
              <a:gd name="T9" fmla="*/ 2147483647 h 77"/>
              <a:gd name="T10" fmla="*/ 0 w 112"/>
              <a:gd name="T11" fmla="*/ 2147483647 h 77"/>
              <a:gd name="T12" fmla="*/ 2147483647 w 112"/>
              <a:gd name="T13" fmla="*/ 2147483647 h 77"/>
              <a:gd name="T14" fmla="*/ 2147483647 w 112"/>
              <a:gd name="T15" fmla="*/ 2147483647 h 77"/>
              <a:gd name="T16" fmla="*/ 2147483647 w 112"/>
              <a:gd name="T17" fmla="*/ 2147483647 h 77"/>
              <a:gd name="T18" fmla="*/ 2147483647 w 112"/>
              <a:gd name="T19" fmla="*/ 2147483647 h 77"/>
              <a:gd name="T20" fmla="*/ 2147483647 w 112"/>
              <a:gd name="T21" fmla="*/ 2147483647 h 77"/>
              <a:gd name="T22" fmla="*/ 2147483647 w 112"/>
              <a:gd name="T23" fmla="*/ 2147483647 h 77"/>
              <a:gd name="T24" fmla="*/ 2147483647 w 112"/>
              <a:gd name="T25" fmla="*/ 2147483647 h 77"/>
              <a:gd name="T26" fmla="*/ 2147483647 w 112"/>
              <a:gd name="T27" fmla="*/ 2147483647 h 77"/>
              <a:gd name="T28" fmla="*/ 2147483647 w 112"/>
              <a:gd name="T29" fmla="*/ 2147483647 h 77"/>
              <a:gd name="T30" fmla="*/ 2147483647 w 112"/>
              <a:gd name="T31" fmla="*/ 2147483647 h 77"/>
              <a:gd name="T32" fmla="*/ 2147483647 w 112"/>
              <a:gd name="T33" fmla="*/ 2147483647 h 77"/>
              <a:gd name="T34" fmla="*/ 2147483647 w 112"/>
              <a:gd name="T35" fmla="*/ 2147483647 h 77"/>
              <a:gd name="T36" fmla="*/ 2147483647 w 112"/>
              <a:gd name="T37" fmla="*/ 2147483647 h 77"/>
              <a:gd name="T38" fmla="*/ 2147483647 w 112"/>
              <a:gd name="T39" fmla="*/ 2147483647 h 77"/>
              <a:gd name="T40" fmla="*/ 2147483647 w 112"/>
              <a:gd name="T41" fmla="*/ 2147483647 h 77"/>
              <a:gd name="T42" fmla="*/ 2147483647 w 112"/>
              <a:gd name="T43" fmla="*/ 2147483647 h 77"/>
              <a:gd name="T44" fmla="*/ 2147483647 w 112"/>
              <a:gd name="T45" fmla="*/ 2147483647 h 77"/>
              <a:gd name="T46" fmla="*/ 2147483647 w 112"/>
              <a:gd name="T47" fmla="*/ 2147483647 h 77"/>
              <a:gd name="T48" fmla="*/ 2147483647 w 112"/>
              <a:gd name="T49" fmla="*/ 2147483647 h 77"/>
              <a:gd name="T50" fmla="*/ 2147483647 w 112"/>
              <a:gd name="T51" fmla="*/ 2147483647 h 77"/>
              <a:gd name="T52" fmla="*/ 2147483647 w 112"/>
              <a:gd name="T53" fmla="*/ 2147483647 h 77"/>
              <a:gd name="T54" fmla="*/ 2147483647 w 112"/>
              <a:gd name="T55" fmla="*/ 2147483647 h 77"/>
              <a:gd name="T56" fmla="*/ 2147483647 w 112"/>
              <a:gd name="T57" fmla="*/ 2147483647 h 77"/>
              <a:gd name="T58" fmla="*/ 2147483647 w 112"/>
              <a:gd name="T59" fmla="*/ 2147483647 h 77"/>
              <a:gd name="T60" fmla="*/ 2147483647 w 112"/>
              <a:gd name="T61" fmla="*/ 2147483647 h 77"/>
              <a:gd name="T62" fmla="*/ 2147483647 w 112"/>
              <a:gd name="T63" fmla="*/ 2147483647 h 77"/>
              <a:gd name="T64" fmla="*/ 2147483647 w 112"/>
              <a:gd name="T65" fmla="*/ 2147483647 h 77"/>
              <a:gd name="T66" fmla="*/ 2147483647 w 112"/>
              <a:gd name="T67" fmla="*/ 2147483647 h 77"/>
              <a:gd name="T68" fmla="*/ 2147483647 w 112"/>
              <a:gd name="T69" fmla="*/ 2147483647 h 77"/>
              <a:gd name="T70" fmla="*/ 2147483647 w 112"/>
              <a:gd name="T71" fmla="*/ 2147483647 h 77"/>
              <a:gd name="T72" fmla="*/ 2147483647 w 112"/>
              <a:gd name="T73" fmla="*/ 2147483647 h 77"/>
              <a:gd name="T74" fmla="*/ 2147483647 w 112"/>
              <a:gd name="T75" fmla="*/ 2147483647 h 77"/>
              <a:gd name="T76" fmla="*/ 2147483647 w 112"/>
              <a:gd name="T77" fmla="*/ 2147483647 h 77"/>
              <a:gd name="T78" fmla="*/ 2147483647 w 112"/>
              <a:gd name="T79" fmla="*/ 2147483647 h 77"/>
              <a:gd name="T80" fmla="*/ 2147483647 w 112"/>
              <a:gd name="T81" fmla="*/ 2147483647 h 77"/>
              <a:gd name="T82" fmla="*/ 2147483647 w 112"/>
              <a:gd name="T83" fmla="*/ 2147483647 h 77"/>
              <a:gd name="T84" fmla="*/ 2147483647 w 112"/>
              <a:gd name="T85" fmla="*/ 2147483647 h 77"/>
              <a:gd name="T86" fmla="*/ 2147483647 w 112"/>
              <a:gd name="T87" fmla="*/ 2147483647 h 7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12"/>
              <a:gd name="T133" fmla="*/ 0 h 77"/>
              <a:gd name="T134" fmla="*/ 112 w 112"/>
              <a:gd name="T135" fmla="*/ 77 h 77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12" h="77">
                <a:moveTo>
                  <a:pt x="56" y="0"/>
                </a:moveTo>
                <a:cubicBezTo>
                  <a:pt x="62" y="0"/>
                  <a:pt x="66" y="4"/>
                  <a:pt x="66" y="10"/>
                </a:cubicBezTo>
                <a:cubicBezTo>
                  <a:pt x="66" y="15"/>
                  <a:pt x="62" y="20"/>
                  <a:pt x="56" y="20"/>
                </a:cubicBezTo>
                <a:cubicBezTo>
                  <a:pt x="51" y="20"/>
                  <a:pt x="46" y="15"/>
                  <a:pt x="46" y="10"/>
                </a:cubicBezTo>
                <a:cubicBezTo>
                  <a:pt x="46" y="4"/>
                  <a:pt x="51" y="0"/>
                  <a:pt x="56" y="0"/>
                </a:cubicBezTo>
                <a:close/>
                <a:moveTo>
                  <a:pt x="15" y="49"/>
                </a:moveTo>
                <a:cubicBezTo>
                  <a:pt x="15" y="66"/>
                  <a:pt x="15" y="66"/>
                  <a:pt x="15" y="66"/>
                </a:cubicBezTo>
                <a:cubicBezTo>
                  <a:pt x="10" y="66"/>
                  <a:pt x="10" y="66"/>
                  <a:pt x="10" y="66"/>
                </a:cubicBezTo>
                <a:cubicBezTo>
                  <a:pt x="10" y="52"/>
                  <a:pt x="10" y="52"/>
                  <a:pt x="10" y="52"/>
                </a:cubicBezTo>
                <a:cubicBezTo>
                  <a:pt x="9" y="52"/>
                  <a:pt x="9" y="52"/>
                  <a:pt x="9" y="52"/>
                </a:cubicBezTo>
                <a:cubicBezTo>
                  <a:pt x="9" y="66"/>
                  <a:pt x="9" y="66"/>
                  <a:pt x="9" y="66"/>
                </a:cubicBezTo>
                <a:cubicBezTo>
                  <a:pt x="4" y="66"/>
                  <a:pt x="4" y="66"/>
                  <a:pt x="4" y="66"/>
                </a:cubicBezTo>
                <a:cubicBezTo>
                  <a:pt x="4" y="49"/>
                  <a:pt x="4" y="49"/>
                  <a:pt x="4" y="49"/>
                </a:cubicBezTo>
                <a:cubicBezTo>
                  <a:pt x="4" y="46"/>
                  <a:pt x="4" y="46"/>
                  <a:pt x="4" y="46"/>
                </a:cubicBezTo>
                <a:cubicBezTo>
                  <a:pt x="4" y="37"/>
                  <a:pt x="4" y="37"/>
                  <a:pt x="4" y="37"/>
                </a:cubicBezTo>
                <a:cubicBezTo>
                  <a:pt x="4" y="37"/>
                  <a:pt x="4" y="37"/>
                  <a:pt x="4" y="37"/>
                </a:cubicBezTo>
                <a:cubicBezTo>
                  <a:pt x="4" y="46"/>
                  <a:pt x="4" y="46"/>
                  <a:pt x="4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33"/>
                  <a:pt x="0" y="33"/>
                  <a:pt x="0" y="33"/>
                </a:cubicBezTo>
                <a:cubicBezTo>
                  <a:pt x="0" y="31"/>
                  <a:pt x="1" y="29"/>
                  <a:pt x="4" y="29"/>
                </a:cubicBezTo>
                <a:cubicBezTo>
                  <a:pt x="13" y="29"/>
                  <a:pt x="13" y="29"/>
                  <a:pt x="13" y="29"/>
                </a:cubicBezTo>
                <a:cubicBezTo>
                  <a:pt x="13" y="30"/>
                  <a:pt x="13" y="30"/>
                  <a:pt x="13" y="31"/>
                </a:cubicBezTo>
                <a:cubicBezTo>
                  <a:pt x="13" y="49"/>
                  <a:pt x="13" y="49"/>
                  <a:pt x="13" y="49"/>
                </a:cubicBezTo>
                <a:cubicBezTo>
                  <a:pt x="15" y="49"/>
                  <a:pt x="15" y="49"/>
                  <a:pt x="15" y="49"/>
                </a:cubicBezTo>
                <a:close/>
                <a:moveTo>
                  <a:pt x="10" y="15"/>
                </a:moveTo>
                <a:cubicBezTo>
                  <a:pt x="13" y="15"/>
                  <a:pt x="16" y="18"/>
                  <a:pt x="16" y="22"/>
                </a:cubicBezTo>
                <a:cubicBezTo>
                  <a:pt x="16" y="23"/>
                  <a:pt x="16" y="24"/>
                  <a:pt x="15" y="25"/>
                </a:cubicBezTo>
                <a:cubicBezTo>
                  <a:pt x="15" y="26"/>
                  <a:pt x="15" y="26"/>
                  <a:pt x="14" y="26"/>
                </a:cubicBezTo>
                <a:cubicBezTo>
                  <a:pt x="13" y="27"/>
                  <a:pt x="12" y="28"/>
                  <a:pt x="10" y="28"/>
                </a:cubicBezTo>
                <a:cubicBezTo>
                  <a:pt x="6" y="28"/>
                  <a:pt x="3" y="25"/>
                  <a:pt x="3" y="22"/>
                </a:cubicBezTo>
                <a:cubicBezTo>
                  <a:pt x="3" y="18"/>
                  <a:pt x="6" y="15"/>
                  <a:pt x="10" y="15"/>
                </a:cubicBezTo>
                <a:close/>
                <a:moveTo>
                  <a:pt x="96" y="49"/>
                </a:moveTo>
                <a:cubicBezTo>
                  <a:pt x="96" y="66"/>
                  <a:pt x="96" y="66"/>
                  <a:pt x="96" y="66"/>
                </a:cubicBezTo>
                <a:cubicBezTo>
                  <a:pt x="101" y="66"/>
                  <a:pt x="101" y="66"/>
                  <a:pt x="101" y="66"/>
                </a:cubicBezTo>
                <a:cubicBezTo>
                  <a:pt x="101" y="52"/>
                  <a:pt x="101" y="52"/>
                  <a:pt x="101" y="52"/>
                </a:cubicBezTo>
                <a:cubicBezTo>
                  <a:pt x="102" y="52"/>
                  <a:pt x="102" y="52"/>
                  <a:pt x="102" y="52"/>
                </a:cubicBezTo>
                <a:cubicBezTo>
                  <a:pt x="102" y="66"/>
                  <a:pt x="102" y="66"/>
                  <a:pt x="102" y="66"/>
                </a:cubicBezTo>
                <a:cubicBezTo>
                  <a:pt x="107" y="66"/>
                  <a:pt x="107" y="66"/>
                  <a:pt x="107" y="66"/>
                </a:cubicBezTo>
                <a:cubicBezTo>
                  <a:pt x="107" y="49"/>
                  <a:pt x="107" y="49"/>
                  <a:pt x="107" y="49"/>
                </a:cubicBezTo>
                <a:cubicBezTo>
                  <a:pt x="107" y="46"/>
                  <a:pt x="107" y="46"/>
                  <a:pt x="107" y="46"/>
                </a:cubicBezTo>
                <a:cubicBezTo>
                  <a:pt x="107" y="37"/>
                  <a:pt x="107" y="37"/>
                  <a:pt x="107" y="37"/>
                </a:cubicBezTo>
                <a:cubicBezTo>
                  <a:pt x="107" y="37"/>
                  <a:pt x="107" y="37"/>
                  <a:pt x="107" y="37"/>
                </a:cubicBezTo>
                <a:cubicBezTo>
                  <a:pt x="107" y="46"/>
                  <a:pt x="107" y="46"/>
                  <a:pt x="107" y="46"/>
                </a:cubicBezTo>
                <a:cubicBezTo>
                  <a:pt x="112" y="46"/>
                  <a:pt x="112" y="46"/>
                  <a:pt x="112" y="46"/>
                </a:cubicBezTo>
                <a:cubicBezTo>
                  <a:pt x="112" y="33"/>
                  <a:pt x="112" y="33"/>
                  <a:pt x="112" y="33"/>
                </a:cubicBezTo>
                <a:cubicBezTo>
                  <a:pt x="112" y="31"/>
                  <a:pt x="110" y="29"/>
                  <a:pt x="107" y="29"/>
                </a:cubicBezTo>
                <a:cubicBezTo>
                  <a:pt x="98" y="29"/>
                  <a:pt x="98" y="29"/>
                  <a:pt x="98" y="29"/>
                </a:cubicBezTo>
                <a:cubicBezTo>
                  <a:pt x="98" y="30"/>
                  <a:pt x="98" y="30"/>
                  <a:pt x="98" y="31"/>
                </a:cubicBezTo>
                <a:cubicBezTo>
                  <a:pt x="98" y="49"/>
                  <a:pt x="98" y="49"/>
                  <a:pt x="98" y="49"/>
                </a:cubicBezTo>
                <a:cubicBezTo>
                  <a:pt x="96" y="49"/>
                  <a:pt x="96" y="49"/>
                  <a:pt x="96" y="49"/>
                </a:cubicBezTo>
                <a:close/>
                <a:moveTo>
                  <a:pt x="101" y="15"/>
                </a:moveTo>
                <a:cubicBezTo>
                  <a:pt x="98" y="15"/>
                  <a:pt x="95" y="18"/>
                  <a:pt x="95" y="22"/>
                </a:cubicBezTo>
                <a:cubicBezTo>
                  <a:pt x="95" y="23"/>
                  <a:pt x="95" y="24"/>
                  <a:pt x="96" y="25"/>
                </a:cubicBezTo>
                <a:cubicBezTo>
                  <a:pt x="96" y="26"/>
                  <a:pt x="97" y="26"/>
                  <a:pt x="97" y="26"/>
                </a:cubicBezTo>
                <a:cubicBezTo>
                  <a:pt x="98" y="27"/>
                  <a:pt x="100" y="28"/>
                  <a:pt x="101" y="28"/>
                </a:cubicBezTo>
                <a:cubicBezTo>
                  <a:pt x="105" y="28"/>
                  <a:pt x="108" y="25"/>
                  <a:pt x="108" y="22"/>
                </a:cubicBezTo>
                <a:cubicBezTo>
                  <a:pt x="108" y="18"/>
                  <a:pt x="105" y="15"/>
                  <a:pt x="101" y="15"/>
                </a:cubicBezTo>
                <a:close/>
                <a:moveTo>
                  <a:pt x="75" y="51"/>
                </a:moveTo>
                <a:cubicBezTo>
                  <a:pt x="75" y="72"/>
                  <a:pt x="75" y="72"/>
                  <a:pt x="75" y="72"/>
                </a:cubicBezTo>
                <a:cubicBezTo>
                  <a:pt x="80" y="72"/>
                  <a:pt x="80" y="72"/>
                  <a:pt x="80" y="72"/>
                </a:cubicBezTo>
                <a:cubicBezTo>
                  <a:pt x="80" y="54"/>
                  <a:pt x="80" y="54"/>
                  <a:pt x="80" y="54"/>
                </a:cubicBezTo>
                <a:cubicBezTo>
                  <a:pt x="82" y="54"/>
                  <a:pt x="82" y="54"/>
                  <a:pt x="82" y="54"/>
                </a:cubicBezTo>
                <a:cubicBezTo>
                  <a:pt x="82" y="72"/>
                  <a:pt x="82" y="72"/>
                  <a:pt x="82" y="72"/>
                </a:cubicBezTo>
                <a:cubicBezTo>
                  <a:pt x="87" y="72"/>
                  <a:pt x="87" y="72"/>
                  <a:pt x="87" y="72"/>
                </a:cubicBezTo>
                <a:cubicBezTo>
                  <a:pt x="87" y="51"/>
                  <a:pt x="87" y="51"/>
                  <a:pt x="87" y="51"/>
                </a:cubicBezTo>
                <a:cubicBezTo>
                  <a:pt x="87" y="47"/>
                  <a:pt x="87" y="47"/>
                  <a:pt x="87" y="47"/>
                </a:cubicBezTo>
                <a:cubicBezTo>
                  <a:pt x="87" y="36"/>
                  <a:pt x="87" y="36"/>
                  <a:pt x="87" y="36"/>
                </a:cubicBezTo>
                <a:cubicBezTo>
                  <a:pt x="88" y="36"/>
                  <a:pt x="88" y="36"/>
                  <a:pt x="88" y="36"/>
                </a:cubicBezTo>
                <a:cubicBezTo>
                  <a:pt x="88" y="47"/>
                  <a:pt x="88" y="47"/>
                  <a:pt x="88" y="47"/>
                </a:cubicBezTo>
                <a:cubicBezTo>
                  <a:pt x="94" y="47"/>
                  <a:pt x="94" y="47"/>
                  <a:pt x="94" y="47"/>
                </a:cubicBezTo>
                <a:cubicBezTo>
                  <a:pt x="94" y="31"/>
                  <a:pt x="94" y="31"/>
                  <a:pt x="94" y="31"/>
                </a:cubicBezTo>
                <a:cubicBezTo>
                  <a:pt x="94" y="28"/>
                  <a:pt x="91" y="26"/>
                  <a:pt x="88" y="26"/>
                </a:cubicBezTo>
                <a:cubicBezTo>
                  <a:pt x="77" y="26"/>
                  <a:pt x="77" y="26"/>
                  <a:pt x="77" y="26"/>
                </a:cubicBezTo>
                <a:cubicBezTo>
                  <a:pt x="77" y="27"/>
                  <a:pt x="77" y="28"/>
                  <a:pt x="77" y="28"/>
                </a:cubicBezTo>
                <a:cubicBezTo>
                  <a:pt x="77" y="51"/>
                  <a:pt x="77" y="51"/>
                  <a:pt x="77" y="51"/>
                </a:cubicBezTo>
                <a:cubicBezTo>
                  <a:pt x="75" y="51"/>
                  <a:pt x="75" y="51"/>
                  <a:pt x="75" y="51"/>
                </a:cubicBezTo>
                <a:close/>
                <a:moveTo>
                  <a:pt x="65" y="47"/>
                </a:moveTo>
                <a:cubicBezTo>
                  <a:pt x="65" y="32"/>
                  <a:pt x="65" y="32"/>
                  <a:pt x="65" y="32"/>
                </a:cubicBezTo>
                <a:cubicBezTo>
                  <a:pt x="64" y="32"/>
                  <a:pt x="64" y="32"/>
                  <a:pt x="64" y="32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50"/>
                  <a:pt x="64" y="50"/>
                  <a:pt x="64" y="50"/>
                </a:cubicBezTo>
                <a:cubicBezTo>
                  <a:pt x="64" y="77"/>
                  <a:pt x="64" y="77"/>
                  <a:pt x="64" y="77"/>
                </a:cubicBezTo>
                <a:cubicBezTo>
                  <a:pt x="57" y="77"/>
                  <a:pt x="57" y="77"/>
                  <a:pt x="57" y="77"/>
                </a:cubicBezTo>
                <a:cubicBezTo>
                  <a:pt x="57" y="55"/>
                  <a:pt x="57" y="55"/>
                  <a:pt x="57" y="55"/>
                </a:cubicBezTo>
                <a:cubicBezTo>
                  <a:pt x="55" y="55"/>
                  <a:pt x="55" y="55"/>
                  <a:pt x="55" y="55"/>
                </a:cubicBezTo>
                <a:cubicBezTo>
                  <a:pt x="55" y="77"/>
                  <a:pt x="55" y="77"/>
                  <a:pt x="55" y="77"/>
                </a:cubicBezTo>
                <a:cubicBezTo>
                  <a:pt x="48" y="77"/>
                  <a:pt x="48" y="77"/>
                  <a:pt x="48" y="77"/>
                </a:cubicBezTo>
                <a:cubicBezTo>
                  <a:pt x="48" y="50"/>
                  <a:pt x="48" y="50"/>
                  <a:pt x="48" y="50"/>
                </a:cubicBezTo>
                <a:cubicBezTo>
                  <a:pt x="48" y="47"/>
                  <a:pt x="48" y="47"/>
                  <a:pt x="48" y="47"/>
                </a:cubicBezTo>
                <a:cubicBezTo>
                  <a:pt x="48" y="32"/>
                  <a:pt x="48" y="32"/>
                  <a:pt x="48" y="32"/>
                </a:cubicBezTo>
                <a:cubicBezTo>
                  <a:pt x="47" y="32"/>
                  <a:pt x="47" y="32"/>
                  <a:pt x="47" y="32"/>
                </a:cubicBezTo>
                <a:cubicBezTo>
                  <a:pt x="47" y="47"/>
                  <a:pt x="47" y="47"/>
                  <a:pt x="47" y="47"/>
                </a:cubicBezTo>
                <a:cubicBezTo>
                  <a:pt x="41" y="47"/>
                  <a:pt x="41" y="47"/>
                  <a:pt x="41" y="47"/>
                </a:cubicBezTo>
                <a:cubicBezTo>
                  <a:pt x="41" y="27"/>
                  <a:pt x="41" y="27"/>
                  <a:pt x="41" y="27"/>
                </a:cubicBezTo>
                <a:cubicBezTo>
                  <a:pt x="41" y="24"/>
                  <a:pt x="44" y="21"/>
                  <a:pt x="47" y="21"/>
                </a:cubicBezTo>
                <a:cubicBezTo>
                  <a:pt x="66" y="21"/>
                  <a:pt x="46" y="21"/>
                  <a:pt x="65" y="21"/>
                </a:cubicBezTo>
                <a:cubicBezTo>
                  <a:pt x="69" y="21"/>
                  <a:pt x="71" y="24"/>
                  <a:pt x="71" y="27"/>
                </a:cubicBezTo>
                <a:cubicBezTo>
                  <a:pt x="71" y="47"/>
                  <a:pt x="71" y="47"/>
                  <a:pt x="71" y="47"/>
                </a:cubicBezTo>
                <a:cubicBezTo>
                  <a:pt x="70" y="47"/>
                  <a:pt x="68" y="47"/>
                  <a:pt x="65" y="47"/>
                </a:cubicBezTo>
                <a:close/>
                <a:moveTo>
                  <a:pt x="37" y="51"/>
                </a:moveTo>
                <a:cubicBezTo>
                  <a:pt x="37" y="72"/>
                  <a:pt x="37" y="72"/>
                  <a:pt x="37" y="72"/>
                </a:cubicBezTo>
                <a:cubicBezTo>
                  <a:pt x="31" y="72"/>
                  <a:pt x="31" y="72"/>
                  <a:pt x="31" y="72"/>
                </a:cubicBezTo>
                <a:cubicBezTo>
                  <a:pt x="31" y="54"/>
                  <a:pt x="31" y="54"/>
                  <a:pt x="31" y="54"/>
                </a:cubicBezTo>
                <a:cubicBezTo>
                  <a:pt x="30" y="54"/>
                  <a:pt x="30" y="54"/>
                  <a:pt x="30" y="54"/>
                </a:cubicBezTo>
                <a:cubicBezTo>
                  <a:pt x="30" y="72"/>
                  <a:pt x="30" y="72"/>
                  <a:pt x="30" y="72"/>
                </a:cubicBezTo>
                <a:cubicBezTo>
                  <a:pt x="24" y="72"/>
                  <a:pt x="24" y="72"/>
                  <a:pt x="24" y="72"/>
                </a:cubicBezTo>
                <a:cubicBezTo>
                  <a:pt x="24" y="51"/>
                  <a:pt x="24" y="51"/>
                  <a:pt x="24" y="51"/>
                </a:cubicBezTo>
                <a:cubicBezTo>
                  <a:pt x="24" y="47"/>
                  <a:pt x="24" y="47"/>
                  <a:pt x="24" y="47"/>
                </a:cubicBezTo>
                <a:cubicBezTo>
                  <a:pt x="24" y="36"/>
                  <a:pt x="24" y="36"/>
                  <a:pt x="24" y="36"/>
                </a:cubicBezTo>
                <a:cubicBezTo>
                  <a:pt x="23" y="36"/>
                  <a:pt x="23" y="36"/>
                  <a:pt x="23" y="36"/>
                </a:cubicBezTo>
                <a:cubicBezTo>
                  <a:pt x="23" y="47"/>
                  <a:pt x="23" y="47"/>
                  <a:pt x="23" y="47"/>
                </a:cubicBezTo>
                <a:cubicBezTo>
                  <a:pt x="18" y="47"/>
                  <a:pt x="18" y="47"/>
                  <a:pt x="18" y="47"/>
                </a:cubicBezTo>
                <a:cubicBezTo>
                  <a:pt x="18" y="31"/>
                  <a:pt x="18" y="31"/>
                  <a:pt x="18" y="31"/>
                </a:cubicBezTo>
                <a:cubicBezTo>
                  <a:pt x="18" y="28"/>
                  <a:pt x="20" y="26"/>
                  <a:pt x="23" y="26"/>
                </a:cubicBezTo>
                <a:cubicBezTo>
                  <a:pt x="35" y="26"/>
                  <a:pt x="35" y="26"/>
                  <a:pt x="35" y="26"/>
                </a:cubicBezTo>
                <a:cubicBezTo>
                  <a:pt x="35" y="27"/>
                  <a:pt x="35" y="28"/>
                  <a:pt x="35" y="28"/>
                </a:cubicBezTo>
                <a:cubicBezTo>
                  <a:pt x="35" y="51"/>
                  <a:pt x="35" y="51"/>
                  <a:pt x="35" y="51"/>
                </a:cubicBezTo>
                <a:cubicBezTo>
                  <a:pt x="37" y="51"/>
                  <a:pt x="37" y="51"/>
                  <a:pt x="37" y="51"/>
                </a:cubicBezTo>
                <a:close/>
                <a:moveTo>
                  <a:pt x="31" y="9"/>
                </a:moveTo>
                <a:cubicBezTo>
                  <a:pt x="35" y="9"/>
                  <a:pt x="39" y="12"/>
                  <a:pt x="39" y="17"/>
                </a:cubicBezTo>
                <a:cubicBezTo>
                  <a:pt x="39" y="19"/>
                  <a:pt x="38" y="20"/>
                  <a:pt x="37" y="22"/>
                </a:cubicBezTo>
                <a:cubicBezTo>
                  <a:pt x="37" y="22"/>
                  <a:pt x="37" y="22"/>
                  <a:pt x="37" y="23"/>
                </a:cubicBezTo>
                <a:cubicBezTo>
                  <a:pt x="35" y="24"/>
                  <a:pt x="33" y="25"/>
                  <a:pt x="31" y="25"/>
                </a:cubicBezTo>
                <a:cubicBezTo>
                  <a:pt x="26" y="25"/>
                  <a:pt x="22" y="21"/>
                  <a:pt x="22" y="17"/>
                </a:cubicBezTo>
                <a:cubicBezTo>
                  <a:pt x="22" y="12"/>
                  <a:pt x="26" y="9"/>
                  <a:pt x="31" y="9"/>
                </a:cubicBezTo>
                <a:close/>
                <a:moveTo>
                  <a:pt x="81" y="9"/>
                </a:moveTo>
                <a:cubicBezTo>
                  <a:pt x="76" y="9"/>
                  <a:pt x="73" y="12"/>
                  <a:pt x="73" y="17"/>
                </a:cubicBezTo>
                <a:cubicBezTo>
                  <a:pt x="73" y="19"/>
                  <a:pt x="73" y="20"/>
                  <a:pt x="74" y="22"/>
                </a:cubicBezTo>
                <a:cubicBezTo>
                  <a:pt x="75" y="22"/>
                  <a:pt x="75" y="22"/>
                  <a:pt x="75" y="23"/>
                </a:cubicBezTo>
                <a:cubicBezTo>
                  <a:pt x="77" y="24"/>
                  <a:pt x="79" y="25"/>
                  <a:pt x="81" y="25"/>
                </a:cubicBezTo>
                <a:cubicBezTo>
                  <a:pt x="85" y="25"/>
                  <a:pt x="89" y="21"/>
                  <a:pt x="89" y="17"/>
                </a:cubicBezTo>
                <a:cubicBezTo>
                  <a:pt x="89" y="12"/>
                  <a:pt x="85" y="9"/>
                  <a:pt x="81" y="9"/>
                </a:cubicBezTo>
                <a:close/>
              </a:path>
            </a:pathLst>
          </a:custGeom>
          <a:solidFill>
            <a:srgbClr val="73C6E9"/>
          </a:solidFill>
          <a:ln w="9525">
            <a:noFill/>
            <a:round/>
            <a:headEnd/>
            <a:tailEnd/>
          </a:ln>
        </p:spPr>
        <p:txBody>
          <a:bodyPr anchor="ctr"/>
          <a:lstStyle/>
          <a:p>
            <a:endParaRPr lang="zh-CN" altLang="en-US"/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522296"/>
            <a:ext cx="4067944" cy="240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068960"/>
            <a:ext cx="3971579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 rot="18900000">
            <a:off x="3778902" y="2131846"/>
            <a:ext cx="1733550" cy="1733550"/>
          </a:xfrm>
          <a:prstGeom prst="rect">
            <a:avLst/>
          </a:prstGeom>
          <a:noFill/>
          <a:ln w="9525">
            <a:solidFill>
              <a:srgbClr val="EB3025"/>
            </a:solidFill>
            <a:miter lim="800000"/>
            <a:headEnd/>
            <a:tailEnd/>
          </a:ln>
        </p:spPr>
        <p:txBody>
          <a:bodyPr anchor="ctr"/>
          <a:lstStyle/>
          <a:p>
            <a:pPr eaLnBrk="1" hangingPunct="1"/>
            <a:endParaRPr lang="zh-CN" altLang="en-US"/>
          </a:p>
        </p:txBody>
      </p:sp>
      <p:sp>
        <p:nvSpPr>
          <p:cNvPr id="5" name="Line 4"/>
          <p:cNvSpPr>
            <a:spLocks noChangeShapeType="1"/>
          </p:cNvSpPr>
          <p:nvPr/>
        </p:nvSpPr>
        <p:spPr bwMode="auto">
          <a:xfrm>
            <a:off x="451502" y="3000209"/>
            <a:ext cx="8105775" cy="0"/>
          </a:xfrm>
          <a:prstGeom prst="line">
            <a:avLst/>
          </a:prstGeom>
          <a:noFill/>
          <a:ln w="9525">
            <a:solidFill>
              <a:srgbClr val="EB3025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" name="Line 5"/>
          <p:cNvSpPr>
            <a:spLocks noChangeShapeType="1"/>
          </p:cNvSpPr>
          <p:nvPr/>
        </p:nvSpPr>
        <p:spPr bwMode="auto">
          <a:xfrm flipV="1">
            <a:off x="4645677" y="1769896"/>
            <a:ext cx="0" cy="2441575"/>
          </a:xfrm>
          <a:prstGeom prst="line">
            <a:avLst/>
          </a:prstGeom>
          <a:noFill/>
          <a:ln w="9525">
            <a:solidFill>
              <a:srgbClr val="EB3025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7" name="AutoShape 6"/>
          <p:cNvSpPr>
            <a:spLocks noChangeArrowheads="1"/>
          </p:cNvSpPr>
          <p:nvPr/>
        </p:nvSpPr>
        <p:spPr bwMode="auto">
          <a:xfrm rot="18900000">
            <a:off x="3810652" y="2196934"/>
            <a:ext cx="419100" cy="161925"/>
          </a:xfrm>
          <a:prstGeom prst="triangle">
            <a:avLst>
              <a:gd name="adj" fmla="val 50000"/>
            </a:avLst>
          </a:prstGeom>
          <a:solidFill>
            <a:srgbClr val="EB3025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/>
            <a:endParaRPr lang="zh-CN" altLang="en-US"/>
          </a:p>
        </p:txBody>
      </p:sp>
      <p:sp>
        <p:nvSpPr>
          <p:cNvPr id="8" name="AutoShape 7"/>
          <p:cNvSpPr>
            <a:spLocks noChangeArrowheads="1"/>
          </p:cNvSpPr>
          <p:nvPr/>
        </p:nvSpPr>
        <p:spPr bwMode="auto">
          <a:xfrm rot="18900000" flipV="1">
            <a:off x="5090178" y="3609808"/>
            <a:ext cx="419100" cy="161925"/>
          </a:xfrm>
          <a:prstGeom prst="triangle">
            <a:avLst>
              <a:gd name="adj" fmla="val 50000"/>
            </a:avLst>
          </a:prstGeom>
          <a:solidFill>
            <a:srgbClr val="EB3025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/>
            <a:endParaRPr lang="zh-CN" altLang="en-US"/>
          </a:p>
        </p:txBody>
      </p:sp>
      <p:sp>
        <p:nvSpPr>
          <p:cNvPr id="9" name="AutoShape 8"/>
          <p:cNvSpPr>
            <a:spLocks noChangeArrowheads="1"/>
          </p:cNvSpPr>
          <p:nvPr/>
        </p:nvSpPr>
        <p:spPr bwMode="auto">
          <a:xfrm rot="13500000">
            <a:off x="3743978" y="3570121"/>
            <a:ext cx="419100" cy="161925"/>
          </a:xfrm>
          <a:prstGeom prst="triangle">
            <a:avLst>
              <a:gd name="adj" fmla="val 50000"/>
            </a:avLst>
          </a:prstGeom>
          <a:solidFill>
            <a:srgbClr val="EB3025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/>
            <a:endParaRPr lang="zh-CN" altLang="en-US"/>
          </a:p>
        </p:txBody>
      </p:sp>
      <p:sp>
        <p:nvSpPr>
          <p:cNvPr id="10" name="AutoShape 9"/>
          <p:cNvSpPr>
            <a:spLocks noChangeArrowheads="1"/>
          </p:cNvSpPr>
          <p:nvPr/>
        </p:nvSpPr>
        <p:spPr bwMode="auto">
          <a:xfrm rot="13500000" flipV="1">
            <a:off x="5120340" y="2252496"/>
            <a:ext cx="419100" cy="161925"/>
          </a:xfrm>
          <a:prstGeom prst="triangle">
            <a:avLst>
              <a:gd name="adj" fmla="val 50000"/>
            </a:avLst>
          </a:prstGeom>
          <a:solidFill>
            <a:srgbClr val="EB3025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/>
            <a:endParaRPr lang="zh-CN" altLang="en-US"/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1187624" y="3861048"/>
            <a:ext cx="2592288" cy="1147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170" tIns="46990" rIns="90170" bIns="46990"/>
          <a:lstStyle/>
          <a:p>
            <a:pPr eaLnBrk="1" hangingPunct="1"/>
            <a:r>
              <a:rPr lang="zh-CN" altLang="en-US" sz="7200" dirty="0" smtClean="0">
                <a:solidFill>
                  <a:srgbClr val="EB3025"/>
                </a:solidFill>
                <a:latin typeface="方正超粗黑简体" pitchFamily="65" charset="-122"/>
                <a:ea typeface="方正超粗黑简体" pitchFamily="65" charset="-122"/>
                <a:sym typeface="Arial" pitchFamily="34" charset="0"/>
              </a:rPr>
              <a:t>图 示</a:t>
            </a:r>
            <a:endParaRPr lang="zh-CN" altLang="en-US" sz="7200" dirty="0">
              <a:solidFill>
                <a:srgbClr val="EB3025"/>
              </a:solidFill>
              <a:latin typeface="方正超粗黑简体" pitchFamily="65" charset="-122"/>
              <a:ea typeface="方正超粗黑简体" pitchFamily="65" charset="-122"/>
              <a:sym typeface="Arial" pitchFamily="34" charset="0"/>
            </a:endParaRP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5580112" y="908720"/>
            <a:ext cx="2736304" cy="114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170" tIns="46990" rIns="90170" bIns="46990"/>
          <a:lstStyle/>
          <a:p>
            <a:pPr eaLnBrk="1" hangingPunct="1"/>
            <a:r>
              <a:rPr lang="zh-CN" alt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超粗黑简体" pitchFamily="65" charset="-122"/>
                <a:ea typeface="方正超粗黑简体" pitchFamily="65" charset="-122"/>
                <a:sym typeface="Arial" pitchFamily="34" charset="0"/>
              </a:rPr>
              <a:t>文  字</a:t>
            </a:r>
            <a:endParaRPr lang="zh-CN" alt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超粗黑简体" pitchFamily="65" charset="-122"/>
              <a:ea typeface="方正超粗黑简体" pitchFamily="65" charset="-122"/>
              <a:sym typeface="Arial" pitchFamily="34" charset="0"/>
            </a:endParaRPr>
          </a:p>
        </p:txBody>
      </p:sp>
      <p:sp>
        <p:nvSpPr>
          <p:cNvPr id="15" name="看电脑小人 96"/>
          <p:cNvSpPr>
            <a:spLocks/>
          </p:cNvSpPr>
          <p:nvPr/>
        </p:nvSpPr>
        <p:spPr bwMode="auto">
          <a:xfrm>
            <a:off x="4783790" y="2363621"/>
            <a:ext cx="347662" cy="501650"/>
          </a:xfrm>
          <a:custGeom>
            <a:avLst/>
            <a:gdLst>
              <a:gd name="T0" fmla="*/ 2147483647 w 78"/>
              <a:gd name="T1" fmla="*/ 2147483647 h 112"/>
              <a:gd name="T2" fmla="*/ 2147483647 w 78"/>
              <a:gd name="T3" fmla="*/ 2147483647 h 112"/>
              <a:gd name="T4" fmla="*/ 2147483647 w 78"/>
              <a:gd name="T5" fmla="*/ 2147483647 h 112"/>
              <a:gd name="T6" fmla="*/ 2147483647 w 78"/>
              <a:gd name="T7" fmla="*/ 2147483647 h 112"/>
              <a:gd name="T8" fmla="*/ 2147483647 w 78"/>
              <a:gd name="T9" fmla="*/ 2147483647 h 112"/>
              <a:gd name="T10" fmla="*/ 2147483647 w 78"/>
              <a:gd name="T11" fmla="*/ 2147483647 h 112"/>
              <a:gd name="T12" fmla="*/ 2147483647 w 78"/>
              <a:gd name="T13" fmla="*/ 2147483647 h 112"/>
              <a:gd name="T14" fmla="*/ 2147483647 w 78"/>
              <a:gd name="T15" fmla="*/ 2147483647 h 112"/>
              <a:gd name="T16" fmla="*/ 2147483647 w 78"/>
              <a:gd name="T17" fmla="*/ 2147483647 h 112"/>
              <a:gd name="T18" fmla="*/ 2147483647 w 78"/>
              <a:gd name="T19" fmla="*/ 2147483647 h 112"/>
              <a:gd name="T20" fmla="*/ 2147483647 w 78"/>
              <a:gd name="T21" fmla="*/ 2147483647 h 112"/>
              <a:gd name="T22" fmla="*/ 2147483647 w 78"/>
              <a:gd name="T23" fmla="*/ 2147483647 h 112"/>
              <a:gd name="T24" fmla="*/ 2147483647 w 78"/>
              <a:gd name="T25" fmla="*/ 2147483647 h 112"/>
              <a:gd name="T26" fmla="*/ 2147483647 w 78"/>
              <a:gd name="T27" fmla="*/ 2147483647 h 112"/>
              <a:gd name="T28" fmla="*/ 2147483647 w 78"/>
              <a:gd name="T29" fmla="*/ 2147483647 h 112"/>
              <a:gd name="T30" fmla="*/ 2147483647 w 78"/>
              <a:gd name="T31" fmla="*/ 2147483647 h 112"/>
              <a:gd name="T32" fmla="*/ 2147483647 w 78"/>
              <a:gd name="T33" fmla="*/ 2147483647 h 112"/>
              <a:gd name="T34" fmla="*/ 2147483647 w 78"/>
              <a:gd name="T35" fmla="*/ 2147483647 h 112"/>
              <a:gd name="T36" fmla="*/ 2147483647 w 78"/>
              <a:gd name="T37" fmla="*/ 2147483647 h 112"/>
              <a:gd name="T38" fmla="*/ 2147483647 w 78"/>
              <a:gd name="T39" fmla="*/ 2147483647 h 112"/>
              <a:gd name="T40" fmla="*/ 2147483647 w 78"/>
              <a:gd name="T41" fmla="*/ 2147483647 h 112"/>
              <a:gd name="T42" fmla="*/ 2147483647 w 78"/>
              <a:gd name="T43" fmla="*/ 2147483647 h 112"/>
              <a:gd name="T44" fmla="*/ 2147483647 w 78"/>
              <a:gd name="T45" fmla="*/ 2147483647 h 112"/>
              <a:gd name="T46" fmla="*/ 2147483647 w 78"/>
              <a:gd name="T47" fmla="*/ 2147483647 h 112"/>
              <a:gd name="T48" fmla="*/ 2147483647 w 78"/>
              <a:gd name="T49" fmla="*/ 2147483647 h 112"/>
              <a:gd name="T50" fmla="*/ 2147483647 w 78"/>
              <a:gd name="T51" fmla="*/ 2147483647 h 112"/>
              <a:gd name="T52" fmla="*/ 2147483647 w 78"/>
              <a:gd name="T53" fmla="*/ 2147483647 h 112"/>
              <a:gd name="T54" fmla="*/ 2147483647 w 78"/>
              <a:gd name="T55" fmla="*/ 2147483647 h 112"/>
              <a:gd name="T56" fmla="*/ 2147483647 w 78"/>
              <a:gd name="T57" fmla="*/ 2147483647 h 112"/>
              <a:gd name="T58" fmla="*/ 2147483647 w 78"/>
              <a:gd name="T59" fmla="*/ 2147483647 h 112"/>
              <a:gd name="T60" fmla="*/ 2147483647 w 78"/>
              <a:gd name="T61" fmla="*/ 2147483647 h 112"/>
              <a:gd name="T62" fmla="*/ 2147483647 w 78"/>
              <a:gd name="T63" fmla="*/ 2147483647 h 112"/>
              <a:gd name="T64" fmla="*/ 2147483647 w 78"/>
              <a:gd name="T65" fmla="*/ 2147483647 h 112"/>
              <a:gd name="T66" fmla="*/ 2147483647 w 78"/>
              <a:gd name="T67" fmla="*/ 2147483647 h 112"/>
              <a:gd name="T68" fmla="*/ 2147483647 w 78"/>
              <a:gd name="T69" fmla="*/ 2147483647 h 112"/>
              <a:gd name="T70" fmla="*/ 2147483647 w 78"/>
              <a:gd name="T71" fmla="*/ 2147483647 h 112"/>
              <a:gd name="T72" fmla="*/ 2147483647 w 78"/>
              <a:gd name="T73" fmla="*/ 2147483647 h 112"/>
              <a:gd name="T74" fmla="*/ 2147483647 w 78"/>
              <a:gd name="T75" fmla="*/ 2147483647 h 112"/>
              <a:gd name="T76" fmla="*/ 2147483647 w 78"/>
              <a:gd name="T77" fmla="*/ 2147483647 h 112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78"/>
              <a:gd name="T118" fmla="*/ 0 h 112"/>
              <a:gd name="T119" fmla="*/ 78 w 78"/>
              <a:gd name="T120" fmla="*/ 112 h 112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78" h="112">
                <a:moveTo>
                  <a:pt x="21" y="36"/>
                </a:moveTo>
                <a:cubicBezTo>
                  <a:pt x="20" y="27"/>
                  <a:pt x="20" y="19"/>
                  <a:pt x="21" y="11"/>
                </a:cubicBezTo>
                <a:cubicBezTo>
                  <a:pt x="37" y="0"/>
                  <a:pt x="45" y="13"/>
                  <a:pt x="58" y="11"/>
                </a:cubicBezTo>
                <a:cubicBezTo>
                  <a:pt x="59" y="19"/>
                  <a:pt x="59" y="29"/>
                  <a:pt x="57" y="36"/>
                </a:cubicBezTo>
                <a:cubicBezTo>
                  <a:pt x="57" y="40"/>
                  <a:pt x="55" y="44"/>
                  <a:pt x="53" y="47"/>
                </a:cubicBezTo>
                <a:cubicBezTo>
                  <a:pt x="49" y="51"/>
                  <a:pt x="44" y="53"/>
                  <a:pt x="39" y="53"/>
                </a:cubicBezTo>
                <a:cubicBezTo>
                  <a:pt x="39" y="53"/>
                  <a:pt x="39" y="53"/>
                  <a:pt x="39" y="53"/>
                </a:cubicBezTo>
                <a:cubicBezTo>
                  <a:pt x="34" y="53"/>
                  <a:pt x="29" y="51"/>
                  <a:pt x="26" y="47"/>
                </a:cubicBezTo>
                <a:cubicBezTo>
                  <a:pt x="24" y="44"/>
                  <a:pt x="22" y="40"/>
                  <a:pt x="21" y="36"/>
                </a:cubicBezTo>
                <a:close/>
                <a:moveTo>
                  <a:pt x="13" y="107"/>
                </a:moveTo>
                <a:cubicBezTo>
                  <a:pt x="67" y="107"/>
                  <a:pt x="67" y="107"/>
                  <a:pt x="67" y="107"/>
                </a:cubicBezTo>
                <a:cubicBezTo>
                  <a:pt x="64" y="112"/>
                  <a:pt x="64" y="112"/>
                  <a:pt x="64" y="112"/>
                </a:cubicBezTo>
                <a:cubicBezTo>
                  <a:pt x="16" y="112"/>
                  <a:pt x="16" y="112"/>
                  <a:pt x="16" y="112"/>
                </a:cubicBezTo>
                <a:cubicBezTo>
                  <a:pt x="13" y="107"/>
                  <a:pt x="13" y="107"/>
                  <a:pt x="13" y="107"/>
                </a:cubicBezTo>
                <a:close/>
                <a:moveTo>
                  <a:pt x="70" y="67"/>
                </a:moveTo>
                <a:cubicBezTo>
                  <a:pt x="76" y="90"/>
                  <a:pt x="76" y="90"/>
                  <a:pt x="76" y="90"/>
                </a:cubicBezTo>
                <a:cubicBezTo>
                  <a:pt x="78" y="98"/>
                  <a:pt x="77" y="103"/>
                  <a:pt x="68" y="103"/>
                </a:cubicBezTo>
                <a:cubicBezTo>
                  <a:pt x="66" y="103"/>
                  <a:pt x="66" y="103"/>
                  <a:pt x="66" y="103"/>
                </a:cubicBezTo>
                <a:cubicBezTo>
                  <a:pt x="66" y="72"/>
                  <a:pt x="66" y="72"/>
                  <a:pt x="66" y="72"/>
                </a:cubicBezTo>
                <a:cubicBezTo>
                  <a:pt x="42" y="72"/>
                  <a:pt x="42" y="72"/>
                  <a:pt x="42" y="72"/>
                </a:cubicBezTo>
                <a:cubicBezTo>
                  <a:pt x="49" y="56"/>
                  <a:pt x="49" y="56"/>
                  <a:pt x="49" y="56"/>
                </a:cubicBezTo>
                <a:cubicBezTo>
                  <a:pt x="51" y="54"/>
                  <a:pt x="51" y="54"/>
                  <a:pt x="51" y="54"/>
                </a:cubicBezTo>
                <a:cubicBezTo>
                  <a:pt x="65" y="57"/>
                  <a:pt x="65" y="57"/>
                  <a:pt x="65" y="57"/>
                </a:cubicBezTo>
                <a:cubicBezTo>
                  <a:pt x="66" y="57"/>
                  <a:pt x="66" y="57"/>
                  <a:pt x="66" y="57"/>
                </a:cubicBezTo>
                <a:cubicBezTo>
                  <a:pt x="66" y="58"/>
                  <a:pt x="66" y="58"/>
                  <a:pt x="66" y="58"/>
                </a:cubicBezTo>
                <a:cubicBezTo>
                  <a:pt x="68" y="61"/>
                  <a:pt x="69" y="64"/>
                  <a:pt x="70" y="67"/>
                </a:cubicBezTo>
                <a:cubicBezTo>
                  <a:pt x="70" y="67"/>
                  <a:pt x="70" y="67"/>
                  <a:pt x="70" y="67"/>
                </a:cubicBezTo>
                <a:close/>
                <a:moveTo>
                  <a:pt x="14" y="103"/>
                </a:moveTo>
                <a:cubicBezTo>
                  <a:pt x="11" y="103"/>
                  <a:pt x="11" y="103"/>
                  <a:pt x="11" y="103"/>
                </a:cubicBezTo>
                <a:cubicBezTo>
                  <a:pt x="1" y="103"/>
                  <a:pt x="0" y="98"/>
                  <a:pt x="3" y="90"/>
                </a:cubicBezTo>
                <a:cubicBezTo>
                  <a:pt x="9" y="67"/>
                  <a:pt x="9" y="67"/>
                  <a:pt x="9" y="67"/>
                </a:cubicBezTo>
                <a:cubicBezTo>
                  <a:pt x="9" y="63"/>
                  <a:pt x="11" y="60"/>
                  <a:pt x="14" y="58"/>
                </a:cubicBezTo>
                <a:cubicBezTo>
                  <a:pt x="14" y="57"/>
                  <a:pt x="14" y="57"/>
                  <a:pt x="14" y="57"/>
                </a:cubicBezTo>
                <a:cubicBezTo>
                  <a:pt x="14" y="57"/>
                  <a:pt x="14" y="57"/>
                  <a:pt x="14" y="57"/>
                </a:cubicBezTo>
                <a:cubicBezTo>
                  <a:pt x="28" y="54"/>
                  <a:pt x="28" y="54"/>
                  <a:pt x="28" y="54"/>
                </a:cubicBezTo>
                <a:cubicBezTo>
                  <a:pt x="30" y="56"/>
                  <a:pt x="30" y="56"/>
                  <a:pt x="30" y="56"/>
                </a:cubicBezTo>
                <a:cubicBezTo>
                  <a:pt x="38" y="72"/>
                  <a:pt x="38" y="72"/>
                  <a:pt x="38" y="72"/>
                </a:cubicBezTo>
                <a:cubicBezTo>
                  <a:pt x="14" y="72"/>
                  <a:pt x="14" y="72"/>
                  <a:pt x="14" y="72"/>
                </a:cubicBezTo>
                <a:lnTo>
                  <a:pt x="14" y="103"/>
                </a:lnTo>
                <a:close/>
              </a:path>
            </a:pathLst>
          </a:custGeom>
          <a:solidFill>
            <a:srgbClr val="7BC893"/>
          </a:solidFill>
          <a:ln w="9525">
            <a:noFill/>
            <a:round/>
            <a:headEnd/>
            <a:tailEnd/>
          </a:ln>
        </p:spPr>
        <p:txBody>
          <a:bodyPr anchor="ctr"/>
          <a:lstStyle/>
          <a:p>
            <a:endParaRPr lang="zh-CN" altLang="en-US"/>
          </a:p>
        </p:txBody>
      </p:sp>
      <p:sp>
        <p:nvSpPr>
          <p:cNvPr id="16" name="男女小人 102"/>
          <p:cNvSpPr>
            <a:spLocks/>
          </p:cNvSpPr>
          <p:nvPr/>
        </p:nvSpPr>
        <p:spPr bwMode="auto">
          <a:xfrm>
            <a:off x="4061477" y="3093871"/>
            <a:ext cx="501650" cy="466725"/>
          </a:xfrm>
          <a:custGeom>
            <a:avLst/>
            <a:gdLst>
              <a:gd name="T0" fmla="*/ 2147483647 w 108"/>
              <a:gd name="T1" fmla="*/ 2147483647 h 81"/>
              <a:gd name="T2" fmla="*/ 2147483647 w 108"/>
              <a:gd name="T3" fmla="*/ 2147483647 h 81"/>
              <a:gd name="T4" fmla="*/ 2147483647 w 108"/>
              <a:gd name="T5" fmla="*/ 2147483647 h 81"/>
              <a:gd name="T6" fmla="*/ 2147483647 w 108"/>
              <a:gd name="T7" fmla="*/ 2147483647 h 81"/>
              <a:gd name="T8" fmla="*/ 2147483647 w 108"/>
              <a:gd name="T9" fmla="*/ 2147483647 h 81"/>
              <a:gd name="T10" fmla="*/ 2147483647 w 108"/>
              <a:gd name="T11" fmla="*/ 2147483647 h 81"/>
              <a:gd name="T12" fmla="*/ 2147483647 w 108"/>
              <a:gd name="T13" fmla="*/ 2147483647 h 81"/>
              <a:gd name="T14" fmla="*/ 2147483647 w 108"/>
              <a:gd name="T15" fmla="*/ 2147483647 h 81"/>
              <a:gd name="T16" fmla="*/ 2147483647 w 108"/>
              <a:gd name="T17" fmla="*/ 2147483647 h 81"/>
              <a:gd name="T18" fmla="*/ 2147483647 w 108"/>
              <a:gd name="T19" fmla="*/ 2147483647 h 81"/>
              <a:gd name="T20" fmla="*/ 2147483647 w 108"/>
              <a:gd name="T21" fmla="*/ 2147483647 h 81"/>
              <a:gd name="T22" fmla="*/ 2147483647 w 108"/>
              <a:gd name="T23" fmla="*/ 2147483647 h 81"/>
              <a:gd name="T24" fmla="*/ 2147483647 w 108"/>
              <a:gd name="T25" fmla="*/ 2147483647 h 81"/>
              <a:gd name="T26" fmla="*/ 2147483647 w 108"/>
              <a:gd name="T27" fmla="*/ 2147483647 h 81"/>
              <a:gd name="T28" fmla="*/ 2147483647 w 108"/>
              <a:gd name="T29" fmla="*/ 2147483647 h 81"/>
              <a:gd name="T30" fmla="*/ 0 w 108"/>
              <a:gd name="T31" fmla="*/ 2147483647 h 81"/>
              <a:gd name="T32" fmla="*/ 2147483647 w 108"/>
              <a:gd name="T33" fmla="*/ 2147483647 h 81"/>
              <a:gd name="T34" fmla="*/ 2147483647 w 108"/>
              <a:gd name="T35" fmla="*/ 2147483647 h 81"/>
              <a:gd name="T36" fmla="*/ 2147483647 w 108"/>
              <a:gd name="T37" fmla="*/ 2147483647 h 81"/>
              <a:gd name="T38" fmla="*/ 2147483647 w 108"/>
              <a:gd name="T39" fmla="*/ 2147483647 h 81"/>
              <a:gd name="T40" fmla="*/ 2147483647 w 108"/>
              <a:gd name="T41" fmla="*/ 2147483647 h 81"/>
              <a:gd name="T42" fmla="*/ 2147483647 w 108"/>
              <a:gd name="T43" fmla="*/ 2147483647 h 81"/>
              <a:gd name="T44" fmla="*/ 2147483647 w 108"/>
              <a:gd name="T45" fmla="*/ 2147483647 h 81"/>
              <a:gd name="T46" fmla="*/ 2147483647 w 108"/>
              <a:gd name="T47" fmla="*/ 2147483647 h 81"/>
              <a:gd name="T48" fmla="*/ 2147483647 w 108"/>
              <a:gd name="T49" fmla="*/ 2147483647 h 81"/>
              <a:gd name="T50" fmla="*/ 2147483647 w 108"/>
              <a:gd name="T51" fmla="*/ 2147483647 h 81"/>
              <a:gd name="T52" fmla="*/ 2147483647 w 108"/>
              <a:gd name="T53" fmla="*/ 2147483647 h 81"/>
              <a:gd name="T54" fmla="*/ 2147483647 w 108"/>
              <a:gd name="T55" fmla="*/ 2147483647 h 81"/>
              <a:gd name="T56" fmla="*/ 2147483647 w 108"/>
              <a:gd name="T57" fmla="*/ 2147483647 h 81"/>
              <a:gd name="T58" fmla="*/ 2147483647 w 108"/>
              <a:gd name="T59" fmla="*/ 2147483647 h 81"/>
              <a:gd name="T60" fmla="*/ 2147483647 w 108"/>
              <a:gd name="T61" fmla="*/ 2147483647 h 81"/>
              <a:gd name="T62" fmla="*/ 2147483647 w 108"/>
              <a:gd name="T63" fmla="*/ 2147483647 h 81"/>
              <a:gd name="T64" fmla="*/ 2147483647 w 108"/>
              <a:gd name="T65" fmla="*/ 2147483647 h 81"/>
              <a:gd name="T66" fmla="*/ 2147483647 w 108"/>
              <a:gd name="T67" fmla="*/ 2147483647 h 81"/>
              <a:gd name="T68" fmla="*/ 2147483647 w 108"/>
              <a:gd name="T69" fmla="*/ 2147483647 h 81"/>
              <a:gd name="T70" fmla="*/ 2147483647 w 108"/>
              <a:gd name="T71" fmla="*/ 2147483647 h 81"/>
              <a:gd name="T72" fmla="*/ 2147483647 w 108"/>
              <a:gd name="T73" fmla="*/ 2147483647 h 81"/>
              <a:gd name="T74" fmla="*/ 2147483647 w 108"/>
              <a:gd name="T75" fmla="*/ 2147483647 h 81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108"/>
              <a:gd name="T115" fmla="*/ 0 h 81"/>
              <a:gd name="T116" fmla="*/ 108 w 108"/>
              <a:gd name="T117" fmla="*/ 81 h 81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108" h="81">
                <a:moveTo>
                  <a:pt x="3" y="54"/>
                </a:moveTo>
                <a:cubicBezTo>
                  <a:pt x="9" y="51"/>
                  <a:pt x="15" y="49"/>
                  <a:pt x="21" y="47"/>
                </a:cubicBezTo>
                <a:cubicBezTo>
                  <a:pt x="23" y="45"/>
                  <a:pt x="24" y="44"/>
                  <a:pt x="26" y="43"/>
                </a:cubicBezTo>
                <a:cubicBezTo>
                  <a:pt x="35" y="62"/>
                  <a:pt x="35" y="62"/>
                  <a:pt x="35" y="62"/>
                </a:cubicBezTo>
                <a:cubicBezTo>
                  <a:pt x="43" y="43"/>
                  <a:pt x="43" y="43"/>
                  <a:pt x="43" y="43"/>
                </a:cubicBezTo>
                <a:cubicBezTo>
                  <a:pt x="45" y="44"/>
                  <a:pt x="46" y="46"/>
                  <a:pt x="48" y="47"/>
                </a:cubicBezTo>
                <a:cubicBezTo>
                  <a:pt x="60" y="51"/>
                  <a:pt x="60" y="51"/>
                  <a:pt x="60" y="51"/>
                </a:cubicBezTo>
                <a:cubicBezTo>
                  <a:pt x="60" y="51"/>
                  <a:pt x="61" y="50"/>
                  <a:pt x="61" y="50"/>
                </a:cubicBezTo>
                <a:cubicBezTo>
                  <a:pt x="65" y="48"/>
                  <a:pt x="69" y="47"/>
                  <a:pt x="72" y="46"/>
                </a:cubicBezTo>
                <a:cubicBezTo>
                  <a:pt x="75" y="52"/>
                  <a:pt x="79" y="57"/>
                  <a:pt x="84" y="60"/>
                </a:cubicBezTo>
                <a:cubicBezTo>
                  <a:pt x="89" y="57"/>
                  <a:pt x="93" y="52"/>
                  <a:pt x="96" y="46"/>
                </a:cubicBezTo>
                <a:cubicBezTo>
                  <a:pt x="99" y="47"/>
                  <a:pt x="102" y="48"/>
                  <a:pt x="105" y="48"/>
                </a:cubicBezTo>
                <a:cubicBezTo>
                  <a:pt x="108" y="53"/>
                  <a:pt x="108" y="64"/>
                  <a:pt x="108" y="71"/>
                </a:cubicBezTo>
                <a:cubicBezTo>
                  <a:pt x="70" y="71"/>
                  <a:pt x="70" y="71"/>
                  <a:pt x="70" y="71"/>
                </a:cubicBezTo>
                <a:cubicBezTo>
                  <a:pt x="70" y="74"/>
                  <a:pt x="70" y="77"/>
                  <a:pt x="70" y="81"/>
                </a:cubicBezTo>
                <a:cubicBezTo>
                  <a:pt x="47" y="81"/>
                  <a:pt x="24" y="81"/>
                  <a:pt x="0" y="81"/>
                </a:cubicBezTo>
                <a:cubicBezTo>
                  <a:pt x="0" y="68"/>
                  <a:pt x="1" y="58"/>
                  <a:pt x="3" y="54"/>
                </a:cubicBezTo>
                <a:close/>
                <a:moveTo>
                  <a:pt x="74" y="26"/>
                </a:moveTo>
                <a:cubicBezTo>
                  <a:pt x="79" y="27"/>
                  <a:pt x="89" y="26"/>
                  <a:pt x="94" y="24"/>
                </a:cubicBezTo>
                <a:cubicBezTo>
                  <a:pt x="94" y="27"/>
                  <a:pt x="94" y="32"/>
                  <a:pt x="92" y="37"/>
                </a:cubicBezTo>
                <a:cubicBezTo>
                  <a:pt x="91" y="39"/>
                  <a:pt x="90" y="40"/>
                  <a:pt x="89" y="41"/>
                </a:cubicBezTo>
                <a:cubicBezTo>
                  <a:pt x="99" y="42"/>
                  <a:pt x="99" y="42"/>
                  <a:pt x="99" y="42"/>
                </a:cubicBezTo>
                <a:cubicBezTo>
                  <a:pt x="99" y="42"/>
                  <a:pt x="98" y="33"/>
                  <a:pt x="98" y="31"/>
                </a:cubicBezTo>
                <a:cubicBezTo>
                  <a:pt x="102" y="2"/>
                  <a:pt x="65" y="2"/>
                  <a:pt x="69" y="31"/>
                </a:cubicBezTo>
                <a:cubicBezTo>
                  <a:pt x="69" y="33"/>
                  <a:pt x="68" y="42"/>
                  <a:pt x="68" y="42"/>
                </a:cubicBezTo>
                <a:cubicBezTo>
                  <a:pt x="78" y="41"/>
                  <a:pt x="78" y="41"/>
                  <a:pt x="78" y="41"/>
                </a:cubicBezTo>
                <a:cubicBezTo>
                  <a:pt x="77" y="40"/>
                  <a:pt x="76" y="39"/>
                  <a:pt x="75" y="37"/>
                </a:cubicBezTo>
                <a:cubicBezTo>
                  <a:pt x="74" y="33"/>
                  <a:pt x="73" y="29"/>
                  <a:pt x="74" y="26"/>
                </a:cubicBezTo>
                <a:cubicBezTo>
                  <a:pt x="74" y="26"/>
                  <a:pt x="74" y="26"/>
                  <a:pt x="74" y="26"/>
                </a:cubicBezTo>
                <a:close/>
                <a:moveTo>
                  <a:pt x="22" y="30"/>
                </a:moveTo>
                <a:cubicBezTo>
                  <a:pt x="21" y="25"/>
                  <a:pt x="21" y="21"/>
                  <a:pt x="23" y="15"/>
                </a:cubicBezTo>
                <a:cubicBezTo>
                  <a:pt x="29" y="11"/>
                  <a:pt x="37" y="17"/>
                  <a:pt x="47" y="15"/>
                </a:cubicBezTo>
                <a:cubicBezTo>
                  <a:pt x="48" y="20"/>
                  <a:pt x="48" y="24"/>
                  <a:pt x="48" y="31"/>
                </a:cubicBezTo>
                <a:cubicBezTo>
                  <a:pt x="48" y="31"/>
                  <a:pt x="52" y="27"/>
                  <a:pt x="52" y="25"/>
                </a:cubicBezTo>
                <a:cubicBezTo>
                  <a:pt x="53" y="22"/>
                  <a:pt x="52" y="10"/>
                  <a:pt x="50" y="8"/>
                </a:cubicBezTo>
                <a:cubicBezTo>
                  <a:pt x="45" y="0"/>
                  <a:pt x="26" y="0"/>
                  <a:pt x="20" y="6"/>
                </a:cubicBezTo>
                <a:cubicBezTo>
                  <a:pt x="18" y="8"/>
                  <a:pt x="16" y="25"/>
                  <a:pt x="18" y="27"/>
                </a:cubicBezTo>
                <a:cubicBezTo>
                  <a:pt x="20" y="29"/>
                  <a:pt x="22" y="30"/>
                  <a:pt x="22" y="30"/>
                </a:cubicBezTo>
                <a:close/>
              </a:path>
            </a:pathLst>
          </a:custGeom>
          <a:solidFill>
            <a:srgbClr val="EB3025"/>
          </a:solidFill>
          <a:ln w="9525">
            <a:noFill/>
            <a:round/>
            <a:headEnd/>
            <a:tailEnd/>
          </a:ln>
        </p:spPr>
        <p:txBody>
          <a:bodyPr anchor="ctr"/>
          <a:lstStyle/>
          <a:p>
            <a:endParaRPr lang="zh-CN" altLang="en-US"/>
          </a:p>
        </p:txBody>
      </p:sp>
      <p:sp>
        <p:nvSpPr>
          <p:cNvPr id="17" name="主页1 126"/>
          <p:cNvSpPr>
            <a:spLocks/>
          </p:cNvSpPr>
          <p:nvPr/>
        </p:nvSpPr>
        <p:spPr bwMode="auto">
          <a:xfrm>
            <a:off x="4086877" y="2435059"/>
            <a:ext cx="388938" cy="388937"/>
          </a:xfrm>
          <a:custGeom>
            <a:avLst/>
            <a:gdLst>
              <a:gd name="T0" fmla="*/ 1961 w 1800200"/>
              <a:gd name="T1" fmla="*/ 815 h 1603947"/>
              <a:gd name="T2" fmla="*/ 3609 w 1800200"/>
              <a:gd name="T3" fmla="*/ 3180 h 1603947"/>
              <a:gd name="T4" fmla="*/ 3609 w 1800200"/>
              <a:gd name="T5" fmla="*/ 5545 h 1603947"/>
              <a:gd name="T6" fmla="*/ 2706 w 1800200"/>
              <a:gd name="T7" fmla="*/ 5545 h 1603947"/>
              <a:gd name="T8" fmla="*/ 2706 w 1800200"/>
              <a:gd name="T9" fmla="*/ 3180 h 1603947"/>
              <a:gd name="T10" fmla="*/ 1216 w 1800200"/>
              <a:gd name="T11" fmla="*/ 3180 h 1603947"/>
              <a:gd name="T12" fmla="*/ 1216 w 1800200"/>
              <a:gd name="T13" fmla="*/ 5545 h 1603947"/>
              <a:gd name="T14" fmla="*/ 314 w 1800200"/>
              <a:gd name="T15" fmla="*/ 5545 h 1603947"/>
              <a:gd name="T16" fmla="*/ 314 w 1800200"/>
              <a:gd name="T17" fmla="*/ 3180 h 1603947"/>
              <a:gd name="T18" fmla="*/ 1961 w 1800200"/>
              <a:gd name="T19" fmla="*/ 815 h 1603947"/>
              <a:gd name="T20" fmla="*/ 1961 w 1800200"/>
              <a:gd name="T21" fmla="*/ 0 h 1603947"/>
              <a:gd name="T22" fmla="*/ 2854 w 1800200"/>
              <a:gd name="T23" fmla="*/ 1283 h 1603947"/>
              <a:gd name="T24" fmla="*/ 2854 w 1800200"/>
              <a:gd name="T25" fmla="*/ 50 h 1603947"/>
              <a:gd name="T26" fmla="*/ 3113 w 1800200"/>
              <a:gd name="T27" fmla="*/ 50 h 1603947"/>
              <a:gd name="T28" fmla="*/ 3113 w 1800200"/>
              <a:gd name="T29" fmla="*/ 1654 h 1603947"/>
              <a:gd name="T30" fmla="*/ 3922 w 1800200"/>
              <a:gd name="T31" fmla="*/ 2816 h 1603947"/>
              <a:gd name="T32" fmla="*/ 3922 w 1800200"/>
              <a:gd name="T33" fmla="*/ 3418 h 1603947"/>
              <a:gd name="T34" fmla="*/ 1961 w 1800200"/>
              <a:gd name="T35" fmla="*/ 602 h 1603947"/>
              <a:gd name="T36" fmla="*/ 0 w 1800200"/>
              <a:gd name="T37" fmla="*/ 3418 h 1603947"/>
              <a:gd name="T38" fmla="*/ 0 w 1800200"/>
              <a:gd name="T39" fmla="*/ 2816 h 1603947"/>
              <a:gd name="T40" fmla="*/ 1961 w 1800200"/>
              <a:gd name="T41" fmla="*/ 0 h 1603947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1800200"/>
              <a:gd name="T64" fmla="*/ 0 h 1603947"/>
              <a:gd name="T65" fmla="*/ 1800200 w 1800200"/>
              <a:gd name="T66" fmla="*/ 1603947 h 1603947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1800200" h="1603947">
                <a:moveTo>
                  <a:pt x="900100" y="235795"/>
                </a:moveTo>
                <a:lnTo>
                  <a:pt x="1656184" y="919871"/>
                </a:lnTo>
                <a:lnTo>
                  <a:pt x="1656184" y="1603947"/>
                </a:lnTo>
                <a:lnTo>
                  <a:pt x="1242138" y="1603947"/>
                </a:lnTo>
                <a:lnTo>
                  <a:pt x="1242138" y="919870"/>
                </a:lnTo>
                <a:lnTo>
                  <a:pt x="558062" y="919870"/>
                </a:lnTo>
                <a:lnTo>
                  <a:pt x="558062" y="1603947"/>
                </a:lnTo>
                <a:lnTo>
                  <a:pt x="144016" y="1603947"/>
                </a:lnTo>
                <a:lnTo>
                  <a:pt x="144016" y="919871"/>
                </a:lnTo>
                <a:lnTo>
                  <a:pt x="900100" y="235795"/>
                </a:lnTo>
                <a:close/>
                <a:moveTo>
                  <a:pt x="900100" y="0"/>
                </a:moveTo>
                <a:lnTo>
                  <a:pt x="1310094" y="370947"/>
                </a:lnTo>
                <a:lnTo>
                  <a:pt x="1310094" y="14514"/>
                </a:lnTo>
                <a:lnTo>
                  <a:pt x="1428894" y="14514"/>
                </a:lnTo>
                <a:lnTo>
                  <a:pt x="1428894" y="478433"/>
                </a:lnTo>
                <a:lnTo>
                  <a:pt x="1800200" y="814377"/>
                </a:lnTo>
                <a:lnTo>
                  <a:pt x="1800200" y="988497"/>
                </a:lnTo>
                <a:lnTo>
                  <a:pt x="900100" y="174121"/>
                </a:lnTo>
                <a:lnTo>
                  <a:pt x="0" y="988498"/>
                </a:lnTo>
                <a:lnTo>
                  <a:pt x="0" y="814377"/>
                </a:lnTo>
                <a:lnTo>
                  <a:pt x="900100" y="0"/>
                </a:lnTo>
                <a:close/>
              </a:path>
            </a:pathLst>
          </a:custGeom>
          <a:solidFill>
            <a:srgbClr val="F7B76F"/>
          </a:solidFill>
          <a:ln w="9525">
            <a:noFill/>
            <a:round/>
            <a:headEnd/>
            <a:tailEnd/>
          </a:ln>
        </p:spPr>
        <p:txBody>
          <a:bodyPr anchor="ctr"/>
          <a:lstStyle/>
          <a:p>
            <a:endParaRPr lang="zh-CN" altLang="en-US"/>
          </a:p>
        </p:txBody>
      </p:sp>
      <p:sp>
        <p:nvSpPr>
          <p:cNvPr id="18" name="小人1 65"/>
          <p:cNvSpPr>
            <a:spLocks/>
          </p:cNvSpPr>
          <p:nvPr/>
        </p:nvSpPr>
        <p:spPr bwMode="auto">
          <a:xfrm>
            <a:off x="4779027" y="3138321"/>
            <a:ext cx="603250" cy="430213"/>
          </a:xfrm>
          <a:custGeom>
            <a:avLst/>
            <a:gdLst>
              <a:gd name="T0" fmla="*/ 2147483647 w 112"/>
              <a:gd name="T1" fmla="*/ 2147483647 h 77"/>
              <a:gd name="T2" fmla="*/ 2147483647 w 112"/>
              <a:gd name="T3" fmla="*/ 2147483647 h 77"/>
              <a:gd name="T4" fmla="*/ 2147483647 w 112"/>
              <a:gd name="T5" fmla="*/ 2147483647 h 77"/>
              <a:gd name="T6" fmla="*/ 2147483647 w 112"/>
              <a:gd name="T7" fmla="*/ 2147483647 h 77"/>
              <a:gd name="T8" fmla="*/ 2147483647 w 112"/>
              <a:gd name="T9" fmla="*/ 2147483647 h 77"/>
              <a:gd name="T10" fmla="*/ 0 w 112"/>
              <a:gd name="T11" fmla="*/ 2147483647 h 77"/>
              <a:gd name="T12" fmla="*/ 2147483647 w 112"/>
              <a:gd name="T13" fmla="*/ 2147483647 h 77"/>
              <a:gd name="T14" fmla="*/ 2147483647 w 112"/>
              <a:gd name="T15" fmla="*/ 2147483647 h 77"/>
              <a:gd name="T16" fmla="*/ 2147483647 w 112"/>
              <a:gd name="T17" fmla="*/ 2147483647 h 77"/>
              <a:gd name="T18" fmla="*/ 2147483647 w 112"/>
              <a:gd name="T19" fmla="*/ 2147483647 h 77"/>
              <a:gd name="T20" fmla="*/ 2147483647 w 112"/>
              <a:gd name="T21" fmla="*/ 2147483647 h 77"/>
              <a:gd name="T22" fmla="*/ 2147483647 w 112"/>
              <a:gd name="T23" fmla="*/ 2147483647 h 77"/>
              <a:gd name="T24" fmla="*/ 2147483647 w 112"/>
              <a:gd name="T25" fmla="*/ 2147483647 h 77"/>
              <a:gd name="T26" fmla="*/ 2147483647 w 112"/>
              <a:gd name="T27" fmla="*/ 2147483647 h 77"/>
              <a:gd name="T28" fmla="*/ 2147483647 w 112"/>
              <a:gd name="T29" fmla="*/ 2147483647 h 77"/>
              <a:gd name="T30" fmla="*/ 2147483647 w 112"/>
              <a:gd name="T31" fmla="*/ 2147483647 h 77"/>
              <a:gd name="T32" fmla="*/ 2147483647 w 112"/>
              <a:gd name="T33" fmla="*/ 2147483647 h 77"/>
              <a:gd name="T34" fmla="*/ 2147483647 w 112"/>
              <a:gd name="T35" fmla="*/ 2147483647 h 77"/>
              <a:gd name="T36" fmla="*/ 2147483647 w 112"/>
              <a:gd name="T37" fmla="*/ 2147483647 h 77"/>
              <a:gd name="T38" fmla="*/ 2147483647 w 112"/>
              <a:gd name="T39" fmla="*/ 2147483647 h 77"/>
              <a:gd name="T40" fmla="*/ 2147483647 w 112"/>
              <a:gd name="T41" fmla="*/ 2147483647 h 77"/>
              <a:gd name="T42" fmla="*/ 2147483647 w 112"/>
              <a:gd name="T43" fmla="*/ 2147483647 h 77"/>
              <a:gd name="T44" fmla="*/ 2147483647 w 112"/>
              <a:gd name="T45" fmla="*/ 2147483647 h 77"/>
              <a:gd name="T46" fmla="*/ 2147483647 w 112"/>
              <a:gd name="T47" fmla="*/ 2147483647 h 77"/>
              <a:gd name="T48" fmla="*/ 2147483647 w 112"/>
              <a:gd name="T49" fmla="*/ 2147483647 h 77"/>
              <a:gd name="T50" fmla="*/ 2147483647 w 112"/>
              <a:gd name="T51" fmla="*/ 2147483647 h 77"/>
              <a:gd name="T52" fmla="*/ 2147483647 w 112"/>
              <a:gd name="T53" fmla="*/ 2147483647 h 77"/>
              <a:gd name="T54" fmla="*/ 2147483647 w 112"/>
              <a:gd name="T55" fmla="*/ 2147483647 h 77"/>
              <a:gd name="T56" fmla="*/ 2147483647 w 112"/>
              <a:gd name="T57" fmla="*/ 2147483647 h 77"/>
              <a:gd name="T58" fmla="*/ 2147483647 w 112"/>
              <a:gd name="T59" fmla="*/ 2147483647 h 77"/>
              <a:gd name="T60" fmla="*/ 2147483647 w 112"/>
              <a:gd name="T61" fmla="*/ 2147483647 h 77"/>
              <a:gd name="T62" fmla="*/ 2147483647 w 112"/>
              <a:gd name="T63" fmla="*/ 2147483647 h 77"/>
              <a:gd name="T64" fmla="*/ 2147483647 w 112"/>
              <a:gd name="T65" fmla="*/ 2147483647 h 77"/>
              <a:gd name="T66" fmla="*/ 2147483647 w 112"/>
              <a:gd name="T67" fmla="*/ 2147483647 h 77"/>
              <a:gd name="T68" fmla="*/ 2147483647 w 112"/>
              <a:gd name="T69" fmla="*/ 2147483647 h 77"/>
              <a:gd name="T70" fmla="*/ 2147483647 w 112"/>
              <a:gd name="T71" fmla="*/ 2147483647 h 77"/>
              <a:gd name="T72" fmla="*/ 2147483647 w 112"/>
              <a:gd name="T73" fmla="*/ 2147483647 h 77"/>
              <a:gd name="T74" fmla="*/ 2147483647 w 112"/>
              <a:gd name="T75" fmla="*/ 2147483647 h 77"/>
              <a:gd name="T76" fmla="*/ 2147483647 w 112"/>
              <a:gd name="T77" fmla="*/ 2147483647 h 77"/>
              <a:gd name="T78" fmla="*/ 2147483647 w 112"/>
              <a:gd name="T79" fmla="*/ 2147483647 h 77"/>
              <a:gd name="T80" fmla="*/ 2147483647 w 112"/>
              <a:gd name="T81" fmla="*/ 2147483647 h 77"/>
              <a:gd name="T82" fmla="*/ 2147483647 w 112"/>
              <a:gd name="T83" fmla="*/ 2147483647 h 77"/>
              <a:gd name="T84" fmla="*/ 2147483647 w 112"/>
              <a:gd name="T85" fmla="*/ 2147483647 h 77"/>
              <a:gd name="T86" fmla="*/ 2147483647 w 112"/>
              <a:gd name="T87" fmla="*/ 2147483647 h 7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12"/>
              <a:gd name="T133" fmla="*/ 0 h 77"/>
              <a:gd name="T134" fmla="*/ 112 w 112"/>
              <a:gd name="T135" fmla="*/ 77 h 77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12" h="77">
                <a:moveTo>
                  <a:pt x="56" y="0"/>
                </a:moveTo>
                <a:cubicBezTo>
                  <a:pt x="62" y="0"/>
                  <a:pt x="66" y="4"/>
                  <a:pt x="66" y="10"/>
                </a:cubicBezTo>
                <a:cubicBezTo>
                  <a:pt x="66" y="15"/>
                  <a:pt x="62" y="20"/>
                  <a:pt x="56" y="20"/>
                </a:cubicBezTo>
                <a:cubicBezTo>
                  <a:pt x="51" y="20"/>
                  <a:pt x="46" y="15"/>
                  <a:pt x="46" y="10"/>
                </a:cubicBezTo>
                <a:cubicBezTo>
                  <a:pt x="46" y="4"/>
                  <a:pt x="51" y="0"/>
                  <a:pt x="56" y="0"/>
                </a:cubicBezTo>
                <a:close/>
                <a:moveTo>
                  <a:pt x="15" y="49"/>
                </a:moveTo>
                <a:cubicBezTo>
                  <a:pt x="15" y="66"/>
                  <a:pt x="15" y="66"/>
                  <a:pt x="15" y="66"/>
                </a:cubicBezTo>
                <a:cubicBezTo>
                  <a:pt x="10" y="66"/>
                  <a:pt x="10" y="66"/>
                  <a:pt x="10" y="66"/>
                </a:cubicBezTo>
                <a:cubicBezTo>
                  <a:pt x="10" y="52"/>
                  <a:pt x="10" y="52"/>
                  <a:pt x="10" y="52"/>
                </a:cubicBezTo>
                <a:cubicBezTo>
                  <a:pt x="9" y="52"/>
                  <a:pt x="9" y="52"/>
                  <a:pt x="9" y="52"/>
                </a:cubicBezTo>
                <a:cubicBezTo>
                  <a:pt x="9" y="66"/>
                  <a:pt x="9" y="66"/>
                  <a:pt x="9" y="66"/>
                </a:cubicBezTo>
                <a:cubicBezTo>
                  <a:pt x="4" y="66"/>
                  <a:pt x="4" y="66"/>
                  <a:pt x="4" y="66"/>
                </a:cubicBezTo>
                <a:cubicBezTo>
                  <a:pt x="4" y="49"/>
                  <a:pt x="4" y="49"/>
                  <a:pt x="4" y="49"/>
                </a:cubicBezTo>
                <a:cubicBezTo>
                  <a:pt x="4" y="46"/>
                  <a:pt x="4" y="46"/>
                  <a:pt x="4" y="46"/>
                </a:cubicBezTo>
                <a:cubicBezTo>
                  <a:pt x="4" y="37"/>
                  <a:pt x="4" y="37"/>
                  <a:pt x="4" y="37"/>
                </a:cubicBezTo>
                <a:cubicBezTo>
                  <a:pt x="4" y="37"/>
                  <a:pt x="4" y="37"/>
                  <a:pt x="4" y="37"/>
                </a:cubicBezTo>
                <a:cubicBezTo>
                  <a:pt x="4" y="46"/>
                  <a:pt x="4" y="46"/>
                  <a:pt x="4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33"/>
                  <a:pt x="0" y="33"/>
                  <a:pt x="0" y="33"/>
                </a:cubicBezTo>
                <a:cubicBezTo>
                  <a:pt x="0" y="31"/>
                  <a:pt x="1" y="29"/>
                  <a:pt x="4" y="29"/>
                </a:cubicBezTo>
                <a:cubicBezTo>
                  <a:pt x="13" y="29"/>
                  <a:pt x="13" y="29"/>
                  <a:pt x="13" y="29"/>
                </a:cubicBezTo>
                <a:cubicBezTo>
                  <a:pt x="13" y="30"/>
                  <a:pt x="13" y="30"/>
                  <a:pt x="13" y="31"/>
                </a:cubicBezTo>
                <a:cubicBezTo>
                  <a:pt x="13" y="49"/>
                  <a:pt x="13" y="49"/>
                  <a:pt x="13" y="49"/>
                </a:cubicBezTo>
                <a:cubicBezTo>
                  <a:pt x="15" y="49"/>
                  <a:pt x="15" y="49"/>
                  <a:pt x="15" y="49"/>
                </a:cubicBezTo>
                <a:close/>
                <a:moveTo>
                  <a:pt x="10" y="15"/>
                </a:moveTo>
                <a:cubicBezTo>
                  <a:pt x="13" y="15"/>
                  <a:pt x="16" y="18"/>
                  <a:pt x="16" y="22"/>
                </a:cubicBezTo>
                <a:cubicBezTo>
                  <a:pt x="16" y="23"/>
                  <a:pt x="16" y="24"/>
                  <a:pt x="15" y="25"/>
                </a:cubicBezTo>
                <a:cubicBezTo>
                  <a:pt x="15" y="26"/>
                  <a:pt x="15" y="26"/>
                  <a:pt x="14" y="26"/>
                </a:cubicBezTo>
                <a:cubicBezTo>
                  <a:pt x="13" y="27"/>
                  <a:pt x="12" y="28"/>
                  <a:pt x="10" y="28"/>
                </a:cubicBezTo>
                <a:cubicBezTo>
                  <a:pt x="6" y="28"/>
                  <a:pt x="3" y="25"/>
                  <a:pt x="3" y="22"/>
                </a:cubicBezTo>
                <a:cubicBezTo>
                  <a:pt x="3" y="18"/>
                  <a:pt x="6" y="15"/>
                  <a:pt x="10" y="15"/>
                </a:cubicBezTo>
                <a:close/>
                <a:moveTo>
                  <a:pt x="96" y="49"/>
                </a:moveTo>
                <a:cubicBezTo>
                  <a:pt x="96" y="66"/>
                  <a:pt x="96" y="66"/>
                  <a:pt x="96" y="66"/>
                </a:cubicBezTo>
                <a:cubicBezTo>
                  <a:pt x="101" y="66"/>
                  <a:pt x="101" y="66"/>
                  <a:pt x="101" y="66"/>
                </a:cubicBezTo>
                <a:cubicBezTo>
                  <a:pt x="101" y="52"/>
                  <a:pt x="101" y="52"/>
                  <a:pt x="101" y="52"/>
                </a:cubicBezTo>
                <a:cubicBezTo>
                  <a:pt x="102" y="52"/>
                  <a:pt x="102" y="52"/>
                  <a:pt x="102" y="52"/>
                </a:cubicBezTo>
                <a:cubicBezTo>
                  <a:pt x="102" y="66"/>
                  <a:pt x="102" y="66"/>
                  <a:pt x="102" y="66"/>
                </a:cubicBezTo>
                <a:cubicBezTo>
                  <a:pt x="107" y="66"/>
                  <a:pt x="107" y="66"/>
                  <a:pt x="107" y="66"/>
                </a:cubicBezTo>
                <a:cubicBezTo>
                  <a:pt x="107" y="49"/>
                  <a:pt x="107" y="49"/>
                  <a:pt x="107" y="49"/>
                </a:cubicBezTo>
                <a:cubicBezTo>
                  <a:pt x="107" y="46"/>
                  <a:pt x="107" y="46"/>
                  <a:pt x="107" y="46"/>
                </a:cubicBezTo>
                <a:cubicBezTo>
                  <a:pt x="107" y="37"/>
                  <a:pt x="107" y="37"/>
                  <a:pt x="107" y="37"/>
                </a:cubicBezTo>
                <a:cubicBezTo>
                  <a:pt x="107" y="37"/>
                  <a:pt x="107" y="37"/>
                  <a:pt x="107" y="37"/>
                </a:cubicBezTo>
                <a:cubicBezTo>
                  <a:pt x="107" y="46"/>
                  <a:pt x="107" y="46"/>
                  <a:pt x="107" y="46"/>
                </a:cubicBezTo>
                <a:cubicBezTo>
                  <a:pt x="112" y="46"/>
                  <a:pt x="112" y="46"/>
                  <a:pt x="112" y="46"/>
                </a:cubicBezTo>
                <a:cubicBezTo>
                  <a:pt x="112" y="33"/>
                  <a:pt x="112" y="33"/>
                  <a:pt x="112" y="33"/>
                </a:cubicBezTo>
                <a:cubicBezTo>
                  <a:pt x="112" y="31"/>
                  <a:pt x="110" y="29"/>
                  <a:pt x="107" y="29"/>
                </a:cubicBezTo>
                <a:cubicBezTo>
                  <a:pt x="98" y="29"/>
                  <a:pt x="98" y="29"/>
                  <a:pt x="98" y="29"/>
                </a:cubicBezTo>
                <a:cubicBezTo>
                  <a:pt x="98" y="30"/>
                  <a:pt x="98" y="30"/>
                  <a:pt x="98" y="31"/>
                </a:cubicBezTo>
                <a:cubicBezTo>
                  <a:pt x="98" y="49"/>
                  <a:pt x="98" y="49"/>
                  <a:pt x="98" y="49"/>
                </a:cubicBezTo>
                <a:cubicBezTo>
                  <a:pt x="96" y="49"/>
                  <a:pt x="96" y="49"/>
                  <a:pt x="96" y="49"/>
                </a:cubicBezTo>
                <a:close/>
                <a:moveTo>
                  <a:pt x="101" y="15"/>
                </a:moveTo>
                <a:cubicBezTo>
                  <a:pt x="98" y="15"/>
                  <a:pt x="95" y="18"/>
                  <a:pt x="95" y="22"/>
                </a:cubicBezTo>
                <a:cubicBezTo>
                  <a:pt x="95" y="23"/>
                  <a:pt x="95" y="24"/>
                  <a:pt x="96" y="25"/>
                </a:cubicBezTo>
                <a:cubicBezTo>
                  <a:pt x="96" y="26"/>
                  <a:pt x="97" y="26"/>
                  <a:pt x="97" y="26"/>
                </a:cubicBezTo>
                <a:cubicBezTo>
                  <a:pt x="98" y="27"/>
                  <a:pt x="100" y="28"/>
                  <a:pt x="101" y="28"/>
                </a:cubicBezTo>
                <a:cubicBezTo>
                  <a:pt x="105" y="28"/>
                  <a:pt x="108" y="25"/>
                  <a:pt x="108" y="22"/>
                </a:cubicBezTo>
                <a:cubicBezTo>
                  <a:pt x="108" y="18"/>
                  <a:pt x="105" y="15"/>
                  <a:pt x="101" y="15"/>
                </a:cubicBezTo>
                <a:close/>
                <a:moveTo>
                  <a:pt x="75" y="51"/>
                </a:moveTo>
                <a:cubicBezTo>
                  <a:pt x="75" y="72"/>
                  <a:pt x="75" y="72"/>
                  <a:pt x="75" y="72"/>
                </a:cubicBezTo>
                <a:cubicBezTo>
                  <a:pt x="80" y="72"/>
                  <a:pt x="80" y="72"/>
                  <a:pt x="80" y="72"/>
                </a:cubicBezTo>
                <a:cubicBezTo>
                  <a:pt x="80" y="54"/>
                  <a:pt x="80" y="54"/>
                  <a:pt x="80" y="54"/>
                </a:cubicBezTo>
                <a:cubicBezTo>
                  <a:pt x="82" y="54"/>
                  <a:pt x="82" y="54"/>
                  <a:pt x="82" y="54"/>
                </a:cubicBezTo>
                <a:cubicBezTo>
                  <a:pt x="82" y="72"/>
                  <a:pt x="82" y="72"/>
                  <a:pt x="82" y="72"/>
                </a:cubicBezTo>
                <a:cubicBezTo>
                  <a:pt x="87" y="72"/>
                  <a:pt x="87" y="72"/>
                  <a:pt x="87" y="72"/>
                </a:cubicBezTo>
                <a:cubicBezTo>
                  <a:pt x="87" y="51"/>
                  <a:pt x="87" y="51"/>
                  <a:pt x="87" y="51"/>
                </a:cubicBezTo>
                <a:cubicBezTo>
                  <a:pt x="87" y="47"/>
                  <a:pt x="87" y="47"/>
                  <a:pt x="87" y="47"/>
                </a:cubicBezTo>
                <a:cubicBezTo>
                  <a:pt x="87" y="36"/>
                  <a:pt x="87" y="36"/>
                  <a:pt x="87" y="36"/>
                </a:cubicBezTo>
                <a:cubicBezTo>
                  <a:pt x="88" y="36"/>
                  <a:pt x="88" y="36"/>
                  <a:pt x="88" y="36"/>
                </a:cubicBezTo>
                <a:cubicBezTo>
                  <a:pt x="88" y="47"/>
                  <a:pt x="88" y="47"/>
                  <a:pt x="88" y="47"/>
                </a:cubicBezTo>
                <a:cubicBezTo>
                  <a:pt x="94" y="47"/>
                  <a:pt x="94" y="47"/>
                  <a:pt x="94" y="47"/>
                </a:cubicBezTo>
                <a:cubicBezTo>
                  <a:pt x="94" y="31"/>
                  <a:pt x="94" y="31"/>
                  <a:pt x="94" y="31"/>
                </a:cubicBezTo>
                <a:cubicBezTo>
                  <a:pt x="94" y="28"/>
                  <a:pt x="91" y="26"/>
                  <a:pt x="88" y="26"/>
                </a:cubicBezTo>
                <a:cubicBezTo>
                  <a:pt x="77" y="26"/>
                  <a:pt x="77" y="26"/>
                  <a:pt x="77" y="26"/>
                </a:cubicBezTo>
                <a:cubicBezTo>
                  <a:pt x="77" y="27"/>
                  <a:pt x="77" y="28"/>
                  <a:pt x="77" y="28"/>
                </a:cubicBezTo>
                <a:cubicBezTo>
                  <a:pt x="77" y="51"/>
                  <a:pt x="77" y="51"/>
                  <a:pt x="77" y="51"/>
                </a:cubicBezTo>
                <a:cubicBezTo>
                  <a:pt x="75" y="51"/>
                  <a:pt x="75" y="51"/>
                  <a:pt x="75" y="51"/>
                </a:cubicBezTo>
                <a:close/>
                <a:moveTo>
                  <a:pt x="65" y="47"/>
                </a:moveTo>
                <a:cubicBezTo>
                  <a:pt x="65" y="32"/>
                  <a:pt x="65" y="32"/>
                  <a:pt x="65" y="32"/>
                </a:cubicBezTo>
                <a:cubicBezTo>
                  <a:pt x="64" y="32"/>
                  <a:pt x="64" y="32"/>
                  <a:pt x="64" y="32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50"/>
                  <a:pt x="64" y="50"/>
                  <a:pt x="64" y="50"/>
                </a:cubicBezTo>
                <a:cubicBezTo>
                  <a:pt x="64" y="77"/>
                  <a:pt x="64" y="77"/>
                  <a:pt x="64" y="77"/>
                </a:cubicBezTo>
                <a:cubicBezTo>
                  <a:pt x="57" y="77"/>
                  <a:pt x="57" y="77"/>
                  <a:pt x="57" y="77"/>
                </a:cubicBezTo>
                <a:cubicBezTo>
                  <a:pt x="57" y="55"/>
                  <a:pt x="57" y="55"/>
                  <a:pt x="57" y="55"/>
                </a:cubicBezTo>
                <a:cubicBezTo>
                  <a:pt x="55" y="55"/>
                  <a:pt x="55" y="55"/>
                  <a:pt x="55" y="55"/>
                </a:cubicBezTo>
                <a:cubicBezTo>
                  <a:pt x="55" y="77"/>
                  <a:pt x="55" y="77"/>
                  <a:pt x="55" y="77"/>
                </a:cubicBezTo>
                <a:cubicBezTo>
                  <a:pt x="48" y="77"/>
                  <a:pt x="48" y="77"/>
                  <a:pt x="48" y="77"/>
                </a:cubicBezTo>
                <a:cubicBezTo>
                  <a:pt x="48" y="50"/>
                  <a:pt x="48" y="50"/>
                  <a:pt x="48" y="50"/>
                </a:cubicBezTo>
                <a:cubicBezTo>
                  <a:pt x="48" y="47"/>
                  <a:pt x="48" y="47"/>
                  <a:pt x="48" y="47"/>
                </a:cubicBezTo>
                <a:cubicBezTo>
                  <a:pt x="48" y="32"/>
                  <a:pt x="48" y="32"/>
                  <a:pt x="48" y="32"/>
                </a:cubicBezTo>
                <a:cubicBezTo>
                  <a:pt x="47" y="32"/>
                  <a:pt x="47" y="32"/>
                  <a:pt x="47" y="32"/>
                </a:cubicBezTo>
                <a:cubicBezTo>
                  <a:pt x="47" y="47"/>
                  <a:pt x="47" y="47"/>
                  <a:pt x="47" y="47"/>
                </a:cubicBezTo>
                <a:cubicBezTo>
                  <a:pt x="41" y="47"/>
                  <a:pt x="41" y="47"/>
                  <a:pt x="41" y="47"/>
                </a:cubicBezTo>
                <a:cubicBezTo>
                  <a:pt x="41" y="27"/>
                  <a:pt x="41" y="27"/>
                  <a:pt x="41" y="27"/>
                </a:cubicBezTo>
                <a:cubicBezTo>
                  <a:pt x="41" y="24"/>
                  <a:pt x="44" y="21"/>
                  <a:pt x="47" y="21"/>
                </a:cubicBezTo>
                <a:cubicBezTo>
                  <a:pt x="66" y="21"/>
                  <a:pt x="46" y="21"/>
                  <a:pt x="65" y="21"/>
                </a:cubicBezTo>
                <a:cubicBezTo>
                  <a:pt x="69" y="21"/>
                  <a:pt x="71" y="24"/>
                  <a:pt x="71" y="27"/>
                </a:cubicBezTo>
                <a:cubicBezTo>
                  <a:pt x="71" y="47"/>
                  <a:pt x="71" y="47"/>
                  <a:pt x="71" y="47"/>
                </a:cubicBezTo>
                <a:cubicBezTo>
                  <a:pt x="70" y="47"/>
                  <a:pt x="68" y="47"/>
                  <a:pt x="65" y="47"/>
                </a:cubicBezTo>
                <a:close/>
                <a:moveTo>
                  <a:pt x="37" y="51"/>
                </a:moveTo>
                <a:cubicBezTo>
                  <a:pt x="37" y="72"/>
                  <a:pt x="37" y="72"/>
                  <a:pt x="37" y="72"/>
                </a:cubicBezTo>
                <a:cubicBezTo>
                  <a:pt x="31" y="72"/>
                  <a:pt x="31" y="72"/>
                  <a:pt x="31" y="72"/>
                </a:cubicBezTo>
                <a:cubicBezTo>
                  <a:pt x="31" y="54"/>
                  <a:pt x="31" y="54"/>
                  <a:pt x="31" y="54"/>
                </a:cubicBezTo>
                <a:cubicBezTo>
                  <a:pt x="30" y="54"/>
                  <a:pt x="30" y="54"/>
                  <a:pt x="30" y="54"/>
                </a:cubicBezTo>
                <a:cubicBezTo>
                  <a:pt x="30" y="72"/>
                  <a:pt x="30" y="72"/>
                  <a:pt x="30" y="72"/>
                </a:cubicBezTo>
                <a:cubicBezTo>
                  <a:pt x="24" y="72"/>
                  <a:pt x="24" y="72"/>
                  <a:pt x="24" y="72"/>
                </a:cubicBezTo>
                <a:cubicBezTo>
                  <a:pt x="24" y="51"/>
                  <a:pt x="24" y="51"/>
                  <a:pt x="24" y="51"/>
                </a:cubicBezTo>
                <a:cubicBezTo>
                  <a:pt x="24" y="47"/>
                  <a:pt x="24" y="47"/>
                  <a:pt x="24" y="47"/>
                </a:cubicBezTo>
                <a:cubicBezTo>
                  <a:pt x="24" y="36"/>
                  <a:pt x="24" y="36"/>
                  <a:pt x="24" y="36"/>
                </a:cubicBezTo>
                <a:cubicBezTo>
                  <a:pt x="23" y="36"/>
                  <a:pt x="23" y="36"/>
                  <a:pt x="23" y="36"/>
                </a:cubicBezTo>
                <a:cubicBezTo>
                  <a:pt x="23" y="47"/>
                  <a:pt x="23" y="47"/>
                  <a:pt x="23" y="47"/>
                </a:cubicBezTo>
                <a:cubicBezTo>
                  <a:pt x="18" y="47"/>
                  <a:pt x="18" y="47"/>
                  <a:pt x="18" y="47"/>
                </a:cubicBezTo>
                <a:cubicBezTo>
                  <a:pt x="18" y="31"/>
                  <a:pt x="18" y="31"/>
                  <a:pt x="18" y="31"/>
                </a:cubicBezTo>
                <a:cubicBezTo>
                  <a:pt x="18" y="28"/>
                  <a:pt x="20" y="26"/>
                  <a:pt x="23" y="26"/>
                </a:cubicBezTo>
                <a:cubicBezTo>
                  <a:pt x="35" y="26"/>
                  <a:pt x="35" y="26"/>
                  <a:pt x="35" y="26"/>
                </a:cubicBezTo>
                <a:cubicBezTo>
                  <a:pt x="35" y="27"/>
                  <a:pt x="35" y="28"/>
                  <a:pt x="35" y="28"/>
                </a:cubicBezTo>
                <a:cubicBezTo>
                  <a:pt x="35" y="51"/>
                  <a:pt x="35" y="51"/>
                  <a:pt x="35" y="51"/>
                </a:cubicBezTo>
                <a:cubicBezTo>
                  <a:pt x="37" y="51"/>
                  <a:pt x="37" y="51"/>
                  <a:pt x="37" y="51"/>
                </a:cubicBezTo>
                <a:close/>
                <a:moveTo>
                  <a:pt x="31" y="9"/>
                </a:moveTo>
                <a:cubicBezTo>
                  <a:pt x="35" y="9"/>
                  <a:pt x="39" y="12"/>
                  <a:pt x="39" y="17"/>
                </a:cubicBezTo>
                <a:cubicBezTo>
                  <a:pt x="39" y="19"/>
                  <a:pt x="38" y="20"/>
                  <a:pt x="37" y="22"/>
                </a:cubicBezTo>
                <a:cubicBezTo>
                  <a:pt x="37" y="22"/>
                  <a:pt x="37" y="22"/>
                  <a:pt x="37" y="23"/>
                </a:cubicBezTo>
                <a:cubicBezTo>
                  <a:pt x="35" y="24"/>
                  <a:pt x="33" y="25"/>
                  <a:pt x="31" y="25"/>
                </a:cubicBezTo>
                <a:cubicBezTo>
                  <a:pt x="26" y="25"/>
                  <a:pt x="22" y="21"/>
                  <a:pt x="22" y="17"/>
                </a:cubicBezTo>
                <a:cubicBezTo>
                  <a:pt x="22" y="12"/>
                  <a:pt x="26" y="9"/>
                  <a:pt x="31" y="9"/>
                </a:cubicBezTo>
                <a:close/>
                <a:moveTo>
                  <a:pt x="81" y="9"/>
                </a:moveTo>
                <a:cubicBezTo>
                  <a:pt x="76" y="9"/>
                  <a:pt x="73" y="12"/>
                  <a:pt x="73" y="17"/>
                </a:cubicBezTo>
                <a:cubicBezTo>
                  <a:pt x="73" y="19"/>
                  <a:pt x="73" y="20"/>
                  <a:pt x="74" y="22"/>
                </a:cubicBezTo>
                <a:cubicBezTo>
                  <a:pt x="75" y="22"/>
                  <a:pt x="75" y="22"/>
                  <a:pt x="75" y="23"/>
                </a:cubicBezTo>
                <a:cubicBezTo>
                  <a:pt x="77" y="24"/>
                  <a:pt x="79" y="25"/>
                  <a:pt x="81" y="25"/>
                </a:cubicBezTo>
                <a:cubicBezTo>
                  <a:pt x="85" y="25"/>
                  <a:pt x="89" y="21"/>
                  <a:pt x="89" y="17"/>
                </a:cubicBezTo>
                <a:cubicBezTo>
                  <a:pt x="89" y="12"/>
                  <a:pt x="85" y="9"/>
                  <a:pt x="81" y="9"/>
                </a:cubicBezTo>
                <a:close/>
              </a:path>
            </a:pathLst>
          </a:custGeom>
          <a:solidFill>
            <a:srgbClr val="73C6E9"/>
          </a:solidFill>
          <a:ln w="9525">
            <a:noFill/>
            <a:round/>
            <a:headEnd/>
            <a:tailEnd/>
          </a:ln>
        </p:spPr>
        <p:txBody>
          <a:bodyPr anchor="ctr"/>
          <a:lstStyle/>
          <a:p>
            <a:endParaRPr lang="zh-CN" altLang="en-US"/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60648"/>
            <a:ext cx="3888432" cy="26111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3140968"/>
            <a:ext cx="4043792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571480"/>
            <a:ext cx="4857784" cy="34872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74512">
            <a:off x="3707095" y="2233657"/>
            <a:ext cx="4858050" cy="35035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5" name="组合 4"/>
          <p:cNvGrpSpPr/>
          <p:nvPr/>
        </p:nvGrpSpPr>
        <p:grpSpPr>
          <a:xfrm>
            <a:off x="1428728" y="1571612"/>
            <a:ext cx="6967795" cy="4000528"/>
            <a:chOff x="0" y="5000791"/>
            <a:chExt cx="5791200" cy="1750389"/>
          </a:xfrm>
        </p:grpSpPr>
        <p:sp>
          <p:nvSpPr>
            <p:cNvPr id="7" name="爆炸形 1 6">
              <a:hlinkClick r:id="rId4" action="ppaction://hlinkfile"/>
            </p:cNvPr>
            <p:cNvSpPr/>
            <p:nvPr/>
          </p:nvSpPr>
          <p:spPr>
            <a:xfrm>
              <a:off x="0" y="5000791"/>
              <a:ext cx="5791200" cy="1750389"/>
            </a:xfrm>
            <a:prstGeom prst="irregularSeal1">
              <a:avLst/>
            </a:prstGeom>
            <a:solidFill>
              <a:srgbClr val="FFFF00"/>
            </a:solidFill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8" name="模拟传统教学"/>
            <p:cNvSpPr txBox="1"/>
            <p:nvPr/>
          </p:nvSpPr>
          <p:spPr>
            <a:xfrm>
              <a:off x="1009372" y="5719701"/>
              <a:ext cx="3983027" cy="3635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8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数据可视化表达</a:t>
              </a:r>
              <a:endParaRPr lang="zh-CN" alt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9" name="文本框 17"/>
            <p:cNvSpPr txBox="1"/>
            <p:nvPr/>
          </p:nvSpPr>
          <p:spPr>
            <a:xfrm>
              <a:off x="1892782" y="5532159"/>
              <a:ext cx="1729084" cy="1750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“好”的标准是</a:t>
              </a:r>
              <a:endParaRPr lang="zh-CN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020272" y="908720"/>
            <a:ext cx="108012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00" dirty="0" smtClean="0">
                <a:solidFill>
                  <a:srgbClr val="CC3300"/>
                </a:solidFill>
                <a:latin typeface="方正超粗黑简体" pitchFamily="65" charset="-122"/>
                <a:ea typeface="方正超粗黑简体" pitchFamily="65" charset="-122"/>
              </a:rPr>
              <a:t>视觉效果</a:t>
            </a:r>
            <a:endParaRPr lang="zh-CN" altLang="en-US" sz="6600" dirty="0">
              <a:solidFill>
                <a:srgbClr val="CC3300"/>
              </a:solidFill>
              <a:latin typeface="方正超粗黑简体" pitchFamily="65" charset="-122"/>
              <a:ea typeface="方正超粗黑简体" pitchFamily="65" charset="-122"/>
            </a:endParaRPr>
          </a:p>
        </p:txBody>
      </p:sp>
      <p:pic>
        <p:nvPicPr>
          <p:cNvPr id="5" name="图片 4" descr="20140416171005_rnHhn_thumb_200_0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3068960"/>
            <a:ext cx="2520280" cy="2592288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88640"/>
            <a:ext cx="2577333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矩形 6"/>
          <p:cNvSpPr/>
          <p:nvPr/>
        </p:nvSpPr>
        <p:spPr>
          <a:xfrm>
            <a:off x="3923928" y="2924944"/>
            <a:ext cx="208823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8000" dirty="0" smtClean="0">
                <a:latin typeface="方正超粗黑简体" pitchFamily="65" charset="-122"/>
                <a:ea typeface="方正超粗黑简体" pitchFamily="65" charset="-122"/>
              </a:rPr>
              <a:t>10</a:t>
            </a:r>
          </a:p>
          <a:p>
            <a:r>
              <a:rPr lang="en-US" altLang="zh-CN" sz="8000" dirty="0" smtClean="0">
                <a:latin typeface="方正超粗黑简体" pitchFamily="65" charset="-122"/>
                <a:ea typeface="方正超粗黑简体" pitchFamily="65" charset="-122"/>
              </a:rPr>
              <a:t> </a:t>
            </a:r>
            <a:r>
              <a:rPr lang="zh-CN" altLang="en-US" sz="8000" dirty="0" smtClean="0">
                <a:latin typeface="方正超粗黑简体" pitchFamily="65" charset="-122"/>
                <a:ea typeface="方正超粗黑简体" pitchFamily="65" charset="-122"/>
              </a:rPr>
              <a:t>秒</a:t>
            </a:r>
            <a:endParaRPr lang="zh-CN" altLang="en-US" sz="8000" dirty="0">
              <a:latin typeface="方正超粗黑简体" pitchFamily="65" charset="-122"/>
              <a:ea typeface="方正超粗黑简体" pitchFamily="65" charset="-122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7904" y="188640"/>
            <a:ext cx="2409825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" name="组合 14"/>
          <p:cNvGrpSpPr/>
          <p:nvPr/>
        </p:nvGrpSpPr>
        <p:grpSpPr>
          <a:xfrm>
            <a:off x="4000496" y="3071810"/>
            <a:ext cx="1500198" cy="2214578"/>
            <a:chOff x="4000496" y="3071810"/>
            <a:chExt cx="1571636" cy="2286016"/>
          </a:xfrm>
        </p:grpSpPr>
        <p:cxnSp>
          <p:nvCxnSpPr>
            <p:cNvPr id="9" name="直接连接符 8"/>
            <p:cNvCxnSpPr/>
            <p:nvPr/>
          </p:nvCxnSpPr>
          <p:spPr>
            <a:xfrm rot="16200000" flipH="1">
              <a:off x="3714744" y="3500438"/>
              <a:ext cx="2143140" cy="1571636"/>
            </a:xfrm>
            <a:prstGeom prst="line">
              <a:avLst/>
            </a:prstGeom>
            <a:ln w="152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 rot="5400000">
              <a:off x="3607587" y="3607595"/>
              <a:ext cx="2286016" cy="1214446"/>
            </a:xfrm>
            <a:prstGeom prst="line">
              <a:avLst/>
            </a:prstGeom>
            <a:ln w="152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表格 6"/>
          <p:cNvGraphicFramePr>
            <a:graphicFrameLocks noGrp="1"/>
          </p:cNvGraphicFramePr>
          <p:nvPr>
            <p:extLst/>
          </p:nvPr>
        </p:nvGraphicFramePr>
        <p:xfrm>
          <a:off x="450292" y="1556792"/>
          <a:ext cx="8424735" cy="4431592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{8FD4443E-F989-4FC4-A0C8-D5A2AF1F390B}</a:tableStyleId>
              </a:tblPr>
              <a:tblGrid>
                <a:gridCol w="697642"/>
                <a:gridCol w="1120346"/>
                <a:gridCol w="1153297"/>
                <a:gridCol w="1556952"/>
                <a:gridCol w="1219200"/>
                <a:gridCol w="1301578"/>
                <a:gridCol w="1375720"/>
              </a:tblGrid>
              <a:tr h="5908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800" b="0" kern="100" dirty="0">
                          <a:solidFill>
                            <a:schemeClr val="bg1"/>
                          </a:solidFill>
                          <a:effectLst/>
                          <a:latin typeface="方正大黑简体" panose="03000509000000000000" pitchFamily="65" charset="-122"/>
                          <a:ea typeface="方正大黑简体" panose="03000509000000000000" pitchFamily="65" charset="-122"/>
                        </a:rPr>
                        <a:t>时间</a:t>
                      </a:r>
                      <a:endParaRPr lang="zh-CN" sz="1400" b="0" kern="100" dirty="0">
                        <a:solidFill>
                          <a:schemeClr val="bg1"/>
                        </a:solidFill>
                        <a:effectLst/>
                        <a:latin typeface="方正大黑简体" panose="03000509000000000000" pitchFamily="65" charset="-122"/>
                        <a:ea typeface="方正大黑简体" panose="03000509000000000000" pitchFamily="65" charset="-122"/>
                        <a:cs typeface="黑体" panose="02010609060101010101" pitchFamily="49" charset="-122"/>
                      </a:endParaRPr>
                    </a:p>
                  </a:txBody>
                  <a:tcPr marL="60940" marR="60940" marT="0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33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800" b="0" kern="100" dirty="0">
                          <a:solidFill>
                            <a:schemeClr val="bg1"/>
                          </a:solidFill>
                          <a:effectLst/>
                          <a:latin typeface="方正大黑简体" panose="03000509000000000000" pitchFamily="65" charset="-122"/>
                          <a:ea typeface="方正大黑简体" panose="03000509000000000000" pitchFamily="65" charset="-122"/>
                        </a:rPr>
                        <a:t>短期（</a:t>
                      </a:r>
                      <a:r>
                        <a:rPr lang="en-US" sz="1800" b="0" kern="100" dirty="0">
                          <a:solidFill>
                            <a:schemeClr val="bg1"/>
                          </a:solidFill>
                          <a:effectLst/>
                          <a:latin typeface="方正大黑简体" panose="03000509000000000000" pitchFamily="65" charset="-122"/>
                          <a:ea typeface="方正大黑简体" panose="03000509000000000000" pitchFamily="65" charset="-122"/>
                        </a:rPr>
                        <a:t>1</a:t>
                      </a:r>
                      <a:r>
                        <a:rPr lang="zh-CN" sz="1800" b="0" kern="100" dirty="0">
                          <a:solidFill>
                            <a:schemeClr val="bg1"/>
                          </a:solidFill>
                          <a:effectLst/>
                          <a:latin typeface="方正大黑简体" panose="03000509000000000000" pitchFamily="65" charset="-122"/>
                          <a:ea typeface="方正大黑简体" panose="03000509000000000000" pitchFamily="65" charset="-122"/>
                        </a:rPr>
                        <a:t>年内）</a:t>
                      </a:r>
                      <a:endParaRPr lang="zh-CN" sz="1400" b="0" kern="100" dirty="0">
                        <a:solidFill>
                          <a:schemeClr val="bg1"/>
                        </a:solidFill>
                        <a:effectLst/>
                        <a:latin typeface="方正大黑简体" panose="03000509000000000000" pitchFamily="65" charset="-122"/>
                        <a:ea typeface="方正大黑简体" panose="03000509000000000000" pitchFamily="65" charset="-122"/>
                        <a:cs typeface="黑体" panose="02010609060101010101" pitchFamily="49" charset="-122"/>
                      </a:endParaRPr>
                    </a:p>
                  </a:txBody>
                  <a:tcPr marL="60940" marR="60940" marT="0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33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800" b="0" kern="100" dirty="0">
                          <a:solidFill>
                            <a:schemeClr val="bg1"/>
                          </a:solidFill>
                          <a:effectLst/>
                          <a:latin typeface="方正大黑简体" panose="03000509000000000000" pitchFamily="65" charset="-122"/>
                          <a:ea typeface="方正大黑简体" panose="03000509000000000000" pitchFamily="65" charset="-122"/>
                        </a:rPr>
                        <a:t>中期（</a:t>
                      </a:r>
                      <a:r>
                        <a:rPr lang="en-US" sz="1800" b="0" kern="100" dirty="0">
                          <a:solidFill>
                            <a:schemeClr val="bg1"/>
                          </a:solidFill>
                          <a:effectLst/>
                          <a:latin typeface="方正大黑简体" panose="03000509000000000000" pitchFamily="65" charset="-122"/>
                          <a:ea typeface="方正大黑简体" panose="03000509000000000000" pitchFamily="65" charset="-122"/>
                        </a:rPr>
                        <a:t>2</a:t>
                      </a:r>
                      <a:r>
                        <a:rPr lang="zh-CN" sz="1800" b="0" kern="100" dirty="0">
                          <a:solidFill>
                            <a:schemeClr val="bg1"/>
                          </a:solidFill>
                          <a:effectLst/>
                          <a:latin typeface="方正大黑简体" panose="03000509000000000000" pitchFamily="65" charset="-122"/>
                          <a:ea typeface="方正大黑简体" panose="03000509000000000000" pitchFamily="65" charset="-122"/>
                        </a:rPr>
                        <a:t>到</a:t>
                      </a:r>
                      <a:r>
                        <a:rPr lang="en-US" sz="1800" b="0" kern="100" dirty="0">
                          <a:solidFill>
                            <a:schemeClr val="bg1"/>
                          </a:solidFill>
                          <a:effectLst/>
                          <a:latin typeface="方正大黑简体" panose="03000509000000000000" pitchFamily="65" charset="-122"/>
                          <a:ea typeface="方正大黑简体" panose="03000509000000000000" pitchFamily="65" charset="-122"/>
                        </a:rPr>
                        <a:t>3</a:t>
                      </a:r>
                      <a:r>
                        <a:rPr lang="zh-CN" sz="1800" b="0" kern="100" dirty="0">
                          <a:solidFill>
                            <a:schemeClr val="bg1"/>
                          </a:solidFill>
                          <a:effectLst/>
                          <a:latin typeface="方正大黑简体" panose="03000509000000000000" pitchFamily="65" charset="-122"/>
                          <a:ea typeface="方正大黑简体" panose="03000509000000000000" pitchFamily="65" charset="-122"/>
                        </a:rPr>
                        <a:t>年）</a:t>
                      </a:r>
                      <a:endParaRPr lang="zh-CN" sz="1400" b="0" kern="100" dirty="0">
                        <a:solidFill>
                          <a:schemeClr val="bg1"/>
                        </a:solidFill>
                        <a:effectLst/>
                        <a:latin typeface="方正大黑简体" panose="03000509000000000000" pitchFamily="65" charset="-122"/>
                        <a:ea typeface="方正大黑简体" panose="03000509000000000000" pitchFamily="65" charset="-122"/>
                        <a:cs typeface="黑体" panose="02010609060101010101" pitchFamily="49" charset="-122"/>
                      </a:endParaRPr>
                    </a:p>
                  </a:txBody>
                  <a:tcPr marL="60940" marR="60940" marT="0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33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800" b="0" kern="100" dirty="0">
                          <a:solidFill>
                            <a:schemeClr val="bg1"/>
                          </a:solidFill>
                          <a:effectLst/>
                          <a:latin typeface="方正大黑简体" panose="03000509000000000000" pitchFamily="65" charset="-122"/>
                          <a:ea typeface="方正大黑简体" panose="03000509000000000000" pitchFamily="65" charset="-122"/>
                        </a:rPr>
                        <a:t>长期（</a:t>
                      </a:r>
                      <a:r>
                        <a:rPr lang="en-US" sz="1800" b="0" kern="100" dirty="0">
                          <a:solidFill>
                            <a:schemeClr val="bg1"/>
                          </a:solidFill>
                          <a:effectLst/>
                          <a:latin typeface="方正大黑简体" panose="03000509000000000000" pitchFamily="65" charset="-122"/>
                          <a:ea typeface="方正大黑简体" panose="03000509000000000000" pitchFamily="65" charset="-122"/>
                        </a:rPr>
                        <a:t>4</a:t>
                      </a:r>
                      <a:r>
                        <a:rPr lang="zh-CN" sz="1800" b="0" kern="100" dirty="0">
                          <a:solidFill>
                            <a:schemeClr val="bg1"/>
                          </a:solidFill>
                          <a:effectLst/>
                          <a:latin typeface="方正大黑简体" panose="03000509000000000000" pitchFamily="65" charset="-122"/>
                          <a:ea typeface="方正大黑简体" panose="03000509000000000000" pitchFamily="65" charset="-122"/>
                        </a:rPr>
                        <a:t>到</a:t>
                      </a:r>
                      <a:r>
                        <a:rPr lang="en-US" sz="1800" b="0" kern="100" dirty="0">
                          <a:solidFill>
                            <a:schemeClr val="bg1"/>
                          </a:solidFill>
                          <a:effectLst/>
                          <a:latin typeface="方正大黑简体" panose="03000509000000000000" pitchFamily="65" charset="-122"/>
                          <a:ea typeface="方正大黑简体" panose="03000509000000000000" pitchFamily="65" charset="-122"/>
                        </a:rPr>
                        <a:t>5</a:t>
                      </a:r>
                      <a:r>
                        <a:rPr lang="zh-CN" sz="1800" b="0" kern="100" dirty="0">
                          <a:solidFill>
                            <a:schemeClr val="bg1"/>
                          </a:solidFill>
                          <a:effectLst/>
                          <a:latin typeface="方正大黑简体" panose="03000509000000000000" pitchFamily="65" charset="-122"/>
                          <a:ea typeface="方正大黑简体" panose="03000509000000000000" pitchFamily="65" charset="-122"/>
                        </a:rPr>
                        <a:t>年）</a:t>
                      </a:r>
                      <a:endParaRPr lang="zh-CN" sz="1400" b="0" kern="100" dirty="0">
                        <a:solidFill>
                          <a:schemeClr val="bg1"/>
                        </a:solidFill>
                        <a:effectLst/>
                        <a:latin typeface="方正大黑简体" panose="03000509000000000000" pitchFamily="65" charset="-122"/>
                        <a:ea typeface="方正大黑简体" panose="03000509000000000000" pitchFamily="65" charset="-122"/>
                        <a:cs typeface="黑体" panose="02010609060101010101" pitchFamily="49" charset="-122"/>
                      </a:endParaRPr>
                    </a:p>
                  </a:txBody>
                  <a:tcPr marL="60940" marR="60940" marT="0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33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59087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0" kern="1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方正隶二简体" panose="03000509000000000000" pitchFamily="65" charset="-122"/>
                          <a:ea typeface="方正隶二简体" panose="03000509000000000000" pitchFamily="65" charset="-122"/>
                        </a:rPr>
                        <a:t>2009</a:t>
                      </a:r>
                      <a:endParaRPr lang="zh-CN" sz="1400" b="0" kern="10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方正隶二简体" panose="03000509000000000000" pitchFamily="65" charset="-122"/>
                        <a:ea typeface="方正隶二简体" panose="03000509000000000000" pitchFamily="65" charset="-122"/>
                        <a:cs typeface="黑体" panose="02010609060101010101" pitchFamily="49" charset="-122"/>
                      </a:endParaRPr>
                    </a:p>
                  </a:txBody>
                  <a:tcPr marL="60940" marR="60940" marT="0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CN" sz="1800" b="0" kern="1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方正隶二简体" panose="03000509000000000000" pitchFamily="65" charset="-122"/>
                          <a:ea typeface="方正隶二简体" panose="03000509000000000000" pitchFamily="65" charset="-122"/>
                        </a:rPr>
                        <a:t>移动设备</a:t>
                      </a:r>
                      <a:endParaRPr lang="zh-CN" sz="1400" b="0" kern="1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方正隶二简体" panose="03000509000000000000" pitchFamily="65" charset="-122"/>
                        <a:ea typeface="方正隶二简体" panose="03000509000000000000" pitchFamily="65" charset="-122"/>
                        <a:cs typeface="黑体" panose="02010609060101010101" pitchFamily="49" charset="-122"/>
                      </a:endParaRPr>
                    </a:p>
                  </a:txBody>
                  <a:tcPr marL="60940" marR="60940" marT="0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CN" sz="1800" b="0" kern="1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方正隶二简体" panose="03000509000000000000" pitchFamily="65" charset="-122"/>
                          <a:ea typeface="方正隶二简体" panose="03000509000000000000" pitchFamily="65" charset="-122"/>
                        </a:rPr>
                        <a:t>云计算</a:t>
                      </a:r>
                      <a:endParaRPr lang="zh-CN" sz="1400" b="0" kern="1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方正隶二简体" panose="03000509000000000000" pitchFamily="65" charset="-122"/>
                        <a:ea typeface="方正隶二简体" panose="03000509000000000000" pitchFamily="65" charset="-122"/>
                        <a:cs typeface="黑体" panose="02010609060101010101" pitchFamily="49" charset="-122"/>
                      </a:endParaRPr>
                    </a:p>
                  </a:txBody>
                  <a:tcPr marL="60940" marR="60940" marT="0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CN" sz="1800" b="0" kern="1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方正隶二简体" panose="03000509000000000000" pitchFamily="65" charset="-122"/>
                          <a:ea typeface="方正隶二简体" panose="03000509000000000000" pitchFamily="65" charset="-122"/>
                        </a:rPr>
                        <a:t>地理定位</a:t>
                      </a:r>
                      <a:endParaRPr lang="zh-CN" sz="1400" b="0" kern="1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方正隶二简体" panose="03000509000000000000" pitchFamily="65" charset="-122"/>
                        <a:ea typeface="方正隶二简体" panose="03000509000000000000" pitchFamily="65" charset="-122"/>
                        <a:cs typeface="黑体" panose="02010609060101010101" pitchFamily="49" charset="-122"/>
                      </a:endParaRPr>
                    </a:p>
                  </a:txBody>
                  <a:tcPr marL="60940" marR="60940" marT="0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CN" sz="1800" b="0" kern="1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方正隶二简体" panose="03000509000000000000" pitchFamily="65" charset="-122"/>
                          <a:ea typeface="方正隶二简体" panose="03000509000000000000" pitchFamily="65" charset="-122"/>
                        </a:rPr>
                        <a:t>个人网络</a:t>
                      </a:r>
                      <a:endParaRPr lang="zh-CN" sz="1400" b="0" kern="1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方正隶二简体" panose="03000509000000000000" pitchFamily="65" charset="-122"/>
                        <a:ea typeface="方正隶二简体" panose="03000509000000000000" pitchFamily="65" charset="-122"/>
                        <a:cs typeface="黑体" panose="02010609060101010101" pitchFamily="49" charset="-122"/>
                      </a:endParaRPr>
                    </a:p>
                  </a:txBody>
                  <a:tcPr marL="60940" marR="60940" marT="0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CN" sz="1800" b="0" kern="1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方正隶二简体" panose="03000509000000000000" pitchFamily="65" charset="-122"/>
                          <a:ea typeface="方正隶二简体" panose="03000509000000000000" pitchFamily="65" charset="-122"/>
                        </a:rPr>
                        <a:t>语义感知应用</a:t>
                      </a:r>
                      <a:endParaRPr lang="zh-CN" sz="1400" b="0" kern="1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方正隶二简体" panose="03000509000000000000" pitchFamily="65" charset="-122"/>
                        <a:ea typeface="方正隶二简体" panose="03000509000000000000" pitchFamily="65" charset="-122"/>
                        <a:cs typeface="黑体" panose="02010609060101010101" pitchFamily="49" charset="-122"/>
                      </a:endParaRPr>
                    </a:p>
                  </a:txBody>
                  <a:tcPr marL="60940" marR="60940" marT="0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CN" sz="1800" b="0" kern="1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方正隶二简体" panose="03000509000000000000" pitchFamily="65" charset="-122"/>
                          <a:ea typeface="方正隶二简体" panose="03000509000000000000" pitchFamily="65" charset="-122"/>
                        </a:rPr>
                        <a:t>智能物体</a:t>
                      </a:r>
                      <a:endParaRPr lang="zh-CN" sz="1400" b="0" kern="1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方正隶二简体" panose="03000509000000000000" pitchFamily="65" charset="-122"/>
                        <a:ea typeface="方正隶二简体" panose="03000509000000000000" pitchFamily="65" charset="-122"/>
                        <a:cs typeface="黑体" panose="02010609060101010101" pitchFamily="49" charset="-122"/>
                      </a:endParaRPr>
                    </a:p>
                  </a:txBody>
                  <a:tcPr marL="60940" marR="60940" marT="0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9900"/>
                    </a:solidFill>
                  </a:tcPr>
                </a:tc>
              </a:tr>
              <a:tr h="59087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0" kern="1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方正隶二简体" panose="03000509000000000000" pitchFamily="65" charset="-122"/>
                          <a:ea typeface="方正隶二简体" panose="03000509000000000000" pitchFamily="65" charset="-122"/>
                        </a:rPr>
                        <a:t>2010</a:t>
                      </a:r>
                      <a:endParaRPr lang="zh-CN" sz="1400" b="0" kern="10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方正隶二简体" panose="03000509000000000000" pitchFamily="65" charset="-122"/>
                        <a:ea typeface="方正隶二简体" panose="03000509000000000000" pitchFamily="65" charset="-122"/>
                        <a:cs typeface="黑体" panose="02010609060101010101" pitchFamily="49" charset="-122"/>
                      </a:endParaRPr>
                    </a:p>
                  </a:txBody>
                  <a:tcPr marL="60940" marR="60940" marT="0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CN" sz="1800" b="0" kern="1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方正隶二简体" panose="03000509000000000000" pitchFamily="65" charset="-122"/>
                          <a:ea typeface="方正隶二简体" panose="03000509000000000000" pitchFamily="65" charset="-122"/>
                        </a:rPr>
                        <a:t>移动计算</a:t>
                      </a:r>
                      <a:endParaRPr lang="zh-CN" sz="1400" b="0" kern="1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方正隶二简体" panose="03000509000000000000" pitchFamily="65" charset="-122"/>
                        <a:ea typeface="方正隶二简体" panose="03000509000000000000" pitchFamily="65" charset="-122"/>
                        <a:cs typeface="黑体" panose="02010609060101010101" pitchFamily="49" charset="-122"/>
                      </a:endParaRPr>
                    </a:p>
                  </a:txBody>
                  <a:tcPr marL="60940" marR="60940" marT="0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CN" sz="1800" b="0" kern="1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方正隶二简体" panose="03000509000000000000" pitchFamily="65" charset="-122"/>
                          <a:ea typeface="方正隶二简体" panose="03000509000000000000" pitchFamily="65" charset="-122"/>
                        </a:rPr>
                        <a:t>开放内容</a:t>
                      </a:r>
                      <a:endParaRPr lang="zh-CN" sz="1400" b="0" kern="10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方正隶二简体" panose="03000509000000000000" pitchFamily="65" charset="-122"/>
                        <a:ea typeface="方正隶二简体" panose="03000509000000000000" pitchFamily="65" charset="-122"/>
                        <a:cs typeface="黑体" panose="02010609060101010101" pitchFamily="49" charset="-122"/>
                      </a:endParaRPr>
                    </a:p>
                  </a:txBody>
                  <a:tcPr marL="60940" marR="60940" marT="0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CN" sz="1800" b="0" kern="1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方正隶二简体" panose="03000509000000000000" pitchFamily="65" charset="-122"/>
                          <a:ea typeface="方正隶二简体" panose="03000509000000000000" pitchFamily="65" charset="-122"/>
                        </a:rPr>
                        <a:t>电子书</a:t>
                      </a:r>
                      <a:endParaRPr lang="zh-CN" sz="1400" b="0" kern="1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方正隶二简体" panose="03000509000000000000" pitchFamily="65" charset="-122"/>
                        <a:ea typeface="方正隶二简体" panose="03000509000000000000" pitchFamily="65" charset="-122"/>
                        <a:cs typeface="黑体" panose="02010609060101010101" pitchFamily="49" charset="-122"/>
                      </a:endParaRPr>
                    </a:p>
                  </a:txBody>
                  <a:tcPr marL="60940" marR="60940" marT="0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CN" sz="1800" b="0" kern="1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方正隶二简体" panose="03000509000000000000" pitchFamily="65" charset="-122"/>
                          <a:ea typeface="方正隶二简体" panose="03000509000000000000" pitchFamily="65" charset="-122"/>
                        </a:rPr>
                        <a:t>简易增强现实</a:t>
                      </a:r>
                      <a:endParaRPr lang="zh-CN" sz="1400" b="0" kern="1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方正隶二简体" panose="03000509000000000000" pitchFamily="65" charset="-122"/>
                        <a:ea typeface="方正隶二简体" panose="03000509000000000000" pitchFamily="65" charset="-122"/>
                        <a:cs typeface="黑体" panose="02010609060101010101" pitchFamily="49" charset="-122"/>
                      </a:endParaRPr>
                    </a:p>
                  </a:txBody>
                  <a:tcPr marL="60940" marR="60940" marT="0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CN" sz="1800" b="0" kern="1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方正隶二简体" panose="03000509000000000000" pitchFamily="65" charset="-122"/>
                          <a:ea typeface="方正隶二简体" panose="03000509000000000000" pitchFamily="65" charset="-122"/>
                        </a:rPr>
                        <a:t>基于手势的计算</a:t>
                      </a:r>
                      <a:endParaRPr lang="zh-CN" sz="1400" b="0" kern="1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方正隶二简体" panose="03000509000000000000" pitchFamily="65" charset="-122"/>
                        <a:ea typeface="方正隶二简体" panose="03000509000000000000" pitchFamily="65" charset="-122"/>
                        <a:cs typeface="黑体" panose="02010609060101010101" pitchFamily="49" charset="-122"/>
                      </a:endParaRPr>
                    </a:p>
                  </a:txBody>
                  <a:tcPr marL="60940" marR="60940" marT="0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CN" sz="1800" b="0" kern="1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方正隶二简体" panose="03000509000000000000" pitchFamily="65" charset="-122"/>
                          <a:ea typeface="方正隶二简体" panose="03000509000000000000" pitchFamily="65" charset="-122"/>
                        </a:rPr>
                        <a:t>可视化数据分析</a:t>
                      </a:r>
                      <a:endParaRPr lang="zh-CN" sz="1400" b="0" kern="1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方正隶二简体" panose="03000509000000000000" pitchFamily="65" charset="-122"/>
                        <a:ea typeface="方正隶二简体" panose="03000509000000000000" pitchFamily="65" charset="-122"/>
                        <a:cs typeface="黑体" panose="02010609060101010101" pitchFamily="49" charset="-122"/>
                      </a:endParaRPr>
                    </a:p>
                  </a:txBody>
                  <a:tcPr marL="60940" marR="60940" marT="0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CC00"/>
                    </a:solidFill>
                  </a:tcPr>
                </a:tc>
              </a:tr>
              <a:tr h="59087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0" kern="1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方正隶二简体" panose="03000509000000000000" pitchFamily="65" charset="-122"/>
                          <a:ea typeface="方正隶二简体" panose="03000509000000000000" pitchFamily="65" charset="-122"/>
                        </a:rPr>
                        <a:t>2011</a:t>
                      </a:r>
                      <a:endParaRPr lang="zh-CN" sz="1400" b="0" kern="10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方正隶二简体" panose="03000509000000000000" pitchFamily="65" charset="-122"/>
                        <a:ea typeface="方正隶二简体" panose="03000509000000000000" pitchFamily="65" charset="-122"/>
                        <a:cs typeface="黑体" panose="02010609060101010101" pitchFamily="49" charset="-122"/>
                      </a:endParaRPr>
                    </a:p>
                  </a:txBody>
                  <a:tcPr marL="60940" marR="60940" marT="0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CN" sz="1800" b="0" kern="1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方正隶二简体" panose="03000509000000000000" pitchFamily="65" charset="-122"/>
                          <a:ea typeface="方正隶二简体" panose="03000509000000000000" pitchFamily="65" charset="-122"/>
                        </a:rPr>
                        <a:t>电子书</a:t>
                      </a:r>
                      <a:endParaRPr lang="zh-CN" sz="1400" b="0" kern="1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方正隶二简体" panose="03000509000000000000" pitchFamily="65" charset="-122"/>
                        <a:ea typeface="方正隶二简体" panose="03000509000000000000" pitchFamily="65" charset="-122"/>
                        <a:cs typeface="黑体" panose="02010609060101010101" pitchFamily="49" charset="-122"/>
                      </a:endParaRPr>
                    </a:p>
                  </a:txBody>
                  <a:tcPr marL="60940" marR="60940" marT="0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CN" sz="1800" b="0" kern="1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方正隶二简体" panose="03000509000000000000" pitchFamily="65" charset="-122"/>
                          <a:ea typeface="方正隶二简体" panose="03000509000000000000" pitchFamily="65" charset="-122"/>
                        </a:rPr>
                        <a:t>移动设备</a:t>
                      </a:r>
                      <a:endParaRPr lang="zh-CN" sz="1400" b="0" kern="10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方正隶二简体" panose="03000509000000000000" pitchFamily="65" charset="-122"/>
                        <a:ea typeface="方正隶二简体" panose="03000509000000000000" pitchFamily="65" charset="-122"/>
                        <a:cs typeface="黑体" panose="02010609060101010101" pitchFamily="49" charset="-122"/>
                      </a:endParaRPr>
                    </a:p>
                  </a:txBody>
                  <a:tcPr marL="60940" marR="60940" marT="0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CN" sz="1800" b="0" kern="1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方正隶二简体" panose="03000509000000000000" pitchFamily="65" charset="-122"/>
                          <a:ea typeface="方正隶二简体" panose="03000509000000000000" pitchFamily="65" charset="-122"/>
                        </a:rPr>
                        <a:t>增强现实</a:t>
                      </a:r>
                      <a:endParaRPr lang="zh-CN" sz="1400" b="0" kern="10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方正隶二简体" panose="03000509000000000000" pitchFamily="65" charset="-122"/>
                        <a:ea typeface="方正隶二简体" panose="03000509000000000000" pitchFamily="65" charset="-122"/>
                        <a:cs typeface="黑体" panose="02010609060101010101" pitchFamily="49" charset="-122"/>
                      </a:endParaRPr>
                    </a:p>
                  </a:txBody>
                  <a:tcPr marL="60940" marR="60940" marT="0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CN" altLang="zh-CN" sz="1600" b="0" kern="1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方正隶二简体" panose="03000509000000000000" pitchFamily="65" charset="-122"/>
                          <a:ea typeface="方正隶二简体" panose="03000509000000000000" pitchFamily="65" charset="-122"/>
                        </a:rPr>
                        <a:t>游戏式学习</a:t>
                      </a:r>
                      <a:endParaRPr lang="zh-CN" altLang="zh-CN" sz="1200" b="0" kern="1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方正隶二简体" panose="03000509000000000000" pitchFamily="65" charset="-122"/>
                        <a:ea typeface="方正隶二简体" panose="03000509000000000000" pitchFamily="65" charset="-122"/>
                        <a:cs typeface="黑体" panose="02010609060101010101" pitchFamily="49" charset="-122"/>
                      </a:endParaRPr>
                    </a:p>
                  </a:txBody>
                  <a:tcPr marL="60940" marR="60940" marT="0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CN" sz="1800" b="0" kern="1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方正隶二简体" panose="03000509000000000000" pitchFamily="65" charset="-122"/>
                          <a:ea typeface="方正隶二简体" panose="03000509000000000000" pitchFamily="65" charset="-122"/>
                        </a:rPr>
                        <a:t>基于手势的计算</a:t>
                      </a:r>
                      <a:endParaRPr lang="zh-CN" sz="1400" b="0" kern="1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方正隶二简体" panose="03000509000000000000" pitchFamily="65" charset="-122"/>
                        <a:ea typeface="方正隶二简体" panose="03000509000000000000" pitchFamily="65" charset="-122"/>
                        <a:cs typeface="黑体" panose="02010609060101010101" pitchFamily="49" charset="-122"/>
                      </a:endParaRPr>
                    </a:p>
                  </a:txBody>
                  <a:tcPr marL="60940" marR="60940" marT="0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CN" sz="1800" b="0" kern="1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方正隶二简体" panose="03000509000000000000" pitchFamily="65" charset="-122"/>
                          <a:ea typeface="方正隶二简体" panose="03000509000000000000" pitchFamily="65" charset="-122"/>
                        </a:rPr>
                        <a:t>学习分析</a:t>
                      </a:r>
                      <a:endParaRPr lang="zh-CN" sz="1400" b="0" kern="1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方正隶二简体" panose="03000509000000000000" pitchFamily="65" charset="-122"/>
                        <a:ea typeface="方正隶二简体" panose="03000509000000000000" pitchFamily="65" charset="-122"/>
                        <a:cs typeface="黑体" panose="02010609060101010101" pitchFamily="49" charset="-122"/>
                      </a:endParaRPr>
                    </a:p>
                  </a:txBody>
                  <a:tcPr marL="60940" marR="60940" marT="0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CC66"/>
                    </a:solidFill>
                  </a:tcPr>
                </a:tc>
              </a:tr>
              <a:tr h="88631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方正隶二简体" panose="03000509000000000000" pitchFamily="65" charset="-122"/>
                          <a:ea typeface="方正隶二简体" panose="03000509000000000000" pitchFamily="65" charset="-122"/>
                        </a:rPr>
                        <a:t>2012</a:t>
                      </a:r>
                      <a:endParaRPr lang="zh-CN" sz="1400" b="0" kern="1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方正隶二简体" panose="03000509000000000000" pitchFamily="65" charset="-122"/>
                        <a:ea typeface="方正隶二简体" panose="03000509000000000000" pitchFamily="65" charset="-122"/>
                        <a:cs typeface="黑体" panose="02010609060101010101" pitchFamily="49" charset="-122"/>
                      </a:endParaRPr>
                    </a:p>
                  </a:txBody>
                  <a:tcPr marL="60940" marR="60940" marT="0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CN" sz="1800" b="0" kern="1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方正隶二简体" panose="03000509000000000000" pitchFamily="65" charset="-122"/>
                          <a:ea typeface="方正隶二简体" panose="03000509000000000000" pitchFamily="65" charset="-122"/>
                        </a:rPr>
                        <a:t>移动设备应用程序</a:t>
                      </a:r>
                      <a:endParaRPr lang="zh-CN" sz="1400" b="0" kern="10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方正隶二简体" panose="03000509000000000000" pitchFamily="65" charset="-122"/>
                        <a:ea typeface="方正隶二简体" panose="03000509000000000000" pitchFamily="65" charset="-122"/>
                        <a:cs typeface="黑体" panose="02010609060101010101" pitchFamily="49" charset="-122"/>
                      </a:endParaRPr>
                    </a:p>
                  </a:txBody>
                  <a:tcPr marL="60940" marR="60940" marT="0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CN" sz="1800" b="0" kern="1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方正隶二简体" panose="03000509000000000000" pitchFamily="65" charset="-122"/>
                          <a:ea typeface="方正隶二简体" panose="03000509000000000000" pitchFamily="65" charset="-122"/>
                        </a:rPr>
                        <a:t>平板电脑</a:t>
                      </a:r>
                      <a:endParaRPr lang="zh-CN" sz="1400" b="0" kern="1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方正隶二简体" panose="03000509000000000000" pitchFamily="65" charset="-122"/>
                        <a:ea typeface="方正隶二简体" panose="03000509000000000000" pitchFamily="65" charset="-122"/>
                        <a:cs typeface="黑体" panose="02010609060101010101" pitchFamily="49" charset="-122"/>
                      </a:endParaRPr>
                    </a:p>
                  </a:txBody>
                  <a:tcPr marL="60940" marR="60940" marT="0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CN" sz="1600" b="0" kern="1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方正隶二简体" panose="03000509000000000000" pitchFamily="65" charset="-122"/>
                          <a:ea typeface="方正隶二简体" panose="03000509000000000000" pitchFamily="65" charset="-122"/>
                        </a:rPr>
                        <a:t>基于游戏的学习</a:t>
                      </a:r>
                      <a:endParaRPr lang="zh-CN" sz="1200" b="0" kern="1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方正隶二简体" panose="03000509000000000000" pitchFamily="65" charset="-122"/>
                        <a:ea typeface="方正隶二简体" panose="03000509000000000000" pitchFamily="65" charset="-122"/>
                        <a:cs typeface="黑体" panose="02010609060101010101" pitchFamily="49" charset="-122"/>
                      </a:endParaRPr>
                    </a:p>
                  </a:txBody>
                  <a:tcPr marL="60940" marR="60940" marT="0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CN" sz="1800" b="0" kern="1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方正隶二简体" panose="03000509000000000000" pitchFamily="65" charset="-122"/>
                          <a:ea typeface="方正隶二简体" panose="03000509000000000000" pitchFamily="65" charset="-122"/>
                        </a:rPr>
                        <a:t>学习分析</a:t>
                      </a:r>
                      <a:endParaRPr lang="zh-CN" sz="1400" b="0" kern="1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方正隶二简体" panose="03000509000000000000" pitchFamily="65" charset="-122"/>
                        <a:ea typeface="方正隶二简体" panose="03000509000000000000" pitchFamily="65" charset="-122"/>
                        <a:cs typeface="黑体" panose="02010609060101010101" pitchFamily="49" charset="-122"/>
                      </a:endParaRPr>
                    </a:p>
                  </a:txBody>
                  <a:tcPr marL="60940" marR="60940" marT="0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CN" sz="1800" b="0" kern="1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方正隶二简体" panose="03000509000000000000" pitchFamily="65" charset="-122"/>
                          <a:ea typeface="方正隶二简体" panose="03000509000000000000" pitchFamily="65" charset="-122"/>
                        </a:rPr>
                        <a:t>基于手势的计算</a:t>
                      </a:r>
                      <a:endParaRPr lang="zh-CN" sz="1400" b="0" kern="1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方正隶二简体" panose="03000509000000000000" pitchFamily="65" charset="-122"/>
                        <a:ea typeface="方正隶二简体" panose="03000509000000000000" pitchFamily="65" charset="-122"/>
                        <a:cs typeface="黑体" panose="02010609060101010101" pitchFamily="49" charset="-122"/>
                      </a:endParaRPr>
                    </a:p>
                  </a:txBody>
                  <a:tcPr marL="60940" marR="60940" marT="0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CN" sz="1800" b="0" kern="1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方正隶二简体" panose="03000509000000000000" pitchFamily="65" charset="-122"/>
                          <a:ea typeface="方正隶二简体" panose="03000509000000000000" pitchFamily="65" charset="-122"/>
                        </a:rPr>
                        <a:t>物联网</a:t>
                      </a:r>
                      <a:endParaRPr lang="zh-CN" sz="1400" b="0" kern="1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方正隶二简体" panose="03000509000000000000" pitchFamily="65" charset="-122"/>
                        <a:ea typeface="方正隶二简体" panose="03000509000000000000" pitchFamily="65" charset="-122"/>
                        <a:cs typeface="黑体" panose="02010609060101010101" pitchFamily="49" charset="-122"/>
                      </a:endParaRPr>
                    </a:p>
                  </a:txBody>
                  <a:tcPr marL="60940" marR="60940" marT="0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CC99"/>
                    </a:solidFill>
                  </a:tcPr>
                </a:tc>
              </a:tr>
              <a:tr h="59087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0" kern="1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方正隶二简体" panose="03000509000000000000" pitchFamily="65" charset="-122"/>
                          <a:ea typeface="方正隶二简体" panose="03000509000000000000" pitchFamily="65" charset="-122"/>
                        </a:rPr>
                        <a:t>2013</a:t>
                      </a:r>
                      <a:endParaRPr lang="zh-CN" sz="1400" b="0" kern="10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方正隶二简体" panose="03000509000000000000" pitchFamily="65" charset="-122"/>
                        <a:ea typeface="方正隶二简体" panose="03000509000000000000" pitchFamily="65" charset="-122"/>
                        <a:cs typeface="黑体" panose="02010609060101010101" pitchFamily="49" charset="-122"/>
                      </a:endParaRPr>
                    </a:p>
                  </a:txBody>
                  <a:tcPr marL="60940" marR="60940" marT="0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0" kern="100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方正隶二简体" panose="03000509000000000000" pitchFamily="65" charset="-122"/>
                          <a:ea typeface="方正隶二简体" panose="03000509000000000000" pitchFamily="65" charset="-122"/>
                        </a:rPr>
                        <a:t>MOOCs</a:t>
                      </a:r>
                      <a:endParaRPr lang="zh-CN" sz="1400" b="0" kern="1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方正隶二简体" panose="03000509000000000000" pitchFamily="65" charset="-122"/>
                        <a:ea typeface="方正隶二简体" panose="03000509000000000000" pitchFamily="65" charset="-122"/>
                        <a:cs typeface="黑体" panose="02010609060101010101" pitchFamily="49" charset="-122"/>
                      </a:endParaRPr>
                    </a:p>
                  </a:txBody>
                  <a:tcPr marL="60940" marR="60940" marT="0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CN" sz="1800" b="0" kern="1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方正隶二简体" panose="03000509000000000000" pitchFamily="65" charset="-122"/>
                          <a:ea typeface="方正隶二简体" panose="03000509000000000000" pitchFamily="65" charset="-122"/>
                        </a:rPr>
                        <a:t>平板电脑</a:t>
                      </a:r>
                      <a:endParaRPr lang="zh-CN" sz="1400" b="0" kern="10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方正隶二简体" panose="03000509000000000000" pitchFamily="65" charset="-122"/>
                        <a:ea typeface="方正隶二简体" panose="03000509000000000000" pitchFamily="65" charset="-122"/>
                        <a:cs typeface="黑体" panose="02010609060101010101" pitchFamily="49" charset="-122"/>
                      </a:endParaRPr>
                    </a:p>
                  </a:txBody>
                  <a:tcPr marL="60940" marR="60940" marT="0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CN" sz="1800" b="0" kern="1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方正隶二简体" panose="03000509000000000000" pitchFamily="65" charset="-122"/>
                          <a:ea typeface="方正隶二简体" panose="03000509000000000000" pitchFamily="65" charset="-122"/>
                        </a:rPr>
                        <a:t>游戏与游戏化</a:t>
                      </a:r>
                      <a:endParaRPr lang="zh-CN" sz="1400" b="0" kern="1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方正隶二简体" panose="03000509000000000000" pitchFamily="65" charset="-122"/>
                        <a:ea typeface="方正隶二简体" panose="03000509000000000000" pitchFamily="65" charset="-122"/>
                        <a:cs typeface="黑体" panose="02010609060101010101" pitchFamily="49" charset="-122"/>
                      </a:endParaRPr>
                    </a:p>
                  </a:txBody>
                  <a:tcPr marL="60940" marR="60940" marT="0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CN" sz="1800" b="0" kern="1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方正隶二简体" panose="03000509000000000000" pitchFamily="65" charset="-122"/>
                          <a:ea typeface="方正隶二简体" panose="03000509000000000000" pitchFamily="65" charset="-122"/>
                        </a:rPr>
                        <a:t>学习分析</a:t>
                      </a:r>
                      <a:endParaRPr lang="zh-CN" sz="1400" b="0" kern="1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方正隶二简体" panose="03000509000000000000" pitchFamily="65" charset="-122"/>
                        <a:ea typeface="方正隶二简体" panose="03000509000000000000" pitchFamily="65" charset="-122"/>
                        <a:cs typeface="黑体" panose="02010609060101010101" pitchFamily="49" charset="-122"/>
                      </a:endParaRPr>
                    </a:p>
                  </a:txBody>
                  <a:tcPr marL="60940" marR="60940" marT="0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方正隶二简体" panose="03000509000000000000" pitchFamily="65" charset="-122"/>
                          <a:ea typeface="方正隶二简体" panose="03000509000000000000" pitchFamily="65" charset="-122"/>
                        </a:rPr>
                        <a:t>3D</a:t>
                      </a:r>
                      <a:r>
                        <a:rPr lang="zh-CN" sz="1800" b="0" kern="1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方正隶二简体" panose="03000509000000000000" pitchFamily="65" charset="-122"/>
                          <a:ea typeface="方正隶二简体" panose="03000509000000000000" pitchFamily="65" charset="-122"/>
                        </a:rPr>
                        <a:t>打印</a:t>
                      </a:r>
                      <a:endParaRPr lang="zh-CN" sz="1400" b="0" kern="1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方正隶二简体" panose="03000509000000000000" pitchFamily="65" charset="-122"/>
                        <a:ea typeface="方正隶二简体" panose="03000509000000000000" pitchFamily="65" charset="-122"/>
                        <a:cs typeface="黑体" panose="02010609060101010101" pitchFamily="49" charset="-122"/>
                      </a:endParaRPr>
                    </a:p>
                  </a:txBody>
                  <a:tcPr marL="60940" marR="60940" marT="0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CN" sz="1800" b="0" kern="1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方正隶二简体" panose="03000509000000000000" pitchFamily="65" charset="-122"/>
                          <a:ea typeface="方正隶二简体" panose="03000509000000000000" pitchFamily="65" charset="-122"/>
                        </a:rPr>
                        <a:t>可穿戴技术</a:t>
                      </a:r>
                      <a:endParaRPr lang="zh-CN" sz="1400" b="0" kern="1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方正隶二简体" panose="03000509000000000000" pitchFamily="65" charset="-122"/>
                        <a:ea typeface="方正隶二简体" panose="03000509000000000000" pitchFamily="65" charset="-122"/>
                        <a:cs typeface="黑体" panose="02010609060101010101" pitchFamily="49" charset="-122"/>
                      </a:endParaRPr>
                    </a:p>
                  </a:txBody>
                  <a:tcPr marL="60940" marR="60940" marT="0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CCCC"/>
                    </a:solidFill>
                  </a:tcPr>
                </a:tc>
              </a:tr>
              <a:tr h="59087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方正隶二简体" panose="03000509000000000000" pitchFamily="65" charset="-122"/>
                          <a:ea typeface="方正隶二简体" panose="03000509000000000000" pitchFamily="65" charset="-122"/>
                        </a:rPr>
                        <a:t>2014</a:t>
                      </a:r>
                      <a:endParaRPr lang="zh-CN" sz="1400" b="0" kern="1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方正隶二简体" panose="03000509000000000000" pitchFamily="65" charset="-122"/>
                        <a:ea typeface="方正隶二简体" panose="03000509000000000000" pitchFamily="65" charset="-122"/>
                        <a:cs typeface="黑体" panose="02010609060101010101" pitchFamily="49" charset="-122"/>
                      </a:endParaRPr>
                    </a:p>
                  </a:txBody>
                  <a:tcPr marL="60940" marR="60940" marT="0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CN" sz="1800" b="0" kern="1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方正隶二简体" panose="03000509000000000000" pitchFamily="65" charset="-122"/>
                          <a:ea typeface="方正隶二简体" panose="03000509000000000000" pitchFamily="65" charset="-122"/>
                        </a:rPr>
                        <a:t>自带设备</a:t>
                      </a:r>
                      <a:endParaRPr lang="zh-CN" sz="1400" b="0" kern="1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方正隶二简体" panose="03000509000000000000" pitchFamily="65" charset="-122"/>
                        <a:ea typeface="方正隶二简体" panose="03000509000000000000" pitchFamily="65" charset="-122"/>
                        <a:cs typeface="黑体" panose="02010609060101010101" pitchFamily="49" charset="-122"/>
                      </a:endParaRPr>
                    </a:p>
                  </a:txBody>
                  <a:tcPr marL="60940" marR="60940" marT="0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CN" sz="1800" b="0" kern="1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方正隶二简体" panose="03000509000000000000" pitchFamily="65" charset="-122"/>
                          <a:ea typeface="方正隶二简体" panose="03000509000000000000" pitchFamily="65" charset="-122"/>
                        </a:rPr>
                        <a:t>云计算</a:t>
                      </a:r>
                      <a:endParaRPr lang="zh-CN" sz="1400" b="0" kern="1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方正隶二简体" panose="03000509000000000000" pitchFamily="65" charset="-122"/>
                        <a:ea typeface="方正隶二简体" panose="03000509000000000000" pitchFamily="65" charset="-122"/>
                        <a:cs typeface="黑体" panose="02010609060101010101" pitchFamily="49" charset="-122"/>
                      </a:endParaRPr>
                    </a:p>
                  </a:txBody>
                  <a:tcPr marL="60940" marR="60940" marT="0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CN" sz="1800" b="0" kern="1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方正隶二简体" panose="03000509000000000000" pitchFamily="65" charset="-122"/>
                          <a:ea typeface="方正隶二简体" panose="03000509000000000000" pitchFamily="65" charset="-122"/>
                        </a:rPr>
                        <a:t>游戏和游戏化</a:t>
                      </a:r>
                      <a:endParaRPr lang="zh-CN" sz="1400" b="0" kern="1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方正隶二简体" panose="03000509000000000000" pitchFamily="65" charset="-122"/>
                        <a:ea typeface="方正隶二简体" panose="03000509000000000000" pitchFamily="65" charset="-122"/>
                        <a:cs typeface="黑体" panose="02010609060101010101" pitchFamily="49" charset="-122"/>
                      </a:endParaRPr>
                    </a:p>
                  </a:txBody>
                  <a:tcPr marL="60940" marR="60940" marT="0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CN" sz="1800" b="0" kern="1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方正隶二简体" panose="03000509000000000000" pitchFamily="65" charset="-122"/>
                          <a:ea typeface="方正隶二简体" panose="03000509000000000000" pitchFamily="65" charset="-122"/>
                        </a:rPr>
                        <a:t>学习分析</a:t>
                      </a:r>
                      <a:endParaRPr lang="zh-CN" sz="1400" b="0" kern="1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方正隶二简体" panose="03000509000000000000" pitchFamily="65" charset="-122"/>
                        <a:ea typeface="方正隶二简体" panose="03000509000000000000" pitchFamily="65" charset="-122"/>
                        <a:cs typeface="黑体" panose="02010609060101010101" pitchFamily="49" charset="-122"/>
                      </a:endParaRPr>
                    </a:p>
                  </a:txBody>
                  <a:tcPr marL="60940" marR="60940" marT="0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CN" sz="1800" b="0" kern="1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方正隶二简体" panose="03000509000000000000" pitchFamily="65" charset="-122"/>
                          <a:ea typeface="方正隶二简体" panose="03000509000000000000" pitchFamily="65" charset="-122"/>
                        </a:rPr>
                        <a:t>物联网</a:t>
                      </a:r>
                      <a:endParaRPr lang="zh-CN" sz="1400" b="0" kern="1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方正隶二简体" panose="03000509000000000000" pitchFamily="65" charset="-122"/>
                        <a:ea typeface="方正隶二简体" panose="03000509000000000000" pitchFamily="65" charset="-122"/>
                        <a:cs typeface="黑体" panose="02010609060101010101" pitchFamily="49" charset="-122"/>
                      </a:endParaRPr>
                    </a:p>
                  </a:txBody>
                  <a:tcPr marL="60940" marR="60940" marT="0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CN" sz="1800" b="0" kern="1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方正隶二简体" panose="03000509000000000000" pitchFamily="65" charset="-122"/>
                          <a:ea typeface="方正隶二简体" panose="03000509000000000000" pitchFamily="65" charset="-122"/>
                        </a:rPr>
                        <a:t>可穿戴技术</a:t>
                      </a:r>
                      <a:endParaRPr lang="zh-CN" sz="1400" b="0" kern="1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方正隶二简体" panose="03000509000000000000" pitchFamily="65" charset="-122"/>
                        <a:ea typeface="方正隶二简体" panose="03000509000000000000" pitchFamily="65" charset="-122"/>
                        <a:cs typeface="黑体" panose="02010609060101010101" pitchFamily="49" charset="-122"/>
                      </a:endParaRPr>
                    </a:p>
                  </a:txBody>
                  <a:tcPr marL="60940" marR="60940" marT="0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CC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表格 9"/>
          <p:cNvGraphicFramePr>
            <a:graphicFrameLocks noGrp="1"/>
          </p:cNvGraphicFramePr>
          <p:nvPr>
            <p:extLst/>
          </p:nvPr>
        </p:nvGraphicFramePr>
        <p:xfrm>
          <a:off x="3415915" y="3925752"/>
          <a:ext cx="1556952" cy="2068076"/>
        </p:xfrm>
        <a:graphic>
          <a:graphicData uri="http://schemas.openxmlformats.org/drawingml/2006/table">
            <a:tbl>
              <a:tblPr>
                <a:effectLst/>
                <a:tableStyleId>{8FD4443E-F989-4FC4-A0C8-D5A2AF1F390B}</a:tableStyleId>
              </a:tblPr>
              <a:tblGrid>
                <a:gridCol w="1556952"/>
              </a:tblGrid>
              <a:tr h="88631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CN" sz="1600" b="0" kern="1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方正隶二简体" panose="03000509000000000000" pitchFamily="65" charset="-122"/>
                          <a:ea typeface="方正隶二简体" panose="03000509000000000000" pitchFamily="65" charset="-122"/>
                        </a:rPr>
                        <a:t>基于游戏的学习</a:t>
                      </a:r>
                      <a:endParaRPr lang="zh-CN" sz="1200" b="0" kern="100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方正隶二简体" panose="03000509000000000000" pitchFamily="65" charset="-122"/>
                        <a:ea typeface="方正隶二简体" panose="03000509000000000000" pitchFamily="65" charset="-122"/>
                        <a:cs typeface="黑体" panose="02010609060101010101" pitchFamily="49" charset="-122"/>
                      </a:endParaRPr>
                    </a:p>
                  </a:txBody>
                  <a:tcPr marL="60940" marR="60940" marT="0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CC99"/>
                    </a:solidFill>
                  </a:tcPr>
                </a:tc>
              </a:tr>
              <a:tr h="59087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CN" sz="1800" b="0" kern="1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方正隶二简体" panose="03000509000000000000" pitchFamily="65" charset="-122"/>
                          <a:ea typeface="方正隶二简体" panose="03000509000000000000" pitchFamily="65" charset="-122"/>
                        </a:rPr>
                        <a:t>游戏与游戏化</a:t>
                      </a:r>
                      <a:endParaRPr lang="zh-CN" sz="1400" b="0" kern="100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方正隶二简体" panose="03000509000000000000" pitchFamily="65" charset="-122"/>
                        <a:ea typeface="方正隶二简体" panose="03000509000000000000" pitchFamily="65" charset="-122"/>
                        <a:cs typeface="黑体" panose="02010609060101010101" pitchFamily="49" charset="-122"/>
                      </a:endParaRPr>
                    </a:p>
                  </a:txBody>
                  <a:tcPr marL="60940" marR="60940" marT="0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CCCC"/>
                    </a:solidFill>
                  </a:tcPr>
                </a:tc>
              </a:tr>
              <a:tr h="59087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CN" sz="1800" b="0" kern="1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方正隶二简体" panose="03000509000000000000" pitchFamily="65" charset="-122"/>
                          <a:ea typeface="方正隶二简体" panose="03000509000000000000" pitchFamily="65" charset="-122"/>
                        </a:rPr>
                        <a:t>游戏和游戏化</a:t>
                      </a:r>
                      <a:endParaRPr lang="zh-CN" sz="1400" b="0" kern="100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方正隶二简体" panose="03000509000000000000" pitchFamily="65" charset="-122"/>
                        <a:ea typeface="方正隶二简体" panose="03000509000000000000" pitchFamily="65" charset="-122"/>
                        <a:cs typeface="黑体" panose="02010609060101010101" pitchFamily="49" charset="-122"/>
                      </a:endParaRPr>
                    </a:p>
                  </a:txBody>
                  <a:tcPr marL="60940" marR="60940" marT="0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CC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表格 10"/>
          <p:cNvGraphicFramePr>
            <a:graphicFrameLocks noGrp="1"/>
          </p:cNvGraphicFramePr>
          <p:nvPr>
            <p:extLst/>
          </p:nvPr>
        </p:nvGraphicFramePr>
        <p:xfrm>
          <a:off x="4981103" y="3935790"/>
          <a:ext cx="1219200" cy="2068076"/>
        </p:xfrm>
        <a:graphic>
          <a:graphicData uri="http://schemas.openxmlformats.org/drawingml/2006/table">
            <a:tbl>
              <a:tblPr>
                <a:effectLst/>
                <a:tableStyleId>{8FD4443E-F989-4FC4-A0C8-D5A2AF1F390B}</a:tableStyleId>
              </a:tblPr>
              <a:tblGrid>
                <a:gridCol w="1219200"/>
              </a:tblGrid>
              <a:tr h="88631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CN" sz="1800" b="0" kern="100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方正隶二简体" panose="03000509000000000000" pitchFamily="65" charset="-122"/>
                          <a:ea typeface="方正隶二简体" panose="03000509000000000000" pitchFamily="65" charset="-122"/>
                        </a:rPr>
                        <a:t>学习分析</a:t>
                      </a:r>
                      <a:endParaRPr lang="zh-CN" sz="1400" b="0" kern="100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方正隶二简体" panose="03000509000000000000" pitchFamily="65" charset="-122"/>
                        <a:ea typeface="方正隶二简体" panose="03000509000000000000" pitchFamily="65" charset="-122"/>
                        <a:cs typeface="黑体" panose="02010609060101010101" pitchFamily="49" charset="-122"/>
                      </a:endParaRPr>
                    </a:p>
                  </a:txBody>
                  <a:tcPr marL="60940" marR="60940" marT="0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CC99"/>
                    </a:solidFill>
                  </a:tcPr>
                </a:tc>
              </a:tr>
              <a:tr h="59087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CN" sz="1800" b="0" kern="100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方正隶二简体" panose="03000509000000000000" pitchFamily="65" charset="-122"/>
                          <a:ea typeface="方正隶二简体" panose="03000509000000000000" pitchFamily="65" charset="-122"/>
                        </a:rPr>
                        <a:t>学习分析</a:t>
                      </a:r>
                      <a:endParaRPr lang="zh-CN" sz="1400" b="0" kern="100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方正隶二简体" panose="03000509000000000000" pitchFamily="65" charset="-122"/>
                        <a:ea typeface="方正隶二简体" panose="03000509000000000000" pitchFamily="65" charset="-122"/>
                        <a:cs typeface="黑体" panose="02010609060101010101" pitchFamily="49" charset="-122"/>
                      </a:endParaRPr>
                    </a:p>
                  </a:txBody>
                  <a:tcPr marL="60940" marR="60940" marT="0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CCCC"/>
                    </a:solidFill>
                  </a:tcPr>
                </a:tc>
              </a:tr>
              <a:tr h="59087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CN" sz="1800" b="0" kern="100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方正隶二简体" panose="03000509000000000000" pitchFamily="65" charset="-122"/>
                          <a:ea typeface="方正隶二简体" panose="03000509000000000000" pitchFamily="65" charset="-122"/>
                        </a:rPr>
                        <a:t>学习分析</a:t>
                      </a:r>
                      <a:endParaRPr lang="zh-CN" sz="1400" b="0" kern="100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方正隶二简体" panose="03000509000000000000" pitchFamily="65" charset="-122"/>
                        <a:ea typeface="方正隶二简体" panose="03000509000000000000" pitchFamily="65" charset="-122"/>
                        <a:cs typeface="黑体" panose="02010609060101010101" pitchFamily="49" charset="-122"/>
                      </a:endParaRPr>
                    </a:p>
                  </a:txBody>
                  <a:tcPr marL="60940" marR="60940" marT="0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CC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" name="表格 11"/>
          <p:cNvGraphicFramePr>
            <a:graphicFrameLocks noGrp="1"/>
          </p:cNvGraphicFramePr>
          <p:nvPr>
            <p:extLst/>
          </p:nvPr>
        </p:nvGraphicFramePr>
        <p:xfrm>
          <a:off x="7493645" y="2731264"/>
          <a:ext cx="1375720" cy="1181758"/>
        </p:xfrm>
        <a:graphic>
          <a:graphicData uri="http://schemas.openxmlformats.org/drawingml/2006/table">
            <a:tbl>
              <a:tblPr>
                <a:effectLst/>
                <a:tableStyleId>{8FD4443E-F989-4FC4-A0C8-D5A2AF1F390B}</a:tableStyleId>
              </a:tblPr>
              <a:tblGrid>
                <a:gridCol w="1375720"/>
              </a:tblGrid>
              <a:tr h="59087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CN" sz="1800" b="0" kern="100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方正隶二简体" panose="03000509000000000000" pitchFamily="65" charset="-122"/>
                          <a:ea typeface="方正隶二简体" panose="03000509000000000000" pitchFamily="65" charset="-122"/>
                        </a:rPr>
                        <a:t>可视化数据分析</a:t>
                      </a:r>
                      <a:endParaRPr lang="zh-CN" sz="1400" b="0" kern="100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方正隶二简体" panose="03000509000000000000" pitchFamily="65" charset="-122"/>
                        <a:ea typeface="方正隶二简体" panose="03000509000000000000" pitchFamily="65" charset="-122"/>
                        <a:cs typeface="黑体" panose="02010609060101010101" pitchFamily="49" charset="-122"/>
                      </a:endParaRPr>
                    </a:p>
                  </a:txBody>
                  <a:tcPr marL="60940" marR="60940" marT="0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CC00"/>
                    </a:solidFill>
                  </a:tcPr>
                </a:tc>
              </a:tr>
              <a:tr h="59087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CN" sz="1800" b="0" kern="100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方正隶二简体" panose="03000509000000000000" pitchFamily="65" charset="-122"/>
                          <a:ea typeface="方正隶二简体" panose="03000509000000000000" pitchFamily="65" charset="-122"/>
                        </a:rPr>
                        <a:t>学习分析</a:t>
                      </a:r>
                      <a:endParaRPr lang="zh-CN" sz="1400" b="0" kern="100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方正隶二简体" panose="03000509000000000000" pitchFamily="65" charset="-122"/>
                        <a:ea typeface="方正隶二简体" panose="03000509000000000000" pitchFamily="65" charset="-122"/>
                        <a:cs typeface="黑体" panose="02010609060101010101" pitchFamily="49" charset="-122"/>
                      </a:endParaRPr>
                    </a:p>
                  </a:txBody>
                  <a:tcPr marL="60940" marR="60940" marT="0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CC66"/>
                    </a:solidFill>
                  </a:tcPr>
                </a:tc>
              </a:tr>
            </a:tbl>
          </a:graphicData>
        </a:graphic>
      </p:graphicFrame>
      <p:sp>
        <p:nvSpPr>
          <p:cNvPr id="13" name="矩形 12"/>
          <p:cNvSpPr/>
          <p:nvPr/>
        </p:nvSpPr>
        <p:spPr>
          <a:xfrm>
            <a:off x="4943428" y="3457995"/>
            <a:ext cx="12105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zh-CN" altLang="zh-CN" sz="1600" b="0" kern="100" dirty="0" smtClean="0">
                <a:solidFill>
                  <a:srgbClr val="C00000"/>
                </a:solidFill>
                <a:latin typeface="方正隶二简体" panose="03000509000000000000" pitchFamily="65" charset="-122"/>
                <a:ea typeface="方正隶二简体" panose="03000509000000000000" pitchFamily="65" charset="-122"/>
              </a:rPr>
              <a:t>游戏式学习</a:t>
            </a:r>
            <a:endParaRPr lang="zh-CN" altLang="zh-CN" sz="1200" b="0" kern="100" dirty="0">
              <a:solidFill>
                <a:srgbClr val="C00000"/>
              </a:solidFill>
              <a:latin typeface="方正隶二简体" panose="03000509000000000000" pitchFamily="65" charset="-122"/>
              <a:ea typeface="方正隶二简体" panose="03000509000000000000" pitchFamily="65" charset="-122"/>
              <a:cs typeface="黑体" panose="02010609060101010101" pitchFamily="49" charset="-122"/>
            </a:endParaRPr>
          </a:p>
        </p:txBody>
      </p:sp>
      <p:graphicFrame>
        <p:nvGraphicFramePr>
          <p:cNvPr id="14" name="表格 13"/>
          <p:cNvGraphicFramePr>
            <a:graphicFrameLocks noGrp="1"/>
          </p:cNvGraphicFramePr>
          <p:nvPr>
            <p:extLst/>
          </p:nvPr>
        </p:nvGraphicFramePr>
        <p:xfrm>
          <a:off x="6195206" y="2746035"/>
          <a:ext cx="1301578" cy="2068076"/>
        </p:xfrm>
        <a:graphic>
          <a:graphicData uri="http://schemas.openxmlformats.org/drawingml/2006/table">
            <a:tbl>
              <a:tblPr>
                <a:effectLst/>
                <a:tableStyleId>{8FD4443E-F989-4FC4-A0C8-D5A2AF1F390B}</a:tableStyleId>
              </a:tblPr>
              <a:tblGrid>
                <a:gridCol w="1301578"/>
              </a:tblGrid>
              <a:tr h="59087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CN" sz="1800" b="0" kern="100" dirty="0">
                          <a:solidFill>
                            <a:srgbClr val="1779F7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方正隶二简体" panose="03000509000000000000" pitchFamily="65" charset="-122"/>
                          <a:ea typeface="方正隶二简体" panose="03000509000000000000" pitchFamily="65" charset="-122"/>
                        </a:rPr>
                        <a:t>基于手势的计算</a:t>
                      </a:r>
                      <a:endParaRPr lang="zh-CN" sz="1400" b="0" kern="100" dirty="0">
                        <a:solidFill>
                          <a:srgbClr val="1779F7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方正隶二简体" panose="03000509000000000000" pitchFamily="65" charset="-122"/>
                        <a:ea typeface="方正隶二简体" panose="03000509000000000000" pitchFamily="65" charset="-122"/>
                        <a:cs typeface="黑体" panose="02010609060101010101" pitchFamily="49" charset="-122"/>
                      </a:endParaRPr>
                    </a:p>
                  </a:txBody>
                  <a:tcPr marL="60940" marR="60940" marT="0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CC00"/>
                    </a:solidFill>
                  </a:tcPr>
                </a:tc>
              </a:tr>
              <a:tr h="59087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CN" sz="1800" b="0" kern="100" dirty="0">
                          <a:solidFill>
                            <a:srgbClr val="1779F7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方正隶二简体" panose="03000509000000000000" pitchFamily="65" charset="-122"/>
                          <a:ea typeface="方正隶二简体" panose="03000509000000000000" pitchFamily="65" charset="-122"/>
                        </a:rPr>
                        <a:t>基于手势的计算</a:t>
                      </a:r>
                      <a:endParaRPr lang="zh-CN" sz="1400" b="0" kern="100" dirty="0">
                        <a:solidFill>
                          <a:srgbClr val="1779F7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方正隶二简体" panose="03000509000000000000" pitchFamily="65" charset="-122"/>
                        <a:ea typeface="方正隶二简体" panose="03000509000000000000" pitchFamily="65" charset="-122"/>
                        <a:cs typeface="黑体" panose="02010609060101010101" pitchFamily="49" charset="-122"/>
                      </a:endParaRPr>
                    </a:p>
                  </a:txBody>
                  <a:tcPr marL="60940" marR="60940" marT="0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CC66"/>
                    </a:solidFill>
                  </a:tcPr>
                </a:tc>
              </a:tr>
              <a:tr h="88631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CN" sz="1800" b="0" kern="100" dirty="0">
                          <a:solidFill>
                            <a:srgbClr val="1779F7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方正隶二简体" panose="03000509000000000000" pitchFamily="65" charset="-122"/>
                          <a:ea typeface="方正隶二简体" panose="03000509000000000000" pitchFamily="65" charset="-122"/>
                        </a:rPr>
                        <a:t>基于手势的计算</a:t>
                      </a:r>
                      <a:endParaRPr lang="zh-CN" sz="1400" b="0" kern="100" dirty="0">
                        <a:solidFill>
                          <a:srgbClr val="1779F7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方正隶二简体" panose="03000509000000000000" pitchFamily="65" charset="-122"/>
                        <a:ea typeface="方正隶二简体" panose="03000509000000000000" pitchFamily="65" charset="-122"/>
                        <a:cs typeface="黑体" panose="02010609060101010101" pitchFamily="49" charset="-122"/>
                      </a:endParaRPr>
                    </a:p>
                  </a:txBody>
                  <a:tcPr marL="60940" marR="60940" marT="0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CC99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5" name="表格 14"/>
          <p:cNvGraphicFramePr>
            <a:graphicFrameLocks noGrp="1"/>
          </p:cNvGraphicFramePr>
          <p:nvPr>
            <p:extLst/>
          </p:nvPr>
        </p:nvGraphicFramePr>
        <p:xfrm>
          <a:off x="7493643" y="4807200"/>
          <a:ext cx="1375720" cy="1181758"/>
        </p:xfrm>
        <a:graphic>
          <a:graphicData uri="http://schemas.openxmlformats.org/drawingml/2006/table">
            <a:tbl>
              <a:tblPr>
                <a:effectLst/>
                <a:tableStyleId>{8FD4443E-F989-4FC4-A0C8-D5A2AF1F390B}</a:tableStyleId>
              </a:tblPr>
              <a:tblGrid>
                <a:gridCol w="1375720"/>
              </a:tblGrid>
              <a:tr h="59087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CN" sz="1800" b="0" kern="100" dirty="0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方正隶二简体" panose="03000509000000000000" pitchFamily="65" charset="-122"/>
                          <a:ea typeface="方正隶二简体" panose="03000509000000000000" pitchFamily="65" charset="-122"/>
                        </a:rPr>
                        <a:t>可穿戴技术</a:t>
                      </a:r>
                      <a:endParaRPr lang="zh-CN" sz="1400" b="0" kern="100" dirty="0">
                        <a:solidFill>
                          <a:srgbClr val="00B0F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方正隶二简体" panose="03000509000000000000" pitchFamily="65" charset="-122"/>
                        <a:ea typeface="方正隶二简体" panose="03000509000000000000" pitchFamily="65" charset="-122"/>
                        <a:cs typeface="黑体" panose="02010609060101010101" pitchFamily="49" charset="-122"/>
                      </a:endParaRPr>
                    </a:p>
                  </a:txBody>
                  <a:tcPr marL="60940" marR="60940" marT="0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CCCC"/>
                    </a:solidFill>
                  </a:tcPr>
                </a:tc>
              </a:tr>
              <a:tr h="59087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CN" sz="1800" b="0" kern="100" dirty="0"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方正隶二简体" panose="03000509000000000000" pitchFamily="65" charset="-122"/>
                          <a:ea typeface="方正隶二简体" panose="03000509000000000000" pitchFamily="65" charset="-122"/>
                        </a:rPr>
                        <a:t>可穿戴技术</a:t>
                      </a:r>
                      <a:endParaRPr lang="zh-CN" sz="1400" b="0" kern="100" dirty="0">
                        <a:solidFill>
                          <a:srgbClr val="00B0F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方正隶二简体" panose="03000509000000000000" pitchFamily="65" charset="-122"/>
                        <a:ea typeface="方正隶二简体" panose="03000509000000000000" pitchFamily="65" charset="-122"/>
                        <a:cs typeface="黑体" panose="02010609060101010101" pitchFamily="49" charset="-122"/>
                      </a:endParaRPr>
                    </a:p>
                  </a:txBody>
                  <a:tcPr marL="60940" marR="60940" marT="0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CCFF"/>
                    </a:solidFill>
                  </a:tcPr>
                </a:tc>
              </a:tr>
            </a:tbl>
          </a:graphicData>
        </a:graphic>
      </p:graphicFrame>
      <p:sp>
        <p:nvSpPr>
          <p:cNvPr id="3" name="文本框 2"/>
          <p:cNvSpPr txBox="1"/>
          <p:nvPr/>
        </p:nvSpPr>
        <p:spPr>
          <a:xfrm>
            <a:off x="1835696" y="548680"/>
            <a:ext cx="6577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latin typeface="方正大黑简体" panose="03000509000000000000" pitchFamily="65" charset="-122"/>
                <a:ea typeface="方正大黑简体" panose="03000509000000000000" pitchFamily="65" charset="-122"/>
              </a:rPr>
              <a:t>基础教育领域中技术的重要发展</a:t>
            </a:r>
            <a:endParaRPr lang="zh-CN" altLang="en-US" sz="3200" dirty="0">
              <a:latin typeface="方正大黑简体" panose="03000509000000000000" pitchFamily="65" charset="-122"/>
              <a:ea typeface="方正大黑简体" panose="03000509000000000000" pitchFamily="65" charset="-122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1907704" y="1268760"/>
            <a:ext cx="5760640" cy="0"/>
          </a:xfrm>
          <a:prstGeom prst="line">
            <a:avLst/>
          </a:prstGeom>
          <a:ln w="66675" cmpd="thinThick">
            <a:solidFill>
              <a:schemeClr val="tx1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graphicFrame>
        <p:nvGraphicFramePr>
          <p:cNvPr id="16" name="表格 15"/>
          <p:cNvGraphicFramePr>
            <a:graphicFrameLocks noGrp="1"/>
          </p:cNvGraphicFramePr>
          <p:nvPr/>
        </p:nvGraphicFramePr>
        <p:xfrm>
          <a:off x="467544" y="6021288"/>
          <a:ext cx="8424936" cy="6400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648073"/>
                <a:gridCol w="1152128"/>
                <a:gridCol w="1152128"/>
                <a:gridCol w="1545730"/>
                <a:gridCol w="1262582"/>
                <a:gridCol w="1236340"/>
                <a:gridCol w="1427955"/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方正隶二简体" pitchFamily="65" charset="-122"/>
                          <a:ea typeface="方正隶二简体" pitchFamily="65" charset="-122"/>
                        </a:rPr>
                        <a:t>2015</a:t>
                      </a:r>
                      <a:endParaRPr lang="zh-CN" altLang="en-US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方正隶二简体" pitchFamily="65" charset="-122"/>
                        <a:ea typeface="方正隶二简体" pitchFamily="65" charset="-12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方正隶二简体" pitchFamily="65" charset="-122"/>
                          <a:ea typeface="方正隶二简体" pitchFamily="65" charset="-122"/>
                        </a:rPr>
                        <a:t>自带设备</a:t>
                      </a:r>
                      <a:endParaRPr lang="zh-CN" altLang="en-US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方正隶二简体" pitchFamily="65" charset="-122"/>
                        <a:ea typeface="方正隶二简体" pitchFamily="65" charset="-12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方正隶二简体" pitchFamily="65" charset="-122"/>
                          <a:ea typeface="方正隶二简体" pitchFamily="65" charset="-122"/>
                        </a:rPr>
                        <a:t>创客空间</a:t>
                      </a:r>
                      <a:endParaRPr lang="zh-CN" altLang="en-US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方正隶二简体" pitchFamily="65" charset="-122"/>
                        <a:ea typeface="方正隶二简体" pitchFamily="65" charset="-12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方正隶二简体" pitchFamily="65" charset="-122"/>
                          <a:ea typeface="方正隶二简体" pitchFamily="65" charset="-122"/>
                        </a:rPr>
                        <a:t>3D</a:t>
                      </a:r>
                      <a:r>
                        <a:rPr lang="zh-CN" altLang="en-US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方正隶二简体" pitchFamily="65" charset="-122"/>
                          <a:ea typeface="方正隶二简体" pitchFamily="65" charset="-122"/>
                        </a:rPr>
                        <a:t>打印</a:t>
                      </a:r>
                      <a:endParaRPr lang="zh-CN" altLang="en-US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方正隶二简体" pitchFamily="65" charset="-122"/>
                        <a:ea typeface="方正隶二简体" pitchFamily="65" charset="-12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方正隶二简体" pitchFamily="65" charset="-122"/>
                          <a:ea typeface="方正隶二简体" pitchFamily="65" charset="-122"/>
                        </a:rPr>
                        <a:t>自适应学习技术</a:t>
                      </a:r>
                      <a:endParaRPr lang="zh-CN" altLang="en-US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方正隶二简体" pitchFamily="65" charset="-122"/>
                        <a:ea typeface="方正隶二简体" pitchFamily="65" charset="-12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方正隶二简体" pitchFamily="65" charset="-122"/>
                          <a:ea typeface="方正隶二简体" pitchFamily="65" charset="-122"/>
                        </a:rPr>
                        <a:t>数字徽章</a:t>
                      </a:r>
                      <a:endParaRPr lang="zh-CN" altLang="en-US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方正隶二简体" pitchFamily="65" charset="-122"/>
                        <a:ea typeface="方正隶二简体" pitchFamily="65" charset="-12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方正隶二简体" pitchFamily="65" charset="-122"/>
                          <a:ea typeface="方正隶二简体" pitchFamily="65" charset="-122"/>
                        </a:rPr>
                        <a:t>可穿戴技术</a:t>
                      </a:r>
                      <a:endParaRPr lang="zh-CN" altLang="en-US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方正隶二简体" pitchFamily="65" charset="-122"/>
                        <a:ea typeface="方正隶二简体" pitchFamily="65" charset="-12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F99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6991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4366806" y="558370"/>
            <a:ext cx="1232600" cy="1000132"/>
          </a:xfrm>
          <a:prstGeom prst="roundRect">
            <a:avLst>
              <a:gd name="adj" fmla="val 8688"/>
            </a:avLst>
          </a:prstGeom>
          <a:gradFill>
            <a:gsLst>
              <a:gs pos="99000">
                <a:srgbClr val="00B0F0">
                  <a:alpha val="71000"/>
                </a:srgbClr>
              </a:gs>
              <a:gs pos="0">
                <a:srgbClr val="0070C0">
                  <a:alpha val="93000"/>
                </a:srgbClr>
              </a:gs>
            </a:gsLst>
            <a:lin ang="16200000" scaled="1"/>
          </a:gra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23000"/>
              </a:srgbClr>
            </a:outerShdw>
          </a:effectLst>
          <a:scene3d>
            <a:camera prst="isometricTopUp"/>
            <a:lightRig rig="threePt" dir="t"/>
          </a:scene3d>
          <a:sp3d prstMaterial="metal">
            <a:bevelT w="260350" h="50800" prst="softRound"/>
            <a:bevelB w="88900" h="19685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2" algn="ctr" fontAlgn="ctr">
              <a:buClr>
                <a:srgbClr val="FF0000"/>
              </a:buClr>
              <a:buSzPct val="70000"/>
              <a:buFont typeface="Wingdings" pitchFamily="2" charset="2"/>
              <a:buChar char="u"/>
              <a:tabLst>
                <a:tab pos="136525" algn="l"/>
              </a:tabLst>
              <a:defRPr/>
            </a:pPr>
            <a:endParaRPr lang="zh-CN" altLang="en-US"/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5724128" y="1772816"/>
            <a:ext cx="1589790" cy="1289956"/>
          </a:xfrm>
          <a:prstGeom prst="roundRect">
            <a:avLst>
              <a:gd name="adj" fmla="val 8688"/>
            </a:avLst>
          </a:prstGeom>
          <a:gradFill>
            <a:gsLst>
              <a:gs pos="99000">
                <a:srgbClr val="00B0F0">
                  <a:alpha val="71000"/>
                </a:srgbClr>
              </a:gs>
              <a:gs pos="0">
                <a:srgbClr val="0070C0">
                  <a:alpha val="93000"/>
                </a:srgbClr>
              </a:gs>
            </a:gsLst>
            <a:lin ang="16200000" scaled="1"/>
          </a:gra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23000"/>
              </a:srgbClr>
            </a:outerShdw>
          </a:effectLst>
          <a:scene3d>
            <a:camera prst="isometricTopUp"/>
            <a:lightRig rig="threePt" dir="t"/>
          </a:scene3d>
          <a:sp3d prstMaterial="metal">
            <a:bevelT w="260350" h="50800" prst="softRound"/>
            <a:bevelB w="88900" h="19685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2" algn="ctr" fontAlgn="ctr">
              <a:buClr>
                <a:srgbClr val="FF0000"/>
              </a:buClr>
              <a:buSzPct val="70000"/>
              <a:buFont typeface="Wingdings" pitchFamily="2" charset="2"/>
              <a:buChar char="u"/>
              <a:tabLst>
                <a:tab pos="136525" algn="l"/>
              </a:tabLst>
              <a:defRPr/>
            </a:pPr>
            <a:endParaRPr lang="zh-CN" altLang="en-US"/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3311110" y="2771808"/>
            <a:ext cx="1935394" cy="1570379"/>
          </a:xfrm>
          <a:prstGeom prst="roundRect">
            <a:avLst>
              <a:gd name="adj" fmla="val 8688"/>
            </a:avLst>
          </a:prstGeom>
          <a:gradFill>
            <a:gsLst>
              <a:gs pos="99000">
                <a:srgbClr val="00B0F0">
                  <a:alpha val="71000"/>
                </a:srgbClr>
              </a:gs>
              <a:gs pos="0">
                <a:srgbClr val="0070C0">
                  <a:alpha val="93000"/>
                </a:srgbClr>
              </a:gs>
            </a:gsLst>
            <a:lin ang="16200000" scaled="1"/>
          </a:gra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23000"/>
              </a:srgbClr>
            </a:outerShdw>
          </a:effectLst>
          <a:scene3d>
            <a:camera prst="isometricTopUp"/>
            <a:lightRig rig="threePt" dir="t"/>
          </a:scene3d>
          <a:sp3d prstMaterial="metal">
            <a:bevelT w="260350" h="50800" prst="softRound"/>
            <a:bevelB w="88900" h="19685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2" algn="ctr" fontAlgn="ctr">
              <a:buClr>
                <a:srgbClr val="FF0000"/>
              </a:buClr>
              <a:buSzPct val="70000"/>
              <a:buFont typeface="Wingdings" pitchFamily="2" charset="2"/>
              <a:buChar char="u"/>
              <a:tabLst>
                <a:tab pos="136525" algn="l"/>
              </a:tabLst>
              <a:defRPr/>
            </a:pPr>
            <a:endParaRPr lang="zh-CN" altLang="en-US" dirty="0"/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6007506" y="4092345"/>
            <a:ext cx="2382176" cy="1932898"/>
          </a:xfrm>
          <a:prstGeom prst="roundRect">
            <a:avLst>
              <a:gd name="adj" fmla="val 8688"/>
            </a:avLst>
          </a:prstGeom>
          <a:gradFill>
            <a:gsLst>
              <a:gs pos="99000">
                <a:srgbClr val="FFC000"/>
              </a:gs>
              <a:gs pos="0">
                <a:schemeClr val="accent6">
                  <a:lumMod val="75000"/>
                </a:schemeClr>
              </a:gs>
            </a:gsLst>
            <a:lin ang="16200000" scaled="1"/>
          </a:gra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23000"/>
              </a:srgbClr>
            </a:outerShdw>
          </a:effectLst>
          <a:scene3d>
            <a:camera prst="isometricTopUp"/>
            <a:lightRig rig="threePt" dir="t"/>
          </a:scene3d>
          <a:sp3d prstMaterial="metal">
            <a:bevelT w="260350" h="50800" prst="softRound"/>
            <a:bevelB w="88900" h="19685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2" algn="ctr" fontAlgn="ctr">
              <a:buClr>
                <a:srgbClr val="FF0000"/>
              </a:buClr>
              <a:buSzPct val="70000"/>
              <a:buFont typeface="Wingdings" pitchFamily="2" charset="2"/>
              <a:buChar char="u"/>
              <a:tabLst>
                <a:tab pos="136525" algn="l"/>
              </a:tabLst>
              <a:defRPr/>
            </a:pPr>
            <a:endParaRPr lang="zh-CN" altLang="en-US" dirty="0">
              <a:solidFill>
                <a:schemeClr val="lt1"/>
              </a:solidFill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5358863" y="1467812"/>
            <a:ext cx="746680" cy="537959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 rot="10800000" flipV="1">
            <a:off x="5242217" y="2870474"/>
            <a:ext cx="634727" cy="402539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5200595" y="4118458"/>
            <a:ext cx="1096414" cy="661568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6289064" y="4232726"/>
            <a:ext cx="1810672" cy="1469180"/>
          </a:xfrm>
          <a:prstGeom prst="roundRect">
            <a:avLst>
              <a:gd name="adj" fmla="val 8688"/>
            </a:avLst>
          </a:prstGeom>
          <a:solidFill>
            <a:schemeClr val="bg1">
              <a:lumMod val="95000"/>
              <a:alpha val="29000"/>
            </a:schemeClr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23000"/>
              </a:srgbClr>
            </a:outerShdw>
          </a:effectLst>
          <a:scene3d>
            <a:camera prst="isometricTopUp"/>
            <a:lightRig rig="threePt" dir="t"/>
          </a:scene3d>
          <a:sp3d prstMaterial="metal">
            <a:bevelT w="260350" h="50800" prst="softRound"/>
            <a:bevelB w="88900" h="254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2" algn="ctr" fontAlgn="ctr">
              <a:buClr>
                <a:srgbClr val="FF0000"/>
              </a:buClr>
              <a:buSzPct val="70000"/>
              <a:buFont typeface="Wingdings" pitchFamily="2" charset="2"/>
              <a:buChar char="u"/>
              <a:tabLst>
                <a:tab pos="136525" algn="l"/>
              </a:tabLst>
              <a:defRPr/>
            </a:pPr>
            <a:endParaRPr lang="zh-CN" altLang="en-US" dirty="0">
              <a:solidFill>
                <a:schemeClr val="lt1"/>
              </a:solidFill>
            </a:endParaRPr>
          </a:p>
        </p:txBody>
      </p:sp>
      <p:pic>
        <p:nvPicPr>
          <p:cNvPr id="16" name="Picture 28" descr="num11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085426" y="3720987"/>
            <a:ext cx="1485887" cy="1674755"/>
          </a:xfrm>
          <a:prstGeom prst="rect">
            <a:avLst/>
          </a:prstGeom>
          <a:noFill/>
        </p:spPr>
      </p:pic>
      <p:sp>
        <p:nvSpPr>
          <p:cNvPr id="4" name="文本框 2"/>
          <p:cNvSpPr txBox="1"/>
          <p:nvPr/>
        </p:nvSpPr>
        <p:spPr>
          <a:xfrm>
            <a:off x="4607254" y="755584"/>
            <a:ext cx="93610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8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水柱简体" pitchFamily="65" charset="-122"/>
                <a:ea typeface="方正水柱简体" pitchFamily="65" charset="-122"/>
              </a:rPr>
              <a:t>文</a:t>
            </a:r>
            <a:endParaRPr lang="zh-CN" altLang="en-US" sz="3800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水柱简体" pitchFamily="65" charset="-122"/>
              <a:ea typeface="方正水柱简体" pitchFamily="65" charset="-122"/>
            </a:endParaRPr>
          </a:p>
        </p:txBody>
      </p:sp>
      <p:sp>
        <p:nvSpPr>
          <p:cNvPr id="5" name="文本框 3"/>
          <p:cNvSpPr txBox="1"/>
          <p:nvPr/>
        </p:nvSpPr>
        <p:spPr>
          <a:xfrm>
            <a:off x="6047414" y="1907712"/>
            <a:ext cx="93610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8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水柱简体" pitchFamily="65" charset="-122"/>
                <a:ea typeface="方正水柱简体" pitchFamily="65" charset="-122"/>
              </a:rPr>
              <a:t>表</a:t>
            </a:r>
            <a:endParaRPr lang="zh-CN" altLang="en-US" sz="5800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水柱简体" pitchFamily="65" charset="-122"/>
              <a:ea typeface="方正水柱简体" pitchFamily="65" charset="-122"/>
            </a:endParaRPr>
          </a:p>
        </p:txBody>
      </p:sp>
      <p:sp>
        <p:nvSpPr>
          <p:cNvPr id="6" name="文本框 4"/>
          <p:cNvSpPr txBox="1"/>
          <p:nvPr/>
        </p:nvSpPr>
        <p:spPr>
          <a:xfrm>
            <a:off x="3671150" y="2987832"/>
            <a:ext cx="12241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200" dirty="0" smtClean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水柱简体" pitchFamily="65" charset="-122"/>
                <a:ea typeface="方正水柱简体" pitchFamily="65" charset="-122"/>
              </a:rPr>
              <a:t>图</a:t>
            </a:r>
            <a:endParaRPr lang="zh-CN" altLang="en-US" sz="7200" dirty="0">
              <a:solidFill>
                <a:srgbClr val="FF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水柱简体" pitchFamily="65" charset="-122"/>
              <a:ea typeface="方正水柱简体" pitchFamily="65" charset="-122"/>
            </a:endParaRPr>
          </a:p>
        </p:txBody>
      </p:sp>
      <p:sp>
        <p:nvSpPr>
          <p:cNvPr id="7" name="文本框 5"/>
          <p:cNvSpPr txBox="1"/>
          <p:nvPr/>
        </p:nvSpPr>
        <p:spPr>
          <a:xfrm>
            <a:off x="6551470" y="4211968"/>
            <a:ext cx="129614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水柱简体" pitchFamily="65" charset="-122"/>
                <a:ea typeface="方正水柱简体" pitchFamily="65" charset="-122"/>
              </a:rPr>
              <a:t>影</a:t>
            </a:r>
            <a:endParaRPr lang="zh-CN" altLang="en-US" sz="8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水柱简体" pitchFamily="65" charset="-122"/>
              <a:ea typeface="方正水柱简体" pitchFamily="65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971600" y="908720"/>
            <a:ext cx="79208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40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超粗黑简体" pitchFamily="65" charset="-122"/>
                <a:ea typeface="方正超粗黑简体" pitchFamily="65" charset="-122"/>
              </a:rPr>
              <a:t>信息传递效率</a:t>
            </a:r>
            <a:endParaRPr lang="zh-CN" alt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超粗黑简体" pitchFamily="65" charset="-122"/>
              <a:ea typeface="方正超粗黑简体" pitchFamily="65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026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525" y="0"/>
            <a:ext cx="9124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5" name="组合 4"/>
          <p:cNvGrpSpPr/>
          <p:nvPr/>
        </p:nvGrpSpPr>
        <p:grpSpPr>
          <a:xfrm>
            <a:off x="1428728" y="1571612"/>
            <a:ext cx="6967795" cy="4000528"/>
            <a:chOff x="0" y="5000791"/>
            <a:chExt cx="5791200" cy="1750389"/>
          </a:xfrm>
        </p:grpSpPr>
        <p:sp>
          <p:nvSpPr>
            <p:cNvPr id="6" name="爆炸形 1 5"/>
            <p:cNvSpPr/>
            <p:nvPr/>
          </p:nvSpPr>
          <p:spPr>
            <a:xfrm>
              <a:off x="0" y="5000791"/>
              <a:ext cx="5791200" cy="1750389"/>
            </a:xfrm>
            <a:prstGeom prst="irregularSeal1">
              <a:avLst/>
            </a:prstGeom>
            <a:solidFill>
              <a:srgbClr val="FFFF00"/>
            </a:solidFill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7" name="模拟传统教学"/>
            <p:cNvSpPr txBox="1"/>
            <p:nvPr/>
          </p:nvSpPr>
          <p:spPr>
            <a:xfrm>
              <a:off x="1241959" y="5713655"/>
              <a:ext cx="3345699" cy="3635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8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让画面动起来</a:t>
              </a:r>
              <a:endParaRPr lang="zh-CN" alt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8" name="文本框 17"/>
            <p:cNvSpPr txBox="1"/>
            <p:nvPr/>
          </p:nvSpPr>
          <p:spPr>
            <a:xfrm>
              <a:off x="1892782" y="5532159"/>
              <a:ext cx="1729084" cy="1750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“好”的标准是</a:t>
              </a:r>
              <a:endParaRPr lang="zh-CN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0" name="八角星 9">
            <a:hlinkClick r:id="rId4" action="ppaction://hlinkfile"/>
          </p:cNvPr>
          <p:cNvSpPr/>
          <p:nvPr/>
        </p:nvSpPr>
        <p:spPr>
          <a:xfrm>
            <a:off x="428596" y="5786454"/>
            <a:ext cx="642942" cy="642918"/>
          </a:xfrm>
          <a:prstGeom prst="star8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" name="八角星 10">
            <a:hlinkClick r:id="rId5" action="ppaction://hlinkfile"/>
          </p:cNvPr>
          <p:cNvSpPr/>
          <p:nvPr/>
        </p:nvSpPr>
        <p:spPr>
          <a:xfrm>
            <a:off x="4429124" y="5786454"/>
            <a:ext cx="642942" cy="642918"/>
          </a:xfrm>
          <a:prstGeom prst="star8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2" name="八角星 11">
            <a:hlinkClick r:id="rId6" action="ppaction://hlinkfile"/>
          </p:cNvPr>
          <p:cNvSpPr/>
          <p:nvPr/>
        </p:nvSpPr>
        <p:spPr>
          <a:xfrm>
            <a:off x="7929586" y="5715016"/>
            <a:ext cx="642942" cy="642918"/>
          </a:xfrm>
          <a:prstGeom prst="star8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"/>
          <p:cNvGrpSpPr/>
          <p:nvPr/>
        </p:nvGrpSpPr>
        <p:grpSpPr>
          <a:xfrm>
            <a:off x="168595" y="3167897"/>
            <a:ext cx="5294525" cy="1530879"/>
            <a:chOff x="168595" y="3167897"/>
            <a:chExt cx="5294525" cy="1530879"/>
          </a:xfrm>
        </p:grpSpPr>
        <p:sp>
          <p:nvSpPr>
            <p:cNvPr id="4" name="矩形 3"/>
            <p:cNvSpPr/>
            <p:nvPr/>
          </p:nvSpPr>
          <p:spPr>
            <a:xfrm>
              <a:off x="168595" y="4653057"/>
              <a:ext cx="5271897" cy="45719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04814">
                <a:defRPr/>
              </a:pPr>
              <a:r>
                <a:rPr lang="en-US" altLang="zh-CN" sz="600" b="1" dirty="0">
                  <a:ln w="18000">
                    <a:solidFill>
                      <a:srgbClr val="EA157A">
                        <a:satMod val="140000"/>
                      </a:srgb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rPr>
                <a:t> </a:t>
              </a:r>
              <a:endParaRPr lang="zh-CN" altLang="en-US" sz="600" b="1" dirty="0">
                <a:ln w="18000">
                  <a:solidFill>
                    <a:srgbClr val="EA157A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168595" y="3167897"/>
              <a:ext cx="5294525" cy="1326760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04814">
                <a:defRPr/>
              </a:pPr>
              <a:r>
                <a:rPr lang="en-US" altLang="zh-CN" sz="600" b="1" dirty="0">
                  <a:ln w="18000">
                    <a:solidFill>
                      <a:srgbClr val="EA157A">
                        <a:satMod val="140000"/>
                      </a:srgb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rPr>
                <a:t> </a:t>
              </a:r>
              <a:endParaRPr lang="zh-CN" altLang="en-US" sz="600" b="1" dirty="0">
                <a:ln w="18000">
                  <a:solidFill>
                    <a:srgbClr val="EA157A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pic>
          <p:nvPicPr>
            <p:cNvPr id="6" name="Picture 8" descr="PPECLOGO-eff-0-2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1962" y="3426830"/>
              <a:ext cx="279180" cy="2102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9" descr="PPECLOGO-eff-5-4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1875" y="3603923"/>
              <a:ext cx="307023" cy="314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0" descr="PPECLOGO-eff-5-2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1141" y="3743637"/>
              <a:ext cx="383837" cy="402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文本框 1"/>
            <p:cNvSpPr txBox="1"/>
            <p:nvPr/>
          </p:nvSpPr>
          <p:spPr>
            <a:xfrm>
              <a:off x="1726972" y="3360981"/>
              <a:ext cx="2000460" cy="8774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731450"/>
              <a:r>
                <a:rPr lang="zh-CN" altLang="en-US" sz="5102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设计</a:t>
              </a:r>
              <a:endParaRPr lang="zh-CN" altLang="en-US" sz="144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" name="组合 62"/>
          <p:cNvGrpSpPr/>
          <p:nvPr/>
        </p:nvGrpSpPr>
        <p:grpSpPr>
          <a:xfrm>
            <a:off x="5542552" y="3167896"/>
            <a:ext cx="3349928" cy="1557248"/>
            <a:chOff x="5542552" y="3167896"/>
            <a:chExt cx="3349928" cy="1557248"/>
          </a:xfrm>
        </p:grpSpPr>
        <p:grpSp>
          <p:nvGrpSpPr>
            <p:cNvPr id="10" name="组合 9"/>
            <p:cNvGrpSpPr/>
            <p:nvPr/>
          </p:nvGrpSpPr>
          <p:grpSpPr>
            <a:xfrm>
              <a:off x="5542552" y="3167896"/>
              <a:ext cx="1632936" cy="714410"/>
              <a:chOff x="3729856" y="302394"/>
              <a:chExt cx="1152127" cy="504056"/>
            </a:xfrm>
          </p:grpSpPr>
          <p:sp>
            <p:nvSpPr>
              <p:cNvPr id="11" name="矩形 10"/>
              <p:cNvSpPr/>
              <p:nvPr/>
            </p:nvSpPr>
            <p:spPr>
              <a:xfrm>
                <a:off x="3729856" y="302394"/>
                <a:ext cx="1152127" cy="504056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31450"/>
                <a:endParaRPr lang="zh-CN" altLang="en-US" sz="1440">
                  <a:solidFill>
                    <a:prstClr val="white"/>
                  </a:solidFill>
                </a:endParaRPr>
              </a:p>
            </p:txBody>
          </p:sp>
          <p:sp>
            <p:nvSpPr>
              <p:cNvPr id="12" name="文本框 6"/>
              <p:cNvSpPr txBox="1"/>
              <p:nvPr/>
            </p:nvSpPr>
            <p:spPr>
              <a:xfrm>
                <a:off x="3962819" y="392460"/>
                <a:ext cx="759449" cy="342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731450"/>
                <a:r>
                  <a:rPr lang="zh-CN" altLang="en-US" sz="2551" dirty="0">
                    <a:solidFill>
                      <a:prstClr val="white"/>
                    </a:solidFill>
                    <a:latin typeface="方正粗圆简体" panose="02010601030101010101" pitchFamily="2" charset="-122"/>
                    <a:ea typeface="方正粗圆简体" panose="02010601030101010101" pitchFamily="2" charset="-122"/>
                  </a:rPr>
                  <a:t>内容</a:t>
                </a:r>
                <a:endParaRPr lang="zh-CN" altLang="en-US" sz="1488" dirty="0">
                  <a:solidFill>
                    <a:prstClr val="white"/>
                  </a:solidFill>
                  <a:latin typeface="方正粗圆简体" panose="02010601030101010101" pitchFamily="2" charset="-122"/>
                  <a:ea typeface="方正粗圆简体" panose="02010601030101010101" pitchFamily="2" charset="-122"/>
                </a:endParaRPr>
              </a:p>
            </p:txBody>
          </p:sp>
        </p:grpSp>
        <p:grpSp>
          <p:nvGrpSpPr>
            <p:cNvPr id="13" name="组合 12"/>
            <p:cNvGrpSpPr/>
            <p:nvPr/>
          </p:nvGrpSpPr>
          <p:grpSpPr>
            <a:xfrm>
              <a:off x="5542552" y="3908674"/>
              <a:ext cx="1256662" cy="816468"/>
              <a:chOff x="3729856" y="825055"/>
              <a:chExt cx="886645" cy="576064"/>
            </a:xfrm>
          </p:grpSpPr>
          <p:sp>
            <p:nvSpPr>
              <p:cNvPr id="14" name="矩形 13"/>
              <p:cNvSpPr/>
              <p:nvPr/>
            </p:nvSpPr>
            <p:spPr>
              <a:xfrm>
                <a:off x="3729856" y="825055"/>
                <a:ext cx="886645" cy="576064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31450"/>
                <a:endParaRPr lang="zh-CN" altLang="en-US" sz="1440">
                  <a:solidFill>
                    <a:prstClr val="white"/>
                  </a:solidFill>
                </a:endParaRPr>
              </a:p>
            </p:txBody>
          </p:sp>
          <p:sp>
            <p:nvSpPr>
              <p:cNvPr id="15" name="文本框 25"/>
              <p:cNvSpPr txBox="1"/>
              <p:nvPr/>
            </p:nvSpPr>
            <p:spPr>
              <a:xfrm>
                <a:off x="3793453" y="928421"/>
                <a:ext cx="759449" cy="342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731450"/>
                <a:r>
                  <a:rPr lang="zh-CN" altLang="en-US" sz="2551" dirty="0">
                    <a:solidFill>
                      <a:prstClr val="white"/>
                    </a:solidFill>
                    <a:latin typeface="方正粗圆简体" panose="02010601030101010101" pitchFamily="2" charset="-122"/>
                    <a:ea typeface="方正粗圆简体" panose="02010601030101010101" pitchFamily="2" charset="-122"/>
                  </a:rPr>
                  <a:t>结构</a:t>
                </a:r>
                <a:endParaRPr lang="zh-CN" altLang="en-US" sz="1488" dirty="0">
                  <a:solidFill>
                    <a:prstClr val="white"/>
                  </a:solidFill>
                  <a:latin typeface="方正粗圆简体" panose="02010601030101010101" pitchFamily="2" charset="-122"/>
                  <a:ea typeface="方正粗圆简体" panose="02010601030101010101" pitchFamily="2" charset="-122"/>
                </a:endParaRPr>
              </a:p>
            </p:txBody>
          </p:sp>
        </p:grpSp>
        <p:grpSp>
          <p:nvGrpSpPr>
            <p:cNvPr id="16" name="组合 15"/>
            <p:cNvGrpSpPr/>
            <p:nvPr/>
          </p:nvGrpSpPr>
          <p:grpSpPr>
            <a:xfrm>
              <a:off x="7250546" y="3168513"/>
              <a:ext cx="1632936" cy="714410"/>
              <a:chOff x="4934941" y="302829"/>
              <a:chExt cx="1152127" cy="504056"/>
            </a:xfrm>
            <a:solidFill>
              <a:schemeClr val="accent4">
                <a:lumMod val="60000"/>
                <a:lumOff val="40000"/>
              </a:schemeClr>
            </a:solidFill>
          </p:grpSpPr>
          <p:sp>
            <p:nvSpPr>
              <p:cNvPr id="17" name="矩形 16"/>
              <p:cNvSpPr/>
              <p:nvPr/>
            </p:nvSpPr>
            <p:spPr>
              <a:xfrm>
                <a:off x="4934941" y="302829"/>
                <a:ext cx="1152127" cy="50405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31450"/>
                <a:endParaRPr lang="zh-CN" altLang="en-US" sz="1440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文本框 26"/>
              <p:cNvSpPr txBox="1"/>
              <p:nvPr/>
            </p:nvSpPr>
            <p:spPr>
              <a:xfrm>
                <a:off x="5028178" y="382472"/>
                <a:ext cx="1005934" cy="342107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 defTabSz="731450"/>
                <a:r>
                  <a:rPr lang="zh-CN" altLang="en-US" sz="2551" dirty="0">
                    <a:solidFill>
                      <a:prstClr val="black"/>
                    </a:solidFill>
                    <a:latin typeface="方正粗圆简体" panose="02010601030101010101" pitchFamily="2" charset="-122"/>
                    <a:ea typeface="方正粗圆简体" panose="02010601030101010101" pitchFamily="2" charset="-122"/>
                  </a:rPr>
                  <a:t>创意</a:t>
                </a:r>
                <a:endParaRPr lang="zh-CN" altLang="en-US" sz="1488" dirty="0">
                  <a:solidFill>
                    <a:prstClr val="black"/>
                  </a:solidFill>
                  <a:latin typeface="方正粗圆简体" panose="02010601030101010101" pitchFamily="2" charset="-122"/>
                  <a:ea typeface="方正粗圆简体" panose="02010601030101010101" pitchFamily="2" charset="-122"/>
                </a:endParaRPr>
              </a:p>
            </p:txBody>
          </p:sp>
        </p:grpSp>
        <p:grpSp>
          <p:nvGrpSpPr>
            <p:cNvPr id="19" name="组合 18"/>
            <p:cNvGrpSpPr/>
            <p:nvPr/>
          </p:nvGrpSpPr>
          <p:grpSpPr>
            <a:xfrm>
              <a:off x="6835213" y="3908675"/>
              <a:ext cx="2057267" cy="816469"/>
              <a:chOff x="4641901" y="825055"/>
              <a:chExt cx="1451516" cy="576064"/>
            </a:xfrm>
            <a:solidFill>
              <a:srgbClr val="FFFF00"/>
            </a:solidFill>
          </p:grpSpPr>
          <p:sp>
            <p:nvSpPr>
              <p:cNvPr id="20" name="矩形 19"/>
              <p:cNvSpPr/>
              <p:nvPr/>
            </p:nvSpPr>
            <p:spPr>
              <a:xfrm>
                <a:off x="4641901" y="825055"/>
                <a:ext cx="1451516" cy="57606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31450"/>
                <a:endParaRPr lang="zh-CN" altLang="en-US" sz="1440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文本框 27"/>
              <p:cNvSpPr txBox="1"/>
              <p:nvPr/>
            </p:nvSpPr>
            <p:spPr>
              <a:xfrm>
                <a:off x="4641901" y="951582"/>
                <a:ext cx="1445167" cy="311389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 defTabSz="731450"/>
                <a:r>
                  <a:rPr lang="zh-CN" altLang="en-US" sz="2268" dirty="0">
                    <a:solidFill>
                      <a:prstClr val="black"/>
                    </a:solidFill>
                    <a:latin typeface="方正粗圆简体" panose="02010601030101010101" pitchFamily="2" charset="-122"/>
                    <a:ea typeface="方正粗圆简体" panose="02010601030101010101" pitchFamily="2" charset="-122"/>
                  </a:rPr>
                  <a:t>信息化教案</a:t>
                </a:r>
                <a:endParaRPr lang="zh-CN" altLang="en-US" sz="1417" dirty="0">
                  <a:solidFill>
                    <a:prstClr val="black"/>
                  </a:solidFill>
                  <a:latin typeface="方正粗圆简体" panose="02010601030101010101" pitchFamily="2" charset="-122"/>
                  <a:ea typeface="方正粗圆简体" panose="02010601030101010101" pitchFamily="2" charset="-122"/>
                </a:endParaRPr>
              </a:p>
            </p:txBody>
          </p:sp>
        </p:grpSp>
      </p:grpSp>
      <p:grpSp>
        <p:nvGrpSpPr>
          <p:cNvPr id="27" name="组合 26"/>
          <p:cNvGrpSpPr/>
          <p:nvPr/>
        </p:nvGrpSpPr>
        <p:grpSpPr>
          <a:xfrm>
            <a:off x="168595" y="4896089"/>
            <a:ext cx="5294525" cy="1511799"/>
            <a:chOff x="168595" y="4896089"/>
            <a:chExt cx="5294525" cy="1511799"/>
          </a:xfrm>
        </p:grpSpPr>
        <p:sp>
          <p:nvSpPr>
            <p:cNvPr id="22" name="矩形 21"/>
            <p:cNvSpPr/>
            <p:nvPr/>
          </p:nvSpPr>
          <p:spPr>
            <a:xfrm>
              <a:off x="168595" y="6362169"/>
              <a:ext cx="5294525" cy="45719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04814">
                <a:defRPr/>
              </a:pPr>
              <a:r>
                <a:rPr lang="en-US" altLang="zh-CN" sz="600" b="1" dirty="0">
                  <a:ln w="18000">
                    <a:solidFill>
                      <a:srgbClr val="EA157A">
                        <a:satMod val="140000"/>
                      </a:srgb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rPr>
                <a:t> </a:t>
              </a:r>
              <a:endParaRPr lang="zh-CN" altLang="en-US" sz="600" b="1" dirty="0">
                <a:ln w="18000">
                  <a:solidFill>
                    <a:srgbClr val="EA157A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179512" y="4896089"/>
              <a:ext cx="5283608" cy="132676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04814">
                <a:defRPr/>
              </a:pPr>
              <a:r>
                <a:rPr lang="en-US" altLang="zh-CN" sz="600" b="1" dirty="0">
                  <a:ln w="18000">
                    <a:solidFill>
                      <a:srgbClr val="EA157A">
                        <a:satMod val="140000"/>
                      </a:srgb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rPr>
                <a:t> </a:t>
              </a:r>
              <a:endParaRPr lang="zh-CN" altLang="en-US" sz="600" b="1" dirty="0">
                <a:ln w="18000">
                  <a:solidFill>
                    <a:srgbClr val="EA157A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pic>
          <p:nvPicPr>
            <p:cNvPr id="24" name="Picture 8" descr="PPECLOGO-eff-0-2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4662" y="5155022"/>
              <a:ext cx="279180" cy="2102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9" descr="PPECLOGO-eff-5-4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4575" y="5332115"/>
              <a:ext cx="307023" cy="314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10" descr="PPECLOGO-eff-5-2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3841" y="5471829"/>
              <a:ext cx="383837" cy="402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文本框 1"/>
            <p:cNvSpPr txBox="1"/>
            <p:nvPr/>
          </p:nvSpPr>
          <p:spPr>
            <a:xfrm>
              <a:off x="1707444" y="5089173"/>
              <a:ext cx="2000460" cy="8774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731450"/>
              <a:r>
                <a:rPr lang="zh-CN" altLang="en-US" sz="5102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制作</a:t>
              </a:r>
              <a:endParaRPr lang="zh-CN" altLang="en-US" sz="144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9" name="组合 64"/>
          <p:cNvGrpSpPr/>
          <p:nvPr/>
        </p:nvGrpSpPr>
        <p:grpSpPr>
          <a:xfrm>
            <a:off x="5525388" y="4896088"/>
            <a:ext cx="3635370" cy="1557248"/>
            <a:chOff x="5525388" y="4896088"/>
            <a:chExt cx="3635370" cy="1557248"/>
          </a:xfrm>
        </p:grpSpPr>
        <p:grpSp>
          <p:nvGrpSpPr>
            <p:cNvPr id="32" name="组合 28"/>
            <p:cNvGrpSpPr/>
            <p:nvPr/>
          </p:nvGrpSpPr>
          <p:grpSpPr>
            <a:xfrm>
              <a:off x="5525388" y="4896088"/>
              <a:ext cx="1542799" cy="714410"/>
              <a:chOff x="3729856" y="302394"/>
              <a:chExt cx="1152127" cy="504056"/>
            </a:xfrm>
          </p:grpSpPr>
          <p:sp>
            <p:nvSpPr>
              <p:cNvPr id="30" name="矩形 29"/>
              <p:cNvSpPr/>
              <p:nvPr/>
            </p:nvSpPr>
            <p:spPr>
              <a:xfrm>
                <a:off x="3729856" y="302394"/>
                <a:ext cx="1152127" cy="504056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31450"/>
                <a:endParaRPr lang="zh-CN" altLang="en-US" sz="1440">
                  <a:solidFill>
                    <a:prstClr val="white"/>
                  </a:solidFill>
                </a:endParaRPr>
              </a:p>
            </p:txBody>
          </p:sp>
          <p:sp>
            <p:nvSpPr>
              <p:cNvPr id="31" name="文本框 6"/>
              <p:cNvSpPr txBox="1"/>
              <p:nvPr/>
            </p:nvSpPr>
            <p:spPr>
              <a:xfrm>
                <a:off x="3962819" y="392460"/>
                <a:ext cx="759449" cy="342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731450"/>
                <a:r>
                  <a:rPr lang="zh-CN" altLang="en-US" sz="2551" dirty="0">
                    <a:solidFill>
                      <a:prstClr val="white"/>
                    </a:solidFill>
                    <a:latin typeface="方正粗圆简体" panose="02010601030101010101" pitchFamily="2" charset="-122"/>
                    <a:ea typeface="方正粗圆简体" panose="02010601030101010101" pitchFamily="2" charset="-122"/>
                  </a:rPr>
                  <a:t>技术</a:t>
                </a:r>
                <a:endParaRPr lang="zh-CN" altLang="en-US" sz="1488" dirty="0">
                  <a:solidFill>
                    <a:prstClr val="white"/>
                  </a:solidFill>
                  <a:latin typeface="方正粗圆简体" panose="02010601030101010101" pitchFamily="2" charset="-122"/>
                  <a:ea typeface="方正粗圆简体" panose="02010601030101010101" pitchFamily="2" charset="-122"/>
                </a:endParaRPr>
              </a:p>
            </p:txBody>
          </p:sp>
        </p:grpSp>
        <p:grpSp>
          <p:nvGrpSpPr>
            <p:cNvPr id="35" name="组合 31"/>
            <p:cNvGrpSpPr/>
            <p:nvPr/>
          </p:nvGrpSpPr>
          <p:grpSpPr>
            <a:xfrm>
              <a:off x="5525388" y="5636866"/>
              <a:ext cx="1166526" cy="816468"/>
              <a:chOff x="3729856" y="825055"/>
              <a:chExt cx="886645" cy="576064"/>
            </a:xfrm>
          </p:grpSpPr>
          <p:sp>
            <p:nvSpPr>
              <p:cNvPr id="33" name="矩形 32"/>
              <p:cNvSpPr/>
              <p:nvPr/>
            </p:nvSpPr>
            <p:spPr>
              <a:xfrm>
                <a:off x="3729856" y="825055"/>
                <a:ext cx="886645" cy="576064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31450"/>
                <a:endParaRPr lang="zh-CN" altLang="en-US" sz="1440">
                  <a:solidFill>
                    <a:prstClr val="white"/>
                  </a:solidFill>
                </a:endParaRPr>
              </a:p>
            </p:txBody>
          </p:sp>
          <p:sp>
            <p:nvSpPr>
              <p:cNvPr id="34" name="文本框 25"/>
              <p:cNvSpPr txBox="1"/>
              <p:nvPr/>
            </p:nvSpPr>
            <p:spPr>
              <a:xfrm>
                <a:off x="3793453" y="928421"/>
                <a:ext cx="759449" cy="342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731450"/>
                <a:r>
                  <a:rPr lang="zh-CN" altLang="en-US" sz="2551" dirty="0">
                    <a:solidFill>
                      <a:prstClr val="white"/>
                    </a:solidFill>
                    <a:latin typeface="方正粗圆简体" panose="02010601030101010101" pitchFamily="2" charset="-122"/>
                    <a:ea typeface="方正粗圆简体" panose="02010601030101010101" pitchFamily="2" charset="-122"/>
                  </a:rPr>
                  <a:t>质量</a:t>
                </a:r>
                <a:endParaRPr lang="zh-CN" altLang="en-US" sz="1488" dirty="0">
                  <a:solidFill>
                    <a:prstClr val="white"/>
                  </a:solidFill>
                  <a:latin typeface="方正粗圆简体" panose="02010601030101010101" pitchFamily="2" charset="-122"/>
                  <a:ea typeface="方正粗圆简体" panose="02010601030101010101" pitchFamily="2" charset="-122"/>
                </a:endParaRPr>
              </a:p>
            </p:txBody>
          </p:sp>
        </p:grpSp>
        <p:grpSp>
          <p:nvGrpSpPr>
            <p:cNvPr id="38" name="组合 34"/>
            <p:cNvGrpSpPr/>
            <p:nvPr/>
          </p:nvGrpSpPr>
          <p:grpSpPr>
            <a:xfrm>
              <a:off x="7143246" y="4896705"/>
              <a:ext cx="1761996" cy="714410"/>
              <a:chOff x="4934941" y="302829"/>
              <a:chExt cx="1152127" cy="504056"/>
            </a:xfrm>
          </p:grpSpPr>
          <p:sp>
            <p:nvSpPr>
              <p:cNvPr id="36" name="矩形 35"/>
              <p:cNvSpPr/>
              <p:nvPr/>
            </p:nvSpPr>
            <p:spPr>
              <a:xfrm>
                <a:off x="4934941" y="302829"/>
                <a:ext cx="1152127" cy="50405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31450"/>
                <a:endParaRPr lang="zh-CN" altLang="en-US" sz="1440">
                  <a:solidFill>
                    <a:prstClr val="white"/>
                  </a:solidFill>
                </a:endParaRPr>
              </a:p>
            </p:txBody>
          </p:sp>
          <p:sp>
            <p:nvSpPr>
              <p:cNvPr id="37" name="文本框 26"/>
              <p:cNvSpPr txBox="1"/>
              <p:nvPr/>
            </p:nvSpPr>
            <p:spPr>
              <a:xfrm>
                <a:off x="5028178" y="382472"/>
                <a:ext cx="1005934" cy="342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731450"/>
                <a:r>
                  <a:rPr lang="zh-CN" altLang="en-US" sz="2551" dirty="0">
                    <a:solidFill>
                      <a:prstClr val="black"/>
                    </a:solidFill>
                    <a:latin typeface="方正粗圆简体" panose="02010601030101010101" pitchFamily="2" charset="-122"/>
                    <a:ea typeface="方正粗圆简体" panose="02010601030101010101" pitchFamily="2" charset="-122"/>
                  </a:rPr>
                  <a:t>录像</a:t>
                </a:r>
                <a:endParaRPr lang="zh-CN" altLang="en-US" sz="1488" dirty="0">
                  <a:solidFill>
                    <a:prstClr val="black"/>
                  </a:solidFill>
                  <a:latin typeface="方正粗圆简体" panose="02010601030101010101" pitchFamily="2" charset="-122"/>
                  <a:ea typeface="方正粗圆简体" panose="02010601030101010101" pitchFamily="2" charset="-122"/>
                </a:endParaRPr>
              </a:p>
            </p:txBody>
          </p:sp>
        </p:grpSp>
        <p:grpSp>
          <p:nvGrpSpPr>
            <p:cNvPr id="50" name="组合 37"/>
            <p:cNvGrpSpPr/>
            <p:nvPr/>
          </p:nvGrpSpPr>
          <p:grpSpPr>
            <a:xfrm>
              <a:off x="6727911" y="5636867"/>
              <a:ext cx="2432847" cy="816469"/>
              <a:chOff x="4641901" y="825055"/>
              <a:chExt cx="2734258" cy="576064"/>
            </a:xfrm>
          </p:grpSpPr>
          <p:sp>
            <p:nvSpPr>
              <p:cNvPr id="39" name="矩形 38"/>
              <p:cNvSpPr/>
              <p:nvPr/>
            </p:nvSpPr>
            <p:spPr>
              <a:xfrm>
                <a:off x="4641901" y="825055"/>
                <a:ext cx="1451516" cy="576064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31450"/>
                <a:endParaRPr lang="zh-CN" altLang="en-US" sz="1440">
                  <a:solidFill>
                    <a:prstClr val="white"/>
                  </a:solidFill>
                </a:endParaRPr>
              </a:p>
            </p:txBody>
          </p:sp>
          <p:sp>
            <p:nvSpPr>
              <p:cNvPr id="40" name="文本框 27"/>
              <p:cNvSpPr txBox="1"/>
              <p:nvPr/>
            </p:nvSpPr>
            <p:spPr>
              <a:xfrm>
                <a:off x="4641901" y="951582"/>
                <a:ext cx="1529459" cy="3113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731450"/>
                <a:r>
                  <a:rPr lang="zh-CN" altLang="en-US" sz="2268" dirty="0">
                    <a:solidFill>
                      <a:prstClr val="black"/>
                    </a:solidFill>
                    <a:latin typeface="方正粗圆简体" panose="02010601030101010101" pitchFamily="2" charset="-122"/>
                    <a:ea typeface="方正粗圆简体" panose="02010601030101010101" pitchFamily="2" charset="-122"/>
                  </a:rPr>
                  <a:t>字幕</a:t>
                </a:r>
                <a:endParaRPr lang="zh-CN" altLang="en-US" sz="1417" dirty="0">
                  <a:solidFill>
                    <a:prstClr val="black"/>
                  </a:solidFill>
                  <a:latin typeface="方正粗圆简体" panose="02010601030101010101" pitchFamily="2" charset="-122"/>
                  <a:ea typeface="方正粗圆简体" panose="02010601030101010101" pitchFamily="2" charset="-122"/>
                </a:endParaRPr>
              </a:p>
            </p:txBody>
          </p:sp>
          <p:sp>
            <p:nvSpPr>
              <p:cNvPr id="41" name="矩形 40"/>
              <p:cNvSpPr/>
              <p:nvPr/>
            </p:nvSpPr>
            <p:spPr>
              <a:xfrm>
                <a:off x="6133874" y="825055"/>
                <a:ext cx="955112" cy="57606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31450"/>
                <a:endParaRPr lang="zh-CN" altLang="en-US" sz="1440">
                  <a:solidFill>
                    <a:prstClr val="white"/>
                  </a:solidFill>
                </a:endParaRPr>
              </a:p>
            </p:txBody>
          </p:sp>
          <p:sp>
            <p:nvSpPr>
              <p:cNvPr id="42" name="文本框 24"/>
              <p:cNvSpPr txBox="1"/>
              <p:nvPr/>
            </p:nvSpPr>
            <p:spPr>
              <a:xfrm>
                <a:off x="5846698" y="943810"/>
                <a:ext cx="1529461" cy="3113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731450"/>
                <a:r>
                  <a:rPr lang="zh-CN" altLang="en-US" sz="2268" dirty="0" smtClean="0">
                    <a:solidFill>
                      <a:schemeClr val="bg1"/>
                    </a:solidFill>
                    <a:latin typeface="方正粗圆简体" panose="02010601030101010101" pitchFamily="2" charset="-122"/>
                    <a:ea typeface="方正粗圆简体" panose="02010601030101010101" pitchFamily="2" charset="-122"/>
                  </a:rPr>
                  <a:t>版权</a:t>
                </a:r>
                <a:endParaRPr lang="zh-CN" altLang="en-US" sz="1417" dirty="0">
                  <a:solidFill>
                    <a:schemeClr val="bg1"/>
                  </a:solidFill>
                  <a:latin typeface="方正粗圆简体" panose="02010601030101010101" pitchFamily="2" charset="-122"/>
                  <a:ea typeface="方正粗圆简体" panose="02010601030101010101" pitchFamily="2" charset="-122"/>
                </a:endParaRPr>
              </a:p>
            </p:txBody>
          </p:sp>
        </p:grpSp>
      </p:grpSp>
      <p:sp>
        <p:nvSpPr>
          <p:cNvPr id="48" name="文本框 17"/>
          <p:cNvSpPr txBox="1"/>
          <p:nvPr/>
        </p:nvSpPr>
        <p:spPr>
          <a:xfrm>
            <a:off x="1773404" y="183012"/>
            <a:ext cx="51039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31450"/>
            <a:r>
              <a:rPr lang="zh-CN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微课程设计的重点步骤</a:t>
            </a:r>
          </a:p>
        </p:txBody>
      </p:sp>
      <p:grpSp>
        <p:nvGrpSpPr>
          <p:cNvPr id="53" name="组合 1"/>
          <p:cNvGrpSpPr/>
          <p:nvPr/>
        </p:nvGrpSpPr>
        <p:grpSpPr>
          <a:xfrm>
            <a:off x="168596" y="1151673"/>
            <a:ext cx="5294524" cy="1530879"/>
            <a:chOff x="168596" y="1151673"/>
            <a:chExt cx="5294524" cy="1530879"/>
          </a:xfrm>
        </p:grpSpPr>
        <p:sp>
          <p:nvSpPr>
            <p:cNvPr id="43" name="矩形 42"/>
            <p:cNvSpPr/>
            <p:nvPr/>
          </p:nvSpPr>
          <p:spPr>
            <a:xfrm>
              <a:off x="179512" y="2617753"/>
              <a:ext cx="5283607" cy="64799"/>
            </a:xfrm>
            <a:prstGeom prst="rect">
              <a:avLst/>
            </a:prstGeom>
            <a:solidFill>
              <a:srgbClr val="1D77C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04814">
                <a:defRPr/>
              </a:pPr>
              <a:r>
                <a:rPr lang="en-US" altLang="zh-CN" sz="600" b="1" dirty="0">
                  <a:ln w="18000">
                    <a:solidFill>
                      <a:srgbClr val="EA157A">
                        <a:satMod val="140000"/>
                      </a:srgb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rPr>
                <a:t> </a:t>
              </a:r>
              <a:endParaRPr lang="zh-CN" altLang="en-US" sz="600" b="1" dirty="0">
                <a:ln w="18000">
                  <a:solidFill>
                    <a:srgbClr val="EA157A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44" name="矩形 43"/>
            <p:cNvSpPr/>
            <p:nvPr/>
          </p:nvSpPr>
          <p:spPr>
            <a:xfrm>
              <a:off x="168596" y="1151673"/>
              <a:ext cx="5294524" cy="1326760"/>
            </a:xfrm>
            <a:prstGeom prst="rect">
              <a:avLst/>
            </a:prstGeom>
            <a:solidFill>
              <a:srgbClr val="1D77C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04814">
                <a:defRPr/>
              </a:pPr>
              <a:r>
                <a:rPr lang="en-US" altLang="zh-CN" sz="600" b="1" dirty="0">
                  <a:ln w="18000">
                    <a:solidFill>
                      <a:srgbClr val="EA157A">
                        <a:satMod val="140000"/>
                      </a:srgb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rPr>
                <a:t> </a:t>
              </a:r>
              <a:endParaRPr lang="zh-CN" altLang="en-US" sz="600" b="1" dirty="0">
                <a:ln w="18000">
                  <a:solidFill>
                    <a:srgbClr val="EA157A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pic>
          <p:nvPicPr>
            <p:cNvPr id="45" name="Picture 8" descr="PPECLOGO-eff-0-2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4589" y="1410606"/>
              <a:ext cx="279180" cy="2102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9" descr="PPECLOGO-eff-5-4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4502" y="1587699"/>
              <a:ext cx="307023" cy="314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10" descr="PPECLOGO-eff-5-2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3768" y="1727413"/>
              <a:ext cx="383837" cy="402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" name="文本框 1"/>
            <p:cNvSpPr txBox="1"/>
            <p:nvPr/>
          </p:nvSpPr>
          <p:spPr>
            <a:xfrm>
              <a:off x="1619672" y="1344757"/>
              <a:ext cx="2000460" cy="8774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731450"/>
              <a:r>
                <a:rPr lang="zh-CN" altLang="en-US" sz="5102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选题</a:t>
              </a:r>
              <a:endParaRPr lang="zh-CN" altLang="en-US" sz="144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6" name="组合 63"/>
          <p:cNvGrpSpPr/>
          <p:nvPr/>
        </p:nvGrpSpPr>
        <p:grpSpPr>
          <a:xfrm>
            <a:off x="5565179" y="1151672"/>
            <a:ext cx="3460400" cy="1557248"/>
            <a:chOff x="5565179" y="1151672"/>
            <a:chExt cx="3460400" cy="1557248"/>
          </a:xfrm>
        </p:grpSpPr>
        <p:grpSp>
          <p:nvGrpSpPr>
            <p:cNvPr id="59" name="组合 49"/>
            <p:cNvGrpSpPr/>
            <p:nvPr/>
          </p:nvGrpSpPr>
          <p:grpSpPr>
            <a:xfrm>
              <a:off x="5565179" y="1151672"/>
              <a:ext cx="1632936" cy="714410"/>
              <a:chOff x="3729856" y="302394"/>
              <a:chExt cx="1152127" cy="504056"/>
            </a:xfrm>
          </p:grpSpPr>
          <p:sp>
            <p:nvSpPr>
              <p:cNvPr id="51" name="矩形 50"/>
              <p:cNvSpPr/>
              <p:nvPr/>
            </p:nvSpPr>
            <p:spPr>
              <a:xfrm>
                <a:off x="3729856" y="302394"/>
                <a:ext cx="1152127" cy="504056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31450"/>
                <a:endParaRPr lang="zh-CN" altLang="en-US" sz="1440">
                  <a:solidFill>
                    <a:prstClr val="white"/>
                  </a:solidFill>
                </a:endParaRPr>
              </a:p>
            </p:txBody>
          </p:sp>
          <p:sp>
            <p:nvSpPr>
              <p:cNvPr id="52" name="文本框 6"/>
              <p:cNvSpPr txBox="1"/>
              <p:nvPr/>
            </p:nvSpPr>
            <p:spPr>
              <a:xfrm>
                <a:off x="3962819" y="392460"/>
                <a:ext cx="759449" cy="342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731450"/>
                <a:r>
                  <a:rPr lang="zh-CN" altLang="en-US" sz="2551" dirty="0">
                    <a:solidFill>
                      <a:prstClr val="white"/>
                    </a:solidFill>
                    <a:latin typeface="方正粗圆简体" panose="02010601030101010101" pitchFamily="2" charset="-122"/>
                    <a:ea typeface="方正粗圆简体" panose="02010601030101010101" pitchFamily="2" charset="-122"/>
                  </a:rPr>
                  <a:t>重点</a:t>
                </a:r>
                <a:endParaRPr lang="zh-CN" altLang="en-US" sz="1488" dirty="0">
                  <a:solidFill>
                    <a:prstClr val="white"/>
                  </a:solidFill>
                  <a:latin typeface="方正粗圆简体" panose="02010601030101010101" pitchFamily="2" charset="-122"/>
                  <a:ea typeface="方正粗圆简体" panose="02010601030101010101" pitchFamily="2" charset="-122"/>
                </a:endParaRPr>
              </a:p>
            </p:txBody>
          </p:sp>
        </p:grpSp>
        <p:grpSp>
          <p:nvGrpSpPr>
            <p:cNvPr id="63" name="组合 52"/>
            <p:cNvGrpSpPr/>
            <p:nvPr/>
          </p:nvGrpSpPr>
          <p:grpSpPr>
            <a:xfrm>
              <a:off x="5565179" y="1892450"/>
              <a:ext cx="1256662" cy="816468"/>
              <a:chOff x="3729856" y="825055"/>
              <a:chExt cx="886645" cy="576064"/>
            </a:xfrm>
          </p:grpSpPr>
          <p:sp>
            <p:nvSpPr>
              <p:cNvPr id="54" name="矩形 53"/>
              <p:cNvSpPr/>
              <p:nvPr/>
            </p:nvSpPr>
            <p:spPr>
              <a:xfrm>
                <a:off x="3729856" y="825055"/>
                <a:ext cx="886645" cy="576064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31450"/>
                <a:endParaRPr lang="zh-CN" altLang="en-US" sz="1440">
                  <a:solidFill>
                    <a:prstClr val="white"/>
                  </a:solidFill>
                </a:endParaRPr>
              </a:p>
            </p:txBody>
          </p:sp>
          <p:sp>
            <p:nvSpPr>
              <p:cNvPr id="55" name="文本框 25"/>
              <p:cNvSpPr txBox="1"/>
              <p:nvPr/>
            </p:nvSpPr>
            <p:spPr>
              <a:xfrm>
                <a:off x="3793453" y="928421"/>
                <a:ext cx="759449" cy="342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731450"/>
                <a:r>
                  <a:rPr lang="zh-CN" altLang="en-US" sz="2551" dirty="0">
                    <a:solidFill>
                      <a:prstClr val="white"/>
                    </a:solidFill>
                    <a:latin typeface="方正粗圆简体" panose="02010601030101010101" pitchFamily="2" charset="-122"/>
                    <a:ea typeface="方正粗圆简体" panose="02010601030101010101" pitchFamily="2" charset="-122"/>
                  </a:rPr>
                  <a:t>难点</a:t>
                </a:r>
                <a:endParaRPr lang="zh-CN" altLang="en-US" sz="1488" dirty="0">
                  <a:solidFill>
                    <a:prstClr val="white"/>
                  </a:solidFill>
                  <a:latin typeface="方正粗圆简体" panose="02010601030101010101" pitchFamily="2" charset="-122"/>
                  <a:ea typeface="方正粗圆简体" panose="02010601030101010101" pitchFamily="2" charset="-122"/>
                </a:endParaRPr>
              </a:p>
            </p:txBody>
          </p:sp>
        </p:grpSp>
        <p:grpSp>
          <p:nvGrpSpPr>
            <p:cNvPr id="64" name="组合 55"/>
            <p:cNvGrpSpPr/>
            <p:nvPr/>
          </p:nvGrpSpPr>
          <p:grpSpPr>
            <a:xfrm>
              <a:off x="7273173" y="1152289"/>
              <a:ext cx="1632936" cy="714410"/>
              <a:chOff x="4934941" y="302829"/>
              <a:chExt cx="1152127" cy="504056"/>
            </a:xfrm>
          </p:grpSpPr>
          <p:sp>
            <p:nvSpPr>
              <p:cNvPr id="57" name="矩形 56"/>
              <p:cNvSpPr/>
              <p:nvPr/>
            </p:nvSpPr>
            <p:spPr>
              <a:xfrm>
                <a:off x="4934941" y="302829"/>
                <a:ext cx="1152127" cy="50405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31450"/>
                <a:endParaRPr lang="zh-CN" altLang="en-US" sz="1440">
                  <a:solidFill>
                    <a:prstClr val="white"/>
                  </a:solidFill>
                </a:endParaRPr>
              </a:p>
            </p:txBody>
          </p:sp>
          <p:sp>
            <p:nvSpPr>
              <p:cNvPr id="58" name="文本框 26"/>
              <p:cNvSpPr txBox="1"/>
              <p:nvPr/>
            </p:nvSpPr>
            <p:spPr>
              <a:xfrm>
                <a:off x="5028178" y="382472"/>
                <a:ext cx="1005934" cy="342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731450"/>
                <a:r>
                  <a:rPr lang="zh-CN" altLang="en-US" sz="2551" dirty="0">
                    <a:solidFill>
                      <a:prstClr val="black"/>
                    </a:solidFill>
                    <a:latin typeface="方正粗圆简体" panose="02010601030101010101" pitchFamily="2" charset="-122"/>
                    <a:ea typeface="方正粗圆简体" panose="02010601030101010101" pitchFamily="2" charset="-122"/>
                  </a:rPr>
                  <a:t>易错点</a:t>
                </a:r>
                <a:endParaRPr lang="zh-CN" altLang="en-US" sz="1488" dirty="0">
                  <a:solidFill>
                    <a:prstClr val="black"/>
                  </a:solidFill>
                  <a:latin typeface="方正粗圆简体" panose="02010601030101010101" pitchFamily="2" charset="-122"/>
                  <a:ea typeface="方正粗圆简体" panose="02010601030101010101" pitchFamily="2" charset="-122"/>
                </a:endParaRPr>
              </a:p>
            </p:txBody>
          </p:sp>
        </p:grpSp>
        <p:grpSp>
          <p:nvGrpSpPr>
            <p:cNvPr id="65" name="组合 58"/>
            <p:cNvGrpSpPr/>
            <p:nvPr/>
          </p:nvGrpSpPr>
          <p:grpSpPr>
            <a:xfrm>
              <a:off x="6857840" y="1892451"/>
              <a:ext cx="2167739" cy="816469"/>
              <a:chOff x="4641901" y="825055"/>
              <a:chExt cx="1529460" cy="576064"/>
            </a:xfrm>
          </p:grpSpPr>
          <p:sp>
            <p:nvSpPr>
              <p:cNvPr id="60" name="矩形 59"/>
              <p:cNvSpPr/>
              <p:nvPr/>
            </p:nvSpPr>
            <p:spPr>
              <a:xfrm>
                <a:off x="4641901" y="825055"/>
                <a:ext cx="1451516" cy="576064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31450"/>
                <a:endParaRPr lang="zh-CN" altLang="en-US" sz="1440">
                  <a:solidFill>
                    <a:prstClr val="white"/>
                  </a:solidFill>
                </a:endParaRPr>
              </a:p>
            </p:txBody>
          </p:sp>
          <p:sp>
            <p:nvSpPr>
              <p:cNvPr id="61" name="文本框 27"/>
              <p:cNvSpPr txBox="1"/>
              <p:nvPr/>
            </p:nvSpPr>
            <p:spPr>
              <a:xfrm>
                <a:off x="4641901" y="951582"/>
                <a:ext cx="1529460" cy="3113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731450"/>
                <a:r>
                  <a:rPr lang="zh-CN" altLang="en-US" sz="2268" dirty="0">
                    <a:solidFill>
                      <a:prstClr val="black"/>
                    </a:solidFill>
                    <a:latin typeface="方正粗圆简体" panose="02010601030101010101" pitchFamily="2" charset="-122"/>
                    <a:ea typeface="方正粗圆简体" panose="02010601030101010101" pitchFamily="2" charset="-122"/>
                  </a:rPr>
                  <a:t>整理选题清单</a:t>
                </a:r>
                <a:endParaRPr lang="zh-CN" altLang="en-US" sz="1417" dirty="0">
                  <a:solidFill>
                    <a:prstClr val="black"/>
                  </a:solidFill>
                  <a:latin typeface="方正粗圆简体" panose="02010601030101010101" pitchFamily="2" charset="-122"/>
                  <a:ea typeface="方正粗圆简体" panose="02010601030101010101" pitchFamily="2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63241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quarter" idx="13"/>
          </p:nvPr>
        </p:nvSpPr>
        <p:spPr>
          <a:xfrm>
            <a:off x="1473696" y="1906488"/>
            <a:ext cx="5834608" cy="4114800"/>
          </a:xfrm>
        </p:spPr>
        <p:txBody>
          <a:bodyPr>
            <a:normAutofit lnSpcReduction="10000"/>
          </a:bodyPr>
          <a:lstStyle/>
          <a:p>
            <a:r>
              <a:rPr lang="zh-CN" alt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粗活意简体" panose="03000509000000000000" pitchFamily="65" charset="-122"/>
                <a:ea typeface="方正粗活意简体" panose="03000509000000000000" pitchFamily="65" charset="-122"/>
              </a:rPr>
              <a:t>摄像</a:t>
            </a:r>
            <a:r>
              <a:rPr lang="zh-CN" alt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粗活意简体" panose="03000509000000000000" pitchFamily="65" charset="-122"/>
                <a:ea typeface="方正粗活意简体" panose="03000509000000000000" pitchFamily="65" charset="-122"/>
              </a:rPr>
              <a:t>设备直接拍摄</a:t>
            </a:r>
            <a:endParaRPr lang="en-US" altLang="zh-CN" sz="4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粗活意简体" panose="03000509000000000000" pitchFamily="65" charset="-122"/>
              <a:ea typeface="方正粗活意简体" panose="03000509000000000000" pitchFamily="65" charset="-122"/>
            </a:endParaRPr>
          </a:p>
          <a:p>
            <a:r>
              <a:rPr lang="zh-CN" altLang="en-US" sz="44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粗活意简体" panose="03000509000000000000" pitchFamily="65" charset="-122"/>
                <a:ea typeface="方正粗活意简体" panose="03000509000000000000" pitchFamily="65" charset="-122"/>
              </a:rPr>
              <a:t>视频素材剪辑合成</a:t>
            </a:r>
            <a:endParaRPr lang="en-US" altLang="zh-CN" sz="4400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粗活意简体" panose="03000509000000000000" pitchFamily="65" charset="-122"/>
              <a:ea typeface="方正粗活意简体" panose="03000509000000000000" pitchFamily="65" charset="-122"/>
            </a:endParaRPr>
          </a:p>
          <a:p>
            <a:r>
              <a:rPr lang="zh-CN" altLang="en-US" sz="4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粗活意简体" panose="03000509000000000000" pitchFamily="65" charset="-122"/>
                <a:ea typeface="方正粗活意简体" panose="03000509000000000000" pitchFamily="65" charset="-122"/>
              </a:rPr>
              <a:t>屏幕录像工具抓取</a:t>
            </a:r>
            <a:endParaRPr lang="en-US" altLang="zh-CN" sz="44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粗活意简体" panose="03000509000000000000" pitchFamily="65" charset="-122"/>
              <a:ea typeface="方正粗活意简体" panose="03000509000000000000" pitchFamily="65" charset="-122"/>
            </a:endParaRPr>
          </a:p>
          <a:p>
            <a:r>
              <a:rPr lang="en-US" altLang="zh-CN" sz="4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粗活意简体" panose="03000509000000000000" pitchFamily="65" charset="-122"/>
                <a:ea typeface="方正粗活意简体" panose="03000509000000000000" pitchFamily="65" charset="-122"/>
              </a:rPr>
              <a:t>PPT</a:t>
            </a:r>
            <a:r>
              <a:rPr lang="zh-CN" altLang="en-US" sz="4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粗活意简体" panose="03000509000000000000" pitchFamily="65" charset="-122"/>
                <a:ea typeface="方正粗活意简体" panose="03000509000000000000" pitchFamily="65" charset="-122"/>
              </a:rPr>
              <a:t>软件直接转换</a:t>
            </a:r>
            <a:endParaRPr lang="en-US" altLang="zh-CN" sz="440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粗活意简体" panose="03000509000000000000" pitchFamily="65" charset="-122"/>
              <a:ea typeface="方正粗活意简体" panose="03000509000000000000" pitchFamily="65" charset="-122"/>
            </a:endParaRPr>
          </a:p>
          <a:p>
            <a:r>
              <a:rPr lang="zh-CN" altLang="en-US" sz="44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粗活意简体" panose="03000509000000000000" pitchFamily="65" charset="-122"/>
                <a:ea typeface="方正粗活意简体" panose="03000509000000000000" pitchFamily="65" charset="-122"/>
              </a:rPr>
              <a:t>网页浏览互动视频</a:t>
            </a:r>
          </a:p>
        </p:txBody>
      </p:sp>
      <p:sp>
        <p:nvSpPr>
          <p:cNvPr id="4" name="标题 2"/>
          <p:cNvSpPr txBox="1">
            <a:spLocks/>
          </p:cNvSpPr>
          <p:nvPr/>
        </p:nvSpPr>
        <p:spPr>
          <a:xfrm>
            <a:off x="762000" y="4270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CN" altLang="en-US" sz="5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黑简体" pitchFamily="65" charset="-122"/>
                <a:ea typeface="方正大黑简体" pitchFamily="65" charset="-122"/>
              </a:rPr>
              <a:t>微视频制作主要方式</a:t>
            </a:r>
            <a:endParaRPr lang="zh-CN" altLang="en-US" sz="5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大黑简体" pitchFamily="65" charset="-122"/>
              <a:ea typeface="方正大黑简体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28083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quarter" idx="13"/>
          </p:nvPr>
        </p:nvSpPr>
        <p:spPr>
          <a:xfrm>
            <a:off x="1473696" y="1906488"/>
            <a:ext cx="5834608" cy="4114800"/>
          </a:xfrm>
        </p:spPr>
        <p:txBody>
          <a:bodyPr>
            <a:normAutofit/>
          </a:bodyPr>
          <a:lstStyle/>
          <a:p>
            <a:r>
              <a:rPr lang="zh-CN" alt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粗活意简体" panose="03000509000000000000" pitchFamily="65" charset="-122"/>
                <a:ea typeface="方正粗活意简体" panose="03000509000000000000" pitchFamily="65" charset="-122"/>
              </a:rPr>
              <a:t>摄像</a:t>
            </a:r>
            <a:r>
              <a:rPr lang="zh-CN" alt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粗活意简体" panose="03000509000000000000" pitchFamily="65" charset="-122"/>
                <a:ea typeface="方正粗活意简体" panose="03000509000000000000" pitchFamily="65" charset="-122"/>
              </a:rPr>
              <a:t>设备直接拍摄</a:t>
            </a:r>
            <a:endParaRPr lang="en-US" altLang="zh-CN" sz="4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粗活意简体" panose="03000509000000000000" pitchFamily="65" charset="-122"/>
              <a:ea typeface="方正粗活意简体" panose="03000509000000000000" pitchFamily="65" charset="-122"/>
            </a:endParaRPr>
          </a:p>
        </p:txBody>
      </p:sp>
      <p:sp>
        <p:nvSpPr>
          <p:cNvPr id="4" name="标题 2"/>
          <p:cNvSpPr txBox="1">
            <a:spLocks/>
          </p:cNvSpPr>
          <p:nvPr/>
        </p:nvSpPr>
        <p:spPr>
          <a:xfrm>
            <a:off x="762000" y="4270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CN" altLang="en-US" sz="5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黑简体" pitchFamily="65" charset="-122"/>
                <a:ea typeface="方正大黑简体" pitchFamily="65" charset="-122"/>
              </a:rPr>
              <a:t>微视频制作主要方式</a:t>
            </a:r>
            <a:endParaRPr lang="zh-CN" altLang="en-US" sz="5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大黑简体" pitchFamily="65" charset="-122"/>
              <a:ea typeface="方正大黑简体" pitchFamily="65" charset="-122"/>
            </a:endParaRPr>
          </a:p>
        </p:txBody>
      </p:sp>
      <p:pic>
        <p:nvPicPr>
          <p:cNvPr id="5" name="图片 4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531" y="3501008"/>
            <a:ext cx="5150265" cy="2068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42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2"/>
          <p:cNvSpPr>
            <a:spLocks noGrp="1"/>
          </p:cNvSpPr>
          <p:nvPr>
            <p:ph type="title"/>
          </p:nvPr>
        </p:nvSpPr>
        <p:spPr>
          <a:xfrm>
            <a:off x="179512" y="260648"/>
            <a:ext cx="5976664" cy="854968"/>
          </a:xfrm>
        </p:spPr>
        <p:txBody>
          <a:bodyPr>
            <a:normAutofit/>
          </a:bodyPr>
          <a:lstStyle/>
          <a:p>
            <a:r>
              <a:rPr lang="zh-CN" altLang="en-US" sz="44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黑简体" pitchFamily="65" charset="-122"/>
                <a:ea typeface="方正大黑简体" pitchFamily="65" charset="-122"/>
              </a:rPr>
              <a:t>各种讲授</a:t>
            </a:r>
            <a:r>
              <a:rPr lang="zh-CN" altLang="en-US" sz="44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黑简体" pitchFamily="65" charset="-122"/>
                <a:ea typeface="方正大黑简体" pitchFamily="65" charset="-122"/>
              </a:rPr>
              <a:t>形式的微视频</a:t>
            </a:r>
            <a:endParaRPr lang="zh-CN" altLang="en-US" sz="44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大黑简体" pitchFamily="65" charset="-122"/>
              <a:ea typeface="方正大黑简体" pitchFamily="65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156176" y="404664"/>
            <a:ext cx="27093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简单快捷的制作</a:t>
            </a:r>
            <a:endParaRPr lang="zh-CN" alt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52" y="1428736"/>
            <a:ext cx="6858048" cy="4602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380530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2"/>
          <p:cNvSpPr>
            <a:spLocks noGrp="1"/>
          </p:cNvSpPr>
          <p:nvPr>
            <p:ph type="title"/>
          </p:nvPr>
        </p:nvSpPr>
        <p:spPr>
          <a:xfrm>
            <a:off x="179512" y="260648"/>
            <a:ext cx="5976664" cy="854968"/>
          </a:xfrm>
        </p:spPr>
        <p:txBody>
          <a:bodyPr>
            <a:normAutofit/>
          </a:bodyPr>
          <a:lstStyle/>
          <a:p>
            <a:r>
              <a:rPr lang="zh-CN" altLang="en-US" sz="44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黑简体" pitchFamily="65" charset="-122"/>
                <a:ea typeface="方正大黑简体" pitchFamily="65" charset="-122"/>
              </a:rPr>
              <a:t>各种讲授</a:t>
            </a:r>
            <a:r>
              <a:rPr lang="zh-CN" altLang="en-US" sz="44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黑简体" pitchFamily="65" charset="-122"/>
                <a:ea typeface="方正大黑简体" pitchFamily="65" charset="-122"/>
              </a:rPr>
              <a:t>形式的微视频</a:t>
            </a:r>
            <a:endParaRPr lang="zh-CN" altLang="en-US" sz="44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大黑简体" pitchFamily="65" charset="-122"/>
              <a:ea typeface="方正大黑简体" pitchFamily="65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156176" y="548680"/>
            <a:ext cx="27911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·</a:t>
            </a:r>
            <a:r>
              <a:rPr lang="zh-CN" alt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商业化的微课程</a:t>
            </a:r>
            <a:endParaRPr lang="zh-CN" alt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428736"/>
            <a:ext cx="9201339" cy="4543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943808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2"/>
          <p:cNvSpPr>
            <a:spLocks noGrp="1"/>
          </p:cNvSpPr>
          <p:nvPr>
            <p:ph type="title"/>
          </p:nvPr>
        </p:nvSpPr>
        <p:spPr>
          <a:xfrm>
            <a:off x="179512" y="260648"/>
            <a:ext cx="5976664" cy="854968"/>
          </a:xfrm>
        </p:spPr>
        <p:txBody>
          <a:bodyPr>
            <a:normAutofit/>
          </a:bodyPr>
          <a:lstStyle/>
          <a:p>
            <a:r>
              <a:rPr lang="zh-CN" altLang="en-US" sz="44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黑简体" pitchFamily="65" charset="-122"/>
                <a:ea typeface="方正大黑简体" pitchFamily="65" charset="-122"/>
              </a:rPr>
              <a:t>各种讲授</a:t>
            </a:r>
            <a:r>
              <a:rPr lang="zh-CN" altLang="en-US" sz="44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黑简体" pitchFamily="65" charset="-122"/>
                <a:ea typeface="方正大黑简体" pitchFamily="65" charset="-122"/>
              </a:rPr>
              <a:t>形式的微视频</a:t>
            </a:r>
            <a:endParaRPr lang="zh-CN" altLang="en-US" sz="44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大黑简体" pitchFamily="65" charset="-122"/>
              <a:ea typeface="方正大黑简体" pitchFamily="65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156176" y="548680"/>
            <a:ext cx="27911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·</a:t>
            </a:r>
            <a:r>
              <a:rPr lang="zh-CN" alt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画龙点睛的后期</a:t>
            </a:r>
            <a:endParaRPr lang="zh-CN" alt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85860"/>
            <a:ext cx="9144000" cy="5147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86240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8086" y1="90236" x2="38086" y2="90236"/>
                        <a14:foregroundMark x1="43152" y1="90236" x2="43152" y2="90236"/>
                        <a14:foregroundMark x1="45591" y1="86869" x2="45591" y2="86869"/>
                        <a14:foregroundMark x1="33959" y1="93603" x2="33959" y2="93603"/>
                        <a14:foregroundMark x1="54034" y1="73737" x2="54034" y2="73737"/>
                        <a14:foregroundMark x1="43902" y1="70370" x2="43902" y2="70370"/>
                        <a14:foregroundMark x1="51595" y1="59596" x2="51595" y2="59596"/>
                        <a14:foregroundMark x1="44278" y1="62290" x2="44278" y2="62290"/>
                        <a14:foregroundMark x1="68293" y1="55892" x2="68293" y2="55892"/>
                        <a14:foregroundMark x1="73921" y1="47811" x2="73921" y2="47811"/>
                        <a14:foregroundMark x1="63227" y1="50505" x2="63227" y2="50505"/>
                        <a14:foregroundMark x1="83677" y1="52189" x2="83677" y2="52189"/>
                        <a14:foregroundMark x1="93621" y1="50505" x2="93621" y2="50505"/>
                        <a14:foregroundMark x1="18949" y1="54209" x2="18949" y2="54209"/>
                        <a14:foregroundMark x1="38274" y1="97643" x2="38274" y2="97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645" y="3356992"/>
            <a:ext cx="2880320" cy="3096344"/>
          </a:xfrm>
          <a:prstGeom prst="rect">
            <a:avLst/>
          </a:prstGeom>
        </p:spPr>
      </p:pic>
      <p:sp>
        <p:nvSpPr>
          <p:cNvPr id="3" name="内容占位符 2"/>
          <p:cNvSpPr>
            <a:spLocks noGrp="1"/>
          </p:cNvSpPr>
          <p:nvPr>
            <p:ph sz="quarter" idx="13"/>
          </p:nvPr>
        </p:nvSpPr>
        <p:spPr>
          <a:xfrm>
            <a:off x="1473696" y="1906488"/>
            <a:ext cx="5834608" cy="4114800"/>
          </a:xfrm>
        </p:spPr>
        <p:txBody>
          <a:bodyPr>
            <a:normAutofit/>
          </a:bodyPr>
          <a:lstStyle/>
          <a:p>
            <a:r>
              <a:rPr lang="zh-CN" alt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粗活意简体" panose="03000509000000000000" pitchFamily="65" charset="-122"/>
                <a:ea typeface="方正粗活意简体" panose="03000509000000000000" pitchFamily="65" charset="-122"/>
              </a:rPr>
              <a:t>摄像</a:t>
            </a:r>
            <a:r>
              <a:rPr lang="zh-CN" alt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粗活意简体" panose="03000509000000000000" pitchFamily="65" charset="-122"/>
                <a:ea typeface="方正粗活意简体" panose="03000509000000000000" pitchFamily="65" charset="-122"/>
              </a:rPr>
              <a:t>设备直接拍摄</a:t>
            </a:r>
          </a:p>
          <a:p>
            <a:r>
              <a:rPr lang="zh-CN" altLang="en-US" sz="44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粗活意简体" panose="03000509000000000000" pitchFamily="65" charset="-122"/>
                <a:ea typeface="方正粗活意简体" panose="03000509000000000000" pitchFamily="65" charset="-122"/>
              </a:rPr>
              <a:t>视频素材剪辑合成</a:t>
            </a:r>
            <a:endParaRPr lang="en-US" altLang="zh-CN" sz="4400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粗活意简体" panose="03000509000000000000" pitchFamily="65" charset="-122"/>
              <a:ea typeface="方正粗活意简体" panose="03000509000000000000" pitchFamily="65" charset="-122"/>
            </a:endParaRPr>
          </a:p>
        </p:txBody>
      </p:sp>
      <p:sp>
        <p:nvSpPr>
          <p:cNvPr id="4" name="标题 2"/>
          <p:cNvSpPr txBox="1">
            <a:spLocks/>
          </p:cNvSpPr>
          <p:nvPr/>
        </p:nvSpPr>
        <p:spPr>
          <a:xfrm>
            <a:off x="762000" y="4270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CN" altLang="en-US" sz="5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黑简体" pitchFamily="65" charset="-122"/>
                <a:ea typeface="方正大黑简体" pitchFamily="65" charset="-122"/>
              </a:rPr>
              <a:t>微视频制作主要方式</a:t>
            </a:r>
            <a:endParaRPr lang="zh-CN" altLang="en-US" sz="5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大黑简体" pitchFamily="65" charset="-122"/>
              <a:ea typeface="方正大黑简体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53601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2"/>
          <p:cNvSpPr txBox="1">
            <a:spLocks/>
          </p:cNvSpPr>
          <p:nvPr/>
        </p:nvSpPr>
        <p:spPr>
          <a:xfrm>
            <a:off x="179512" y="260648"/>
            <a:ext cx="5976664" cy="85496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CN" altLang="en-US" sz="44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黑简体" pitchFamily="65" charset="-122"/>
                <a:ea typeface="方正大黑简体" pitchFamily="65" charset="-122"/>
              </a:rPr>
              <a:t>各种讲授形式的微视频</a:t>
            </a:r>
            <a:endParaRPr lang="zh-CN" altLang="en-US" sz="44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大黑简体" pitchFamily="65" charset="-122"/>
              <a:ea typeface="方正大黑简体" pitchFamily="65" charset="-122"/>
            </a:endParaRPr>
          </a:p>
        </p:txBody>
      </p:sp>
      <p:sp>
        <p:nvSpPr>
          <p:cNvPr id="7" name="标题 2"/>
          <p:cNvSpPr>
            <a:spLocks noGrp="1"/>
          </p:cNvSpPr>
          <p:nvPr>
            <p:ph type="title"/>
          </p:nvPr>
        </p:nvSpPr>
        <p:spPr>
          <a:xfrm>
            <a:off x="6048672" y="260648"/>
            <a:ext cx="3095328" cy="796652"/>
          </a:xfrm>
        </p:spPr>
        <p:txBody>
          <a:bodyPr>
            <a:noAutofit/>
          </a:bodyPr>
          <a:lstStyle/>
          <a:p>
            <a:r>
              <a:rPr lang="en-US" altLang="zh-CN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黑简体" pitchFamily="65" charset="-122"/>
                <a:ea typeface="方正大黑简体" pitchFamily="65" charset="-122"/>
              </a:rPr>
              <a:t>·</a:t>
            </a:r>
            <a:r>
              <a:rPr lang="zh-CN" altLang="en-US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黑简体" pitchFamily="65" charset="-122"/>
                <a:ea typeface="方正大黑简体" pitchFamily="65" charset="-122"/>
              </a:rPr>
              <a:t>生动有趣讲解</a:t>
            </a:r>
            <a:endParaRPr lang="zh-CN" altLang="en-US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大黑简体" pitchFamily="65" charset="-122"/>
              <a:ea typeface="方正大黑简体" pitchFamily="65" charset="-122"/>
            </a:endParaRPr>
          </a:p>
        </p:txBody>
      </p:sp>
      <p:pic>
        <p:nvPicPr>
          <p:cNvPr id="4098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357298"/>
            <a:ext cx="9144000" cy="5152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758773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88640"/>
            <a:ext cx="8136904" cy="630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495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quarter" idx="13"/>
          </p:nvPr>
        </p:nvSpPr>
        <p:spPr>
          <a:xfrm>
            <a:off x="1473696" y="1906488"/>
            <a:ext cx="5834608" cy="4114800"/>
          </a:xfrm>
        </p:spPr>
        <p:txBody>
          <a:bodyPr>
            <a:normAutofit/>
          </a:bodyPr>
          <a:lstStyle/>
          <a:p>
            <a:r>
              <a:rPr lang="zh-CN" alt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粗活意简体" panose="03000509000000000000" pitchFamily="65" charset="-122"/>
                <a:ea typeface="方正粗活意简体" panose="03000509000000000000" pitchFamily="65" charset="-122"/>
              </a:rPr>
              <a:t>摄像</a:t>
            </a:r>
            <a:r>
              <a:rPr lang="zh-CN" alt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粗活意简体" panose="03000509000000000000" pitchFamily="65" charset="-122"/>
                <a:ea typeface="方正粗活意简体" panose="03000509000000000000" pitchFamily="65" charset="-122"/>
              </a:rPr>
              <a:t>设备直接拍摄</a:t>
            </a:r>
            <a:endParaRPr lang="en-US" altLang="zh-CN" sz="4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粗活意简体" panose="03000509000000000000" pitchFamily="65" charset="-122"/>
              <a:ea typeface="方正粗活意简体" panose="03000509000000000000" pitchFamily="65" charset="-122"/>
            </a:endParaRPr>
          </a:p>
          <a:p>
            <a:r>
              <a:rPr lang="zh-CN" altLang="en-US" sz="44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粗活意简体" panose="03000509000000000000" pitchFamily="65" charset="-122"/>
                <a:ea typeface="方正粗活意简体" panose="03000509000000000000" pitchFamily="65" charset="-122"/>
              </a:rPr>
              <a:t>视频素材剪辑合成</a:t>
            </a:r>
            <a:endParaRPr lang="en-US" altLang="zh-CN" sz="4400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粗活意简体" panose="03000509000000000000" pitchFamily="65" charset="-122"/>
              <a:ea typeface="方正粗活意简体" panose="03000509000000000000" pitchFamily="65" charset="-122"/>
            </a:endParaRPr>
          </a:p>
          <a:p>
            <a:r>
              <a:rPr lang="zh-CN" altLang="en-US" sz="4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粗活意简体" panose="03000509000000000000" pitchFamily="65" charset="-122"/>
                <a:ea typeface="方正粗活意简体" panose="03000509000000000000" pitchFamily="65" charset="-122"/>
              </a:rPr>
              <a:t>屏幕录像工具抓取</a:t>
            </a:r>
            <a:endParaRPr lang="en-US" altLang="zh-CN" sz="44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粗活意简体" panose="03000509000000000000" pitchFamily="65" charset="-122"/>
              <a:ea typeface="方正粗活意简体" panose="03000509000000000000" pitchFamily="65" charset="-122"/>
            </a:endParaRPr>
          </a:p>
        </p:txBody>
      </p:sp>
      <p:sp>
        <p:nvSpPr>
          <p:cNvPr id="4" name="标题 2"/>
          <p:cNvSpPr txBox="1">
            <a:spLocks/>
          </p:cNvSpPr>
          <p:nvPr/>
        </p:nvSpPr>
        <p:spPr>
          <a:xfrm>
            <a:off x="762000" y="4270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CN" altLang="en-US" sz="5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黑简体" pitchFamily="65" charset="-122"/>
                <a:ea typeface="方正大黑简体" pitchFamily="65" charset="-122"/>
              </a:rPr>
              <a:t>微视频制作主要方式</a:t>
            </a:r>
            <a:endParaRPr lang="zh-CN" altLang="en-US" sz="5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大黑简体" pitchFamily="65" charset="-122"/>
              <a:ea typeface="方正大黑简体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03679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2"/>
          <p:cNvSpPr>
            <a:spLocks noGrp="1"/>
          </p:cNvSpPr>
          <p:nvPr>
            <p:ph type="title"/>
          </p:nvPr>
        </p:nvSpPr>
        <p:spPr>
          <a:xfrm>
            <a:off x="5868144" y="260648"/>
            <a:ext cx="3289498" cy="796652"/>
          </a:xfrm>
        </p:spPr>
        <p:txBody>
          <a:bodyPr>
            <a:noAutofit/>
          </a:bodyPr>
          <a:lstStyle/>
          <a:p>
            <a:r>
              <a:rPr lang="en-US" altLang="zh-CN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黑简体" pitchFamily="65" charset="-122"/>
                <a:ea typeface="方正大黑简体" pitchFamily="65" charset="-122"/>
              </a:rPr>
              <a:t>·</a:t>
            </a:r>
            <a:r>
              <a:rPr lang="zh-CN" altLang="en-US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黑简体" pitchFamily="65" charset="-122"/>
                <a:ea typeface="方正大黑简体" pitchFamily="65" charset="-122"/>
              </a:rPr>
              <a:t>虚拟仿真软件</a:t>
            </a:r>
            <a:endParaRPr lang="zh-CN" altLang="en-US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大黑简体" pitchFamily="65" charset="-122"/>
              <a:ea typeface="方正大黑简体" pitchFamily="65" charset="-122"/>
            </a:endParaRPr>
          </a:p>
        </p:txBody>
      </p:sp>
      <p:sp>
        <p:nvSpPr>
          <p:cNvPr id="6" name="标题 2"/>
          <p:cNvSpPr txBox="1">
            <a:spLocks/>
          </p:cNvSpPr>
          <p:nvPr/>
        </p:nvSpPr>
        <p:spPr>
          <a:xfrm>
            <a:off x="179512" y="260648"/>
            <a:ext cx="5976664" cy="85496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CN" altLang="en-US" sz="44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黑简体" pitchFamily="65" charset="-122"/>
                <a:ea typeface="方正大黑简体" pitchFamily="65" charset="-122"/>
              </a:rPr>
              <a:t>各种讲授形式的微视频</a:t>
            </a:r>
            <a:endParaRPr lang="zh-CN" altLang="en-US" sz="44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大黑简体" pitchFamily="65" charset="-122"/>
              <a:ea typeface="方正大黑简体" pitchFamily="65" charset="-122"/>
            </a:endParaRPr>
          </a:p>
        </p:txBody>
      </p:sp>
      <p:pic>
        <p:nvPicPr>
          <p:cNvPr id="5122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428736"/>
            <a:ext cx="9144000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43873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5868144" y="328092"/>
            <a:ext cx="2843808" cy="796652"/>
          </a:xfrm>
        </p:spPr>
        <p:txBody>
          <a:bodyPr>
            <a:noAutofit/>
          </a:bodyPr>
          <a:lstStyle/>
          <a:p>
            <a:r>
              <a:rPr lang="en-US" altLang="zh-CN" sz="4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黑简体" pitchFamily="65" charset="-122"/>
                <a:ea typeface="方正大黑简体" pitchFamily="65" charset="-122"/>
              </a:rPr>
              <a:t>·</a:t>
            </a:r>
            <a:r>
              <a:rPr lang="zh-CN" altLang="en-US" sz="4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黑简体" pitchFamily="65" charset="-122"/>
                <a:ea typeface="方正大黑简体" pitchFamily="65" charset="-122"/>
              </a:rPr>
              <a:t>可汗学院</a:t>
            </a:r>
            <a:endParaRPr lang="zh-CN" altLang="en-US" sz="4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大黑简体" pitchFamily="65" charset="-122"/>
              <a:ea typeface="方正大黑简体" pitchFamily="65" charset="-122"/>
            </a:endParaRPr>
          </a:p>
        </p:txBody>
      </p:sp>
      <p:sp>
        <p:nvSpPr>
          <p:cNvPr id="5" name="标题 2"/>
          <p:cNvSpPr txBox="1">
            <a:spLocks/>
          </p:cNvSpPr>
          <p:nvPr/>
        </p:nvSpPr>
        <p:spPr>
          <a:xfrm>
            <a:off x="179512" y="260648"/>
            <a:ext cx="5976664" cy="85496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CN" altLang="en-US" sz="44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黑简体" pitchFamily="65" charset="-122"/>
                <a:ea typeface="方正大黑简体" pitchFamily="65" charset="-122"/>
              </a:rPr>
              <a:t>各种讲授形式的微视频</a:t>
            </a:r>
            <a:endParaRPr lang="zh-CN" altLang="en-US" sz="44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大黑简体" pitchFamily="65" charset="-122"/>
              <a:ea typeface="方正大黑简体" pitchFamily="65" charset="-122"/>
            </a:endParaRPr>
          </a:p>
        </p:txBody>
      </p:sp>
      <p:pic>
        <p:nvPicPr>
          <p:cNvPr id="6" name="Picture 3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428736"/>
            <a:ext cx="9144000" cy="4898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55331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quarter" idx="13"/>
          </p:nvPr>
        </p:nvSpPr>
        <p:spPr>
          <a:xfrm>
            <a:off x="1473696" y="1906488"/>
            <a:ext cx="5834608" cy="4114800"/>
          </a:xfrm>
        </p:spPr>
        <p:txBody>
          <a:bodyPr>
            <a:normAutofit/>
          </a:bodyPr>
          <a:lstStyle/>
          <a:p>
            <a:r>
              <a:rPr lang="zh-CN" alt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粗活意简体" panose="03000509000000000000" pitchFamily="65" charset="-122"/>
                <a:ea typeface="方正粗活意简体" panose="03000509000000000000" pitchFamily="65" charset="-122"/>
              </a:rPr>
              <a:t>摄像</a:t>
            </a:r>
            <a:r>
              <a:rPr lang="zh-CN" alt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粗活意简体" panose="03000509000000000000" pitchFamily="65" charset="-122"/>
                <a:ea typeface="方正粗活意简体" panose="03000509000000000000" pitchFamily="65" charset="-122"/>
              </a:rPr>
              <a:t>设备直接拍摄</a:t>
            </a:r>
            <a:endParaRPr lang="en-US" altLang="zh-CN" sz="4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粗活意简体" panose="03000509000000000000" pitchFamily="65" charset="-122"/>
              <a:ea typeface="方正粗活意简体" panose="03000509000000000000" pitchFamily="65" charset="-122"/>
            </a:endParaRPr>
          </a:p>
          <a:p>
            <a:r>
              <a:rPr lang="zh-CN" altLang="en-US" sz="44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粗活意简体" panose="03000509000000000000" pitchFamily="65" charset="-122"/>
                <a:ea typeface="方正粗活意简体" panose="03000509000000000000" pitchFamily="65" charset="-122"/>
              </a:rPr>
              <a:t>视频素材剪辑合成</a:t>
            </a:r>
            <a:endParaRPr lang="en-US" altLang="zh-CN" sz="4400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粗活意简体" panose="03000509000000000000" pitchFamily="65" charset="-122"/>
              <a:ea typeface="方正粗活意简体" panose="03000509000000000000" pitchFamily="65" charset="-122"/>
            </a:endParaRPr>
          </a:p>
          <a:p>
            <a:r>
              <a:rPr lang="zh-CN" altLang="en-US" sz="4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粗活意简体" panose="03000509000000000000" pitchFamily="65" charset="-122"/>
                <a:ea typeface="方正粗活意简体" panose="03000509000000000000" pitchFamily="65" charset="-122"/>
              </a:rPr>
              <a:t>屏幕录像工具抓取</a:t>
            </a:r>
            <a:endParaRPr lang="en-US" altLang="zh-CN" sz="44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粗活意简体" panose="03000509000000000000" pitchFamily="65" charset="-122"/>
              <a:ea typeface="方正粗活意简体" panose="03000509000000000000" pitchFamily="65" charset="-122"/>
            </a:endParaRPr>
          </a:p>
          <a:p>
            <a:r>
              <a:rPr lang="en-US" altLang="zh-CN" sz="4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粗活意简体" panose="03000509000000000000" pitchFamily="65" charset="-122"/>
                <a:ea typeface="方正粗活意简体" panose="03000509000000000000" pitchFamily="65" charset="-122"/>
              </a:rPr>
              <a:t>PPT</a:t>
            </a:r>
            <a:r>
              <a:rPr lang="zh-CN" altLang="en-US" sz="4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粗活意简体" panose="03000509000000000000" pitchFamily="65" charset="-122"/>
                <a:ea typeface="方正粗活意简体" panose="03000509000000000000" pitchFamily="65" charset="-122"/>
              </a:rPr>
              <a:t>软件直接转换</a:t>
            </a:r>
            <a:endParaRPr lang="en-US" altLang="zh-CN" sz="440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粗活意简体" panose="03000509000000000000" pitchFamily="65" charset="-122"/>
              <a:ea typeface="方正粗活意简体" panose="03000509000000000000" pitchFamily="65" charset="-122"/>
            </a:endParaRPr>
          </a:p>
        </p:txBody>
      </p:sp>
      <p:sp>
        <p:nvSpPr>
          <p:cNvPr id="4" name="标题 2"/>
          <p:cNvSpPr txBox="1">
            <a:spLocks/>
          </p:cNvSpPr>
          <p:nvPr/>
        </p:nvSpPr>
        <p:spPr>
          <a:xfrm>
            <a:off x="762000" y="4270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CN" altLang="en-US" sz="5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黑简体" pitchFamily="65" charset="-122"/>
                <a:ea typeface="方正大黑简体" pitchFamily="65" charset="-122"/>
              </a:rPr>
              <a:t>微视频制作主要方式</a:t>
            </a:r>
            <a:endParaRPr lang="zh-CN" altLang="en-US" sz="5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大黑简体" pitchFamily="65" charset="-122"/>
              <a:ea typeface="方正大黑简体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80760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2"/>
          <p:cNvSpPr>
            <a:spLocks noGrp="1"/>
          </p:cNvSpPr>
          <p:nvPr>
            <p:ph type="title"/>
          </p:nvPr>
        </p:nvSpPr>
        <p:spPr>
          <a:xfrm>
            <a:off x="5868144" y="328092"/>
            <a:ext cx="2843808" cy="796652"/>
          </a:xfrm>
        </p:spPr>
        <p:txBody>
          <a:bodyPr>
            <a:noAutofit/>
          </a:bodyPr>
          <a:lstStyle/>
          <a:p>
            <a:r>
              <a:rPr lang="en-US" altLang="zh-CN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黑简体" pitchFamily="65" charset="-122"/>
                <a:ea typeface="方正大黑简体" pitchFamily="65" charset="-122"/>
              </a:rPr>
              <a:t>·PPT</a:t>
            </a:r>
            <a:r>
              <a:rPr lang="zh-CN" altLang="en-US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黑简体" pitchFamily="65" charset="-122"/>
                <a:ea typeface="方正大黑简体" pitchFamily="65" charset="-122"/>
              </a:rPr>
              <a:t>直接转换</a:t>
            </a:r>
            <a:endParaRPr lang="zh-CN" altLang="en-US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大黑简体" pitchFamily="65" charset="-122"/>
              <a:ea typeface="方正大黑简体" pitchFamily="65" charset="-122"/>
            </a:endParaRPr>
          </a:p>
        </p:txBody>
      </p:sp>
      <p:sp>
        <p:nvSpPr>
          <p:cNvPr id="5" name="标题 2"/>
          <p:cNvSpPr txBox="1">
            <a:spLocks/>
          </p:cNvSpPr>
          <p:nvPr/>
        </p:nvSpPr>
        <p:spPr>
          <a:xfrm>
            <a:off x="179512" y="260648"/>
            <a:ext cx="5976664" cy="85496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CN" altLang="en-US" sz="44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黑简体" pitchFamily="65" charset="-122"/>
                <a:ea typeface="方正大黑简体" pitchFamily="65" charset="-122"/>
              </a:rPr>
              <a:t>各种讲授形式的微视频</a:t>
            </a:r>
            <a:endParaRPr lang="zh-CN" altLang="en-US" sz="44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大黑简体" pitchFamily="65" charset="-122"/>
              <a:ea typeface="方正大黑简体" pitchFamily="65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92188"/>
            <a:ext cx="9144000" cy="57263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98701" y="2852936"/>
            <a:ext cx="2114550" cy="1504950"/>
          </a:xfrm>
          <a:prstGeom prst="rect">
            <a:avLst/>
          </a:prstGeom>
          <a:ln w="79375"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矩形标注 7"/>
          <p:cNvSpPr/>
          <p:nvPr/>
        </p:nvSpPr>
        <p:spPr>
          <a:xfrm>
            <a:off x="3563888" y="1484784"/>
            <a:ext cx="1584176" cy="720080"/>
          </a:xfrm>
          <a:prstGeom prst="wedgeRectCallout">
            <a:avLst>
              <a:gd name="adj1" fmla="val -22675"/>
              <a:gd name="adj2" fmla="val 114616"/>
            </a:avLst>
          </a:prstGeom>
          <a:noFill/>
          <a:ln w="666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rgbClr val="C00000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63759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2"/>
          <p:cNvSpPr>
            <a:spLocks noGrp="1"/>
          </p:cNvSpPr>
          <p:nvPr>
            <p:ph type="title"/>
          </p:nvPr>
        </p:nvSpPr>
        <p:spPr>
          <a:xfrm>
            <a:off x="5868144" y="328092"/>
            <a:ext cx="2843808" cy="796652"/>
          </a:xfrm>
        </p:spPr>
        <p:txBody>
          <a:bodyPr>
            <a:noAutofit/>
          </a:bodyPr>
          <a:lstStyle/>
          <a:p>
            <a:r>
              <a:rPr lang="en-US" altLang="zh-CN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黑简体" pitchFamily="65" charset="-122"/>
                <a:ea typeface="方正大黑简体" pitchFamily="65" charset="-122"/>
              </a:rPr>
              <a:t>·PPT</a:t>
            </a:r>
            <a:r>
              <a:rPr lang="zh-CN" altLang="en-US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黑简体" pitchFamily="65" charset="-122"/>
                <a:ea typeface="方正大黑简体" pitchFamily="65" charset="-122"/>
              </a:rPr>
              <a:t>直接转换</a:t>
            </a:r>
            <a:endParaRPr lang="zh-CN" altLang="en-US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大黑简体" pitchFamily="65" charset="-122"/>
              <a:ea typeface="方正大黑简体" pitchFamily="65" charset="-122"/>
            </a:endParaRPr>
          </a:p>
        </p:txBody>
      </p:sp>
      <p:sp>
        <p:nvSpPr>
          <p:cNvPr id="5" name="标题 2"/>
          <p:cNvSpPr txBox="1">
            <a:spLocks/>
          </p:cNvSpPr>
          <p:nvPr/>
        </p:nvSpPr>
        <p:spPr>
          <a:xfrm>
            <a:off x="179512" y="260648"/>
            <a:ext cx="5976664" cy="85496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CN" altLang="en-US" sz="44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黑简体" pitchFamily="65" charset="-122"/>
                <a:ea typeface="方正大黑简体" pitchFamily="65" charset="-122"/>
              </a:rPr>
              <a:t>各种讲授形式的微视频</a:t>
            </a:r>
            <a:endParaRPr lang="zh-CN" altLang="en-US" sz="44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大黑简体" pitchFamily="65" charset="-122"/>
              <a:ea typeface="方正大黑简体" pitchFamily="65" charset="-122"/>
            </a:endParaRPr>
          </a:p>
        </p:txBody>
      </p:sp>
      <p:pic>
        <p:nvPicPr>
          <p:cNvPr id="6" name="Picture 10" descr="如何把PPT导出成视频？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0932"/>
            <a:ext cx="9144000" cy="5737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124744"/>
            <a:ext cx="9144000" cy="5733256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123728" y="1412776"/>
            <a:ext cx="5904656" cy="64633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  <a:latin typeface="方正超粗黑简体" panose="03000509000000000000" pitchFamily="65" charset="-122"/>
                <a:ea typeface="方正超粗黑简体" panose="03000509000000000000" pitchFamily="65" charset="-122"/>
              </a:rPr>
              <a:t>OFFICE 2007 —— </a:t>
            </a:r>
            <a:r>
              <a:rPr lang="en-US" altLang="zh-CN" sz="3600" dirty="0" smtClean="0">
                <a:solidFill>
                  <a:srgbClr val="FF0000"/>
                </a:solidFill>
                <a:latin typeface="方正超粗黑简体" panose="03000509000000000000" pitchFamily="65" charset="-122"/>
                <a:ea typeface="方正超粗黑简体" panose="03000509000000000000" pitchFamily="65" charset="-122"/>
              </a:rPr>
              <a:t>OFFICE 2013</a:t>
            </a:r>
            <a:endParaRPr lang="zh-CN" altLang="en-US" sz="3600" dirty="0">
              <a:solidFill>
                <a:srgbClr val="FF0000"/>
              </a:solidFill>
              <a:latin typeface="方正超粗黑简体" panose="03000509000000000000" pitchFamily="65" charset="-122"/>
              <a:ea typeface="方正超粗黑简体" panose="03000509000000000000" pitchFamily="65" charset="-122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0" y="4725144"/>
            <a:ext cx="899592" cy="504056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1238510" y="2754414"/>
            <a:ext cx="1749313" cy="89061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3995936" y="3834534"/>
            <a:ext cx="4320480" cy="89061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3851920" y="5610195"/>
            <a:ext cx="1080120" cy="89061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395536" y="4725144"/>
            <a:ext cx="325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>
                <a:solidFill>
                  <a:srgbClr val="1779F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zh-CN" altLang="en-US" sz="2400" b="1" dirty="0">
              <a:solidFill>
                <a:srgbClr val="1779F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11760" y="2996952"/>
            <a:ext cx="325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>
                <a:solidFill>
                  <a:srgbClr val="1779F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zh-CN" altLang="en-US" sz="2400" b="1" dirty="0">
              <a:solidFill>
                <a:srgbClr val="1779F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68144" y="3861048"/>
            <a:ext cx="325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>
                <a:solidFill>
                  <a:srgbClr val="1779F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zh-CN" altLang="en-US" sz="2400" b="1" dirty="0">
              <a:solidFill>
                <a:srgbClr val="1779F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99992" y="5805264"/>
            <a:ext cx="325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>
                <a:solidFill>
                  <a:srgbClr val="1779F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zh-CN" altLang="en-US" sz="2400" b="1" dirty="0">
              <a:solidFill>
                <a:srgbClr val="1779F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51282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quarter" idx="13"/>
          </p:nvPr>
        </p:nvSpPr>
        <p:spPr>
          <a:xfrm>
            <a:off x="1473696" y="1906488"/>
            <a:ext cx="5834608" cy="4114800"/>
          </a:xfrm>
        </p:spPr>
        <p:txBody>
          <a:bodyPr>
            <a:normAutofit lnSpcReduction="10000"/>
          </a:bodyPr>
          <a:lstStyle/>
          <a:p>
            <a:r>
              <a:rPr lang="zh-CN" alt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粗活意简体" panose="03000509000000000000" pitchFamily="65" charset="-122"/>
                <a:ea typeface="方正粗活意简体" panose="03000509000000000000" pitchFamily="65" charset="-122"/>
              </a:rPr>
              <a:t>摄像</a:t>
            </a:r>
            <a:r>
              <a:rPr lang="zh-CN" alt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粗活意简体" panose="03000509000000000000" pitchFamily="65" charset="-122"/>
                <a:ea typeface="方正粗活意简体" panose="03000509000000000000" pitchFamily="65" charset="-122"/>
              </a:rPr>
              <a:t>设备直接拍摄</a:t>
            </a:r>
            <a:endParaRPr lang="en-US" altLang="zh-CN" sz="4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粗活意简体" panose="03000509000000000000" pitchFamily="65" charset="-122"/>
              <a:ea typeface="方正粗活意简体" panose="03000509000000000000" pitchFamily="65" charset="-122"/>
            </a:endParaRPr>
          </a:p>
          <a:p>
            <a:r>
              <a:rPr lang="zh-CN" altLang="en-US" sz="44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粗活意简体" panose="03000509000000000000" pitchFamily="65" charset="-122"/>
                <a:ea typeface="方正粗活意简体" panose="03000509000000000000" pitchFamily="65" charset="-122"/>
              </a:rPr>
              <a:t>视频素材剪辑合成</a:t>
            </a:r>
            <a:endParaRPr lang="en-US" altLang="zh-CN" sz="4400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粗活意简体" panose="03000509000000000000" pitchFamily="65" charset="-122"/>
              <a:ea typeface="方正粗活意简体" panose="03000509000000000000" pitchFamily="65" charset="-122"/>
            </a:endParaRPr>
          </a:p>
          <a:p>
            <a:r>
              <a:rPr lang="zh-CN" altLang="en-US" sz="4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粗活意简体" panose="03000509000000000000" pitchFamily="65" charset="-122"/>
                <a:ea typeface="方正粗活意简体" panose="03000509000000000000" pitchFamily="65" charset="-122"/>
              </a:rPr>
              <a:t>屏幕录像工具抓取</a:t>
            </a:r>
            <a:endParaRPr lang="en-US" altLang="zh-CN" sz="44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粗活意简体" panose="03000509000000000000" pitchFamily="65" charset="-122"/>
              <a:ea typeface="方正粗活意简体" panose="03000509000000000000" pitchFamily="65" charset="-122"/>
            </a:endParaRPr>
          </a:p>
          <a:p>
            <a:r>
              <a:rPr lang="en-US" altLang="zh-CN" sz="4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粗活意简体" panose="03000509000000000000" pitchFamily="65" charset="-122"/>
                <a:ea typeface="方正粗活意简体" panose="03000509000000000000" pitchFamily="65" charset="-122"/>
              </a:rPr>
              <a:t>PPT</a:t>
            </a:r>
            <a:r>
              <a:rPr lang="zh-CN" altLang="en-US" sz="4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粗活意简体" panose="03000509000000000000" pitchFamily="65" charset="-122"/>
                <a:ea typeface="方正粗活意简体" panose="03000509000000000000" pitchFamily="65" charset="-122"/>
              </a:rPr>
              <a:t>软件直接转换</a:t>
            </a:r>
            <a:endParaRPr lang="en-US" altLang="zh-CN" sz="440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粗活意简体" panose="03000509000000000000" pitchFamily="65" charset="-122"/>
              <a:ea typeface="方正粗活意简体" panose="03000509000000000000" pitchFamily="65" charset="-122"/>
            </a:endParaRPr>
          </a:p>
          <a:p>
            <a:r>
              <a:rPr lang="zh-CN" altLang="en-US" sz="44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粗活意简体" panose="03000509000000000000" pitchFamily="65" charset="-122"/>
                <a:ea typeface="方正粗活意简体" panose="03000509000000000000" pitchFamily="65" charset="-122"/>
              </a:rPr>
              <a:t>网页浏览互动视频</a:t>
            </a:r>
          </a:p>
        </p:txBody>
      </p:sp>
      <p:sp>
        <p:nvSpPr>
          <p:cNvPr id="4" name="标题 2"/>
          <p:cNvSpPr txBox="1">
            <a:spLocks/>
          </p:cNvSpPr>
          <p:nvPr/>
        </p:nvSpPr>
        <p:spPr>
          <a:xfrm>
            <a:off x="762000" y="4270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CN" altLang="en-US" sz="5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黑简体" pitchFamily="65" charset="-122"/>
                <a:ea typeface="方正大黑简体" pitchFamily="65" charset="-122"/>
              </a:rPr>
              <a:t>微视频制作主要方式</a:t>
            </a:r>
            <a:endParaRPr lang="zh-CN" altLang="en-US" sz="5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大黑简体" pitchFamily="65" charset="-122"/>
              <a:ea typeface="方正大黑简体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7329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2"/>
          <p:cNvSpPr>
            <a:spLocks noGrp="1"/>
          </p:cNvSpPr>
          <p:nvPr>
            <p:ph type="title"/>
          </p:nvPr>
        </p:nvSpPr>
        <p:spPr>
          <a:xfrm>
            <a:off x="179512" y="260648"/>
            <a:ext cx="5976664" cy="854968"/>
          </a:xfrm>
        </p:spPr>
        <p:txBody>
          <a:bodyPr>
            <a:normAutofit/>
          </a:bodyPr>
          <a:lstStyle/>
          <a:p>
            <a:r>
              <a:rPr lang="zh-CN" altLang="en-US" sz="44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黑简体" pitchFamily="65" charset="-122"/>
                <a:ea typeface="方正大黑简体" pitchFamily="65" charset="-122"/>
              </a:rPr>
              <a:t>各种讲授</a:t>
            </a:r>
            <a:r>
              <a:rPr lang="zh-CN" altLang="en-US" sz="44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黑简体" pitchFamily="65" charset="-122"/>
                <a:ea typeface="方正大黑简体" pitchFamily="65" charset="-122"/>
              </a:rPr>
              <a:t>形式的微视频</a:t>
            </a:r>
            <a:endParaRPr lang="zh-CN" altLang="en-US" sz="44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大黑简体" pitchFamily="65" charset="-122"/>
              <a:ea typeface="方正大黑简体" pitchFamily="65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156176" y="548680"/>
            <a:ext cx="27093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互动型的微视频</a:t>
            </a:r>
            <a:endParaRPr lang="zh-CN" alt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内容占位符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1026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784"/>
            <a:ext cx="9132826" cy="4666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6097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" descr="般若黑洞 3D小人15.jpg"/>
          <p:cNvPicPr>
            <a:picLocks noGrp="1"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25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6186" y="2357430"/>
            <a:ext cx="3147814" cy="4197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标题 1"/>
          <p:cNvSpPr txBox="1">
            <a:spLocks/>
          </p:cNvSpPr>
          <p:nvPr/>
        </p:nvSpPr>
        <p:spPr>
          <a:xfrm>
            <a:off x="1187624" y="1196752"/>
            <a:ext cx="5384640" cy="135902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CN" alt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方正超粗黑简体" panose="03000509000000000000" pitchFamily="65" charset="-122"/>
                <a:ea typeface="方正超粗黑简体" panose="03000509000000000000" pitchFamily="65" charset="-122"/>
              </a:rPr>
              <a:t>如何才是</a:t>
            </a:r>
            <a:endParaRPr lang="zh-CN" alt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60000" endA="900" endPos="58000" dir="5400000" sy="-100000" algn="bl" rotWithShape="0"/>
              </a:effectLst>
              <a:latin typeface="方正超粗黑简体" panose="03000509000000000000" pitchFamily="65" charset="-122"/>
              <a:ea typeface="方正超粗黑简体" panose="03000509000000000000" pitchFamily="65" charset="-122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2643174" y="2786058"/>
            <a:ext cx="4071966" cy="1639076"/>
          </a:xfrm>
        </p:spPr>
        <p:txBody>
          <a:bodyPr/>
          <a:lstStyle/>
          <a:p>
            <a:r>
              <a:rPr lang="zh-CN" altLang="en-US" sz="8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方正超粗黑简体" panose="03000509000000000000" pitchFamily="65" charset="-122"/>
                <a:ea typeface="方正超粗黑简体" panose="03000509000000000000" pitchFamily="65" charset="-122"/>
              </a:rPr>
              <a:t>好微课</a:t>
            </a:r>
            <a:endParaRPr lang="zh-CN" altLang="en-US" sz="8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方正超粗黑简体" panose="03000509000000000000" pitchFamily="65" charset="-122"/>
              <a:ea typeface="方正超粗黑简体" panose="03000509000000000000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40011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quarter" idx="13"/>
          </p:nvPr>
        </p:nvSpPr>
        <p:spPr>
          <a:xfrm>
            <a:off x="5076056" y="1628800"/>
            <a:ext cx="2808312" cy="3240360"/>
          </a:xfrm>
        </p:spPr>
        <p:txBody>
          <a:bodyPr>
            <a:noAutofit/>
          </a:bodyPr>
          <a:lstStyle/>
          <a:p>
            <a:r>
              <a:rPr lang="zh-CN" altLang="en-US" sz="2800" dirty="0" smtClean="0">
                <a:latin typeface="方正华隶简体" pitchFamily="65" charset="-122"/>
                <a:ea typeface="方正华隶简体" pitchFamily="65" charset="-122"/>
              </a:rPr>
              <a:t>充满智慧</a:t>
            </a:r>
            <a:endParaRPr lang="en-US" altLang="zh-CN" sz="2800" dirty="0" smtClean="0">
              <a:latin typeface="方正华隶简体" pitchFamily="65" charset="-122"/>
              <a:ea typeface="方正华隶简体" pitchFamily="65" charset="-122"/>
            </a:endParaRPr>
          </a:p>
          <a:p>
            <a:r>
              <a:rPr lang="zh-CN" altLang="en-US" sz="2800" dirty="0" smtClean="0">
                <a:latin typeface="方正华隶简体" pitchFamily="65" charset="-122"/>
                <a:ea typeface="方正华隶简体" pitchFamily="65" charset="-122"/>
              </a:rPr>
              <a:t>幽默风趣</a:t>
            </a:r>
            <a:endParaRPr lang="en-US" altLang="zh-CN" sz="2800" dirty="0" smtClean="0">
              <a:latin typeface="方正华隶简体" pitchFamily="65" charset="-122"/>
              <a:ea typeface="方正华隶简体" pitchFamily="65" charset="-122"/>
            </a:endParaRPr>
          </a:p>
          <a:p>
            <a:r>
              <a:rPr lang="zh-CN" altLang="en-US" sz="2800" dirty="0" smtClean="0">
                <a:latin typeface="方正华隶简体" pitchFamily="65" charset="-122"/>
                <a:ea typeface="方正华隶简体" pitchFamily="65" charset="-122"/>
              </a:rPr>
              <a:t>激情洋溢</a:t>
            </a:r>
            <a:endParaRPr lang="en-US" altLang="zh-CN" sz="2800" dirty="0" smtClean="0">
              <a:latin typeface="方正华隶简体" pitchFamily="65" charset="-122"/>
              <a:ea typeface="方正华隶简体" pitchFamily="65" charset="-122"/>
            </a:endParaRPr>
          </a:p>
          <a:p>
            <a:r>
              <a:rPr lang="zh-CN" altLang="en-US" sz="2800" dirty="0" smtClean="0">
                <a:latin typeface="方正华隶简体" pitchFamily="65" charset="-122"/>
                <a:ea typeface="方正华隶简体" pitchFamily="65" charset="-122"/>
              </a:rPr>
              <a:t>讲述故事</a:t>
            </a:r>
            <a:endParaRPr lang="en-US" altLang="zh-CN" sz="2800" dirty="0" smtClean="0">
              <a:latin typeface="方正华隶简体" pitchFamily="65" charset="-122"/>
              <a:ea typeface="方正华隶简体" pitchFamily="65" charset="-122"/>
            </a:endParaRPr>
          </a:p>
          <a:p>
            <a:r>
              <a:rPr lang="zh-CN" altLang="en-US" sz="2800" dirty="0" smtClean="0">
                <a:latin typeface="方正华隶简体" pitchFamily="65" charset="-122"/>
                <a:ea typeface="方正华隶简体" pitchFamily="65" charset="-122"/>
              </a:rPr>
              <a:t>轻松快乐</a:t>
            </a:r>
            <a:endParaRPr lang="en-US" altLang="zh-CN" sz="2800" dirty="0" smtClean="0">
              <a:latin typeface="方正华隶简体" pitchFamily="65" charset="-122"/>
              <a:ea typeface="方正华隶简体" pitchFamily="65" charset="-122"/>
            </a:endParaRPr>
          </a:p>
          <a:p>
            <a:r>
              <a:rPr lang="en-US" altLang="zh-CN" sz="2800" dirty="0" smtClean="0">
                <a:latin typeface="方正华隶简体" pitchFamily="65" charset="-122"/>
                <a:ea typeface="方正华隶简体" pitchFamily="65" charset="-122"/>
              </a:rPr>
              <a:t>……</a:t>
            </a:r>
          </a:p>
          <a:p>
            <a:endParaRPr lang="en-US" altLang="zh-CN" sz="2800" dirty="0" smtClean="0">
              <a:latin typeface="方正华隶简体" pitchFamily="65" charset="-122"/>
              <a:ea typeface="方正华隶简体" pitchFamily="65" charset="-122"/>
            </a:endParaRPr>
          </a:p>
        </p:txBody>
      </p:sp>
      <p:pic>
        <p:nvPicPr>
          <p:cNvPr id="2050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1052736"/>
            <a:ext cx="3312368" cy="45627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7452320" y="908720"/>
            <a:ext cx="108012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00" dirty="0" smtClean="0">
                <a:solidFill>
                  <a:srgbClr val="CC3300"/>
                </a:solidFill>
                <a:latin typeface="方正超粗黑简体" pitchFamily="65" charset="-122"/>
                <a:ea typeface="方正超粗黑简体" pitchFamily="65" charset="-122"/>
              </a:rPr>
              <a:t>语言生动</a:t>
            </a:r>
            <a:endParaRPr lang="zh-CN" altLang="en-US" sz="6600" dirty="0">
              <a:solidFill>
                <a:srgbClr val="CC3300"/>
              </a:solidFill>
              <a:latin typeface="方正超粗黑简体" pitchFamily="65" charset="-122"/>
              <a:ea typeface="方正超粗黑简体" pitchFamily="65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50829" y1="96762" x2="50829" y2="96762"/>
                      </a14:backgroundRemoval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8298" y="-20105"/>
            <a:ext cx="6879513" cy="6651463"/>
          </a:xfrm>
          <a:prstGeom prst="rect">
            <a:avLst/>
          </a:prstGeom>
        </p:spPr>
      </p:pic>
      <p:sp>
        <p:nvSpPr>
          <p:cNvPr id="3" name="内容占位符 2"/>
          <p:cNvSpPr>
            <a:spLocks noGrp="1"/>
          </p:cNvSpPr>
          <p:nvPr>
            <p:ph sz="quarter" idx="13"/>
          </p:nvPr>
        </p:nvSpPr>
        <p:spPr>
          <a:xfrm>
            <a:off x="3079061" y="465329"/>
            <a:ext cx="3170312" cy="46064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CN" altLang="zh-CN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多媒体教学环境</a:t>
            </a:r>
            <a:endParaRPr lang="en-US" altLang="zh-CN" sz="32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154034" y="1221859"/>
            <a:ext cx="31908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通用</a:t>
            </a:r>
            <a:r>
              <a:rPr lang="zh-CN" altLang="zh-CN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软件</a:t>
            </a:r>
            <a:endParaRPr lang="en-US" altLang="zh-CN" sz="3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984794" y="1730675"/>
            <a:ext cx="19310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32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学科</a:t>
            </a:r>
            <a:r>
              <a:rPr lang="zh-CN" altLang="zh-CN" sz="3200" b="1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软件</a:t>
            </a:r>
            <a:endParaRPr lang="zh-CN" altLang="zh-CN" sz="3200" b="1" dirty="0">
              <a:solidFill>
                <a:srgbClr val="CC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380680" y="5608659"/>
            <a:ext cx="31105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数字教育</a:t>
            </a:r>
            <a:r>
              <a:rPr lang="zh-CN" altLang="zh-CN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资源</a:t>
            </a:r>
            <a:endParaRPr lang="en-US" altLang="zh-CN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477029" y="3889899"/>
            <a:ext cx="27723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3200" b="1" dirty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信息化</a:t>
            </a:r>
            <a:r>
              <a:rPr lang="zh-CN" altLang="zh-CN" sz="3200" b="1" dirty="0" smtClean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教学</a:t>
            </a:r>
            <a:endParaRPr lang="en-US" altLang="zh-CN" sz="3200" b="1" dirty="0">
              <a:solidFill>
                <a:srgbClr val="FF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739239" y="3773842"/>
            <a:ext cx="19595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32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技术</a:t>
            </a:r>
            <a:r>
              <a:rPr lang="zh-CN" altLang="zh-CN" sz="32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资源</a:t>
            </a:r>
            <a:endParaRPr lang="zh-CN" altLang="zh-CN" sz="32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884288" y="2001893"/>
            <a:ext cx="43204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网络教学</a:t>
            </a:r>
            <a:r>
              <a:rPr lang="zh-CN" altLang="zh-CN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平台</a:t>
            </a:r>
            <a:endParaRPr lang="en-US" altLang="zh-CN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516216" y="3811499"/>
            <a:ext cx="24665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移动</a:t>
            </a:r>
            <a:r>
              <a:rPr lang="zh-CN" altLang="zh-CN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设备</a:t>
            </a:r>
            <a:endParaRPr lang="zh-CN" altLang="zh-CN" sz="28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343504" y="4999036"/>
            <a:ext cx="21088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评价</a:t>
            </a:r>
            <a:r>
              <a:rPr lang="zh-CN" altLang="zh-CN" sz="32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工具</a:t>
            </a:r>
            <a:endParaRPr lang="en-US" altLang="zh-CN" sz="32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292080" y="4968240"/>
            <a:ext cx="34676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教师网络研修社区</a:t>
            </a:r>
            <a:endParaRPr lang="zh-CN" altLang="en-US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1763688" y="2949918"/>
            <a:ext cx="5633365" cy="552573"/>
            <a:chOff x="2599365" y="-2705476"/>
            <a:chExt cx="5633365" cy="552573"/>
          </a:xfrm>
        </p:grpSpPr>
        <p:sp>
          <p:nvSpPr>
            <p:cNvPr id="13" name="矩形 12"/>
            <p:cNvSpPr/>
            <p:nvPr/>
          </p:nvSpPr>
          <p:spPr>
            <a:xfrm>
              <a:off x="2599365" y="-2705476"/>
              <a:ext cx="5633365" cy="52322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zh-CN" altLang="zh-CN" sz="2800" b="1" dirty="0"/>
                <a:t>中小学教师信息技术</a:t>
              </a:r>
              <a:r>
                <a:rPr lang="zh-CN" altLang="zh-CN" sz="2800" b="1" dirty="0" smtClean="0"/>
                <a:t>应用</a:t>
              </a:r>
              <a:r>
                <a:rPr lang="zh-CN" altLang="en-US" sz="2800" b="1" dirty="0" smtClean="0"/>
                <a:t>关键术语</a:t>
              </a:r>
              <a:endParaRPr lang="zh-CN" altLang="en-US" sz="2800" dirty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华隶简体" panose="03000509000000000000" pitchFamily="65" charset="-122"/>
                <a:ea typeface="方正华隶简体" panose="03000509000000000000" pitchFamily="65" charset="-122"/>
              </a:endParaRPr>
            </a:p>
          </p:txBody>
        </p:sp>
        <p:cxnSp>
          <p:nvCxnSpPr>
            <p:cNvPr id="23" name="直接连接符 22"/>
            <p:cNvCxnSpPr/>
            <p:nvPr/>
          </p:nvCxnSpPr>
          <p:spPr>
            <a:xfrm>
              <a:off x="2599365" y="-2152903"/>
              <a:ext cx="5633365" cy="0"/>
            </a:xfrm>
            <a:prstGeom prst="line">
              <a:avLst/>
            </a:prstGeom>
            <a:ln w="66675" cmpd="thinThick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795262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hlinkClick r:id="rId2" action="ppaction://hlinkfile"/>
          </p:cNvPr>
          <p:cNvSpPr/>
          <p:nvPr/>
        </p:nvSpPr>
        <p:spPr>
          <a:xfrm>
            <a:off x="755576" y="260648"/>
            <a:ext cx="3312368" cy="576064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quarter" idx="13"/>
          </p:nvPr>
        </p:nvSpPr>
        <p:spPr>
          <a:xfrm>
            <a:off x="5076056" y="1340768"/>
            <a:ext cx="2376264" cy="3528392"/>
          </a:xfrm>
        </p:spPr>
        <p:txBody>
          <a:bodyPr>
            <a:noAutofit/>
          </a:bodyPr>
          <a:lstStyle/>
          <a:p>
            <a:r>
              <a:rPr lang="zh-CN" altLang="en-US" sz="2800" dirty="0" smtClean="0">
                <a:latin typeface="方正华隶简体" pitchFamily="65" charset="-122"/>
                <a:ea typeface="方正华隶简体" pitchFamily="65" charset="-122"/>
              </a:rPr>
              <a:t>文字精炼</a:t>
            </a:r>
            <a:endParaRPr lang="en-US" altLang="zh-CN" sz="2800" dirty="0" smtClean="0">
              <a:latin typeface="方正华隶简体" pitchFamily="65" charset="-122"/>
              <a:ea typeface="方正华隶简体" pitchFamily="65" charset="-122"/>
            </a:endParaRPr>
          </a:p>
          <a:p>
            <a:r>
              <a:rPr lang="zh-CN" altLang="en-US" sz="2800" dirty="0" smtClean="0">
                <a:latin typeface="方正华隶简体" pitchFamily="65" charset="-122"/>
                <a:ea typeface="方正华隶简体" pitchFamily="65" charset="-122"/>
              </a:rPr>
              <a:t>画面精致</a:t>
            </a:r>
            <a:endParaRPr lang="en-US" altLang="zh-CN" sz="2800" dirty="0" smtClean="0">
              <a:latin typeface="方正华隶简体" pitchFamily="65" charset="-122"/>
              <a:ea typeface="方正华隶简体" pitchFamily="65" charset="-122"/>
            </a:endParaRPr>
          </a:p>
          <a:p>
            <a:r>
              <a:rPr lang="zh-CN" altLang="en-US" sz="2800" dirty="0" smtClean="0">
                <a:latin typeface="方正华隶简体" pitchFamily="65" charset="-122"/>
                <a:ea typeface="方正华隶简体" pitchFamily="65" charset="-122"/>
              </a:rPr>
              <a:t>图表精美</a:t>
            </a:r>
            <a:endParaRPr lang="en-US" altLang="zh-CN" sz="2800" dirty="0" smtClean="0">
              <a:latin typeface="方正华隶简体" pitchFamily="65" charset="-122"/>
              <a:ea typeface="方正华隶简体" pitchFamily="65" charset="-122"/>
            </a:endParaRPr>
          </a:p>
          <a:p>
            <a:r>
              <a:rPr lang="zh-CN" altLang="en-US" sz="2800" dirty="0" smtClean="0">
                <a:latin typeface="方正华隶简体" pitchFamily="65" charset="-122"/>
                <a:ea typeface="方正华隶简体" pitchFamily="65" charset="-122"/>
              </a:rPr>
              <a:t>时间精准</a:t>
            </a:r>
            <a:endParaRPr lang="en-US" altLang="zh-CN" sz="2800" dirty="0" smtClean="0">
              <a:latin typeface="方正华隶简体" pitchFamily="65" charset="-122"/>
              <a:ea typeface="方正华隶简体" pitchFamily="65" charset="-122"/>
            </a:endParaRPr>
          </a:p>
          <a:p>
            <a:r>
              <a:rPr lang="en-US" altLang="zh-CN" sz="2800" dirty="0" smtClean="0">
                <a:latin typeface="方正华隶简体" pitchFamily="65" charset="-122"/>
                <a:ea typeface="方正华隶简体" pitchFamily="65" charset="-122"/>
              </a:rPr>
              <a:t>……</a:t>
            </a:r>
          </a:p>
          <a:p>
            <a:endParaRPr lang="en-US" altLang="zh-CN" sz="2800" dirty="0" smtClean="0">
              <a:latin typeface="方正华隶简体" pitchFamily="65" charset="-122"/>
              <a:ea typeface="方正华隶简体" pitchFamily="65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452320" y="908720"/>
            <a:ext cx="108012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00" dirty="0" smtClean="0">
                <a:solidFill>
                  <a:srgbClr val="CC3300"/>
                </a:solidFill>
                <a:latin typeface="方正超粗黑简体" pitchFamily="65" charset="-122"/>
                <a:ea typeface="方正超粗黑简体" pitchFamily="65" charset="-122"/>
              </a:rPr>
              <a:t>精炼精致</a:t>
            </a:r>
            <a:endParaRPr lang="zh-CN" altLang="en-US" sz="6600" dirty="0">
              <a:solidFill>
                <a:srgbClr val="CC3300"/>
              </a:solidFill>
              <a:latin typeface="方正超粗黑简体" pitchFamily="65" charset="-122"/>
              <a:ea typeface="方正超粗黑简体" pitchFamily="65" charset="-122"/>
            </a:endParaRPr>
          </a:p>
        </p:txBody>
      </p:sp>
      <p:pic>
        <p:nvPicPr>
          <p:cNvPr id="6147" name="Picture 3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548680"/>
            <a:ext cx="2880320" cy="516323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 rot="21289873">
            <a:off x="974546" y="427151"/>
            <a:ext cx="72008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dirty="0">
                <a:latin typeface="方正水柱简体" pitchFamily="65" charset="-122"/>
                <a:ea typeface="方正水柱简体" pitchFamily="65" charset="-122"/>
              </a:rPr>
              <a:t>微课要真正做</a:t>
            </a:r>
            <a:r>
              <a:rPr lang="zh-CN" altLang="en-US" sz="3200" dirty="0" smtClean="0">
                <a:latin typeface="方正水柱简体" pitchFamily="65" charset="-122"/>
                <a:ea typeface="方正水柱简体" pitchFamily="65" charset="-122"/>
              </a:rPr>
              <a:t>到</a:t>
            </a:r>
            <a:r>
              <a:rPr lang="zh-CN" altLang="en-US" sz="4400" dirty="0" smtClean="0">
                <a:solidFill>
                  <a:srgbClr val="FF0000"/>
                </a:solidFill>
                <a:latin typeface="方正水柱简体" pitchFamily="65" charset="-122"/>
                <a:ea typeface="方正水柱简体" pitchFamily="65" charset="-122"/>
              </a:rPr>
              <a:t>超越</a:t>
            </a:r>
            <a:endParaRPr lang="zh-CN" altLang="en-US" sz="3200" dirty="0">
              <a:latin typeface="方正水柱简体" pitchFamily="65" charset="-122"/>
              <a:ea typeface="方正水柱简体" pitchFamily="65" charset="-122"/>
            </a:endParaRPr>
          </a:p>
        </p:txBody>
      </p:sp>
      <p:pic>
        <p:nvPicPr>
          <p:cNvPr id="12" name="图片 2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692696"/>
            <a:ext cx="5921375" cy="165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图片 29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42778" y="3292922"/>
            <a:ext cx="6003925" cy="265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图片 3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6453" y="2218284"/>
            <a:ext cx="5969000" cy="173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3419922" y="1340421"/>
            <a:ext cx="3960440" cy="864096"/>
          </a:xfrm>
          <a:prstGeom prst="rect">
            <a:avLst/>
          </a:prstGeom>
          <a:noFill/>
        </p:spPr>
        <p:txBody>
          <a:bodyPr>
            <a:prstTxWarp prst="textChevronInverted">
              <a:avLst>
                <a:gd name="adj" fmla="val 73245"/>
              </a:avLst>
            </a:prstTxWarp>
            <a:spAutoFit/>
          </a:bodyPr>
          <a:lstStyle/>
          <a:p>
            <a:pPr>
              <a:defRPr/>
            </a:pPr>
            <a:r>
              <a:rPr lang="zh-CN" altLang="en-US" sz="3600" dirty="0" smtClean="0">
                <a:latin typeface="方正大黑简体" pitchFamily="65" charset="-122"/>
                <a:ea typeface="方正大黑简体" pitchFamily="65" charset="-122"/>
              </a:rPr>
              <a:t>决不能</a:t>
            </a:r>
            <a:r>
              <a:rPr lang="zh-CN" altLang="en-US" sz="4400" dirty="0" smtClean="0">
                <a:solidFill>
                  <a:srgbClr val="FFFF00"/>
                </a:solidFill>
                <a:latin typeface="方正大黑简体" pitchFamily="65" charset="-122"/>
                <a:ea typeface="方正大黑简体" pitchFamily="65" charset="-122"/>
              </a:rPr>
              <a:t>简单复制</a:t>
            </a:r>
            <a:endParaRPr lang="zh-CN" altLang="en-US" sz="3600" dirty="0" smtClean="0">
              <a:solidFill>
                <a:srgbClr val="FFFF00"/>
              </a:solidFill>
              <a:latin typeface="方正大黑简体" pitchFamily="65" charset="-122"/>
              <a:ea typeface="方正大黑简体" pitchFamily="65" charset="-122"/>
            </a:endParaRPr>
          </a:p>
          <a:p>
            <a:pPr>
              <a:defRPr/>
            </a:pPr>
            <a:r>
              <a:rPr lang="zh-CN" altLang="en-US" sz="4000" dirty="0" smtClean="0">
                <a:latin typeface="方正大黑简体" pitchFamily="65" charset="-122"/>
                <a:ea typeface="方正大黑简体" pitchFamily="65" charset="-122"/>
              </a:rPr>
              <a:t>传统的知识讲解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400" kern="0" dirty="0">
              <a:solidFill>
                <a:sysClr val="window" lastClr="FFFFFF"/>
              </a:solidFill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 rot="21141725">
            <a:off x="3882597" y="2549617"/>
            <a:ext cx="4158637" cy="738461"/>
          </a:xfrm>
          <a:prstGeom prst="rect">
            <a:avLst/>
          </a:prstGeom>
          <a:noFill/>
        </p:spPr>
        <p:txBody>
          <a:bodyPr>
            <a:prstTxWarp prst="textChevronInverted">
              <a:avLst>
                <a:gd name="adj" fmla="val 84986"/>
              </a:avLst>
            </a:prstTxWarp>
            <a:spAutoFit/>
          </a:bodyPr>
          <a:lstStyle/>
          <a:p>
            <a:pPr>
              <a:defRPr/>
            </a:pPr>
            <a:r>
              <a:rPr lang="zh-CN" altLang="en-US" sz="1400" dirty="0" smtClean="0">
                <a:latin typeface="方正粗倩简体" panose="03000509000000000000" pitchFamily="65" charset="-122"/>
                <a:ea typeface="方正粗倩简体" panose="03000509000000000000" pitchFamily="65" charset="-122"/>
              </a:rPr>
              <a:t>而需要将重点放在</a:t>
            </a:r>
          </a:p>
          <a:p>
            <a:pPr>
              <a:defRPr/>
            </a:pPr>
            <a:r>
              <a:rPr lang="zh-CN" altLang="en-US" sz="1400" dirty="0" smtClean="0">
                <a:latin typeface="方正粗倩简体" panose="03000509000000000000" pitchFamily="65" charset="-122"/>
                <a:ea typeface="方正粗倩简体" panose="03000509000000000000" pitchFamily="65" charset="-122"/>
              </a:rPr>
              <a:t>如何</a:t>
            </a:r>
            <a:r>
              <a:rPr lang="zh-CN" altLang="en-US" sz="1400" dirty="0" smtClean="0">
                <a:solidFill>
                  <a:srgbClr val="00B0F0"/>
                </a:solidFill>
                <a:latin typeface="方正粗倩简体" panose="03000509000000000000" pitchFamily="65" charset="-122"/>
                <a:ea typeface="方正粗倩简体" panose="03000509000000000000" pitchFamily="65" charset="-122"/>
              </a:rPr>
              <a:t>激发</a:t>
            </a:r>
            <a:r>
              <a:rPr lang="zh-CN" altLang="en-US" sz="1400" dirty="0" smtClean="0">
                <a:latin typeface="方正粗倩简体" panose="03000509000000000000" pitchFamily="65" charset="-122"/>
                <a:ea typeface="方正粗倩简体" panose="03000509000000000000" pitchFamily="65" charset="-122"/>
              </a:rPr>
              <a:t>学生情绪上</a:t>
            </a:r>
            <a:r>
              <a:rPr lang="en-US" altLang="zh-CN" sz="1400" kern="0" dirty="0" smtClean="0">
                <a:solidFill>
                  <a:sysClr val="window" lastClr="FFFFFF"/>
                </a:solidFill>
                <a:ea typeface="微软雅黑" pitchFamily="34" charset="-122"/>
                <a:cs typeface="Arial" pitchFamily="34" charset="0"/>
              </a:rPr>
              <a:t> </a:t>
            </a:r>
            <a:endParaRPr lang="en-US" altLang="zh-CN" sz="1400" kern="0" dirty="0">
              <a:solidFill>
                <a:sysClr val="window" lastClr="FFFFFF"/>
              </a:solidFill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 rot="20758973">
            <a:off x="3952960" y="3841766"/>
            <a:ext cx="4158637" cy="750963"/>
          </a:xfrm>
          <a:prstGeom prst="rect">
            <a:avLst/>
          </a:prstGeom>
          <a:noFill/>
        </p:spPr>
        <p:txBody>
          <a:bodyPr>
            <a:prstTxWarp prst="textChevronInverted">
              <a:avLst>
                <a:gd name="adj" fmla="val 100000"/>
              </a:avLst>
            </a:prstTxWarp>
            <a:spAutoFit/>
          </a:bodyPr>
          <a:lstStyle/>
          <a:p>
            <a:pPr>
              <a:defRPr/>
            </a:pPr>
            <a:r>
              <a:rPr lang="zh-CN" altLang="en-US" sz="1400" dirty="0" smtClean="0">
                <a:latin typeface="方正艺黑简体" pitchFamily="65" charset="-122"/>
                <a:ea typeface="方正艺黑简体" pitchFamily="65" charset="-122"/>
              </a:rPr>
              <a:t>设计制作时应始终关注</a:t>
            </a:r>
          </a:p>
          <a:p>
            <a:pPr>
              <a:defRPr/>
            </a:pPr>
            <a:r>
              <a:rPr lang="zh-CN" altLang="en-US" sz="1400" dirty="0" smtClean="0">
                <a:latin typeface="方正艺黑简体" pitchFamily="65" charset="-122"/>
                <a:ea typeface="方正艺黑简体" pitchFamily="65" charset="-122"/>
              </a:rPr>
              <a:t>学生看微课时</a:t>
            </a:r>
            <a:r>
              <a:rPr lang="zh-CN" altLang="en-US" sz="1400" dirty="0" smtClean="0">
                <a:solidFill>
                  <a:srgbClr val="00B050"/>
                </a:solidFill>
                <a:latin typeface="方正艺黑简体" pitchFamily="65" charset="-122"/>
                <a:ea typeface="方正艺黑简体" pitchFamily="65" charset="-122"/>
              </a:rPr>
              <a:t>情绪如何</a:t>
            </a:r>
            <a:endParaRPr lang="zh-CN" altLang="en-US" sz="1400" dirty="0">
              <a:solidFill>
                <a:srgbClr val="00B050"/>
              </a:solidFill>
              <a:latin typeface="方正艺黑简体" pitchFamily="65" charset="-122"/>
              <a:ea typeface="方正艺黑简体" pitchFamily="65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  <p:bldP spid="17" grpId="0"/>
      <p:bldP spid="20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195736" y="1412776"/>
            <a:ext cx="4417299" cy="4374460"/>
            <a:chOff x="1824" y="633"/>
            <a:chExt cx="2834" cy="2849"/>
          </a:xfrm>
        </p:grpSpPr>
        <p:sp>
          <p:nvSpPr>
            <p:cNvPr id="5" name="Puzzle3"/>
            <p:cNvSpPr>
              <a:spLocks noEditPoints="1" noChangeArrowheads="1"/>
            </p:cNvSpPr>
            <p:nvPr/>
          </p:nvSpPr>
          <p:spPr bwMode="gray">
            <a:xfrm>
              <a:off x="3204" y="633"/>
              <a:ext cx="1114" cy="1514"/>
            </a:xfrm>
            <a:custGeom>
              <a:avLst/>
              <a:gdLst>
                <a:gd name="T0" fmla="*/ 10391 w 21600"/>
                <a:gd name="T1" fmla="*/ 15806 h 21600"/>
                <a:gd name="T2" fmla="*/ 20551 w 21600"/>
                <a:gd name="T3" fmla="*/ 21088 h 21600"/>
                <a:gd name="T4" fmla="*/ 13180 w 21600"/>
                <a:gd name="T5" fmla="*/ 13801 h 21600"/>
                <a:gd name="T6" fmla="*/ 20551 w 21600"/>
                <a:gd name="T7" fmla="*/ 7025 h 21600"/>
                <a:gd name="T8" fmla="*/ 10500 w 21600"/>
                <a:gd name="T9" fmla="*/ 52 h 21600"/>
                <a:gd name="T10" fmla="*/ 692 w 21600"/>
                <a:gd name="T11" fmla="*/ 6802 h 21600"/>
                <a:gd name="T12" fmla="*/ 8064 w 21600"/>
                <a:gd name="T13" fmla="*/ 13526 h 21600"/>
                <a:gd name="T14" fmla="*/ 692 w 21600"/>
                <a:gd name="T15" fmla="*/ 21088 h 21600"/>
                <a:gd name="T16" fmla="*/ 2273 w 21600"/>
                <a:gd name="T17" fmla="*/ 7719 h 21600"/>
                <a:gd name="T18" fmla="*/ 19149 w 21600"/>
                <a:gd name="T19" fmla="*/ 202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6625" y="20892"/>
                  </a:moveTo>
                  <a:lnTo>
                    <a:pt x="7105" y="21023"/>
                  </a:lnTo>
                  <a:lnTo>
                    <a:pt x="7513" y="21088"/>
                  </a:lnTo>
                  <a:lnTo>
                    <a:pt x="7922" y="21115"/>
                  </a:lnTo>
                  <a:lnTo>
                    <a:pt x="8242" y="21115"/>
                  </a:lnTo>
                  <a:lnTo>
                    <a:pt x="8544" y="21062"/>
                  </a:lnTo>
                  <a:lnTo>
                    <a:pt x="8810" y="20997"/>
                  </a:lnTo>
                  <a:lnTo>
                    <a:pt x="9023" y="20892"/>
                  </a:lnTo>
                  <a:lnTo>
                    <a:pt x="9148" y="20761"/>
                  </a:lnTo>
                  <a:lnTo>
                    <a:pt x="9290" y="20616"/>
                  </a:lnTo>
                  <a:lnTo>
                    <a:pt x="9361" y="20459"/>
                  </a:lnTo>
                  <a:lnTo>
                    <a:pt x="9396" y="20289"/>
                  </a:lnTo>
                  <a:lnTo>
                    <a:pt x="9396" y="20092"/>
                  </a:lnTo>
                  <a:lnTo>
                    <a:pt x="9325" y="19909"/>
                  </a:lnTo>
                  <a:lnTo>
                    <a:pt x="9219" y="19738"/>
                  </a:lnTo>
                  <a:lnTo>
                    <a:pt x="9094" y="19555"/>
                  </a:lnTo>
                  <a:lnTo>
                    <a:pt x="8917" y="19384"/>
                  </a:lnTo>
                  <a:lnTo>
                    <a:pt x="8650" y="19162"/>
                  </a:lnTo>
                  <a:lnTo>
                    <a:pt x="8437" y="18900"/>
                  </a:lnTo>
                  <a:lnTo>
                    <a:pt x="8277" y="18624"/>
                  </a:lnTo>
                  <a:lnTo>
                    <a:pt x="8135" y="18349"/>
                  </a:lnTo>
                  <a:lnTo>
                    <a:pt x="8028" y="18048"/>
                  </a:lnTo>
                  <a:lnTo>
                    <a:pt x="7993" y="17746"/>
                  </a:lnTo>
                  <a:lnTo>
                    <a:pt x="7993" y="17471"/>
                  </a:lnTo>
                  <a:lnTo>
                    <a:pt x="8028" y="17169"/>
                  </a:lnTo>
                  <a:lnTo>
                    <a:pt x="8135" y="16920"/>
                  </a:lnTo>
                  <a:lnTo>
                    <a:pt x="8277" y="16671"/>
                  </a:lnTo>
                  <a:lnTo>
                    <a:pt x="8366" y="16540"/>
                  </a:lnTo>
                  <a:lnTo>
                    <a:pt x="8473" y="16409"/>
                  </a:lnTo>
                  <a:lnTo>
                    <a:pt x="8615" y="16317"/>
                  </a:lnTo>
                  <a:lnTo>
                    <a:pt x="8739" y="16213"/>
                  </a:lnTo>
                  <a:lnTo>
                    <a:pt x="8881" y="16134"/>
                  </a:lnTo>
                  <a:lnTo>
                    <a:pt x="9059" y="16055"/>
                  </a:lnTo>
                  <a:lnTo>
                    <a:pt x="9254" y="15990"/>
                  </a:lnTo>
                  <a:lnTo>
                    <a:pt x="9432" y="15911"/>
                  </a:lnTo>
                  <a:lnTo>
                    <a:pt x="9663" y="15885"/>
                  </a:lnTo>
                  <a:lnTo>
                    <a:pt x="9876" y="15833"/>
                  </a:lnTo>
                  <a:lnTo>
                    <a:pt x="10142" y="15806"/>
                  </a:lnTo>
                  <a:lnTo>
                    <a:pt x="10391" y="15806"/>
                  </a:lnTo>
                  <a:lnTo>
                    <a:pt x="10728" y="15806"/>
                  </a:lnTo>
                  <a:lnTo>
                    <a:pt x="10995" y="15806"/>
                  </a:lnTo>
                  <a:lnTo>
                    <a:pt x="11279" y="15833"/>
                  </a:lnTo>
                  <a:lnTo>
                    <a:pt x="11546" y="15885"/>
                  </a:lnTo>
                  <a:lnTo>
                    <a:pt x="11776" y="15937"/>
                  </a:lnTo>
                  <a:lnTo>
                    <a:pt x="12025" y="15990"/>
                  </a:lnTo>
                  <a:lnTo>
                    <a:pt x="12221" y="16055"/>
                  </a:lnTo>
                  <a:lnTo>
                    <a:pt x="12434" y="16134"/>
                  </a:lnTo>
                  <a:lnTo>
                    <a:pt x="12611" y="16213"/>
                  </a:lnTo>
                  <a:lnTo>
                    <a:pt x="12771" y="16317"/>
                  </a:lnTo>
                  <a:lnTo>
                    <a:pt x="12913" y="16409"/>
                  </a:lnTo>
                  <a:lnTo>
                    <a:pt x="13038" y="16514"/>
                  </a:lnTo>
                  <a:lnTo>
                    <a:pt x="13251" y="16737"/>
                  </a:lnTo>
                  <a:lnTo>
                    <a:pt x="13428" y="16986"/>
                  </a:lnTo>
                  <a:lnTo>
                    <a:pt x="13517" y="17248"/>
                  </a:lnTo>
                  <a:lnTo>
                    <a:pt x="13588" y="17523"/>
                  </a:lnTo>
                  <a:lnTo>
                    <a:pt x="13588" y="17799"/>
                  </a:lnTo>
                  <a:lnTo>
                    <a:pt x="13517" y="18074"/>
                  </a:lnTo>
                  <a:lnTo>
                    <a:pt x="13428" y="18323"/>
                  </a:lnTo>
                  <a:lnTo>
                    <a:pt x="13286" y="18572"/>
                  </a:lnTo>
                  <a:lnTo>
                    <a:pt x="13109" y="18808"/>
                  </a:lnTo>
                  <a:lnTo>
                    <a:pt x="12878" y="19031"/>
                  </a:lnTo>
                  <a:lnTo>
                    <a:pt x="12434" y="19411"/>
                  </a:lnTo>
                  <a:lnTo>
                    <a:pt x="12132" y="19738"/>
                  </a:lnTo>
                  <a:lnTo>
                    <a:pt x="12025" y="19856"/>
                  </a:lnTo>
                  <a:lnTo>
                    <a:pt x="11919" y="20014"/>
                  </a:lnTo>
                  <a:lnTo>
                    <a:pt x="11883" y="20132"/>
                  </a:lnTo>
                  <a:lnTo>
                    <a:pt x="11883" y="20263"/>
                  </a:lnTo>
                  <a:lnTo>
                    <a:pt x="11883" y="20394"/>
                  </a:lnTo>
                  <a:lnTo>
                    <a:pt x="11954" y="20485"/>
                  </a:lnTo>
                  <a:lnTo>
                    <a:pt x="12061" y="20590"/>
                  </a:lnTo>
                  <a:lnTo>
                    <a:pt x="12185" y="20695"/>
                  </a:lnTo>
                  <a:lnTo>
                    <a:pt x="12327" y="20787"/>
                  </a:lnTo>
                  <a:lnTo>
                    <a:pt x="12540" y="20892"/>
                  </a:lnTo>
                  <a:lnTo>
                    <a:pt x="12771" y="20997"/>
                  </a:lnTo>
                  <a:lnTo>
                    <a:pt x="13073" y="21088"/>
                  </a:lnTo>
                  <a:lnTo>
                    <a:pt x="13428" y="21193"/>
                  </a:lnTo>
                  <a:lnTo>
                    <a:pt x="13873" y="21298"/>
                  </a:lnTo>
                  <a:lnTo>
                    <a:pt x="14317" y="21390"/>
                  </a:lnTo>
                  <a:lnTo>
                    <a:pt x="14778" y="21468"/>
                  </a:lnTo>
                  <a:lnTo>
                    <a:pt x="15294" y="21547"/>
                  </a:lnTo>
                  <a:lnTo>
                    <a:pt x="15809" y="21600"/>
                  </a:lnTo>
                  <a:lnTo>
                    <a:pt x="16359" y="21652"/>
                  </a:lnTo>
                  <a:lnTo>
                    <a:pt x="16875" y="21678"/>
                  </a:lnTo>
                  <a:lnTo>
                    <a:pt x="17407" y="21678"/>
                  </a:lnTo>
                  <a:lnTo>
                    <a:pt x="17958" y="21678"/>
                  </a:lnTo>
                  <a:lnTo>
                    <a:pt x="18473" y="21652"/>
                  </a:lnTo>
                  <a:lnTo>
                    <a:pt x="18953" y="21573"/>
                  </a:lnTo>
                  <a:lnTo>
                    <a:pt x="19397" y="21495"/>
                  </a:lnTo>
                  <a:lnTo>
                    <a:pt x="19841" y="21390"/>
                  </a:lnTo>
                  <a:lnTo>
                    <a:pt x="20214" y="21272"/>
                  </a:lnTo>
                  <a:lnTo>
                    <a:pt x="20551" y="21088"/>
                  </a:lnTo>
                  <a:lnTo>
                    <a:pt x="20480" y="20787"/>
                  </a:lnTo>
                  <a:lnTo>
                    <a:pt x="20409" y="20485"/>
                  </a:lnTo>
                  <a:lnTo>
                    <a:pt x="20356" y="20158"/>
                  </a:lnTo>
                  <a:lnTo>
                    <a:pt x="20356" y="19804"/>
                  </a:lnTo>
                  <a:lnTo>
                    <a:pt x="20321" y="19083"/>
                  </a:lnTo>
                  <a:lnTo>
                    <a:pt x="20356" y="18349"/>
                  </a:lnTo>
                  <a:lnTo>
                    <a:pt x="20409" y="17641"/>
                  </a:lnTo>
                  <a:lnTo>
                    <a:pt x="20480" y="17012"/>
                  </a:lnTo>
                  <a:lnTo>
                    <a:pt x="20551" y="16488"/>
                  </a:lnTo>
                  <a:lnTo>
                    <a:pt x="20551" y="16055"/>
                  </a:lnTo>
                  <a:lnTo>
                    <a:pt x="20551" y="15911"/>
                  </a:lnTo>
                  <a:lnTo>
                    <a:pt x="20445" y="15754"/>
                  </a:lnTo>
                  <a:lnTo>
                    <a:pt x="20356" y="15610"/>
                  </a:lnTo>
                  <a:lnTo>
                    <a:pt x="20178" y="15452"/>
                  </a:lnTo>
                  <a:lnTo>
                    <a:pt x="20001" y="15334"/>
                  </a:lnTo>
                  <a:lnTo>
                    <a:pt x="19770" y="15230"/>
                  </a:lnTo>
                  <a:lnTo>
                    <a:pt x="19521" y="15125"/>
                  </a:lnTo>
                  <a:lnTo>
                    <a:pt x="19290" y="15059"/>
                  </a:lnTo>
                  <a:lnTo>
                    <a:pt x="19024" y="15007"/>
                  </a:lnTo>
                  <a:lnTo>
                    <a:pt x="18740" y="14954"/>
                  </a:lnTo>
                  <a:lnTo>
                    <a:pt x="18509" y="14954"/>
                  </a:lnTo>
                  <a:lnTo>
                    <a:pt x="18225" y="14954"/>
                  </a:lnTo>
                  <a:lnTo>
                    <a:pt x="17994" y="15007"/>
                  </a:lnTo>
                  <a:lnTo>
                    <a:pt x="17763" y="15085"/>
                  </a:lnTo>
                  <a:lnTo>
                    <a:pt x="17550" y="15177"/>
                  </a:lnTo>
                  <a:lnTo>
                    <a:pt x="17372" y="15308"/>
                  </a:lnTo>
                  <a:lnTo>
                    <a:pt x="17176" y="15426"/>
                  </a:lnTo>
                  <a:lnTo>
                    <a:pt x="16928" y="15557"/>
                  </a:lnTo>
                  <a:lnTo>
                    <a:pt x="16661" y="15636"/>
                  </a:lnTo>
                  <a:lnTo>
                    <a:pt x="16359" y="15688"/>
                  </a:lnTo>
                  <a:lnTo>
                    <a:pt x="16022" y="15715"/>
                  </a:lnTo>
                  <a:lnTo>
                    <a:pt x="15667" y="15688"/>
                  </a:lnTo>
                  <a:lnTo>
                    <a:pt x="15294" y="15662"/>
                  </a:lnTo>
                  <a:lnTo>
                    <a:pt x="14956" y="15583"/>
                  </a:lnTo>
                  <a:lnTo>
                    <a:pt x="14619" y="15479"/>
                  </a:lnTo>
                  <a:lnTo>
                    <a:pt x="14281" y="15334"/>
                  </a:lnTo>
                  <a:lnTo>
                    <a:pt x="13961" y="15177"/>
                  </a:lnTo>
                  <a:lnTo>
                    <a:pt x="13695" y="14981"/>
                  </a:lnTo>
                  <a:lnTo>
                    <a:pt x="13588" y="14850"/>
                  </a:lnTo>
                  <a:lnTo>
                    <a:pt x="13482" y="14732"/>
                  </a:lnTo>
                  <a:lnTo>
                    <a:pt x="13393" y="14600"/>
                  </a:lnTo>
                  <a:lnTo>
                    <a:pt x="13322" y="14456"/>
                  </a:lnTo>
                  <a:lnTo>
                    <a:pt x="13251" y="14299"/>
                  </a:lnTo>
                  <a:lnTo>
                    <a:pt x="13215" y="14155"/>
                  </a:lnTo>
                  <a:lnTo>
                    <a:pt x="13180" y="13971"/>
                  </a:lnTo>
                  <a:lnTo>
                    <a:pt x="13180" y="13801"/>
                  </a:lnTo>
                  <a:lnTo>
                    <a:pt x="13180" y="13591"/>
                  </a:lnTo>
                  <a:lnTo>
                    <a:pt x="13215" y="13395"/>
                  </a:lnTo>
                  <a:lnTo>
                    <a:pt x="13251" y="13198"/>
                  </a:lnTo>
                  <a:lnTo>
                    <a:pt x="13322" y="13015"/>
                  </a:lnTo>
                  <a:lnTo>
                    <a:pt x="13393" y="12870"/>
                  </a:lnTo>
                  <a:lnTo>
                    <a:pt x="13482" y="12713"/>
                  </a:lnTo>
                  <a:lnTo>
                    <a:pt x="13588" y="12569"/>
                  </a:lnTo>
                  <a:lnTo>
                    <a:pt x="13730" y="12438"/>
                  </a:lnTo>
                  <a:lnTo>
                    <a:pt x="13997" y="12215"/>
                  </a:lnTo>
                  <a:lnTo>
                    <a:pt x="14334" y="12005"/>
                  </a:lnTo>
                  <a:lnTo>
                    <a:pt x="14690" y="11861"/>
                  </a:lnTo>
                  <a:lnTo>
                    <a:pt x="15063" y="11756"/>
                  </a:lnTo>
                  <a:lnTo>
                    <a:pt x="15436" y="11678"/>
                  </a:lnTo>
                  <a:lnTo>
                    <a:pt x="15809" y="11638"/>
                  </a:lnTo>
                  <a:lnTo>
                    <a:pt x="16182" y="11638"/>
                  </a:lnTo>
                  <a:lnTo>
                    <a:pt x="16555" y="11678"/>
                  </a:lnTo>
                  <a:lnTo>
                    <a:pt x="16910" y="11730"/>
                  </a:lnTo>
                  <a:lnTo>
                    <a:pt x="17248" y="11835"/>
                  </a:lnTo>
                  <a:lnTo>
                    <a:pt x="17514" y="11966"/>
                  </a:lnTo>
                  <a:lnTo>
                    <a:pt x="17763" y="12110"/>
                  </a:lnTo>
                  <a:lnTo>
                    <a:pt x="17887" y="12215"/>
                  </a:lnTo>
                  <a:lnTo>
                    <a:pt x="18065" y="12307"/>
                  </a:lnTo>
                  <a:lnTo>
                    <a:pt x="18260" y="12412"/>
                  </a:lnTo>
                  <a:lnTo>
                    <a:pt x="18438" y="12464"/>
                  </a:lnTo>
                  <a:lnTo>
                    <a:pt x="18669" y="12543"/>
                  </a:lnTo>
                  <a:lnTo>
                    <a:pt x="18882" y="12569"/>
                  </a:lnTo>
                  <a:lnTo>
                    <a:pt x="19113" y="12595"/>
                  </a:lnTo>
                  <a:lnTo>
                    <a:pt x="19361" y="12608"/>
                  </a:lnTo>
                  <a:lnTo>
                    <a:pt x="19592" y="12608"/>
                  </a:lnTo>
                  <a:lnTo>
                    <a:pt x="19841" y="12595"/>
                  </a:lnTo>
                  <a:lnTo>
                    <a:pt x="20072" y="12543"/>
                  </a:lnTo>
                  <a:lnTo>
                    <a:pt x="20321" y="12490"/>
                  </a:lnTo>
                  <a:lnTo>
                    <a:pt x="20551" y="12438"/>
                  </a:lnTo>
                  <a:lnTo>
                    <a:pt x="20800" y="12333"/>
                  </a:lnTo>
                  <a:lnTo>
                    <a:pt x="20996" y="12241"/>
                  </a:lnTo>
                  <a:lnTo>
                    <a:pt x="21244" y="12110"/>
                  </a:lnTo>
                  <a:lnTo>
                    <a:pt x="21298" y="12032"/>
                  </a:lnTo>
                  <a:lnTo>
                    <a:pt x="21404" y="11966"/>
                  </a:lnTo>
                  <a:lnTo>
                    <a:pt x="21475" y="11861"/>
                  </a:lnTo>
                  <a:lnTo>
                    <a:pt x="21511" y="11730"/>
                  </a:lnTo>
                  <a:lnTo>
                    <a:pt x="21617" y="11481"/>
                  </a:lnTo>
                  <a:lnTo>
                    <a:pt x="21653" y="11180"/>
                  </a:lnTo>
                  <a:lnTo>
                    <a:pt x="21653" y="10826"/>
                  </a:lnTo>
                  <a:lnTo>
                    <a:pt x="21653" y="10472"/>
                  </a:lnTo>
                  <a:lnTo>
                    <a:pt x="21582" y="10092"/>
                  </a:lnTo>
                  <a:lnTo>
                    <a:pt x="21511" y="9725"/>
                  </a:lnTo>
                  <a:lnTo>
                    <a:pt x="21298" y="8912"/>
                  </a:lnTo>
                  <a:lnTo>
                    <a:pt x="21067" y="8191"/>
                  </a:lnTo>
                  <a:lnTo>
                    <a:pt x="20800" y="7536"/>
                  </a:lnTo>
                  <a:lnTo>
                    <a:pt x="20551" y="7025"/>
                  </a:lnTo>
                  <a:lnTo>
                    <a:pt x="20001" y="7103"/>
                  </a:lnTo>
                  <a:lnTo>
                    <a:pt x="19432" y="7156"/>
                  </a:lnTo>
                  <a:lnTo>
                    <a:pt x="18846" y="7208"/>
                  </a:lnTo>
                  <a:lnTo>
                    <a:pt x="18225" y="7208"/>
                  </a:lnTo>
                  <a:lnTo>
                    <a:pt x="17656" y="7208"/>
                  </a:lnTo>
                  <a:lnTo>
                    <a:pt x="17070" y="7182"/>
                  </a:lnTo>
                  <a:lnTo>
                    <a:pt x="16484" y="7156"/>
                  </a:lnTo>
                  <a:lnTo>
                    <a:pt x="15986" y="7103"/>
                  </a:lnTo>
                  <a:lnTo>
                    <a:pt x="14992" y="6999"/>
                  </a:lnTo>
                  <a:lnTo>
                    <a:pt x="14210" y="6907"/>
                  </a:lnTo>
                  <a:lnTo>
                    <a:pt x="13695" y="6828"/>
                  </a:lnTo>
                  <a:lnTo>
                    <a:pt x="13517" y="6802"/>
                  </a:lnTo>
                  <a:lnTo>
                    <a:pt x="13073" y="6645"/>
                  </a:lnTo>
                  <a:lnTo>
                    <a:pt x="12700" y="6474"/>
                  </a:lnTo>
                  <a:lnTo>
                    <a:pt x="12363" y="6304"/>
                  </a:lnTo>
                  <a:lnTo>
                    <a:pt x="12132" y="6094"/>
                  </a:lnTo>
                  <a:lnTo>
                    <a:pt x="11919" y="5871"/>
                  </a:lnTo>
                  <a:lnTo>
                    <a:pt x="11776" y="5649"/>
                  </a:lnTo>
                  <a:lnTo>
                    <a:pt x="11688" y="5413"/>
                  </a:lnTo>
                  <a:lnTo>
                    <a:pt x="11617" y="5190"/>
                  </a:lnTo>
                  <a:lnTo>
                    <a:pt x="11617" y="4941"/>
                  </a:lnTo>
                  <a:lnTo>
                    <a:pt x="11652" y="4718"/>
                  </a:lnTo>
                  <a:lnTo>
                    <a:pt x="11723" y="4482"/>
                  </a:lnTo>
                  <a:lnTo>
                    <a:pt x="11812" y="4285"/>
                  </a:lnTo>
                  <a:lnTo>
                    <a:pt x="11919" y="4089"/>
                  </a:lnTo>
                  <a:lnTo>
                    <a:pt x="12096" y="3905"/>
                  </a:lnTo>
                  <a:lnTo>
                    <a:pt x="12292" y="3735"/>
                  </a:lnTo>
                  <a:lnTo>
                    <a:pt x="12505" y="3604"/>
                  </a:lnTo>
                  <a:lnTo>
                    <a:pt x="12700" y="3460"/>
                  </a:lnTo>
                  <a:lnTo>
                    <a:pt x="12878" y="3250"/>
                  </a:lnTo>
                  <a:lnTo>
                    <a:pt x="13038" y="3027"/>
                  </a:lnTo>
                  <a:lnTo>
                    <a:pt x="13180" y="2752"/>
                  </a:lnTo>
                  <a:lnTo>
                    <a:pt x="13286" y="2477"/>
                  </a:lnTo>
                  <a:lnTo>
                    <a:pt x="13322" y="2175"/>
                  </a:lnTo>
                  <a:lnTo>
                    <a:pt x="13357" y="1874"/>
                  </a:lnTo>
                  <a:lnTo>
                    <a:pt x="13286" y="1572"/>
                  </a:lnTo>
                  <a:lnTo>
                    <a:pt x="13180" y="1271"/>
                  </a:lnTo>
                  <a:lnTo>
                    <a:pt x="13038" y="983"/>
                  </a:lnTo>
                  <a:lnTo>
                    <a:pt x="12949" y="865"/>
                  </a:lnTo>
                  <a:lnTo>
                    <a:pt x="12807" y="733"/>
                  </a:lnTo>
                  <a:lnTo>
                    <a:pt x="12665" y="616"/>
                  </a:lnTo>
                  <a:lnTo>
                    <a:pt x="12505" y="511"/>
                  </a:lnTo>
                  <a:lnTo>
                    <a:pt x="12327" y="406"/>
                  </a:lnTo>
                  <a:lnTo>
                    <a:pt x="12132" y="314"/>
                  </a:lnTo>
                  <a:lnTo>
                    <a:pt x="11883" y="235"/>
                  </a:lnTo>
                  <a:lnTo>
                    <a:pt x="11652" y="183"/>
                  </a:lnTo>
                  <a:lnTo>
                    <a:pt x="11368" y="104"/>
                  </a:lnTo>
                  <a:lnTo>
                    <a:pt x="11101" y="78"/>
                  </a:lnTo>
                  <a:lnTo>
                    <a:pt x="10800" y="52"/>
                  </a:lnTo>
                  <a:lnTo>
                    <a:pt x="10444" y="52"/>
                  </a:lnTo>
                  <a:lnTo>
                    <a:pt x="10142" y="52"/>
                  </a:lnTo>
                  <a:lnTo>
                    <a:pt x="9840" y="78"/>
                  </a:lnTo>
                  <a:lnTo>
                    <a:pt x="9574" y="104"/>
                  </a:lnTo>
                  <a:lnTo>
                    <a:pt x="9325" y="157"/>
                  </a:lnTo>
                  <a:lnTo>
                    <a:pt x="9094" y="209"/>
                  </a:lnTo>
                  <a:lnTo>
                    <a:pt x="8846" y="262"/>
                  </a:lnTo>
                  <a:lnTo>
                    <a:pt x="8650" y="340"/>
                  </a:lnTo>
                  <a:lnTo>
                    <a:pt x="8437" y="432"/>
                  </a:lnTo>
                  <a:lnTo>
                    <a:pt x="8277" y="511"/>
                  </a:lnTo>
                  <a:lnTo>
                    <a:pt x="8100" y="616"/>
                  </a:lnTo>
                  <a:lnTo>
                    <a:pt x="7957" y="707"/>
                  </a:lnTo>
                  <a:lnTo>
                    <a:pt x="7833" y="838"/>
                  </a:lnTo>
                  <a:lnTo>
                    <a:pt x="7620" y="1061"/>
                  </a:lnTo>
                  <a:lnTo>
                    <a:pt x="7442" y="1336"/>
                  </a:lnTo>
                  <a:lnTo>
                    <a:pt x="7353" y="1599"/>
                  </a:lnTo>
                  <a:lnTo>
                    <a:pt x="7318" y="1900"/>
                  </a:lnTo>
                  <a:lnTo>
                    <a:pt x="7318" y="2175"/>
                  </a:lnTo>
                  <a:lnTo>
                    <a:pt x="7353" y="2450"/>
                  </a:lnTo>
                  <a:lnTo>
                    <a:pt x="7442" y="2726"/>
                  </a:lnTo>
                  <a:lnTo>
                    <a:pt x="7620" y="2975"/>
                  </a:lnTo>
                  <a:lnTo>
                    <a:pt x="7833" y="3198"/>
                  </a:lnTo>
                  <a:lnTo>
                    <a:pt x="8064" y="3433"/>
                  </a:lnTo>
                  <a:lnTo>
                    <a:pt x="8295" y="3630"/>
                  </a:lnTo>
                  <a:lnTo>
                    <a:pt x="8508" y="3853"/>
                  </a:lnTo>
                  <a:lnTo>
                    <a:pt x="8686" y="4089"/>
                  </a:lnTo>
                  <a:lnTo>
                    <a:pt x="8775" y="4312"/>
                  </a:lnTo>
                  <a:lnTo>
                    <a:pt x="8846" y="4561"/>
                  </a:lnTo>
                  <a:lnTo>
                    <a:pt x="8846" y="4810"/>
                  </a:lnTo>
                  <a:lnTo>
                    <a:pt x="8810" y="5059"/>
                  </a:lnTo>
                  <a:lnTo>
                    <a:pt x="8721" y="5295"/>
                  </a:lnTo>
                  <a:lnTo>
                    <a:pt x="8579" y="5544"/>
                  </a:lnTo>
                  <a:lnTo>
                    <a:pt x="8366" y="5766"/>
                  </a:lnTo>
                  <a:lnTo>
                    <a:pt x="8135" y="5976"/>
                  </a:lnTo>
                  <a:lnTo>
                    <a:pt x="7833" y="6199"/>
                  </a:lnTo>
                  <a:lnTo>
                    <a:pt x="7478" y="6369"/>
                  </a:lnTo>
                  <a:lnTo>
                    <a:pt x="7069" y="6527"/>
                  </a:lnTo>
                  <a:lnTo>
                    <a:pt x="6590" y="6671"/>
                  </a:lnTo>
                  <a:lnTo>
                    <a:pt x="6092" y="6802"/>
                  </a:lnTo>
                  <a:lnTo>
                    <a:pt x="5684" y="6802"/>
                  </a:lnTo>
                  <a:lnTo>
                    <a:pt x="5133" y="6802"/>
                  </a:lnTo>
                  <a:lnTo>
                    <a:pt x="4547" y="6802"/>
                  </a:lnTo>
                  <a:lnTo>
                    <a:pt x="3872" y="6802"/>
                  </a:lnTo>
                  <a:lnTo>
                    <a:pt x="3144" y="6802"/>
                  </a:lnTo>
                  <a:lnTo>
                    <a:pt x="2362" y="6802"/>
                  </a:lnTo>
                  <a:lnTo>
                    <a:pt x="1545" y="6802"/>
                  </a:lnTo>
                  <a:lnTo>
                    <a:pt x="692" y="6802"/>
                  </a:lnTo>
                  <a:lnTo>
                    <a:pt x="586" y="7234"/>
                  </a:lnTo>
                  <a:lnTo>
                    <a:pt x="461" y="7837"/>
                  </a:lnTo>
                  <a:lnTo>
                    <a:pt x="355" y="8493"/>
                  </a:lnTo>
                  <a:lnTo>
                    <a:pt x="248" y="9187"/>
                  </a:lnTo>
                  <a:lnTo>
                    <a:pt x="142" y="9869"/>
                  </a:lnTo>
                  <a:lnTo>
                    <a:pt x="106" y="10498"/>
                  </a:lnTo>
                  <a:lnTo>
                    <a:pt x="106" y="10983"/>
                  </a:lnTo>
                  <a:lnTo>
                    <a:pt x="106" y="11311"/>
                  </a:lnTo>
                  <a:lnTo>
                    <a:pt x="213" y="11481"/>
                  </a:lnTo>
                  <a:lnTo>
                    <a:pt x="319" y="11651"/>
                  </a:lnTo>
                  <a:lnTo>
                    <a:pt x="497" y="11783"/>
                  </a:lnTo>
                  <a:lnTo>
                    <a:pt x="692" y="11914"/>
                  </a:lnTo>
                  <a:lnTo>
                    <a:pt x="941" y="12032"/>
                  </a:lnTo>
                  <a:lnTo>
                    <a:pt x="1207" y="12110"/>
                  </a:lnTo>
                  <a:lnTo>
                    <a:pt x="1509" y="12189"/>
                  </a:lnTo>
                  <a:lnTo>
                    <a:pt x="1794" y="12241"/>
                  </a:lnTo>
                  <a:lnTo>
                    <a:pt x="2131" y="12267"/>
                  </a:lnTo>
                  <a:lnTo>
                    <a:pt x="2433" y="12281"/>
                  </a:lnTo>
                  <a:lnTo>
                    <a:pt x="2735" y="12267"/>
                  </a:lnTo>
                  <a:lnTo>
                    <a:pt x="3055" y="12241"/>
                  </a:lnTo>
                  <a:lnTo>
                    <a:pt x="3357" y="12189"/>
                  </a:lnTo>
                  <a:lnTo>
                    <a:pt x="3623" y="12084"/>
                  </a:lnTo>
                  <a:lnTo>
                    <a:pt x="3872" y="11979"/>
                  </a:lnTo>
                  <a:lnTo>
                    <a:pt x="4103" y="11861"/>
                  </a:lnTo>
                  <a:lnTo>
                    <a:pt x="4316" y="11704"/>
                  </a:lnTo>
                  <a:lnTo>
                    <a:pt x="4582" y="11612"/>
                  </a:lnTo>
                  <a:lnTo>
                    <a:pt x="4849" y="11533"/>
                  </a:lnTo>
                  <a:lnTo>
                    <a:pt x="5169" y="11507"/>
                  </a:lnTo>
                  <a:lnTo>
                    <a:pt x="5506" y="11481"/>
                  </a:lnTo>
                  <a:lnTo>
                    <a:pt x="5808" y="11507"/>
                  </a:lnTo>
                  <a:lnTo>
                    <a:pt x="6146" y="11560"/>
                  </a:lnTo>
                  <a:lnTo>
                    <a:pt x="6501" y="11651"/>
                  </a:lnTo>
                  <a:lnTo>
                    <a:pt x="6803" y="11783"/>
                  </a:lnTo>
                  <a:lnTo>
                    <a:pt x="7105" y="11940"/>
                  </a:lnTo>
                  <a:lnTo>
                    <a:pt x="7353" y="12110"/>
                  </a:lnTo>
                  <a:lnTo>
                    <a:pt x="7584" y="12333"/>
                  </a:lnTo>
                  <a:lnTo>
                    <a:pt x="7798" y="12595"/>
                  </a:lnTo>
                  <a:lnTo>
                    <a:pt x="7922" y="12870"/>
                  </a:lnTo>
                  <a:lnTo>
                    <a:pt x="8028" y="13198"/>
                  </a:lnTo>
                  <a:lnTo>
                    <a:pt x="8064" y="13526"/>
                  </a:lnTo>
                  <a:lnTo>
                    <a:pt x="8028" y="13775"/>
                  </a:lnTo>
                  <a:lnTo>
                    <a:pt x="7922" y="13998"/>
                  </a:lnTo>
                  <a:lnTo>
                    <a:pt x="7798" y="14220"/>
                  </a:lnTo>
                  <a:lnTo>
                    <a:pt x="7584" y="14404"/>
                  </a:lnTo>
                  <a:lnTo>
                    <a:pt x="7353" y="14574"/>
                  </a:lnTo>
                  <a:lnTo>
                    <a:pt x="7105" y="14732"/>
                  </a:lnTo>
                  <a:lnTo>
                    <a:pt x="6803" y="14850"/>
                  </a:lnTo>
                  <a:lnTo>
                    <a:pt x="6501" y="14954"/>
                  </a:lnTo>
                  <a:lnTo>
                    <a:pt x="6146" y="15033"/>
                  </a:lnTo>
                  <a:lnTo>
                    <a:pt x="5808" y="15085"/>
                  </a:lnTo>
                  <a:lnTo>
                    <a:pt x="5506" y="15085"/>
                  </a:lnTo>
                  <a:lnTo>
                    <a:pt x="5169" y="15059"/>
                  </a:lnTo>
                  <a:lnTo>
                    <a:pt x="4849" y="15007"/>
                  </a:lnTo>
                  <a:lnTo>
                    <a:pt x="4582" y="14902"/>
                  </a:lnTo>
                  <a:lnTo>
                    <a:pt x="4316" y="14784"/>
                  </a:lnTo>
                  <a:lnTo>
                    <a:pt x="4103" y="14600"/>
                  </a:lnTo>
                  <a:lnTo>
                    <a:pt x="3907" y="14430"/>
                  </a:lnTo>
                  <a:lnTo>
                    <a:pt x="3659" y="14299"/>
                  </a:lnTo>
                  <a:lnTo>
                    <a:pt x="3428" y="14194"/>
                  </a:lnTo>
                  <a:lnTo>
                    <a:pt x="3179" y="14129"/>
                  </a:lnTo>
                  <a:lnTo>
                    <a:pt x="2913" y="14102"/>
                  </a:lnTo>
                  <a:lnTo>
                    <a:pt x="2646" y="14102"/>
                  </a:lnTo>
                  <a:lnTo>
                    <a:pt x="2362" y="14129"/>
                  </a:lnTo>
                  <a:lnTo>
                    <a:pt x="2096" y="14168"/>
                  </a:lnTo>
                  <a:lnTo>
                    <a:pt x="1811" y="14273"/>
                  </a:lnTo>
                  <a:lnTo>
                    <a:pt x="1545" y="14378"/>
                  </a:lnTo>
                  <a:lnTo>
                    <a:pt x="1314" y="14496"/>
                  </a:lnTo>
                  <a:lnTo>
                    <a:pt x="1065" y="14653"/>
                  </a:lnTo>
                  <a:lnTo>
                    <a:pt x="870" y="14797"/>
                  </a:lnTo>
                  <a:lnTo>
                    <a:pt x="657" y="14981"/>
                  </a:lnTo>
                  <a:lnTo>
                    <a:pt x="497" y="15177"/>
                  </a:lnTo>
                  <a:lnTo>
                    <a:pt x="390" y="15413"/>
                  </a:lnTo>
                  <a:lnTo>
                    <a:pt x="284" y="15636"/>
                  </a:lnTo>
                  <a:lnTo>
                    <a:pt x="248" y="15911"/>
                  </a:lnTo>
                  <a:lnTo>
                    <a:pt x="284" y="16239"/>
                  </a:lnTo>
                  <a:lnTo>
                    <a:pt x="319" y="16566"/>
                  </a:lnTo>
                  <a:lnTo>
                    <a:pt x="497" y="17340"/>
                  </a:lnTo>
                  <a:lnTo>
                    <a:pt x="692" y="18152"/>
                  </a:lnTo>
                  <a:lnTo>
                    <a:pt x="799" y="18559"/>
                  </a:lnTo>
                  <a:lnTo>
                    <a:pt x="905" y="18978"/>
                  </a:lnTo>
                  <a:lnTo>
                    <a:pt x="959" y="19384"/>
                  </a:lnTo>
                  <a:lnTo>
                    <a:pt x="994" y="19791"/>
                  </a:lnTo>
                  <a:lnTo>
                    <a:pt x="994" y="20132"/>
                  </a:lnTo>
                  <a:lnTo>
                    <a:pt x="959" y="20485"/>
                  </a:lnTo>
                  <a:lnTo>
                    <a:pt x="941" y="20669"/>
                  </a:lnTo>
                  <a:lnTo>
                    <a:pt x="870" y="20813"/>
                  </a:lnTo>
                  <a:lnTo>
                    <a:pt x="799" y="20970"/>
                  </a:lnTo>
                  <a:lnTo>
                    <a:pt x="692" y="21088"/>
                  </a:lnTo>
                  <a:lnTo>
                    <a:pt x="1474" y="20997"/>
                  </a:lnTo>
                  <a:lnTo>
                    <a:pt x="2291" y="20866"/>
                  </a:lnTo>
                  <a:lnTo>
                    <a:pt x="3108" y="20787"/>
                  </a:lnTo>
                  <a:lnTo>
                    <a:pt x="3907" y="20721"/>
                  </a:lnTo>
                  <a:lnTo>
                    <a:pt x="4653" y="20695"/>
                  </a:lnTo>
                  <a:lnTo>
                    <a:pt x="5364" y="20695"/>
                  </a:lnTo>
                  <a:lnTo>
                    <a:pt x="5701" y="20721"/>
                  </a:lnTo>
                  <a:lnTo>
                    <a:pt x="6057" y="20761"/>
                  </a:lnTo>
                  <a:lnTo>
                    <a:pt x="6323" y="20813"/>
                  </a:lnTo>
                  <a:lnTo>
                    <a:pt x="6625" y="20892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shade val="63529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57150">
              <a:solidFill>
                <a:srgbClr val="FFFFFF"/>
              </a:solidFill>
              <a:miter lim="800000"/>
              <a:headEnd/>
              <a:tailEnd/>
            </a:ln>
            <a:effectLst>
              <a:outerShdw dist="135003" dir="2471156" algn="ctr" rotWithShape="0">
                <a:srgbClr val="000000">
                  <a:alpha val="50000"/>
                </a:srgbClr>
              </a:outerShdw>
            </a:effectLst>
          </p:spPr>
          <p:txBody>
            <a:bodyPr/>
            <a:lstStyle/>
            <a:p>
              <a:pPr>
                <a:defRPr/>
              </a:pPr>
              <a:endParaRPr lang="zh-CN" altLang="en-US" sz="1599"/>
            </a:p>
          </p:txBody>
        </p:sp>
        <p:sp>
          <p:nvSpPr>
            <p:cNvPr id="6" name="Puzzle2"/>
            <p:cNvSpPr>
              <a:spLocks noEditPoints="1" noChangeArrowheads="1"/>
            </p:cNvSpPr>
            <p:nvPr/>
          </p:nvSpPr>
          <p:spPr bwMode="gray">
            <a:xfrm>
              <a:off x="2880" y="1736"/>
              <a:ext cx="1778" cy="1380"/>
            </a:xfrm>
            <a:custGeom>
              <a:avLst/>
              <a:gdLst>
                <a:gd name="T0" fmla="*/ 11 w 21600"/>
                <a:gd name="T1" fmla="*/ 13386 h 21600"/>
                <a:gd name="T2" fmla="*/ 4202 w 21600"/>
                <a:gd name="T3" fmla="*/ 21161 h 21600"/>
                <a:gd name="T4" fmla="*/ 10400 w 21600"/>
                <a:gd name="T5" fmla="*/ 13909 h 21600"/>
                <a:gd name="T6" fmla="*/ 16821 w 21600"/>
                <a:gd name="T7" fmla="*/ 21190 h 21600"/>
                <a:gd name="T8" fmla="*/ 21600 w 21600"/>
                <a:gd name="T9" fmla="*/ 15083 h 21600"/>
                <a:gd name="T10" fmla="*/ 16889 w 21600"/>
                <a:gd name="T11" fmla="*/ 5739 h 21600"/>
                <a:gd name="T12" fmla="*/ 10800 w 21600"/>
                <a:gd name="T13" fmla="*/ 28 h 21600"/>
                <a:gd name="T14" fmla="*/ 4202 w 21600"/>
                <a:gd name="T15" fmla="*/ 5894 h 21600"/>
                <a:gd name="T16" fmla="*/ 5388 w 21600"/>
                <a:gd name="T17" fmla="*/ 6742 h 21600"/>
                <a:gd name="T18" fmla="*/ 16177 w 21600"/>
                <a:gd name="T19" fmla="*/ 20441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4247" y="12354"/>
                  </a:moveTo>
                  <a:lnTo>
                    <a:pt x="4134" y="12468"/>
                  </a:lnTo>
                  <a:lnTo>
                    <a:pt x="4010" y="12581"/>
                  </a:lnTo>
                  <a:lnTo>
                    <a:pt x="3897" y="12637"/>
                  </a:lnTo>
                  <a:lnTo>
                    <a:pt x="3773" y="12694"/>
                  </a:lnTo>
                  <a:lnTo>
                    <a:pt x="3637" y="12694"/>
                  </a:lnTo>
                  <a:lnTo>
                    <a:pt x="3524" y="12694"/>
                  </a:lnTo>
                  <a:lnTo>
                    <a:pt x="3400" y="12665"/>
                  </a:lnTo>
                  <a:lnTo>
                    <a:pt x="3287" y="12609"/>
                  </a:lnTo>
                  <a:lnTo>
                    <a:pt x="3027" y="12496"/>
                  </a:lnTo>
                  <a:lnTo>
                    <a:pt x="2790" y="12340"/>
                  </a:lnTo>
                  <a:lnTo>
                    <a:pt x="2530" y="12142"/>
                  </a:lnTo>
                  <a:lnTo>
                    <a:pt x="2293" y="11987"/>
                  </a:lnTo>
                  <a:lnTo>
                    <a:pt x="2033" y="11817"/>
                  </a:lnTo>
                  <a:lnTo>
                    <a:pt x="1773" y="11676"/>
                  </a:lnTo>
                  <a:lnTo>
                    <a:pt x="1638" y="11662"/>
                  </a:lnTo>
                  <a:lnTo>
                    <a:pt x="1513" y="11634"/>
                  </a:lnTo>
                  <a:lnTo>
                    <a:pt x="1378" y="11634"/>
                  </a:lnTo>
                  <a:lnTo>
                    <a:pt x="1253" y="11634"/>
                  </a:lnTo>
                  <a:lnTo>
                    <a:pt x="1118" y="11662"/>
                  </a:lnTo>
                  <a:lnTo>
                    <a:pt x="971" y="11732"/>
                  </a:lnTo>
                  <a:lnTo>
                    <a:pt x="835" y="11817"/>
                  </a:lnTo>
                  <a:lnTo>
                    <a:pt x="711" y="11959"/>
                  </a:lnTo>
                  <a:lnTo>
                    <a:pt x="553" y="12086"/>
                  </a:lnTo>
                  <a:lnTo>
                    <a:pt x="429" y="12284"/>
                  </a:lnTo>
                  <a:lnTo>
                    <a:pt x="271" y="12524"/>
                  </a:lnTo>
                  <a:lnTo>
                    <a:pt x="146" y="12793"/>
                  </a:lnTo>
                  <a:lnTo>
                    <a:pt x="79" y="12962"/>
                  </a:lnTo>
                  <a:lnTo>
                    <a:pt x="33" y="13146"/>
                  </a:lnTo>
                  <a:lnTo>
                    <a:pt x="11" y="13386"/>
                  </a:lnTo>
                  <a:lnTo>
                    <a:pt x="11" y="13641"/>
                  </a:lnTo>
                  <a:lnTo>
                    <a:pt x="33" y="13881"/>
                  </a:lnTo>
                  <a:lnTo>
                    <a:pt x="101" y="14150"/>
                  </a:lnTo>
                  <a:lnTo>
                    <a:pt x="192" y="14404"/>
                  </a:lnTo>
                  <a:lnTo>
                    <a:pt x="293" y="14645"/>
                  </a:lnTo>
                  <a:lnTo>
                    <a:pt x="451" y="14857"/>
                  </a:lnTo>
                  <a:lnTo>
                    <a:pt x="621" y="15054"/>
                  </a:lnTo>
                  <a:lnTo>
                    <a:pt x="734" y="15125"/>
                  </a:lnTo>
                  <a:lnTo>
                    <a:pt x="835" y="15210"/>
                  </a:lnTo>
                  <a:lnTo>
                    <a:pt x="948" y="15267"/>
                  </a:lnTo>
                  <a:lnTo>
                    <a:pt x="1084" y="15323"/>
                  </a:lnTo>
                  <a:lnTo>
                    <a:pt x="1208" y="15351"/>
                  </a:lnTo>
                  <a:lnTo>
                    <a:pt x="1355" y="15380"/>
                  </a:lnTo>
                  <a:lnTo>
                    <a:pt x="1513" y="15380"/>
                  </a:lnTo>
                  <a:lnTo>
                    <a:pt x="1683" y="15380"/>
                  </a:lnTo>
                  <a:lnTo>
                    <a:pt x="1864" y="15351"/>
                  </a:lnTo>
                  <a:lnTo>
                    <a:pt x="2033" y="15323"/>
                  </a:lnTo>
                  <a:lnTo>
                    <a:pt x="2225" y="15238"/>
                  </a:lnTo>
                  <a:lnTo>
                    <a:pt x="2428" y="15153"/>
                  </a:lnTo>
                  <a:lnTo>
                    <a:pt x="2745" y="15026"/>
                  </a:lnTo>
                  <a:lnTo>
                    <a:pt x="3005" y="14913"/>
                  </a:lnTo>
                  <a:lnTo>
                    <a:pt x="3264" y="14828"/>
                  </a:lnTo>
                  <a:lnTo>
                    <a:pt x="3513" y="14800"/>
                  </a:lnTo>
                  <a:lnTo>
                    <a:pt x="3615" y="14828"/>
                  </a:lnTo>
                  <a:lnTo>
                    <a:pt x="3728" y="14857"/>
                  </a:lnTo>
                  <a:lnTo>
                    <a:pt x="3807" y="14913"/>
                  </a:lnTo>
                  <a:lnTo>
                    <a:pt x="3920" y="14998"/>
                  </a:lnTo>
                  <a:lnTo>
                    <a:pt x="4010" y="15097"/>
                  </a:lnTo>
                  <a:lnTo>
                    <a:pt x="4089" y="15238"/>
                  </a:lnTo>
                  <a:lnTo>
                    <a:pt x="4179" y="15408"/>
                  </a:lnTo>
                  <a:lnTo>
                    <a:pt x="4247" y="15620"/>
                  </a:lnTo>
                  <a:lnTo>
                    <a:pt x="4326" y="15860"/>
                  </a:lnTo>
                  <a:lnTo>
                    <a:pt x="4394" y="16129"/>
                  </a:lnTo>
                  <a:lnTo>
                    <a:pt x="4439" y="16440"/>
                  </a:lnTo>
                  <a:lnTo>
                    <a:pt x="4507" y="16737"/>
                  </a:lnTo>
                  <a:lnTo>
                    <a:pt x="4552" y="17090"/>
                  </a:lnTo>
                  <a:lnTo>
                    <a:pt x="4575" y="17443"/>
                  </a:lnTo>
                  <a:lnTo>
                    <a:pt x="4586" y="17825"/>
                  </a:lnTo>
                  <a:lnTo>
                    <a:pt x="4586" y="18193"/>
                  </a:lnTo>
                  <a:lnTo>
                    <a:pt x="4586" y="18574"/>
                  </a:lnTo>
                  <a:lnTo>
                    <a:pt x="4586" y="18984"/>
                  </a:lnTo>
                  <a:lnTo>
                    <a:pt x="4552" y="19366"/>
                  </a:lnTo>
                  <a:lnTo>
                    <a:pt x="4507" y="19748"/>
                  </a:lnTo>
                  <a:lnTo>
                    <a:pt x="4462" y="20129"/>
                  </a:lnTo>
                  <a:lnTo>
                    <a:pt x="4371" y="20483"/>
                  </a:lnTo>
                  <a:lnTo>
                    <a:pt x="4292" y="20836"/>
                  </a:lnTo>
                  <a:lnTo>
                    <a:pt x="4202" y="21161"/>
                  </a:lnTo>
                  <a:lnTo>
                    <a:pt x="4744" y="21161"/>
                  </a:lnTo>
                  <a:lnTo>
                    <a:pt x="5264" y="21161"/>
                  </a:lnTo>
                  <a:lnTo>
                    <a:pt x="5784" y="21161"/>
                  </a:lnTo>
                  <a:lnTo>
                    <a:pt x="6235" y="21161"/>
                  </a:lnTo>
                  <a:lnTo>
                    <a:pt x="6676" y="21161"/>
                  </a:lnTo>
                  <a:lnTo>
                    <a:pt x="7060" y="21161"/>
                  </a:lnTo>
                  <a:lnTo>
                    <a:pt x="7410" y="21161"/>
                  </a:lnTo>
                  <a:lnTo>
                    <a:pt x="7670" y="21161"/>
                  </a:lnTo>
                  <a:lnTo>
                    <a:pt x="8020" y="21020"/>
                  </a:lnTo>
                  <a:lnTo>
                    <a:pt x="8303" y="20893"/>
                  </a:lnTo>
                  <a:lnTo>
                    <a:pt x="8563" y="20695"/>
                  </a:lnTo>
                  <a:lnTo>
                    <a:pt x="8800" y="20511"/>
                  </a:lnTo>
                  <a:lnTo>
                    <a:pt x="8969" y="20285"/>
                  </a:lnTo>
                  <a:lnTo>
                    <a:pt x="9150" y="20045"/>
                  </a:lnTo>
                  <a:lnTo>
                    <a:pt x="9252" y="19804"/>
                  </a:lnTo>
                  <a:lnTo>
                    <a:pt x="9342" y="19550"/>
                  </a:lnTo>
                  <a:lnTo>
                    <a:pt x="9410" y="19281"/>
                  </a:lnTo>
                  <a:lnTo>
                    <a:pt x="9433" y="19013"/>
                  </a:lnTo>
                  <a:lnTo>
                    <a:pt x="9433" y="18744"/>
                  </a:lnTo>
                  <a:lnTo>
                    <a:pt x="9387" y="18504"/>
                  </a:lnTo>
                  <a:lnTo>
                    <a:pt x="9320" y="18221"/>
                  </a:lnTo>
                  <a:lnTo>
                    <a:pt x="9207" y="17981"/>
                  </a:lnTo>
                  <a:lnTo>
                    <a:pt x="9105" y="17740"/>
                  </a:lnTo>
                  <a:lnTo>
                    <a:pt x="8924" y="17514"/>
                  </a:lnTo>
                  <a:lnTo>
                    <a:pt x="8777" y="17274"/>
                  </a:lnTo>
                  <a:lnTo>
                    <a:pt x="8642" y="17034"/>
                  </a:lnTo>
                  <a:lnTo>
                    <a:pt x="8563" y="16765"/>
                  </a:lnTo>
                  <a:lnTo>
                    <a:pt x="8472" y="16468"/>
                  </a:lnTo>
                  <a:lnTo>
                    <a:pt x="8450" y="16157"/>
                  </a:lnTo>
                  <a:lnTo>
                    <a:pt x="8450" y="15860"/>
                  </a:lnTo>
                  <a:lnTo>
                    <a:pt x="8472" y="15563"/>
                  </a:lnTo>
                  <a:lnTo>
                    <a:pt x="8540" y="15267"/>
                  </a:lnTo>
                  <a:lnTo>
                    <a:pt x="8642" y="14998"/>
                  </a:lnTo>
                  <a:lnTo>
                    <a:pt x="8777" y="14729"/>
                  </a:lnTo>
                  <a:lnTo>
                    <a:pt x="8868" y="14616"/>
                  </a:lnTo>
                  <a:lnTo>
                    <a:pt x="8969" y="14475"/>
                  </a:lnTo>
                  <a:lnTo>
                    <a:pt x="9060" y="14376"/>
                  </a:lnTo>
                  <a:lnTo>
                    <a:pt x="9184" y="14291"/>
                  </a:lnTo>
                  <a:lnTo>
                    <a:pt x="9297" y="14206"/>
                  </a:lnTo>
                  <a:lnTo>
                    <a:pt x="9433" y="14121"/>
                  </a:lnTo>
                  <a:lnTo>
                    <a:pt x="9579" y="14051"/>
                  </a:lnTo>
                  <a:lnTo>
                    <a:pt x="9726" y="13994"/>
                  </a:lnTo>
                  <a:lnTo>
                    <a:pt x="9884" y="13938"/>
                  </a:lnTo>
                  <a:lnTo>
                    <a:pt x="10054" y="13909"/>
                  </a:lnTo>
                  <a:lnTo>
                    <a:pt x="10257" y="13881"/>
                  </a:lnTo>
                  <a:lnTo>
                    <a:pt x="10449" y="13881"/>
                  </a:lnTo>
                  <a:lnTo>
                    <a:pt x="10664" y="13881"/>
                  </a:lnTo>
                  <a:lnTo>
                    <a:pt x="10856" y="13909"/>
                  </a:lnTo>
                  <a:lnTo>
                    <a:pt x="11037" y="13966"/>
                  </a:lnTo>
                  <a:lnTo>
                    <a:pt x="11206" y="14023"/>
                  </a:lnTo>
                  <a:lnTo>
                    <a:pt x="11353" y="14093"/>
                  </a:lnTo>
                  <a:lnTo>
                    <a:pt x="11511" y="14178"/>
                  </a:lnTo>
                  <a:lnTo>
                    <a:pt x="11635" y="14263"/>
                  </a:lnTo>
                  <a:lnTo>
                    <a:pt x="11748" y="14376"/>
                  </a:lnTo>
                  <a:lnTo>
                    <a:pt x="11861" y="14475"/>
                  </a:lnTo>
                  <a:lnTo>
                    <a:pt x="11941" y="14616"/>
                  </a:lnTo>
                  <a:lnTo>
                    <a:pt x="12031" y="14758"/>
                  </a:lnTo>
                  <a:lnTo>
                    <a:pt x="12099" y="14885"/>
                  </a:lnTo>
                  <a:lnTo>
                    <a:pt x="12200" y="15210"/>
                  </a:lnTo>
                  <a:lnTo>
                    <a:pt x="12268" y="15507"/>
                  </a:lnTo>
                  <a:lnTo>
                    <a:pt x="12291" y="15832"/>
                  </a:lnTo>
                  <a:lnTo>
                    <a:pt x="12291" y="16157"/>
                  </a:lnTo>
                  <a:lnTo>
                    <a:pt x="12246" y="16482"/>
                  </a:lnTo>
                  <a:lnTo>
                    <a:pt x="12178" y="16807"/>
                  </a:lnTo>
                  <a:lnTo>
                    <a:pt x="12099" y="17090"/>
                  </a:lnTo>
                  <a:lnTo>
                    <a:pt x="12008" y="17330"/>
                  </a:lnTo>
                  <a:lnTo>
                    <a:pt x="11884" y="17542"/>
                  </a:lnTo>
                  <a:lnTo>
                    <a:pt x="11748" y="17712"/>
                  </a:lnTo>
                  <a:lnTo>
                    <a:pt x="11613" y="17839"/>
                  </a:lnTo>
                  <a:lnTo>
                    <a:pt x="11489" y="18037"/>
                  </a:lnTo>
                  <a:lnTo>
                    <a:pt x="11398" y="18221"/>
                  </a:lnTo>
                  <a:lnTo>
                    <a:pt x="11319" y="18447"/>
                  </a:lnTo>
                  <a:lnTo>
                    <a:pt x="11251" y="18659"/>
                  </a:lnTo>
                  <a:lnTo>
                    <a:pt x="11206" y="18900"/>
                  </a:lnTo>
                  <a:lnTo>
                    <a:pt x="11184" y="19154"/>
                  </a:lnTo>
                  <a:lnTo>
                    <a:pt x="11184" y="19423"/>
                  </a:lnTo>
                  <a:lnTo>
                    <a:pt x="11229" y="19663"/>
                  </a:lnTo>
                  <a:lnTo>
                    <a:pt x="11297" y="19903"/>
                  </a:lnTo>
                  <a:lnTo>
                    <a:pt x="11376" y="20158"/>
                  </a:lnTo>
                  <a:lnTo>
                    <a:pt x="11511" y="20398"/>
                  </a:lnTo>
                  <a:lnTo>
                    <a:pt x="11681" y="20610"/>
                  </a:lnTo>
                  <a:lnTo>
                    <a:pt x="11884" y="20808"/>
                  </a:lnTo>
                  <a:lnTo>
                    <a:pt x="12121" y="20992"/>
                  </a:lnTo>
                  <a:lnTo>
                    <a:pt x="12404" y="21161"/>
                  </a:lnTo>
                  <a:lnTo>
                    <a:pt x="12528" y="21190"/>
                  </a:lnTo>
                  <a:lnTo>
                    <a:pt x="12856" y="21274"/>
                  </a:lnTo>
                  <a:lnTo>
                    <a:pt x="13330" y="21373"/>
                  </a:lnTo>
                  <a:lnTo>
                    <a:pt x="13963" y="21486"/>
                  </a:lnTo>
                  <a:lnTo>
                    <a:pt x="14313" y="21543"/>
                  </a:lnTo>
                  <a:lnTo>
                    <a:pt x="14652" y="21571"/>
                  </a:lnTo>
                  <a:lnTo>
                    <a:pt x="15025" y="21600"/>
                  </a:lnTo>
                  <a:lnTo>
                    <a:pt x="15409" y="21600"/>
                  </a:lnTo>
                  <a:lnTo>
                    <a:pt x="15782" y="21600"/>
                  </a:lnTo>
                  <a:lnTo>
                    <a:pt x="16177" y="21571"/>
                  </a:lnTo>
                  <a:lnTo>
                    <a:pt x="16516" y="21486"/>
                  </a:lnTo>
                  <a:lnTo>
                    <a:pt x="16889" y="21402"/>
                  </a:lnTo>
                  <a:lnTo>
                    <a:pt x="16821" y="21190"/>
                  </a:lnTo>
                  <a:lnTo>
                    <a:pt x="16776" y="20935"/>
                  </a:lnTo>
                  <a:lnTo>
                    <a:pt x="16742" y="20667"/>
                  </a:lnTo>
                  <a:lnTo>
                    <a:pt x="16719" y="20370"/>
                  </a:lnTo>
                  <a:lnTo>
                    <a:pt x="16697" y="19719"/>
                  </a:lnTo>
                  <a:lnTo>
                    <a:pt x="16697" y="19013"/>
                  </a:lnTo>
                  <a:lnTo>
                    <a:pt x="16719" y="18306"/>
                  </a:lnTo>
                  <a:lnTo>
                    <a:pt x="16753" y="17599"/>
                  </a:lnTo>
                  <a:lnTo>
                    <a:pt x="16821" y="16949"/>
                  </a:lnTo>
                  <a:lnTo>
                    <a:pt x="16889" y="16383"/>
                  </a:lnTo>
                  <a:lnTo>
                    <a:pt x="16934" y="16129"/>
                  </a:lnTo>
                  <a:lnTo>
                    <a:pt x="17002" y="15945"/>
                  </a:lnTo>
                  <a:lnTo>
                    <a:pt x="17081" y="15790"/>
                  </a:lnTo>
                  <a:lnTo>
                    <a:pt x="17194" y="15648"/>
                  </a:lnTo>
                  <a:lnTo>
                    <a:pt x="17318" y="15563"/>
                  </a:lnTo>
                  <a:lnTo>
                    <a:pt x="17453" y="15507"/>
                  </a:lnTo>
                  <a:lnTo>
                    <a:pt x="17600" y="15450"/>
                  </a:lnTo>
                  <a:lnTo>
                    <a:pt x="17758" y="15450"/>
                  </a:lnTo>
                  <a:lnTo>
                    <a:pt x="17905" y="15479"/>
                  </a:lnTo>
                  <a:lnTo>
                    <a:pt x="18064" y="15535"/>
                  </a:lnTo>
                  <a:lnTo>
                    <a:pt x="18233" y="15620"/>
                  </a:lnTo>
                  <a:lnTo>
                    <a:pt x="18380" y="15733"/>
                  </a:lnTo>
                  <a:lnTo>
                    <a:pt x="18561" y="15832"/>
                  </a:lnTo>
                  <a:lnTo>
                    <a:pt x="18707" y="15973"/>
                  </a:lnTo>
                  <a:lnTo>
                    <a:pt x="18866" y="16129"/>
                  </a:lnTo>
                  <a:lnTo>
                    <a:pt x="18990" y="16327"/>
                  </a:lnTo>
                  <a:lnTo>
                    <a:pt x="19125" y="16482"/>
                  </a:lnTo>
                  <a:lnTo>
                    <a:pt x="19295" y="16624"/>
                  </a:lnTo>
                  <a:lnTo>
                    <a:pt x="19464" y="16737"/>
                  </a:lnTo>
                  <a:lnTo>
                    <a:pt x="19668" y="16807"/>
                  </a:lnTo>
                  <a:lnTo>
                    <a:pt x="19860" y="16836"/>
                  </a:lnTo>
                  <a:lnTo>
                    <a:pt x="20052" y="16864"/>
                  </a:lnTo>
                  <a:lnTo>
                    <a:pt x="20266" y="16836"/>
                  </a:lnTo>
                  <a:lnTo>
                    <a:pt x="20470" y="16793"/>
                  </a:lnTo>
                  <a:lnTo>
                    <a:pt x="20662" y="16708"/>
                  </a:lnTo>
                  <a:lnTo>
                    <a:pt x="20854" y="16567"/>
                  </a:lnTo>
                  <a:lnTo>
                    <a:pt x="21035" y="16412"/>
                  </a:lnTo>
                  <a:lnTo>
                    <a:pt x="21182" y="16214"/>
                  </a:lnTo>
                  <a:lnTo>
                    <a:pt x="21340" y="16002"/>
                  </a:lnTo>
                  <a:lnTo>
                    <a:pt x="21441" y="15733"/>
                  </a:lnTo>
                  <a:lnTo>
                    <a:pt x="21532" y="15436"/>
                  </a:lnTo>
                  <a:lnTo>
                    <a:pt x="21600" y="15083"/>
                  </a:lnTo>
                  <a:lnTo>
                    <a:pt x="21600" y="14885"/>
                  </a:lnTo>
                  <a:lnTo>
                    <a:pt x="21600" y="14729"/>
                  </a:lnTo>
                  <a:lnTo>
                    <a:pt x="21600" y="14531"/>
                  </a:lnTo>
                  <a:lnTo>
                    <a:pt x="21577" y="14376"/>
                  </a:lnTo>
                  <a:lnTo>
                    <a:pt x="21532" y="14206"/>
                  </a:lnTo>
                  <a:lnTo>
                    <a:pt x="21487" y="14051"/>
                  </a:lnTo>
                  <a:lnTo>
                    <a:pt x="21419" y="13909"/>
                  </a:lnTo>
                  <a:lnTo>
                    <a:pt x="21351" y="13768"/>
                  </a:lnTo>
                  <a:lnTo>
                    <a:pt x="21204" y="13500"/>
                  </a:lnTo>
                  <a:lnTo>
                    <a:pt x="21035" y="13287"/>
                  </a:lnTo>
                  <a:lnTo>
                    <a:pt x="20809" y="13090"/>
                  </a:lnTo>
                  <a:lnTo>
                    <a:pt x="20594" y="12962"/>
                  </a:lnTo>
                  <a:lnTo>
                    <a:pt x="20357" y="12821"/>
                  </a:lnTo>
                  <a:lnTo>
                    <a:pt x="20120" y="12764"/>
                  </a:lnTo>
                  <a:lnTo>
                    <a:pt x="19882" y="12708"/>
                  </a:lnTo>
                  <a:lnTo>
                    <a:pt x="19645" y="12736"/>
                  </a:lnTo>
                  <a:lnTo>
                    <a:pt x="19430" y="12793"/>
                  </a:lnTo>
                  <a:lnTo>
                    <a:pt x="19227" y="12906"/>
                  </a:lnTo>
                  <a:lnTo>
                    <a:pt x="19148" y="12962"/>
                  </a:lnTo>
                  <a:lnTo>
                    <a:pt x="19058" y="13047"/>
                  </a:lnTo>
                  <a:lnTo>
                    <a:pt x="18990" y="13146"/>
                  </a:lnTo>
                  <a:lnTo>
                    <a:pt x="18911" y="13259"/>
                  </a:lnTo>
                  <a:lnTo>
                    <a:pt x="18775" y="13471"/>
                  </a:lnTo>
                  <a:lnTo>
                    <a:pt x="18628" y="13641"/>
                  </a:lnTo>
                  <a:lnTo>
                    <a:pt x="18470" y="13740"/>
                  </a:lnTo>
                  <a:lnTo>
                    <a:pt x="18301" y="13825"/>
                  </a:lnTo>
                  <a:lnTo>
                    <a:pt x="18143" y="13853"/>
                  </a:lnTo>
                  <a:lnTo>
                    <a:pt x="17973" y="13881"/>
                  </a:lnTo>
                  <a:lnTo>
                    <a:pt x="17804" y="13853"/>
                  </a:lnTo>
                  <a:lnTo>
                    <a:pt x="17646" y="13796"/>
                  </a:lnTo>
                  <a:lnTo>
                    <a:pt x="17499" y="13726"/>
                  </a:lnTo>
                  <a:lnTo>
                    <a:pt x="17341" y="13641"/>
                  </a:lnTo>
                  <a:lnTo>
                    <a:pt x="17216" y="13528"/>
                  </a:lnTo>
                  <a:lnTo>
                    <a:pt x="17103" y="13386"/>
                  </a:lnTo>
                  <a:lnTo>
                    <a:pt x="17024" y="13259"/>
                  </a:lnTo>
                  <a:lnTo>
                    <a:pt x="16934" y="13118"/>
                  </a:lnTo>
                  <a:lnTo>
                    <a:pt x="16889" y="12991"/>
                  </a:lnTo>
                  <a:lnTo>
                    <a:pt x="16889" y="12849"/>
                  </a:lnTo>
                  <a:lnTo>
                    <a:pt x="16889" y="12383"/>
                  </a:lnTo>
                  <a:lnTo>
                    <a:pt x="16889" y="11662"/>
                  </a:lnTo>
                  <a:lnTo>
                    <a:pt x="16889" y="10701"/>
                  </a:lnTo>
                  <a:lnTo>
                    <a:pt x="16889" y="9640"/>
                  </a:lnTo>
                  <a:lnTo>
                    <a:pt x="16889" y="8566"/>
                  </a:lnTo>
                  <a:lnTo>
                    <a:pt x="16889" y="7478"/>
                  </a:lnTo>
                  <a:lnTo>
                    <a:pt x="16889" y="6502"/>
                  </a:lnTo>
                  <a:lnTo>
                    <a:pt x="16889" y="5739"/>
                  </a:lnTo>
                  <a:lnTo>
                    <a:pt x="16674" y="5894"/>
                  </a:lnTo>
                  <a:lnTo>
                    <a:pt x="16414" y="6036"/>
                  </a:lnTo>
                  <a:lnTo>
                    <a:pt x="16154" y="6177"/>
                  </a:lnTo>
                  <a:lnTo>
                    <a:pt x="15849" y="6248"/>
                  </a:lnTo>
                  <a:lnTo>
                    <a:pt x="15544" y="6304"/>
                  </a:lnTo>
                  <a:lnTo>
                    <a:pt x="15217" y="6332"/>
                  </a:lnTo>
                  <a:lnTo>
                    <a:pt x="14866" y="6361"/>
                  </a:lnTo>
                  <a:lnTo>
                    <a:pt x="14550" y="6361"/>
                  </a:lnTo>
                  <a:lnTo>
                    <a:pt x="14200" y="6332"/>
                  </a:lnTo>
                  <a:lnTo>
                    <a:pt x="13850" y="6276"/>
                  </a:lnTo>
                  <a:lnTo>
                    <a:pt x="13522" y="6219"/>
                  </a:lnTo>
                  <a:lnTo>
                    <a:pt x="13206" y="6149"/>
                  </a:lnTo>
                  <a:lnTo>
                    <a:pt x="12901" y="6064"/>
                  </a:lnTo>
                  <a:lnTo>
                    <a:pt x="12618" y="5951"/>
                  </a:lnTo>
                  <a:lnTo>
                    <a:pt x="12358" y="5838"/>
                  </a:lnTo>
                  <a:lnTo>
                    <a:pt x="12121" y="5739"/>
                  </a:lnTo>
                  <a:lnTo>
                    <a:pt x="11941" y="5626"/>
                  </a:lnTo>
                  <a:lnTo>
                    <a:pt x="11794" y="5513"/>
                  </a:lnTo>
                  <a:lnTo>
                    <a:pt x="11658" y="5414"/>
                  </a:lnTo>
                  <a:lnTo>
                    <a:pt x="11556" y="5301"/>
                  </a:lnTo>
                  <a:lnTo>
                    <a:pt x="11466" y="5187"/>
                  </a:lnTo>
                  <a:lnTo>
                    <a:pt x="11398" y="5089"/>
                  </a:lnTo>
                  <a:lnTo>
                    <a:pt x="11376" y="4947"/>
                  </a:lnTo>
                  <a:lnTo>
                    <a:pt x="11353" y="4834"/>
                  </a:lnTo>
                  <a:lnTo>
                    <a:pt x="11353" y="4707"/>
                  </a:lnTo>
                  <a:lnTo>
                    <a:pt x="11376" y="4565"/>
                  </a:lnTo>
                  <a:lnTo>
                    <a:pt x="11443" y="4410"/>
                  </a:lnTo>
                  <a:lnTo>
                    <a:pt x="11511" y="4240"/>
                  </a:lnTo>
                  <a:lnTo>
                    <a:pt x="11703" y="3887"/>
                  </a:lnTo>
                  <a:lnTo>
                    <a:pt x="11986" y="3505"/>
                  </a:lnTo>
                  <a:lnTo>
                    <a:pt x="12144" y="3265"/>
                  </a:lnTo>
                  <a:lnTo>
                    <a:pt x="12246" y="3025"/>
                  </a:lnTo>
                  <a:lnTo>
                    <a:pt x="12336" y="2756"/>
                  </a:lnTo>
                  <a:lnTo>
                    <a:pt x="12404" y="2445"/>
                  </a:lnTo>
                  <a:lnTo>
                    <a:pt x="12438" y="2176"/>
                  </a:lnTo>
                  <a:lnTo>
                    <a:pt x="12438" y="1880"/>
                  </a:lnTo>
                  <a:lnTo>
                    <a:pt x="12404" y="1583"/>
                  </a:lnTo>
                  <a:lnTo>
                    <a:pt x="12336" y="1314"/>
                  </a:lnTo>
                  <a:lnTo>
                    <a:pt x="12246" y="1046"/>
                  </a:lnTo>
                  <a:lnTo>
                    <a:pt x="12099" y="791"/>
                  </a:lnTo>
                  <a:lnTo>
                    <a:pt x="12008" y="692"/>
                  </a:lnTo>
                  <a:lnTo>
                    <a:pt x="11918" y="579"/>
                  </a:lnTo>
                  <a:lnTo>
                    <a:pt x="11816" y="466"/>
                  </a:lnTo>
                  <a:lnTo>
                    <a:pt x="11703" y="381"/>
                  </a:lnTo>
                  <a:lnTo>
                    <a:pt x="11579" y="310"/>
                  </a:lnTo>
                  <a:lnTo>
                    <a:pt x="11443" y="226"/>
                  </a:lnTo>
                  <a:lnTo>
                    <a:pt x="11297" y="169"/>
                  </a:lnTo>
                  <a:lnTo>
                    <a:pt x="11138" y="113"/>
                  </a:lnTo>
                  <a:lnTo>
                    <a:pt x="10969" y="56"/>
                  </a:lnTo>
                  <a:lnTo>
                    <a:pt x="10800" y="28"/>
                  </a:lnTo>
                  <a:lnTo>
                    <a:pt x="10619" y="28"/>
                  </a:lnTo>
                  <a:lnTo>
                    <a:pt x="10404" y="28"/>
                  </a:lnTo>
                  <a:lnTo>
                    <a:pt x="10257" y="28"/>
                  </a:lnTo>
                  <a:lnTo>
                    <a:pt x="10076" y="56"/>
                  </a:lnTo>
                  <a:lnTo>
                    <a:pt x="9952" y="84"/>
                  </a:lnTo>
                  <a:lnTo>
                    <a:pt x="9794" y="141"/>
                  </a:lnTo>
                  <a:lnTo>
                    <a:pt x="9692" y="226"/>
                  </a:lnTo>
                  <a:lnTo>
                    <a:pt x="9557" y="282"/>
                  </a:lnTo>
                  <a:lnTo>
                    <a:pt x="9455" y="381"/>
                  </a:lnTo>
                  <a:lnTo>
                    <a:pt x="9365" y="466"/>
                  </a:lnTo>
                  <a:lnTo>
                    <a:pt x="9274" y="579"/>
                  </a:lnTo>
                  <a:lnTo>
                    <a:pt x="9184" y="692"/>
                  </a:lnTo>
                  <a:lnTo>
                    <a:pt x="9128" y="791"/>
                  </a:lnTo>
                  <a:lnTo>
                    <a:pt x="9060" y="932"/>
                  </a:lnTo>
                  <a:lnTo>
                    <a:pt x="8969" y="1201"/>
                  </a:lnTo>
                  <a:lnTo>
                    <a:pt x="8913" y="1498"/>
                  </a:lnTo>
                  <a:lnTo>
                    <a:pt x="8890" y="1795"/>
                  </a:lnTo>
                  <a:lnTo>
                    <a:pt x="8890" y="2120"/>
                  </a:lnTo>
                  <a:lnTo>
                    <a:pt x="8913" y="2445"/>
                  </a:lnTo>
                  <a:lnTo>
                    <a:pt x="8969" y="2756"/>
                  </a:lnTo>
                  <a:lnTo>
                    <a:pt x="9060" y="3081"/>
                  </a:lnTo>
                  <a:lnTo>
                    <a:pt x="9173" y="3378"/>
                  </a:lnTo>
                  <a:lnTo>
                    <a:pt x="9297" y="3647"/>
                  </a:lnTo>
                  <a:lnTo>
                    <a:pt x="9466" y="3887"/>
                  </a:lnTo>
                  <a:lnTo>
                    <a:pt x="9579" y="4085"/>
                  </a:lnTo>
                  <a:lnTo>
                    <a:pt x="9670" y="4269"/>
                  </a:lnTo>
                  <a:lnTo>
                    <a:pt x="9726" y="4467"/>
                  </a:lnTo>
                  <a:lnTo>
                    <a:pt x="9771" y="4650"/>
                  </a:lnTo>
                  <a:lnTo>
                    <a:pt x="9771" y="4834"/>
                  </a:lnTo>
                  <a:lnTo>
                    <a:pt x="9749" y="5032"/>
                  </a:lnTo>
                  <a:lnTo>
                    <a:pt x="9715" y="5216"/>
                  </a:lnTo>
                  <a:lnTo>
                    <a:pt x="9625" y="5385"/>
                  </a:lnTo>
                  <a:lnTo>
                    <a:pt x="9534" y="5513"/>
                  </a:lnTo>
                  <a:lnTo>
                    <a:pt x="9410" y="5626"/>
                  </a:lnTo>
                  <a:lnTo>
                    <a:pt x="9229" y="5710"/>
                  </a:lnTo>
                  <a:lnTo>
                    <a:pt x="9060" y="5767"/>
                  </a:lnTo>
                  <a:lnTo>
                    <a:pt x="8845" y="5767"/>
                  </a:lnTo>
                  <a:lnTo>
                    <a:pt x="8585" y="5739"/>
                  </a:lnTo>
                  <a:lnTo>
                    <a:pt x="8325" y="5654"/>
                  </a:lnTo>
                  <a:lnTo>
                    <a:pt x="8020" y="5513"/>
                  </a:lnTo>
                  <a:lnTo>
                    <a:pt x="7840" y="5442"/>
                  </a:lnTo>
                  <a:lnTo>
                    <a:pt x="7648" y="5385"/>
                  </a:lnTo>
                  <a:lnTo>
                    <a:pt x="7433" y="5329"/>
                  </a:lnTo>
                  <a:lnTo>
                    <a:pt x="7241" y="5301"/>
                  </a:lnTo>
                  <a:lnTo>
                    <a:pt x="6755" y="5301"/>
                  </a:lnTo>
                  <a:lnTo>
                    <a:pt x="6281" y="5329"/>
                  </a:lnTo>
                  <a:lnTo>
                    <a:pt x="5784" y="5385"/>
                  </a:lnTo>
                  <a:lnTo>
                    <a:pt x="5264" y="5498"/>
                  </a:lnTo>
                  <a:lnTo>
                    <a:pt x="4744" y="5597"/>
                  </a:lnTo>
                  <a:lnTo>
                    <a:pt x="4247" y="5739"/>
                  </a:lnTo>
                  <a:lnTo>
                    <a:pt x="4202" y="5894"/>
                  </a:lnTo>
                  <a:lnTo>
                    <a:pt x="4202" y="6191"/>
                  </a:lnTo>
                  <a:lnTo>
                    <a:pt x="4202" y="6545"/>
                  </a:lnTo>
                  <a:lnTo>
                    <a:pt x="4225" y="6954"/>
                  </a:lnTo>
                  <a:lnTo>
                    <a:pt x="4315" y="7930"/>
                  </a:lnTo>
                  <a:lnTo>
                    <a:pt x="4394" y="9018"/>
                  </a:lnTo>
                  <a:lnTo>
                    <a:pt x="4439" y="9570"/>
                  </a:lnTo>
                  <a:lnTo>
                    <a:pt x="4462" y="10107"/>
                  </a:lnTo>
                  <a:lnTo>
                    <a:pt x="4484" y="10630"/>
                  </a:lnTo>
                  <a:lnTo>
                    <a:pt x="4507" y="11082"/>
                  </a:lnTo>
                  <a:lnTo>
                    <a:pt x="4484" y="11520"/>
                  </a:lnTo>
                  <a:lnTo>
                    <a:pt x="4439" y="11874"/>
                  </a:lnTo>
                  <a:lnTo>
                    <a:pt x="4394" y="12029"/>
                  </a:lnTo>
                  <a:lnTo>
                    <a:pt x="4349" y="12171"/>
                  </a:lnTo>
                  <a:lnTo>
                    <a:pt x="4315" y="12284"/>
                  </a:lnTo>
                  <a:lnTo>
                    <a:pt x="4247" y="12354"/>
                  </a:lnTo>
                  <a:close/>
                </a:path>
              </a:pathLst>
            </a:custGeom>
            <a:gradFill rotWithShape="1">
              <a:gsLst>
                <a:gs pos="0">
                  <a:schemeClr val="accent2">
                    <a:gamma/>
                    <a:tint val="45490"/>
                    <a:invGamma/>
                  </a:schemeClr>
                </a:gs>
                <a:gs pos="100000">
                  <a:schemeClr val="accent2"/>
                </a:gs>
              </a:gsLst>
              <a:lin ang="5400000" scaled="1"/>
            </a:gradFill>
            <a:ln w="57150">
              <a:solidFill>
                <a:srgbClr val="FFFFFF"/>
              </a:solidFill>
              <a:miter lim="800000"/>
              <a:headEnd/>
              <a:tailEnd/>
            </a:ln>
            <a:effectLst>
              <a:outerShdw dist="135003" dir="2471156" algn="ctr" rotWithShape="0">
                <a:srgbClr val="000000">
                  <a:alpha val="50000"/>
                </a:srgbClr>
              </a:outerShdw>
            </a:effectLst>
          </p:spPr>
          <p:txBody>
            <a:bodyPr/>
            <a:lstStyle/>
            <a:p>
              <a:pPr>
                <a:defRPr/>
              </a:pPr>
              <a:endParaRPr lang="zh-CN" altLang="en-US" sz="1599"/>
            </a:p>
          </p:txBody>
        </p:sp>
        <p:sp>
          <p:nvSpPr>
            <p:cNvPr id="7" name="Puzzle4"/>
            <p:cNvSpPr>
              <a:spLocks noEditPoints="1" noChangeArrowheads="1"/>
            </p:cNvSpPr>
            <p:nvPr/>
          </p:nvSpPr>
          <p:spPr bwMode="gray">
            <a:xfrm>
              <a:off x="2193" y="1719"/>
              <a:ext cx="1072" cy="1763"/>
            </a:xfrm>
            <a:custGeom>
              <a:avLst/>
              <a:gdLst>
                <a:gd name="T0" fmla="*/ 8307 w 21600"/>
                <a:gd name="T1" fmla="*/ 11593 h 21600"/>
                <a:gd name="T2" fmla="*/ 453 w 21600"/>
                <a:gd name="T3" fmla="*/ 16938 h 21600"/>
                <a:gd name="T4" fmla="*/ 11500 w 21600"/>
                <a:gd name="T5" fmla="*/ 21600 h 21600"/>
                <a:gd name="T6" fmla="*/ 20920 w 21600"/>
                <a:gd name="T7" fmla="*/ 16751 h 21600"/>
                <a:gd name="T8" fmla="*/ 13972 w 21600"/>
                <a:gd name="T9" fmla="*/ 10888 h 21600"/>
                <a:gd name="T10" fmla="*/ 21033 w 21600"/>
                <a:gd name="T11" fmla="*/ 4716 h 21600"/>
                <a:gd name="T12" fmla="*/ 11102 w 21600"/>
                <a:gd name="T13" fmla="*/ 11 h 21600"/>
                <a:gd name="T14" fmla="*/ 453 w 21600"/>
                <a:gd name="T15" fmla="*/ 4716 h 21600"/>
                <a:gd name="T16" fmla="*/ 2076 w 21600"/>
                <a:gd name="T17" fmla="*/ 5664 h 21600"/>
                <a:gd name="T18" fmla="*/ 20203 w 21600"/>
                <a:gd name="T19" fmla="*/ 1598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3813" y="10590"/>
                  </a:moveTo>
                  <a:lnTo>
                    <a:pt x="3927" y="10513"/>
                  </a:lnTo>
                  <a:lnTo>
                    <a:pt x="4078" y="10425"/>
                  </a:lnTo>
                  <a:lnTo>
                    <a:pt x="4210" y="10359"/>
                  </a:lnTo>
                  <a:lnTo>
                    <a:pt x="4361" y="10315"/>
                  </a:lnTo>
                  <a:lnTo>
                    <a:pt x="4682" y="10237"/>
                  </a:lnTo>
                  <a:lnTo>
                    <a:pt x="5041" y="10193"/>
                  </a:lnTo>
                  <a:lnTo>
                    <a:pt x="5456" y="10171"/>
                  </a:lnTo>
                  <a:lnTo>
                    <a:pt x="5853" y="10193"/>
                  </a:lnTo>
                  <a:lnTo>
                    <a:pt x="6249" y="10260"/>
                  </a:lnTo>
                  <a:lnTo>
                    <a:pt x="6646" y="10337"/>
                  </a:lnTo>
                  <a:lnTo>
                    <a:pt x="7004" y="10469"/>
                  </a:lnTo>
                  <a:lnTo>
                    <a:pt x="7363" y="10612"/>
                  </a:lnTo>
                  <a:lnTo>
                    <a:pt x="7665" y="10788"/>
                  </a:lnTo>
                  <a:lnTo>
                    <a:pt x="7911" y="10998"/>
                  </a:lnTo>
                  <a:lnTo>
                    <a:pt x="8024" y="11097"/>
                  </a:lnTo>
                  <a:lnTo>
                    <a:pt x="8137" y="11207"/>
                  </a:lnTo>
                  <a:lnTo>
                    <a:pt x="8194" y="11340"/>
                  </a:lnTo>
                  <a:lnTo>
                    <a:pt x="8269" y="11461"/>
                  </a:lnTo>
                  <a:lnTo>
                    <a:pt x="8307" y="11593"/>
                  </a:lnTo>
                  <a:lnTo>
                    <a:pt x="8307" y="11714"/>
                  </a:lnTo>
                  <a:lnTo>
                    <a:pt x="8307" y="11868"/>
                  </a:lnTo>
                  <a:lnTo>
                    <a:pt x="8307" y="12012"/>
                  </a:lnTo>
                  <a:lnTo>
                    <a:pt x="8194" y="12265"/>
                  </a:lnTo>
                  <a:lnTo>
                    <a:pt x="8062" y="12519"/>
                  </a:lnTo>
                  <a:lnTo>
                    <a:pt x="7873" y="12706"/>
                  </a:lnTo>
                  <a:lnTo>
                    <a:pt x="7627" y="12904"/>
                  </a:lnTo>
                  <a:lnTo>
                    <a:pt x="7363" y="13048"/>
                  </a:lnTo>
                  <a:lnTo>
                    <a:pt x="7080" y="13180"/>
                  </a:lnTo>
                  <a:lnTo>
                    <a:pt x="6759" y="13257"/>
                  </a:lnTo>
                  <a:lnTo>
                    <a:pt x="6419" y="13345"/>
                  </a:lnTo>
                  <a:lnTo>
                    <a:pt x="6098" y="13389"/>
                  </a:lnTo>
                  <a:lnTo>
                    <a:pt x="5739" y="13389"/>
                  </a:lnTo>
                  <a:lnTo>
                    <a:pt x="5418" y="13389"/>
                  </a:lnTo>
                  <a:lnTo>
                    <a:pt x="5079" y="13345"/>
                  </a:lnTo>
                  <a:lnTo>
                    <a:pt x="4758" y="13301"/>
                  </a:lnTo>
                  <a:lnTo>
                    <a:pt x="4474" y="13213"/>
                  </a:lnTo>
                  <a:lnTo>
                    <a:pt x="4172" y="13114"/>
                  </a:lnTo>
                  <a:lnTo>
                    <a:pt x="3965" y="12982"/>
                  </a:lnTo>
                  <a:lnTo>
                    <a:pt x="3738" y="12838"/>
                  </a:lnTo>
                  <a:lnTo>
                    <a:pt x="3493" y="12706"/>
                  </a:lnTo>
                  <a:lnTo>
                    <a:pt x="3228" y="12607"/>
                  </a:lnTo>
                  <a:lnTo>
                    <a:pt x="2945" y="12519"/>
                  </a:lnTo>
                  <a:lnTo>
                    <a:pt x="2700" y="12431"/>
                  </a:lnTo>
                  <a:lnTo>
                    <a:pt x="2397" y="12375"/>
                  </a:lnTo>
                  <a:lnTo>
                    <a:pt x="2152" y="12331"/>
                  </a:lnTo>
                  <a:lnTo>
                    <a:pt x="1888" y="12309"/>
                  </a:lnTo>
                  <a:lnTo>
                    <a:pt x="1642" y="12309"/>
                  </a:lnTo>
                  <a:lnTo>
                    <a:pt x="1397" y="12331"/>
                  </a:lnTo>
                  <a:lnTo>
                    <a:pt x="1170" y="12397"/>
                  </a:lnTo>
                  <a:lnTo>
                    <a:pt x="962" y="12453"/>
                  </a:lnTo>
                  <a:lnTo>
                    <a:pt x="774" y="12563"/>
                  </a:lnTo>
                  <a:lnTo>
                    <a:pt x="623" y="12684"/>
                  </a:lnTo>
                  <a:lnTo>
                    <a:pt x="528" y="12838"/>
                  </a:lnTo>
                  <a:lnTo>
                    <a:pt x="453" y="13026"/>
                  </a:lnTo>
                  <a:lnTo>
                    <a:pt x="339" y="13477"/>
                  </a:lnTo>
                  <a:lnTo>
                    <a:pt x="226" y="13984"/>
                  </a:lnTo>
                  <a:lnTo>
                    <a:pt x="151" y="14535"/>
                  </a:lnTo>
                  <a:lnTo>
                    <a:pt x="113" y="15075"/>
                  </a:lnTo>
                  <a:lnTo>
                    <a:pt x="113" y="15626"/>
                  </a:lnTo>
                  <a:lnTo>
                    <a:pt x="151" y="16133"/>
                  </a:lnTo>
                  <a:lnTo>
                    <a:pt x="188" y="16376"/>
                  </a:lnTo>
                  <a:lnTo>
                    <a:pt x="264" y="16585"/>
                  </a:lnTo>
                  <a:lnTo>
                    <a:pt x="339" y="16773"/>
                  </a:lnTo>
                  <a:lnTo>
                    <a:pt x="453" y="16938"/>
                  </a:lnTo>
                  <a:lnTo>
                    <a:pt x="1095" y="16883"/>
                  </a:lnTo>
                  <a:lnTo>
                    <a:pt x="1963" y="16795"/>
                  </a:lnTo>
                  <a:lnTo>
                    <a:pt x="2945" y="16751"/>
                  </a:lnTo>
                  <a:lnTo>
                    <a:pt x="3965" y="16706"/>
                  </a:lnTo>
                  <a:lnTo>
                    <a:pt x="5022" y="16684"/>
                  </a:lnTo>
                  <a:lnTo>
                    <a:pt x="5947" y="16684"/>
                  </a:lnTo>
                  <a:lnTo>
                    <a:pt x="6759" y="16706"/>
                  </a:lnTo>
                  <a:lnTo>
                    <a:pt x="7363" y="16751"/>
                  </a:lnTo>
                  <a:lnTo>
                    <a:pt x="7948" y="16839"/>
                  </a:lnTo>
                  <a:lnTo>
                    <a:pt x="8458" y="16916"/>
                  </a:lnTo>
                  <a:lnTo>
                    <a:pt x="8893" y="17026"/>
                  </a:lnTo>
                  <a:lnTo>
                    <a:pt x="9289" y="17158"/>
                  </a:lnTo>
                  <a:lnTo>
                    <a:pt x="9572" y="17280"/>
                  </a:lnTo>
                  <a:lnTo>
                    <a:pt x="9799" y="17412"/>
                  </a:lnTo>
                  <a:lnTo>
                    <a:pt x="9969" y="17555"/>
                  </a:lnTo>
                  <a:lnTo>
                    <a:pt x="10120" y="17687"/>
                  </a:lnTo>
                  <a:lnTo>
                    <a:pt x="10158" y="17831"/>
                  </a:lnTo>
                  <a:lnTo>
                    <a:pt x="10195" y="17974"/>
                  </a:lnTo>
                  <a:lnTo>
                    <a:pt x="10158" y="18128"/>
                  </a:lnTo>
                  <a:lnTo>
                    <a:pt x="10082" y="18271"/>
                  </a:lnTo>
                  <a:lnTo>
                    <a:pt x="9969" y="18426"/>
                  </a:lnTo>
                  <a:lnTo>
                    <a:pt x="9837" y="18569"/>
                  </a:lnTo>
                  <a:lnTo>
                    <a:pt x="9648" y="18701"/>
                  </a:lnTo>
                  <a:lnTo>
                    <a:pt x="9440" y="18822"/>
                  </a:lnTo>
                  <a:lnTo>
                    <a:pt x="9213" y="18999"/>
                  </a:lnTo>
                  <a:lnTo>
                    <a:pt x="9044" y="19186"/>
                  </a:lnTo>
                  <a:lnTo>
                    <a:pt x="8893" y="19395"/>
                  </a:lnTo>
                  <a:lnTo>
                    <a:pt x="8817" y="19627"/>
                  </a:lnTo>
                  <a:lnTo>
                    <a:pt x="8779" y="19858"/>
                  </a:lnTo>
                  <a:lnTo>
                    <a:pt x="8779" y="20112"/>
                  </a:lnTo>
                  <a:lnTo>
                    <a:pt x="8855" y="20354"/>
                  </a:lnTo>
                  <a:lnTo>
                    <a:pt x="8968" y="20586"/>
                  </a:lnTo>
                  <a:lnTo>
                    <a:pt x="9138" y="20817"/>
                  </a:lnTo>
                  <a:lnTo>
                    <a:pt x="9365" y="21026"/>
                  </a:lnTo>
                  <a:lnTo>
                    <a:pt x="9610" y="21192"/>
                  </a:lnTo>
                  <a:lnTo>
                    <a:pt x="9950" y="21368"/>
                  </a:lnTo>
                  <a:lnTo>
                    <a:pt x="10120" y="21445"/>
                  </a:lnTo>
                  <a:lnTo>
                    <a:pt x="10346" y="21511"/>
                  </a:lnTo>
                  <a:lnTo>
                    <a:pt x="10516" y="21555"/>
                  </a:lnTo>
                  <a:lnTo>
                    <a:pt x="10743" y="21600"/>
                  </a:lnTo>
                  <a:lnTo>
                    <a:pt x="10988" y="21644"/>
                  </a:lnTo>
                  <a:lnTo>
                    <a:pt x="11215" y="21666"/>
                  </a:lnTo>
                  <a:lnTo>
                    <a:pt x="11498" y="21666"/>
                  </a:lnTo>
                  <a:lnTo>
                    <a:pt x="11762" y="21666"/>
                  </a:lnTo>
                  <a:lnTo>
                    <a:pt x="12253" y="21644"/>
                  </a:lnTo>
                  <a:lnTo>
                    <a:pt x="12763" y="21577"/>
                  </a:lnTo>
                  <a:lnTo>
                    <a:pt x="13197" y="21467"/>
                  </a:lnTo>
                  <a:lnTo>
                    <a:pt x="13556" y="21346"/>
                  </a:lnTo>
                  <a:lnTo>
                    <a:pt x="13896" y="21192"/>
                  </a:lnTo>
                  <a:lnTo>
                    <a:pt x="14179" y="21026"/>
                  </a:lnTo>
                  <a:lnTo>
                    <a:pt x="14444" y="20839"/>
                  </a:lnTo>
                  <a:lnTo>
                    <a:pt x="14576" y="20641"/>
                  </a:lnTo>
                  <a:lnTo>
                    <a:pt x="14727" y="20431"/>
                  </a:lnTo>
                  <a:lnTo>
                    <a:pt x="14765" y="20200"/>
                  </a:lnTo>
                  <a:lnTo>
                    <a:pt x="14802" y="19991"/>
                  </a:lnTo>
                  <a:lnTo>
                    <a:pt x="14727" y="19759"/>
                  </a:lnTo>
                  <a:lnTo>
                    <a:pt x="14613" y="19550"/>
                  </a:lnTo>
                  <a:lnTo>
                    <a:pt x="14444" y="19307"/>
                  </a:lnTo>
                  <a:lnTo>
                    <a:pt x="14217" y="19098"/>
                  </a:lnTo>
                  <a:lnTo>
                    <a:pt x="13934" y="18911"/>
                  </a:lnTo>
                  <a:lnTo>
                    <a:pt x="13669" y="18745"/>
                  </a:lnTo>
                  <a:lnTo>
                    <a:pt x="13462" y="18547"/>
                  </a:lnTo>
                  <a:lnTo>
                    <a:pt x="13311" y="18337"/>
                  </a:lnTo>
                  <a:lnTo>
                    <a:pt x="13197" y="18150"/>
                  </a:lnTo>
                  <a:lnTo>
                    <a:pt x="13122" y="17941"/>
                  </a:lnTo>
                  <a:lnTo>
                    <a:pt x="13122" y="17720"/>
                  </a:lnTo>
                  <a:lnTo>
                    <a:pt x="13122" y="17533"/>
                  </a:lnTo>
                  <a:lnTo>
                    <a:pt x="13197" y="17346"/>
                  </a:lnTo>
                  <a:lnTo>
                    <a:pt x="13273" y="17158"/>
                  </a:lnTo>
                  <a:lnTo>
                    <a:pt x="13386" y="16982"/>
                  </a:lnTo>
                  <a:lnTo>
                    <a:pt x="13537" y="16839"/>
                  </a:lnTo>
                  <a:lnTo>
                    <a:pt x="13707" y="16706"/>
                  </a:lnTo>
                  <a:lnTo>
                    <a:pt x="13896" y="16607"/>
                  </a:lnTo>
                  <a:lnTo>
                    <a:pt x="14104" y="16519"/>
                  </a:lnTo>
                  <a:lnTo>
                    <a:pt x="14330" y="16453"/>
                  </a:lnTo>
                  <a:lnTo>
                    <a:pt x="14538" y="16431"/>
                  </a:lnTo>
                  <a:lnTo>
                    <a:pt x="14897" y="16453"/>
                  </a:lnTo>
                  <a:lnTo>
                    <a:pt x="15406" y="16497"/>
                  </a:lnTo>
                  <a:lnTo>
                    <a:pt x="16105" y="16541"/>
                  </a:lnTo>
                  <a:lnTo>
                    <a:pt x="16898" y="16607"/>
                  </a:lnTo>
                  <a:lnTo>
                    <a:pt x="17804" y="16651"/>
                  </a:lnTo>
                  <a:lnTo>
                    <a:pt x="18786" y="16684"/>
                  </a:lnTo>
                  <a:lnTo>
                    <a:pt x="19844" y="16728"/>
                  </a:lnTo>
                  <a:lnTo>
                    <a:pt x="20920" y="16751"/>
                  </a:lnTo>
                  <a:lnTo>
                    <a:pt x="21109" y="16497"/>
                  </a:lnTo>
                  <a:lnTo>
                    <a:pt x="21241" y="16222"/>
                  </a:lnTo>
                  <a:lnTo>
                    <a:pt x="21392" y="15946"/>
                  </a:lnTo>
                  <a:lnTo>
                    <a:pt x="21467" y="15648"/>
                  </a:lnTo>
                  <a:lnTo>
                    <a:pt x="21543" y="15351"/>
                  </a:lnTo>
                  <a:lnTo>
                    <a:pt x="21618" y="15042"/>
                  </a:lnTo>
                  <a:lnTo>
                    <a:pt x="21618" y="14745"/>
                  </a:lnTo>
                  <a:lnTo>
                    <a:pt x="21618" y="14447"/>
                  </a:lnTo>
                  <a:lnTo>
                    <a:pt x="21618" y="14150"/>
                  </a:lnTo>
                  <a:lnTo>
                    <a:pt x="21581" y="13852"/>
                  </a:lnTo>
                  <a:lnTo>
                    <a:pt x="21505" y="13577"/>
                  </a:lnTo>
                  <a:lnTo>
                    <a:pt x="21430" y="13301"/>
                  </a:lnTo>
                  <a:lnTo>
                    <a:pt x="21354" y="13048"/>
                  </a:lnTo>
                  <a:lnTo>
                    <a:pt x="21241" y="12816"/>
                  </a:lnTo>
                  <a:lnTo>
                    <a:pt x="21146" y="12607"/>
                  </a:lnTo>
                  <a:lnTo>
                    <a:pt x="21033" y="12431"/>
                  </a:lnTo>
                  <a:lnTo>
                    <a:pt x="20920" y="12265"/>
                  </a:lnTo>
                  <a:lnTo>
                    <a:pt x="20769" y="12144"/>
                  </a:lnTo>
                  <a:lnTo>
                    <a:pt x="20637" y="12034"/>
                  </a:lnTo>
                  <a:lnTo>
                    <a:pt x="20486" y="11946"/>
                  </a:lnTo>
                  <a:lnTo>
                    <a:pt x="20297" y="11891"/>
                  </a:lnTo>
                  <a:lnTo>
                    <a:pt x="20165" y="11846"/>
                  </a:lnTo>
                  <a:lnTo>
                    <a:pt x="19976" y="11824"/>
                  </a:lnTo>
                  <a:lnTo>
                    <a:pt x="19806" y="11802"/>
                  </a:lnTo>
                  <a:lnTo>
                    <a:pt x="19390" y="11824"/>
                  </a:lnTo>
                  <a:lnTo>
                    <a:pt x="18956" y="11891"/>
                  </a:lnTo>
                  <a:lnTo>
                    <a:pt x="18503" y="11968"/>
                  </a:lnTo>
                  <a:lnTo>
                    <a:pt x="17993" y="12078"/>
                  </a:lnTo>
                  <a:lnTo>
                    <a:pt x="17653" y="12144"/>
                  </a:lnTo>
                  <a:lnTo>
                    <a:pt x="17332" y="12199"/>
                  </a:lnTo>
                  <a:lnTo>
                    <a:pt x="17049" y="12221"/>
                  </a:lnTo>
                  <a:lnTo>
                    <a:pt x="16747" y="12243"/>
                  </a:lnTo>
                  <a:lnTo>
                    <a:pt x="16464" y="12243"/>
                  </a:lnTo>
                  <a:lnTo>
                    <a:pt x="16218" y="12243"/>
                  </a:lnTo>
                  <a:lnTo>
                    <a:pt x="15992" y="12221"/>
                  </a:lnTo>
                  <a:lnTo>
                    <a:pt x="15746" y="12199"/>
                  </a:lnTo>
                  <a:lnTo>
                    <a:pt x="15520" y="12155"/>
                  </a:lnTo>
                  <a:lnTo>
                    <a:pt x="15350" y="12122"/>
                  </a:lnTo>
                  <a:lnTo>
                    <a:pt x="15161" y="12056"/>
                  </a:lnTo>
                  <a:lnTo>
                    <a:pt x="14972" y="11990"/>
                  </a:lnTo>
                  <a:lnTo>
                    <a:pt x="14689" y="11846"/>
                  </a:lnTo>
                  <a:lnTo>
                    <a:pt x="14444" y="11670"/>
                  </a:lnTo>
                  <a:lnTo>
                    <a:pt x="14255" y="11483"/>
                  </a:lnTo>
                  <a:lnTo>
                    <a:pt x="14104" y="11295"/>
                  </a:lnTo>
                  <a:lnTo>
                    <a:pt x="14028" y="11086"/>
                  </a:lnTo>
                  <a:lnTo>
                    <a:pt x="13972" y="10888"/>
                  </a:lnTo>
                  <a:lnTo>
                    <a:pt x="13972" y="10700"/>
                  </a:lnTo>
                  <a:lnTo>
                    <a:pt x="14009" y="10513"/>
                  </a:lnTo>
                  <a:lnTo>
                    <a:pt x="14066" y="10359"/>
                  </a:lnTo>
                  <a:lnTo>
                    <a:pt x="14179" y="10215"/>
                  </a:lnTo>
                  <a:lnTo>
                    <a:pt x="14406" y="10006"/>
                  </a:lnTo>
                  <a:lnTo>
                    <a:pt x="14651" y="9830"/>
                  </a:lnTo>
                  <a:lnTo>
                    <a:pt x="14878" y="9686"/>
                  </a:lnTo>
                  <a:lnTo>
                    <a:pt x="15123" y="9554"/>
                  </a:lnTo>
                  <a:lnTo>
                    <a:pt x="15350" y="9477"/>
                  </a:lnTo>
                  <a:lnTo>
                    <a:pt x="15558" y="9411"/>
                  </a:lnTo>
                  <a:lnTo>
                    <a:pt x="15803" y="9345"/>
                  </a:lnTo>
                  <a:lnTo>
                    <a:pt x="16030" y="9323"/>
                  </a:lnTo>
                  <a:lnTo>
                    <a:pt x="16256" y="9301"/>
                  </a:lnTo>
                  <a:lnTo>
                    <a:pt x="16464" y="9323"/>
                  </a:lnTo>
                  <a:lnTo>
                    <a:pt x="16690" y="9345"/>
                  </a:lnTo>
                  <a:lnTo>
                    <a:pt x="16898" y="9367"/>
                  </a:lnTo>
                  <a:lnTo>
                    <a:pt x="17332" y="9477"/>
                  </a:lnTo>
                  <a:lnTo>
                    <a:pt x="17767" y="9598"/>
                  </a:lnTo>
                  <a:lnTo>
                    <a:pt x="18163" y="9731"/>
                  </a:lnTo>
                  <a:lnTo>
                    <a:pt x="18597" y="9874"/>
                  </a:lnTo>
                  <a:lnTo>
                    <a:pt x="18994" y="10006"/>
                  </a:lnTo>
                  <a:lnTo>
                    <a:pt x="19428" y="10083"/>
                  </a:lnTo>
                  <a:lnTo>
                    <a:pt x="19617" y="10127"/>
                  </a:lnTo>
                  <a:lnTo>
                    <a:pt x="19844" y="10149"/>
                  </a:lnTo>
                  <a:lnTo>
                    <a:pt x="20013" y="10149"/>
                  </a:lnTo>
                  <a:lnTo>
                    <a:pt x="20240" y="10127"/>
                  </a:lnTo>
                  <a:lnTo>
                    <a:pt x="20410" y="10105"/>
                  </a:lnTo>
                  <a:lnTo>
                    <a:pt x="20637" y="10061"/>
                  </a:lnTo>
                  <a:lnTo>
                    <a:pt x="20844" y="9984"/>
                  </a:lnTo>
                  <a:lnTo>
                    <a:pt x="21033" y="9896"/>
                  </a:lnTo>
                  <a:lnTo>
                    <a:pt x="21146" y="9830"/>
                  </a:lnTo>
                  <a:lnTo>
                    <a:pt x="21203" y="9753"/>
                  </a:lnTo>
                  <a:lnTo>
                    <a:pt x="21279" y="9642"/>
                  </a:lnTo>
                  <a:lnTo>
                    <a:pt x="21354" y="9521"/>
                  </a:lnTo>
                  <a:lnTo>
                    <a:pt x="21430" y="9246"/>
                  </a:lnTo>
                  <a:lnTo>
                    <a:pt x="21430" y="8904"/>
                  </a:lnTo>
                  <a:lnTo>
                    <a:pt x="21430" y="8540"/>
                  </a:lnTo>
                  <a:lnTo>
                    <a:pt x="21392" y="8144"/>
                  </a:lnTo>
                  <a:lnTo>
                    <a:pt x="21354" y="7714"/>
                  </a:lnTo>
                  <a:lnTo>
                    <a:pt x="21279" y="7295"/>
                  </a:lnTo>
                  <a:lnTo>
                    <a:pt x="21146" y="6446"/>
                  </a:lnTo>
                  <a:lnTo>
                    <a:pt x="20995" y="5686"/>
                  </a:lnTo>
                  <a:lnTo>
                    <a:pt x="20958" y="5366"/>
                  </a:lnTo>
                  <a:lnTo>
                    <a:pt x="20958" y="5091"/>
                  </a:lnTo>
                  <a:lnTo>
                    <a:pt x="20958" y="4860"/>
                  </a:lnTo>
                  <a:lnTo>
                    <a:pt x="21033" y="4716"/>
                  </a:lnTo>
                  <a:lnTo>
                    <a:pt x="20637" y="4860"/>
                  </a:lnTo>
                  <a:lnTo>
                    <a:pt x="20127" y="4992"/>
                  </a:lnTo>
                  <a:lnTo>
                    <a:pt x="19617" y="5069"/>
                  </a:lnTo>
                  <a:lnTo>
                    <a:pt x="19032" y="5157"/>
                  </a:lnTo>
                  <a:lnTo>
                    <a:pt x="18465" y="5201"/>
                  </a:lnTo>
                  <a:lnTo>
                    <a:pt x="17842" y="5245"/>
                  </a:lnTo>
                  <a:lnTo>
                    <a:pt x="17219" y="5267"/>
                  </a:lnTo>
                  <a:lnTo>
                    <a:pt x="16615" y="5267"/>
                  </a:lnTo>
                  <a:lnTo>
                    <a:pt x="15992" y="5245"/>
                  </a:lnTo>
                  <a:lnTo>
                    <a:pt x="15369" y="5201"/>
                  </a:lnTo>
                  <a:lnTo>
                    <a:pt x="14840" y="5157"/>
                  </a:lnTo>
                  <a:lnTo>
                    <a:pt x="14293" y="5091"/>
                  </a:lnTo>
                  <a:lnTo>
                    <a:pt x="13783" y="5014"/>
                  </a:lnTo>
                  <a:lnTo>
                    <a:pt x="13386" y="4926"/>
                  </a:lnTo>
                  <a:lnTo>
                    <a:pt x="13027" y="4815"/>
                  </a:lnTo>
                  <a:lnTo>
                    <a:pt x="12725" y="4716"/>
                  </a:lnTo>
                  <a:lnTo>
                    <a:pt x="12480" y="4606"/>
                  </a:lnTo>
                  <a:lnTo>
                    <a:pt x="12291" y="4496"/>
                  </a:lnTo>
                  <a:lnTo>
                    <a:pt x="12197" y="4397"/>
                  </a:lnTo>
                  <a:lnTo>
                    <a:pt x="12083" y="4286"/>
                  </a:lnTo>
                  <a:lnTo>
                    <a:pt x="12046" y="4187"/>
                  </a:lnTo>
                  <a:lnTo>
                    <a:pt x="12008" y="4077"/>
                  </a:lnTo>
                  <a:lnTo>
                    <a:pt x="12046" y="3967"/>
                  </a:lnTo>
                  <a:lnTo>
                    <a:pt x="12121" y="3868"/>
                  </a:lnTo>
                  <a:lnTo>
                    <a:pt x="12197" y="3735"/>
                  </a:lnTo>
                  <a:lnTo>
                    <a:pt x="12291" y="3614"/>
                  </a:lnTo>
                  <a:lnTo>
                    <a:pt x="12442" y="3482"/>
                  </a:lnTo>
                  <a:lnTo>
                    <a:pt x="12631" y="3361"/>
                  </a:lnTo>
                  <a:lnTo>
                    <a:pt x="13065" y="3085"/>
                  </a:lnTo>
                  <a:lnTo>
                    <a:pt x="13537" y="2766"/>
                  </a:lnTo>
                  <a:lnTo>
                    <a:pt x="13783" y="2578"/>
                  </a:lnTo>
                  <a:lnTo>
                    <a:pt x="13934" y="2380"/>
                  </a:lnTo>
                  <a:lnTo>
                    <a:pt x="14028" y="2171"/>
                  </a:lnTo>
                  <a:lnTo>
                    <a:pt x="14104" y="1961"/>
                  </a:lnTo>
                  <a:lnTo>
                    <a:pt x="14104" y="1730"/>
                  </a:lnTo>
                  <a:lnTo>
                    <a:pt x="14066" y="1498"/>
                  </a:lnTo>
                  <a:lnTo>
                    <a:pt x="13972" y="1267"/>
                  </a:lnTo>
                  <a:lnTo>
                    <a:pt x="13820" y="1057"/>
                  </a:lnTo>
                  <a:lnTo>
                    <a:pt x="13594" y="837"/>
                  </a:lnTo>
                  <a:lnTo>
                    <a:pt x="13386" y="628"/>
                  </a:lnTo>
                  <a:lnTo>
                    <a:pt x="13103" y="462"/>
                  </a:lnTo>
                  <a:lnTo>
                    <a:pt x="12763" y="308"/>
                  </a:lnTo>
                  <a:lnTo>
                    <a:pt x="12404" y="187"/>
                  </a:lnTo>
                  <a:lnTo>
                    <a:pt x="12008" y="77"/>
                  </a:lnTo>
                  <a:lnTo>
                    <a:pt x="11574" y="33"/>
                  </a:lnTo>
                  <a:lnTo>
                    <a:pt x="11102" y="11"/>
                  </a:lnTo>
                  <a:lnTo>
                    <a:pt x="10667" y="11"/>
                  </a:lnTo>
                  <a:lnTo>
                    <a:pt x="10233" y="77"/>
                  </a:lnTo>
                  <a:lnTo>
                    <a:pt x="9837" y="187"/>
                  </a:lnTo>
                  <a:lnTo>
                    <a:pt x="9440" y="286"/>
                  </a:lnTo>
                  <a:lnTo>
                    <a:pt x="9062" y="462"/>
                  </a:lnTo>
                  <a:lnTo>
                    <a:pt x="8741" y="628"/>
                  </a:lnTo>
                  <a:lnTo>
                    <a:pt x="8458" y="815"/>
                  </a:lnTo>
                  <a:lnTo>
                    <a:pt x="8232" y="1035"/>
                  </a:lnTo>
                  <a:lnTo>
                    <a:pt x="8062" y="1245"/>
                  </a:lnTo>
                  <a:lnTo>
                    <a:pt x="7911" y="1476"/>
                  </a:lnTo>
                  <a:lnTo>
                    <a:pt x="7835" y="1708"/>
                  </a:lnTo>
                  <a:lnTo>
                    <a:pt x="7797" y="1961"/>
                  </a:lnTo>
                  <a:lnTo>
                    <a:pt x="7835" y="2193"/>
                  </a:lnTo>
                  <a:lnTo>
                    <a:pt x="7948" y="2402"/>
                  </a:lnTo>
                  <a:lnTo>
                    <a:pt x="8062" y="2534"/>
                  </a:lnTo>
                  <a:lnTo>
                    <a:pt x="8175" y="2644"/>
                  </a:lnTo>
                  <a:lnTo>
                    <a:pt x="8269" y="2744"/>
                  </a:lnTo>
                  <a:lnTo>
                    <a:pt x="8420" y="2832"/>
                  </a:lnTo>
                  <a:lnTo>
                    <a:pt x="8704" y="3019"/>
                  </a:lnTo>
                  <a:lnTo>
                    <a:pt x="8968" y="3206"/>
                  </a:lnTo>
                  <a:lnTo>
                    <a:pt x="9138" y="3405"/>
                  </a:lnTo>
                  <a:lnTo>
                    <a:pt x="9327" y="3570"/>
                  </a:lnTo>
                  <a:lnTo>
                    <a:pt x="9440" y="3735"/>
                  </a:lnTo>
                  <a:lnTo>
                    <a:pt x="9516" y="3890"/>
                  </a:lnTo>
                  <a:lnTo>
                    <a:pt x="9534" y="4033"/>
                  </a:lnTo>
                  <a:lnTo>
                    <a:pt x="9534" y="4165"/>
                  </a:lnTo>
                  <a:lnTo>
                    <a:pt x="9516" y="4286"/>
                  </a:lnTo>
                  <a:lnTo>
                    <a:pt x="9440" y="4397"/>
                  </a:lnTo>
                  <a:lnTo>
                    <a:pt x="9327" y="4496"/>
                  </a:lnTo>
                  <a:lnTo>
                    <a:pt x="9176" y="4562"/>
                  </a:lnTo>
                  <a:lnTo>
                    <a:pt x="9006" y="4628"/>
                  </a:lnTo>
                  <a:lnTo>
                    <a:pt x="8779" y="4694"/>
                  </a:lnTo>
                  <a:lnTo>
                    <a:pt x="8534" y="4716"/>
                  </a:lnTo>
                  <a:lnTo>
                    <a:pt x="8232" y="4716"/>
                  </a:lnTo>
                  <a:lnTo>
                    <a:pt x="7118" y="4738"/>
                  </a:lnTo>
                  <a:lnTo>
                    <a:pt x="5947" y="4771"/>
                  </a:lnTo>
                  <a:lnTo>
                    <a:pt x="4795" y="4815"/>
                  </a:lnTo>
                  <a:lnTo>
                    <a:pt x="3681" y="4860"/>
                  </a:lnTo>
                  <a:lnTo>
                    <a:pt x="2662" y="4882"/>
                  </a:lnTo>
                  <a:lnTo>
                    <a:pt x="1755" y="4882"/>
                  </a:lnTo>
                  <a:lnTo>
                    <a:pt x="1359" y="4860"/>
                  </a:lnTo>
                  <a:lnTo>
                    <a:pt x="981" y="4837"/>
                  </a:lnTo>
                  <a:lnTo>
                    <a:pt x="698" y="4771"/>
                  </a:lnTo>
                  <a:lnTo>
                    <a:pt x="453" y="4716"/>
                  </a:lnTo>
                  <a:lnTo>
                    <a:pt x="453" y="5322"/>
                  </a:lnTo>
                  <a:lnTo>
                    <a:pt x="453" y="6083"/>
                  </a:lnTo>
                  <a:lnTo>
                    <a:pt x="453" y="6909"/>
                  </a:lnTo>
                  <a:lnTo>
                    <a:pt x="453" y="7780"/>
                  </a:lnTo>
                  <a:lnTo>
                    <a:pt x="453" y="8606"/>
                  </a:lnTo>
                  <a:lnTo>
                    <a:pt x="453" y="9345"/>
                  </a:lnTo>
                  <a:lnTo>
                    <a:pt x="453" y="9918"/>
                  </a:lnTo>
                  <a:lnTo>
                    <a:pt x="453" y="10282"/>
                  </a:lnTo>
                  <a:lnTo>
                    <a:pt x="490" y="10381"/>
                  </a:lnTo>
                  <a:lnTo>
                    <a:pt x="547" y="10491"/>
                  </a:lnTo>
                  <a:lnTo>
                    <a:pt x="660" y="10590"/>
                  </a:lnTo>
                  <a:lnTo>
                    <a:pt x="811" y="10700"/>
                  </a:lnTo>
                  <a:lnTo>
                    <a:pt x="981" y="10811"/>
                  </a:lnTo>
                  <a:lnTo>
                    <a:pt x="1208" y="10888"/>
                  </a:lnTo>
                  <a:lnTo>
                    <a:pt x="1453" y="10954"/>
                  </a:lnTo>
                  <a:lnTo>
                    <a:pt x="1718" y="11020"/>
                  </a:lnTo>
                  <a:lnTo>
                    <a:pt x="1963" y="11064"/>
                  </a:lnTo>
                  <a:lnTo>
                    <a:pt x="2265" y="11086"/>
                  </a:lnTo>
                  <a:lnTo>
                    <a:pt x="2548" y="11064"/>
                  </a:lnTo>
                  <a:lnTo>
                    <a:pt x="2794" y="11042"/>
                  </a:lnTo>
                  <a:lnTo>
                    <a:pt x="3096" y="10976"/>
                  </a:lnTo>
                  <a:lnTo>
                    <a:pt x="3341" y="10888"/>
                  </a:lnTo>
                  <a:lnTo>
                    <a:pt x="3606" y="10766"/>
                  </a:lnTo>
                  <a:lnTo>
                    <a:pt x="3813" y="10590"/>
                  </a:lnTo>
                  <a:close/>
                </a:path>
              </a:pathLst>
            </a:cu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tint val="51373"/>
                    <a:invGamma/>
                  </a:schemeClr>
                </a:gs>
              </a:gsLst>
              <a:lin ang="18900000" scaled="1"/>
            </a:gradFill>
            <a:ln w="57150">
              <a:solidFill>
                <a:srgbClr val="FFFFFF"/>
              </a:solidFill>
              <a:miter lim="800000"/>
              <a:headEnd/>
              <a:tailEnd/>
            </a:ln>
            <a:effectLst>
              <a:outerShdw dist="135003" dir="2471156" algn="ctr" rotWithShape="0">
                <a:srgbClr val="000000">
                  <a:alpha val="50000"/>
                </a:srgbClr>
              </a:outerShdw>
            </a:effectLst>
          </p:spPr>
          <p:txBody>
            <a:bodyPr/>
            <a:lstStyle/>
            <a:p>
              <a:pPr>
                <a:defRPr/>
              </a:pPr>
              <a:endParaRPr lang="zh-CN" altLang="en-US" sz="1599"/>
            </a:p>
          </p:txBody>
        </p:sp>
        <p:sp>
          <p:nvSpPr>
            <p:cNvPr id="8" name="Puzzle1"/>
            <p:cNvSpPr>
              <a:spLocks noEditPoints="1" noChangeArrowheads="1"/>
            </p:cNvSpPr>
            <p:nvPr/>
          </p:nvSpPr>
          <p:spPr bwMode="gray">
            <a:xfrm>
              <a:off x="1824" y="1091"/>
              <a:ext cx="1800" cy="1051"/>
            </a:xfrm>
            <a:custGeom>
              <a:avLst/>
              <a:gdLst>
                <a:gd name="T0" fmla="*/ 16740 w 21600"/>
                <a:gd name="T1" fmla="*/ 21078 h 21600"/>
                <a:gd name="T2" fmla="*/ 16976 w 21600"/>
                <a:gd name="T3" fmla="*/ 521 h 21600"/>
                <a:gd name="T4" fmla="*/ 4725 w 21600"/>
                <a:gd name="T5" fmla="*/ 856 h 21600"/>
                <a:gd name="T6" fmla="*/ 5040 w 21600"/>
                <a:gd name="T7" fmla="*/ 21004 h 21600"/>
                <a:gd name="T8" fmla="*/ 10811 w 21600"/>
                <a:gd name="T9" fmla="*/ 12885 h 21600"/>
                <a:gd name="T10" fmla="*/ 10845 w 21600"/>
                <a:gd name="T11" fmla="*/ 8714 h 21600"/>
                <a:gd name="T12" fmla="*/ 21600 w 21600"/>
                <a:gd name="T13" fmla="*/ 10000 h 21600"/>
                <a:gd name="T14" fmla="*/ 56 w 21600"/>
                <a:gd name="T15" fmla="*/ 10000 h 21600"/>
                <a:gd name="T16" fmla="*/ 6086 w 21600"/>
                <a:gd name="T17" fmla="*/ 2569 h 21600"/>
                <a:gd name="T18" fmla="*/ 16132 w 21600"/>
                <a:gd name="T19" fmla="*/ 1955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9360" y="20836"/>
                  </a:moveTo>
                  <a:lnTo>
                    <a:pt x="9528" y="20836"/>
                  </a:lnTo>
                  <a:lnTo>
                    <a:pt x="9686" y="20762"/>
                  </a:lnTo>
                  <a:lnTo>
                    <a:pt x="9810" y="20687"/>
                  </a:lnTo>
                  <a:lnTo>
                    <a:pt x="9922" y="20575"/>
                  </a:lnTo>
                  <a:lnTo>
                    <a:pt x="10012" y="20426"/>
                  </a:lnTo>
                  <a:lnTo>
                    <a:pt x="10068" y="20296"/>
                  </a:lnTo>
                  <a:lnTo>
                    <a:pt x="10113" y="20110"/>
                  </a:lnTo>
                  <a:lnTo>
                    <a:pt x="10136" y="19905"/>
                  </a:lnTo>
                  <a:lnTo>
                    <a:pt x="10136" y="19682"/>
                  </a:lnTo>
                  <a:lnTo>
                    <a:pt x="10113" y="19440"/>
                  </a:lnTo>
                  <a:lnTo>
                    <a:pt x="10068" y="19142"/>
                  </a:lnTo>
                  <a:lnTo>
                    <a:pt x="10012" y="18900"/>
                  </a:lnTo>
                  <a:lnTo>
                    <a:pt x="9900" y="18620"/>
                  </a:lnTo>
                  <a:lnTo>
                    <a:pt x="9787" y="18285"/>
                  </a:lnTo>
                  <a:lnTo>
                    <a:pt x="9641" y="17968"/>
                  </a:lnTo>
                  <a:lnTo>
                    <a:pt x="9472" y="17652"/>
                  </a:lnTo>
                  <a:lnTo>
                    <a:pt x="9382" y="17466"/>
                  </a:lnTo>
                  <a:lnTo>
                    <a:pt x="9315" y="17298"/>
                  </a:lnTo>
                  <a:lnTo>
                    <a:pt x="9258" y="17112"/>
                  </a:lnTo>
                  <a:lnTo>
                    <a:pt x="9191" y="16926"/>
                  </a:lnTo>
                  <a:lnTo>
                    <a:pt x="9123" y="16535"/>
                  </a:lnTo>
                  <a:lnTo>
                    <a:pt x="9101" y="16144"/>
                  </a:lnTo>
                  <a:lnTo>
                    <a:pt x="9101" y="15753"/>
                  </a:lnTo>
                  <a:lnTo>
                    <a:pt x="9168" y="15362"/>
                  </a:lnTo>
                  <a:lnTo>
                    <a:pt x="9236" y="14971"/>
                  </a:lnTo>
                  <a:lnTo>
                    <a:pt x="9360" y="14580"/>
                  </a:lnTo>
                  <a:lnTo>
                    <a:pt x="9495" y="14244"/>
                  </a:lnTo>
                  <a:lnTo>
                    <a:pt x="9663" y="13891"/>
                  </a:lnTo>
                  <a:lnTo>
                    <a:pt x="9855" y="13611"/>
                  </a:lnTo>
                  <a:lnTo>
                    <a:pt x="10068" y="13351"/>
                  </a:lnTo>
                  <a:lnTo>
                    <a:pt x="10293" y="13146"/>
                  </a:lnTo>
                  <a:lnTo>
                    <a:pt x="10552" y="12997"/>
                  </a:lnTo>
                  <a:lnTo>
                    <a:pt x="10811" y="12885"/>
                  </a:lnTo>
                  <a:lnTo>
                    <a:pt x="11069" y="12866"/>
                  </a:lnTo>
                  <a:lnTo>
                    <a:pt x="11351" y="12885"/>
                  </a:lnTo>
                  <a:lnTo>
                    <a:pt x="11610" y="12997"/>
                  </a:lnTo>
                  <a:lnTo>
                    <a:pt x="11846" y="13183"/>
                  </a:lnTo>
                  <a:lnTo>
                    <a:pt x="12060" y="13388"/>
                  </a:lnTo>
                  <a:lnTo>
                    <a:pt x="12251" y="13648"/>
                  </a:lnTo>
                  <a:lnTo>
                    <a:pt x="12419" y="13928"/>
                  </a:lnTo>
                  <a:lnTo>
                    <a:pt x="12555" y="14244"/>
                  </a:lnTo>
                  <a:lnTo>
                    <a:pt x="12690" y="14617"/>
                  </a:lnTo>
                  <a:lnTo>
                    <a:pt x="12768" y="15008"/>
                  </a:lnTo>
                  <a:lnTo>
                    <a:pt x="12836" y="15399"/>
                  </a:lnTo>
                  <a:lnTo>
                    <a:pt x="12858" y="15753"/>
                  </a:lnTo>
                  <a:lnTo>
                    <a:pt x="12858" y="16144"/>
                  </a:lnTo>
                  <a:lnTo>
                    <a:pt x="12813" y="16535"/>
                  </a:lnTo>
                  <a:lnTo>
                    <a:pt x="12746" y="16888"/>
                  </a:lnTo>
                  <a:lnTo>
                    <a:pt x="12667" y="17224"/>
                  </a:lnTo>
                  <a:lnTo>
                    <a:pt x="12510" y="17503"/>
                  </a:lnTo>
                  <a:lnTo>
                    <a:pt x="12228" y="18043"/>
                  </a:lnTo>
                  <a:lnTo>
                    <a:pt x="11970" y="18546"/>
                  </a:lnTo>
                  <a:lnTo>
                    <a:pt x="11868" y="18751"/>
                  </a:lnTo>
                  <a:lnTo>
                    <a:pt x="11778" y="18974"/>
                  </a:lnTo>
                  <a:lnTo>
                    <a:pt x="11711" y="19179"/>
                  </a:lnTo>
                  <a:lnTo>
                    <a:pt x="11666" y="19365"/>
                  </a:lnTo>
                  <a:lnTo>
                    <a:pt x="11632" y="19570"/>
                  </a:lnTo>
                  <a:lnTo>
                    <a:pt x="11632" y="19756"/>
                  </a:lnTo>
                  <a:lnTo>
                    <a:pt x="11632" y="19942"/>
                  </a:lnTo>
                  <a:lnTo>
                    <a:pt x="11643" y="20110"/>
                  </a:lnTo>
                  <a:lnTo>
                    <a:pt x="11711" y="20296"/>
                  </a:lnTo>
                  <a:lnTo>
                    <a:pt x="11801" y="20464"/>
                  </a:lnTo>
                  <a:lnTo>
                    <a:pt x="11891" y="20650"/>
                  </a:lnTo>
                  <a:lnTo>
                    <a:pt x="12037" y="20836"/>
                  </a:lnTo>
                  <a:lnTo>
                    <a:pt x="12206" y="21004"/>
                  </a:lnTo>
                  <a:lnTo>
                    <a:pt x="12419" y="21190"/>
                  </a:lnTo>
                  <a:lnTo>
                    <a:pt x="12667" y="21320"/>
                  </a:lnTo>
                  <a:lnTo>
                    <a:pt x="12960" y="21432"/>
                  </a:lnTo>
                  <a:lnTo>
                    <a:pt x="13286" y="21544"/>
                  </a:lnTo>
                  <a:lnTo>
                    <a:pt x="13612" y="21655"/>
                  </a:lnTo>
                  <a:lnTo>
                    <a:pt x="13983" y="21693"/>
                  </a:lnTo>
                  <a:lnTo>
                    <a:pt x="14343" y="21730"/>
                  </a:lnTo>
                  <a:lnTo>
                    <a:pt x="14715" y="21730"/>
                  </a:lnTo>
                  <a:lnTo>
                    <a:pt x="15075" y="21730"/>
                  </a:lnTo>
                  <a:lnTo>
                    <a:pt x="15446" y="21655"/>
                  </a:lnTo>
                  <a:lnTo>
                    <a:pt x="15794" y="21581"/>
                  </a:lnTo>
                  <a:lnTo>
                    <a:pt x="16132" y="21432"/>
                  </a:lnTo>
                  <a:lnTo>
                    <a:pt x="16458" y="21302"/>
                  </a:lnTo>
                  <a:lnTo>
                    <a:pt x="16740" y="21078"/>
                  </a:lnTo>
                  <a:lnTo>
                    <a:pt x="16976" y="20836"/>
                  </a:lnTo>
                  <a:lnTo>
                    <a:pt x="17043" y="20650"/>
                  </a:lnTo>
                  <a:lnTo>
                    <a:pt x="17088" y="20426"/>
                  </a:lnTo>
                  <a:lnTo>
                    <a:pt x="17133" y="20222"/>
                  </a:lnTo>
                  <a:lnTo>
                    <a:pt x="17156" y="19980"/>
                  </a:lnTo>
                  <a:lnTo>
                    <a:pt x="17167" y="19477"/>
                  </a:lnTo>
                  <a:lnTo>
                    <a:pt x="17167" y="18974"/>
                  </a:lnTo>
                  <a:lnTo>
                    <a:pt x="17156" y="18397"/>
                  </a:lnTo>
                  <a:lnTo>
                    <a:pt x="17111" y="17820"/>
                  </a:lnTo>
                  <a:lnTo>
                    <a:pt x="17066" y="17261"/>
                  </a:lnTo>
                  <a:lnTo>
                    <a:pt x="16998" y="16646"/>
                  </a:lnTo>
                  <a:lnTo>
                    <a:pt x="16852" y="15511"/>
                  </a:lnTo>
                  <a:lnTo>
                    <a:pt x="16740" y="14393"/>
                  </a:lnTo>
                  <a:lnTo>
                    <a:pt x="16717" y="13928"/>
                  </a:lnTo>
                  <a:lnTo>
                    <a:pt x="16695" y="13462"/>
                  </a:lnTo>
                  <a:lnTo>
                    <a:pt x="16717" y="13071"/>
                  </a:lnTo>
                  <a:lnTo>
                    <a:pt x="16785" y="12755"/>
                  </a:lnTo>
                  <a:lnTo>
                    <a:pt x="16852" y="12419"/>
                  </a:lnTo>
                  <a:lnTo>
                    <a:pt x="16953" y="12140"/>
                  </a:lnTo>
                  <a:lnTo>
                    <a:pt x="17088" y="11898"/>
                  </a:lnTo>
                  <a:lnTo>
                    <a:pt x="17212" y="11675"/>
                  </a:lnTo>
                  <a:lnTo>
                    <a:pt x="17370" y="11470"/>
                  </a:lnTo>
                  <a:lnTo>
                    <a:pt x="17516" y="11284"/>
                  </a:lnTo>
                  <a:lnTo>
                    <a:pt x="17696" y="11135"/>
                  </a:lnTo>
                  <a:lnTo>
                    <a:pt x="17865" y="11042"/>
                  </a:lnTo>
                  <a:lnTo>
                    <a:pt x="18033" y="10930"/>
                  </a:lnTo>
                  <a:lnTo>
                    <a:pt x="18213" y="10893"/>
                  </a:lnTo>
                  <a:lnTo>
                    <a:pt x="18382" y="10893"/>
                  </a:lnTo>
                  <a:lnTo>
                    <a:pt x="18551" y="10967"/>
                  </a:lnTo>
                  <a:lnTo>
                    <a:pt x="18708" y="11042"/>
                  </a:lnTo>
                  <a:lnTo>
                    <a:pt x="18855" y="11172"/>
                  </a:lnTo>
                  <a:lnTo>
                    <a:pt x="19012" y="11358"/>
                  </a:lnTo>
                  <a:lnTo>
                    <a:pt x="19136" y="11600"/>
                  </a:lnTo>
                  <a:lnTo>
                    <a:pt x="19271" y="11861"/>
                  </a:lnTo>
                  <a:lnTo>
                    <a:pt x="19440" y="12028"/>
                  </a:lnTo>
                  <a:lnTo>
                    <a:pt x="19608" y="12177"/>
                  </a:lnTo>
                  <a:lnTo>
                    <a:pt x="19822" y="12289"/>
                  </a:lnTo>
                  <a:lnTo>
                    <a:pt x="20025" y="12289"/>
                  </a:lnTo>
                  <a:lnTo>
                    <a:pt x="20238" y="12289"/>
                  </a:lnTo>
                  <a:lnTo>
                    <a:pt x="20452" y="12215"/>
                  </a:lnTo>
                  <a:lnTo>
                    <a:pt x="20643" y="12103"/>
                  </a:lnTo>
                  <a:lnTo>
                    <a:pt x="20846" y="11973"/>
                  </a:lnTo>
                  <a:lnTo>
                    <a:pt x="21037" y="11786"/>
                  </a:lnTo>
                  <a:lnTo>
                    <a:pt x="21206" y="11563"/>
                  </a:lnTo>
                  <a:lnTo>
                    <a:pt x="21363" y="11321"/>
                  </a:lnTo>
                  <a:lnTo>
                    <a:pt x="21465" y="11079"/>
                  </a:lnTo>
                  <a:lnTo>
                    <a:pt x="21577" y="10744"/>
                  </a:lnTo>
                  <a:lnTo>
                    <a:pt x="21622" y="10427"/>
                  </a:lnTo>
                  <a:lnTo>
                    <a:pt x="21645" y="10111"/>
                  </a:lnTo>
                  <a:lnTo>
                    <a:pt x="21622" y="9608"/>
                  </a:lnTo>
                  <a:lnTo>
                    <a:pt x="21577" y="9142"/>
                  </a:lnTo>
                  <a:lnTo>
                    <a:pt x="21465" y="8751"/>
                  </a:lnTo>
                  <a:lnTo>
                    <a:pt x="21363" y="8397"/>
                  </a:lnTo>
                  <a:lnTo>
                    <a:pt x="21206" y="8062"/>
                  </a:lnTo>
                  <a:lnTo>
                    <a:pt x="21037" y="7820"/>
                  </a:lnTo>
                  <a:lnTo>
                    <a:pt x="20846" y="7597"/>
                  </a:lnTo>
                  <a:lnTo>
                    <a:pt x="20643" y="7429"/>
                  </a:lnTo>
                  <a:lnTo>
                    <a:pt x="20452" y="7317"/>
                  </a:lnTo>
                  <a:lnTo>
                    <a:pt x="20238" y="7206"/>
                  </a:lnTo>
                  <a:lnTo>
                    <a:pt x="20025" y="7168"/>
                  </a:lnTo>
                  <a:lnTo>
                    <a:pt x="19822" y="7206"/>
                  </a:lnTo>
                  <a:lnTo>
                    <a:pt x="19608" y="7243"/>
                  </a:lnTo>
                  <a:lnTo>
                    <a:pt x="19440" y="7355"/>
                  </a:lnTo>
                  <a:lnTo>
                    <a:pt x="19271" y="7504"/>
                  </a:lnTo>
                  <a:lnTo>
                    <a:pt x="19136" y="7708"/>
                  </a:lnTo>
                  <a:lnTo>
                    <a:pt x="19012" y="7895"/>
                  </a:lnTo>
                  <a:lnTo>
                    <a:pt x="18832" y="8025"/>
                  </a:lnTo>
                  <a:lnTo>
                    <a:pt x="18663" y="8174"/>
                  </a:lnTo>
                  <a:lnTo>
                    <a:pt x="18472" y="8248"/>
                  </a:lnTo>
                  <a:lnTo>
                    <a:pt x="18270" y="8286"/>
                  </a:lnTo>
                  <a:lnTo>
                    <a:pt x="18078" y="8323"/>
                  </a:lnTo>
                  <a:lnTo>
                    <a:pt x="17887" y="8323"/>
                  </a:lnTo>
                  <a:lnTo>
                    <a:pt x="17696" y="8248"/>
                  </a:lnTo>
                  <a:lnTo>
                    <a:pt x="17493" y="8174"/>
                  </a:lnTo>
                  <a:lnTo>
                    <a:pt x="17302" y="8062"/>
                  </a:lnTo>
                  <a:lnTo>
                    <a:pt x="17133" y="7969"/>
                  </a:lnTo>
                  <a:lnTo>
                    <a:pt x="16976" y="7783"/>
                  </a:lnTo>
                  <a:lnTo>
                    <a:pt x="16852" y="7597"/>
                  </a:lnTo>
                  <a:lnTo>
                    <a:pt x="16740" y="7429"/>
                  </a:lnTo>
                  <a:lnTo>
                    <a:pt x="16672" y="7168"/>
                  </a:lnTo>
                  <a:lnTo>
                    <a:pt x="16638" y="6926"/>
                  </a:lnTo>
                  <a:lnTo>
                    <a:pt x="16616" y="6498"/>
                  </a:lnTo>
                  <a:lnTo>
                    <a:pt x="16616" y="5772"/>
                  </a:lnTo>
                  <a:lnTo>
                    <a:pt x="16650" y="4915"/>
                  </a:lnTo>
                  <a:lnTo>
                    <a:pt x="16695" y="3928"/>
                  </a:lnTo>
                  <a:lnTo>
                    <a:pt x="16762" y="2960"/>
                  </a:lnTo>
                  <a:lnTo>
                    <a:pt x="16830" y="1992"/>
                  </a:lnTo>
                  <a:lnTo>
                    <a:pt x="16908" y="1173"/>
                  </a:lnTo>
                  <a:lnTo>
                    <a:pt x="16976" y="521"/>
                  </a:lnTo>
                  <a:lnTo>
                    <a:pt x="16953" y="521"/>
                  </a:lnTo>
                  <a:lnTo>
                    <a:pt x="16931" y="521"/>
                  </a:lnTo>
                  <a:lnTo>
                    <a:pt x="16267" y="484"/>
                  </a:lnTo>
                  <a:lnTo>
                    <a:pt x="15637" y="428"/>
                  </a:lnTo>
                  <a:lnTo>
                    <a:pt x="15063" y="353"/>
                  </a:lnTo>
                  <a:lnTo>
                    <a:pt x="14523" y="279"/>
                  </a:lnTo>
                  <a:lnTo>
                    <a:pt x="14040" y="167"/>
                  </a:lnTo>
                  <a:lnTo>
                    <a:pt x="13635" y="93"/>
                  </a:lnTo>
                  <a:lnTo>
                    <a:pt x="13331" y="18"/>
                  </a:lnTo>
                  <a:lnTo>
                    <a:pt x="13117" y="18"/>
                  </a:lnTo>
                  <a:lnTo>
                    <a:pt x="12982" y="18"/>
                  </a:lnTo>
                  <a:lnTo>
                    <a:pt x="12858" y="130"/>
                  </a:lnTo>
                  <a:lnTo>
                    <a:pt x="12723" y="279"/>
                  </a:lnTo>
                  <a:lnTo>
                    <a:pt x="12622" y="446"/>
                  </a:lnTo>
                  <a:lnTo>
                    <a:pt x="12510" y="670"/>
                  </a:lnTo>
                  <a:lnTo>
                    <a:pt x="12419" y="912"/>
                  </a:lnTo>
                  <a:lnTo>
                    <a:pt x="12363" y="1210"/>
                  </a:lnTo>
                  <a:lnTo>
                    <a:pt x="12318" y="1526"/>
                  </a:lnTo>
                  <a:lnTo>
                    <a:pt x="12273" y="1843"/>
                  </a:lnTo>
                  <a:lnTo>
                    <a:pt x="12251" y="2215"/>
                  </a:lnTo>
                  <a:lnTo>
                    <a:pt x="12273" y="2532"/>
                  </a:lnTo>
                  <a:lnTo>
                    <a:pt x="12318" y="2886"/>
                  </a:lnTo>
                  <a:lnTo>
                    <a:pt x="12386" y="3240"/>
                  </a:lnTo>
                  <a:lnTo>
                    <a:pt x="12464" y="3556"/>
                  </a:lnTo>
                  <a:lnTo>
                    <a:pt x="12577" y="3891"/>
                  </a:lnTo>
                  <a:lnTo>
                    <a:pt x="12746" y="4171"/>
                  </a:lnTo>
                  <a:lnTo>
                    <a:pt x="12926" y="4487"/>
                  </a:lnTo>
                  <a:lnTo>
                    <a:pt x="13050" y="4860"/>
                  </a:lnTo>
                  <a:lnTo>
                    <a:pt x="13162" y="5251"/>
                  </a:lnTo>
                  <a:lnTo>
                    <a:pt x="13218" y="5604"/>
                  </a:lnTo>
                  <a:lnTo>
                    <a:pt x="13263" y="5995"/>
                  </a:lnTo>
                  <a:lnTo>
                    <a:pt x="13241" y="6386"/>
                  </a:lnTo>
                  <a:lnTo>
                    <a:pt x="13218" y="6740"/>
                  </a:lnTo>
                  <a:lnTo>
                    <a:pt x="13139" y="7094"/>
                  </a:lnTo>
                  <a:lnTo>
                    <a:pt x="13050" y="7429"/>
                  </a:lnTo>
                  <a:lnTo>
                    <a:pt x="12903" y="7746"/>
                  </a:lnTo>
                  <a:lnTo>
                    <a:pt x="12723" y="8025"/>
                  </a:lnTo>
                  <a:lnTo>
                    <a:pt x="12532" y="8286"/>
                  </a:lnTo>
                  <a:lnTo>
                    <a:pt x="12318" y="8491"/>
                  </a:lnTo>
                  <a:lnTo>
                    <a:pt x="12060" y="8677"/>
                  </a:lnTo>
                  <a:lnTo>
                    <a:pt x="11756" y="8788"/>
                  </a:lnTo>
                  <a:lnTo>
                    <a:pt x="11452" y="8826"/>
                  </a:lnTo>
                  <a:lnTo>
                    <a:pt x="11283" y="8826"/>
                  </a:lnTo>
                  <a:lnTo>
                    <a:pt x="11126" y="8826"/>
                  </a:lnTo>
                  <a:lnTo>
                    <a:pt x="11002" y="8788"/>
                  </a:lnTo>
                  <a:lnTo>
                    <a:pt x="10845" y="8714"/>
                  </a:lnTo>
                  <a:lnTo>
                    <a:pt x="10721" y="8640"/>
                  </a:lnTo>
                  <a:lnTo>
                    <a:pt x="10608" y="8565"/>
                  </a:lnTo>
                  <a:lnTo>
                    <a:pt x="10485" y="8453"/>
                  </a:lnTo>
                  <a:lnTo>
                    <a:pt x="10372" y="8323"/>
                  </a:lnTo>
                  <a:lnTo>
                    <a:pt x="10181" y="8062"/>
                  </a:lnTo>
                  <a:lnTo>
                    <a:pt x="10035" y="7746"/>
                  </a:lnTo>
                  <a:lnTo>
                    <a:pt x="9900" y="7392"/>
                  </a:lnTo>
                  <a:lnTo>
                    <a:pt x="9787" y="7001"/>
                  </a:lnTo>
                  <a:lnTo>
                    <a:pt x="9731" y="6610"/>
                  </a:lnTo>
                  <a:lnTo>
                    <a:pt x="9686" y="6219"/>
                  </a:lnTo>
                  <a:lnTo>
                    <a:pt x="9663" y="5772"/>
                  </a:lnTo>
                  <a:lnTo>
                    <a:pt x="9686" y="5381"/>
                  </a:lnTo>
                  <a:lnTo>
                    <a:pt x="9753" y="4990"/>
                  </a:lnTo>
                  <a:lnTo>
                    <a:pt x="9832" y="4636"/>
                  </a:lnTo>
                  <a:lnTo>
                    <a:pt x="9945" y="4320"/>
                  </a:lnTo>
                  <a:lnTo>
                    <a:pt x="10068" y="4022"/>
                  </a:lnTo>
                  <a:lnTo>
                    <a:pt x="10203" y="3817"/>
                  </a:lnTo>
                  <a:lnTo>
                    <a:pt x="10316" y="3593"/>
                  </a:lnTo>
                  <a:lnTo>
                    <a:pt x="10395" y="3351"/>
                  </a:lnTo>
                  <a:lnTo>
                    <a:pt x="10462" y="3109"/>
                  </a:lnTo>
                  <a:lnTo>
                    <a:pt x="10507" y="2848"/>
                  </a:lnTo>
                  <a:lnTo>
                    <a:pt x="10530" y="2606"/>
                  </a:lnTo>
                  <a:lnTo>
                    <a:pt x="10507" y="2346"/>
                  </a:lnTo>
                  <a:lnTo>
                    <a:pt x="10462" y="2141"/>
                  </a:lnTo>
                  <a:lnTo>
                    <a:pt x="10395" y="1880"/>
                  </a:lnTo>
                  <a:lnTo>
                    <a:pt x="10293" y="1638"/>
                  </a:lnTo>
                  <a:lnTo>
                    <a:pt x="10158" y="1415"/>
                  </a:lnTo>
                  <a:lnTo>
                    <a:pt x="9967" y="1210"/>
                  </a:lnTo>
                  <a:lnTo>
                    <a:pt x="9753" y="986"/>
                  </a:lnTo>
                  <a:lnTo>
                    <a:pt x="9495" y="819"/>
                  </a:lnTo>
                  <a:lnTo>
                    <a:pt x="9191" y="670"/>
                  </a:lnTo>
                  <a:lnTo>
                    <a:pt x="8842" y="521"/>
                  </a:lnTo>
                  <a:lnTo>
                    <a:pt x="8471" y="446"/>
                  </a:lnTo>
                  <a:lnTo>
                    <a:pt x="7998" y="428"/>
                  </a:lnTo>
                  <a:lnTo>
                    <a:pt x="7413" y="428"/>
                  </a:lnTo>
                  <a:lnTo>
                    <a:pt x="6817" y="446"/>
                  </a:lnTo>
                  <a:lnTo>
                    <a:pt x="6187" y="521"/>
                  </a:lnTo>
                  <a:lnTo>
                    <a:pt x="5602" y="633"/>
                  </a:lnTo>
                  <a:lnTo>
                    <a:pt x="5107" y="744"/>
                  </a:lnTo>
                  <a:lnTo>
                    <a:pt x="4725" y="856"/>
                  </a:lnTo>
                  <a:lnTo>
                    <a:pt x="4848" y="1564"/>
                  </a:lnTo>
                  <a:lnTo>
                    <a:pt x="5028" y="2495"/>
                  </a:lnTo>
                  <a:lnTo>
                    <a:pt x="5175" y="3556"/>
                  </a:lnTo>
                  <a:lnTo>
                    <a:pt x="5298" y="4673"/>
                  </a:lnTo>
                  <a:lnTo>
                    <a:pt x="5343" y="5213"/>
                  </a:lnTo>
                  <a:lnTo>
                    <a:pt x="5388" y="5753"/>
                  </a:lnTo>
                  <a:lnTo>
                    <a:pt x="5411" y="6275"/>
                  </a:lnTo>
                  <a:lnTo>
                    <a:pt x="5411" y="6740"/>
                  </a:lnTo>
                  <a:lnTo>
                    <a:pt x="5366" y="7168"/>
                  </a:lnTo>
                  <a:lnTo>
                    <a:pt x="5321" y="7541"/>
                  </a:lnTo>
                  <a:lnTo>
                    <a:pt x="5287" y="7708"/>
                  </a:lnTo>
                  <a:lnTo>
                    <a:pt x="5242" y="7857"/>
                  </a:lnTo>
                  <a:lnTo>
                    <a:pt x="5197" y="7969"/>
                  </a:lnTo>
                  <a:lnTo>
                    <a:pt x="5130" y="8062"/>
                  </a:lnTo>
                  <a:lnTo>
                    <a:pt x="5006" y="8248"/>
                  </a:lnTo>
                  <a:lnTo>
                    <a:pt x="4848" y="8397"/>
                  </a:lnTo>
                  <a:lnTo>
                    <a:pt x="4725" y="8528"/>
                  </a:lnTo>
                  <a:lnTo>
                    <a:pt x="4567" y="8640"/>
                  </a:lnTo>
                  <a:lnTo>
                    <a:pt x="4421" y="8714"/>
                  </a:lnTo>
                  <a:lnTo>
                    <a:pt x="4263" y="8751"/>
                  </a:lnTo>
                  <a:lnTo>
                    <a:pt x="4095" y="8788"/>
                  </a:lnTo>
                  <a:lnTo>
                    <a:pt x="3948" y="8788"/>
                  </a:lnTo>
                  <a:lnTo>
                    <a:pt x="3791" y="8751"/>
                  </a:lnTo>
                  <a:lnTo>
                    <a:pt x="3667" y="8714"/>
                  </a:lnTo>
                  <a:lnTo>
                    <a:pt x="3510" y="8677"/>
                  </a:lnTo>
                  <a:lnTo>
                    <a:pt x="3386" y="8602"/>
                  </a:lnTo>
                  <a:lnTo>
                    <a:pt x="3251" y="8491"/>
                  </a:lnTo>
                  <a:lnTo>
                    <a:pt x="3127" y="8360"/>
                  </a:lnTo>
                  <a:lnTo>
                    <a:pt x="3015" y="8248"/>
                  </a:lnTo>
                  <a:lnTo>
                    <a:pt x="2925" y="8062"/>
                  </a:lnTo>
                  <a:lnTo>
                    <a:pt x="2778" y="7857"/>
                  </a:lnTo>
                  <a:lnTo>
                    <a:pt x="2610" y="7671"/>
                  </a:lnTo>
                  <a:lnTo>
                    <a:pt x="2407" y="7541"/>
                  </a:lnTo>
                  <a:lnTo>
                    <a:pt x="2171" y="7466"/>
                  </a:lnTo>
                  <a:lnTo>
                    <a:pt x="1957" y="7429"/>
                  </a:lnTo>
                  <a:lnTo>
                    <a:pt x="1698" y="7429"/>
                  </a:lnTo>
                  <a:lnTo>
                    <a:pt x="1462" y="7466"/>
                  </a:lnTo>
                  <a:lnTo>
                    <a:pt x="1226" y="7559"/>
                  </a:lnTo>
                  <a:lnTo>
                    <a:pt x="989" y="7708"/>
                  </a:lnTo>
                  <a:lnTo>
                    <a:pt x="776" y="7932"/>
                  </a:lnTo>
                  <a:lnTo>
                    <a:pt x="551" y="8211"/>
                  </a:lnTo>
                  <a:lnTo>
                    <a:pt x="382" y="8528"/>
                  </a:lnTo>
                  <a:lnTo>
                    <a:pt x="315" y="8714"/>
                  </a:lnTo>
                  <a:lnTo>
                    <a:pt x="236" y="8919"/>
                  </a:lnTo>
                  <a:lnTo>
                    <a:pt x="191" y="9142"/>
                  </a:lnTo>
                  <a:lnTo>
                    <a:pt x="123" y="9347"/>
                  </a:lnTo>
                  <a:lnTo>
                    <a:pt x="78" y="9608"/>
                  </a:lnTo>
                  <a:lnTo>
                    <a:pt x="56" y="9887"/>
                  </a:lnTo>
                  <a:lnTo>
                    <a:pt x="33" y="10185"/>
                  </a:lnTo>
                  <a:lnTo>
                    <a:pt x="33" y="10464"/>
                  </a:lnTo>
                  <a:lnTo>
                    <a:pt x="33" y="10706"/>
                  </a:lnTo>
                  <a:lnTo>
                    <a:pt x="56" y="10967"/>
                  </a:lnTo>
                  <a:lnTo>
                    <a:pt x="78" y="11172"/>
                  </a:lnTo>
                  <a:lnTo>
                    <a:pt x="123" y="11395"/>
                  </a:lnTo>
                  <a:lnTo>
                    <a:pt x="168" y="11600"/>
                  </a:lnTo>
                  <a:lnTo>
                    <a:pt x="236" y="11786"/>
                  </a:lnTo>
                  <a:lnTo>
                    <a:pt x="292" y="11973"/>
                  </a:lnTo>
                  <a:lnTo>
                    <a:pt x="382" y="12140"/>
                  </a:lnTo>
                  <a:lnTo>
                    <a:pt x="540" y="12419"/>
                  </a:lnTo>
                  <a:lnTo>
                    <a:pt x="731" y="12680"/>
                  </a:lnTo>
                  <a:lnTo>
                    <a:pt x="944" y="12866"/>
                  </a:lnTo>
                  <a:lnTo>
                    <a:pt x="1158" y="12997"/>
                  </a:lnTo>
                  <a:lnTo>
                    <a:pt x="1395" y="13108"/>
                  </a:lnTo>
                  <a:lnTo>
                    <a:pt x="1608" y="13183"/>
                  </a:lnTo>
                  <a:lnTo>
                    <a:pt x="1856" y="13183"/>
                  </a:lnTo>
                  <a:lnTo>
                    <a:pt x="2070" y="13146"/>
                  </a:lnTo>
                  <a:lnTo>
                    <a:pt x="2261" y="13071"/>
                  </a:lnTo>
                  <a:lnTo>
                    <a:pt x="2430" y="12960"/>
                  </a:lnTo>
                  <a:lnTo>
                    <a:pt x="2587" y="12792"/>
                  </a:lnTo>
                  <a:lnTo>
                    <a:pt x="2688" y="12606"/>
                  </a:lnTo>
                  <a:lnTo>
                    <a:pt x="2801" y="12419"/>
                  </a:lnTo>
                  <a:lnTo>
                    <a:pt x="2925" y="12289"/>
                  </a:lnTo>
                  <a:lnTo>
                    <a:pt x="3082" y="12177"/>
                  </a:lnTo>
                  <a:lnTo>
                    <a:pt x="3228" y="12103"/>
                  </a:lnTo>
                  <a:lnTo>
                    <a:pt x="3408" y="12103"/>
                  </a:lnTo>
                  <a:lnTo>
                    <a:pt x="3577" y="12103"/>
                  </a:lnTo>
                  <a:lnTo>
                    <a:pt x="3723" y="12177"/>
                  </a:lnTo>
                  <a:lnTo>
                    <a:pt x="3903" y="12252"/>
                  </a:lnTo>
                  <a:lnTo>
                    <a:pt x="4072" y="12364"/>
                  </a:lnTo>
                  <a:lnTo>
                    <a:pt x="4230" y="12494"/>
                  </a:lnTo>
                  <a:lnTo>
                    <a:pt x="4353" y="12643"/>
                  </a:lnTo>
                  <a:lnTo>
                    <a:pt x="4488" y="12829"/>
                  </a:lnTo>
                  <a:lnTo>
                    <a:pt x="4567" y="13034"/>
                  </a:lnTo>
                  <a:lnTo>
                    <a:pt x="4657" y="13257"/>
                  </a:lnTo>
                  <a:lnTo>
                    <a:pt x="4702" y="13462"/>
                  </a:lnTo>
                  <a:lnTo>
                    <a:pt x="4725" y="13686"/>
                  </a:lnTo>
                  <a:lnTo>
                    <a:pt x="4702" y="14282"/>
                  </a:lnTo>
                  <a:lnTo>
                    <a:pt x="4657" y="15045"/>
                  </a:lnTo>
                  <a:lnTo>
                    <a:pt x="4612" y="15976"/>
                  </a:lnTo>
                  <a:lnTo>
                    <a:pt x="4590" y="16926"/>
                  </a:lnTo>
                  <a:lnTo>
                    <a:pt x="4567" y="17968"/>
                  </a:lnTo>
                  <a:lnTo>
                    <a:pt x="4567" y="19011"/>
                  </a:lnTo>
                  <a:lnTo>
                    <a:pt x="4590" y="19514"/>
                  </a:lnTo>
                  <a:lnTo>
                    <a:pt x="4612" y="19980"/>
                  </a:lnTo>
                  <a:lnTo>
                    <a:pt x="4657" y="20426"/>
                  </a:lnTo>
                  <a:lnTo>
                    <a:pt x="4725" y="20836"/>
                  </a:lnTo>
                  <a:lnTo>
                    <a:pt x="4848" y="20929"/>
                  </a:lnTo>
                  <a:lnTo>
                    <a:pt x="5040" y="21004"/>
                  </a:lnTo>
                  <a:lnTo>
                    <a:pt x="5265" y="21078"/>
                  </a:lnTo>
                  <a:lnTo>
                    <a:pt x="5478" y="21115"/>
                  </a:lnTo>
                  <a:lnTo>
                    <a:pt x="6041" y="21115"/>
                  </a:lnTo>
                  <a:lnTo>
                    <a:pt x="6637" y="21078"/>
                  </a:lnTo>
                  <a:lnTo>
                    <a:pt x="7312" y="21004"/>
                  </a:lnTo>
                  <a:lnTo>
                    <a:pt x="7998" y="20929"/>
                  </a:lnTo>
                  <a:lnTo>
                    <a:pt x="8696" y="20855"/>
                  </a:lnTo>
                  <a:lnTo>
                    <a:pt x="9360" y="20836"/>
                  </a:lnTo>
                  <a:close/>
                </a:path>
              </a:pathLst>
            </a:cu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57150">
              <a:solidFill>
                <a:srgbClr val="FFFFFF"/>
              </a:solidFill>
              <a:miter lim="800000"/>
              <a:headEnd/>
              <a:tailEnd/>
            </a:ln>
            <a:effectLst>
              <a:outerShdw dist="135003" dir="2471156" algn="ctr" rotWithShape="0">
                <a:srgbClr val="000000">
                  <a:alpha val="50000"/>
                </a:srgbClr>
              </a:outerShdw>
            </a:effectLst>
          </p:spPr>
          <p:txBody>
            <a:bodyPr/>
            <a:lstStyle/>
            <a:p>
              <a:pPr>
                <a:defRPr/>
              </a:pPr>
              <a:endParaRPr lang="zh-CN" altLang="en-US" sz="1599"/>
            </a:p>
          </p:txBody>
        </p:sp>
      </p:grp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3994999" y="5504083"/>
            <a:ext cx="3414543" cy="42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 sz="28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r>
              <a:rPr lang="zh-CN" altLang="en-US" sz="2399" b="0" dirty="0">
                <a:solidFill>
                  <a:srgbClr val="FFFF00"/>
                </a:solidFill>
                <a:latin typeface="方正水黑简体" pitchFamily="65" charset="-122"/>
                <a:ea typeface="方正水黑简体" pitchFamily="65" charset="-122"/>
              </a:rPr>
              <a:t>造成认知冲突的问题</a:t>
            </a: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1907704" y="3212976"/>
            <a:ext cx="728085" cy="2417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 sz="28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r>
              <a:rPr lang="zh-CN" altLang="en-US" sz="2399" b="0" dirty="0">
                <a:solidFill>
                  <a:srgbClr val="00B0F0"/>
                </a:solidFill>
                <a:latin typeface="方正水黑简体" pitchFamily="65" charset="-122"/>
                <a:ea typeface="方正水黑简体" pitchFamily="65" charset="-122"/>
              </a:rPr>
              <a:t>表演式教学风格</a:t>
            </a: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2115483" y="1513929"/>
            <a:ext cx="3154877" cy="42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124397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2399" dirty="0">
                <a:solidFill>
                  <a:srgbClr val="FF0000"/>
                </a:solidFill>
                <a:latin typeface="方正水黑简体" pitchFamily="65" charset="-122"/>
                <a:ea typeface="方正水黑简体" pitchFamily="65" charset="-122"/>
              </a:rPr>
              <a:t>令人震憾的场景</a:t>
            </a: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6193767" y="2141915"/>
            <a:ext cx="582933" cy="2085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 sz="28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r>
              <a:rPr lang="zh-CN" altLang="en-US" sz="2399" b="0" dirty="0">
                <a:solidFill>
                  <a:srgbClr val="00B050"/>
                </a:solidFill>
                <a:latin typeface="方正水黑简体" pitchFamily="65" charset="-122"/>
                <a:ea typeface="方正水黑简体" pitchFamily="65" charset="-122"/>
              </a:rPr>
              <a:t>讲一个好故事</a:t>
            </a:r>
          </a:p>
        </p:txBody>
      </p:sp>
      <p:sp>
        <p:nvSpPr>
          <p:cNvPr id="13" name="TextBox 8"/>
          <p:cNvSpPr txBox="1"/>
          <p:nvPr/>
        </p:nvSpPr>
        <p:spPr>
          <a:xfrm>
            <a:off x="2195736" y="476672"/>
            <a:ext cx="4320480" cy="646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598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激发学生</a:t>
            </a:r>
            <a:r>
              <a:rPr lang="zh-CN" altLang="en-US" sz="3598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情绪的方</a:t>
            </a:r>
            <a:r>
              <a:rPr lang="zh-CN" altLang="en-US" sz="3598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法</a:t>
            </a:r>
          </a:p>
        </p:txBody>
      </p:sp>
      <p:cxnSp>
        <p:nvCxnSpPr>
          <p:cNvPr id="15" name="直接连接符 14"/>
          <p:cNvCxnSpPr/>
          <p:nvPr/>
        </p:nvCxnSpPr>
        <p:spPr>
          <a:xfrm>
            <a:off x="2267744" y="1124744"/>
            <a:ext cx="4176464" cy="0"/>
          </a:xfrm>
          <a:prstGeom prst="line">
            <a:avLst/>
          </a:prstGeom>
          <a:noFill/>
          <a:ln w="635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3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5786" y="642918"/>
            <a:ext cx="7319986" cy="631844"/>
          </a:xfrm>
        </p:spPr>
        <p:txBody>
          <a:bodyPr/>
          <a:lstStyle/>
          <a:p>
            <a:r>
              <a:rPr lang="zh-CN" altLang="en-US" sz="3600" dirty="0" smtClean="0">
                <a:solidFill>
                  <a:srgbClr val="FF0000"/>
                </a:solidFill>
                <a:latin typeface="方正大黑简体" pitchFamily="2" charset="-122"/>
                <a:ea typeface="方正大黑简体" pitchFamily="2" charset="-122"/>
              </a:rPr>
              <a:t>大数据揭晓最受欢迎的微课的特点</a:t>
            </a:r>
            <a:endParaRPr lang="zh-CN" altLang="en-US" sz="3600" dirty="0">
              <a:solidFill>
                <a:srgbClr val="FF0000"/>
              </a:solidFill>
              <a:latin typeface="方正大黑简体" pitchFamily="2" charset="-122"/>
              <a:ea typeface="方正大黑简体" pitchFamily="2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quarter" idx="13"/>
          </p:nvPr>
        </p:nvSpPr>
        <p:spPr>
          <a:xfrm>
            <a:off x="609600" y="1743076"/>
            <a:ext cx="8177242" cy="4329130"/>
          </a:xfrm>
        </p:spPr>
        <p:txBody>
          <a:bodyPr>
            <a:normAutofit/>
          </a:bodyPr>
          <a:lstStyle/>
          <a:p>
            <a:r>
              <a:rPr lang="zh-CN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黑简体" pitchFamily="2" charset="-122"/>
                <a:ea typeface="方正大黑简体" pitchFamily="2" charset="-122"/>
              </a:rPr>
              <a:t>短于</a:t>
            </a:r>
            <a:r>
              <a:rPr lang="en-US" altLang="zh-CN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黑简体" pitchFamily="2" charset="-122"/>
                <a:ea typeface="方正大黑简体" pitchFamily="2" charset="-122"/>
              </a:rPr>
              <a:t>6</a:t>
            </a:r>
            <a:r>
              <a:rPr lang="zh-CN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黑简体" pitchFamily="2" charset="-122"/>
                <a:ea typeface="方正大黑简体" pitchFamily="2" charset="-122"/>
              </a:rPr>
              <a:t>分钟的视频</a:t>
            </a:r>
            <a:endParaRPr lang="en-US" altLang="zh-CN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大黑简体" pitchFamily="2" charset="-122"/>
              <a:ea typeface="方正大黑简体" pitchFamily="2" charset="-122"/>
            </a:endParaRPr>
          </a:p>
          <a:p>
            <a:r>
              <a:rPr lang="zh-CN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黑简体" pitchFamily="2" charset="-122"/>
                <a:ea typeface="方正大黑简体" pitchFamily="2" charset="-122"/>
              </a:rPr>
              <a:t>语速、语调很关键</a:t>
            </a:r>
            <a:endParaRPr lang="en-US" altLang="zh-CN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大黑简体" pitchFamily="2" charset="-122"/>
              <a:ea typeface="方正大黑简体" pitchFamily="2" charset="-122"/>
            </a:endParaRPr>
          </a:p>
          <a:p>
            <a:r>
              <a:rPr lang="zh-CN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黑简体" pitchFamily="2" charset="-122"/>
                <a:ea typeface="方正大黑简体" pitchFamily="2" charset="-122"/>
              </a:rPr>
              <a:t>教师头像绝非可有可无</a:t>
            </a:r>
            <a:endParaRPr lang="en-US" altLang="zh-CN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大黑简体" pitchFamily="2" charset="-122"/>
              <a:ea typeface="方正大黑简体" pitchFamily="2" charset="-122"/>
            </a:endParaRPr>
          </a:p>
          <a:p>
            <a:r>
              <a:rPr lang="zh-CN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黑简体" pitchFamily="2" charset="-122"/>
                <a:ea typeface="方正大黑简体" pitchFamily="2" charset="-122"/>
              </a:rPr>
              <a:t>善于制造一对一的感觉</a:t>
            </a:r>
            <a:endParaRPr lang="en-US" altLang="zh-CN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大黑简体" pitchFamily="2" charset="-122"/>
              <a:ea typeface="方正大黑简体" pitchFamily="2" charset="-122"/>
            </a:endParaRPr>
          </a:p>
          <a:p>
            <a:r>
              <a:rPr lang="zh-CN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黑简体" pitchFamily="2" charset="-122"/>
                <a:ea typeface="方正大黑简体" pitchFamily="2" charset="-122"/>
              </a:rPr>
              <a:t>手写笔</a:t>
            </a:r>
            <a:r>
              <a:rPr lang="en-US" altLang="zh-CN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黑简体" pitchFamily="2" charset="-122"/>
                <a:ea typeface="方正大黑简体" pitchFamily="2" charset="-122"/>
              </a:rPr>
              <a:t>/</a:t>
            </a:r>
            <a:r>
              <a:rPr lang="zh-CN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黑简体" pitchFamily="2" charset="-122"/>
                <a:ea typeface="方正大黑简体" pitchFamily="2" charset="-122"/>
              </a:rPr>
              <a:t>屏是最值得配置的录课设备</a:t>
            </a:r>
            <a:endParaRPr lang="en-US" altLang="zh-CN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大黑简体" pitchFamily="2" charset="-122"/>
              <a:ea typeface="方正大黑简体" pitchFamily="2" charset="-122"/>
            </a:endParaRPr>
          </a:p>
          <a:p>
            <a:r>
              <a:rPr lang="zh-CN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黑简体" pitchFamily="2" charset="-122"/>
                <a:ea typeface="方正大黑简体" pitchFamily="2" charset="-122"/>
              </a:rPr>
              <a:t>学生越活跃，学习效果越好</a:t>
            </a:r>
            <a:endParaRPr lang="en-US" altLang="zh-CN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大黑简体" pitchFamily="2" charset="-122"/>
              <a:ea typeface="方正大黑简体" pitchFamily="2" charset="-122"/>
            </a:endParaRPr>
          </a:p>
          <a:p>
            <a:r>
              <a:rPr lang="zh-CN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黑简体" pitchFamily="2" charset="-122"/>
                <a:ea typeface="方正大黑简体" pitchFamily="2" charset="-122"/>
              </a:rPr>
              <a:t>一定不要把课堂讲课的习惯与模式照搬到网上</a:t>
            </a:r>
            <a:endParaRPr lang="zh-CN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大黑简体" pitchFamily="2" charset="-122"/>
              <a:ea typeface="方正大黑简体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quarter" idx="13"/>
          </p:nvPr>
        </p:nvSpPr>
        <p:spPr>
          <a:xfrm>
            <a:off x="467544" y="908720"/>
            <a:ext cx="7924800" cy="496855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CN" altLang="en-US" sz="32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        不要用自己的学识限制孩子，因为他出生在与你不同的时代。           </a:t>
            </a:r>
            <a:r>
              <a:rPr lang="en-US" altLang="zh-CN" sz="32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——</a:t>
            </a:r>
            <a:r>
              <a:rPr lang="zh-CN" altLang="en-US" sz="32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泰戈尔</a:t>
            </a:r>
            <a:endParaRPr lang="en-US" altLang="zh-CN" sz="3200" dirty="0" smtClean="0"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marL="0" indent="0">
              <a:buNone/>
            </a:pPr>
            <a:r>
              <a:rPr lang="zh-CN" altLang="en-US" sz="32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        教育的基本原理在于，使人们在孩提时代就建立起良好的思维体系。教育无需强迫，也不能强迫。任何填鸭式的教育方式只会让人们头脑空空、一无所获。只有在早期教育中融入</a:t>
            </a:r>
            <a:r>
              <a:rPr lang="zh-CN" altLang="en-US" sz="3200" dirty="0" smtClean="0">
                <a:solidFill>
                  <a:srgbClr val="FFC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寓教于乐</a:t>
            </a:r>
            <a:r>
              <a:rPr lang="zh-CN" altLang="en-US" sz="32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的成分，我们才能更快地</a:t>
            </a:r>
            <a:r>
              <a:rPr lang="zh-CN" altLang="en-US" sz="3200" dirty="0" smtClean="0">
                <a:solidFill>
                  <a:srgbClr val="FFC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发现</a:t>
            </a:r>
            <a:r>
              <a:rPr lang="zh-CN" altLang="en-US" sz="32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孩子的</a:t>
            </a:r>
            <a:r>
              <a:rPr lang="zh-CN" altLang="en-US" sz="3200" dirty="0" smtClean="0">
                <a:solidFill>
                  <a:srgbClr val="FFC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兴趣</a:t>
            </a:r>
            <a:r>
              <a:rPr lang="zh-CN" altLang="en-US" sz="32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所在。</a:t>
            </a:r>
            <a:endParaRPr lang="en-US" altLang="zh-CN" sz="3200" dirty="0" smtClean="0"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marL="0" indent="0">
              <a:buNone/>
            </a:pPr>
            <a:r>
              <a:rPr lang="en-US" altLang="zh-CN" sz="32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                                ——</a:t>
            </a:r>
            <a:r>
              <a:rPr lang="zh-CN" altLang="en-US" sz="32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柏拉图，</a:t>
            </a:r>
            <a:r>
              <a:rPr lang="en-US" altLang="zh-CN" sz="32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《</a:t>
            </a:r>
            <a:r>
              <a:rPr lang="zh-CN" altLang="en-US" sz="32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理想国</a:t>
            </a:r>
            <a:r>
              <a:rPr lang="en-US" altLang="zh-CN" sz="32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》</a:t>
            </a:r>
            <a:endParaRPr lang="zh-CN" altLang="en-US" sz="32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3359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2"/>
          <p:cNvSpPr txBox="1">
            <a:spLocks/>
          </p:cNvSpPr>
          <p:nvPr/>
        </p:nvSpPr>
        <p:spPr>
          <a:xfrm>
            <a:off x="498971" y="2276872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zh-CN" altLang="en-US" sz="6000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方正大黑简体" pitchFamily="65" charset="-122"/>
              <a:ea typeface="方正大黑简体" pitchFamily="65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57387" y="4365104"/>
            <a:ext cx="69127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 smtClean="0">
                <a:latin typeface="方正超粗黑_GBK" pitchFamily="65" charset="-122"/>
                <a:ea typeface="方正超粗黑_GBK" pitchFamily="65" charset="-122"/>
              </a:rPr>
              <a:t>QQ</a:t>
            </a:r>
            <a:r>
              <a:rPr lang="zh-CN" altLang="en-US" sz="5400" dirty="0" smtClean="0">
                <a:latin typeface="方正超粗黑_GBK" pitchFamily="65" charset="-122"/>
                <a:ea typeface="方正超粗黑_GBK" pitchFamily="65" charset="-122"/>
              </a:rPr>
              <a:t>群号</a:t>
            </a:r>
            <a:r>
              <a:rPr lang="en-US" altLang="zh-CN" sz="5400" dirty="0" smtClean="0">
                <a:latin typeface="方正超粗黑_GBK" pitchFamily="65" charset="-122"/>
                <a:ea typeface="方正超粗黑_GBK" pitchFamily="65" charset="-122"/>
              </a:rPr>
              <a:t>:18306529</a:t>
            </a:r>
            <a:endParaRPr lang="zh-CN" altLang="en-US" sz="5400" dirty="0">
              <a:latin typeface="方正超粗黑_GBK" pitchFamily="65" charset="-122"/>
              <a:ea typeface="方正超粗黑_GBK" pitchFamily="65" charset="-122"/>
            </a:endParaRPr>
          </a:p>
        </p:txBody>
      </p:sp>
      <p:sp>
        <p:nvSpPr>
          <p:cNvPr id="6" name="标题 1"/>
          <p:cNvSpPr txBox="1">
            <a:spLocks/>
          </p:cNvSpPr>
          <p:nvPr/>
        </p:nvSpPr>
        <p:spPr>
          <a:xfrm>
            <a:off x="-972616" y="2276872"/>
            <a:ext cx="10729192" cy="107099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zh-CN" alt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方正超粗黑简体" panose="03000509000000000000" pitchFamily="65" charset="-122"/>
                <a:ea typeface="方正超粗黑简体" panose="03000509000000000000" pitchFamily="65" charset="-122"/>
              </a:rPr>
              <a:t>“</a:t>
            </a:r>
            <a:r>
              <a:rPr lang="en-US" altLang="zh-CN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方正超粗黑简体" panose="03000509000000000000" pitchFamily="65" charset="-122"/>
                <a:ea typeface="方正超粗黑简体" panose="03000509000000000000" pitchFamily="65" charset="-122"/>
              </a:rPr>
              <a:t>E</a:t>
            </a:r>
            <a:r>
              <a:rPr lang="zh-CN" alt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方正超粗黑简体" panose="03000509000000000000" pitchFamily="65" charset="-122"/>
                <a:ea typeface="方正超粗黑简体" panose="03000509000000000000" pitchFamily="65" charset="-122"/>
              </a:rPr>
              <a:t>学习</a:t>
            </a:r>
            <a:r>
              <a:rPr lang="en-US" altLang="zh-CN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方正超粗黑简体" panose="03000509000000000000" pitchFamily="65" charset="-122"/>
                <a:ea typeface="方正超粗黑简体" panose="03000509000000000000" pitchFamily="65" charset="-122"/>
              </a:rPr>
              <a:t>-</a:t>
            </a:r>
            <a:r>
              <a:rPr lang="zh-CN" alt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方正超粗黑简体" panose="03000509000000000000" pitchFamily="65" charset="-122"/>
                <a:ea typeface="方正超粗黑简体" panose="03000509000000000000" pitchFamily="65" charset="-122"/>
              </a:rPr>
              <a:t>微视频”交流群</a:t>
            </a:r>
            <a:endParaRPr lang="zh-CN" alt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方正超粗黑简体" panose="03000509000000000000" pitchFamily="65" charset="-122"/>
              <a:ea typeface="方正超粗黑简体" panose="03000509000000000000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09543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2"/>
          <p:cNvSpPr txBox="1">
            <a:spLocks/>
          </p:cNvSpPr>
          <p:nvPr/>
        </p:nvSpPr>
        <p:spPr>
          <a:xfrm>
            <a:off x="498971" y="2276872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zh-CN" altLang="en-US" sz="6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大黑简体" pitchFamily="65" charset="-122"/>
              <a:ea typeface="方正大黑简体" pitchFamily="65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59832" y="5445224"/>
            <a:ext cx="37026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latin typeface="方正静蕾简体" panose="02000000000000000000" pitchFamily="2" charset="-122"/>
                <a:ea typeface="方正静蕾简体" panose="02000000000000000000" pitchFamily="2" charset="-122"/>
              </a:rPr>
              <a:t>常州市教育科学研究院</a:t>
            </a:r>
            <a:r>
              <a:rPr lang="en-US" altLang="zh-CN" dirty="0" smtClean="0">
                <a:latin typeface="方正静蕾简体" panose="02000000000000000000" pitchFamily="2" charset="-122"/>
                <a:ea typeface="方正静蕾简体" panose="02000000000000000000" pitchFamily="2" charset="-122"/>
              </a:rPr>
              <a:t>·</a:t>
            </a:r>
            <a:r>
              <a:rPr lang="zh-CN" altLang="en-US" dirty="0" smtClean="0">
                <a:latin typeface="方正静蕾简体" panose="02000000000000000000" pitchFamily="2" charset="-122"/>
                <a:ea typeface="方正静蕾简体" panose="02000000000000000000" pitchFamily="2" charset="-122"/>
              </a:rPr>
              <a:t>黄炎</a:t>
            </a:r>
            <a:endParaRPr lang="zh-CN" altLang="en-US" dirty="0">
              <a:latin typeface="方正静蕾简体" panose="02000000000000000000" pitchFamily="2" charset="-122"/>
              <a:ea typeface="方正静蕾简体" panose="02000000000000000000" pitchFamily="2" charset="-122"/>
            </a:endParaRPr>
          </a:p>
        </p:txBody>
      </p:sp>
      <p:sp>
        <p:nvSpPr>
          <p:cNvPr id="6" name="标题 1"/>
          <p:cNvSpPr txBox="1">
            <a:spLocks/>
          </p:cNvSpPr>
          <p:nvPr/>
        </p:nvSpPr>
        <p:spPr>
          <a:xfrm>
            <a:off x="-972616" y="2490048"/>
            <a:ext cx="10729192" cy="207910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zh-CN" altLang="en-US" sz="5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方正超粗黑简体" panose="03000509000000000000" pitchFamily="65" charset="-122"/>
                <a:ea typeface="方正超粗黑简体" panose="03000509000000000000" pitchFamily="65" charset="-122"/>
              </a:rPr>
              <a:t>用技术解决问题</a:t>
            </a:r>
            <a:endParaRPr lang="en-US" altLang="zh-CN" sz="54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60000" endA="900" endPos="58000" dir="5400000" sy="-100000" algn="bl" rotWithShape="0"/>
              </a:effectLst>
              <a:latin typeface="方正超粗黑简体" panose="03000509000000000000" pitchFamily="65" charset="-122"/>
              <a:ea typeface="方正超粗黑简体" panose="03000509000000000000" pitchFamily="65" charset="-122"/>
            </a:endParaRPr>
          </a:p>
          <a:p>
            <a:pPr algn="ctr"/>
            <a:endParaRPr lang="en-US" altLang="zh-CN" sz="3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60000" endA="900" endPos="58000" dir="5400000" sy="-100000" algn="bl" rotWithShape="0"/>
              </a:effectLst>
              <a:latin typeface="方正超粗黑简体" panose="03000509000000000000" pitchFamily="65" charset="-122"/>
              <a:ea typeface="方正超粗黑简体" panose="03000509000000000000" pitchFamily="65" charset="-122"/>
            </a:endParaRPr>
          </a:p>
          <a:p>
            <a:pPr algn="ctr"/>
            <a:r>
              <a:rPr lang="en-US" altLang="zh-CN" sz="3600" dirty="0" smtClean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方正超粗黑简体" panose="03000509000000000000" pitchFamily="65" charset="-122"/>
                <a:ea typeface="方正超粗黑简体" panose="03000509000000000000" pitchFamily="65" charset="-122"/>
              </a:rPr>
              <a:t>-</a:t>
            </a:r>
            <a:r>
              <a:rPr lang="zh-CN" altLang="en-US" sz="3600" dirty="0" smtClean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方正超粗黑简体" panose="03000509000000000000" pitchFamily="65" charset="-122"/>
                <a:ea typeface="方正超粗黑简体" panose="03000509000000000000" pitchFamily="65" charset="-122"/>
              </a:rPr>
              <a:t>微课的设计与制作</a:t>
            </a:r>
            <a:r>
              <a:rPr lang="en-US" altLang="zh-CN" sz="3600" dirty="0" smtClean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latin typeface="方正超粗黑简体" panose="03000509000000000000" pitchFamily="65" charset="-122"/>
                <a:ea typeface="方正超粗黑简体" panose="03000509000000000000" pitchFamily="65" charset="-122"/>
              </a:rPr>
              <a:t>-</a:t>
            </a:r>
            <a:endParaRPr lang="zh-CN" altLang="en-US" sz="3600" dirty="0">
              <a:solidFill>
                <a:schemeClr val="tx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60000" endA="900" endPos="58000" dir="5400000" sy="-100000" algn="bl" rotWithShape="0"/>
              </a:effectLst>
              <a:latin typeface="方正超粗黑简体" panose="03000509000000000000" pitchFamily="65" charset="-122"/>
              <a:ea typeface="方正超粗黑简体" panose="03000509000000000000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05548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quarter" idx="13"/>
          </p:nvPr>
        </p:nvSpPr>
        <p:spPr>
          <a:xfrm>
            <a:off x="467544" y="1052736"/>
            <a:ext cx="7924800" cy="266429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CN" altLang="zh-CN" sz="4000" dirty="0" smtClean="0">
                <a:solidFill>
                  <a:srgbClr val="FFFF00"/>
                </a:solidFill>
                <a:latin typeface="方正大标宋简体" panose="02010601030101010101" pitchFamily="2" charset="-122"/>
                <a:ea typeface="方正大标宋简体" panose="02010601030101010101" pitchFamily="2" charset="-122"/>
              </a:rPr>
              <a:t>多媒体</a:t>
            </a:r>
            <a:r>
              <a:rPr lang="zh-CN" altLang="zh-CN" sz="4000" dirty="0">
                <a:solidFill>
                  <a:srgbClr val="FFFF00"/>
                </a:solidFill>
                <a:latin typeface="方正大标宋简体" panose="02010601030101010101" pitchFamily="2" charset="-122"/>
                <a:ea typeface="方正大标宋简体" panose="02010601030101010101" pitchFamily="2" charset="-122"/>
              </a:rPr>
              <a:t>教学</a:t>
            </a:r>
            <a:r>
              <a:rPr lang="zh-CN" altLang="zh-CN" sz="4000" dirty="0" smtClean="0">
                <a:solidFill>
                  <a:srgbClr val="FFFF00"/>
                </a:solidFill>
                <a:latin typeface="方正大标宋简体" panose="02010601030101010101" pitchFamily="2" charset="-122"/>
                <a:ea typeface="方正大标宋简体" panose="02010601030101010101" pitchFamily="2" charset="-122"/>
              </a:rPr>
              <a:t>环境</a:t>
            </a:r>
            <a:endParaRPr lang="en-US" altLang="zh-CN" sz="4000" dirty="0" smtClean="0">
              <a:solidFill>
                <a:srgbClr val="FFFF00"/>
              </a:solidFill>
              <a:latin typeface="方正大标宋简体" panose="02010601030101010101" pitchFamily="2" charset="-122"/>
              <a:ea typeface="方正大标宋简体" panose="02010601030101010101" pitchFamily="2" charset="-122"/>
            </a:endParaRPr>
          </a:p>
          <a:p>
            <a:pPr marL="0" indent="0">
              <a:buNone/>
            </a:pPr>
            <a:r>
              <a:rPr lang="en-US" altLang="zh-CN" sz="2000" dirty="0" smtClean="0"/>
              <a:t>        </a:t>
            </a:r>
            <a:r>
              <a:rPr lang="zh-CN" altLang="zh-CN" sz="2000" dirty="0" smtClean="0">
                <a:latin typeface="+mn-ea"/>
              </a:rPr>
              <a:t>包括</a:t>
            </a:r>
            <a:r>
              <a:rPr lang="zh-CN" altLang="zh-CN" sz="2800" dirty="0">
                <a:solidFill>
                  <a:srgbClr val="00B0F0"/>
                </a:solidFill>
                <a:latin typeface="+mn-ea"/>
              </a:rPr>
              <a:t>简易多媒体教学环境</a:t>
            </a:r>
            <a:r>
              <a:rPr lang="zh-CN" altLang="zh-CN" sz="2000" dirty="0">
                <a:latin typeface="+mn-ea"/>
              </a:rPr>
              <a:t>与</a:t>
            </a:r>
            <a:r>
              <a:rPr lang="zh-CN" altLang="zh-CN" sz="2400" dirty="0">
                <a:solidFill>
                  <a:srgbClr val="00B0F0"/>
                </a:solidFill>
                <a:latin typeface="+mn-ea"/>
              </a:rPr>
              <a:t>交互多媒体教学环境</a:t>
            </a:r>
            <a:r>
              <a:rPr lang="zh-CN" altLang="zh-CN" sz="2000" dirty="0">
                <a:latin typeface="+mn-ea"/>
              </a:rPr>
              <a:t>。简易多媒体教学环境主要由多媒体计算机、投影机、电视机等构成，以呈现数字教育资源为主。交互多媒体教学环境主要由多媒体计算机、交互式电子白板、触控电视等构成，在支持数字教育资源呈现的同时还能实现人机交互</a:t>
            </a:r>
            <a:r>
              <a:rPr lang="zh-CN" altLang="zh-CN" sz="2000" dirty="0" smtClean="0">
                <a:latin typeface="+mn-ea"/>
              </a:rPr>
              <a:t>。</a:t>
            </a:r>
            <a:endParaRPr lang="en-US" altLang="zh-CN" sz="2000" dirty="0" smtClean="0">
              <a:latin typeface="+mn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67544" y="4005064"/>
            <a:ext cx="80648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3600" dirty="0">
                <a:solidFill>
                  <a:srgbClr val="FFFF00"/>
                </a:solidFill>
                <a:latin typeface="方正大标宋简体" panose="02010601030101010101" pitchFamily="2" charset="-122"/>
                <a:ea typeface="方正大标宋简体" panose="02010601030101010101" pitchFamily="2" charset="-122"/>
              </a:rPr>
              <a:t>信息化教学</a:t>
            </a:r>
            <a:endParaRPr lang="en-US" altLang="zh-CN" dirty="0"/>
          </a:p>
          <a:p>
            <a:r>
              <a:rPr lang="en-US" altLang="zh-CN" dirty="0"/>
              <a:t>        </a:t>
            </a:r>
            <a:r>
              <a:rPr lang="zh-CN" altLang="zh-CN" dirty="0"/>
              <a:t>与传统教学相对而言，泛指以</a:t>
            </a:r>
            <a:r>
              <a:rPr lang="zh-CN" altLang="zh-CN" sz="2400" dirty="0">
                <a:solidFill>
                  <a:srgbClr val="00B0F0"/>
                </a:solidFill>
              </a:rPr>
              <a:t>信息技术支持</a:t>
            </a:r>
            <a:r>
              <a:rPr lang="zh-CN" altLang="zh-CN" dirty="0"/>
              <a:t>为显著特征的教学形态。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9042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/>
          <p:cNvGrpSpPr/>
          <p:nvPr/>
        </p:nvGrpSpPr>
        <p:grpSpPr>
          <a:xfrm>
            <a:off x="-18779" y="548680"/>
            <a:ext cx="9220314" cy="5904656"/>
            <a:chOff x="1184474" y="836711"/>
            <a:chExt cx="7327722" cy="5187662"/>
          </a:xfrm>
        </p:grpSpPr>
        <p:grpSp>
          <p:nvGrpSpPr>
            <p:cNvPr id="18" name="组合 17"/>
            <p:cNvGrpSpPr/>
            <p:nvPr/>
          </p:nvGrpSpPr>
          <p:grpSpPr>
            <a:xfrm>
              <a:off x="1184474" y="2511857"/>
              <a:ext cx="2506456" cy="1724266"/>
              <a:chOff x="3995936" y="3757664"/>
              <a:chExt cx="2686893" cy="1724266"/>
            </a:xfrm>
          </p:grpSpPr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995936" y="3757664"/>
                <a:ext cx="2686893" cy="1724266"/>
              </a:xfrm>
              <a:prstGeom prst="rect">
                <a:avLst/>
              </a:prstGeom>
            </p:spPr>
          </p:pic>
          <p:sp>
            <p:nvSpPr>
              <p:cNvPr id="4" name="内容占位符 2"/>
              <p:cNvSpPr txBox="1">
                <a:spLocks/>
              </p:cNvSpPr>
              <p:nvPr/>
            </p:nvSpPr>
            <p:spPr>
              <a:xfrm>
                <a:off x="4086602" y="4371990"/>
                <a:ext cx="2016224" cy="61489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342900" indent="-342900" algn="l" defTabSz="914400" rtl="0" eaLnBrk="1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600"/>
                  </a:spcAft>
                  <a:buClr>
                    <a:schemeClr val="tx2"/>
                  </a:buClr>
                  <a:buFont typeface="Arial" pitchFamily="34" charset="0"/>
                  <a:buChar char="•"/>
                  <a:defRPr sz="1700" kern="1200" spc="3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600"/>
                  </a:spcAft>
                  <a:buClr>
                    <a:schemeClr val="tx2"/>
                  </a:buClr>
                  <a:buFont typeface="Arial" pitchFamily="34" charset="0"/>
                  <a:buChar char="•"/>
                  <a:defRPr sz="1700" kern="1200" spc="3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600"/>
                  </a:spcAft>
                  <a:buClr>
                    <a:schemeClr val="tx2"/>
                  </a:buClr>
                  <a:buFont typeface="Arial" pitchFamily="34" charset="0"/>
                  <a:buChar char="•"/>
                  <a:defRPr sz="1700" kern="1200" spc="3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600"/>
                  </a:spcAft>
                  <a:buClr>
                    <a:schemeClr val="tx2"/>
                  </a:buClr>
                  <a:buFont typeface="Arial" pitchFamily="34" charset="0"/>
                  <a:buChar char="•"/>
                  <a:defRPr sz="1700" kern="1200" spc="3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600"/>
                  </a:spcAft>
                  <a:buClr>
                    <a:schemeClr val="tx2"/>
                  </a:buClr>
                  <a:buFont typeface="Arial" pitchFamily="34" charset="0"/>
                  <a:buChar char="•"/>
                  <a:defRPr sz="1700" kern="1200" spc="3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600"/>
                  </a:spcAft>
                  <a:buClr>
                    <a:schemeClr val="tx2"/>
                  </a:buClr>
                  <a:buFont typeface="Arial" pitchFamily="34" charset="0"/>
                  <a:buChar char="•"/>
                  <a:defRPr sz="1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600"/>
                  </a:spcAft>
                  <a:buClr>
                    <a:schemeClr val="tx2"/>
                  </a:buClr>
                  <a:buFont typeface="Arial" pitchFamily="34" charset="0"/>
                  <a:buChar char="•"/>
                  <a:defRPr sz="1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600"/>
                  </a:spcAft>
                  <a:buClr>
                    <a:schemeClr val="tx2"/>
                  </a:buClr>
                  <a:buFont typeface="Arial" pitchFamily="34" charset="0"/>
                  <a:buChar char="•"/>
                  <a:defRPr sz="1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600"/>
                  </a:spcAft>
                  <a:buClr>
                    <a:schemeClr val="tx2"/>
                  </a:buClr>
                  <a:buFont typeface="Arial" pitchFamily="34" charset="0"/>
                  <a:buChar char="•"/>
                  <a:defRPr sz="1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zh-CN" altLang="en-US" sz="3200" dirty="0" smtClean="0">
                    <a:solidFill>
                      <a:srgbClr val="0070C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方正超粗黑简体" panose="03000509000000000000" pitchFamily="65" charset="-122"/>
                    <a:ea typeface="方正超粗黑简体" panose="03000509000000000000" pitchFamily="65" charset="-122"/>
                  </a:rPr>
                  <a:t>翻转课堂</a:t>
                </a:r>
                <a:endParaRPr lang="zh-CN" altLang="en-US" sz="3200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超粗黑简体" panose="03000509000000000000" pitchFamily="65" charset="-122"/>
                  <a:ea typeface="方正超粗黑简体" panose="03000509000000000000" pitchFamily="65" charset="-122"/>
                </a:endParaRPr>
              </a:p>
            </p:txBody>
          </p:sp>
        </p:grpSp>
        <p:grpSp>
          <p:nvGrpSpPr>
            <p:cNvPr id="15" name="组合 14"/>
            <p:cNvGrpSpPr/>
            <p:nvPr/>
          </p:nvGrpSpPr>
          <p:grpSpPr>
            <a:xfrm>
              <a:off x="6046074" y="836711"/>
              <a:ext cx="2412424" cy="1764674"/>
              <a:chOff x="3255936" y="1814298"/>
              <a:chExt cx="2438740" cy="1629002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255936" y="1814298"/>
                <a:ext cx="2438740" cy="1629002"/>
              </a:xfrm>
              <a:prstGeom prst="rect">
                <a:avLst/>
              </a:prstGeom>
            </p:spPr>
          </p:pic>
          <p:sp>
            <p:nvSpPr>
              <p:cNvPr id="5" name="内容占位符 2"/>
              <p:cNvSpPr txBox="1">
                <a:spLocks/>
              </p:cNvSpPr>
              <p:nvPr/>
            </p:nvSpPr>
            <p:spPr>
              <a:xfrm>
                <a:off x="4383176" y="2858304"/>
                <a:ext cx="1216238" cy="58499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342900" indent="-342900" algn="l" defTabSz="914400" rtl="0" eaLnBrk="1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600"/>
                  </a:spcAft>
                  <a:buClr>
                    <a:schemeClr val="tx2"/>
                  </a:buClr>
                  <a:buFont typeface="Arial" pitchFamily="34" charset="0"/>
                  <a:buChar char="•"/>
                  <a:defRPr sz="1700" kern="1200" spc="3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600"/>
                  </a:spcAft>
                  <a:buClr>
                    <a:schemeClr val="tx2"/>
                  </a:buClr>
                  <a:buFont typeface="Arial" pitchFamily="34" charset="0"/>
                  <a:buChar char="•"/>
                  <a:defRPr sz="1700" kern="1200" spc="3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600"/>
                  </a:spcAft>
                  <a:buClr>
                    <a:schemeClr val="tx2"/>
                  </a:buClr>
                  <a:buFont typeface="Arial" pitchFamily="34" charset="0"/>
                  <a:buChar char="•"/>
                  <a:defRPr sz="1700" kern="1200" spc="3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600"/>
                  </a:spcAft>
                  <a:buClr>
                    <a:schemeClr val="tx2"/>
                  </a:buClr>
                  <a:buFont typeface="Arial" pitchFamily="34" charset="0"/>
                  <a:buChar char="•"/>
                  <a:defRPr sz="1700" kern="1200" spc="3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600"/>
                  </a:spcAft>
                  <a:buClr>
                    <a:schemeClr val="tx2"/>
                  </a:buClr>
                  <a:buFont typeface="Arial" pitchFamily="34" charset="0"/>
                  <a:buChar char="•"/>
                  <a:defRPr sz="1700" kern="1200" spc="3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600"/>
                  </a:spcAft>
                  <a:buClr>
                    <a:schemeClr val="tx2"/>
                  </a:buClr>
                  <a:buFont typeface="Arial" pitchFamily="34" charset="0"/>
                  <a:buChar char="•"/>
                  <a:defRPr sz="1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600"/>
                  </a:spcAft>
                  <a:buClr>
                    <a:schemeClr val="tx2"/>
                  </a:buClr>
                  <a:buFont typeface="Arial" pitchFamily="34" charset="0"/>
                  <a:buChar char="•"/>
                  <a:defRPr sz="1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600"/>
                  </a:spcAft>
                  <a:buClr>
                    <a:schemeClr val="tx2"/>
                  </a:buClr>
                  <a:buFont typeface="Arial" pitchFamily="34" charset="0"/>
                  <a:buChar char="•"/>
                  <a:defRPr sz="1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600"/>
                  </a:spcAft>
                  <a:buClr>
                    <a:schemeClr val="tx2"/>
                  </a:buClr>
                  <a:buFont typeface="Arial" pitchFamily="34" charset="0"/>
                  <a:buChar char="•"/>
                  <a:defRPr sz="1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zh-CN" altLang="en-US" sz="3200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方正超粗黑简体" panose="03000509000000000000" pitchFamily="65" charset="-122"/>
                    <a:ea typeface="方正超粗黑简体" panose="03000509000000000000" pitchFamily="65" charset="-122"/>
                  </a:rPr>
                  <a:t>慕 课</a:t>
                </a:r>
                <a:endParaRPr lang="zh-CN" altLang="en-US" sz="32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超粗黑简体" panose="03000509000000000000" pitchFamily="65" charset="-122"/>
                  <a:ea typeface="方正超粗黑简体" panose="03000509000000000000" pitchFamily="65" charset="-122"/>
                </a:endParaRPr>
              </a:p>
            </p:txBody>
          </p:sp>
        </p:grpSp>
        <p:grpSp>
          <p:nvGrpSpPr>
            <p:cNvPr id="17" name="组合 16"/>
            <p:cNvGrpSpPr/>
            <p:nvPr/>
          </p:nvGrpSpPr>
          <p:grpSpPr>
            <a:xfrm>
              <a:off x="1184474" y="4236123"/>
              <a:ext cx="2373043" cy="1788250"/>
              <a:chOff x="3255936" y="3891611"/>
              <a:chExt cx="2373043" cy="1788250"/>
            </a:xfrm>
          </p:grpSpPr>
          <p:grpSp>
            <p:nvGrpSpPr>
              <p:cNvPr id="12" name="组合 11"/>
              <p:cNvGrpSpPr/>
              <p:nvPr/>
            </p:nvGrpSpPr>
            <p:grpSpPr>
              <a:xfrm>
                <a:off x="3255936" y="3891611"/>
                <a:ext cx="2343477" cy="1724266"/>
                <a:chOff x="3255936" y="3891611"/>
                <a:chExt cx="2343477" cy="1724266"/>
              </a:xfrm>
            </p:grpSpPr>
            <p:pic>
              <p:nvPicPr>
                <p:cNvPr id="10" name="图片 9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255936" y="3891611"/>
                  <a:ext cx="2343477" cy="1724266"/>
                </a:xfrm>
                <a:prstGeom prst="rect">
                  <a:avLst/>
                </a:prstGeom>
              </p:spPr>
            </p:pic>
            <p:sp>
              <p:nvSpPr>
                <p:cNvPr id="11" name="矩形 10"/>
                <p:cNvSpPr/>
                <p:nvPr/>
              </p:nvSpPr>
              <p:spPr>
                <a:xfrm>
                  <a:off x="3347864" y="4045858"/>
                  <a:ext cx="1669047" cy="70788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zh-CN" sz="4000" b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</a:rPr>
                    <a:t>Maker</a:t>
                  </a:r>
                  <a:endParaRPr lang="zh-CN" altLang="en-US" sz="40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sp>
            <p:nvSpPr>
              <p:cNvPr id="6" name="内容占位符 2"/>
              <p:cNvSpPr txBox="1">
                <a:spLocks/>
              </p:cNvSpPr>
              <p:nvPr/>
            </p:nvSpPr>
            <p:spPr>
              <a:xfrm>
                <a:off x="4404843" y="5001226"/>
                <a:ext cx="1224136" cy="67863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342900" indent="-342900" algn="l" defTabSz="914400" rtl="0" eaLnBrk="1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600"/>
                  </a:spcAft>
                  <a:buClr>
                    <a:schemeClr val="tx2"/>
                  </a:buClr>
                  <a:buFont typeface="Arial" pitchFamily="34" charset="0"/>
                  <a:buChar char="•"/>
                  <a:defRPr sz="1700" kern="1200" spc="3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600"/>
                  </a:spcAft>
                  <a:buClr>
                    <a:schemeClr val="tx2"/>
                  </a:buClr>
                  <a:buFont typeface="Arial" pitchFamily="34" charset="0"/>
                  <a:buChar char="•"/>
                  <a:defRPr sz="1700" kern="1200" spc="3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600"/>
                  </a:spcAft>
                  <a:buClr>
                    <a:schemeClr val="tx2"/>
                  </a:buClr>
                  <a:buFont typeface="Arial" pitchFamily="34" charset="0"/>
                  <a:buChar char="•"/>
                  <a:defRPr sz="1700" kern="1200" spc="3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600"/>
                  </a:spcAft>
                  <a:buClr>
                    <a:schemeClr val="tx2"/>
                  </a:buClr>
                  <a:buFont typeface="Arial" pitchFamily="34" charset="0"/>
                  <a:buChar char="•"/>
                  <a:defRPr sz="1700" kern="1200" spc="3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600"/>
                  </a:spcAft>
                  <a:buClr>
                    <a:schemeClr val="tx2"/>
                  </a:buClr>
                  <a:buFont typeface="Arial" pitchFamily="34" charset="0"/>
                  <a:buChar char="•"/>
                  <a:defRPr sz="1700" kern="1200" spc="3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600"/>
                  </a:spcAft>
                  <a:buClr>
                    <a:schemeClr val="tx2"/>
                  </a:buClr>
                  <a:buFont typeface="Arial" pitchFamily="34" charset="0"/>
                  <a:buChar char="•"/>
                  <a:defRPr sz="1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600"/>
                  </a:spcAft>
                  <a:buClr>
                    <a:schemeClr val="tx2"/>
                  </a:buClr>
                  <a:buFont typeface="Arial" pitchFamily="34" charset="0"/>
                  <a:buChar char="•"/>
                  <a:defRPr sz="1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600"/>
                  </a:spcAft>
                  <a:buClr>
                    <a:schemeClr val="tx2"/>
                  </a:buClr>
                  <a:buFont typeface="Arial" pitchFamily="34" charset="0"/>
                  <a:buChar char="•"/>
                  <a:defRPr sz="1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600"/>
                  </a:spcAft>
                  <a:buClr>
                    <a:schemeClr val="tx2"/>
                  </a:buClr>
                  <a:buFont typeface="Arial" pitchFamily="34" charset="0"/>
                  <a:buChar char="•"/>
                  <a:defRPr sz="1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zh-CN" altLang="en-US" sz="3200" dirty="0" smtClean="0">
                    <a:solidFill>
                      <a:srgbClr val="FF33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方正超粗黑简体" panose="03000509000000000000" pitchFamily="65" charset="-122"/>
                    <a:ea typeface="方正超粗黑简体" panose="03000509000000000000" pitchFamily="65" charset="-122"/>
                  </a:rPr>
                  <a:t>创 客</a:t>
                </a:r>
                <a:endParaRPr lang="zh-CN" altLang="en-US" sz="3200" dirty="0">
                  <a:solidFill>
                    <a:srgbClr val="FF33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超粗黑简体" panose="03000509000000000000" pitchFamily="65" charset="-122"/>
                  <a:ea typeface="方正超粗黑简体" panose="03000509000000000000" pitchFamily="65" charset="-122"/>
                </a:endParaRPr>
              </a:p>
            </p:txBody>
          </p:sp>
        </p:grpSp>
        <p:grpSp>
          <p:nvGrpSpPr>
            <p:cNvPr id="16" name="组合 15"/>
            <p:cNvGrpSpPr/>
            <p:nvPr/>
          </p:nvGrpSpPr>
          <p:grpSpPr>
            <a:xfrm>
              <a:off x="3528541" y="4256442"/>
              <a:ext cx="2324424" cy="1733709"/>
              <a:chOff x="6012160" y="1832684"/>
              <a:chExt cx="2324424" cy="1657960"/>
            </a:xfrm>
          </p:grpSpPr>
          <p:pic>
            <p:nvPicPr>
              <p:cNvPr id="8" name="图片 7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012160" y="1832684"/>
                <a:ext cx="2324424" cy="1638529"/>
              </a:xfrm>
              <a:prstGeom prst="rect">
                <a:avLst/>
              </a:prstGeom>
            </p:spPr>
          </p:pic>
          <p:sp>
            <p:nvSpPr>
              <p:cNvPr id="7" name="内容占位符 2"/>
              <p:cNvSpPr txBox="1">
                <a:spLocks/>
              </p:cNvSpPr>
              <p:nvPr/>
            </p:nvSpPr>
            <p:spPr>
              <a:xfrm>
                <a:off x="6921667" y="2842572"/>
                <a:ext cx="1251938" cy="64807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342900" indent="-342900" algn="l" defTabSz="914400" rtl="0" eaLnBrk="1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600"/>
                  </a:spcAft>
                  <a:buClr>
                    <a:schemeClr val="tx2"/>
                  </a:buClr>
                  <a:buFont typeface="Arial" pitchFamily="34" charset="0"/>
                  <a:buChar char="•"/>
                  <a:defRPr sz="1700" kern="1200" spc="3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600"/>
                  </a:spcAft>
                  <a:buClr>
                    <a:schemeClr val="tx2"/>
                  </a:buClr>
                  <a:buFont typeface="Arial" pitchFamily="34" charset="0"/>
                  <a:buChar char="•"/>
                  <a:defRPr sz="1700" kern="1200" spc="3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600"/>
                  </a:spcAft>
                  <a:buClr>
                    <a:schemeClr val="tx2"/>
                  </a:buClr>
                  <a:buFont typeface="Arial" pitchFamily="34" charset="0"/>
                  <a:buChar char="•"/>
                  <a:defRPr sz="1700" kern="1200" spc="3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600"/>
                  </a:spcAft>
                  <a:buClr>
                    <a:schemeClr val="tx2"/>
                  </a:buClr>
                  <a:buFont typeface="Arial" pitchFamily="34" charset="0"/>
                  <a:buChar char="•"/>
                  <a:defRPr sz="1700" kern="1200" spc="3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600"/>
                  </a:spcAft>
                  <a:buClr>
                    <a:schemeClr val="tx2"/>
                  </a:buClr>
                  <a:buFont typeface="Arial" pitchFamily="34" charset="0"/>
                  <a:buChar char="•"/>
                  <a:defRPr sz="1700" kern="1200" spc="3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600"/>
                  </a:spcAft>
                  <a:buClr>
                    <a:schemeClr val="tx2"/>
                  </a:buClr>
                  <a:buFont typeface="Arial" pitchFamily="34" charset="0"/>
                  <a:buChar char="•"/>
                  <a:defRPr sz="1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600"/>
                  </a:spcAft>
                  <a:buClr>
                    <a:schemeClr val="tx2"/>
                  </a:buClr>
                  <a:buFont typeface="Arial" pitchFamily="34" charset="0"/>
                  <a:buChar char="•"/>
                  <a:defRPr sz="1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600"/>
                  </a:spcAft>
                  <a:buClr>
                    <a:schemeClr val="tx2"/>
                  </a:buClr>
                  <a:buFont typeface="Arial" pitchFamily="34" charset="0"/>
                  <a:buChar char="•"/>
                  <a:defRPr sz="1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600"/>
                  </a:spcAft>
                  <a:buClr>
                    <a:schemeClr val="tx2"/>
                  </a:buClr>
                  <a:buFont typeface="Arial" pitchFamily="34" charset="0"/>
                  <a:buChar char="•"/>
                  <a:defRPr sz="1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zh-CN" altLang="en-US" sz="3200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方正超粗黑简体" panose="03000509000000000000" pitchFamily="65" charset="-122"/>
                    <a:ea typeface="方正超粗黑简体" panose="03000509000000000000" pitchFamily="65" charset="-122"/>
                  </a:rPr>
                  <a:t>极 客</a:t>
                </a:r>
                <a:endParaRPr lang="zh-CN" altLang="en-US" sz="32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超粗黑简体" panose="03000509000000000000" pitchFamily="65" charset="-122"/>
                  <a:ea typeface="方正超粗黑简体" panose="03000509000000000000" pitchFamily="65" charset="-122"/>
                </a:endParaRPr>
              </a:p>
            </p:txBody>
          </p:sp>
        </p:grpSp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88387" y="2481579"/>
              <a:ext cx="2374330" cy="1740425"/>
            </a:xfrm>
            <a:prstGeom prst="rect">
              <a:avLst/>
            </a:prstGeom>
          </p:spPr>
        </p:pic>
        <p:grpSp>
          <p:nvGrpSpPr>
            <p:cNvPr id="22" name="组合 21"/>
            <p:cNvGrpSpPr/>
            <p:nvPr/>
          </p:nvGrpSpPr>
          <p:grpSpPr>
            <a:xfrm>
              <a:off x="6075731" y="2529723"/>
              <a:ext cx="2436465" cy="1848108"/>
              <a:chOff x="8467827" y="2601420"/>
              <a:chExt cx="2436465" cy="1848108"/>
            </a:xfrm>
          </p:grpSpPr>
          <p:pic>
            <p:nvPicPr>
              <p:cNvPr id="20" name="图片 19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467827" y="2601420"/>
                <a:ext cx="2362530" cy="1848108"/>
              </a:xfrm>
              <a:prstGeom prst="rect">
                <a:avLst/>
              </a:prstGeom>
            </p:spPr>
          </p:pic>
          <p:sp>
            <p:nvSpPr>
              <p:cNvPr id="21" name="内容占位符 2"/>
              <p:cNvSpPr txBox="1">
                <a:spLocks/>
              </p:cNvSpPr>
              <p:nvPr/>
            </p:nvSpPr>
            <p:spPr>
              <a:xfrm>
                <a:off x="9130846" y="3525474"/>
                <a:ext cx="1773446" cy="63371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342900" indent="-342900" algn="l" defTabSz="914400" rtl="0" eaLnBrk="1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600"/>
                  </a:spcAft>
                  <a:buClr>
                    <a:schemeClr val="tx2"/>
                  </a:buClr>
                  <a:buFont typeface="Arial" pitchFamily="34" charset="0"/>
                  <a:buChar char="•"/>
                  <a:defRPr sz="1700" kern="1200" spc="3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600"/>
                  </a:spcAft>
                  <a:buClr>
                    <a:schemeClr val="tx2"/>
                  </a:buClr>
                  <a:buFont typeface="Arial" pitchFamily="34" charset="0"/>
                  <a:buChar char="•"/>
                  <a:defRPr sz="1700" kern="1200" spc="3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600"/>
                  </a:spcAft>
                  <a:buClr>
                    <a:schemeClr val="tx2"/>
                  </a:buClr>
                  <a:buFont typeface="Arial" pitchFamily="34" charset="0"/>
                  <a:buChar char="•"/>
                  <a:defRPr sz="1700" kern="1200" spc="3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600"/>
                  </a:spcAft>
                  <a:buClr>
                    <a:schemeClr val="tx2"/>
                  </a:buClr>
                  <a:buFont typeface="Arial" pitchFamily="34" charset="0"/>
                  <a:buChar char="•"/>
                  <a:defRPr sz="1700" kern="1200" spc="3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600"/>
                  </a:spcAft>
                  <a:buClr>
                    <a:schemeClr val="tx2"/>
                  </a:buClr>
                  <a:buFont typeface="Arial" pitchFamily="34" charset="0"/>
                  <a:buChar char="•"/>
                  <a:defRPr sz="1700" kern="1200" spc="3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600"/>
                  </a:spcAft>
                  <a:buClr>
                    <a:schemeClr val="tx2"/>
                  </a:buClr>
                  <a:buFont typeface="Arial" pitchFamily="34" charset="0"/>
                  <a:buChar char="•"/>
                  <a:defRPr sz="1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600"/>
                  </a:spcAft>
                  <a:buClr>
                    <a:schemeClr val="tx2"/>
                  </a:buClr>
                  <a:buFont typeface="Arial" pitchFamily="34" charset="0"/>
                  <a:buChar char="•"/>
                  <a:defRPr sz="1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600"/>
                  </a:spcAft>
                  <a:buClr>
                    <a:schemeClr val="tx2"/>
                  </a:buClr>
                  <a:buFont typeface="Arial" pitchFamily="34" charset="0"/>
                  <a:buChar char="•"/>
                  <a:defRPr sz="1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600"/>
                  </a:spcAft>
                  <a:buClr>
                    <a:schemeClr val="tx2"/>
                  </a:buClr>
                  <a:buFont typeface="Arial" pitchFamily="34" charset="0"/>
                  <a:buChar char="•"/>
                  <a:defRPr sz="1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altLang="zh-CN" sz="3200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方正超粗黑简体" panose="03000509000000000000" pitchFamily="65" charset="-122"/>
                    <a:ea typeface="方正超粗黑简体" panose="03000509000000000000" pitchFamily="65" charset="-122"/>
                  </a:rPr>
                  <a:t>3D</a:t>
                </a:r>
                <a:r>
                  <a:rPr lang="zh-CN" altLang="en-US" sz="320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方正超粗黑简体" panose="03000509000000000000" pitchFamily="65" charset="-122"/>
                    <a:ea typeface="方正超粗黑简体" panose="03000509000000000000" pitchFamily="65" charset="-122"/>
                  </a:rPr>
                  <a:t>打印</a:t>
                </a:r>
              </a:p>
            </p:txBody>
          </p:sp>
        </p:grpSp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690930" y="836711"/>
              <a:ext cx="2374330" cy="1672153"/>
            </a:xfrm>
            <a:prstGeom prst="rect">
              <a:avLst/>
            </a:prstGeom>
          </p:spPr>
        </p:pic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84474" y="836712"/>
              <a:ext cx="2506456" cy="1697822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852965" y="4236123"/>
              <a:ext cx="2605533" cy="17236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823075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208920" y="2101416"/>
            <a:ext cx="7965504" cy="1547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标题 1"/>
          <p:cNvSpPr txBox="1">
            <a:spLocks/>
          </p:cNvSpPr>
          <p:nvPr/>
        </p:nvSpPr>
        <p:spPr>
          <a:xfrm>
            <a:off x="1691680" y="620688"/>
            <a:ext cx="7237312" cy="1008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CN" altLang="en-US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粗倩简体" panose="03000509000000000000" pitchFamily="65" charset="-122"/>
                <a:ea typeface="方正粗倩简体" panose="03000509000000000000" pitchFamily="65" charset="-122"/>
              </a:rPr>
              <a:t>关于微课程你必须知道的</a:t>
            </a:r>
            <a:r>
              <a:rPr lang="en-US" altLang="zh-CN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粗倩简体" panose="03000509000000000000" pitchFamily="65" charset="-122"/>
                <a:ea typeface="方正粗倩简体" panose="03000509000000000000" pitchFamily="65" charset="-122"/>
              </a:rPr>
              <a:t>7</a:t>
            </a:r>
            <a:r>
              <a:rPr lang="zh-CN" altLang="en-US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粗倩简体" panose="03000509000000000000" pitchFamily="65" charset="-122"/>
                <a:ea typeface="方正粗倩简体" panose="03000509000000000000" pitchFamily="65" charset="-122"/>
              </a:rPr>
              <a:t>件事</a:t>
            </a:r>
            <a:endParaRPr lang="zh-CN" altLang="en-US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粗倩简体" panose="03000509000000000000" pitchFamily="65" charset="-122"/>
              <a:ea typeface="方正粗倩简体" panose="03000509000000000000" pitchFamily="65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55776" y="2060848"/>
            <a:ext cx="525658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方正大黑简体" pitchFamily="65" charset="-122"/>
                <a:ea typeface="方正大黑简体" pitchFamily="65" charset="-122"/>
              </a:rPr>
              <a:t>1.</a:t>
            </a:r>
            <a:r>
              <a:rPr lang="zh-CN" altLang="en-US" sz="3200" dirty="0" smtClean="0">
                <a:latin typeface="方正大黑简体" pitchFamily="65" charset="-122"/>
                <a:ea typeface="方正大黑简体" pitchFamily="65" charset="-122"/>
              </a:rPr>
              <a:t>它是什么？</a:t>
            </a:r>
            <a:endParaRPr lang="en-US" altLang="zh-CN" sz="3200" dirty="0" smtClean="0">
              <a:latin typeface="方正大黑简体" pitchFamily="65" charset="-122"/>
              <a:ea typeface="方正大黑简体" pitchFamily="65" charset="-122"/>
            </a:endParaRPr>
          </a:p>
          <a:p>
            <a:r>
              <a:rPr lang="en-US" altLang="zh-CN" sz="3200" dirty="0" smtClean="0">
                <a:solidFill>
                  <a:srgbClr val="FFC000"/>
                </a:solidFill>
                <a:latin typeface="方正大黑简体" pitchFamily="65" charset="-122"/>
                <a:ea typeface="方正大黑简体" pitchFamily="65" charset="-122"/>
              </a:rPr>
              <a:t>2.</a:t>
            </a:r>
            <a:r>
              <a:rPr lang="zh-CN" altLang="en-US" sz="3200" dirty="0" smtClean="0">
                <a:solidFill>
                  <a:srgbClr val="FFC000"/>
                </a:solidFill>
                <a:latin typeface="方正大黑简体" pitchFamily="65" charset="-122"/>
                <a:ea typeface="方正大黑简体" pitchFamily="65" charset="-122"/>
              </a:rPr>
              <a:t>它是如何产生的？</a:t>
            </a:r>
            <a:endParaRPr lang="en-US" altLang="zh-CN" sz="3200" dirty="0" smtClean="0">
              <a:solidFill>
                <a:srgbClr val="FFC000"/>
              </a:solidFill>
              <a:latin typeface="方正大黑简体" pitchFamily="65" charset="-122"/>
              <a:ea typeface="方正大黑简体" pitchFamily="65" charset="-122"/>
            </a:endParaRPr>
          </a:p>
          <a:p>
            <a:r>
              <a:rPr lang="en-US" altLang="zh-CN" sz="3200" dirty="0" smtClean="0">
                <a:latin typeface="方正大黑简体" pitchFamily="65" charset="-122"/>
                <a:ea typeface="方正大黑简体" pitchFamily="65" charset="-122"/>
              </a:rPr>
              <a:t>3.</a:t>
            </a:r>
            <a:r>
              <a:rPr lang="zh-CN" altLang="en-US" sz="3200" dirty="0" smtClean="0">
                <a:latin typeface="方正大黑简体" pitchFamily="65" charset="-122"/>
                <a:ea typeface="方正大黑简体" pitchFamily="65" charset="-122"/>
              </a:rPr>
              <a:t>谁正在做？</a:t>
            </a:r>
            <a:endParaRPr lang="en-US" altLang="zh-CN" sz="3200" dirty="0" smtClean="0">
              <a:latin typeface="方正大黑简体" pitchFamily="65" charset="-122"/>
              <a:ea typeface="方正大黑简体" pitchFamily="65" charset="-122"/>
            </a:endParaRPr>
          </a:p>
          <a:p>
            <a:r>
              <a:rPr lang="en-US" altLang="zh-CN" sz="3200" dirty="0" smtClean="0">
                <a:solidFill>
                  <a:srgbClr val="FFC000"/>
                </a:solidFill>
                <a:latin typeface="方正大黑简体" pitchFamily="65" charset="-122"/>
                <a:ea typeface="方正大黑简体" pitchFamily="65" charset="-122"/>
              </a:rPr>
              <a:t>4.</a:t>
            </a:r>
            <a:r>
              <a:rPr lang="zh-CN" altLang="en-US" sz="3200" dirty="0" smtClean="0">
                <a:solidFill>
                  <a:srgbClr val="FFC000"/>
                </a:solidFill>
                <a:latin typeface="方正大黑简体" pitchFamily="65" charset="-122"/>
                <a:ea typeface="方正大黑简体" pitchFamily="65" charset="-122"/>
              </a:rPr>
              <a:t>他为什么重要？</a:t>
            </a:r>
            <a:endParaRPr lang="en-US" altLang="zh-CN" sz="3200" dirty="0" smtClean="0">
              <a:solidFill>
                <a:srgbClr val="FFC000"/>
              </a:solidFill>
              <a:latin typeface="方正大黑简体" pitchFamily="65" charset="-122"/>
              <a:ea typeface="方正大黑简体" pitchFamily="65" charset="-122"/>
            </a:endParaRPr>
          </a:p>
          <a:p>
            <a:r>
              <a:rPr lang="en-US" altLang="zh-CN" sz="3200" dirty="0" smtClean="0">
                <a:latin typeface="方正大黑简体" pitchFamily="65" charset="-122"/>
                <a:ea typeface="方正大黑简体" pitchFamily="65" charset="-122"/>
              </a:rPr>
              <a:t>5.</a:t>
            </a:r>
            <a:r>
              <a:rPr lang="zh-CN" altLang="en-US" sz="3200" dirty="0" smtClean="0">
                <a:latin typeface="方正大黑简体" pitchFamily="65" charset="-122"/>
                <a:ea typeface="方正大黑简体" pitchFamily="65" charset="-122"/>
              </a:rPr>
              <a:t>它的缺点是什么？</a:t>
            </a:r>
            <a:endParaRPr lang="en-US" altLang="zh-CN" sz="3200" dirty="0" smtClean="0">
              <a:latin typeface="方正大黑简体" pitchFamily="65" charset="-122"/>
              <a:ea typeface="方正大黑简体" pitchFamily="65" charset="-122"/>
            </a:endParaRPr>
          </a:p>
          <a:p>
            <a:r>
              <a:rPr lang="en-US" altLang="zh-CN" sz="3200" dirty="0" smtClean="0">
                <a:solidFill>
                  <a:srgbClr val="FFC000"/>
                </a:solidFill>
                <a:latin typeface="方正大黑简体" pitchFamily="65" charset="-122"/>
                <a:ea typeface="方正大黑简体" pitchFamily="65" charset="-122"/>
              </a:rPr>
              <a:t>6.</a:t>
            </a:r>
            <a:r>
              <a:rPr lang="zh-CN" altLang="en-US" sz="3200" dirty="0" smtClean="0">
                <a:solidFill>
                  <a:srgbClr val="FFC000"/>
                </a:solidFill>
                <a:latin typeface="方正大黑简体" pitchFamily="65" charset="-122"/>
                <a:ea typeface="方正大黑简体" pitchFamily="65" charset="-122"/>
              </a:rPr>
              <a:t>它将向何处去？</a:t>
            </a:r>
            <a:endParaRPr lang="en-US" altLang="zh-CN" sz="3200" dirty="0" smtClean="0">
              <a:solidFill>
                <a:srgbClr val="FFC000"/>
              </a:solidFill>
              <a:latin typeface="方正大黑简体" pitchFamily="65" charset="-122"/>
              <a:ea typeface="方正大黑简体" pitchFamily="65" charset="-122"/>
            </a:endParaRPr>
          </a:p>
          <a:p>
            <a:r>
              <a:rPr lang="en-US" altLang="zh-CN" sz="3200" dirty="0" smtClean="0">
                <a:latin typeface="方正大黑简体" pitchFamily="65" charset="-122"/>
                <a:ea typeface="方正大黑简体" pitchFamily="65" charset="-122"/>
              </a:rPr>
              <a:t>7.</a:t>
            </a:r>
            <a:r>
              <a:rPr lang="zh-CN" altLang="en-US" sz="3200" dirty="0" smtClean="0">
                <a:latin typeface="方正大黑简体" pitchFamily="65" charset="-122"/>
                <a:ea typeface="方正大黑简体" pitchFamily="65" charset="-122"/>
              </a:rPr>
              <a:t>它对教与学有什么启示？</a:t>
            </a:r>
            <a:endParaRPr lang="zh-CN" altLang="en-US" sz="3200" dirty="0">
              <a:latin typeface="方正大黑简体" pitchFamily="65" charset="-122"/>
              <a:ea typeface="方正大黑简体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13149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极目远眺">
  <a:themeElements>
    <a:clrScheme name="极目远眺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极目远眺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极目远眺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3352</TotalTime>
  <Words>2386</Words>
  <Application>Microsoft Office PowerPoint</Application>
  <PresentationFormat>全屏显示(4:3)</PresentationFormat>
  <Paragraphs>434</Paragraphs>
  <Slides>66</Slides>
  <Notes>3</Notes>
  <HiddenSlides>0</HiddenSlides>
  <MMClips>1</MMClips>
  <ScaleCrop>false</ScaleCrop>
  <HeadingPairs>
    <vt:vector size="6" baseType="variant">
      <vt:variant>
        <vt:lpstr>已用的字体</vt:lpstr>
      </vt:variant>
      <vt:variant>
        <vt:i4>27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66</vt:i4>
      </vt:variant>
    </vt:vector>
  </HeadingPairs>
  <TitlesOfParts>
    <vt:vector size="94" baseType="lpstr">
      <vt:lpstr>方正超粗黑_GBK</vt:lpstr>
      <vt:lpstr>方正超粗黑简体</vt:lpstr>
      <vt:lpstr>方正粗活意简体</vt:lpstr>
      <vt:lpstr>方正粗倩简体</vt:lpstr>
      <vt:lpstr>方正粗宋简体</vt:lpstr>
      <vt:lpstr>方正粗圆简体</vt:lpstr>
      <vt:lpstr>方正大标宋简体</vt:lpstr>
      <vt:lpstr>方正大黑简体</vt:lpstr>
      <vt:lpstr>方正华隶简体</vt:lpstr>
      <vt:lpstr>方正静蕾简体</vt:lpstr>
      <vt:lpstr>方正隶二简体</vt:lpstr>
      <vt:lpstr>方正流行体简体</vt:lpstr>
      <vt:lpstr>方正水黑简体</vt:lpstr>
      <vt:lpstr>方正水柱简体</vt:lpstr>
      <vt:lpstr>方正姚体</vt:lpstr>
      <vt:lpstr>方正艺黑简体</vt:lpstr>
      <vt:lpstr>方正毡笔黑简体</vt:lpstr>
      <vt:lpstr>黑体</vt:lpstr>
      <vt:lpstr>华文新魏</vt:lpstr>
      <vt:lpstr>宋体</vt:lpstr>
      <vt:lpstr>微软雅黑</vt:lpstr>
      <vt:lpstr>微软雅黑 Light</vt:lpstr>
      <vt:lpstr>Arial</vt:lpstr>
      <vt:lpstr>Arial</vt:lpstr>
      <vt:lpstr>Arial Narrow</vt:lpstr>
      <vt:lpstr>Calibri</vt:lpstr>
      <vt:lpstr>Wingdings</vt:lpstr>
      <vt:lpstr>极目远眺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关于微课程你必须知道的7件事</vt:lpstr>
      <vt:lpstr>什么是微课程？</vt:lpstr>
      <vt:lpstr>江苏省“微课”大赛对“微课”视频的定义</vt:lpstr>
      <vt:lpstr>PowerPoint 演示文稿</vt:lpstr>
      <vt:lpstr>关于微课程你必须知道的7件事</vt:lpstr>
      <vt:lpstr>PowerPoint 演示文稿</vt:lpstr>
      <vt:lpstr>微课程的缘起</vt:lpstr>
      <vt:lpstr>微课程的发展</vt:lpstr>
      <vt:lpstr>关于微课程你必须知道的7件事</vt:lpstr>
      <vt:lpstr>PowerPoint 演示文稿</vt:lpstr>
      <vt:lpstr>PowerPoint 演示文稿</vt:lpstr>
      <vt:lpstr>PowerPoint 演示文稿</vt:lpstr>
      <vt:lpstr>关于微课程你必须知道的7件事</vt:lpstr>
      <vt:lpstr>关于微课程你必须知道的7件事</vt:lpstr>
      <vt:lpstr>关于微课程你必须知道的7件事</vt:lpstr>
      <vt:lpstr>关于微课程你必须知道的7件事</vt:lpstr>
      <vt:lpstr>好微课</vt:lpstr>
      <vt:lpstr>微课程的课程要素</vt:lpstr>
      <vt:lpstr>PowerPoint 演示文稿</vt:lpstr>
      <vt:lpstr>PowerPoint 演示文稿</vt:lpstr>
      <vt:lpstr>       在教学过程中，教师对知识的理解、分析、判断、推理、鉴别、欣赏、评价、应用等；即使是单纯的语言的表达，也饱含了施教者的情绪、爱好、兴趣、激情、信念、承诺等情感价值观的东西，最终一起通过施教者的身体活动呈现出来，与纯粹的知识一起影响、感染受教育者，是教育不可分割的组成部分。</vt:lpstr>
      <vt:lpstr>PowerPoint 演示文稿</vt:lpstr>
      <vt:lpstr>PowerPoint 演示文稿</vt:lpstr>
      <vt:lpstr>可汗学院知识地图的构建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各种讲授形式的微视频</vt:lpstr>
      <vt:lpstr>各种讲授形式的微视频</vt:lpstr>
      <vt:lpstr>各种讲授形式的微视频</vt:lpstr>
      <vt:lpstr>PowerPoint 演示文稿</vt:lpstr>
      <vt:lpstr>·生动有趣讲解</vt:lpstr>
      <vt:lpstr>PowerPoint 演示文稿</vt:lpstr>
      <vt:lpstr>·虚拟仿真软件</vt:lpstr>
      <vt:lpstr>·可汗学院</vt:lpstr>
      <vt:lpstr>PowerPoint 演示文稿</vt:lpstr>
      <vt:lpstr>·PPT直接转换</vt:lpstr>
      <vt:lpstr>·PPT直接转换</vt:lpstr>
      <vt:lpstr>PowerPoint 演示文稿</vt:lpstr>
      <vt:lpstr>各种讲授形式的微视频</vt:lpstr>
      <vt:lpstr>好微课</vt:lpstr>
      <vt:lpstr>PowerPoint 演示文稿</vt:lpstr>
      <vt:lpstr>PowerPoint 演示文稿</vt:lpstr>
      <vt:lpstr>PowerPoint 演示文稿</vt:lpstr>
      <vt:lpstr>PowerPoint 演示文稿</vt:lpstr>
      <vt:lpstr>大数据揭晓最受欢迎的微课的特点</vt:lpstr>
      <vt:lpstr>PowerPoint 演示文稿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关 于</dc:title>
  <dc:creator>dbc</dc:creator>
  <cp:lastModifiedBy>user</cp:lastModifiedBy>
  <cp:revision>238</cp:revision>
  <dcterms:created xsi:type="dcterms:W3CDTF">2013-07-03T15:51:28Z</dcterms:created>
  <dcterms:modified xsi:type="dcterms:W3CDTF">2016-01-23T14:53:47Z</dcterms:modified>
</cp:coreProperties>
</file>