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59" autoAdjust="0"/>
  </p:normalViewPr>
  <p:slideViewPr>
    <p:cSldViewPr>
      <p:cViewPr varScale="1">
        <p:scale>
          <a:sx n="67" d="100"/>
          <a:sy n="67" d="100"/>
        </p:scale>
        <p:origin x="-59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455D23-88EB-4D32-8A64-430A819AFF03}" type="datetimeFigureOut">
              <a:rPr lang="zh-CN" altLang="en-US" smtClean="0"/>
              <a:t>2015/11/19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CD2F74-C9DD-4790-BF37-38920F1012AD}" type="slidenum">
              <a:rPr lang="zh-CN" altLang="en-US" smtClean="0"/>
              <a:t>‹#›</a:t>
            </a:fld>
            <a:endParaRPr lang="zh-CN" altLang="en-US"/>
          </a:p>
        </p:txBody>
      </p:sp>
    </p:spTree>
    <p:extLst>
      <p:ext uri="{BB962C8B-B14F-4D97-AF65-F5344CB8AC3E}">
        <p14:creationId xmlns:p14="http://schemas.microsoft.com/office/powerpoint/2010/main" val="3242237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221538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4203238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321669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874520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330136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105577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424772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426345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543118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103119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E206735-6604-47AC-818A-C3900F6C1A6E}" type="datetimeFigureOut">
              <a:rPr lang="zh-CN" altLang="en-US" smtClean="0"/>
              <a:t>2015/11/19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2018395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06735-6604-47AC-818A-C3900F6C1A6E}" type="datetimeFigureOut">
              <a:rPr lang="zh-CN" altLang="en-US" smtClean="0"/>
              <a:t>2015/11/19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FB6FFB-1058-4F8B-908F-A19DF691BCAD}" type="slidenum">
              <a:rPr lang="zh-CN" altLang="en-US" smtClean="0"/>
              <a:t>‹#›</a:t>
            </a:fld>
            <a:endParaRPr lang="zh-CN" altLang="en-US"/>
          </a:p>
        </p:txBody>
      </p:sp>
    </p:spTree>
    <p:extLst>
      <p:ext uri="{BB962C8B-B14F-4D97-AF65-F5344CB8AC3E}">
        <p14:creationId xmlns:p14="http://schemas.microsoft.com/office/powerpoint/2010/main" val="3296376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administrator\appdata\roaming\360se6\User Data\temp\d5547c74-d9ad-4625-bd93-41c2817f1dff_05.jpg"/>
          <p:cNvPicPr>
            <a:picLocks noChangeAspect="1" noChangeArrowheads="1"/>
          </p:cNvPicPr>
          <p:nvPr/>
        </p:nvPicPr>
        <p:blipFill rotWithShape="1">
          <a:blip r:embed="rId2">
            <a:extLst>
              <a:ext uri="{28A0092B-C50C-407E-A947-70E740481C1C}">
                <a14:useLocalDpi xmlns:a14="http://schemas.microsoft.com/office/drawing/2010/main" val="0"/>
              </a:ext>
            </a:extLst>
          </a:blip>
          <a:srcRect t="5237" r="249"/>
          <a:stretch/>
        </p:blipFill>
        <p:spPr bwMode="auto">
          <a:xfrm>
            <a:off x="24" y="0"/>
            <a:ext cx="9158354"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1607299" y="2708920"/>
            <a:ext cx="5952270" cy="1754326"/>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zh-CN" alt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小学数学活动经验</a:t>
            </a:r>
            <a:endParaRPr lang="en-US" altLang="zh-CN"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lgn="ctr"/>
            <a:r>
              <a:rPr lang="zh-CN" altLang="en-US"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中</a:t>
            </a:r>
            <a:r>
              <a:rPr lang="zh-CN" alt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的</a:t>
            </a:r>
            <a:r>
              <a:rPr lang="zh-CN" altLang="en-US"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部分</a:t>
            </a:r>
            <a:r>
              <a:rPr lang="zh-CN" alt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概念认识</a:t>
            </a:r>
            <a:endParaRPr lang="en-US" altLang="zh-CN"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20105170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331640" y="2420888"/>
            <a:ext cx="6480720" cy="255454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3200" dirty="0"/>
              <a:t>学生经验的内涵及构成</a:t>
            </a:r>
            <a:r>
              <a:rPr lang="en-US" altLang="zh-CN" sz="3200" dirty="0" smtClean="0"/>
              <a:t>:</a:t>
            </a:r>
          </a:p>
          <a:p>
            <a:r>
              <a:rPr lang="zh-CN" altLang="zh-CN" sz="3200" dirty="0" smtClean="0"/>
              <a:t>将学生</a:t>
            </a:r>
            <a:r>
              <a:rPr lang="zh-CN" altLang="zh-CN" sz="3200" dirty="0"/>
              <a:t>经验限制为学生在数学课堂环境下获得的关于课堂活动的经验。因此</a:t>
            </a:r>
            <a:r>
              <a:rPr lang="en-US" altLang="zh-CN" sz="3200" dirty="0"/>
              <a:t>,</a:t>
            </a:r>
            <a:r>
              <a:rPr lang="zh-CN" altLang="zh-CN" sz="3200" dirty="0"/>
              <a:t>也可用学生课堂活动经验代替</a:t>
            </a:r>
            <a:r>
              <a:rPr lang="en-US" altLang="zh-CN" sz="3200" dirty="0"/>
              <a:t>,</a:t>
            </a:r>
            <a:r>
              <a:rPr lang="zh-CN" altLang="zh-CN" sz="3200" dirty="0"/>
              <a:t>简称活动经验。</a:t>
            </a:r>
            <a:endParaRPr lang="zh-CN" altLang="en-US" sz="3200" dirty="0"/>
          </a:p>
        </p:txBody>
      </p:sp>
    </p:spTree>
    <p:extLst>
      <p:ext uri="{BB962C8B-B14F-4D97-AF65-F5344CB8AC3E}">
        <p14:creationId xmlns:p14="http://schemas.microsoft.com/office/powerpoint/2010/main" val="581177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1163055" y="1844824"/>
            <a:ext cx="6840760" cy="341632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dirty="0" smtClean="0"/>
              <a:t>学生</a:t>
            </a:r>
            <a:r>
              <a:rPr lang="zh-CN" altLang="zh-CN" sz="2400" dirty="0"/>
              <a:t>经验的内涵可以理解</a:t>
            </a:r>
            <a:r>
              <a:rPr lang="zh-CN" altLang="zh-CN" sz="2400" dirty="0" smtClean="0"/>
              <a:t>为</a:t>
            </a:r>
            <a:r>
              <a:rPr lang="zh-CN" altLang="en-US" sz="2400" dirty="0" smtClean="0"/>
              <a:t>：</a:t>
            </a:r>
            <a:endParaRPr lang="en-US" altLang="zh-CN" sz="2400" dirty="0" smtClean="0"/>
          </a:p>
          <a:p>
            <a:r>
              <a:rPr lang="en-US" altLang="zh-CN" sz="2400" dirty="0"/>
              <a:t> </a:t>
            </a:r>
            <a:r>
              <a:rPr lang="en-US" altLang="zh-CN" sz="2400" dirty="0" smtClean="0"/>
              <a:t>      </a:t>
            </a:r>
            <a:r>
              <a:rPr lang="zh-CN" altLang="zh-CN" sz="2400" dirty="0" smtClean="0"/>
              <a:t>在</a:t>
            </a:r>
            <a:r>
              <a:rPr lang="zh-CN" altLang="zh-CN" sz="2400" dirty="0"/>
              <a:t>数学课堂情境中</a:t>
            </a:r>
            <a:r>
              <a:rPr lang="en-US" altLang="zh-CN" sz="2400" dirty="0"/>
              <a:t>,</a:t>
            </a:r>
            <a:r>
              <a:rPr lang="zh-CN" altLang="zh-CN" sz="2400" dirty="0"/>
              <a:t>由教师有目的、有组织的选择和计划下</a:t>
            </a:r>
            <a:r>
              <a:rPr lang="en-US" altLang="zh-CN" sz="2400" dirty="0"/>
              <a:t>,</a:t>
            </a:r>
            <a:r>
              <a:rPr lang="zh-CN" altLang="zh-CN" sz="2400" dirty="0"/>
              <a:t>学习者经历的课堂活动过程和结果的有机统一。具体的说</a:t>
            </a:r>
            <a:r>
              <a:rPr lang="en-US" altLang="zh-CN" sz="2400" dirty="0"/>
              <a:t>,</a:t>
            </a:r>
            <a:r>
              <a:rPr lang="zh-CN" altLang="zh-CN" sz="2400" dirty="0"/>
              <a:t>学生经验既是学生从行为、认知、情感、意志等方面参与的对完整的数学课堂活动的经历、体验与领悟</a:t>
            </a:r>
            <a:r>
              <a:rPr lang="en-US" altLang="zh-CN" sz="2400" dirty="0"/>
              <a:t>(</a:t>
            </a:r>
            <a:r>
              <a:rPr lang="zh-CN" altLang="zh-CN" sz="2400" dirty="0"/>
              <a:t>经验的动词形式</a:t>
            </a:r>
            <a:r>
              <a:rPr lang="en-US" altLang="zh-CN" sz="2400" dirty="0"/>
              <a:t>),</a:t>
            </a:r>
            <a:r>
              <a:rPr lang="zh-CN" altLang="zh-CN" sz="2400" dirty="0"/>
              <a:t>也是学生通过数学课堂活动获得的知识</a:t>
            </a:r>
            <a:r>
              <a:rPr lang="en-US" altLang="zh-CN" sz="2400" dirty="0"/>
              <a:t>(</a:t>
            </a:r>
            <a:r>
              <a:rPr lang="zh-CN" altLang="zh-CN" sz="2400" dirty="0"/>
              <a:t>包括感性认识</a:t>
            </a:r>
            <a:r>
              <a:rPr lang="en-US" altLang="zh-CN" sz="2400" dirty="0"/>
              <a:t>)</a:t>
            </a:r>
            <a:r>
              <a:rPr lang="zh-CN" altLang="zh-CN" sz="2400" dirty="0"/>
              <a:t>、技能与智慧</a:t>
            </a:r>
            <a:r>
              <a:rPr lang="en-US" altLang="zh-CN" sz="2400" dirty="0"/>
              <a:t>(</a:t>
            </a:r>
            <a:r>
              <a:rPr lang="zh-CN" altLang="zh-CN" sz="2400" dirty="0"/>
              <a:t>经验的名词形式</a:t>
            </a:r>
            <a:r>
              <a:rPr lang="en-US" altLang="zh-CN" sz="2400" dirty="0"/>
              <a:t>),</a:t>
            </a:r>
            <a:r>
              <a:rPr lang="zh-CN" altLang="zh-CN" sz="2400" dirty="0"/>
              <a:t>是过程与结果的有机统一。</a:t>
            </a:r>
            <a:endParaRPr lang="zh-CN" altLang="en-US" sz="2400" dirty="0"/>
          </a:p>
        </p:txBody>
      </p:sp>
    </p:spTree>
    <p:extLst>
      <p:ext uri="{BB962C8B-B14F-4D97-AF65-F5344CB8AC3E}">
        <p14:creationId xmlns:p14="http://schemas.microsoft.com/office/powerpoint/2010/main" val="5811773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206513" y="2518230"/>
            <a:ext cx="6696744" cy="181588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en-US" sz="2800" dirty="0" smtClean="0"/>
              <a:t>根据活动来分：</a:t>
            </a:r>
            <a:r>
              <a:rPr lang="zh-CN" altLang="zh-CN" sz="2800" dirty="0" smtClean="0"/>
              <a:t>学生经验是活动过程与结果的统一</a:t>
            </a:r>
            <a:r>
              <a:rPr lang="zh-CN" altLang="en-US" sz="2800" dirty="0" smtClean="0"/>
              <a:t>。</a:t>
            </a:r>
            <a:endParaRPr lang="en-US" altLang="zh-CN" sz="2800" dirty="0" smtClean="0"/>
          </a:p>
          <a:p>
            <a:r>
              <a:rPr lang="zh-CN" altLang="en-US" sz="2800" b="1" dirty="0" smtClean="0"/>
              <a:t>可以分为：</a:t>
            </a:r>
            <a:r>
              <a:rPr lang="zh-CN" altLang="zh-CN" sz="2800" b="1" dirty="0" smtClean="0"/>
              <a:t>过程性经验和结果性经验</a:t>
            </a:r>
            <a:r>
              <a:rPr lang="en-US" altLang="zh-CN" sz="2800" b="1" dirty="0" smtClean="0"/>
              <a:t>,</a:t>
            </a:r>
            <a:r>
              <a:rPr lang="zh-CN" altLang="zh-CN" sz="2800" b="1" dirty="0" smtClean="0"/>
              <a:t>也可称为动词性经验和名词性经验。</a:t>
            </a:r>
            <a:endParaRPr lang="zh-CN" altLang="zh-CN" sz="2800" dirty="0"/>
          </a:p>
        </p:txBody>
      </p:sp>
      <p:sp>
        <p:nvSpPr>
          <p:cNvPr id="4" name="矩形 3"/>
          <p:cNvSpPr/>
          <p:nvPr/>
        </p:nvSpPr>
        <p:spPr>
          <a:xfrm>
            <a:off x="1206513" y="1608048"/>
            <a:ext cx="3913251"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zh-CN" sz="4000" dirty="0" smtClean="0">
                <a:solidFill>
                  <a:srgbClr val="FF0000"/>
                </a:solidFill>
              </a:rPr>
              <a:t>学生经验的种类</a:t>
            </a:r>
            <a:r>
              <a:rPr lang="en-US" altLang="zh-CN" sz="4000" dirty="0" smtClean="0">
                <a:solidFill>
                  <a:srgbClr val="FF0000"/>
                </a:solidFill>
              </a:rPr>
              <a:t>:</a:t>
            </a:r>
          </a:p>
        </p:txBody>
      </p:sp>
    </p:spTree>
    <p:extLst>
      <p:ext uri="{BB962C8B-B14F-4D97-AF65-F5344CB8AC3E}">
        <p14:creationId xmlns:p14="http://schemas.microsoft.com/office/powerpoint/2010/main" val="5811773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224223" y="2348880"/>
            <a:ext cx="6408712" cy="255454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3200" b="1" dirty="0"/>
              <a:t>过程性</a:t>
            </a:r>
            <a:r>
              <a:rPr lang="zh-CN" altLang="zh-CN" sz="3200" b="1" dirty="0" smtClean="0"/>
              <a:t>经验</a:t>
            </a:r>
            <a:r>
              <a:rPr lang="zh-CN" altLang="zh-CN" sz="3200" dirty="0" smtClean="0"/>
              <a:t>主要</a:t>
            </a:r>
            <a:r>
              <a:rPr lang="zh-CN" altLang="zh-CN" sz="3200" dirty="0"/>
              <a:t>包括经历的活动本身</a:t>
            </a:r>
            <a:r>
              <a:rPr lang="en-US" altLang="zh-CN" sz="3200" dirty="0"/>
              <a:t>,</a:t>
            </a:r>
            <a:r>
              <a:rPr lang="zh-CN" altLang="zh-CN" sz="3200" dirty="0"/>
              <a:t>不仅包括活动的转换、师生人际关系的交往过程等环境因素</a:t>
            </a:r>
            <a:r>
              <a:rPr lang="en-US" altLang="zh-CN" sz="3200" dirty="0"/>
              <a:t>,</a:t>
            </a:r>
            <a:r>
              <a:rPr lang="zh-CN" altLang="zh-CN" sz="3200" dirty="0"/>
              <a:t>也包括体验、领悟、或理解的行为过程</a:t>
            </a:r>
            <a:r>
              <a:rPr lang="en-US" altLang="zh-CN" sz="3200" dirty="0"/>
              <a:t>,</a:t>
            </a:r>
            <a:r>
              <a:rPr lang="zh-CN" altLang="zh-CN" sz="3200" dirty="0"/>
              <a:t>是活动的历程以及具体的活动的概括</a:t>
            </a:r>
            <a:r>
              <a:rPr lang="zh-CN" altLang="zh-CN" sz="3200" dirty="0" smtClean="0"/>
              <a:t>。</a:t>
            </a:r>
            <a:endParaRPr lang="zh-CN" altLang="en-US" sz="3200" dirty="0"/>
          </a:p>
        </p:txBody>
      </p:sp>
      <p:sp>
        <p:nvSpPr>
          <p:cNvPr id="5" name="矩形 4"/>
          <p:cNvSpPr/>
          <p:nvPr/>
        </p:nvSpPr>
        <p:spPr>
          <a:xfrm>
            <a:off x="1206513" y="1412776"/>
            <a:ext cx="3913251"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zh-CN" sz="4000" dirty="0" smtClean="0">
                <a:solidFill>
                  <a:srgbClr val="FF0000"/>
                </a:solidFill>
              </a:rPr>
              <a:t>学生经验的种类</a:t>
            </a:r>
            <a:r>
              <a:rPr lang="en-US" altLang="zh-CN" sz="4000" dirty="0" smtClean="0">
                <a:solidFill>
                  <a:srgbClr val="FF0000"/>
                </a:solidFill>
              </a:rPr>
              <a:t>:</a:t>
            </a:r>
          </a:p>
        </p:txBody>
      </p:sp>
    </p:spTree>
    <p:extLst>
      <p:ext uri="{BB962C8B-B14F-4D97-AF65-F5344CB8AC3E}">
        <p14:creationId xmlns:p14="http://schemas.microsoft.com/office/powerpoint/2010/main" val="5811773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271067" y="2838239"/>
            <a:ext cx="6624736" cy="156966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3200" b="1" dirty="0"/>
              <a:t>结果性经验</a:t>
            </a:r>
            <a:r>
              <a:rPr lang="zh-CN" altLang="zh-CN" sz="3200" dirty="0"/>
              <a:t>主要包括从活动中获得的感性认识、知识、技能与做法</a:t>
            </a:r>
            <a:r>
              <a:rPr lang="en-US" altLang="zh-CN" sz="3200" dirty="0"/>
              <a:t>,</a:t>
            </a:r>
            <a:r>
              <a:rPr lang="zh-CN" altLang="zh-CN" sz="3200" dirty="0"/>
              <a:t>包括策略性知识、程序性知识等</a:t>
            </a:r>
            <a:r>
              <a:rPr lang="zh-CN" altLang="zh-CN" sz="3200" dirty="0" smtClean="0"/>
              <a:t>。</a:t>
            </a:r>
            <a:endParaRPr lang="zh-CN" altLang="en-US" sz="3200" dirty="0"/>
          </a:p>
        </p:txBody>
      </p:sp>
      <p:sp>
        <p:nvSpPr>
          <p:cNvPr id="5" name="矩形 4"/>
          <p:cNvSpPr/>
          <p:nvPr/>
        </p:nvSpPr>
        <p:spPr>
          <a:xfrm>
            <a:off x="1206513" y="1608048"/>
            <a:ext cx="3913251"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zh-CN" sz="4000" dirty="0" smtClean="0">
                <a:solidFill>
                  <a:srgbClr val="FF0000"/>
                </a:solidFill>
              </a:rPr>
              <a:t>学生经验的种类</a:t>
            </a:r>
            <a:r>
              <a:rPr lang="en-US" altLang="zh-CN" sz="4000" dirty="0" smtClean="0">
                <a:solidFill>
                  <a:srgbClr val="FF0000"/>
                </a:solidFill>
              </a:rPr>
              <a:t>:</a:t>
            </a:r>
          </a:p>
        </p:txBody>
      </p:sp>
    </p:spTree>
    <p:extLst>
      <p:ext uri="{BB962C8B-B14F-4D97-AF65-F5344CB8AC3E}">
        <p14:creationId xmlns:p14="http://schemas.microsoft.com/office/powerpoint/2010/main" val="5811773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1187624" y="2623552"/>
            <a:ext cx="6768752" cy="267765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dirty="0"/>
              <a:t>按照课堂上学生参与的基本数学活动来分</a:t>
            </a:r>
            <a:r>
              <a:rPr lang="en-US" altLang="zh-CN" sz="2800" dirty="0"/>
              <a:t>,</a:t>
            </a:r>
            <a:r>
              <a:rPr lang="zh-CN" altLang="zh-CN" sz="2800" dirty="0"/>
              <a:t>可以将学生经验分为如何认识数学、如何选择、判断、交流、发展、解决数学问题的</a:t>
            </a:r>
            <a:r>
              <a:rPr lang="zh-CN" altLang="zh-CN" sz="2800" b="1" dirty="0"/>
              <a:t>认识经验、选择经验、决策经验、判断经验、发展经验、交流经验、协调经验、问题解决经验等经验</a:t>
            </a:r>
            <a:endParaRPr lang="zh-CN" altLang="en-US" sz="2800" b="1" dirty="0"/>
          </a:p>
        </p:txBody>
      </p:sp>
      <p:sp>
        <p:nvSpPr>
          <p:cNvPr id="7" name="矩形 6"/>
          <p:cNvSpPr/>
          <p:nvPr/>
        </p:nvSpPr>
        <p:spPr>
          <a:xfrm>
            <a:off x="1206513" y="1608048"/>
            <a:ext cx="3913251"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zh-CN" sz="4000" dirty="0" smtClean="0">
                <a:solidFill>
                  <a:srgbClr val="FF0000"/>
                </a:solidFill>
              </a:rPr>
              <a:t>学生经验的种类</a:t>
            </a:r>
            <a:r>
              <a:rPr lang="en-US" altLang="zh-CN" sz="4000" dirty="0" smtClean="0">
                <a:solidFill>
                  <a:srgbClr val="FF0000"/>
                </a:solidFill>
              </a:rPr>
              <a:t>:</a:t>
            </a:r>
          </a:p>
        </p:txBody>
      </p:sp>
    </p:spTree>
    <p:extLst>
      <p:ext uri="{BB962C8B-B14F-4D97-AF65-F5344CB8AC3E}">
        <p14:creationId xmlns:p14="http://schemas.microsoft.com/office/powerpoint/2010/main" val="29993149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87624" y="2982431"/>
            <a:ext cx="6696744" cy="224676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dirty="0"/>
              <a:t>从经验的性质看</a:t>
            </a:r>
            <a:r>
              <a:rPr lang="en-US" altLang="zh-CN" sz="2800" dirty="0"/>
              <a:t>,</a:t>
            </a:r>
            <a:r>
              <a:rPr lang="zh-CN" altLang="zh-CN" sz="2800" dirty="0"/>
              <a:t>如果按照学生课堂上数学活动过程及结果是侧重于行为</a:t>
            </a:r>
            <a:r>
              <a:rPr lang="en-US" altLang="zh-CN" sz="2800" dirty="0"/>
              <a:t>(</a:t>
            </a:r>
            <a:r>
              <a:rPr lang="zh-CN" altLang="zh-CN" sz="2800" dirty="0"/>
              <a:t>动作</a:t>
            </a:r>
            <a:r>
              <a:rPr lang="en-US" altLang="zh-CN" sz="2800" dirty="0"/>
              <a:t>)</a:t>
            </a:r>
            <a:r>
              <a:rPr lang="zh-CN" altLang="zh-CN" sz="2800" dirty="0"/>
              <a:t>、认知还是情感</a:t>
            </a:r>
            <a:r>
              <a:rPr lang="en-US" altLang="zh-CN" sz="2800" dirty="0"/>
              <a:t>,</a:t>
            </a:r>
            <a:r>
              <a:rPr lang="zh-CN" altLang="zh-CN" sz="2800" dirty="0"/>
              <a:t>可以将学生的经验分为动作行为</a:t>
            </a:r>
            <a:r>
              <a:rPr lang="en-US" altLang="zh-CN" sz="2800" b="1" dirty="0"/>
              <a:t>(</a:t>
            </a:r>
            <a:r>
              <a:rPr lang="zh-CN" altLang="zh-CN" sz="2800" b="1" dirty="0"/>
              <a:t>技能</a:t>
            </a:r>
            <a:r>
              <a:rPr lang="en-US" altLang="zh-CN" sz="2800" b="1" dirty="0"/>
              <a:t>)</a:t>
            </a:r>
            <a:r>
              <a:rPr lang="zh-CN" altLang="zh-CN" sz="2800" b="1" dirty="0"/>
              <a:t>经验、认知经验、情感体验</a:t>
            </a:r>
            <a:r>
              <a:rPr lang="zh-CN" altLang="zh-CN" sz="2800" dirty="0"/>
              <a:t>三个基本层次的经验。</a:t>
            </a:r>
            <a:endParaRPr lang="zh-CN" altLang="en-US" sz="2800" dirty="0"/>
          </a:p>
        </p:txBody>
      </p:sp>
      <p:sp>
        <p:nvSpPr>
          <p:cNvPr id="6" name="矩形 5"/>
          <p:cNvSpPr/>
          <p:nvPr/>
        </p:nvSpPr>
        <p:spPr>
          <a:xfrm>
            <a:off x="1206513" y="1608048"/>
            <a:ext cx="3913251"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zh-CN" sz="4000" dirty="0" smtClean="0">
                <a:solidFill>
                  <a:srgbClr val="FF0000"/>
                </a:solidFill>
              </a:rPr>
              <a:t>学生经验的种类</a:t>
            </a:r>
            <a:r>
              <a:rPr lang="en-US" altLang="zh-CN" sz="4000" dirty="0" smtClean="0">
                <a:solidFill>
                  <a:srgbClr val="FF0000"/>
                </a:solidFill>
              </a:rPr>
              <a:t>:</a:t>
            </a:r>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331640" y="2492896"/>
            <a:ext cx="6552728" cy="3108543"/>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dirty="0"/>
              <a:t>从学生经验性质来看</a:t>
            </a:r>
            <a:r>
              <a:rPr lang="en-US" altLang="zh-CN" sz="2800" dirty="0"/>
              <a:t>,</a:t>
            </a:r>
            <a:r>
              <a:rPr lang="zh-CN" altLang="zh-CN" sz="2800" dirty="0"/>
              <a:t>一方面</a:t>
            </a:r>
            <a:r>
              <a:rPr lang="en-US" altLang="zh-CN" sz="2800" dirty="0"/>
              <a:t>,</a:t>
            </a:r>
            <a:r>
              <a:rPr lang="zh-CN" altLang="zh-CN" sz="2800" dirty="0"/>
              <a:t>它所包含的数学活动经验主要是</a:t>
            </a:r>
            <a:r>
              <a:rPr lang="zh-CN" altLang="zh-CN" sz="2800" b="1" dirty="0"/>
              <a:t>程序性知识</a:t>
            </a:r>
            <a:r>
              <a:rPr lang="en-US" altLang="zh-CN" sz="2800" dirty="0"/>
              <a:t>,</a:t>
            </a:r>
            <a:r>
              <a:rPr lang="zh-CN" altLang="zh-CN" sz="2800" dirty="0"/>
              <a:t>是关于知识如何形成、应用及发展的策略性知识和背景性知识</a:t>
            </a:r>
            <a:r>
              <a:rPr lang="en-US" altLang="zh-CN" sz="2800" dirty="0"/>
              <a:t>,</a:t>
            </a:r>
            <a:r>
              <a:rPr lang="zh-CN" altLang="zh-CN" sz="2800" dirty="0"/>
              <a:t>另一方面</a:t>
            </a:r>
            <a:r>
              <a:rPr lang="en-US" altLang="zh-CN" sz="2800" dirty="0"/>
              <a:t>,</a:t>
            </a:r>
            <a:r>
              <a:rPr lang="zh-CN" altLang="zh-CN" sz="2800" dirty="0"/>
              <a:t>主要是指</a:t>
            </a:r>
            <a:r>
              <a:rPr lang="zh-CN" altLang="zh-CN" sz="2800" b="1" dirty="0"/>
              <a:t>情感层面、观念性层面的数学活动经验</a:t>
            </a:r>
            <a:r>
              <a:rPr lang="en-US" altLang="zh-CN" sz="2800" dirty="0"/>
              <a:t>,</a:t>
            </a:r>
            <a:r>
              <a:rPr lang="zh-CN" altLang="zh-CN" sz="2800" dirty="0"/>
              <a:t>它常常从学习者主观层面影响着学生数学活动的顺利进行</a:t>
            </a:r>
            <a:r>
              <a:rPr lang="zh-CN" altLang="zh-CN" dirty="0"/>
              <a:t>。</a:t>
            </a:r>
          </a:p>
        </p:txBody>
      </p:sp>
      <p:sp>
        <p:nvSpPr>
          <p:cNvPr id="6" name="矩形 5"/>
          <p:cNvSpPr/>
          <p:nvPr/>
        </p:nvSpPr>
        <p:spPr>
          <a:xfrm>
            <a:off x="1206513" y="1608048"/>
            <a:ext cx="3913251"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zh-CN" sz="4000" dirty="0" smtClean="0">
                <a:solidFill>
                  <a:srgbClr val="FF0000"/>
                </a:solidFill>
              </a:rPr>
              <a:t>学生经验的种类</a:t>
            </a:r>
            <a:r>
              <a:rPr lang="en-US" altLang="zh-CN" sz="4000" dirty="0" smtClean="0">
                <a:solidFill>
                  <a:srgbClr val="FF0000"/>
                </a:solidFill>
              </a:rPr>
              <a:t>:</a:t>
            </a:r>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15616" y="2348880"/>
            <a:ext cx="6696744" cy="252376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b="1" dirty="0" smtClean="0"/>
              <a:t>学生</a:t>
            </a:r>
            <a:r>
              <a:rPr lang="zh-CN" altLang="zh-CN" sz="2800" b="1" dirty="0"/>
              <a:t>经验的获得</a:t>
            </a:r>
            <a:r>
              <a:rPr lang="en-US" altLang="zh-CN" sz="2800" dirty="0"/>
              <a:t>:</a:t>
            </a:r>
            <a:r>
              <a:rPr lang="zh-CN" altLang="zh-CN" sz="2800" dirty="0"/>
              <a:t>学生经验的获得主体是学生个人</a:t>
            </a:r>
            <a:r>
              <a:rPr lang="en-US" altLang="zh-CN" sz="2800" dirty="0"/>
              <a:t>,</a:t>
            </a:r>
            <a:r>
              <a:rPr lang="zh-CN" altLang="zh-CN" sz="2800" dirty="0"/>
              <a:t>是在具体的数学课堂活动中获得</a:t>
            </a:r>
            <a:r>
              <a:rPr lang="en-US" altLang="zh-CN" sz="2800" dirty="0"/>
              <a:t>,</a:t>
            </a:r>
            <a:r>
              <a:rPr lang="zh-CN" altLang="zh-CN" sz="2800" dirty="0"/>
              <a:t>学习者的主动性、学习者对经历过程的感受、反思、领悟、回味、概括和总结等方面影响经验的获得</a:t>
            </a:r>
            <a:r>
              <a:rPr lang="en-US" altLang="zh-CN" sz="2800" dirty="0"/>
              <a:t>;</a:t>
            </a:r>
            <a:endParaRPr lang="zh-CN" altLang="zh-CN" sz="2800" dirty="0"/>
          </a:p>
          <a:p>
            <a:endParaRPr lang="zh-CN" altLang="zh-CN" dirty="0"/>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87673" y="2264673"/>
            <a:ext cx="6624736" cy="3108543"/>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dirty="0" smtClean="0"/>
              <a:t>学生的学习经验主要是针对学生个体的拥有而言</a:t>
            </a:r>
            <a:r>
              <a:rPr lang="en-US" altLang="zh-CN" sz="2800" dirty="0" smtClean="0"/>
              <a:t>,</a:t>
            </a:r>
            <a:r>
              <a:rPr lang="zh-CN" altLang="zh-CN" sz="2800" dirty="0" smtClean="0"/>
              <a:t>具有个体依赖性</a:t>
            </a:r>
            <a:r>
              <a:rPr lang="en-US" altLang="zh-CN" sz="2800" dirty="0" smtClean="0"/>
              <a:t>,</a:t>
            </a:r>
            <a:r>
              <a:rPr lang="zh-CN" altLang="zh-CN" sz="2800" dirty="0" smtClean="0"/>
              <a:t>在个体知识系统中经验具有相对的权威性。学习者的学习经验对个体来说是生动的、在类似情景下能够被激活和灵活运用</a:t>
            </a:r>
            <a:r>
              <a:rPr lang="en-US" altLang="zh-CN" sz="2800" dirty="0" smtClean="0"/>
              <a:t>,</a:t>
            </a:r>
            <a:r>
              <a:rPr lang="zh-CN" altLang="zh-CN" sz="2800" dirty="0" smtClean="0"/>
              <a:t>对个人的行为意识具有绝对的影响力</a:t>
            </a:r>
            <a:r>
              <a:rPr lang="en-US" altLang="zh-CN" sz="2800" dirty="0" smtClean="0"/>
              <a:t>,</a:t>
            </a:r>
            <a:r>
              <a:rPr lang="zh-CN" altLang="zh-CN" sz="2800" dirty="0" smtClean="0"/>
              <a:t>因而学生经验对学生个人来说显示出依赖性和权威性</a:t>
            </a:r>
            <a:r>
              <a:rPr lang="en-US" altLang="zh-CN" sz="2800" dirty="0" smtClean="0"/>
              <a:t>;</a:t>
            </a:r>
            <a:endParaRPr lang="zh-CN" altLang="zh-CN" sz="2800" dirty="0" smtClean="0"/>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001153" y="2967335"/>
            <a:ext cx="7141699" cy="923330"/>
          </a:xfrm>
          <a:prstGeom prst="rect">
            <a:avLst/>
          </a:prstGeom>
          <a:noFill/>
        </p:spPr>
        <p:txBody>
          <a:bodyPr wrap="none" lIns="91440" tIns="45720" rIns="91440" bIns="45720">
            <a:spAutoFit/>
          </a:bodyPr>
          <a:lstStyle/>
          <a:p>
            <a:pPr algn="ctr"/>
            <a:r>
              <a:rPr lang="zh-CN" alt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一、对活动内涵的认识</a:t>
            </a:r>
            <a:endParaRPr lang="zh-CN" alt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15616" y="2060848"/>
            <a:ext cx="6768752" cy="304698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3200" b="1" dirty="0" smtClean="0"/>
              <a:t>检验学生经验的工具</a:t>
            </a:r>
            <a:r>
              <a:rPr lang="en-US" altLang="zh-CN" sz="3200" dirty="0" smtClean="0"/>
              <a:t>:</a:t>
            </a:r>
          </a:p>
          <a:p>
            <a:endParaRPr lang="en-US" altLang="zh-CN" sz="3200" dirty="0" smtClean="0"/>
          </a:p>
          <a:p>
            <a:r>
              <a:rPr lang="zh-CN" altLang="zh-CN" sz="3200" dirty="0" smtClean="0"/>
              <a:t>检验学生经验的基本工具是问题解决。问题解决的形式多样</a:t>
            </a:r>
            <a:r>
              <a:rPr lang="en-US" altLang="zh-CN" sz="3200" dirty="0" smtClean="0"/>
              <a:t>,</a:t>
            </a:r>
            <a:r>
              <a:rPr lang="zh-CN" altLang="zh-CN" sz="3200" dirty="0" smtClean="0"/>
              <a:t>可以是口头回答问题、思考问题或者动手解决问题等。</a:t>
            </a:r>
            <a:endParaRPr lang="zh-CN" altLang="zh-CN" sz="3200" dirty="0"/>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349006" y="2967335"/>
            <a:ext cx="6445995" cy="1754326"/>
          </a:xfrm>
          <a:prstGeom prst="rect">
            <a:avLst/>
          </a:prstGeom>
          <a:noFill/>
        </p:spPr>
        <p:txBody>
          <a:bodyPr wrap="none" lIns="91440" tIns="45720" rIns="91440" bIns="45720">
            <a:spAutoFit/>
          </a:bodyPr>
          <a:lstStyle/>
          <a:p>
            <a:pPr algn="ctr"/>
            <a:r>
              <a:rPr lang="zh-CN" alt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三、对数学活动经验</a:t>
            </a:r>
            <a:endParaRPr lang="en-US" altLang="zh-CN"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a:p>
            <a:pPr algn="ctr"/>
            <a:r>
              <a:rPr lang="zh-CN" alt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的认识</a:t>
            </a:r>
            <a:endParaRPr lang="zh-CN" alt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331640" y="1988840"/>
            <a:ext cx="6408712" cy="341632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3600" dirty="0"/>
              <a:t>广义的学生数学活动经验可以理解为学生从经历的数学活动过程中获得的感受、体验、领悟以及由此获得的数学知识、技能、情感与观念等内容组成的有机组合性经验。</a:t>
            </a:r>
            <a:endParaRPr lang="zh-CN" altLang="en-US" sz="3600" dirty="0"/>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235063" y="1844824"/>
            <a:ext cx="6696744" cy="397031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dirty="0"/>
              <a:t>学生数学活动经验就是学生在经历数学活动的过程中获得的关于数学活动目的、数学内容意义、数学活动行为及其方式的转换以及数学活动环境等方面的感受、理解、领悟、体验及由此获得的数学知识、技能、智慧、情感与观念等内容组成的有机组合性经验。其中</a:t>
            </a:r>
            <a:r>
              <a:rPr lang="en-US" altLang="zh-CN" sz="2800" dirty="0"/>
              <a:t>,</a:t>
            </a:r>
            <a:r>
              <a:rPr lang="zh-CN" altLang="zh-CN" sz="2800" dirty="0"/>
              <a:t>既包括认知的经验</a:t>
            </a:r>
            <a:r>
              <a:rPr lang="en-US" altLang="zh-CN" sz="2800" dirty="0"/>
              <a:t>,</a:t>
            </a:r>
            <a:r>
              <a:rPr lang="zh-CN" altLang="zh-CN" sz="2800" dirty="0"/>
              <a:t>动作技能性经验</a:t>
            </a:r>
            <a:r>
              <a:rPr lang="en-US" altLang="zh-CN" sz="2800" dirty="0"/>
              <a:t>,</a:t>
            </a:r>
            <a:r>
              <a:rPr lang="zh-CN" altLang="zh-CN" sz="2800" dirty="0"/>
              <a:t>也包括情感的经验、意志、人格等层面的经验。</a:t>
            </a:r>
            <a:endParaRPr lang="zh-CN" altLang="en-US" sz="2800" dirty="0"/>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331640" y="2204864"/>
            <a:ext cx="6336704" cy="181588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dirty="0" smtClean="0"/>
              <a:t>根据对</a:t>
            </a:r>
            <a:r>
              <a:rPr lang="zh-CN" altLang="zh-CN" sz="2800" dirty="0"/>
              <a:t>学生数学活动经验内涵的描述</a:t>
            </a:r>
            <a:r>
              <a:rPr lang="en-US" altLang="zh-CN" sz="2800" dirty="0"/>
              <a:t>,</a:t>
            </a:r>
            <a:r>
              <a:rPr lang="zh-CN" altLang="zh-CN" sz="2800" dirty="0"/>
              <a:t>可以简单的将数学活动经验分为过程性数学活动经验</a:t>
            </a:r>
            <a:r>
              <a:rPr lang="en-US" altLang="zh-CN" sz="2800" dirty="0"/>
              <a:t>(</a:t>
            </a:r>
            <a:r>
              <a:rPr lang="zh-CN" altLang="zh-CN" sz="2800" dirty="0"/>
              <a:t>动词属性</a:t>
            </a:r>
            <a:r>
              <a:rPr lang="en-US" altLang="zh-CN" sz="2800" dirty="0"/>
              <a:t>)</a:t>
            </a:r>
            <a:r>
              <a:rPr lang="zh-CN" altLang="zh-CN" sz="2800" dirty="0"/>
              <a:t>和结果性数学活动经验两个类别。</a:t>
            </a:r>
            <a:endParaRPr lang="zh-CN" altLang="en-US" sz="2800" dirty="0"/>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318518" y="1772816"/>
            <a:ext cx="6480720"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dirty="0"/>
              <a:t>按照经验的分类法</a:t>
            </a:r>
            <a:r>
              <a:rPr lang="en-US" altLang="zh-CN" sz="2400" dirty="0"/>
              <a:t>,</a:t>
            </a:r>
            <a:r>
              <a:rPr lang="zh-CN" altLang="zh-CN" sz="2400" dirty="0"/>
              <a:t>又可将数学活动经验分为认知性数学活动经验</a:t>
            </a:r>
            <a:r>
              <a:rPr lang="en-US" altLang="zh-CN" sz="2400" dirty="0"/>
              <a:t>,</a:t>
            </a:r>
            <a:r>
              <a:rPr lang="zh-CN" altLang="zh-CN" sz="2400" dirty="0"/>
              <a:t>情感体验性数学活动经验与动作技能性数学活动经验三个层面的经验</a:t>
            </a:r>
            <a:r>
              <a:rPr lang="zh-CN" altLang="zh-CN" sz="2400" dirty="0" smtClean="0"/>
              <a:t>。</a:t>
            </a:r>
            <a:endParaRPr lang="en-US" altLang="zh-CN" sz="2400" dirty="0" smtClean="0"/>
          </a:p>
          <a:p>
            <a:endParaRPr lang="en-US" altLang="zh-CN" sz="2400" dirty="0" smtClean="0"/>
          </a:p>
          <a:p>
            <a:r>
              <a:rPr lang="zh-CN" altLang="zh-CN" sz="2400" dirty="0" smtClean="0"/>
              <a:t>在</a:t>
            </a:r>
            <a:r>
              <a:rPr lang="zh-CN" altLang="zh-CN" sz="2400" dirty="0"/>
              <a:t>实际应用时</a:t>
            </a:r>
            <a:r>
              <a:rPr lang="en-US" altLang="zh-CN" sz="2400" dirty="0"/>
              <a:t>,</a:t>
            </a:r>
            <a:r>
              <a:rPr lang="zh-CN" altLang="zh-CN" sz="2400" dirty="0"/>
              <a:t>有时又把数学活动经验中的观念性数学活动经验独立出来进行单独研究。这时</a:t>
            </a:r>
            <a:r>
              <a:rPr lang="en-US" altLang="zh-CN" sz="2400" dirty="0"/>
              <a:t>,</a:t>
            </a:r>
            <a:r>
              <a:rPr lang="zh-CN" altLang="zh-CN" sz="2400" dirty="0"/>
              <a:t>数学活动经验就分成了观念性层面的数学活动经验、认知性数学活动经验</a:t>
            </a:r>
            <a:r>
              <a:rPr lang="en-US" altLang="zh-CN" sz="2400" dirty="0"/>
              <a:t>,</a:t>
            </a:r>
            <a:r>
              <a:rPr lang="zh-CN" altLang="zh-CN" sz="2400" dirty="0"/>
              <a:t>情感体验性数学活动经验与动作行为操作性数学活动经验四个层面的经验。</a:t>
            </a:r>
            <a:endParaRPr lang="zh-CN" altLang="en-US" sz="2400" dirty="0"/>
          </a:p>
        </p:txBody>
      </p:sp>
    </p:spTree>
    <p:extLst>
      <p:ext uri="{BB962C8B-B14F-4D97-AF65-F5344CB8AC3E}">
        <p14:creationId xmlns:p14="http://schemas.microsoft.com/office/powerpoint/2010/main" val="32522491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pic>
        <p:nvPicPr>
          <p:cNvPr id="3" name="图片 2"/>
          <p:cNvPicPr/>
          <p:nvPr/>
        </p:nvPicPr>
        <p:blipFill>
          <a:blip r:embed="rId3"/>
          <a:stretch>
            <a:fillRect/>
          </a:stretch>
        </p:blipFill>
        <p:spPr>
          <a:xfrm>
            <a:off x="1259632" y="1556792"/>
            <a:ext cx="6552728" cy="4104456"/>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22" y="-44550"/>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331640" y="1681778"/>
            <a:ext cx="2880320" cy="707886"/>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zh-CN" altLang="en-US" sz="4000" dirty="0"/>
              <a:t>两</a:t>
            </a:r>
            <a:r>
              <a:rPr lang="zh-CN" altLang="en-US" sz="4000" dirty="0" smtClean="0"/>
              <a:t>个困惑：</a:t>
            </a:r>
            <a:endParaRPr lang="zh-CN" altLang="en-US" sz="4000" dirty="0"/>
          </a:p>
        </p:txBody>
      </p:sp>
      <p:sp>
        <p:nvSpPr>
          <p:cNvPr id="3" name="矩形 2"/>
          <p:cNvSpPr/>
          <p:nvPr/>
        </p:nvSpPr>
        <p:spPr>
          <a:xfrm>
            <a:off x="1324794" y="2564904"/>
            <a:ext cx="6408712" cy="323165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en-US" sz="3600" dirty="0" smtClean="0">
                <a:solidFill>
                  <a:srgbClr val="0070C0"/>
                </a:solidFill>
              </a:rPr>
              <a:t>困惑一：</a:t>
            </a:r>
            <a:r>
              <a:rPr lang="zh-CN" altLang="zh-CN" sz="2400" dirty="0" smtClean="0"/>
              <a:t>如果按照这样的定义</a:t>
            </a:r>
            <a:r>
              <a:rPr lang="en-US" altLang="zh-CN" sz="2400" dirty="0" smtClean="0"/>
              <a:t>,</a:t>
            </a:r>
            <a:r>
              <a:rPr lang="zh-CN" altLang="zh-CN" sz="2400" dirty="0" smtClean="0"/>
              <a:t>学生数学活动过程中的一切似乎都可以用数学活动经验来概括</a:t>
            </a:r>
            <a:r>
              <a:rPr lang="en-US" altLang="zh-CN" sz="2400" dirty="0" smtClean="0"/>
              <a:t>,</a:t>
            </a:r>
            <a:r>
              <a:rPr lang="zh-CN" altLang="zh-CN" sz="2400" dirty="0" smtClean="0"/>
              <a:t>这样数学活动经验也似乎成了包括知识、技能、情感与态度的一个万物之体</a:t>
            </a:r>
            <a:r>
              <a:rPr lang="en-US" altLang="zh-CN" sz="2400" dirty="0" smtClean="0"/>
              <a:t>,</a:t>
            </a:r>
            <a:r>
              <a:rPr lang="zh-CN" altLang="zh-CN" sz="2400" dirty="0" smtClean="0"/>
              <a:t>似乎成了包揽学生数学学习活动中的一切的上位概念</a:t>
            </a:r>
            <a:r>
              <a:rPr lang="en-US" altLang="zh-CN" sz="2400" dirty="0" smtClean="0"/>
              <a:t>,</a:t>
            </a:r>
            <a:r>
              <a:rPr lang="zh-CN" altLang="zh-CN" sz="2400" dirty="0" smtClean="0"/>
              <a:t>这样一个什么都是“它”的概念似乎反而成了一个没有个性、没有特征的什么也不是的让人捉摸不定的“怪物”</a:t>
            </a:r>
            <a:r>
              <a:rPr lang="zh-CN" altLang="en-US" sz="2400" dirty="0"/>
              <a:t>。</a:t>
            </a:r>
          </a:p>
        </p:txBody>
      </p:sp>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324794" y="2564904"/>
            <a:ext cx="6408712" cy="286232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en-US" sz="3600" dirty="0" smtClean="0">
                <a:solidFill>
                  <a:srgbClr val="0070C0"/>
                </a:solidFill>
              </a:rPr>
              <a:t>困惑二：</a:t>
            </a:r>
            <a:r>
              <a:rPr lang="zh-CN" altLang="zh-CN" sz="2400" dirty="0" smtClean="0"/>
              <a:t>数学</a:t>
            </a:r>
            <a:r>
              <a:rPr lang="zh-CN" altLang="zh-CN" sz="2400" dirty="0"/>
              <a:t>活动经验中的知识、技能、方法策略与情感和基本目标中的知识、技能、思想方法与情感有什么区别</a:t>
            </a:r>
            <a:r>
              <a:rPr lang="en-US" altLang="zh-CN" sz="2400" dirty="0"/>
              <a:t>?</a:t>
            </a:r>
            <a:r>
              <a:rPr lang="zh-CN" altLang="zh-CN" sz="2400" dirty="0"/>
              <a:t>它们之间如果有交叉</a:t>
            </a:r>
            <a:r>
              <a:rPr lang="en-US" altLang="zh-CN" sz="2400" dirty="0"/>
              <a:t>,</a:t>
            </a:r>
            <a:r>
              <a:rPr lang="zh-CN" altLang="zh-CN" sz="2400" dirty="0"/>
              <a:t>数学课程标准中又为何把数学活动经验作为一个单独的基本目标列出来</a:t>
            </a:r>
            <a:r>
              <a:rPr lang="en-US" altLang="zh-CN" sz="2400" dirty="0"/>
              <a:t>?</a:t>
            </a:r>
            <a:r>
              <a:rPr lang="zh-CN" altLang="zh-CN" sz="2400" dirty="0"/>
              <a:t>学生数学活动经验对学生数学知识、技能、思想方法的掌握有什么具体的重要作用</a:t>
            </a:r>
            <a:r>
              <a:rPr lang="en-US" altLang="zh-CN" sz="2400" dirty="0"/>
              <a:t>?</a:t>
            </a:r>
            <a:endParaRPr lang="zh-CN" altLang="en-US" sz="2400" dirty="0"/>
          </a:p>
        </p:txBody>
      </p:sp>
      <p:sp>
        <p:nvSpPr>
          <p:cNvPr id="7" name="TextBox 6"/>
          <p:cNvSpPr txBox="1"/>
          <p:nvPr/>
        </p:nvSpPr>
        <p:spPr>
          <a:xfrm>
            <a:off x="1331640" y="1681778"/>
            <a:ext cx="2880320" cy="707886"/>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zh-CN" altLang="en-US" sz="4000" dirty="0"/>
              <a:t>两</a:t>
            </a:r>
            <a:r>
              <a:rPr lang="zh-CN" altLang="en-US" sz="4000" dirty="0" smtClean="0"/>
              <a:t>个困惑：</a:t>
            </a:r>
            <a:endParaRPr lang="zh-CN" altLang="en-US" sz="4000" dirty="0"/>
          </a:p>
        </p:txBody>
      </p:sp>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87624" y="1484784"/>
            <a:ext cx="6768752"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000" dirty="0"/>
              <a:t>数学活动经验强调的是从学生数学活动中获得的经验</a:t>
            </a:r>
            <a:r>
              <a:rPr lang="en-US" altLang="zh-CN" sz="2000" dirty="0" smtClean="0"/>
              <a:t>,</a:t>
            </a:r>
          </a:p>
          <a:p>
            <a:r>
              <a:rPr lang="zh-CN" altLang="zh-CN" sz="2000" dirty="0" smtClean="0"/>
              <a:t>其中</a:t>
            </a:r>
            <a:r>
              <a:rPr lang="zh-CN" altLang="zh-CN" sz="2000" dirty="0"/>
              <a:t>的一些知识、技能和方法有可能经不起推敲、甚至相对于人类历史的知识经验有可能是错的并且显得有点不那么成熟、有点稚嫩的知识与技能</a:t>
            </a:r>
            <a:r>
              <a:rPr lang="en-US" altLang="zh-CN" sz="2000" dirty="0"/>
              <a:t>,</a:t>
            </a:r>
            <a:r>
              <a:rPr lang="zh-CN" altLang="zh-CN" sz="2000" dirty="0"/>
              <a:t>具有较强的“可变性”和“累积性”的动态特征</a:t>
            </a:r>
            <a:r>
              <a:rPr lang="en-US" altLang="zh-CN" sz="2000" dirty="0"/>
              <a:t>,</a:t>
            </a:r>
            <a:r>
              <a:rPr lang="zh-CN" altLang="zh-CN" sz="2000" dirty="0"/>
              <a:t>具有很强的主观因素</a:t>
            </a:r>
            <a:r>
              <a:rPr lang="en-US" altLang="zh-CN" sz="2000" dirty="0"/>
              <a:t>,</a:t>
            </a:r>
            <a:r>
              <a:rPr lang="zh-CN" altLang="zh-CN" sz="2000" dirty="0"/>
              <a:t>强调个体在数学活动中获得的个体属性</a:t>
            </a:r>
            <a:r>
              <a:rPr lang="en-US" altLang="zh-CN" sz="2000" dirty="0"/>
              <a:t>;</a:t>
            </a:r>
            <a:r>
              <a:rPr lang="zh-CN" altLang="zh-CN" sz="2000" dirty="0"/>
              <a:t>其中个体的情感态度和价值观与数学课程标准倡导的情感态度相比有可能不是那么积极的、具有较大反差的情感态度</a:t>
            </a:r>
            <a:r>
              <a:rPr lang="zh-CN" altLang="zh-CN" sz="2000" dirty="0" smtClean="0"/>
              <a:t>。</a:t>
            </a:r>
            <a:endParaRPr lang="en-US" altLang="zh-CN" sz="2000" dirty="0" smtClean="0"/>
          </a:p>
          <a:p>
            <a:r>
              <a:rPr lang="zh-CN" altLang="zh-CN" sz="2000" dirty="0" smtClean="0"/>
              <a:t>而</a:t>
            </a:r>
            <a:r>
              <a:rPr lang="zh-CN" altLang="zh-CN" sz="2000" dirty="0"/>
              <a:t>数学课程标准中提出的知识、技能、方法、情感态度与价值观是相对理想、相对静态、对于绝大多数学生都能达到的、相对客观的、具有共性的基本形态</a:t>
            </a:r>
            <a:r>
              <a:rPr lang="en-US" altLang="zh-CN" sz="2000" dirty="0"/>
              <a:t>,</a:t>
            </a:r>
            <a:r>
              <a:rPr lang="zh-CN" altLang="zh-CN" sz="2000" dirty="0"/>
              <a:t>具有较强的公共属性。</a:t>
            </a:r>
            <a:endParaRPr lang="zh-CN" altLang="en-US" sz="2000" dirty="0"/>
          </a:p>
        </p:txBody>
      </p:sp>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152128" y="1783616"/>
            <a:ext cx="4824536" cy="5847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sz="3200" dirty="0" smtClean="0"/>
              <a:t>1</a:t>
            </a:r>
            <a:r>
              <a:rPr lang="zh-CN" altLang="en-US" sz="3200" dirty="0" smtClean="0"/>
              <a:t>、活动的对象性</a:t>
            </a:r>
            <a:endParaRPr lang="zh-CN" altLang="en-US" dirty="0"/>
          </a:p>
        </p:txBody>
      </p:sp>
      <p:sp>
        <p:nvSpPr>
          <p:cNvPr id="5" name="TextBox 4"/>
          <p:cNvSpPr txBox="1"/>
          <p:nvPr/>
        </p:nvSpPr>
        <p:spPr>
          <a:xfrm>
            <a:off x="1152128" y="2368391"/>
            <a:ext cx="716428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sz="3200" dirty="0" smtClean="0"/>
              <a:t>2</a:t>
            </a:r>
            <a:r>
              <a:rPr lang="zh-CN" altLang="en-US" sz="3200" dirty="0" smtClean="0"/>
              <a:t>、活动关于“主客”双方的改造性质</a:t>
            </a:r>
            <a:endParaRPr lang="en-US" altLang="zh-CN" sz="3200" dirty="0" smtClean="0"/>
          </a:p>
        </p:txBody>
      </p:sp>
      <p:sp>
        <p:nvSpPr>
          <p:cNvPr id="6" name="TextBox 5"/>
          <p:cNvSpPr txBox="1"/>
          <p:nvPr/>
        </p:nvSpPr>
        <p:spPr>
          <a:xfrm>
            <a:off x="1152128" y="2953166"/>
            <a:ext cx="716428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sz="3200" dirty="0" smtClean="0"/>
              <a:t>3</a:t>
            </a:r>
            <a:r>
              <a:rPr lang="zh-CN" altLang="en-US" sz="3200" dirty="0" smtClean="0"/>
              <a:t>、活动形式的完整性与逻辑关联性</a:t>
            </a:r>
            <a:endParaRPr lang="en-US" altLang="zh-CN" sz="3200" dirty="0" smtClean="0"/>
          </a:p>
        </p:txBody>
      </p:sp>
      <p:sp>
        <p:nvSpPr>
          <p:cNvPr id="7" name="TextBox 6"/>
          <p:cNvSpPr txBox="1"/>
          <p:nvPr/>
        </p:nvSpPr>
        <p:spPr>
          <a:xfrm>
            <a:off x="1126976" y="3537941"/>
            <a:ext cx="716428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sz="3200" dirty="0" smtClean="0"/>
              <a:t>4</a:t>
            </a:r>
            <a:r>
              <a:rPr lang="zh-CN" altLang="en-US" sz="3200" dirty="0" smtClean="0"/>
              <a:t>、活动结构的共同性</a:t>
            </a:r>
            <a:endParaRPr lang="en-US" altLang="zh-CN" sz="3200" dirty="0" smtClean="0"/>
          </a:p>
        </p:txBody>
      </p:sp>
      <p:sp>
        <p:nvSpPr>
          <p:cNvPr id="8" name="TextBox 7"/>
          <p:cNvSpPr txBox="1"/>
          <p:nvPr/>
        </p:nvSpPr>
        <p:spPr>
          <a:xfrm>
            <a:off x="1126976" y="4143271"/>
            <a:ext cx="7164288" cy="5847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sz="3200" dirty="0" smtClean="0"/>
              <a:t>5</a:t>
            </a:r>
            <a:r>
              <a:rPr lang="zh-CN" altLang="en-US" sz="3200" dirty="0" smtClean="0"/>
              <a:t>、活动是学生学习的必经途径。</a:t>
            </a:r>
            <a:endParaRPr lang="zh-CN" altLang="en-US" sz="3200" dirty="0"/>
          </a:p>
        </p:txBody>
      </p:sp>
      <p:sp>
        <p:nvSpPr>
          <p:cNvPr id="9" name="TextBox 8"/>
          <p:cNvSpPr txBox="1"/>
          <p:nvPr/>
        </p:nvSpPr>
        <p:spPr>
          <a:xfrm>
            <a:off x="1126976" y="4728046"/>
            <a:ext cx="7164288" cy="107721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sz="3200" dirty="0" smtClean="0"/>
              <a:t>6</a:t>
            </a:r>
            <a:r>
              <a:rPr lang="zh-CN" altLang="en-US" sz="3200" dirty="0" smtClean="0"/>
              <a:t>、</a:t>
            </a:r>
            <a:r>
              <a:rPr lang="zh-CN" altLang="zh-CN" sz="3200" dirty="0" smtClean="0"/>
              <a:t>学生</a:t>
            </a:r>
            <a:r>
              <a:rPr lang="zh-CN" altLang="zh-CN" sz="3200" dirty="0"/>
              <a:t>的学习活动是一个有层次之</a:t>
            </a:r>
            <a:r>
              <a:rPr lang="zh-CN" altLang="zh-CN" sz="3200" dirty="0" smtClean="0"/>
              <a:t>分</a:t>
            </a:r>
            <a:r>
              <a:rPr lang="en-US" altLang="zh-CN" sz="3200" dirty="0" smtClean="0"/>
              <a:t>         </a:t>
            </a:r>
            <a:r>
              <a:rPr lang="zh-CN" altLang="zh-CN" sz="3200" dirty="0" smtClean="0"/>
              <a:t>的</a:t>
            </a:r>
            <a:r>
              <a:rPr lang="zh-CN" altLang="zh-CN" sz="3200" dirty="0"/>
              <a:t>外部活动和内部活动的整体概念</a:t>
            </a:r>
            <a:endParaRPr lang="zh-CN" altLang="en-US" sz="3200" dirty="0"/>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87624" y="1772816"/>
            <a:ext cx="6696744"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000" dirty="0"/>
              <a:t>这些已被数学共同体和人类社会历史承认的知识经验、方法和技能都是在个体创造的个人经验基础上经过社会共同体的协商、承认而固定下来</a:t>
            </a:r>
            <a:r>
              <a:rPr lang="en-US" altLang="zh-CN" sz="2000" dirty="0"/>
              <a:t>,</a:t>
            </a:r>
            <a:r>
              <a:rPr lang="zh-CN" altLang="zh-CN" sz="2000" dirty="0"/>
              <a:t>是个体经验发展相对成熟、相对稳定的一种表现形式。从这个角度说</a:t>
            </a:r>
            <a:r>
              <a:rPr lang="en-US" altLang="zh-CN" sz="2000" dirty="0"/>
              <a:t>,</a:t>
            </a:r>
            <a:r>
              <a:rPr lang="zh-CN" altLang="zh-CN" sz="2000" dirty="0"/>
              <a:t>个体的数学活动经验与目标中单列的知识、技能、方法策略、情感态度之间必然有交叉</a:t>
            </a:r>
            <a:r>
              <a:rPr lang="en-US" altLang="zh-CN" sz="2000" dirty="0"/>
              <a:t>,</a:t>
            </a:r>
            <a:r>
              <a:rPr lang="zh-CN" altLang="zh-CN" sz="2000" dirty="0"/>
              <a:t>二者能够完全一致只是我们教育的理想状态。事实上</a:t>
            </a:r>
            <a:r>
              <a:rPr lang="en-US" altLang="zh-CN" sz="2000" dirty="0"/>
              <a:t>,</a:t>
            </a:r>
            <a:r>
              <a:rPr lang="zh-CN" altLang="zh-CN" sz="2000" dirty="0"/>
              <a:t>他们永远都不可能完全一致。因为</a:t>
            </a:r>
            <a:r>
              <a:rPr lang="en-US" altLang="zh-CN" sz="2000" dirty="0"/>
              <a:t>,</a:t>
            </a:r>
            <a:r>
              <a:rPr lang="zh-CN" altLang="zh-CN" sz="2000" dirty="0"/>
              <a:t>推动人类历史文明发展的一个根本原因在于冲突、不调和和不一致的矛盾性存在</a:t>
            </a:r>
            <a:r>
              <a:rPr lang="en-US" altLang="zh-CN" sz="2000" dirty="0"/>
              <a:t>,</a:t>
            </a:r>
            <a:r>
              <a:rPr lang="zh-CN" altLang="zh-CN" sz="2000" dirty="0"/>
              <a:t>而学生个体的数学活动经验正是有可能激发起个人对人类己有的知识、经验和技能的怀疑、挑战和冲突。从一定程度上说</a:t>
            </a:r>
            <a:r>
              <a:rPr lang="en-US" altLang="zh-CN" sz="2000" dirty="0"/>
              <a:t>,</a:t>
            </a:r>
            <a:r>
              <a:rPr lang="zh-CN" altLang="zh-CN" sz="2000" dirty="0"/>
              <a:t>没有个体的数学活动经验</a:t>
            </a:r>
            <a:r>
              <a:rPr lang="en-US" altLang="zh-CN" sz="2000" dirty="0"/>
              <a:t>,</a:t>
            </a:r>
            <a:r>
              <a:rPr lang="zh-CN" altLang="zh-CN" sz="2000" dirty="0"/>
              <a:t>就没有数学中的发明创造。</a:t>
            </a:r>
            <a:endParaRPr lang="zh-CN" altLang="en-US" sz="2000" dirty="0"/>
          </a:p>
        </p:txBody>
      </p:sp>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97372" y="1618922"/>
            <a:ext cx="6768752" cy="397031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dirty="0" smtClean="0"/>
              <a:t>数学</a:t>
            </a:r>
            <a:r>
              <a:rPr lang="zh-CN" altLang="zh-CN" sz="2800" dirty="0"/>
              <a:t>中的基础知识、基本技能、基本思想</a:t>
            </a:r>
            <a:r>
              <a:rPr lang="en-US" altLang="zh-CN" sz="2800" dirty="0"/>
              <a:t>,</a:t>
            </a:r>
            <a:r>
              <a:rPr lang="zh-CN" altLang="zh-CN" sz="2800" dirty="0"/>
              <a:t>比如关于数的运算、图形的基本性质包括计算、证明等是学生学习、工作、生活所需的基本技能</a:t>
            </a:r>
            <a:r>
              <a:rPr lang="en-US" altLang="zh-CN" sz="2800" dirty="0"/>
              <a:t>,</a:t>
            </a:r>
            <a:r>
              <a:rPr lang="zh-CN" altLang="zh-CN" sz="2800" dirty="0"/>
              <a:t>数学中的化归思想、类比推理、归纳推理等是学生思维发展中必须的数学营养。传递这些必要的数学知识、技能和方法可以保证学习个体尽量少走历史的弯路</a:t>
            </a:r>
            <a:r>
              <a:rPr lang="en-US" altLang="zh-CN" sz="2800" dirty="0"/>
              <a:t>,</a:t>
            </a:r>
            <a:r>
              <a:rPr lang="zh-CN" altLang="zh-CN" sz="2800" dirty="0"/>
              <a:t>保证个体能直接站在巨人的肩膀上进行进一步的探索。</a:t>
            </a:r>
            <a:endParaRPr lang="zh-CN" altLang="en-US" sz="2800" dirty="0"/>
          </a:p>
        </p:txBody>
      </p:sp>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271067" y="2132856"/>
            <a:ext cx="6624736" cy="230832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dirty="0"/>
              <a:t>在数学课程标准课程目标中把数学活动经验作为一个基本的目标单独列出来</a:t>
            </a:r>
            <a:r>
              <a:rPr lang="en-US" altLang="zh-CN" sz="2400" dirty="0"/>
              <a:t>,</a:t>
            </a:r>
            <a:r>
              <a:rPr lang="zh-CN" altLang="zh-CN" sz="2400" dirty="0"/>
              <a:t>重点关注的是学生个体的主动的建构过程、关注的是学生个体的内在体验</a:t>
            </a:r>
            <a:r>
              <a:rPr lang="en-US" altLang="zh-CN" sz="2400" dirty="0"/>
              <a:t>,</a:t>
            </a:r>
            <a:r>
              <a:rPr lang="zh-CN" altLang="zh-CN" sz="2400" dirty="0"/>
              <a:t>强调的是学生自己建构的知识和技能等内容</a:t>
            </a:r>
            <a:r>
              <a:rPr lang="en-US" altLang="zh-CN" sz="2400" dirty="0"/>
              <a:t>,</a:t>
            </a:r>
            <a:r>
              <a:rPr lang="zh-CN" altLang="zh-CN" sz="2400" dirty="0"/>
              <a:t>与数学课程标准中的另外“三基”</a:t>
            </a:r>
            <a:r>
              <a:rPr lang="en-US" altLang="zh-CN" sz="2400" dirty="0"/>
              <a:t>(</a:t>
            </a:r>
            <a:r>
              <a:rPr lang="zh-CN" altLang="zh-CN" sz="2400" dirty="0"/>
              <a:t>知识、技能、思想方法</a:t>
            </a:r>
            <a:r>
              <a:rPr lang="en-US" altLang="zh-CN" sz="2400" dirty="0"/>
              <a:t>)</a:t>
            </a:r>
            <a:r>
              <a:rPr lang="zh-CN" altLang="zh-CN" sz="2400" dirty="0"/>
              <a:t>并不矛盾。</a:t>
            </a:r>
            <a:endParaRPr lang="zh-CN" altLang="en-US" sz="2400" dirty="0"/>
          </a:p>
        </p:txBody>
      </p:sp>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87624" y="1582341"/>
            <a:ext cx="6696744" cy="415498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dirty="0"/>
              <a:t>在义务教育阶段</a:t>
            </a:r>
            <a:r>
              <a:rPr lang="en-US" altLang="zh-CN" sz="2400" dirty="0"/>
              <a:t>,</a:t>
            </a:r>
            <a:r>
              <a:rPr lang="zh-CN" altLang="zh-CN" sz="2400" dirty="0"/>
              <a:t>数学主要是研究现实世界的空间形式和数量关系的一门学科。其中</a:t>
            </a:r>
            <a:r>
              <a:rPr lang="en-US" altLang="zh-CN" sz="2400" dirty="0"/>
              <a:t>,</a:t>
            </a:r>
            <a:r>
              <a:rPr lang="zh-CN" altLang="zh-CN" sz="2400" dirty="0"/>
              <a:t>数学语言是记载、传递这种研究过程与结果的基本载体</a:t>
            </a:r>
            <a:r>
              <a:rPr lang="en-US" altLang="zh-CN" sz="2400" dirty="0"/>
              <a:t>,</a:t>
            </a:r>
            <a:r>
              <a:rPr lang="zh-CN" altLang="zh-CN" sz="2400" dirty="0"/>
              <a:t>而表格、图形、符号和语言文字是数学语言的基本组成成分</a:t>
            </a:r>
            <a:r>
              <a:rPr lang="en-US" altLang="zh-CN" sz="2400" dirty="0"/>
              <a:t>,</a:t>
            </a:r>
            <a:r>
              <a:rPr lang="zh-CN" altLang="zh-CN" sz="2400" dirty="0"/>
              <a:t>是描述数学概念及概念间的关系、刻画数学方法、分析数学思想的基本工具。学生学习数学</a:t>
            </a:r>
            <a:r>
              <a:rPr lang="en-US" altLang="zh-CN" sz="2400" dirty="0"/>
              <a:t>,</a:t>
            </a:r>
            <a:r>
              <a:rPr lang="zh-CN" altLang="zh-CN" sz="2400" dirty="0"/>
              <a:t>主要是通过对这些图形、表格、符号和语言文字的操作</a:t>
            </a:r>
            <a:r>
              <a:rPr lang="en-US" altLang="zh-CN" sz="2400" dirty="0"/>
              <a:t>,</a:t>
            </a:r>
            <a:r>
              <a:rPr lang="zh-CN" altLang="zh-CN" sz="2400" dirty="0"/>
              <a:t>认识它们所代表的数学对象的意义</a:t>
            </a:r>
            <a:r>
              <a:rPr lang="en-US" altLang="zh-CN" sz="2400" dirty="0"/>
              <a:t>,</a:t>
            </a:r>
            <a:r>
              <a:rPr lang="zh-CN" altLang="zh-CN" sz="2400" dirty="0"/>
              <a:t>解决它们所代表的数学问题。但是</a:t>
            </a:r>
            <a:r>
              <a:rPr lang="en-US" altLang="zh-CN" sz="2400" dirty="0"/>
              <a:t>,</a:t>
            </a:r>
            <a:r>
              <a:rPr lang="zh-CN" altLang="zh-CN" sz="2400" dirty="0"/>
              <a:t>这些符号不是学生能触摸、能感官的现实世界的“活生生”的事物</a:t>
            </a:r>
            <a:r>
              <a:rPr lang="en-US" altLang="zh-CN" sz="2400" dirty="0"/>
              <a:t>,</a:t>
            </a:r>
            <a:r>
              <a:rPr lang="zh-CN" altLang="zh-CN" sz="2400" dirty="0"/>
              <a:t>而是人类对现实世界抽象的思维产物。</a:t>
            </a:r>
            <a:endParaRPr lang="zh-CN" altLang="en-US" sz="2400" dirty="0"/>
          </a:p>
        </p:txBody>
      </p:sp>
    </p:spTree>
    <p:extLst>
      <p:ext uri="{BB962C8B-B14F-4D97-AF65-F5344CB8AC3E}">
        <p14:creationId xmlns:p14="http://schemas.microsoft.com/office/powerpoint/2010/main" val="9359002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331640" y="2344812"/>
            <a:ext cx="6552728" cy="230832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dirty="0"/>
              <a:t>建构主义学习观认为</a:t>
            </a:r>
            <a:r>
              <a:rPr lang="en-US" altLang="zh-CN" sz="2400" dirty="0"/>
              <a:t>,</a:t>
            </a:r>
            <a:r>
              <a:rPr lang="zh-CN" altLang="zh-CN" sz="2400" dirty="0"/>
              <a:t>学习是个体在已有经验基础上的主动的、社会的建构过程。这种建构是学生通过自己已有经验去解释、理解、同化、顺应包括各种语言形式在内的各种现象的过程</a:t>
            </a:r>
            <a:r>
              <a:rPr lang="en-US" altLang="zh-CN" sz="2400" dirty="0"/>
              <a:t>,</a:t>
            </a:r>
            <a:r>
              <a:rPr lang="zh-CN" altLang="zh-CN" sz="2400" dirty="0"/>
              <a:t>是学生在头脑内部建立适当的心理表征和认知图示的过程</a:t>
            </a:r>
            <a:r>
              <a:rPr lang="zh-CN" altLang="zh-CN" sz="2400" dirty="0" smtClean="0"/>
              <a:t>。</a:t>
            </a:r>
            <a:endParaRPr lang="zh-CN" altLang="en-US" sz="2400" dirty="0"/>
          </a:p>
        </p:txBody>
      </p:sp>
    </p:spTree>
    <p:extLst>
      <p:ext uri="{BB962C8B-B14F-4D97-AF65-F5344CB8AC3E}">
        <p14:creationId xmlns:p14="http://schemas.microsoft.com/office/powerpoint/2010/main" val="22758377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043608" y="1556792"/>
            <a:ext cx="6984208" cy="341632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dirty="0"/>
              <a:t>数学学习从外在形式上来说</a:t>
            </a:r>
            <a:r>
              <a:rPr lang="en-US" altLang="zh-CN" sz="2400" dirty="0"/>
              <a:t>,</a:t>
            </a:r>
            <a:r>
              <a:rPr lang="zh-CN" altLang="zh-CN" sz="2400" dirty="0"/>
              <a:t>是对数学语言的学习</a:t>
            </a:r>
            <a:r>
              <a:rPr lang="en-US" altLang="zh-CN" sz="2400" dirty="0"/>
              <a:t>,</a:t>
            </a:r>
            <a:r>
              <a:rPr lang="zh-CN" altLang="zh-CN" sz="2400" dirty="0"/>
              <a:t>是通过数学语言来建立对数学对象的心理表征和认知图式的过程</a:t>
            </a:r>
            <a:r>
              <a:rPr lang="zh-CN" altLang="zh-CN" sz="2400" dirty="0" smtClean="0"/>
              <a:t>。</a:t>
            </a:r>
            <a:endParaRPr lang="en-US" altLang="zh-CN" sz="2400" dirty="0" smtClean="0"/>
          </a:p>
          <a:p>
            <a:r>
              <a:rPr lang="zh-CN" altLang="zh-CN" sz="2400" dirty="0" smtClean="0"/>
              <a:t>由于</a:t>
            </a:r>
            <a:r>
              <a:rPr lang="zh-CN" altLang="zh-CN" sz="2400" dirty="0"/>
              <a:t>数学语言产生的特殊性和数学知识存在形态的抽象性</a:t>
            </a:r>
            <a:r>
              <a:rPr lang="en-US" altLang="zh-CN" sz="2400" dirty="0"/>
              <a:t>,</a:t>
            </a:r>
            <a:r>
              <a:rPr lang="zh-CN" altLang="zh-CN" sz="2400" dirty="0"/>
              <a:t>决定了学生直接理解它的困难性</a:t>
            </a:r>
            <a:r>
              <a:rPr lang="en-US" altLang="zh-CN" sz="2400" dirty="0"/>
              <a:t>,</a:t>
            </a:r>
            <a:r>
              <a:rPr lang="zh-CN" altLang="zh-CN" sz="2400" dirty="0"/>
              <a:t>从而影响到学生对数学语言代表的数学对象建立适当表征和认知图式</a:t>
            </a:r>
            <a:r>
              <a:rPr lang="en-US" altLang="zh-CN" sz="2400" dirty="0"/>
              <a:t>;</a:t>
            </a:r>
            <a:r>
              <a:rPr lang="zh-CN" altLang="zh-CN" sz="2400" dirty="0"/>
              <a:t>而学生能否理解数学语言的关键是学生是否具备相应的经验基础</a:t>
            </a:r>
            <a:r>
              <a:rPr lang="en-US" altLang="zh-CN" sz="2400" dirty="0"/>
              <a:t>,</a:t>
            </a:r>
            <a:r>
              <a:rPr lang="zh-CN" altLang="zh-CN" sz="2400" dirty="0"/>
              <a:t>是否能够用已有的知识经验去解释数学语言所代表的数学对象的意义</a:t>
            </a:r>
            <a:r>
              <a:rPr lang="zh-CN" altLang="zh-CN" sz="2400" dirty="0" smtClean="0"/>
              <a:t>。</a:t>
            </a:r>
            <a:endParaRPr lang="zh-CN" altLang="en-US" sz="2400" dirty="0"/>
          </a:p>
        </p:txBody>
      </p:sp>
    </p:spTree>
    <p:extLst>
      <p:ext uri="{BB962C8B-B14F-4D97-AF65-F5344CB8AC3E}">
        <p14:creationId xmlns:p14="http://schemas.microsoft.com/office/powerpoint/2010/main" val="22758377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15616" y="1496973"/>
            <a:ext cx="6984776" cy="4893647"/>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en-US" sz="2400" dirty="0" smtClean="0"/>
              <a:t>研究表明：</a:t>
            </a:r>
            <a:r>
              <a:rPr lang="zh-CN" altLang="zh-CN" sz="2400" dirty="0" smtClean="0"/>
              <a:t>学生</a:t>
            </a:r>
            <a:r>
              <a:rPr lang="zh-CN" altLang="zh-CN" sz="2400" dirty="0"/>
              <a:t>的数学活动经验是学生在数学活动的过程中</a:t>
            </a:r>
            <a:r>
              <a:rPr lang="en-US" altLang="zh-CN" sz="2400" dirty="0"/>
              <a:t>,</a:t>
            </a:r>
            <a:r>
              <a:rPr lang="zh-CN" altLang="zh-CN" sz="2400" dirty="0"/>
              <a:t>通过对数学对象的操作、观察和反思而得到的经验</a:t>
            </a:r>
            <a:r>
              <a:rPr lang="zh-CN" altLang="zh-CN" sz="2400" dirty="0" smtClean="0"/>
              <a:t>。这样的活动过程</a:t>
            </a:r>
            <a:r>
              <a:rPr lang="en-US" altLang="zh-CN" sz="2400" dirty="0" smtClean="0"/>
              <a:t>,</a:t>
            </a:r>
            <a:r>
              <a:rPr lang="zh-CN" altLang="zh-CN" sz="2400" dirty="0" smtClean="0"/>
              <a:t>为学生提供了一个融动作、已有经验、符号和图形于一体的、真实的经验世界。在这个经验世界中</a:t>
            </a:r>
            <a:r>
              <a:rPr lang="en-US" altLang="zh-CN" sz="2400" dirty="0" smtClean="0"/>
              <a:t>,</a:t>
            </a:r>
            <a:r>
              <a:rPr lang="zh-CN" altLang="zh-CN" sz="2400" dirty="0" smtClean="0"/>
              <a:t>所有的数学符号对于学生来说都不再是抽象的数学符号和数学名词</a:t>
            </a:r>
            <a:r>
              <a:rPr lang="en-US" altLang="zh-CN" sz="2400" dirty="0" smtClean="0"/>
              <a:t>,</a:t>
            </a:r>
            <a:r>
              <a:rPr lang="zh-CN" altLang="zh-CN" sz="2400" dirty="0" smtClean="0"/>
              <a:t>而是对自身而言具有真切意义的数学对象</a:t>
            </a:r>
            <a:r>
              <a:rPr lang="en-US" altLang="zh-CN" sz="2400" dirty="0" smtClean="0"/>
              <a:t>,</a:t>
            </a:r>
            <a:r>
              <a:rPr lang="zh-CN" altLang="zh-CN" sz="2400" dirty="0" smtClean="0"/>
              <a:t>都有它代表的数学意义</a:t>
            </a:r>
            <a:r>
              <a:rPr lang="en-US" altLang="zh-CN" sz="2400" dirty="0" smtClean="0"/>
              <a:t>,</a:t>
            </a:r>
            <a:r>
              <a:rPr lang="zh-CN" altLang="zh-CN" sz="2400" dirty="0" smtClean="0"/>
              <a:t>学生能用自己的知识经验和思想来理解、操作、运用与发展数学语言和数学对象</a:t>
            </a:r>
            <a:r>
              <a:rPr lang="en-US" altLang="zh-CN" sz="2400" dirty="0" smtClean="0"/>
              <a:t>,</a:t>
            </a:r>
            <a:r>
              <a:rPr lang="zh-CN" altLang="zh-CN" sz="2400" dirty="0" smtClean="0"/>
              <a:t>使之成为与学生的认识、情感、意志相结合的知识</a:t>
            </a:r>
            <a:r>
              <a:rPr lang="en-US" altLang="zh-CN" sz="2400" dirty="0" smtClean="0"/>
              <a:t>,</a:t>
            </a:r>
            <a:r>
              <a:rPr lang="zh-CN" altLang="zh-CN" sz="2400" dirty="0" smtClean="0"/>
              <a:t>是学生体验到其如何产生、发展和运用的、具有生动情境的、“有用”的“真”知识</a:t>
            </a:r>
            <a:r>
              <a:rPr lang="en-US" altLang="zh-CN" sz="2400" dirty="0" smtClean="0"/>
              <a:t>,</a:t>
            </a:r>
            <a:r>
              <a:rPr lang="zh-CN" altLang="zh-CN" sz="2400" dirty="0" smtClean="0"/>
              <a:t>是学生深刻体验并能有效激活和运用的知识。</a:t>
            </a:r>
            <a:endParaRPr lang="zh-CN" altLang="en-US" sz="2400" dirty="0"/>
          </a:p>
        </p:txBody>
      </p:sp>
    </p:spTree>
    <p:extLst>
      <p:ext uri="{BB962C8B-B14F-4D97-AF65-F5344CB8AC3E}">
        <p14:creationId xmlns:p14="http://schemas.microsoft.com/office/powerpoint/2010/main" val="227583778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259632" y="1700808"/>
            <a:ext cx="6480720"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dirty="0"/>
              <a:t>这些体验与知识共同构成了学生数学活动经验中的重要内容</a:t>
            </a:r>
            <a:r>
              <a:rPr lang="en-US" altLang="zh-CN" sz="2400" dirty="0"/>
              <a:t>,</a:t>
            </a:r>
            <a:r>
              <a:rPr lang="zh-CN" altLang="zh-CN" sz="2400" dirty="0"/>
              <a:t>因此</a:t>
            </a:r>
            <a:r>
              <a:rPr lang="en-US" altLang="zh-CN" sz="2400" dirty="0"/>
              <a:t>,</a:t>
            </a:r>
            <a:r>
              <a:rPr lang="zh-CN" altLang="zh-CN" sz="2400" dirty="0"/>
              <a:t>数学活动经验内容中关于情境的生动记忆和体验</a:t>
            </a:r>
            <a:r>
              <a:rPr lang="en-US" altLang="zh-CN" sz="2400" dirty="0"/>
              <a:t>,</a:t>
            </a:r>
            <a:r>
              <a:rPr lang="zh-CN" altLang="zh-CN" sz="2400" dirty="0"/>
              <a:t>使之成为个体能有效利用的己有经验。从而数学语言形式的形式化、抽象性的特征</a:t>
            </a:r>
            <a:r>
              <a:rPr lang="en-US" altLang="zh-CN" sz="2400" dirty="0"/>
              <a:t>,</a:t>
            </a:r>
            <a:r>
              <a:rPr lang="zh-CN" altLang="zh-CN" sz="2400" dirty="0"/>
              <a:t>决定了学生理解数学知识过程中对数学活动经验的渴求</a:t>
            </a:r>
            <a:r>
              <a:rPr lang="en-US" altLang="zh-CN" sz="2400" dirty="0"/>
              <a:t>,</a:t>
            </a:r>
            <a:r>
              <a:rPr lang="zh-CN" altLang="zh-CN" sz="2400" dirty="0"/>
              <a:t>也决定了具有具体化、情节化的数学活动经验对于学生领会数学语言的催化、衍生作用的必然性</a:t>
            </a:r>
            <a:r>
              <a:rPr lang="en-US" altLang="zh-CN" sz="2400" dirty="0"/>
              <a:t>,</a:t>
            </a:r>
            <a:r>
              <a:rPr lang="zh-CN" altLang="zh-CN" sz="2400" dirty="0"/>
              <a:t>使得学生数学活动经验成为学生有效掌握数学知识和数学思想方法的基础</a:t>
            </a:r>
            <a:r>
              <a:rPr lang="en-US" altLang="zh-CN" sz="2400" dirty="0"/>
              <a:t>,</a:t>
            </a:r>
            <a:r>
              <a:rPr lang="zh-CN" altLang="zh-CN" sz="2400" dirty="0"/>
              <a:t>是数学技能形成的不可或缺的</a:t>
            </a:r>
            <a:r>
              <a:rPr lang="zh-CN" altLang="zh-CN" sz="2400" dirty="0" smtClean="0"/>
              <a:t>必要条件</a:t>
            </a:r>
            <a:r>
              <a:rPr lang="zh-CN" altLang="en-US" sz="2400" dirty="0"/>
              <a:t>。</a:t>
            </a:r>
          </a:p>
        </p:txBody>
      </p:sp>
    </p:spTree>
    <p:extLst>
      <p:ext uri="{BB962C8B-B14F-4D97-AF65-F5344CB8AC3E}">
        <p14:creationId xmlns:p14="http://schemas.microsoft.com/office/powerpoint/2010/main" val="22758377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206513" y="1412776"/>
            <a:ext cx="2374368"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en-US" sz="4000" dirty="0" smtClean="0">
                <a:solidFill>
                  <a:srgbClr val="FF0000"/>
                </a:solidFill>
              </a:rPr>
              <a:t>影响因素</a:t>
            </a:r>
            <a:r>
              <a:rPr lang="en-US" altLang="zh-CN" sz="4000" dirty="0" smtClean="0">
                <a:solidFill>
                  <a:srgbClr val="FF0000"/>
                </a:solidFill>
              </a:rPr>
              <a:t>:</a:t>
            </a:r>
          </a:p>
        </p:txBody>
      </p:sp>
      <p:sp>
        <p:nvSpPr>
          <p:cNvPr id="2" name="矩形 1"/>
          <p:cNvSpPr/>
          <p:nvPr/>
        </p:nvSpPr>
        <p:spPr>
          <a:xfrm>
            <a:off x="1206513" y="2120662"/>
            <a:ext cx="6749863" cy="304698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400" b="1" dirty="0"/>
              <a:t>学生方面</a:t>
            </a:r>
            <a:endParaRPr lang="zh-CN" altLang="zh-CN" sz="2400" dirty="0"/>
          </a:p>
          <a:p>
            <a:pPr lvl="0"/>
            <a:r>
              <a:rPr lang="zh-CN" altLang="en-US" sz="2400" b="1" dirty="0" smtClean="0"/>
              <a:t>（</a:t>
            </a:r>
            <a:r>
              <a:rPr lang="en-US" altLang="zh-CN" sz="2400" b="1" dirty="0" smtClean="0"/>
              <a:t>1</a:t>
            </a:r>
            <a:r>
              <a:rPr lang="zh-CN" altLang="en-US" sz="2400" b="1" dirty="0" smtClean="0"/>
              <a:t>）</a:t>
            </a:r>
            <a:r>
              <a:rPr lang="zh-CN" altLang="zh-CN" sz="2400" b="1" dirty="0" smtClean="0"/>
              <a:t>学生</a:t>
            </a:r>
            <a:r>
              <a:rPr lang="zh-CN" altLang="zh-CN" sz="2400" b="1" dirty="0"/>
              <a:t>的认知风格、已有的经验、记忆、注意力、认知策略等个人自我调节的因素对数学活动经验的影响</a:t>
            </a:r>
            <a:endParaRPr lang="zh-CN" altLang="zh-CN" sz="2400" dirty="0"/>
          </a:p>
          <a:p>
            <a:pPr lvl="0"/>
            <a:r>
              <a:rPr lang="zh-CN" altLang="en-US" sz="2400" b="1" dirty="0" smtClean="0"/>
              <a:t>（</a:t>
            </a:r>
            <a:r>
              <a:rPr lang="en-US" altLang="zh-CN" sz="2400" b="1" dirty="0" smtClean="0"/>
              <a:t>2</a:t>
            </a:r>
            <a:r>
              <a:rPr lang="zh-CN" altLang="en-US" sz="2400" b="1" dirty="0" smtClean="0"/>
              <a:t>）</a:t>
            </a:r>
            <a:r>
              <a:rPr lang="zh-CN" altLang="zh-CN" sz="2400" b="1" dirty="0" smtClean="0"/>
              <a:t>学生</a:t>
            </a:r>
            <a:r>
              <a:rPr lang="zh-CN" altLang="zh-CN" sz="2400" b="1" dirty="0"/>
              <a:t>目的、动机、情感、信念、自我效能感等个人自我意识对数学活动经验的影响</a:t>
            </a:r>
            <a:endParaRPr lang="zh-CN" altLang="zh-CN" sz="2400" dirty="0"/>
          </a:p>
          <a:p>
            <a:pPr lvl="0"/>
            <a:r>
              <a:rPr lang="zh-CN" altLang="en-US" sz="2400" b="1" dirty="0" smtClean="0"/>
              <a:t>（</a:t>
            </a:r>
            <a:r>
              <a:rPr lang="en-US" altLang="zh-CN" sz="2400" b="1" dirty="0" smtClean="0"/>
              <a:t>3</a:t>
            </a:r>
            <a:r>
              <a:rPr lang="zh-CN" altLang="en-US" sz="2400" b="1" dirty="0" smtClean="0"/>
              <a:t>）</a:t>
            </a:r>
            <a:r>
              <a:rPr lang="zh-CN" altLang="zh-CN" sz="2400" b="1" dirty="0" smtClean="0"/>
              <a:t>学生</a:t>
            </a:r>
            <a:r>
              <a:rPr lang="zh-CN" altLang="zh-CN" sz="2400" b="1" dirty="0"/>
              <a:t>数学活动参与方式对数学活动经验的影响</a:t>
            </a:r>
            <a:endParaRPr lang="zh-CN" altLang="zh-CN" sz="2400" dirty="0"/>
          </a:p>
        </p:txBody>
      </p:sp>
    </p:spTree>
    <p:extLst>
      <p:ext uri="{BB962C8B-B14F-4D97-AF65-F5344CB8AC3E}">
        <p14:creationId xmlns:p14="http://schemas.microsoft.com/office/powerpoint/2010/main" val="22758377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206513" y="1412776"/>
            <a:ext cx="2374368"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en-US" sz="4000" dirty="0" smtClean="0">
                <a:solidFill>
                  <a:srgbClr val="FF0000"/>
                </a:solidFill>
              </a:rPr>
              <a:t>影响因素</a:t>
            </a:r>
            <a:r>
              <a:rPr lang="en-US" altLang="zh-CN" sz="4000" dirty="0" smtClean="0">
                <a:solidFill>
                  <a:srgbClr val="FF0000"/>
                </a:solidFill>
              </a:rPr>
              <a:t>:</a:t>
            </a:r>
          </a:p>
        </p:txBody>
      </p:sp>
      <p:sp>
        <p:nvSpPr>
          <p:cNvPr id="6" name="矩形 5"/>
          <p:cNvSpPr/>
          <p:nvPr/>
        </p:nvSpPr>
        <p:spPr>
          <a:xfrm>
            <a:off x="1206513" y="2348880"/>
            <a:ext cx="6749863" cy="338554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b="1" dirty="0"/>
              <a:t>教师角度</a:t>
            </a:r>
            <a:endParaRPr lang="zh-CN" altLang="zh-CN" dirty="0"/>
          </a:p>
          <a:p>
            <a:r>
              <a:rPr lang="en-US" altLang="zh-CN" sz="2800" dirty="0" smtClean="0"/>
              <a:t>1</a:t>
            </a:r>
            <a:r>
              <a:rPr lang="zh-CN" altLang="en-US" sz="2800" dirty="0" smtClean="0"/>
              <a:t>、</a:t>
            </a:r>
            <a:r>
              <a:rPr lang="zh-CN" altLang="zh-CN" sz="2800" dirty="0" smtClean="0"/>
              <a:t>教师</a:t>
            </a:r>
            <a:r>
              <a:rPr lang="zh-CN" altLang="zh-CN" sz="2800" dirty="0"/>
              <a:t>自身的教学信念、教学行为与教学风格、对学生的表现所做的应对和反应、提供给学生的数学活动情境以及数学活动任务、教师组织的活动形式以及活动机会的公平性等方面</a:t>
            </a:r>
            <a:r>
              <a:rPr lang="en-US" altLang="zh-CN" sz="2800" dirty="0"/>
              <a:t>,</a:t>
            </a:r>
            <a:r>
              <a:rPr lang="zh-CN" altLang="zh-CN" sz="2800" dirty="0"/>
              <a:t>在很大程度上影响到了学生对数学活动本身的体验</a:t>
            </a:r>
            <a:r>
              <a:rPr lang="en-US" altLang="zh-CN" sz="2800" dirty="0"/>
              <a:t>,</a:t>
            </a:r>
            <a:r>
              <a:rPr lang="zh-CN" altLang="zh-CN" sz="2800" dirty="0"/>
              <a:t>影响到学生对数学活动对象的认识</a:t>
            </a:r>
            <a:r>
              <a:rPr lang="zh-CN" altLang="zh-CN" sz="2800" dirty="0" smtClean="0"/>
              <a:t>。</a:t>
            </a:r>
            <a:endParaRPr lang="zh-CN" altLang="en-US" sz="2800" dirty="0"/>
          </a:p>
        </p:txBody>
      </p:sp>
    </p:spTree>
    <p:extLst>
      <p:ext uri="{BB962C8B-B14F-4D97-AF65-F5344CB8AC3E}">
        <p14:creationId xmlns:p14="http://schemas.microsoft.com/office/powerpoint/2010/main" val="1994722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451087" y="2348880"/>
            <a:ext cx="6264696" cy="267765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3600" dirty="0">
                <a:solidFill>
                  <a:schemeClr val="accent1"/>
                </a:solidFill>
                <a:latin typeface="华文新魏" pitchFamily="2" charset="-122"/>
                <a:ea typeface="华文新魏" pitchFamily="2" charset="-122"/>
              </a:rPr>
              <a:t>活动理论的基本观点蕴涵了活动的基本特性</a:t>
            </a:r>
            <a:r>
              <a:rPr lang="en-US" altLang="zh-CN" sz="3600" dirty="0">
                <a:solidFill>
                  <a:schemeClr val="accent1"/>
                </a:solidFill>
                <a:latin typeface="华文新魏" pitchFamily="2" charset="-122"/>
                <a:ea typeface="华文新魏" pitchFamily="2" charset="-122"/>
              </a:rPr>
              <a:t>:</a:t>
            </a:r>
            <a:r>
              <a:rPr lang="zh-CN" altLang="zh-CN" sz="3600" b="1" dirty="0">
                <a:solidFill>
                  <a:schemeClr val="accent1"/>
                </a:solidFill>
                <a:latin typeface="华文新魏" pitchFamily="2" charset="-122"/>
                <a:ea typeface="华文新魏" pitchFamily="2" charset="-122"/>
              </a:rPr>
              <a:t>对象性、改造性、整体性、共同性、社会性</a:t>
            </a:r>
            <a:r>
              <a:rPr lang="zh-CN" altLang="zh-CN" sz="3600" b="1" dirty="0" smtClean="0">
                <a:solidFill>
                  <a:schemeClr val="accent1"/>
                </a:solidFill>
                <a:latin typeface="华文新魏" pitchFamily="2" charset="-122"/>
                <a:ea typeface="华文新魏" pitchFamily="2" charset="-122"/>
              </a:rPr>
              <a:t>。</a:t>
            </a:r>
            <a:endParaRPr lang="en-US" altLang="zh-CN" sz="3600" b="1" dirty="0" smtClean="0">
              <a:solidFill>
                <a:schemeClr val="accent1"/>
              </a:solidFill>
              <a:latin typeface="华文新魏" pitchFamily="2" charset="-122"/>
              <a:ea typeface="华文新魏" pitchFamily="2" charset="-122"/>
            </a:endParaRPr>
          </a:p>
          <a:p>
            <a:r>
              <a:rPr lang="zh-CN" altLang="zh-CN" sz="3600" dirty="0" smtClean="0">
                <a:solidFill>
                  <a:schemeClr val="accent1"/>
                </a:solidFill>
                <a:latin typeface="华文新魏" pitchFamily="2" charset="-122"/>
                <a:ea typeface="华文新魏" pitchFamily="2" charset="-122"/>
              </a:rPr>
              <a:t>这</a:t>
            </a:r>
            <a:r>
              <a:rPr lang="zh-CN" altLang="zh-CN" sz="3600" dirty="0">
                <a:solidFill>
                  <a:schemeClr val="accent1"/>
                </a:solidFill>
                <a:latin typeface="华文新魏" pitchFamily="2" charset="-122"/>
                <a:ea typeface="华文新魏" pitchFamily="2" charset="-122"/>
              </a:rPr>
              <a:t>五方面相互联系</a:t>
            </a:r>
            <a:r>
              <a:rPr lang="en-US" altLang="zh-CN" sz="3600" dirty="0">
                <a:solidFill>
                  <a:schemeClr val="accent1"/>
                </a:solidFill>
                <a:latin typeface="华文新魏" pitchFamily="2" charset="-122"/>
                <a:ea typeface="华文新魏" pitchFamily="2" charset="-122"/>
              </a:rPr>
              <a:t>,</a:t>
            </a:r>
            <a:r>
              <a:rPr lang="zh-CN" altLang="zh-CN" sz="3600" dirty="0">
                <a:solidFill>
                  <a:schemeClr val="accent1"/>
                </a:solidFill>
                <a:latin typeface="华文新魏" pitchFamily="2" charset="-122"/>
                <a:ea typeface="华文新魏" pitchFamily="2" charset="-122"/>
              </a:rPr>
              <a:t>相互制约</a:t>
            </a:r>
            <a:r>
              <a:rPr lang="zh-CN" altLang="zh-CN" sz="3600" dirty="0" smtClean="0">
                <a:solidFill>
                  <a:schemeClr val="accent1"/>
                </a:solidFill>
                <a:latin typeface="华文新魏" pitchFamily="2" charset="-122"/>
                <a:ea typeface="华文新魏" pitchFamily="2" charset="-122"/>
              </a:rPr>
              <a:t>。</a:t>
            </a:r>
            <a:endParaRPr lang="en-US" altLang="zh-CN" sz="3600" dirty="0" smtClean="0">
              <a:solidFill>
                <a:schemeClr val="accent1"/>
              </a:solidFill>
              <a:latin typeface="华文新魏" pitchFamily="2" charset="-122"/>
              <a:ea typeface="华文新魏" pitchFamily="2" charset="-122"/>
            </a:endParaRPr>
          </a:p>
          <a:p>
            <a:endParaRPr lang="zh-CN" altLang="en-US" sz="2400" dirty="0">
              <a:solidFill>
                <a:schemeClr val="accent1"/>
              </a:solidFill>
              <a:latin typeface="华文新魏" pitchFamily="2" charset="-122"/>
              <a:ea typeface="华文新魏" pitchFamily="2" charset="-122"/>
            </a:endParaRPr>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206513" y="1412776"/>
            <a:ext cx="2374368"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en-US" sz="4000" dirty="0" smtClean="0">
                <a:solidFill>
                  <a:srgbClr val="FF0000"/>
                </a:solidFill>
              </a:rPr>
              <a:t>影响因素</a:t>
            </a:r>
            <a:r>
              <a:rPr lang="en-US" altLang="zh-CN" sz="4000" dirty="0" smtClean="0">
                <a:solidFill>
                  <a:srgbClr val="FF0000"/>
                </a:solidFill>
              </a:rPr>
              <a:t>:</a:t>
            </a:r>
          </a:p>
        </p:txBody>
      </p:sp>
      <p:sp>
        <p:nvSpPr>
          <p:cNvPr id="2" name="矩形 1"/>
          <p:cNvSpPr/>
          <p:nvPr/>
        </p:nvSpPr>
        <p:spPr>
          <a:xfrm>
            <a:off x="1206513" y="2120662"/>
            <a:ext cx="6749863" cy="255454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US" altLang="zh-CN" sz="3200" dirty="0" smtClean="0"/>
              <a:t>2</a:t>
            </a:r>
            <a:r>
              <a:rPr lang="zh-CN" altLang="en-US" sz="3200" dirty="0" smtClean="0"/>
              <a:t>、</a:t>
            </a:r>
            <a:r>
              <a:rPr lang="zh-CN" altLang="zh-CN" sz="3200" dirty="0" smtClean="0"/>
              <a:t>教师</a:t>
            </a:r>
            <a:r>
              <a:rPr lang="zh-CN" altLang="zh-CN" sz="3200" dirty="0"/>
              <a:t>在处理如何“完成教学任务、应对考试排名而挤时间的做法”与“给学生提供学充足的活动时间”两者关系的平衡问题也是影响学生数学活动经验的积累的一个重要因素。</a:t>
            </a:r>
          </a:p>
        </p:txBody>
      </p:sp>
    </p:spTree>
    <p:extLst>
      <p:ext uri="{BB962C8B-B14F-4D97-AF65-F5344CB8AC3E}">
        <p14:creationId xmlns:p14="http://schemas.microsoft.com/office/powerpoint/2010/main" val="19947223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206513" y="1412776"/>
            <a:ext cx="2374368"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en-US" sz="4000" dirty="0" smtClean="0">
                <a:solidFill>
                  <a:srgbClr val="FF0000"/>
                </a:solidFill>
              </a:rPr>
              <a:t>影响因素</a:t>
            </a:r>
            <a:r>
              <a:rPr lang="en-US" altLang="zh-CN" sz="4000" dirty="0" smtClean="0">
                <a:solidFill>
                  <a:srgbClr val="FF0000"/>
                </a:solidFill>
              </a:rPr>
              <a:t>:</a:t>
            </a:r>
          </a:p>
        </p:txBody>
      </p:sp>
      <p:sp>
        <p:nvSpPr>
          <p:cNvPr id="2" name="矩形 1"/>
          <p:cNvSpPr/>
          <p:nvPr/>
        </p:nvSpPr>
        <p:spPr>
          <a:xfrm>
            <a:off x="1206513" y="2335520"/>
            <a:ext cx="6749863" cy="34778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US" altLang="zh-CN" sz="2800" dirty="0"/>
              <a:t>3</a:t>
            </a:r>
            <a:r>
              <a:rPr lang="zh-CN" altLang="zh-CN" sz="2800" dirty="0"/>
              <a:t>教师在对学生的指导与学生自己独立操作两者关系度的把握</a:t>
            </a:r>
            <a:r>
              <a:rPr lang="en-US" altLang="zh-CN" sz="2800" dirty="0"/>
              <a:t>,</a:t>
            </a:r>
            <a:r>
              <a:rPr lang="zh-CN" altLang="zh-CN" sz="2800" dirty="0"/>
              <a:t>也会影响到学生数学活动经验的</a:t>
            </a:r>
            <a:r>
              <a:rPr lang="zh-CN" altLang="zh-CN" sz="2800" dirty="0" smtClean="0"/>
              <a:t>获得。</a:t>
            </a:r>
            <a:endParaRPr lang="en-US" altLang="zh-CN" sz="2800" dirty="0" smtClean="0"/>
          </a:p>
          <a:p>
            <a:endParaRPr lang="en-US" altLang="zh-CN" sz="2800" dirty="0" smtClean="0"/>
          </a:p>
          <a:p>
            <a:r>
              <a:rPr lang="en-US" altLang="zh-CN" sz="2800" dirty="0" smtClean="0"/>
              <a:t>4</a:t>
            </a:r>
            <a:r>
              <a:rPr lang="zh-CN" altLang="zh-CN" sz="2800" dirty="0"/>
              <a:t>教师给与学生参加数学活动的机会的公平性</a:t>
            </a:r>
            <a:r>
              <a:rPr lang="en-US" altLang="zh-CN" sz="2800" dirty="0"/>
              <a:t>,</a:t>
            </a:r>
            <a:r>
              <a:rPr lang="zh-CN" altLang="zh-CN" sz="2800" dirty="0"/>
              <a:t>也对学生数学活动的体验、</a:t>
            </a:r>
            <a:r>
              <a:rPr lang="zh-CN" altLang="zh-CN" sz="2800" dirty="0" smtClean="0"/>
              <a:t>感受以及</a:t>
            </a:r>
            <a:r>
              <a:rPr lang="zh-CN" altLang="zh-CN" sz="2800" dirty="0"/>
              <a:t>积极的情感养成有着十分重要的影响。</a:t>
            </a:r>
          </a:p>
          <a:p>
            <a:endParaRPr lang="zh-CN" altLang="zh-CN" sz="2400" dirty="0"/>
          </a:p>
        </p:txBody>
      </p:sp>
    </p:spTree>
    <p:extLst>
      <p:ext uri="{BB962C8B-B14F-4D97-AF65-F5344CB8AC3E}">
        <p14:creationId xmlns:p14="http://schemas.microsoft.com/office/powerpoint/2010/main" val="199472234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206513" y="1412776"/>
            <a:ext cx="2374368"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zh-CN" altLang="en-US" sz="4000" dirty="0" smtClean="0">
                <a:solidFill>
                  <a:srgbClr val="FF0000"/>
                </a:solidFill>
              </a:rPr>
              <a:t>影响因素</a:t>
            </a:r>
            <a:r>
              <a:rPr lang="en-US" altLang="zh-CN" sz="4000" dirty="0" smtClean="0">
                <a:solidFill>
                  <a:srgbClr val="FF0000"/>
                </a:solidFill>
              </a:rPr>
              <a:t>:</a:t>
            </a:r>
          </a:p>
        </p:txBody>
      </p:sp>
      <p:sp>
        <p:nvSpPr>
          <p:cNvPr id="5" name="矩形 4"/>
          <p:cNvSpPr/>
          <p:nvPr/>
        </p:nvSpPr>
        <p:spPr>
          <a:xfrm>
            <a:off x="1206513" y="2420888"/>
            <a:ext cx="6749863" cy="3108543"/>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zh-CN" altLang="zh-CN" sz="2800" b="1" dirty="0"/>
              <a:t>数学活动情境的角度</a:t>
            </a:r>
            <a:endParaRPr lang="zh-CN" altLang="zh-CN" sz="2800" dirty="0"/>
          </a:p>
          <a:p>
            <a:pPr lvl="0"/>
            <a:r>
              <a:rPr lang="en-US" altLang="zh-CN" sz="2800" dirty="0" smtClean="0"/>
              <a:t>1</a:t>
            </a:r>
            <a:r>
              <a:rPr lang="zh-CN" altLang="en-US" sz="2800" dirty="0" smtClean="0"/>
              <a:t>、</a:t>
            </a:r>
            <a:r>
              <a:rPr lang="zh-CN" altLang="zh-CN" sz="2800" dirty="0" smtClean="0"/>
              <a:t>数学</a:t>
            </a:r>
            <a:r>
              <a:rPr lang="zh-CN" altLang="zh-CN" sz="2800" dirty="0"/>
              <a:t>活动情境对学生数学活动经验的影响</a:t>
            </a:r>
          </a:p>
          <a:p>
            <a:pPr lvl="0"/>
            <a:r>
              <a:rPr lang="en-US" altLang="zh-CN" sz="2800" dirty="0" smtClean="0"/>
              <a:t>2</a:t>
            </a:r>
            <a:r>
              <a:rPr lang="zh-CN" altLang="en-US" sz="2800" dirty="0" smtClean="0"/>
              <a:t>、</a:t>
            </a:r>
            <a:r>
              <a:rPr lang="zh-CN" altLang="zh-CN" sz="2800" dirty="0" smtClean="0"/>
              <a:t>数学</a:t>
            </a:r>
            <a:r>
              <a:rPr lang="zh-CN" altLang="zh-CN" sz="2800" dirty="0"/>
              <a:t>活动任务对学生数学活动经验的影响</a:t>
            </a:r>
          </a:p>
          <a:p>
            <a:pPr lvl="0"/>
            <a:r>
              <a:rPr lang="en-US" altLang="zh-CN" sz="2800" dirty="0" smtClean="0"/>
              <a:t>3</a:t>
            </a:r>
            <a:r>
              <a:rPr lang="zh-CN" altLang="en-US" sz="2800" dirty="0" smtClean="0"/>
              <a:t>、</a:t>
            </a:r>
            <a:r>
              <a:rPr lang="zh-CN" altLang="zh-CN" sz="2800" dirty="0" smtClean="0"/>
              <a:t>数学</a:t>
            </a:r>
            <a:r>
              <a:rPr lang="zh-CN" altLang="zh-CN" sz="2800" dirty="0"/>
              <a:t>活动情境中教室课堂文化氛围对学生数学活动经验的影响</a:t>
            </a:r>
          </a:p>
        </p:txBody>
      </p:sp>
    </p:spTree>
    <p:extLst>
      <p:ext uri="{BB962C8B-B14F-4D97-AF65-F5344CB8AC3E}">
        <p14:creationId xmlns:p14="http://schemas.microsoft.com/office/powerpoint/2010/main" val="3749371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1539699" y="2780928"/>
            <a:ext cx="5753498" cy="1569660"/>
          </a:xfrm>
          <a:prstGeom prst="rect">
            <a:avLst/>
          </a:prstGeom>
          <a:noFill/>
        </p:spPr>
        <p:txBody>
          <a:bodyPr wrap="none" lIns="91440" tIns="45720" rIns="91440" bIns="45720">
            <a:spAutoFit/>
          </a:bodyPr>
          <a:lstStyle/>
          <a:p>
            <a:pPr algn="ctr"/>
            <a:r>
              <a:rPr lang="zh-CN" altLang="en-US" sz="48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二</a:t>
            </a:r>
            <a:r>
              <a:rPr lang="zh-CN" altLang="en-US" sz="4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、对学生数学活动</a:t>
            </a:r>
            <a:endParaRPr lang="en-US" altLang="zh-CN" sz="4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a:p>
            <a:pPr algn="ctr"/>
            <a:r>
              <a:rPr lang="zh-CN" altLang="en-US" sz="4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的认识</a:t>
            </a:r>
            <a:endParaRPr lang="zh-CN" altLang="en-US" sz="4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235063" y="1484784"/>
            <a:ext cx="6696744" cy="440120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US" altLang="zh-CN" sz="2800" dirty="0" smtClean="0"/>
              <a:t>1</a:t>
            </a:r>
            <a:r>
              <a:rPr lang="zh-CN" altLang="en-US" sz="2800" dirty="0" smtClean="0"/>
              <a:t>、</a:t>
            </a:r>
            <a:r>
              <a:rPr lang="zh-CN" altLang="zh-CN" sz="2800" dirty="0" smtClean="0"/>
              <a:t>学生</a:t>
            </a:r>
            <a:r>
              <a:rPr lang="zh-CN" altLang="zh-CN" sz="2800" dirty="0"/>
              <a:t>的数学活动主要是在课堂情境中在教师指导下进行的有条件和有限制的数学活动</a:t>
            </a:r>
            <a:r>
              <a:rPr lang="en-US" altLang="zh-CN" sz="2800" dirty="0"/>
              <a:t>:</a:t>
            </a:r>
            <a:r>
              <a:rPr lang="zh-CN" altLang="zh-CN" sz="2800" dirty="0"/>
              <a:t>是学生经历探索数学、操作数学、思考数学、掌握数学、应用数学知识等数学活动过程的活动集合体</a:t>
            </a:r>
            <a:r>
              <a:rPr lang="en-US" altLang="zh-CN" sz="2800" dirty="0"/>
              <a:t>,</a:t>
            </a:r>
            <a:r>
              <a:rPr lang="zh-CN" altLang="zh-CN" sz="2800" dirty="0"/>
              <a:t>是学生自己建构数学意义、理解数学意义和价值过程的活动集合体</a:t>
            </a:r>
            <a:r>
              <a:rPr lang="en-US" altLang="zh-CN" sz="2800" dirty="0"/>
              <a:t>,</a:t>
            </a:r>
            <a:r>
              <a:rPr lang="zh-CN" altLang="zh-CN" sz="2800" dirty="0"/>
              <a:t>是形如计算、证明、作图等下位概念表现出的具体操作活动的总称</a:t>
            </a:r>
            <a:r>
              <a:rPr lang="en-US" altLang="zh-CN" sz="2800" dirty="0"/>
              <a:t>,</a:t>
            </a:r>
            <a:r>
              <a:rPr lang="zh-CN" altLang="zh-CN" sz="2800" dirty="0"/>
              <a:t>是由学生数学学习活动概念下的“子活动”组成的数学活动</a:t>
            </a:r>
            <a:r>
              <a:rPr lang="zh-CN" altLang="zh-CN" sz="2800" dirty="0" smtClean="0"/>
              <a:t>群</a:t>
            </a:r>
            <a:r>
              <a:rPr lang="zh-CN" altLang="en-US" sz="2400" dirty="0" smtClean="0"/>
              <a:t>。</a:t>
            </a:r>
            <a:endParaRPr lang="zh-CN" altLang="en-US" sz="2400" dirty="0"/>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87624" y="1618922"/>
            <a:ext cx="6696744" cy="397031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US" altLang="zh-CN" sz="2800" dirty="0"/>
              <a:t>(2)</a:t>
            </a:r>
            <a:r>
              <a:rPr lang="zh-CN" altLang="zh-CN" sz="2800" dirty="0"/>
              <a:t>学生的数学活动主要是指学生在教师指导下开展的以实物、模型、数学的语言、数学的思想、方法和策略为操作工具</a:t>
            </a:r>
            <a:r>
              <a:rPr lang="en-US" altLang="zh-CN" sz="2800" dirty="0"/>
              <a:t>,</a:t>
            </a:r>
            <a:r>
              <a:rPr lang="zh-CN" altLang="zh-CN" sz="2800" dirty="0"/>
              <a:t>以完成某种数学任务为目标</a:t>
            </a:r>
            <a:r>
              <a:rPr lang="en-US" altLang="zh-CN" sz="2800" dirty="0"/>
              <a:t>,</a:t>
            </a:r>
            <a:r>
              <a:rPr lang="zh-CN" altLang="zh-CN" sz="2800" dirty="0"/>
              <a:t>通过看、听、说、做、思等形式</a:t>
            </a:r>
            <a:r>
              <a:rPr lang="en-US" altLang="zh-CN" sz="2800" dirty="0"/>
              <a:t>,</a:t>
            </a:r>
            <a:r>
              <a:rPr lang="zh-CN" altLang="zh-CN" sz="2800" dirty="0"/>
              <a:t>涉及认知、情感、意志、行动全面参与的学习数学和应用数学的行为活动、思维活动以及情感活动相互交织的活动集合体</a:t>
            </a:r>
            <a:r>
              <a:rPr lang="en-US" altLang="zh-CN" sz="2800" dirty="0"/>
              <a:t>,</a:t>
            </a:r>
            <a:r>
              <a:rPr lang="zh-CN" altLang="zh-CN" sz="2800" dirty="0"/>
              <a:t>本质上是一个知、情、意、行全面参与的学习数学化的过程。</a:t>
            </a:r>
            <a:endParaRPr lang="zh-CN" altLang="en-US" sz="2800" dirty="0"/>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1187624" y="1894180"/>
            <a:ext cx="6768752" cy="304698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US" altLang="zh-CN" sz="2400" dirty="0"/>
              <a:t>(3)</a:t>
            </a:r>
            <a:r>
              <a:rPr lang="zh-CN" altLang="zh-CN" sz="2400" dirty="0"/>
              <a:t>辨别一个具体的活动是否是数学活动</a:t>
            </a:r>
            <a:r>
              <a:rPr lang="en-US" altLang="zh-CN" sz="2400" dirty="0"/>
              <a:t>,</a:t>
            </a:r>
            <a:r>
              <a:rPr lang="zh-CN" altLang="zh-CN" sz="2400" dirty="0"/>
              <a:t>可以从数学活动的构成去分析</a:t>
            </a:r>
            <a:r>
              <a:rPr lang="en-US" altLang="zh-CN" sz="2400" dirty="0" smtClean="0"/>
              <a:t>:</a:t>
            </a:r>
          </a:p>
          <a:p>
            <a:r>
              <a:rPr lang="zh-CN" altLang="zh-CN" sz="2400" dirty="0" smtClean="0"/>
              <a:t>是否</a:t>
            </a:r>
            <a:r>
              <a:rPr lang="zh-CN" altLang="zh-CN" sz="2400" dirty="0"/>
              <a:t>用了数学的方式比如运用数学的语言、符号与图表、数学的思想、方法等工具对现实对象进行分析、处理与模型化</a:t>
            </a:r>
            <a:r>
              <a:rPr lang="en-US" altLang="zh-CN" sz="2400" dirty="0" smtClean="0"/>
              <a:t>;</a:t>
            </a:r>
          </a:p>
          <a:p>
            <a:r>
              <a:rPr lang="zh-CN" altLang="zh-CN" sz="2400" dirty="0" smtClean="0"/>
              <a:t>是否</a:t>
            </a:r>
            <a:r>
              <a:rPr lang="zh-CN" altLang="zh-CN" sz="2400" dirty="0"/>
              <a:t>含有数学的问题或者数学的任务</a:t>
            </a:r>
            <a:r>
              <a:rPr lang="en-US" altLang="zh-CN" sz="2400" dirty="0"/>
              <a:t>,</a:t>
            </a:r>
            <a:r>
              <a:rPr lang="zh-CN" altLang="zh-CN" sz="2400" dirty="0"/>
              <a:t>是否用了数学方式进行思考、推理与证明解决问题、形成结论、推广结论与应用结论等等</a:t>
            </a:r>
            <a:r>
              <a:rPr lang="zh-CN" altLang="zh-CN" sz="2400" dirty="0" smtClean="0"/>
              <a:t>。</a:t>
            </a:r>
            <a:endParaRPr lang="en-US" altLang="zh-CN" sz="2400" dirty="0" smtClean="0"/>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360se6\User Data\temp\d5547c74-d9ad-4625-bd93-41c2817f1dff_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 y="-17116"/>
            <a:ext cx="9166822" cy="6875116"/>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1696857" y="2967335"/>
            <a:ext cx="5750292" cy="923330"/>
          </a:xfrm>
          <a:prstGeom prst="rect">
            <a:avLst/>
          </a:prstGeom>
          <a:noFill/>
        </p:spPr>
        <p:txBody>
          <a:bodyPr wrap="none" lIns="91440" tIns="45720" rIns="91440" bIns="45720">
            <a:spAutoFit/>
          </a:bodyPr>
          <a:lstStyle/>
          <a:p>
            <a:pPr algn="ctr"/>
            <a:r>
              <a:rPr lang="zh-CN" alt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三、对经验的认识</a:t>
            </a:r>
            <a:endParaRPr lang="zh-CN" alt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val="372041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2953</Words>
  <Application>Microsoft Office PowerPoint</Application>
  <PresentationFormat>全屏显示(4:3)</PresentationFormat>
  <Paragraphs>84</Paragraphs>
  <Slides>42</Slides>
  <Notes>0</Notes>
  <HiddenSlides>0</HiddenSlides>
  <MMClips>0</MMClips>
  <ScaleCrop>false</ScaleCrop>
  <HeadingPairs>
    <vt:vector size="4" baseType="variant">
      <vt:variant>
        <vt:lpstr>主题</vt:lpstr>
      </vt:variant>
      <vt:variant>
        <vt:i4>1</vt:i4>
      </vt:variant>
      <vt:variant>
        <vt:lpstr>幻灯片标题</vt:lpstr>
      </vt:variant>
      <vt:variant>
        <vt:i4>42</vt:i4>
      </vt:variant>
    </vt:vector>
  </HeadingPairs>
  <TitlesOfParts>
    <vt:vector size="43"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Microsoft</dc:creator>
  <cp:lastModifiedBy>Microsoft</cp:lastModifiedBy>
  <cp:revision>22</cp:revision>
  <dcterms:created xsi:type="dcterms:W3CDTF">2015-11-02T02:25:25Z</dcterms:created>
  <dcterms:modified xsi:type="dcterms:W3CDTF">2015-11-19T06:15:40Z</dcterms:modified>
</cp:coreProperties>
</file>