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64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9" r:id="rId14"/>
    <p:sldId id="270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7" d="100"/>
          <a:sy n="67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8F7A6-CA45-4129-B674-F2983DE09C8B}" type="datetimeFigureOut">
              <a:rPr lang="zh-CN" altLang="en-US" smtClean="0"/>
              <a:pPr/>
              <a:t>2014-6-2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CFA3C-CCBB-450F-969C-8D57F3D6B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istrator\&#26700;&#38754;\&#33459;&#33609;&#38738;&#38738;%20&#20276;&#25105;&#21069;&#34892;\&#23567;&#33609;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lum bright="27000" contrast="3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00166" y="1285860"/>
            <a:ext cx="642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5400" b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芳草青青</a:t>
            </a:r>
            <a:r>
              <a:rPr lang="en-US" altLang="zh-CN" sz="5400" b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zh-CN" sz="5400" b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伴</a:t>
            </a:r>
            <a:r>
              <a:rPr lang="zh-CN" altLang="zh-CN" sz="5400" b="1" dirty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我前行</a:t>
            </a:r>
          </a:p>
          <a:p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18" y="4357694"/>
            <a:ext cx="5214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b="1" dirty="0"/>
              <a:t>武进区夏溪小学 许荣美</a:t>
            </a:r>
          </a:p>
          <a:p>
            <a:endParaRPr lang="zh-CN" altLang="en-US" dirty="0"/>
          </a:p>
        </p:txBody>
      </p:sp>
      <p:pic>
        <p:nvPicPr>
          <p:cNvPr id="9" name="小草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501090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05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u=3621949753,3272729342&amp;fm=21&amp;gp=0.jpg"/>
          <p:cNvPicPr>
            <a:picLocks noChangeAspect="1"/>
          </p:cNvPicPr>
          <p:nvPr/>
        </p:nvPicPr>
        <p:blipFill>
          <a:blip r:embed="rId2" cstate="print">
            <a:lum bright="54000" contrast="4000"/>
          </a:blip>
          <a:stretch>
            <a:fillRect/>
          </a:stretch>
        </p:blipFill>
        <p:spPr>
          <a:xfrm>
            <a:off x="0" y="0"/>
            <a:ext cx="9133609" cy="6858000"/>
          </a:xfrm>
          <a:prstGeom prst="rect">
            <a:avLst/>
          </a:prstGeom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85786" y="1428736"/>
            <a:ext cx="8001056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zh-CN" sz="4400" b="1" dirty="0" smtClean="0">
                <a:solidFill>
                  <a:srgbClr val="993300"/>
                </a:solidFill>
              </a:rPr>
              <a:t>任务二：</a:t>
            </a:r>
            <a:endParaRPr lang="en-US" altLang="zh-CN" sz="4400" b="1" dirty="0" smtClean="0">
              <a:solidFill>
                <a:srgbClr val="993300"/>
              </a:solidFill>
            </a:endParaRPr>
          </a:p>
          <a:p>
            <a:r>
              <a:rPr kumimoji="0" lang="en-US" altLang="zh-CN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Tahoma" pitchFamily="34" charset="0"/>
              </a:rPr>
              <a:t>    </a:t>
            </a:r>
            <a:r>
              <a:rPr kumimoji="0" lang="zh-CN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ea"/>
                <a:ea typeface="+mj-ea"/>
                <a:cs typeface="Tahoma" pitchFamily="34" charset="0"/>
              </a:rPr>
              <a:t>歌曲</a:t>
            </a:r>
            <a:r>
              <a:rPr kumimoji="0" lang="zh-CN" altLang="zh-CN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ea"/>
                <a:ea typeface="+mj-ea"/>
                <a:cs typeface="Tahoma" pitchFamily="34" charset="0"/>
              </a:rPr>
              <a:t>《</a:t>
            </a:r>
            <a:r>
              <a:rPr kumimoji="0" lang="zh-CN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ea"/>
                <a:ea typeface="+mj-ea"/>
                <a:cs typeface="Tahoma" pitchFamily="34" charset="0"/>
              </a:rPr>
              <a:t>小草</a:t>
            </a:r>
            <a:r>
              <a:rPr kumimoji="0" lang="zh-CN" altLang="zh-CN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ea"/>
                <a:ea typeface="+mj-ea"/>
                <a:cs typeface="Tahoma" pitchFamily="34" charset="0"/>
              </a:rPr>
              <a:t>》</a:t>
            </a:r>
            <a:r>
              <a:rPr kumimoji="0" lang="zh-CN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ea"/>
                <a:ea typeface="+mj-ea"/>
                <a:cs typeface="Tahoma" pitchFamily="34" charset="0"/>
              </a:rPr>
              <a:t>、</a:t>
            </a:r>
            <a:r>
              <a:rPr kumimoji="0" lang="zh-CN" altLang="zh-CN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ea"/>
                <a:ea typeface="+mj-ea"/>
                <a:cs typeface="Tahoma" pitchFamily="34" charset="0"/>
              </a:rPr>
              <a:t>《</a:t>
            </a:r>
            <a:r>
              <a:rPr kumimoji="0" lang="zh-CN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ea"/>
                <a:ea typeface="+mj-ea"/>
                <a:cs typeface="Tahoma" pitchFamily="34" charset="0"/>
              </a:rPr>
              <a:t>葎草的启迪</a:t>
            </a:r>
            <a:r>
              <a:rPr kumimoji="0" lang="zh-CN" altLang="zh-CN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ea"/>
                <a:ea typeface="+mj-ea"/>
                <a:cs typeface="Tahoma" pitchFamily="34" charset="0"/>
              </a:rPr>
              <a:t>》《</a:t>
            </a:r>
            <a:r>
              <a:rPr kumimoji="0" lang="zh-CN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ea"/>
                <a:ea typeface="+mj-ea"/>
                <a:cs typeface="宋体" pitchFamily="2" charset="-122"/>
              </a:rPr>
              <a:t>蒲公英</a:t>
            </a:r>
            <a:r>
              <a:rPr kumimoji="0" lang="zh-CN" altLang="zh-CN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ea"/>
                <a:ea typeface="+mj-ea"/>
                <a:cs typeface="宋体" pitchFamily="2" charset="-122"/>
              </a:rPr>
              <a:t>》</a:t>
            </a:r>
            <a:r>
              <a:rPr kumimoji="0" lang="zh-CN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ea"/>
                <a:ea typeface="+mj-ea"/>
                <a:cs typeface="宋体" pitchFamily="2" charset="-122"/>
              </a:rPr>
              <a:t>仅仅是写草吗？</a:t>
            </a:r>
            <a:endParaRPr kumimoji="0" lang="en-US" altLang="zh-CN" sz="4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ea"/>
              <a:ea typeface="+mj-ea"/>
              <a:cs typeface="宋体" pitchFamily="2" charset="-122"/>
            </a:endParaRPr>
          </a:p>
          <a:p>
            <a:r>
              <a:rPr lang="en-US" altLang="zh-CN" sz="4000" b="1" dirty="0" smtClean="0">
                <a:solidFill>
                  <a:srgbClr val="0000FF"/>
                </a:solidFill>
                <a:latin typeface="+mj-ea"/>
                <a:ea typeface="+mj-ea"/>
              </a:rPr>
              <a:t>    </a:t>
            </a:r>
            <a:r>
              <a:rPr lang="zh-CN" altLang="zh-CN" sz="4000" b="1" dirty="0" smtClean="0">
                <a:solidFill>
                  <a:srgbClr val="0000FF"/>
                </a:solidFill>
                <a:latin typeface="+mj-ea"/>
                <a:ea typeface="+mj-ea"/>
              </a:rPr>
              <a:t>再次阅读短文，先自己想一想，再四人一组讨论。</a:t>
            </a:r>
            <a:endParaRPr lang="zh-CN" altLang="zh-CN" sz="40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6" name="矩形 5">
            <a:hlinkClick r:id="rId3" action="ppaction://hlinksldjump"/>
          </p:cNvPr>
          <p:cNvSpPr/>
          <p:nvPr/>
        </p:nvSpPr>
        <p:spPr>
          <a:xfrm>
            <a:off x="1428728" y="535782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 smtClean="0">
                <a:solidFill>
                  <a:srgbClr val="0000FF"/>
                </a:solidFill>
                <a:latin typeface="+mj-ea"/>
                <a:cs typeface="Tahoma" pitchFamily="34" charset="0"/>
              </a:rPr>
              <a:t>《小草》</a:t>
            </a:r>
            <a:endParaRPr lang="zh-CN" altLang="en-US" dirty="0"/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3357554" y="5357826"/>
            <a:ext cx="1811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 smtClean="0">
                <a:solidFill>
                  <a:srgbClr val="0000FF"/>
                </a:solidFill>
                <a:latin typeface="+mj-ea"/>
                <a:cs typeface="Tahoma" pitchFamily="34" charset="0"/>
              </a:rPr>
              <a:t>《葎草的启迪》</a:t>
            </a:r>
            <a:endParaRPr lang="zh-CN" altLang="en-US" dirty="0"/>
          </a:p>
        </p:txBody>
      </p:sp>
      <p:sp>
        <p:nvSpPr>
          <p:cNvPr id="8" name="矩形 7">
            <a:hlinkClick r:id="rId5" action="ppaction://hlinksldjump"/>
          </p:cNvPr>
          <p:cNvSpPr/>
          <p:nvPr/>
        </p:nvSpPr>
        <p:spPr>
          <a:xfrm>
            <a:off x="6143636" y="5357826"/>
            <a:ext cx="1346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 smtClean="0">
                <a:solidFill>
                  <a:srgbClr val="0000FF"/>
                </a:solidFill>
                <a:latin typeface="+mj-ea"/>
                <a:cs typeface="Tahoma" pitchFamily="34" charset="0"/>
              </a:rPr>
              <a:t>《</a:t>
            </a:r>
            <a:r>
              <a:rPr lang="zh-CN" altLang="zh-CN" b="1" dirty="0" smtClean="0">
                <a:solidFill>
                  <a:srgbClr val="0000FF"/>
                </a:solidFill>
                <a:latin typeface="+mj-ea"/>
                <a:cs typeface="宋体" pitchFamily="2" charset="-122"/>
              </a:rPr>
              <a:t>蒲公英》</a:t>
            </a:r>
            <a:endParaRPr lang="zh-CN" altLang="en-US" dirty="0"/>
          </a:p>
        </p:txBody>
      </p:sp>
      <p:sp>
        <p:nvSpPr>
          <p:cNvPr id="9" name="下箭头 8">
            <a:hlinkClick r:id="rId6" action="ppaction://hlinksldjump"/>
          </p:cNvPr>
          <p:cNvSpPr/>
          <p:nvPr/>
        </p:nvSpPr>
        <p:spPr>
          <a:xfrm>
            <a:off x="8501090" y="5929330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u=3778058322,3345533269&amp;fm=21&amp;gp=0.jpg"/>
          <p:cNvPicPr>
            <a:picLocks noChangeAspect="1"/>
          </p:cNvPicPr>
          <p:nvPr/>
        </p:nvPicPr>
        <p:blipFill>
          <a:blip r:embed="rId2" cstate="print">
            <a:lum bright="71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714348" y="571480"/>
            <a:ext cx="792961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6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    </a:t>
            </a:r>
            <a:r>
              <a:rPr kumimoji="0" lang="zh-CN" sz="36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现实生活中，也有一种人像葎草，看上去挺可怕的，不可临近，其实他们是弱者。这种“可怕”是一种外强中干的表现，他们需要别人的理解与安慰。如果让这些弱者能够很好地生存、生活，那就应该给他们一番天地，别去剥夺他们的生存田地与自由空间，别去遮挡他们的阳光，而让他们有尊严地活着，这就是葎草人生。</a:t>
            </a:r>
            <a:endParaRPr kumimoji="0" lang="zh-CN" sz="3600" b="1" i="0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643306" y="5857892"/>
            <a:ext cx="51591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06388"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----</a:t>
            </a:r>
            <a:r>
              <a:rPr lang="zh-CN" altLang="zh-CN" sz="3200" b="1" dirty="0" smtClean="0"/>
              <a:t>包光潜《葎草的启迪》</a:t>
            </a:r>
            <a:endParaRPr lang="zh-CN" altLang="zh-CN" sz="3200" dirty="0"/>
          </a:p>
        </p:txBody>
      </p:sp>
      <p:sp>
        <p:nvSpPr>
          <p:cNvPr id="7" name="上箭头 6">
            <a:hlinkClick r:id="rId3" action="ppaction://hlinksldjump"/>
          </p:cNvPr>
          <p:cNvSpPr/>
          <p:nvPr/>
        </p:nvSpPr>
        <p:spPr>
          <a:xfrm>
            <a:off x="8786842" y="6215082"/>
            <a:ext cx="357158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AutoShape 3" descr="http://img3.imgtn.bdimg.com/it/u=3778058322,3345533269&amp;fm=21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9" name="图片 8" descr="16442913R-0.jpg"/>
          <p:cNvPicPr>
            <a:picLocks noChangeAspect="1"/>
          </p:cNvPicPr>
          <p:nvPr/>
        </p:nvPicPr>
        <p:blipFill>
          <a:blip r:embed="rId2" cstate="print">
            <a:lum bright="48000"/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214810" y="-77621"/>
            <a:ext cx="4929190" cy="69865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Arial" pitchFamily="34" charset="0"/>
              </a:rPr>
              <a:t>我忽地有些感动。我知道松竹梅是这个冬天的英雄。可我不知道，这小小的蒲公英，也一年四季都开着它永不凋谢的花！我的眼前浮现出这些天电视里的那些画面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宋体" pitchFamily="2" charset="-122"/>
                <a:cs typeface="Arial" pitchFamily="34" charset="0"/>
              </a:rPr>
              <a:t>——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Arial" pitchFamily="34" charset="0"/>
              </a:rPr>
              <a:t>那些重灾区的农民的脸。他们的生活虽然现在依旧艰难，但他们生产自救的劳作中不时扬起的脸，却显得格外的坚强，他们面对记者时的笑脸，就像这太阳般的蒲公英花一般灿烂。</a:t>
            </a:r>
            <a:endParaRPr kumimoji="0" lang="zh-CN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2" name="图片 11" descr="t015ac7a3ec610500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214810" cy="321468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0"/>
            <a:ext cx="4000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400" b="1" dirty="0" smtClean="0">
                <a:solidFill>
                  <a:srgbClr val="FF0000"/>
                </a:solidFill>
              </a:rPr>
              <a:t>四川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灾区农民正在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sz="2400" b="1" dirty="0" smtClean="0">
                <a:solidFill>
                  <a:srgbClr val="C00000"/>
                </a:solidFill>
              </a:rPr>
              <a:t>采摘油菜苔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pic>
        <p:nvPicPr>
          <p:cNvPr id="14" name="图片 13" descr="t014e451b5ca2c4b36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286124"/>
            <a:ext cx="4214810" cy="3571876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0" y="3286124"/>
            <a:ext cx="3897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dirty="0" smtClean="0">
                <a:solidFill>
                  <a:srgbClr val="FF0000"/>
                </a:solidFill>
              </a:rPr>
              <a:t>广西宜州灾区农民喜收晚稻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上箭头 15">
            <a:hlinkClick r:id="rId5" action="ppaction://hlinksldjump"/>
          </p:cNvPr>
          <p:cNvSpPr/>
          <p:nvPr/>
        </p:nvSpPr>
        <p:spPr>
          <a:xfrm>
            <a:off x="8786842" y="6357958"/>
            <a:ext cx="357158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428736"/>
            <a:ext cx="392909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500694" y="357166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芳草班</a:t>
            </a:r>
            <a:endParaRPr lang="zh-CN" altLang="en-US" sz="4800" b="1" dirty="0">
              <a:solidFill>
                <a:srgbClr val="C00000"/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428736"/>
            <a:ext cx="3981474" cy="4118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28728" y="357166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向日葵班</a:t>
            </a:r>
            <a:endParaRPr lang="zh-CN" altLang="en-US" sz="4800" b="1" dirty="0">
              <a:solidFill>
                <a:srgbClr val="C0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4" descr="u=3621949753,3272729342&amp;fm=21&amp;gp=0.jpg"/>
          <p:cNvPicPr>
            <a:picLocks noChangeAspect="1"/>
          </p:cNvPicPr>
          <p:nvPr/>
        </p:nvPicPr>
        <p:blipFill>
          <a:blip r:embed="rId2" cstate="print">
            <a:lum bright="54000" contrast="4000"/>
          </a:blip>
          <a:stretch>
            <a:fillRect/>
          </a:stretch>
        </p:blipFill>
        <p:spPr>
          <a:xfrm>
            <a:off x="0" y="0"/>
            <a:ext cx="9133609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28794" y="2071678"/>
            <a:ext cx="58929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sz="7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  <a:ea typeface="楷体_GB2312" pitchFamily="49" charset="-122"/>
                <a:cs typeface="Tahoma" pitchFamily="34" charset="0"/>
              </a:rPr>
              <a:t>设计</a:t>
            </a:r>
            <a:r>
              <a:rPr kumimoji="0" lang="en-US" altLang="zh-CN" sz="7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  <a:ea typeface="楷体_GB2312" pitchFamily="49" charset="-122"/>
                <a:cs typeface="Tahoma" pitchFamily="34" charset="0"/>
              </a:rPr>
              <a:t>logo</a:t>
            </a:r>
            <a:r>
              <a:rPr lang="zh-CN" altLang="zh-CN" sz="7200" b="1" dirty="0" smtClean="0">
                <a:solidFill>
                  <a:srgbClr val="C00000"/>
                </a:solidFill>
              </a:rPr>
              <a:t>竞赛</a:t>
            </a:r>
            <a:endParaRPr kumimoji="0" lang="en-US" altLang="zh-CN" sz="7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428736"/>
            <a:ext cx="392909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428992" y="428604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 dirty="0" smtClean="0">
                <a:solidFill>
                  <a:srgbClr val="C00000"/>
                </a:solidFill>
              </a:rPr>
              <a:t>芳草班</a:t>
            </a:r>
            <a:endParaRPr lang="zh-CN" altLang="en-US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http://img5.imgtn.bdimg.com/it/u=3621949753,3272729342&amp;fm=21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00034" y="1285860"/>
            <a:ext cx="3857652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ahoma" pitchFamily="34" charset="0"/>
              </a:rPr>
              <a:t>滁州西涧 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itchFamily="2" charset="-122"/>
              <a:ea typeface="宋体" pitchFamily="2" charset="-122"/>
              <a:cs typeface="Tahoma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ahoma" pitchFamily="34" charset="0"/>
              </a:rPr>
              <a:t>唐 韦应物</a:t>
            </a:r>
            <a:endParaRPr kumimoji="0" lang="zh-CN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ahoma" pitchFamily="34" charset="0"/>
              </a:rPr>
              <a:t>独怜幽草涧边生， 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itchFamily="2" charset="-122"/>
              <a:ea typeface="宋体" pitchFamily="2" charset="-122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ahoma" pitchFamily="34" charset="0"/>
              </a:rPr>
              <a:t>上有黄鹂深树鸣。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itchFamily="2" charset="-122"/>
              <a:ea typeface="宋体" pitchFamily="2" charset="-122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ahoma" pitchFamily="34" charset="0"/>
              </a:rPr>
              <a:t>春潮带雨晚来急，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itchFamily="2" charset="-122"/>
              <a:ea typeface="宋体" pitchFamily="2" charset="-122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ahoma" pitchFamily="34" charset="0"/>
              </a:rPr>
              <a:t>野渡无人舟自横。</a:t>
            </a:r>
            <a:endParaRPr kumimoji="0" lang="zh-CN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643438" y="1292212"/>
            <a:ext cx="3857620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zh-CN" altLang="zh-CN" sz="3600" b="1" dirty="0"/>
              <a:t>赋得古原草送别 唐 </a:t>
            </a:r>
            <a:r>
              <a:rPr lang="zh-CN" altLang="zh-CN" sz="3600" b="1" dirty="0" smtClean="0"/>
              <a:t>白</a:t>
            </a:r>
            <a:r>
              <a:rPr lang="zh-CN" altLang="zh-CN" sz="3600" b="1" dirty="0"/>
              <a:t>居</a:t>
            </a:r>
            <a:r>
              <a:rPr lang="zh-CN" altLang="zh-CN" sz="3600" b="1" dirty="0" smtClean="0"/>
              <a:t>易</a:t>
            </a:r>
            <a:endParaRPr lang="en-US" altLang="zh-CN" sz="3600" b="1" dirty="0" smtClean="0"/>
          </a:p>
          <a:p>
            <a:pPr algn="ctr"/>
            <a:r>
              <a:rPr lang="zh-CN" altLang="zh-CN" sz="3600" b="1" dirty="0" smtClean="0"/>
              <a:t> </a:t>
            </a:r>
            <a:r>
              <a:rPr lang="zh-CN" altLang="zh-CN" sz="3600" b="1" dirty="0"/>
              <a:t>离离原上草</a:t>
            </a:r>
            <a:r>
              <a:rPr lang="zh-CN" altLang="zh-CN" sz="3600" b="1" dirty="0" smtClean="0"/>
              <a:t>，</a:t>
            </a:r>
            <a:endParaRPr lang="en-US" altLang="zh-CN" sz="3600" b="1" dirty="0" smtClean="0"/>
          </a:p>
          <a:p>
            <a:pPr algn="ctr"/>
            <a:r>
              <a:rPr lang="zh-CN" altLang="zh-CN" sz="3600" b="1" dirty="0" smtClean="0"/>
              <a:t> </a:t>
            </a:r>
            <a:r>
              <a:rPr lang="zh-CN" altLang="zh-CN" sz="3600" b="1" dirty="0"/>
              <a:t>一岁一枯荣</a:t>
            </a:r>
            <a:r>
              <a:rPr lang="zh-CN" altLang="zh-CN" sz="3600" b="1" dirty="0" smtClean="0"/>
              <a:t>。</a:t>
            </a:r>
            <a:endParaRPr lang="en-US" altLang="zh-CN" sz="3600" b="1" dirty="0" smtClean="0"/>
          </a:p>
          <a:p>
            <a:pPr algn="ctr"/>
            <a:r>
              <a:rPr lang="en-US" altLang="zh-CN" sz="3600" b="1" dirty="0" smtClean="0"/>
              <a:t> </a:t>
            </a:r>
            <a:r>
              <a:rPr lang="zh-CN" altLang="zh-CN" sz="3600" b="1" dirty="0" smtClean="0"/>
              <a:t>野</a:t>
            </a:r>
            <a:r>
              <a:rPr lang="zh-CN" altLang="zh-CN" sz="3600" b="1" dirty="0"/>
              <a:t>火烧不尽</a:t>
            </a:r>
            <a:r>
              <a:rPr lang="zh-CN" altLang="zh-CN" sz="3600" b="1" dirty="0" smtClean="0"/>
              <a:t>，</a:t>
            </a:r>
            <a:endParaRPr lang="en-US" altLang="zh-CN" sz="3600" b="1" dirty="0" smtClean="0"/>
          </a:p>
          <a:p>
            <a:pPr algn="ctr"/>
            <a:r>
              <a:rPr lang="en-US" altLang="zh-CN" sz="3600" b="1" dirty="0" smtClean="0"/>
              <a:t> </a:t>
            </a:r>
            <a:r>
              <a:rPr lang="zh-CN" altLang="zh-CN" sz="3600" b="1" dirty="0" smtClean="0"/>
              <a:t>春</a:t>
            </a:r>
            <a:r>
              <a:rPr lang="zh-CN" altLang="zh-CN" sz="3600" b="1" dirty="0"/>
              <a:t>风吹又生。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0"/>
            <a:ext cx="1054629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4" descr="u=3621949753,3272729342&amp;fm=21&amp;gp=0.jpg"/>
          <p:cNvPicPr>
            <a:picLocks noChangeAspect="1"/>
          </p:cNvPicPr>
          <p:nvPr/>
        </p:nvPicPr>
        <p:blipFill>
          <a:blip r:embed="rId2" cstate="print">
            <a:lum bright="54000" contrast="4000"/>
          </a:blip>
          <a:stretch>
            <a:fillRect/>
          </a:stretch>
        </p:blipFill>
        <p:spPr>
          <a:xfrm>
            <a:off x="0" y="0"/>
            <a:ext cx="9133609" cy="6858000"/>
          </a:xfrm>
          <a:prstGeom prst="rect">
            <a:avLst/>
          </a:prstGeom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643306" y="4286256"/>
            <a:ext cx="450059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zh-CN" sz="3600" b="1" dirty="0" smtClean="0"/>
              <a:t>《</a:t>
            </a:r>
            <a:r>
              <a:rPr lang="zh-CN" altLang="zh-CN" sz="3600" b="1" dirty="0"/>
              <a:t>蒲公英</a:t>
            </a:r>
            <a:r>
              <a:rPr lang="zh-CN" altLang="zh-CN" sz="3600" b="1" dirty="0" smtClean="0"/>
              <a:t>》</a:t>
            </a:r>
            <a:r>
              <a:rPr lang="zh-CN" altLang="zh-CN" sz="3600" b="1" dirty="0"/>
              <a:t>网络文章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28992" y="428604"/>
            <a:ext cx="50006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《小草》</a:t>
            </a:r>
            <a:r>
              <a:rPr lang="zh-CN" altLang="zh-CN" sz="3600" b="1" dirty="0" smtClean="0"/>
              <a:t>向彤　何兆华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altLang="zh-CN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00430" y="1714488"/>
            <a:ext cx="29642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《春》朱自清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00430" y="3071810"/>
            <a:ext cx="50497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zh-CN" sz="3600" b="1" dirty="0"/>
              <a:t>《葎草的启迪 》</a:t>
            </a:r>
            <a:r>
              <a:rPr lang="zh-CN" altLang="zh-CN" sz="3600" b="1" dirty="0" smtClean="0"/>
              <a:t>包光潜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14282" y="1000108"/>
            <a:ext cx="3500462" cy="292895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itchFamily="2" charset="-122"/>
              <a:ea typeface="黑体" pitchFamily="2" charset="-12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zh-CN" sz="2800" b="1" dirty="0" smtClean="0">
                <a:solidFill>
                  <a:srgbClr val="C00000"/>
                </a:solidFill>
              </a:rPr>
              <a:t>挑战阅读</a:t>
            </a:r>
            <a:endParaRPr lang="en-US" altLang="zh-CN" sz="2800" b="1" dirty="0" smtClean="0">
              <a:solidFill>
                <a:srgbClr val="C00000"/>
              </a:solidFill>
            </a:endParaRPr>
          </a:p>
          <a:p>
            <a:pPr lvl="0"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2" charset="-122"/>
                <a:ea typeface="黑体" pitchFamily="2" charset="-122"/>
              </a:rPr>
              <a:t>1.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2" charset="-122"/>
                <a:ea typeface="黑体" pitchFamily="2" charset="-122"/>
              </a:rPr>
              <a:t>读通、读熟四篇短文。</a:t>
            </a:r>
          </a:p>
          <a:p>
            <a:pPr marL="0" marR="0" lvl="0" indent="0" algn="just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2" charset="-122"/>
                <a:ea typeface="黑体" pitchFamily="2" charset="-122"/>
              </a:rPr>
              <a:t>2.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2" charset="-122"/>
                <a:ea typeface="黑体" pitchFamily="2" charset="-122"/>
              </a:rPr>
              <a:t>在这些文章里你看到了怎</a:t>
            </a:r>
          </a:p>
          <a:p>
            <a:pPr marL="0" marR="0" lvl="0" indent="0" algn="just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2" charset="-122"/>
                <a:ea typeface="黑体" pitchFamily="2" charset="-122"/>
              </a:rPr>
              <a:t>样的小草呢？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itchFamily="2" charset="-122"/>
                <a:ea typeface="黑体" pitchFamily="2" charset="-122"/>
              </a:rPr>
              <a:t>（把你的想法写下来）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itchFamily="2" charset="-122"/>
              <a:ea typeface="黑体" pitchFamily="2" charset="-122"/>
            </a:endParaRPr>
          </a:p>
          <a:p>
            <a:pPr marL="0" marR="0" lvl="0" indent="0" algn="just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itchFamily="2" charset="-122"/>
                <a:ea typeface="黑体" pitchFamily="2" charset="-122"/>
              </a:rPr>
              <a:t>3.《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itchFamily="2" charset="-122"/>
                <a:ea typeface="黑体" pitchFamily="2" charset="-122"/>
              </a:rPr>
              <a:t>葎草的启迪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itchFamily="2" charset="-122"/>
                <a:ea typeface="黑体" pitchFamily="2" charset="-122"/>
              </a:rPr>
              <a:t>》《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itchFamily="2" charset="-122"/>
                <a:ea typeface="黑体" pitchFamily="2" charset="-122"/>
              </a:rPr>
              <a:t>蒲公英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itchFamily="2" charset="-122"/>
                <a:ea typeface="黑体" pitchFamily="2" charset="-122"/>
              </a:rPr>
              <a:t>》《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itchFamily="2" charset="-122"/>
                <a:ea typeface="黑体" pitchFamily="2" charset="-122"/>
              </a:rPr>
              <a:t>每一棵草都会开花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itchFamily="2" charset="-122"/>
                <a:ea typeface="黑体" pitchFamily="2" charset="-122"/>
              </a:rPr>
              <a:t>》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itchFamily="2" charset="-122"/>
                <a:ea typeface="黑体" pitchFamily="2" charset="-122"/>
              </a:rPr>
              <a:t>仅仅是写草吗？（把你的想法写下来）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u=3621949753,3272729342&amp;fm=21&amp;gp=0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lum bright="54000" contrast="4000"/>
          </a:blip>
          <a:stretch>
            <a:fillRect/>
          </a:stretch>
        </p:blipFill>
        <p:spPr>
          <a:xfrm>
            <a:off x="0" y="0"/>
            <a:ext cx="9133609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14282" y="857232"/>
            <a:ext cx="878687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800" b="1" dirty="0" smtClean="0">
                <a:solidFill>
                  <a:srgbClr val="993300"/>
                </a:solidFill>
              </a:rPr>
              <a:t>任务一：</a:t>
            </a:r>
            <a:endParaRPr lang="en-US" altLang="zh-CN" sz="4800" b="1" dirty="0" smtClean="0">
              <a:solidFill>
                <a:srgbClr val="993300"/>
              </a:solidFill>
            </a:endParaRPr>
          </a:p>
          <a:p>
            <a:r>
              <a:rPr lang="en-US" altLang="zh-CN" sz="4800" dirty="0" smtClean="0"/>
              <a:t>   </a:t>
            </a:r>
            <a:r>
              <a:rPr lang="zh-CN" altLang="zh-CN" sz="4000" b="1" dirty="0" smtClean="0">
                <a:solidFill>
                  <a:srgbClr val="0000FF"/>
                </a:solidFill>
              </a:rPr>
              <a:t>现代人眼中的草是怎样的呢？</a:t>
            </a:r>
            <a:endParaRPr lang="en-US" altLang="zh-CN" sz="4000" b="1" dirty="0" smtClean="0">
              <a:solidFill>
                <a:srgbClr val="0000FF"/>
              </a:solidFill>
            </a:endParaRPr>
          </a:p>
          <a:p>
            <a:r>
              <a:rPr lang="en-US" altLang="zh-CN" sz="4000" b="1" dirty="0" smtClean="0">
                <a:solidFill>
                  <a:srgbClr val="0000FF"/>
                </a:solidFill>
              </a:rPr>
              <a:t>    </a:t>
            </a:r>
            <a:r>
              <a:rPr lang="zh-CN" altLang="zh-CN" sz="4000" b="1" dirty="0" smtClean="0">
                <a:solidFill>
                  <a:srgbClr val="0000FF"/>
                </a:solidFill>
              </a:rPr>
              <a:t>划出相关语句读一读，同桌相互交流一下。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6" name="矩形 5">
            <a:hlinkClick r:id="rId4" action="ppaction://hlinksldjump"/>
          </p:cNvPr>
          <p:cNvSpPr/>
          <p:nvPr/>
        </p:nvSpPr>
        <p:spPr>
          <a:xfrm>
            <a:off x="1214414" y="4572008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 smtClean="0">
                <a:latin typeface="宋体" pitchFamily="2" charset="-122"/>
                <a:ea typeface="宋体" pitchFamily="2" charset="-122"/>
                <a:cs typeface="宋体" pitchFamily="2" charset="-122"/>
              </a:rPr>
              <a:t>《小草》</a:t>
            </a:r>
            <a:endParaRPr lang="zh-CN" altLang="en-US" dirty="0"/>
          </a:p>
        </p:txBody>
      </p:sp>
      <p:sp>
        <p:nvSpPr>
          <p:cNvPr id="7" name="矩形 6">
            <a:hlinkClick r:id="rId5" action="ppaction://hlinksldjump"/>
          </p:cNvPr>
          <p:cNvSpPr/>
          <p:nvPr/>
        </p:nvSpPr>
        <p:spPr>
          <a:xfrm>
            <a:off x="2786050" y="4572008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 smtClean="0">
                <a:latin typeface="宋体" pitchFamily="2" charset="-122"/>
                <a:ea typeface="宋体" pitchFamily="2" charset="-122"/>
                <a:cs typeface="宋体" pitchFamily="2" charset="-122"/>
              </a:rPr>
              <a:t>《春》</a:t>
            </a:r>
            <a:endParaRPr lang="zh-CN" altLang="en-US" dirty="0"/>
          </a:p>
        </p:txBody>
      </p:sp>
      <p:sp>
        <p:nvSpPr>
          <p:cNvPr id="8" name="矩形 7">
            <a:hlinkClick r:id="rId6" action="ppaction://hlinksldjump"/>
          </p:cNvPr>
          <p:cNvSpPr/>
          <p:nvPr/>
        </p:nvSpPr>
        <p:spPr>
          <a:xfrm>
            <a:off x="4357686" y="4572008"/>
            <a:ext cx="1928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 smtClean="0"/>
              <a:t>《葎草的启迪 》</a:t>
            </a:r>
            <a:endParaRPr lang="zh-CN" altLang="en-US" dirty="0"/>
          </a:p>
        </p:txBody>
      </p:sp>
      <p:sp>
        <p:nvSpPr>
          <p:cNvPr id="9" name="矩形 8">
            <a:hlinkClick r:id="rId7" action="ppaction://hlinksldjump"/>
          </p:cNvPr>
          <p:cNvSpPr/>
          <p:nvPr/>
        </p:nvSpPr>
        <p:spPr>
          <a:xfrm>
            <a:off x="6858016" y="4572008"/>
            <a:ext cx="1346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 smtClean="0"/>
              <a:t>《蒲公英》</a:t>
            </a:r>
            <a:endParaRPr lang="zh-CN" altLang="en-US" dirty="0"/>
          </a:p>
        </p:txBody>
      </p:sp>
      <p:sp>
        <p:nvSpPr>
          <p:cNvPr id="10" name="下箭头 9"/>
          <p:cNvSpPr/>
          <p:nvPr/>
        </p:nvSpPr>
        <p:spPr>
          <a:xfrm>
            <a:off x="8501090" y="5929330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u=3621949753,3272729342&amp;fm=21&amp;gp=0.jpg"/>
          <p:cNvPicPr>
            <a:picLocks noChangeAspect="1"/>
          </p:cNvPicPr>
          <p:nvPr/>
        </p:nvPicPr>
        <p:blipFill>
          <a:blip r:embed="rId2" cstate="print">
            <a:lum bright="54000" contrast="4000"/>
          </a:blip>
          <a:stretch>
            <a:fillRect/>
          </a:stretch>
        </p:blipFill>
        <p:spPr>
          <a:xfrm>
            <a:off x="0" y="0"/>
            <a:ext cx="913360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1538" y="-285776"/>
            <a:ext cx="7132081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algn="ctr"/>
            <a:r>
              <a:rPr lang="zh-CN" altLang="zh-CN" sz="4000" b="1" dirty="0"/>
              <a:t>小 草</a:t>
            </a:r>
            <a:r>
              <a:rPr lang="zh-CN" altLang="zh-CN" sz="4000" dirty="0" smtClean="0"/>
              <a:t> </a:t>
            </a:r>
            <a:endParaRPr lang="en-US" altLang="zh-CN" sz="4000" dirty="0" smtClean="0"/>
          </a:p>
          <a:p>
            <a:pPr algn="ctr"/>
            <a:r>
              <a:rPr lang="zh-CN" altLang="zh-CN" sz="4000" b="1" dirty="0" smtClean="0"/>
              <a:t>作</a:t>
            </a:r>
            <a:r>
              <a:rPr lang="zh-CN" altLang="zh-CN" sz="4000" b="1" dirty="0"/>
              <a:t>词：向彤　何兆华</a:t>
            </a:r>
            <a:endParaRPr lang="zh-CN" altLang="zh-CN" sz="4000" dirty="0"/>
          </a:p>
          <a:p>
            <a:r>
              <a:rPr lang="en-US" altLang="zh-CN" sz="4000" b="1" dirty="0" smtClean="0"/>
              <a:t>  </a:t>
            </a:r>
            <a:r>
              <a:rPr lang="zh-CN" altLang="zh-CN" sz="4000" b="1" dirty="0" smtClean="0"/>
              <a:t>没</a:t>
            </a:r>
            <a:r>
              <a:rPr lang="zh-CN" altLang="zh-CN" sz="4000" b="1" dirty="0"/>
              <a:t>有花香没有树高，</a:t>
            </a:r>
            <a:endParaRPr lang="zh-CN" altLang="zh-CN" sz="4000" dirty="0"/>
          </a:p>
          <a:p>
            <a:r>
              <a:rPr lang="en-US" altLang="zh-CN" sz="4000" b="1" dirty="0" smtClean="0"/>
              <a:t>  </a:t>
            </a:r>
            <a:r>
              <a:rPr lang="zh-CN" altLang="zh-CN" sz="4000" b="1" dirty="0" smtClean="0"/>
              <a:t>我</a:t>
            </a:r>
            <a:r>
              <a:rPr lang="zh-CN" altLang="zh-CN" sz="4000" b="1" dirty="0"/>
              <a:t>是一棵无人知道的小草 。</a:t>
            </a:r>
            <a:endParaRPr lang="zh-CN" altLang="zh-CN" sz="4000" dirty="0"/>
          </a:p>
          <a:p>
            <a:r>
              <a:rPr lang="en-US" altLang="zh-CN" sz="4000" b="1" dirty="0" smtClean="0"/>
              <a:t>  </a:t>
            </a:r>
            <a:r>
              <a:rPr lang="zh-CN" altLang="zh-CN" sz="4000" b="1" dirty="0" smtClean="0"/>
              <a:t>从</a:t>
            </a:r>
            <a:r>
              <a:rPr lang="zh-CN" altLang="zh-CN" sz="4000" b="1" dirty="0"/>
              <a:t>不寂寞从不烦恼 ，</a:t>
            </a:r>
            <a:endParaRPr lang="zh-CN" altLang="zh-CN" sz="4000" dirty="0"/>
          </a:p>
          <a:p>
            <a:r>
              <a:rPr lang="en-US" altLang="zh-CN" sz="4000" b="1" dirty="0" smtClean="0"/>
              <a:t>  </a:t>
            </a:r>
            <a:r>
              <a:rPr lang="zh-CN" altLang="zh-CN" sz="4000" b="1" dirty="0" smtClean="0"/>
              <a:t>你</a:t>
            </a:r>
            <a:r>
              <a:rPr lang="zh-CN" altLang="zh-CN" sz="4000" b="1" dirty="0"/>
              <a:t>看我的伙伴遍及天涯海角 。</a:t>
            </a:r>
            <a:endParaRPr lang="zh-CN" altLang="zh-CN" sz="4000" dirty="0"/>
          </a:p>
          <a:p>
            <a:r>
              <a:rPr lang="en-US" altLang="zh-CN" sz="4000" b="1" dirty="0" smtClean="0"/>
              <a:t>  </a:t>
            </a:r>
            <a:r>
              <a:rPr lang="zh-CN" altLang="zh-CN" sz="4000" b="1" dirty="0" smtClean="0"/>
              <a:t>春</a:t>
            </a:r>
            <a:r>
              <a:rPr lang="zh-CN" altLang="zh-CN" sz="4000" b="1" dirty="0"/>
              <a:t>风呀春风你把我吹绿</a:t>
            </a:r>
            <a:r>
              <a:rPr lang="zh-CN" altLang="zh-CN" sz="4000" b="1" dirty="0" smtClean="0"/>
              <a:t>，</a:t>
            </a:r>
            <a:endParaRPr lang="en-US" altLang="zh-CN" sz="4000" dirty="0" smtClean="0"/>
          </a:p>
          <a:p>
            <a:r>
              <a:rPr lang="en-US" altLang="zh-CN" sz="4000" b="1" dirty="0" smtClean="0"/>
              <a:t>  </a:t>
            </a:r>
            <a:r>
              <a:rPr lang="zh-CN" altLang="zh-CN" sz="4000" b="1" dirty="0" smtClean="0"/>
              <a:t>阳</a:t>
            </a:r>
            <a:r>
              <a:rPr lang="zh-CN" altLang="zh-CN" sz="4000" b="1" dirty="0"/>
              <a:t>光呀阳光你把我照耀 </a:t>
            </a:r>
            <a:r>
              <a:rPr lang="zh-CN" altLang="zh-CN" sz="4000" b="1" dirty="0" smtClean="0"/>
              <a:t>；</a:t>
            </a:r>
            <a:endParaRPr lang="en-US" altLang="zh-CN" sz="4000" dirty="0" smtClean="0"/>
          </a:p>
          <a:p>
            <a:r>
              <a:rPr lang="en-US" altLang="zh-CN" sz="4000" b="1" dirty="0" smtClean="0"/>
              <a:t>  </a:t>
            </a:r>
            <a:r>
              <a:rPr lang="zh-CN" altLang="zh-CN" sz="4000" b="1" dirty="0" smtClean="0"/>
              <a:t>河</a:t>
            </a:r>
            <a:r>
              <a:rPr lang="zh-CN" altLang="zh-CN" sz="4000" b="1" dirty="0"/>
              <a:t>流呀山川你哺育了我，</a:t>
            </a:r>
            <a:endParaRPr lang="zh-CN" altLang="zh-CN" sz="4000" dirty="0"/>
          </a:p>
          <a:p>
            <a:r>
              <a:rPr lang="en-US" altLang="zh-CN" sz="4000" b="1" dirty="0" smtClean="0"/>
              <a:t>  </a:t>
            </a:r>
            <a:r>
              <a:rPr lang="zh-CN" altLang="zh-CN" sz="4000" b="1" dirty="0" smtClean="0"/>
              <a:t>大</a:t>
            </a:r>
            <a:r>
              <a:rPr lang="zh-CN" altLang="zh-CN" sz="4000" b="1" dirty="0"/>
              <a:t>地呀母亲把我紧紧拥抱 。</a:t>
            </a:r>
            <a:endParaRPr lang="zh-CN" altLang="zh-CN" sz="4000" dirty="0"/>
          </a:p>
          <a:p>
            <a:r>
              <a:rPr lang="en-US" altLang="zh-CN" sz="4000" b="1" dirty="0"/>
              <a:t> </a:t>
            </a:r>
            <a:endParaRPr lang="zh-CN" altLang="zh-CN" sz="4000" b="1" dirty="0"/>
          </a:p>
          <a:p>
            <a:endParaRPr lang="zh-CN" altLang="en-US" dirty="0"/>
          </a:p>
        </p:txBody>
      </p:sp>
      <p:sp>
        <p:nvSpPr>
          <p:cNvPr id="6" name="上箭头 5">
            <a:hlinkClick r:id="rId3" action="ppaction://hlinksldjump"/>
          </p:cNvPr>
          <p:cNvSpPr/>
          <p:nvPr/>
        </p:nvSpPr>
        <p:spPr>
          <a:xfrm>
            <a:off x="8501090" y="5786454"/>
            <a:ext cx="428628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下箭头 6">
            <a:hlinkClick r:id="rId4" action="ppaction://hlinksldjump"/>
          </p:cNvPr>
          <p:cNvSpPr/>
          <p:nvPr/>
        </p:nvSpPr>
        <p:spPr>
          <a:xfrm>
            <a:off x="8501090" y="6429372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 descr="t0119ad9973c38b38b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81375" y="2567781"/>
            <a:ext cx="2381250" cy="2590800"/>
          </a:xfrm>
        </p:spPr>
      </p:pic>
      <p:pic>
        <p:nvPicPr>
          <p:cNvPr id="4" name="内容占位符 4" descr="u=3621949753,3272729342&amp;fm=21&amp;gp=0.jpg"/>
          <p:cNvPicPr>
            <a:picLocks noChangeAspect="1"/>
          </p:cNvPicPr>
          <p:nvPr/>
        </p:nvPicPr>
        <p:blipFill>
          <a:blip r:embed="rId3" cstate="print">
            <a:lum bright="54000" contrast="4000"/>
          </a:blip>
          <a:stretch>
            <a:fillRect/>
          </a:stretch>
        </p:blipFill>
        <p:spPr>
          <a:xfrm>
            <a:off x="0" y="0"/>
            <a:ext cx="9133609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71802" y="0"/>
            <a:ext cx="5786446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Tahoma" pitchFamily="34" charset="0"/>
              </a:rPr>
              <a:t>  </a:t>
            </a:r>
            <a:r>
              <a:rPr kumimoji="0" lang="zh-CN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Tahoma" pitchFamily="34" charset="0"/>
              </a:rPr>
              <a:t>盼望着，盼望着，东风来了，春天的脚步近了</a:t>
            </a:r>
            <a:r>
              <a:rPr lang="zh-CN" altLang="zh-CN" sz="3200" b="1" dirty="0"/>
              <a:t>。</a:t>
            </a:r>
            <a:r>
              <a:rPr kumimoji="0" lang="zh-CN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Tahoma" pitchFamily="34" charset="0"/>
              </a:rPr>
              <a:t>一切都像刚睡醒的样子，欣欣然张开了眼。山朗润起来了，水涨起来了，太阳的脸红起来了。</a:t>
            </a:r>
            <a:endParaRPr lang="en-US" altLang="zh-CN" sz="3200" b="1" u="sng" dirty="0" smtClean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ahoma" pitchFamily="34" charset="0"/>
            </a:endParaRPr>
          </a:p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Tahoma" pitchFamily="34" charset="0"/>
              </a:rPr>
              <a:t> </a:t>
            </a:r>
            <a:r>
              <a:rPr kumimoji="0" lang="zh-CN" altLang="zh-CN" sz="32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ahoma" pitchFamily="34" charset="0"/>
              </a:rPr>
              <a:t>小草偷偷地从土地里钻出来，嫩嫩的，绿绿的。园子里，田野里，瞧去，一大片一大片满是的。坐</a:t>
            </a:r>
            <a:r>
              <a:rPr kumimoji="0" lang="zh-CN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ahoma" pitchFamily="34" charset="0"/>
              </a:rPr>
              <a:t>着，躺着，打两个滚，踢几脚球，赛几趟跑，捉几回迷藏。</a:t>
            </a:r>
            <a:r>
              <a:rPr lang="zh-CN" altLang="zh-CN" sz="3200" b="1" dirty="0" smtClean="0">
                <a:latin typeface="+mn-ea"/>
              </a:rPr>
              <a:t>风轻悄悄的，草软绵绵的。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ahoma" pitchFamily="34" charset="0"/>
              </a:rPr>
              <a:t>        </a:t>
            </a:r>
          </a:p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000000"/>
                </a:solidFill>
                <a:latin typeface="+mn-ea"/>
                <a:cs typeface="Tahoma" pitchFamily="34" charset="0"/>
              </a:rPr>
              <a:t> </a:t>
            </a:r>
            <a:r>
              <a:rPr lang="en-US" altLang="zh-CN" sz="3200" b="1" dirty="0" smtClean="0">
                <a:solidFill>
                  <a:srgbClr val="000000"/>
                </a:solidFill>
                <a:latin typeface="+mn-ea"/>
                <a:cs typeface="Tahoma" pitchFamily="34" charset="0"/>
              </a:rPr>
              <a:t>          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Tahoma" pitchFamily="34" charset="0"/>
              </a:rPr>
              <a:t>--</a:t>
            </a:r>
            <a:r>
              <a:rPr kumimoji="0" lang="zh-CN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朱自清《春》</a:t>
            </a:r>
            <a:endParaRPr kumimoji="0" lang="zh-CN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lvl="0" indent="266700" fontAlgn="base">
              <a:spcBef>
                <a:spcPct val="0"/>
              </a:spcBef>
              <a:spcAft>
                <a:spcPct val="0"/>
              </a:spcAft>
            </a:pPr>
            <a:endParaRPr kumimoji="0" lang="zh-CN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endParaRPr lang="zh-CN" altLang="en-US" dirty="0"/>
          </a:p>
        </p:txBody>
      </p:sp>
      <p:pic>
        <p:nvPicPr>
          <p:cNvPr id="7" name="图片 6" descr="t0119ad9973c38b38b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357166"/>
            <a:ext cx="2381250" cy="2590800"/>
          </a:xfrm>
          <a:prstGeom prst="rect">
            <a:avLst/>
          </a:prstGeom>
        </p:spPr>
      </p:pic>
      <p:sp>
        <p:nvSpPr>
          <p:cNvPr id="10" name="上箭头 9">
            <a:hlinkClick r:id="rId4" action="ppaction://hlinksldjump"/>
          </p:cNvPr>
          <p:cNvSpPr/>
          <p:nvPr/>
        </p:nvSpPr>
        <p:spPr>
          <a:xfrm>
            <a:off x="8643966" y="6072206"/>
            <a:ext cx="357158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内容占位符 6" descr="ac6eddc451da81cb4cfdd2735266d0160924317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00562" cy="3357562"/>
          </a:xfr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3318570"/>
            <a:ext cx="885828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6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  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葎草将自己安放在最低层、最普通的位置上，不失尊严地生活着、生长着，顶一方天，绿一片地。它们无意招惹是非，但对于入侵其境者，也决不心慈手软，一定让你留下痛苦的记忆，然后再也不敢招惹它们。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indent="306388"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----</a:t>
            </a:r>
            <a:r>
              <a:rPr lang="zh-CN" altLang="zh-CN" sz="3200" b="1" dirty="0" smtClean="0"/>
              <a:t>包光潜《</a:t>
            </a:r>
            <a:r>
              <a:rPr lang="zh-CN" altLang="zh-CN" sz="3200" b="1" dirty="0"/>
              <a:t>葎草的启迪</a:t>
            </a:r>
            <a:r>
              <a:rPr lang="zh-CN" altLang="zh-CN" sz="3200" b="1" dirty="0" smtClean="0"/>
              <a:t>》</a:t>
            </a:r>
            <a:endParaRPr lang="zh-CN" altLang="zh-CN" sz="3200" dirty="0"/>
          </a:p>
          <a:p>
            <a:pPr marL="0" marR="0" lvl="0" indent="306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8435" name="AutoShape 3" descr="http://img3.imgtn.bdimg.com/it/u=3778058322,3345533269&amp;fm=21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" name="图片 9" descr="u=3778058322,3345533269&amp;fm=21&amp;gp=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0"/>
            <a:ext cx="4643438" cy="3357562"/>
          </a:xfrm>
          <a:prstGeom prst="rect">
            <a:avLst/>
          </a:prstGeom>
        </p:spPr>
      </p:pic>
      <p:sp>
        <p:nvSpPr>
          <p:cNvPr id="8" name="上箭头 7">
            <a:hlinkClick r:id="rId4" action="ppaction://hlinksldjump"/>
          </p:cNvPr>
          <p:cNvSpPr/>
          <p:nvPr/>
        </p:nvSpPr>
        <p:spPr>
          <a:xfrm>
            <a:off x="8501090" y="6286520"/>
            <a:ext cx="428628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16442913R-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3429001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3441680"/>
            <a:ext cx="9144000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667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Arial" pitchFamily="34" charset="0"/>
              </a:rPr>
              <a:t>忽然，儿子指着路边高兴</a:t>
            </a:r>
            <a:r>
              <a:rPr lang="zh-CN" altLang="zh-CN" sz="3600" b="1" dirty="0" smtClean="0"/>
              <a:t>地叫：“我要！我要！”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Arial" pitchFamily="34" charset="0"/>
              </a:rPr>
              <a:t>我顺着他指的方向望去，路旁还未融化的凝雪下，一朵金黄色的蒲公英花，像一个小小的太阳，静静地开着，闪着光；旁边那毛茸茸的降落伞，虽有些残损，可依然静静</a:t>
            </a:r>
            <a:r>
              <a:rPr lang="zh-CN" altLang="zh-CN" sz="3600" b="1" dirty="0" smtClean="0"/>
              <a:t>地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Arial" pitchFamily="34" charset="0"/>
              </a:rPr>
              <a:t>直直</a:t>
            </a:r>
            <a:r>
              <a:rPr lang="zh-CN" altLang="zh-CN" sz="3600" b="1" dirty="0" smtClean="0"/>
              <a:t>地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Arial" pitchFamily="34" charset="0"/>
              </a:rPr>
              <a:t>站立着。</a:t>
            </a:r>
            <a:endParaRPr kumimoji="0" lang="zh-CN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上箭头 4">
            <a:hlinkClick r:id="rId3" action="ppaction://hlinksldjump"/>
          </p:cNvPr>
          <p:cNvSpPr/>
          <p:nvPr/>
        </p:nvSpPr>
        <p:spPr>
          <a:xfrm>
            <a:off x="8572528" y="6286520"/>
            <a:ext cx="357190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1037</Words>
  <Application>Microsoft Office PowerPoint</Application>
  <PresentationFormat>全屏显示(4:3)</PresentationFormat>
  <Paragraphs>65</Paragraphs>
  <Slides>14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Company>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36</cp:revision>
  <dcterms:created xsi:type="dcterms:W3CDTF">2014-05-30T06:10:21Z</dcterms:created>
  <dcterms:modified xsi:type="dcterms:W3CDTF">2014-06-02T00:43:52Z</dcterms:modified>
</cp:coreProperties>
</file>