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7" r:id="rId3"/>
    <p:sldId id="262" r:id="rId4"/>
    <p:sldId id="264" r:id="rId5"/>
    <p:sldId id="259" r:id="rId6"/>
    <p:sldId id="267" r:id="rId7"/>
    <p:sldId id="263" r:id="rId8"/>
    <p:sldId id="268" r:id="rId9"/>
    <p:sldId id="266" r:id="rId1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420C"/>
    <a:srgbClr val="7C4D0E"/>
    <a:srgbClr val="975E11"/>
    <a:srgbClr val="996633"/>
    <a:srgbClr val="EAA54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F820-BEC4-4784-A605-796C0810594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2C5A8-7F1A-484C-B3D4-ACAAC785C4D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72B5A-8C00-487A-BDAE-FC07351E4D2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B2733-B6A0-4E4C-8EF4-802159D5CB3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F2616-07F2-4CB6-A2A7-BBF107B6611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17F7F-C1F0-468E-AFE1-ABB993882F5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BC890-F4C8-484A-8B30-BF3B8EAAFC1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FB1CD-8753-4B7B-B43F-3A20F3E6F81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3AFCB-3DFD-4844-B863-694F65F53D4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EFFD4-02F5-41CB-BB46-ACB297C0297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9B2AB-A4DC-43F8-AAA1-3F26F7A0B74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1AFF4D0-0881-4D52-A598-78D53CEB5E1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AA548">
              <a:alpha val="7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EAA548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785918" y="2071678"/>
            <a:ext cx="6429420" cy="164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隶书" pitchFamily="2" charset="-122"/>
                <a:ea typeface="华文隶书" pitchFamily="2" charset="-122"/>
              </a:rPr>
              <a:t>盛世  汴梁</a:t>
            </a:r>
          </a:p>
        </p:txBody>
      </p:sp>
      <p:sp>
        <p:nvSpPr>
          <p:cNvPr id="9" name="流程图: 联系 8"/>
          <p:cNvSpPr/>
          <p:nvPr/>
        </p:nvSpPr>
        <p:spPr>
          <a:xfrm>
            <a:off x="4500562" y="2643172"/>
            <a:ext cx="214314" cy="214314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6" grpId="2" animBg="1"/>
      <p:bldP spid="7" grpId="0"/>
      <p:bldP spid="7" grpId="1"/>
      <p:bldP spid="9" grpId="0" animBg="1"/>
      <p:bldP spid="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6"/>
          <p:cNvSpPr>
            <a:spLocks noChangeArrowheads="1"/>
          </p:cNvSpPr>
          <p:nvPr/>
        </p:nvSpPr>
        <p:spPr bwMode="auto">
          <a:xfrm>
            <a:off x="4000496" y="3286124"/>
            <a:ext cx="1428759" cy="566309"/>
          </a:xfrm>
          <a:prstGeom prst="rect">
            <a:avLst/>
          </a:prstGeom>
          <a:ln w="12700">
            <a:solidFill>
              <a:srgbClr val="B0AE5E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zh-CN" altLang="en-US" sz="2800" b="1" dirty="0">
                <a:solidFill>
                  <a:srgbClr val="663300"/>
                </a:solidFill>
                <a:latin typeface="楷体_GB2312" pitchFamily="49" charset="-122"/>
                <a:ea typeface="楷体_GB2312" pitchFamily="49" charset="-122"/>
              </a:rPr>
              <a:t>册 页</a:t>
            </a:r>
          </a:p>
        </p:txBody>
      </p:sp>
      <p:sp>
        <p:nvSpPr>
          <p:cNvPr id="10" name="矩形 6"/>
          <p:cNvSpPr>
            <a:spLocks noChangeArrowheads="1"/>
          </p:cNvSpPr>
          <p:nvPr/>
        </p:nvSpPr>
        <p:spPr bwMode="auto">
          <a:xfrm>
            <a:off x="4000496" y="5363021"/>
            <a:ext cx="1428760" cy="566309"/>
          </a:xfrm>
          <a:prstGeom prst="rect">
            <a:avLst/>
          </a:prstGeom>
          <a:ln w="12700">
            <a:solidFill>
              <a:srgbClr val="B0AE5E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zh-CN" altLang="en-US" sz="2800" b="1" dirty="0">
                <a:solidFill>
                  <a:srgbClr val="663300"/>
                </a:solidFill>
                <a:latin typeface="楷体_GB2312" pitchFamily="49" charset="-122"/>
                <a:ea typeface="楷体_GB2312" pitchFamily="49" charset="-122"/>
              </a:rPr>
              <a:t>镜 片</a:t>
            </a:r>
          </a:p>
        </p:txBody>
      </p:sp>
      <p:pic>
        <p:nvPicPr>
          <p:cNvPr id="21" name="图片 20" descr="201305240820396944895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4644" y="142876"/>
            <a:ext cx="2324942" cy="6572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8" descr="C:\Users\Administrator\Desktop\资料整理\中国画装裱.jpg"/>
          <p:cNvPicPr>
            <a:picLocks noChangeAspect="1" noChangeArrowheads="1"/>
          </p:cNvPicPr>
          <p:nvPr/>
        </p:nvPicPr>
        <p:blipFill>
          <a:blip r:embed="rId4">
            <a:lum contrast="20000"/>
          </a:blip>
          <a:srcRect l="35754" t="15853" r="8008" b="60976"/>
          <a:stretch>
            <a:fillRect/>
          </a:stretch>
        </p:blipFill>
        <p:spPr bwMode="auto">
          <a:xfrm>
            <a:off x="285720" y="2714620"/>
            <a:ext cx="3599352" cy="1643074"/>
          </a:xfrm>
          <a:prstGeom prst="rect">
            <a:avLst/>
          </a:prstGeom>
          <a:ln w="0" cap="sq" cmpd="sng">
            <a:solidFill>
              <a:srgbClr val="66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矩形 6"/>
          <p:cNvSpPr>
            <a:spLocks noChangeArrowheads="1"/>
          </p:cNvSpPr>
          <p:nvPr/>
        </p:nvSpPr>
        <p:spPr bwMode="auto">
          <a:xfrm>
            <a:off x="8001024" y="2786058"/>
            <a:ext cx="785819" cy="508409"/>
          </a:xfrm>
          <a:prstGeom prst="rect">
            <a:avLst/>
          </a:prstGeom>
          <a:ln w="12700">
            <a:solidFill>
              <a:srgbClr val="B0AE5E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zh-CN" altLang="en-US" sz="2800" b="1" dirty="0" smtClean="0">
                <a:solidFill>
                  <a:srgbClr val="663300"/>
                </a:solidFill>
                <a:latin typeface="楷体_GB2312" pitchFamily="49" charset="-122"/>
                <a:ea typeface="楷体_GB2312" pitchFamily="49" charset="-122"/>
              </a:rPr>
              <a:t>轴</a:t>
            </a:r>
            <a:endParaRPr lang="en-US" altLang="zh-CN" sz="2800" b="1" dirty="0" smtClean="0">
              <a:solidFill>
                <a:srgbClr val="6633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24" name="图片 23" descr="2012020821183428131022.jpg"/>
          <p:cNvPicPr>
            <a:picLocks noChangeAspect="1"/>
          </p:cNvPicPr>
          <p:nvPr/>
        </p:nvPicPr>
        <p:blipFill>
          <a:blip r:embed="rId5"/>
          <a:srcRect l="8214" t="7143" r="8214" b="10714"/>
          <a:stretch>
            <a:fillRect/>
          </a:stretch>
        </p:blipFill>
        <p:spPr>
          <a:xfrm>
            <a:off x="472080" y="4643446"/>
            <a:ext cx="3314102" cy="1954470"/>
          </a:xfrm>
          <a:prstGeom prst="rect">
            <a:avLst/>
          </a:prstGeom>
        </p:spPr>
      </p:pic>
      <p:pic>
        <p:nvPicPr>
          <p:cNvPr id="8" name="图片 7" descr="63123_P_128278620045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596" y="285728"/>
            <a:ext cx="3398794" cy="2076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矩形 6"/>
          <p:cNvSpPr>
            <a:spLocks noChangeArrowheads="1"/>
          </p:cNvSpPr>
          <p:nvPr/>
        </p:nvSpPr>
        <p:spPr bwMode="auto">
          <a:xfrm>
            <a:off x="4000496" y="1142984"/>
            <a:ext cx="1357322" cy="566309"/>
          </a:xfrm>
          <a:prstGeom prst="rect">
            <a:avLst/>
          </a:prstGeom>
          <a:ln w="12700">
            <a:solidFill>
              <a:srgbClr val="B0AE5E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zh-CN" altLang="en-US" sz="2800" b="1" dirty="0" smtClean="0">
                <a:solidFill>
                  <a:srgbClr val="663300"/>
                </a:solidFill>
                <a:latin typeface="楷体_GB2312" pitchFamily="49" charset="-122"/>
                <a:ea typeface="楷体_GB2312" pitchFamily="49" charset="-122"/>
              </a:rPr>
              <a:t>手 卷</a:t>
            </a:r>
            <a:endParaRPr lang="zh-CN" altLang="en-US" sz="2800" b="1" dirty="0">
              <a:solidFill>
                <a:srgbClr val="6633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33">
            <a:alpha val="6196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28" y="5643578"/>
            <a:ext cx="6429420" cy="11969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sz="2800" dirty="0" smtClean="0">
                <a:latin typeface="黑体" pitchFamily="2" charset="-122"/>
                <a:ea typeface="黑体" pitchFamily="2" charset="-122"/>
              </a:rPr>
              <a:t>     </a:t>
            </a:r>
            <a:r>
              <a:rPr lang="zh-CN" altLang="en-US" sz="2800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高</a:t>
            </a:r>
            <a:r>
              <a:rPr lang="en-US" altLang="zh-CN" sz="2800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24.8</a:t>
            </a:r>
            <a:r>
              <a:rPr lang="zh-CN" altLang="en-US" sz="2800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厘米 ，长</a:t>
            </a:r>
            <a:r>
              <a:rPr lang="en-US" altLang="zh-CN" sz="2800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528.7</a:t>
            </a:r>
            <a:r>
              <a:rPr lang="zh-CN" altLang="en-US" sz="2800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厘米  </a:t>
            </a:r>
            <a:endParaRPr lang="en-US" altLang="zh-CN" sz="2800" dirty="0" smtClean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  <a:p>
            <a:pPr eaLnBrk="1" hangingPunct="1">
              <a:buFontTx/>
              <a:buNone/>
            </a:pPr>
            <a:r>
              <a:rPr lang="zh-CN" altLang="en-US" sz="2800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   手卷  </a:t>
            </a:r>
            <a:r>
              <a:rPr lang="zh-CN" altLang="en-US" sz="2800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绢本设色  北宋的</a:t>
            </a:r>
            <a:r>
              <a:rPr lang="zh-CN" altLang="en-US" sz="2800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风俗画</a:t>
            </a:r>
            <a:endParaRPr lang="zh-CN" altLang="en-US" sz="2800" dirty="0" smtClean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7172" name="Picture 12" descr="全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144000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571480"/>
            <a:ext cx="9144000" cy="5500726"/>
          </a:xfrm>
          <a:prstGeom prst="rect">
            <a:avLst/>
          </a:prstGeom>
          <a:solidFill>
            <a:srgbClr val="EAA548">
              <a:alpha val="7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EAA548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1785926"/>
            <a:ext cx="8263801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 dirty="0" smtClean="0">
                <a:latin typeface="黑体" pitchFamily="49" charset="-122"/>
                <a:ea typeface="黑体" pitchFamily="49" charset="-122"/>
              </a:rPr>
              <a:t>第一段描写了城郊农村清明时节的田野景色：</a:t>
            </a:r>
            <a:endParaRPr lang="en-US" altLang="zh-CN" sz="30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3000" dirty="0" smtClean="0">
                <a:latin typeface="黑体" pitchFamily="49" charset="-122"/>
                <a:ea typeface="黑体" pitchFamily="49" charset="-122"/>
              </a:rPr>
              <a:t>疏林薄雾掩映着农舍酒家，田亩井然，农民正耕</a:t>
            </a:r>
            <a:endParaRPr lang="en-US" altLang="zh-CN" sz="30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3000" dirty="0" smtClean="0">
                <a:latin typeface="黑体" pitchFamily="49" charset="-122"/>
                <a:ea typeface="黑体" pitchFamily="49" charset="-122"/>
              </a:rPr>
              <a:t>作于田间；几匹驮炭的毛驴缓行于绿阴深处；村</a:t>
            </a:r>
            <a:endParaRPr lang="en-US" altLang="zh-CN" sz="30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3000" dirty="0" smtClean="0">
                <a:latin typeface="黑体" pitchFamily="49" charset="-122"/>
                <a:ea typeface="黑体" pitchFamily="49" charset="-122"/>
              </a:rPr>
              <a:t>头大道上，一队人员肩挑背负，护拥着一骑马者</a:t>
            </a:r>
            <a:endParaRPr lang="en-US" altLang="zh-CN" sz="30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3000" dirty="0" smtClean="0">
                <a:latin typeface="黑体" pitchFamily="49" charset="-122"/>
                <a:ea typeface="黑体" pitchFamily="49" charset="-122"/>
              </a:rPr>
              <a:t>和一乘轿者，正匆匆地向城内进发，由此进入画</a:t>
            </a:r>
            <a:endParaRPr lang="en-US" altLang="zh-CN" sz="30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3000" dirty="0" smtClean="0">
                <a:latin typeface="黑体" pitchFamily="49" charset="-122"/>
                <a:ea typeface="黑体" pitchFamily="49" charset="-122"/>
              </a:rPr>
              <a:t>卷第二段。</a:t>
            </a:r>
          </a:p>
          <a:p>
            <a:endParaRPr lang="zh-CN" altLang="en-US" dirty="0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571480"/>
            <a:ext cx="9144000" cy="5500726"/>
          </a:xfrm>
          <a:prstGeom prst="rect">
            <a:avLst/>
          </a:prstGeom>
          <a:solidFill>
            <a:srgbClr val="EAA548">
              <a:alpha val="7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EAA548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1014788"/>
            <a:ext cx="7879080" cy="4985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 dirty="0" smtClean="0">
                <a:latin typeface="黑体" pitchFamily="49" charset="-122"/>
                <a:ea typeface="黑体" pitchFamily="49" charset="-122"/>
              </a:rPr>
              <a:t>中段以拱桥为中心，描绘了汴河两岸繁华而又</a:t>
            </a:r>
            <a:endParaRPr lang="en-US" altLang="zh-CN" sz="30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3000" dirty="0" smtClean="0">
                <a:latin typeface="黑体" pitchFamily="49" charset="-122"/>
                <a:ea typeface="黑体" pitchFamily="49" charset="-122"/>
              </a:rPr>
              <a:t>闲适的景象：</a:t>
            </a:r>
            <a:endParaRPr lang="en-US" altLang="zh-CN" sz="30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3000" dirty="0" smtClean="0">
                <a:latin typeface="黑体" pitchFamily="49" charset="-122"/>
                <a:ea typeface="黑体" pitchFamily="49" charset="-122"/>
              </a:rPr>
              <a:t>    我们沿着汴河一路欣赏，河岸上，商铺众</a:t>
            </a:r>
            <a:endParaRPr lang="en-US" altLang="zh-CN" sz="30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3000" dirty="0" smtClean="0">
                <a:latin typeface="黑体" pitchFamily="49" charset="-122"/>
                <a:ea typeface="黑体" pitchFamily="49" charset="-122"/>
              </a:rPr>
              <a:t>多，人烟稠密，河里船只往来，首尾相接，有</a:t>
            </a:r>
            <a:endParaRPr lang="en-US" altLang="zh-CN" sz="30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3000" dirty="0" smtClean="0">
                <a:latin typeface="黑体" pitchFamily="49" charset="-122"/>
                <a:ea typeface="黑体" pitchFamily="49" charset="-122"/>
              </a:rPr>
              <a:t>的满载货物，逆流而上，有的靠船停泊，正紧</a:t>
            </a:r>
            <a:endParaRPr lang="en-US" altLang="zh-CN" sz="30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3000" dirty="0" smtClean="0">
                <a:latin typeface="黑体" pitchFamily="49" charset="-122"/>
                <a:ea typeface="黑体" pitchFamily="49" charset="-122"/>
              </a:rPr>
              <a:t>张的卸货；河面上方这座规模宏大的木质拱桥</a:t>
            </a:r>
            <a:endParaRPr lang="en-US" altLang="zh-CN" sz="30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3000" dirty="0" smtClean="0">
                <a:latin typeface="黑体" pitchFamily="49" charset="-122"/>
                <a:ea typeface="黑体" pitchFamily="49" charset="-122"/>
              </a:rPr>
              <a:t>，它结构精巧，形式优美，宛如飞虹，故名</a:t>
            </a:r>
            <a:endParaRPr lang="en-US" altLang="zh-CN" sz="30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3000" dirty="0" smtClean="0">
                <a:latin typeface="黑体" pitchFamily="49" charset="-122"/>
                <a:ea typeface="黑体" pitchFamily="49" charset="-122"/>
              </a:rPr>
              <a:t>“虹桥”；桥上人来人往，桥下有一只大船，</a:t>
            </a:r>
            <a:endParaRPr lang="en-US" altLang="zh-CN" sz="30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3000" dirty="0" smtClean="0">
                <a:latin typeface="黑体" pitchFamily="49" charset="-122"/>
                <a:ea typeface="黑体" pitchFamily="49" charset="-122"/>
              </a:rPr>
              <a:t>正待过桥，过了虹桥，汴河便拐弯，展现给我</a:t>
            </a:r>
            <a:endParaRPr lang="en-US" altLang="zh-CN" sz="30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3000" dirty="0" smtClean="0">
                <a:latin typeface="黑体" pitchFamily="49" charset="-122"/>
                <a:ea typeface="黑体" pitchFamily="49" charset="-122"/>
              </a:rPr>
              <a:t>们的是热闹的街道，进入画卷的第三段。</a:t>
            </a:r>
          </a:p>
          <a:p>
            <a:endParaRPr lang="zh-CN" altLang="en-US" dirty="0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571480"/>
            <a:ext cx="9144000" cy="5500726"/>
          </a:xfrm>
          <a:prstGeom prst="rect">
            <a:avLst/>
          </a:prstGeom>
          <a:solidFill>
            <a:srgbClr val="EAA548">
              <a:alpha val="7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EAA548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1714488"/>
            <a:ext cx="8456161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 dirty="0" smtClean="0">
                <a:latin typeface="黑体" pitchFamily="49" charset="-122"/>
                <a:ea typeface="黑体" pitchFamily="49" charset="-122"/>
              </a:rPr>
              <a:t>进入第三段，我们首先看到了一座高大的城门，</a:t>
            </a:r>
            <a:endParaRPr lang="en-US" altLang="zh-CN" sz="30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3000" dirty="0" smtClean="0">
                <a:latin typeface="黑体" pitchFamily="49" charset="-122"/>
                <a:ea typeface="黑体" pitchFamily="49" charset="-122"/>
              </a:rPr>
              <a:t>一只驼队正慢慢的穿过城门；街道两旁的建筑</a:t>
            </a:r>
            <a:endParaRPr lang="en-US" altLang="zh-CN" sz="30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3000" dirty="0" smtClean="0">
                <a:latin typeface="黑体" pitchFamily="49" charset="-122"/>
                <a:ea typeface="黑体" pitchFamily="49" charset="-122"/>
              </a:rPr>
              <a:t>豪华气派，官府民居杂处期间；街市上人来人</a:t>
            </a:r>
            <a:endParaRPr lang="en-US" altLang="zh-CN" sz="30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3000" dirty="0" smtClean="0">
                <a:latin typeface="黑体" pitchFamily="49" charset="-122"/>
                <a:ea typeface="黑体" pitchFamily="49" charset="-122"/>
              </a:rPr>
              <a:t>往，有商人，有官员，有小贩，有游客，有妇</a:t>
            </a:r>
            <a:endParaRPr lang="en-US" altLang="zh-CN" sz="30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3000" dirty="0" smtClean="0">
                <a:latin typeface="黑体" pitchFamily="49" charset="-122"/>
                <a:ea typeface="黑体" pitchFamily="49" charset="-122"/>
              </a:rPr>
              <a:t>人，有玩耍的儿童</a:t>
            </a:r>
            <a:r>
              <a:rPr lang="en-US" altLang="zh-CN" sz="3000" dirty="0" smtClean="0">
                <a:latin typeface="黑体" pitchFamily="49" charset="-122"/>
                <a:ea typeface="黑体" pitchFamily="49" charset="-122"/>
              </a:rPr>
              <a:t>……</a:t>
            </a:r>
            <a:r>
              <a:rPr lang="zh-CN" altLang="en-US" sz="3000" dirty="0" smtClean="0">
                <a:latin typeface="黑体" pitchFamily="49" charset="-122"/>
                <a:ea typeface="黑体" pitchFamily="49" charset="-122"/>
              </a:rPr>
              <a:t>一派商业都市的繁华景</a:t>
            </a:r>
            <a:endParaRPr lang="en-US" altLang="zh-CN" sz="30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3000" dirty="0" smtClean="0">
                <a:latin typeface="黑体" pitchFamily="49" charset="-122"/>
                <a:ea typeface="黑体" pitchFamily="49" charset="-122"/>
              </a:rPr>
              <a:t>象。</a:t>
            </a:r>
          </a:p>
          <a:p>
            <a:endParaRPr lang="zh-CN" altLang="en-US" dirty="0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571480"/>
            <a:ext cx="9144000" cy="5500726"/>
          </a:xfrm>
          <a:prstGeom prst="rect">
            <a:avLst/>
          </a:prstGeom>
          <a:solidFill>
            <a:srgbClr val="EAA548">
              <a:alpha val="7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EAA548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5786" y="1428736"/>
            <a:ext cx="8071440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 dirty="0" smtClean="0">
                <a:latin typeface="黑体" pitchFamily="49" charset="-122"/>
                <a:ea typeface="黑体" pitchFamily="49" charset="-122"/>
              </a:rPr>
              <a:t>（</a:t>
            </a:r>
            <a:r>
              <a:rPr lang="en-US" sz="3000" dirty="0" smtClean="0"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3000" dirty="0" smtClean="0">
                <a:latin typeface="黑体" pitchFamily="49" charset="-122"/>
                <a:ea typeface="黑体" pitchFamily="49" charset="-122"/>
              </a:rPr>
              <a:t>）最吸引你的细节是什么，为什么吸引你，</a:t>
            </a:r>
            <a:endParaRPr lang="en-US" altLang="zh-CN" sz="30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3000" dirty="0" smtClean="0">
                <a:latin typeface="黑体" pitchFamily="49" charset="-122"/>
                <a:ea typeface="黑体" pitchFamily="49" charset="-122"/>
              </a:rPr>
              <a:t>      </a:t>
            </a:r>
            <a:r>
              <a:rPr lang="zh-CN" altLang="en-US" sz="3000" dirty="0" smtClean="0">
                <a:latin typeface="黑体" pitchFamily="49" charset="-122"/>
                <a:ea typeface="黑体" pitchFamily="49" charset="-122"/>
              </a:rPr>
              <a:t>画家是如何描绘的？</a:t>
            </a:r>
            <a:endParaRPr lang="en-US" altLang="zh-CN" sz="3000" dirty="0" smtClean="0">
              <a:latin typeface="黑体" pitchFamily="49" charset="-122"/>
              <a:ea typeface="黑体" pitchFamily="49" charset="-122"/>
            </a:endParaRPr>
          </a:p>
          <a:p>
            <a:endParaRPr lang="zh-CN" altLang="en-US" sz="30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3000" dirty="0" smtClean="0">
                <a:latin typeface="黑体" pitchFamily="49" charset="-122"/>
                <a:ea typeface="黑体" pitchFamily="49" charset="-122"/>
              </a:rPr>
              <a:t>（</a:t>
            </a:r>
            <a:r>
              <a:rPr lang="en-US" sz="3000" dirty="0" smtClean="0"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3000" dirty="0" smtClean="0">
                <a:latin typeface="黑体" pitchFamily="49" charset="-122"/>
                <a:ea typeface="黑体" pitchFamily="49" charset="-122"/>
              </a:rPr>
              <a:t>）整段画面的中心事件是什么，画家是如</a:t>
            </a:r>
            <a:endParaRPr lang="en-US" altLang="zh-CN" sz="30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3000" dirty="0" smtClean="0">
                <a:latin typeface="黑体" pitchFamily="49" charset="-122"/>
                <a:ea typeface="黑体" pitchFamily="49" charset="-122"/>
              </a:rPr>
              <a:t>      </a:t>
            </a:r>
            <a:r>
              <a:rPr lang="zh-CN" altLang="en-US" sz="3000" dirty="0" smtClean="0">
                <a:latin typeface="黑体" pitchFamily="49" charset="-122"/>
                <a:ea typeface="黑体" pitchFamily="49" charset="-122"/>
              </a:rPr>
              <a:t>何突出这一中心的？</a:t>
            </a:r>
            <a:endParaRPr lang="en-US" altLang="zh-CN" sz="3000" dirty="0" smtClean="0">
              <a:latin typeface="黑体" pitchFamily="49" charset="-122"/>
              <a:ea typeface="黑体" pitchFamily="49" charset="-122"/>
            </a:endParaRPr>
          </a:p>
          <a:p>
            <a:endParaRPr lang="zh-CN" altLang="en-US" sz="30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3000" dirty="0" smtClean="0">
                <a:latin typeface="黑体" pitchFamily="49" charset="-122"/>
                <a:ea typeface="黑体" pitchFamily="49" charset="-122"/>
              </a:rPr>
              <a:t>（</a:t>
            </a:r>
            <a:r>
              <a:rPr lang="en-US" sz="3000" dirty="0" smtClean="0"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sz="3000" dirty="0" smtClean="0">
                <a:latin typeface="黑体" pitchFamily="49" charset="-122"/>
                <a:ea typeface="黑体" pitchFamily="49" charset="-122"/>
              </a:rPr>
              <a:t>）作者运用透视有什么特点，得以灵活，</a:t>
            </a:r>
            <a:endParaRPr lang="en-US" altLang="zh-CN" sz="30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3000" dirty="0" smtClean="0">
                <a:latin typeface="黑体" pitchFamily="49" charset="-122"/>
                <a:ea typeface="黑体" pitchFamily="49" charset="-122"/>
              </a:rPr>
              <a:t>      </a:t>
            </a:r>
            <a:r>
              <a:rPr lang="zh-CN" altLang="en-US" sz="3000" dirty="0" smtClean="0">
                <a:latin typeface="黑体" pitchFamily="49" charset="-122"/>
                <a:ea typeface="黑体" pitchFamily="49" charset="-122"/>
              </a:rPr>
              <a:t>自由的表现画面和场景？</a:t>
            </a:r>
          </a:p>
          <a:p>
            <a:endParaRPr lang="zh-CN" altLang="en-US" dirty="0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571480"/>
            <a:ext cx="9144000" cy="5500726"/>
          </a:xfrm>
          <a:prstGeom prst="rect">
            <a:avLst/>
          </a:prstGeom>
          <a:solidFill>
            <a:srgbClr val="EAA548">
              <a:alpha val="7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EAA548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7224" y="1962401"/>
            <a:ext cx="7686720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 dirty="0" smtClean="0"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3000" dirty="0" smtClean="0"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3000" dirty="0" smtClean="0">
                <a:latin typeface="黑体" pitchFamily="49" charset="-122"/>
                <a:ea typeface="黑体" pitchFamily="49" charset="-122"/>
              </a:rPr>
              <a:t>）</a:t>
            </a:r>
            <a:r>
              <a:rPr lang="zh-CN" altLang="en-US" sz="3000" dirty="0" smtClean="0">
                <a:latin typeface="黑体" pitchFamily="49" charset="-122"/>
                <a:ea typeface="黑体" pitchFamily="49" charset="-122"/>
              </a:rPr>
              <a:t>小组</a:t>
            </a:r>
            <a:r>
              <a:rPr lang="zh-CN" altLang="en-US" sz="3000" dirty="0" smtClean="0">
                <a:latin typeface="黑体" pitchFamily="49" charset="-122"/>
                <a:ea typeface="黑体" pitchFamily="49" charset="-122"/>
              </a:rPr>
              <a:t>合作在</a:t>
            </a:r>
            <a:r>
              <a:rPr lang="zh-CN" altLang="en-US" sz="3000" dirty="0" smtClean="0">
                <a:latin typeface="黑体" pitchFamily="49" charset="-122"/>
                <a:ea typeface="黑体" pitchFamily="49" charset="-122"/>
              </a:rPr>
              <a:t>卡纸上，用记号笔</a:t>
            </a:r>
            <a:r>
              <a:rPr lang="zh-CN" altLang="en-US" sz="3000" dirty="0" smtClean="0">
                <a:latin typeface="黑体" pitchFamily="49" charset="-122"/>
                <a:ea typeface="黑体" pitchFamily="49" charset="-122"/>
              </a:rPr>
              <a:t>来描绘</a:t>
            </a:r>
            <a:endParaRPr lang="en-US" altLang="zh-CN" sz="30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3000" dirty="0" smtClean="0">
                <a:latin typeface="黑体" pitchFamily="49" charset="-122"/>
                <a:ea typeface="黑体" pitchFamily="49" charset="-122"/>
              </a:rPr>
              <a:t> 建筑，树木</a:t>
            </a:r>
            <a:r>
              <a:rPr lang="zh-CN" altLang="en-US" sz="3000" dirty="0" smtClean="0">
                <a:latin typeface="黑体" pitchFamily="49" charset="-122"/>
                <a:ea typeface="黑体" pitchFamily="49" charset="-122"/>
              </a:rPr>
              <a:t>，人物等等，</a:t>
            </a:r>
            <a:r>
              <a:rPr lang="zh-CN" altLang="en-US" sz="3000" dirty="0" smtClean="0">
                <a:latin typeface="黑体" pitchFamily="49" charset="-122"/>
                <a:ea typeface="黑体" pitchFamily="49" charset="-122"/>
              </a:rPr>
              <a:t>人物</a:t>
            </a:r>
            <a:r>
              <a:rPr lang="zh-CN" altLang="en-US" sz="3000" dirty="0" smtClean="0">
                <a:latin typeface="黑体" pitchFamily="49" charset="-122"/>
                <a:ea typeface="黑体" pitchFamily="49" charset="-122"/>
              </a:rPr>
              <a:t>可采用</a:t>
            </a:r>
            <a:r>
              <a:rPr lang="zh-CN" altLang="en-US" sz="3000" dirty="0" smtClean="0">
                <a:latin typeface="黑体" pitchFamily="49" charset="-122"/>
                <a:ea typeface="黑体" pitchFamily="49" charset="-122"/>
              </a:rPr>
              <a:t>粘帖</a:t>
            </a:r>
            <a:endParaRPr lang="en-US" altLang="zh-CN" sz="30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3000" dirty="0" smtClean="0"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3000" dirty="0" smtClean="0">
                <a:latin typeface="黑体" pitchFamily="49" charset="-122"/>
                <a:ea typeface="黑体" pitchFamily="49" charset="-122"/>
              </a:rPr>
              <a:t>的</a:t>
            </a:r>
            <a:r>
              <a:rPr lang="zh-CN" altLang="en-US" sz="3000" dirty="0" smtClean="0">
                <a:latin typeface="黑体" pitchFamily="49" charset="-122"/>
                <a:ea typeface="黑体" pitchFamily="49" charset="-122"/>
              </a:rPr>
              <a:t>方式</a:t>
            </a:r>
            <a:r>
              <a:rPr lang="zh-CN" altLang="en-US" sz="3000" dirty="0" smtClean="0">
                <a:latin typeface="黑体" pitchFamily="49" charset="-122"/>
                <a:ea typeface="黑体" pitchFamily="49" charset="-122"/>
              </a:rPr>
              <a:t>进行；</a:t>
            </a:r>
            <a:endParaRPr lang="en-US" altLang="zh-CN" sz="30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3000" dirty="0" smtClean="0"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3000" dirty="0" smtClean="0"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3000" dirty="0" smtClean="0">
                <a:latin typeface="黑体" pitchFamily="49" charset="-122"/>
                <a:ea typeface="黑体" pitchFamily="49" charset="-122"/>
              </a:rPr>
              <a:t>）记号笔有粗细之</a:t>
            </a:r>
            <a:r>
              <a:rPr lang="zh-CN" altLang="en-US" sz="3000" dirty="0" smtClean="0">
                <a:latin typeface="黑体" pitchFamily="49" charset="-122"/>
                <a:ea typeface="黑体" pitchFamily="49" charset="-122"/>
              </a:rPr>
              <a:t>分；</a:t>
            </a:r>
            <a:endParaRPr lang="en-US" altLang="zh-CN" sz="30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3000" dirty="0" smtClean="0"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3000" dirty="0" smtClean="0"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sz="3000" dirty="0" smtClean="0">
                <a:latin typeface="黑体" pitchFamily="49" charset="-122"/>
                <a:ea typeface="黑体" pitchFamily="49" charset="-122"/>
              </a:rPr>
              <a:t>）可以</a:t>
            </a:r>
            <a:r>
              <a:rPr lang="zh-CN" altLang="en-US" sz="3000" dirty="0" smtClean="0">
                <a:latin typeface="黑体" pitchFamily="49" charset="-122"/>
                <a:ea typeface="黑体" pitchFamily="49" charset="-122"/>
              </a:rPr>
              <a:t>做适当的改变，加入自己的</a:t>
            </a:r>
            <a:r>
              <a:rPr lang="zh-CN" altLang="en-US" sz="3000" dirty="0" smtClean="0">
                <a:latin typeface="黑体" pitchFamily="49" charset="-122"/>
                <a:ea typeface="黑体" pitchFamily="49" charset="-122"/>
              </a:rPr>
              <a:t>想法；</a:t>
            </a:r>
            <a:endParaRPr lang="zh-CN" altLang="en-US" sz="30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3000" dirty="0" smtClean="0"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3000" dirty="0" smtClean="0">
                <a:latin typeface="黑体" pitchFamily="49" charset="-122"/>
                <a:ea typeface="黑体" pitchFamily="49" charset="-122"/>
              </a:rPr>
              <a:t>4</a:t>
            </a:r>
            <a:r>
              <a:rPr lang="zh-CN" altLang="en-US" sz="3000" dirty="0" smtClean="0">
                <a:latin typeface="黑体" pitchFamily="49" charset="-122"/>
                <a:ea typeface="黑体" pitchFamily="49" charset="-122"/>
              </a:rPr>
              <a:t>）</a:t>
            </a:r>
            <a:r>
              <a:rPr lang="zh-CN" altLang="en-US" sz="3000" dirty="0" smtClean="0">
                <a:latin typeface="黑体" pitchFamily="49" charset="-122"/>
                <a:ea typeface="黑体" pitchFamily="49" charset="-122"/>
              </a:rPr>
              <a:t>最后可以</a:t>
            </a:r>
            <a:r>
              <a:rPr lang="zh-CN" altLang="en-US" sz="3000" dirty="0" smtClean="0">
                <a:latin typeface="黑体" pitchFamily="49" charset="-122"/>
                <a:ea typeface="黑体" pitchFamily="49" charset="-122"/>
              </a:rPr>
              <a:t>用白粉笔提下高光</a:t>
            </a:r>
            <a:r>
              <a:rPr lang="zh-CN" altLang="en-US" sz="3000" dirty="0" smtClean="0">
                <a:latin typeface="黑体" pitchFamily="49" charset="-122"/>
                <a:ea typeface="黑体" pitchFamily="49" charset="-122"/>
              </a:rPr>
              <a:t>，使画面</a:t>
            </a:r>
            <a:endParaRPr lang="en-US" altLang="zh-CN" sz="30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3000" dirty="0" smtClean="0"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3000" dirty="0" smtClean="0">
                <a:latin typeface="黑体" pitchFamily="49" charset="-122"/>
                <a:ea typeface="黑体" pitchFamily="49" charset="-122"/>
              </a:rPr>
              <a:t>更加丰富。</a:t>
            </a:r>
            <a:endParaRPr lang="zh-CN" altLang="en-US" sz="30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642910" y="1142984"/>
            <a:ext cx="10001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dirty="0" smtClean="0">
                <a:latin typeface="黑体" pitchFamily="49" charset="-122"/>
                <a:ea typeface="黑体" pitchFamily="49" charset="-122"/>
              </a:rPr>
              <a:t>要求：</a:t>
            </a:r>
            <a:endParaRPr lang="zh-CN" altLang="en-US" sz="3000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8596" y="2500306"/>
            <a:ext cx="849463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 smtClean="0">
                <a:solidFill>
                  <a:srgbClr val="6A420C"/>
                </a:solidFill>
                <a:latin typeface="华文行楷" pitchFamily="2" charset="-122"/>
                <a:ea typeface="华文行楷" pitchFamily="2" charset="-122"/>
              </a:rPr>
              <a:t>    艺术是一种享受，</a:t>
            </a:r>
            <a:endParaRPr lang="en-US" altLang="zh-CN" sz="5400" b="1" dirty="0" smtClean="0">
              <a:solidFill>
                <a:srgbClr val="6A420C"/>
              </a:solidFill>
              <a:latin typeface="华文行楷" pitchFamily="2" charset="-122"/>
              <a:ea typeface="华文行楷" pitchFamily="2" charset="-122"/>
            </a:endParaRPr>
          </a:p>
          <a:p>
            <a:r>
              <a:rPr lang="zh-CN" altLang="en-US" sz="5400" b="1" dirty="0" smtClean="0">
                <a:solidFill>
                  <a:srgbClr val="6A420C"/>
                </a:solidFill>
                <a:latin typeface="华文行楷" pitchFamily="2" charset="-122"/>
                <a:ea typeface="华文行楷" pitchFamily="2" charset="-122"/>
              </a:rPr>
              <a:t>一切享受中最迷人的享受！</a:t>
            </a:r>
            <a:endParaRPr lang="zh-CN" altLang="en-US" sz="5400" b="1" dirty="0">
              <a:solidFill>
                <a:srgbClr val="6A420C"/>
              </a:solidFill>
              <a:latin typeface="华文行楷" pitchFamily="2" charset="-122"/>
              <a:ea typeface="华文行楷" pitchFamily="2" charset="-122"/>
            </a:endParaRPr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458</Words>
  <PresentationFormat>全屏显示(4:3)</PresentationFormat>
  <Paragraphs>47</Paragraphs>
  <Slides>9</Slides>
  <Notes>0</Notes>
  <HiddenSlides>3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0" baseType="lpstr">
      <vt:lpstr>默认设计模板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Windows 用户</cp:lastModifiedBy>
  <cp:revision>52</cp:revision>
  <dcterms:created xsi:type="dcterms:W3CDTF">2014-10-29T07:47:52Z</dcterms:created>
  <dcterms:modified xsi:type="dcterms:W3CDTF">2014-10-30T15:19:36Z</dcterms:modified>
</cp:coreProperties>
</file>