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5" r:id="rId7"/>
    <p:sldId id="261" r:id="rId8"/>
    <p:sldId id="263" r:id="rId9"/>
    <p:sldId id="264" r:id="rId10"/>
    <p:sldId id="267" r:id="rId11"/>
    <p:sldId id="268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11/18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pt  贴图背景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CN" altLang="en-US" sz="6000" dirty="0" smtClean="0">
                <a:solidFill>
                  <a:srgbClr val="FF0000"/>
                </a:solidFill>
              </a:rPr>
              <a:t>神态描写</a:t>
            </a:r>
            <a:r>
              <a:rPr lang="en-US" altLang="zh-CN" sz="6000" dirty="0" smtClean="0">
                <a:solidFill>
                  <a:srgbClr val="FF0000"/>
                </a:solidFill>
              </a:rPr>
              <a:t>——</a:t>
            </a:r>
            <a:br>
              <a:rPr lang="en-US" altLang="zh-CN" sz="6000" dirty="0" smtClean="0">
                <a:solidFill>
                  <a:srgbClr val="FF0000"/>
                </a:solidFill>
              </a:rPr>
            </a:br>
            <a:r>
              <a:rPr lang="zh-CN" altLang="en-US" sz="6000" dirty="0" smtClean="0">
                <a:solidFill>
                  <a:srgbClr val="FF0000"/>
                </a:solidFill>
              </a:rPr>
              <a:t>让你的文章鲜活起来</a:t>
            </a:r>
            <a:endParaRPr lang="zh-CN" altLang="en-US" sz="6000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b="1" dirty="0" smtClean="0">
                <a:solidFill>
                  <a:srgbClr val="7030A0"/>
                </a:solidFill>
              </a:rPr>
              <a:t>--------《</a:t>
            </a:r>
            <a:r>
              <a:rPr lang="zh-CN" altLang="en-US" b="1" dirty="0" smtClean="0">
                <a:solidFill>
                  <a:srgbClr val="7030A0"/>
                </a:solidFill>
              </a:rPr>
              <a:t>又错了</a:t>
            </a:r>
            <a:r>
              <a:rPr lang="en-US" altLang="zh-CN" b="1" dirty="0" smtClean="0">
                <a:solidFill>
                  <a:srgbClr val="7030A0"/>
                </a:solidFill>
              </a:rPr>
              <a:t>》</a:t>
            </a:r>
            <a:r>
              <a:rPr lang="zh-CN" altLang="en-US" b="1" dirty="0" smtClean="0">
                <a:solidFill>
                  <a:srgbClr val="7030A0"/>
                </a:solidFill>
              </a:rPr>
              <a:t>的片段改写</a:t>
            </a:r>
            <a:endParaRPr lang="zh-CN" alt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ppt  贴图背景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683568" y="764704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 smtClean="0">
                <a:solidFill>
                  <a:srgbClr val="7030A0"/>
                </a:solidFill>
              </a:rPr>
              <a:t>我来露一手：</a:t>
            </a:r>
            <a:endParaRPr lang="en-US" altLang="zh-CN" sz="5400" b="1" dirty="0" smtClean="0">
              <a:solidFill>
                <a:srgbClr val="7030A0"/>
              </a:solidFill>
            </a:endParaRPr>
          </a:p>
          <a:p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2348880"/>
            <a:ext cx="662473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</a:rPr>
              <a:t>改写上面那段文章，要求：</a:t>
            </a:r>
            <a:endParaRPr lang="en-US" altLang="zh-CN" sz="4400" b="1" dirty="0" smtClean="0">
              <a:solidFill>
                <a:srgbClr val="FF0000"/>
              </a:solidFill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</a:rPr>
              <a:t>      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4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）通过细致刻画人物的神态展示人物形象；</a:t>
            </a:r>
            <a:endParaRPr lang="en-US" altLang="zh-CN" sz="4400" b="1" dirty="0" smtClean="0">
              <a:solidFill>
                <a:srgbClr val="FF0000"/>
              </a:solidFill>
            </a:endParaRPr>
          </a:p>
          <a:p>
            <a:r>
              <a:rPr lang="en-US" altLang="zh-CN" sz="4400" b="1" dirty="0" smtClean="0">
                <a:solidFill>
                  <a:srgbClr val="FF0000"/>
                </a:solidFill>
              </a:rPr>
              <a:t>      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44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）通过环境的渲染烘托人物的心情。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ppt  贴图背景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43608" y="980728"/>
            <a:ext cx="62646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 dirty="0" smtClean="0">
                <a:solidFill>
                  <a:srgbClr val="FFC000"/>
                </a:solidFill>
              </a:rPr>
              <a:t>牛刀小试：</a:t>
            </a:r>
            <a:endParaRPr lang="zh-CN" altLang="en-US" sz="6000" b="1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636912"/>
            <a:ext cx="76328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dirty="0" smtClean="0">
                <a:solidFill>
                  <a:srgbClr val="FF0000"/>
                </a:solidFill>
              </a:rPr>
              <a:t>仔细回忆苏子鉴或张雯上课回答问题时的举止神态，写一个片段。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ppt  贴图背景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67544" y="620688"/>
            <a:ext cx="71287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ungsuh" pitchFamily="18" charset="-127"/>
                <a:ea typeface="Gungsuh" pitchFamily="18" charset="-127"/>
              </a:rPr>
              <a:t>比较下面两句话，说一说哪句效果好，为什么？</a:t>
            </a:r>
            <a:endParaRPr lang="zh-CN" altLang="en-US" sz="4400" b="1" dirty="0">
              <a:solidFill>
                <a:schemeClr val="tx2">
                  <a:lumMod val="60000"/>
                  <a:lumOff val="40000"/>
                </a:schemeClr>
              </a:solidFill>
              <a:latin typeface="Gungsuh" pitchFamily="18" charset="-127"/>
              <a:ea typeface="Gungsuh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708920"/>
            <a:ext cx="66247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</a:rPr>
              <a:t>A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、他把眼光从奶牛身上转到安恩身上，然后看着她。</a:t>
            </a:r>
            <a:endParaRPr lang="en-US" altLang="zh-CN" sz="3600" b="1" dirty="0" smtClean="0">
              <a:solidFill>
                <a:srgbClr val="FF0000"/>
              </a:solidFill>
            </a:endParaRPr>
          </a:p>
          <a:p>
            <a:r>
              <a:rPr lang="en-US" altLang="zh-CN" sz="3600" b="1" dirty="0" smtClean="0">
                <a:solidFill>
                  <a:srgbClr val="FF0000"/>
                </a:solidFill>
              </a:rPr>
              <a:t>B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、他把</a:t>
            </a:r>
            <a:r>
              <a:rPr lang="zh-CN" altLang="en-US" sz="3600" b="1" dirty="0" smtClean="0">
                <a:solidFill>
                  <a:srgbClr val="00B050"/>
                </a:solidFill>
              </a:rPr>
              <a:t>挑剔的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眼光从奶牛身上转到安恩身上，</a:t>
            </a:r>
            <a:r>
              <a:rPr lang="zh-CN" altLang="en-US" sz="3600" b="1" dirty="0" smtClean="0">
                <a:solidFill>
                  <a:srgbClr val="00B050"/>
                </a:solidFill>
              </a:rPr>
              <a:t>锱铢必较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的望着她。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ppt  贴图背景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3075" name="Picture 3" descr="D:\ppt  贴图背景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476672"/>
            <a:ext cx="88924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 smtClean="0">
                <a:solidFill>
                  <a:srgbClr val="C00000"/>
                </a:solidFill>
              </a:rPr>
              <a:t>A</a:t>
            </a:r>
            <a:r>
              <a:rPr lang="zh-CN" altLang="en-US" sz="4800" b="1" dirty="0" smtClean="0">
                <a:solidFill>
                  <a:srgbClr val="C00000"/>
                </a:solidFill>
              </a:rPr>
              <a:t>、老太婆安恩看着自己的奶牛，又望望那根藤杖，然后转过脸去。</a:t>
            </a:r>
            <a:endParaRPr lang="en-US" altLang="zh-CN" sz="4800" b="1" dirty="0" smtClean="0">
              <a:solidFill>
                <a:srgbClr val="C00000"/>
              </a:solidFill>
            </a:endParaRPr>
          </a:p>
          <a:p>
            <a:endParaRPr lang="en-US" altLang="zh-CN" sz="4800" b="1" dirty="0" smtClean="0">
              <a:solidFill>
                <a:srgbClr val="C00000"/>
              </a:solidFill>
            </a:endParaRPr>
          </a:p>
          <a:p>
            <a:r>
              <a:rPr lang="en-US" altLang="zh-CN" sz="4800" b="1" dirty="0" smtClean="0">
                <a:solidFill>
                  <a:srgbClr val="C00000"/>
                </a:solidFill>
              </a:rPr>
              <a:t>B</a:t>
            </a:r>
            <a:r>
              <a:rPr lang="zh-CN" altLang="en-US" sz="4800" b="1" dirty="0" smtClean="0">
                <a:solidFill>
                  <a:srgbClr val="C00000"/>
                </a:solidFill>
              </a:rPr>
              <a:t>、老太婆安恩</a:t>
            </a:r>
            <a:r>
              <a:rPr lang="zh-CN" altLang="en-US" sz="4800" b="1" dirty="0" smtClean="0">
                <a:solidFill>
                  <a:srgbClr val="00B050"/>
                </a:solidFill>
              </a:rPr>
              <a:t>爱怜地瞅了瞅</a:t>
            </a:r>
            <a:r>
              <a:rPr lang="zh-CN" altLang="en-US" sz="4800" b="1" dirty="0" smtClean="0">
                <a:solidFill>
                  <a:srgbClr val="C00000"/>
                </a:solidFill>
              </a:rPr>
              <a:t>自己的奶牛，</a:t>
            </a:r>
            <a:r>
              <a:rPr lang="zh-CN" altLang="en-US" sz="4800" b="1" dirty="0" smtClean="0">
                <a:solidFill>
                  <a:srgbClr val="00B050"/>
                </a:solidFill>
              </a:rPr>
              <a:t>不屑的斜视</a:t>
            </a:r>
            <a:r>
              <a:rPr lang="zh-CN" altLang="en-US" sz="4800" b="1" dirty="0" smtClean="0">
                <a:solidFill>
                  <a:srgbClr val="C00000"/>
                </a:solidFill>
              </a:rPr>
              <a:t>了一下那根藤杖，然后转过脸去</a:t>
            </a:r>
            <a:r>
              <a:rPr lang="zh-CN" altLang="en-US" sz="4800" b="1" dirty="0" smtClean="0">
                <a:solidFill>
                  <a:srgbClr val="00B050"/>
                </a:solidFill>
              </a:rPr>
              <a:t>往远处张望，仿佛发现了什么使她感兴趣的东西</a:t>
            </a:r>
            <a:r>
              <a:rPr lang="zh-CN" altLang="en-US" sz="4800" b="1" dirty="0" smtClean="0">
                <a:solidFill>
                  <a:srgbClr val="C00000"/>
                </a:solidFill>
              </a:rPr>
              <a:t>。</a:t>
            </a:r>
            <a:endParaRPr lang="en-US" altLang="zh-CN" sz="4800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ppt  贴图背景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0" y="1643063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</a:rPr>
              <a:t>       通过分析，</a:t>
            </a:r>
            <a:r>
              <a:rPr lang="zh-CN" altLang="en-US" sz="3600" b="1" dirty="0"/>
              <a:t>我们知道，人的喜、怒、哀、乐等表情和态度的变化，一般是通过人的表情眉、嘴、眼等的变化，有时还有人的细微动作，如：低头沉思，握拳发抖等。这些都是神态，</a:t>
            </a:r>
            <a:r>
              <a:rPr lang="zh-CN" altLang="en-US" sz="3600" b="1" dirty="0">
                <a:solidFill>
                  <a:srgbClr val="FF0000"/>
                </a:solidFill>
              </a:rPr>
              <a:t>对其表情和态度的描写就是神态描写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。神态描写不仅能传达出人物的内心世界，而且能生动刻画出人物的性格特征。</a:t>
            </a:r>
            <a:r>
              <a:rPr lang="zh-CN" altLang="en-US" sz="3600" b="1" dirty="0"/>
              <a:t/>
            </a:r>
            <a:br>
              <a:rPr lang="zh-CN" altLang="en-US" sz="3600" b="1" dirty="0"/>
            </a:br>
            <a:endParaRPr lang="zh-CN" altLang="en-US" sz="3600" b="1" dirty="0">
              <a:solidFill>
                <a:srgbClr val="000099"/>
              </a:solidFill>
              <a:ea typeface="楷体_GB2312" pitchFamily="49" charset="-122"/>
            </a:endParaRPr>
          </a:p>
        </p:txBody>
      </p:sp>
      <p:sp>
        <p:nvSpPr>
          <p:cNvPr id="2061" name="WordArt 13"/>
          <p:cNvSpPr>
            <a:spLocks noChangeArrowheads="1" noChangeShapeType="1" noTextEdit="1"/>
          </p:cNvSpPr>
          <p:nvPr/>
        </p:nvSpPr>
        <p:spPr bwMode="auto">
          <a:xfrm>
            <a:off x="2843213" y="333375"/>
            <a:ext cx="3384550" cy="1223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21"/>
              </a:avLst>
            </a:prstTxWarp>
          </a:bodyPr>
          <a:lstStyle/>
          <a:p>
            <a:pPr algn="ctr"/>
            <a:r>
              <a:rPr lang="zh-CN" altLang="en-US" sz="3600" b="1" kern="10" dirty="0">
                <a:ln w="19050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CC99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宋体"/>
                <a:ea typeface="宋体"/>
              </a:rPr>
              <a:t>神态描写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  <p:bldP spid="206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pt  贴图背景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67544" y="692696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 dirty="0" smtClean="0">
                <a:solidFill>
                  <a:srgbClr val="FF0000"/>
                </a:solidFill>
              </a:rPr>
              <a:t>小结：神态描写就是</a:t>
            </a:r>
            <a:r>
              <a:rPr lang="zh-CN" altLang="en-US" sz="4800" b="1" dirty="0" smtClean="0">
                <a:solidFill>
                  <a:srgbClr val="000099"/>
                </a:solidFill>
              </a:rPr>
              <a:t>描写人物脸部的细微的表情和变化。让读者由表及里了解人物的心情、思想活动和性格。传神而又贴切的神态描写不仅能刻画人物的性格特征，而且能展示人物复杂的内心世界。</a:t>
            </a:r>
          </a:p>
        </p:txBody>
      </p:sp>
      <p:pic>
        <p:nvPicPr>
          <p:cNvPr id="2050" name="Picture 2" descr="D:\ppt  贴图背景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7544" y="548680"/>
            <a:ext cx="835292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dirty="0" smtClean="0">
                <a:solidFill>
                  <a:srgbClr val="FF0000"/>
                </a:solidFill>
              </a:rPr>
              <a:t>病文诊所：</a:t>
            </a:r>
            <a:endParaRPr lang="en-US" altLang="zh-CN" sz="6000" dirty="0" smtClean="0">
              <a:solidFill>
                <a:srgbClr val="FF0000"/>
              </a:solidFill>
            </a:endParaRPr>
          </a:p>
          <a:p>
            <a:r>
              <a:rPr lang="zh-CN" altLang="en-US" sz="3200" dirty="0" smtClean="0">
                <a:solidFill>
                  <a:srgbClr val="FF0000"/>
                </a:solidFill>
              </a:rPr>
              <a:t>        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他善于帮助同学，学习也好，是一个我们学习的好榜样。记得有一次，我有一道数学题错了，我接二连三的改好了让老师批，但怎么都没过关。王汉龙看见了，开始帮我讲解，他问我：“有理数的加减法则怎么背？”我说：“同号两数相加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…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”“那（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-180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+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+20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）等于多少？”他问。“等于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-160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。”我说。“那你怎么写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+160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？”他疑惑的问。我说怎么不对呢，这次我终于找到了问题所在，原来我把（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-180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）看成了（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+180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）了，所以以错再错。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pt  贴图背景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3528" y="76470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 smtClean="0">
                <a:solidFill>
                  <a:srgbClr val="FF0000"/>
                </a:solidFill>
              </a:rPr>
              <a:t>指点迷津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916832"/>
            <a:ext cx="88204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语段不够生动</a:t>
            </a:r>
            <a:endParaRPr lang="en-US" altLang="zh-CN" sz="3200" dirty="0" smtClean="0"/>
          </a:p>
          <a:p>
            <a:r>
              <a:rPr lang="en-US" altLang="zh-CN" sz="3200" dirty="0" smtClean="0">
                <a:sym typeface="Wingdings" pitchFamily="2" charset="2"/>
              </a:rPr>
              <a:t>   </a:t>
            </a:r>
            <a:r>
              <a:rPr lang="zh-CN" altLang="en-US" sz="3200" dirty="0" smtClean="0">
                <a:sym typeface="Wingdings" pitchFamily="2" charset="2"/>
              </a:rPr>
              <a:t>（</a:t>
            </a:r>
            <a:r>
              <a:rPr lang="en-US" altLang="zh-CN" sz="3200" dirty="0" smtClean="0">
                <a:sym typeface="Wingdings" pitchFamily="2" charset="2"/>
              </a:rPr>
              <a:t>1</a:t>
            </a:r>
            <a:r>
              <a:rPr lang="zh-CN" altLang="en-US" sz="3200" dirty="0" smtClean="0">
                <a:sym typeface="Wingdings" pitchFamily="2" charset="2"/>
              </a:rPr>
              <a:t>）有语言描写，但缺少人物的神态，所以无法读出王汉龙的特征、性格。</a:t>
            </a:r>
            <a:endParaRPr lang="en-US" altLang="zh-CN" sz="3200" dirty="0" smtClean="0">
              <a:sym typeface="Wingdings" pitchFamily="2" charset="2"/>
            </a:endParaRPr>
          </a:p>
          <a:p>
            <a:r>
              <a:rPr lang="en-US" altLang="zh-CN" sz="3200" dirty="0" smtClean="0">
                <a:sym typeface="Wingdings" pitchFamily="2" charset="2"/>
              </a:rPr>
              <a:t>    </a:t>
            </a:r>
            <a:r>
              <a:rPr lang="zh-CN" altLang="en-US" sz="3200" dirty="0" smtClean="0">
                <a:sym typeface="Wingdings" pitchFamily="2" charset="2"/>
              </a:rPr>
              <a:t>（</a:t>
            </a:r>
            <a:r>
              <a:rPr lang="en-US" altLang="zh-CN" sz="3200" dirty="0" smtClean="0">
                <a:sym typeface="Wingdings" pitchFamily="2" charset="2"/>
              </a:rPr>
              <a:t>2</a:t>
            </a:r>
            <a:r>
              <a:rPr lang="zh-CN" altLang="en-US" sz="3200" dirty="0" smtClean="0">
                <a:sym typeface="Wingdings" pitchFamily="2" charset="2"/>
              </a:rPr>
              <a:t>）没有写“我”的神态，所以无法感受到我内心的焦急。</a:t>
            </a:r>
            <a:endParaRPr lang="en-US" altLang="zh-CN" sz="3200" dirty="0" smtClean="0">
              <a:sym typeface="Wingdings" pitchFamily="2" charset="2"/>
            </a:endParaRPr>
          </a:p>
          <a:p>
            <a:r>
              <a:rPr lang="en-US" altLang="zh-CN" sz="3200" dirty="0" smtClean="0">
                <a:sym typeface="Wingdings" pitchFamily="2" charset="2"/>
              </a:rPr>
              <a:t>     </a:t>
            </a:r>
            <a:r>
              <a:rPr lang="zh-CN" altLang="en-US" sz="3200" dirty="0" smtClean="0">
                <a:sym typeface="Wingdings" pitchFamily="2" charset="2"/>
              </a:rPr>
              <a:t>（</a:t>
            </a:r>
            <a:r>
              <a:rPr lang="en-US" altLang="zh-CN" sz="3200" dirty="0" smtClean="0">
                <a:sym typeface="Wingdings" pitchFamily="2" charset="2"/>
              </a:rPr>
              <a:t>3</a:t>
            </a:r>
            <a:r>
              <a:rPr lang="zh-CN" altLang="en-US" sz="3200" dirty="0" smtClean="0">
                <a:sym typeface="Wingdings" pitchFamily="2" charset="2"/>
              </a:rPr>
              <a:t>）如能在中间插入环境描写的话，效果会更好。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55300" name="Picture 7" descr="740a4dd857cf93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1" name="Rectangle 10"/>
          <p:cNvSpPr>
            <a:spLocks noChangeArrowheads="1"/>
          </p:cNvSpPr>
          <p:nvPr/>
        </p:nvSpPr>
        <p:spPr bwMode="auto">
          <a:xfrm>
            <a:off x="1331913" y="1431925"/>
            <a:ext cx="5873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200" b="1" dirty="0">
                <a:solidFill>
                  <a:srgbClr val="660066"/>
                </a:solidFill>
              </a:rPr>
              <a:t>要善于捕捉人物神态的细微变化</a:t>
            </a:r>
          </a:p>
        </p:txBody>
      </p:sp>
      <p:sp>
        <p:nvSpPr>
          <p:cNvPr id="55302" name="Rectangle 11"/>
          <p:cNvSpPr>
            <a:spLocks noChangeArrowheads="1"/>
          </p:cNvSpPr>
          <p:nvPr/>
        </p:nvSpPr>
        <p:spPr bwMode="auto">
          <a:xfrm>
            <a:off x="2051050" y="2362200"/>
            <a:ext cx="6005513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/>
              <a:t>    </a:t>
            </a:r>
            <a:r>
              <a:rPr lang="zh-CN" altLang="en-US" sz="2400" b="1" dirty="0"/>
              <a:t>要写好人物的神态，就要仔细观察人物</a:t>
            </a:r>
          </a:p>
          <a:p>
            <a:pPr>
              <a:spcBef>
                <a:spcPct val="50000"/>
              </a:spcBef>
            </a:pPr>
            <a:r>
              <a:rPr lang="zh-CN" altLang="en-US" sz="2400" b="1" dirty="0"/>
              <a:t>神态的细微变化。比如笑，“微笑”是反</a:t>
            </a:r>
          </a:p>
          <a:p>
            <a:pPr>
              <a:spcBef>
                <a:spcPct val="50000"/>
              </a:spcBef>
            </a:pPr>
            <a:r>
              <a:rPr lang="zh-CN" altLang="en-US" sz="2400" b="1" dirty="0"/>
              <a:t>映发自内心的喜悦；“歪起一个嘴笑”是表示</a:t>
            </a:r>
          </a:p>
          <a:p>
            <a:pPr>
              <a:spcBef>
                <a:spcPct val="50000"/>
              </a:spcBef>
            </a:pPr>
            <a:r>
              <a:rPr lang="zh-CN" altLang="en-US" sz="2400" b="1" dirty="0"/>
              <a:t>心怀鬼胎，不怀好意；“张大嘴哈哈大笑”既</a:t>
            </a:r>
          </a:p>
          <a:p>
            <a:pPr>
              <a:spcBef>
                <a:spcPct val="50000"/>
              </a:spcBef>
            </a:pPr>
            <a:r>
              <a:rPr lang="zh-CN" altLang="en-US" sz="2400" b="1" dirty="0"/>
              <a:t>表现人物豪爽的性格，也表现笑得痛快。可</a:t>
            </a:r>
          </a:p>
          <a:p>
            <a:pPr>
              <a:spcBef>
                <a:spcPct val="50000"/>
              </a:spcBef>
            </a:pPr>
            <a:r>
              <a:rPr lang="zh-CN" altLang="en-US" sz="2400" b="1" dirty="0"/>
              <a:t>见只有观察清楚各种神态的特点，才能在</a:t>
            </a:r>
          </a:p>
          <a:p>
            <a:pPr>
              <a:spcBef>
                <a:spcPct val="50000"/>
              </a:spcBef>
            </a:pPr>
            <a:r>
              <a:rPr lang="zh-CN" altLang="en-US" sz="2400" b="1" dirty="0"/>
              <a:t>描写神态中反映不同的意义。</a:t>
            </a:r>
            <a:r>
              <a:rPr lang="zh-CN" altLang="en-US" sz="2400" dirty="0"/>
              <a:t> </a:t>
            </a:r>
          </a:p>
        </p:txBody>
      </p:sp>
      <p:sp>
        <p:nvSpPr>
          <p:cNvPr id="55303" name="WordArt 12"/>
          <p:cNvSpPr>
            <a:spLocks noChangeArrowheads="1" noChangeShapeType="1" noTextEdit="1"/>
          </p:cNvSpPr>
          <p:nvPr/>
        </p:nvSpPr>
        <p:spPr bwMode="auto">
          <a:xfrm>
            <a:off x="1619250" y="260350"/>
            <a:ext cx="4114800" cy="10287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CN" alt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宋体"/>
                <a:ea typeface="宋体"/>
              </a:rPr>
              <a:t>神态描写取胜第一招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3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53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53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ppt  贴图背景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331913" y="1557338"/>
            <a:ext cx="68405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660066"/>
                </a:solidFill>
                <a:latin typeface="黑体" pitchFamily="2" charset="-122"/>
                <a:ea typeface="黑体" pitchFamily="2" charset="-122"/>
              </a:rPr>
              <a:t>  </a:t>
            </a:r>
            <a:r>
              <a:rPr lang="zh-CN" altLang="en-US" sz="3600" b="1">
                <a:solidFill>
                  <a:srgbClr val="660066"/>
                </a:solidFill>
                <a:latin typeface="黑体" pitchFamily="2" charset="-122"/>
                <a:ea typeface="黑体" pitchFamily="2" charset="-122"/>
              </a:rPr>
              <a:t>神态描写</a:t>
            </a:r>
            <a:r>
              <a:rPr lang="en-US" altLang="en-US" sz="3600" b="1">
                <a:solidFill>
                  <a:srgbClr val="660066"/>
                </a:solidFill>
                <a:latin typeface="黑体" pitchFamily="2" charset="-122"/>
                <a:ea typeface="黑体" pitchFamily="2" charset="-122"/>
              </a:rPr>
              <a:t>要</a:t>
            </a:r>
            <a:r>
              <a:rPr lang="zh-CN" altLang="en-US" sz="3600" b="1">
                <a:solidFill>
                  <a:srgbClr val="660066"/>
                </a:solidFill>
                <a:latin typeface="黑体" pitchFamily="2" charset="-122"/>
                <a:ea typeface="黑体" pitchFamily="2" charset="-122"/>
              </a:rPr>
              <a:t>能</a:t>
            </a:r>
            <a:r>
              <a:rPr lang="en-US" altLang="en-US" sz="3600" b="1">
                <a:solidFill>
                  <a:srgbClr val="660066"/>
                </a:solidFill>
                <a:latin typeface="黑体" pitchFamily="2" charset="-122"/>
                <a:ea typeface="黑体" pitchFamily="2" charset="-122"/>
              </a:rPr>
              <a:t>反映人物的思想感情</a:t>
            </a:r>
            <a:r>
              <a:rPr lang="zh-CN" altLang="en-US" sz="3600" b="1">
                <a:solidFill>
                  <a:srgbClr val="660066"/>
                </a:solidFill>
                <a:latin typeface="黑体" pitchFamily="2" charset="-122"/>
                <a:ea typeface="黑体" pitchFamily="2" charset="-122"/>
              </a:rPr>
              <a:t>，性格特征</a:t>
            </a:r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1476375" y="2997200"/>
            <a:ext cx="6696075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    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描写人物的神态，还要注意反映人物的思想感情。不能离开刻画人物性格、表现主题的需要，为写神态而写神态。</a:t>
            </a:r>
          </a:p>
        </p:txBody>
      </p:sp>
      <p:pic>
        <p:nvPicPr>
          <p:cNvPr id="56324" name="Picture 11" descr="35e4a65c1328b5ed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724400"/>
            <a:ext cx="19081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5" name="WordArt 12"/>
          <p:cNvSpPr>
            <a:spLocks noChangeArrowheads="1" noChangeShapeType="1" noTextEdit="1"/>
          </p:cNvSpPr>
          <p:nvPr/>
        </p:nvSpPr>
        <p:spPr bwMode="auto">
          <a:xfrm>
            <a:off x="1476375" y="260350"/>
            <a:ext cx="4114800" cy="10287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CN" alt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宋体"/>
                <a:ea typeface="宋体"/>
              </a:rPr>
              <a:t>神态描写取胜第二招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8" grpId="0"/>
      <p:bldP spid="7680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pt  贴图背景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900113" y="549275"/>
            <a:ext cx="7777162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    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她走到我跟前，冲我抿嘴一笑，低下头，把手伸进裤兜里。</a:t>
            </a:r>
            <a:r>
              <a:rPr lang="zh-CN" altLang="en-US" sz="3600" b="1" dirty="0">
                <a:ea typeface="楷体_GB2312" pitchFamily="49" charset="-122"/>
              </a:rPr>
              <a:t>“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你的种子呢？</a:t>
            </a:r>
            <a:r>
              <a:rPr lang="zh-CN" altLang="en-US" sz="3600" b="1" dirty="0">
                <a:ea typeface="楷体_GB2312" pitchFamily="49" charset="-122"/>
              </a:rPr>
              <a:t>”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我问。她的脸刷地红了，撩起上眼皮看了我一眼，惭愧地站在那儿。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1042988" y="3068638"/>
            <a:ext cx="8137525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</a:rPr>
              <a:t>1</a:t>
            </a:r>
            <a:r>
              <a:rPr lang="zh-CN" altLang="en-US" sz="2800" b="1">
                <a:solidFill>
                  <a:srgbClr val="FF0000"/>
                </a:solidFill>
              </a:rPr>
              <a:t>、找出描写人物神态的句子。 </a:t>
            </a:r>
          </a:p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</a:rPr>
              <a:t>2</a:t>
            </a:r>
            <a:r>
              <a:rPr lang="zh-CN" altLang="en-US" sz="2800" b="1">
                <a:solidFill>
                  <a:srgbClr val="FF0000"/>
                </a:solidFill>
              </a:rPr>
              <a:t>、想一想，这些描写刻画了小姑娘的什么神态？ </a:t>
            </a: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754063" y="4437063"/>
            <a:ext cx="8281987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99"/>
                </a:solidFill>
              </a:rPr>
              <a:t>[</a:t>
            </a:r>
            <a:r>
              <a:rPr lang="zh-CN" altLang="en-US" sz="2800" b="1">
                <a:solidFill>
                  <a:srgbClr val="000099"/>
                </a:solidFill>
              </a:rPr>
              <a:t>简评</a:t>
            </a:r>
            <a:r>
              <a:rPr lang="en-US" altLang="zh-CN" sz="2800" b="1">
                <a:solidFill>
                  <a:srgbClr val="000099"/>
                </a:solidFill>
              </a:rPr>
              <a:t>]</a:t>
            </a:r>
            <a:r>
              <a:rPr lang="zh-CN" altLang="en-US" sz="2800" b="1">
                <a:solidFill>
                  <a:srgbClr val="000099"/>
                </a:solidFill>
              </a:rPr>
              <a:t>这段描写，作者抓住小姑娘的“抿嘴一笑，脸刷地红了，撩起上眼皮看了我一眼”这些神态描写，把小姑娘害羞的神态刻画了出来。</a:t>
            </a:r>
          </a:p>
        </p:txBody>
      </p:sp>
      <p:pic>
        <p:nvPicPr>
          <p:cNvPr id="57349" name="Picture 8" descr="480d620ce51a247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36838"/>
            <a:ext cx="9715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  <p:bldP spid="81925" grpId="0"/>
      <p:bldP spid="8192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1167</Words>
  <Application>Microsoft Office PowerPoint</Application>
  <PresentationFormat>全屏显示(4:3)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神态描写—— 让你的文章鲜活起来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神态描写—— 让你的文章鲜活起来</dc:title>
  <cp:lastModifiedBy>Administrator</cp:lastModifiedBy>
  <cp:revision>14</cp:revision>
  <dcterms:modified xsi:type="dcterms:W3CDTF">2014-11-18T11:12:48Z</dcterms:modified>
</cp:coreProperties>
</file>