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3"/>
    <p:sldId id="329" r:id="rId4"/>
    <p:sldId id="398" r:id="rId5"/>
    <p:sldId id="259" r:id="rId6"/>
    <p:sldId id="399" r:id="rId7"/>
    <p:sldId id="402" r:id="rId8"/>
    <p:sldId id="401" r:id="rId9"/>
    <p:sldId id="403" r:id="rId10"/>
    <p:sldId id="400" r:id="rId11"/>
    <p:sldId id="394" r:id="rId12"/>
    <p:sldId id="406" r:id="rId13"/>
    <p:sldId id="404" r:id="rId14"/>
    <p:sldId id="382" r:id="rId15"/>
    <p:sldId id="392" r:id="rId16"/>
    <p:sldId id="389" r:id="rId17"/>
    <p:sldId id="405" r:id="rId18"/>
  </p:sldIdLst>
  <p:sldSz cx="12192000" cy="6858000"/>
  <p:notesSz cx="6858000" cy="9144000"/>
  <p:embeddedFontLst>
    <p:embeddedFont>
      <p:font typeface="华文行楷" panose="02010800040101010101" pitchFamily="2" charset="-122"/>
      <p:regular r:id="rId23"/>
    </p:embeddedFont>
    <p:embeddedFont>
      <p:font typeface="方正清刻本悦宋简体" panose="02000000000000000000" charset="-122"/>
      <p:regular r:id="rId24"/>
    </p:embeddedFont>
    <p:embeddedFont>
      <p:font typeface="等线 Light" panose="02010600030101010101" charset="-122"/>
      <p:regular r:id="rId25"/>
    </p:embeddedFont>
    <p:embeddedFont>
      <p:font typeface="等线" panose="02010600030101010101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1A65B"/>
    <a:srgbClr val="F1A55A"/>
    <a:srgbClr val="F4AF67"/>
    <a:srgbClr val="0070C0"/>
    <a:srgbClr val="FFB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79" y="-309"/>
      </p:cViewPr>
      <p:guideLst>
        <p:guide orient="horz" pos="1262"/>
        <p:guide pos="7061"/>
        <p:guide pos="7219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 smtClean="0"/>
              <a:t>“大单元”</a:t>
            </a:r>
            <a:endParaRPr lang="zh-CN" altLang="en-US" dirty="0"/>
          </a:p>
        </c:rich>
      </c:tx>
      <c:layout>
        <c:manualLayout>
          <c:xMode val="edge"/>
          <c:yMode val="edge"/>
          <c:x val="0.287429105329225"/>
          <c:y val="0.78251531582282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7916381376241"/>
          <c:y val="0.213759429353567"/>
          <c:w val="0.747241484420376"/>
          <c:h val="0.7862405706464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20"/>
          <c:dPt>
            <c:idx val="0"/>
            <c:bubble3D val="0"/>
            <c:explosion val="3"/>
            <c:spPr>
              <a:solidFill>
                <a:srgbClr val="FFFF00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elete val="1"/>
          </c:dLbls>
          <c:cat>
            <c:strRef>
              <c:f>Sheet1!$A$2:$A$5</c:f>
              <c:strCache>
                <c:ptCount val="3"/>
                <c:pt idx="0">
                  <c:v>基础性课程</c:v>
                </c:pt>
                <c:pt idx="1">
                  <c:v>数学实践活动课程</c:v>
                </c:pt>
                <c:pt idx="2">
                  <c:v>低年级数学绘本课程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6.2</c:v>
                </c:pt>
                <c:pt idx="1">
                  <c:v>1.8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63261725436494"/>
          <c:y val="0.0659268053306105"/>
          <c:w val="0.334926680360607"/>
          <c:h val="0.25747003952186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93529-3CCA-4656-862E-C69BC23E9330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zh-CN" altLang="en-US"/>
        </a:p>
      </dgm:t>
    </dgm:pt>
    <dgm:pt modelId="{51352561-93C9-47A8-8A15-61CDB0AD1D3C}">
      <dgm:prSet phldrT="[文本]"/>
      <dgm:spPr/>
      <dgm:t>
        <a:bodyPr/>
        <a:lstStyle/>
        <a:p>
          <a:r>
            <a:rPr lang="zh-CN" altLang="en-US" dirty="0" smtClean="0"/>
            <a:t>分层</a:t>
          </a:r>
          <a:endParaRPr lang="zh-CN" altLang="en-US" dirty="0"/>
        </a:p>
      </dgm:t>
    </dgm:pt>
    <dgm:pt modelId="{1488AF2E-A0F4-42EA-B0C4-4DBD63AFB69C}" cxnId="{3258558B-E475-4536-9828-839A9D08BC95}" type="parTrans">
      <dgm:prSet/>
      <dgm:spPr/>
      <dgm:t>
        <a:bodyPr/>
        <a:lstStyle/>
        <a:p>
          <a:endParaRPr lang="zh-CN" altLang="en-US"/>
        </a:p>
      </dgm:t>
    </dgm:pt>
    <dgm:pt modelId="{A802F637-1261-4FAB-8437-DF9F78B941E2}" cxnId="{3258558B-E475-4536-9828-839A9D08BC95}" type="sibTrans">
      <dgm:prSet/>
      <dgm:spPr/>
      <dgm:t>
        <a:bodyPr/>
        <a:lstStyle/>
        <a:p>
          <a:endParaRPr lang="zh-CN" altLang="en-US"/>
        </a:p>
      </dgm:t>
    </dgm:pt>
    <dgm:pt modelId="{03DEDCA3-61D5-450D-B352-D45CA3E3698B}">
      <dgm:prSet phldrT="[文本]"/>
      <dgm:spPr/>
      <dgm:t>
        <a:bodyPr/>
        <a:lstStyle/>
        <a:p>
          <a:r>
            <a:rPr lang="zh-CN" altLang="en-US" dirty="0" smtClean="0"/>
            <a:t>规划</a:t>
          </a:r>
          <a:endParaRPr lang="zh-CN" altLang="en-US" dirty="0"/>
        </a:p>
      </dgm:t>
    </dgm:pt>
    <dgm:pt modelId="{6B51C39D-58FA-4BFD-8B9B-B62A69DC29CB}" cxnId="{43A2F08E-F473-4192-80DA-C119668BF5B2}" type="parTrans">
      <dgm:prSet/>
      <dgm:spPr/>
      <dgm:t>
        <a:bodyPr/>
        <a:lstStyle/>
        <a:p>
          <a:endParaRPr lang="zh-CN" altLang="en-US"/>
        </a:p>
      </dgm:t>
    </dgm:pt>
    <dgm:pt modelId="{E2B85A1D-2057-40D2-9E96-BF0EB168736D}" cxnId="{43A2F08E-F473-4192-80DA-C119668BF5B2}" type="sibTrans">
      <dgm:prSet/>
      <dgm:spPr/>
      <dgm:t>
        <a:bodyPr/>
        <a:lstStyle/>
        <a:p>
          <a:endParaRPr lang="zh-CN" altLang="en-US"/>
        </a:p>
      </dgm:t>
    </dgm:pt>
    <dgm:pt modelId="{4B1F872B-3A1F-4C38-B0E6-D67E1D4E90B6}">
      <dgm:prSet phldrT="[文本]"/>
      <dgm:spPr/>
      <dgm:t>
        <a:bodyPr/>
        <a:lstStyle/>
        <a:p>
          <a:r>
            <a:rPr lang="zh-CN" altLang="en-US" dirty="0" smtClean="0"/>
            <a:t>竞赛</a:t>
          </a:r>
          <a:endParaRPr lang="zh-CN" altLang="en-US" dirty="0"/>
        </a:p>
      </dgm:t>
    </dgm:pt>
    <dgm:pt modelId="{7CA2686D-DD33-474D-95F4-700C1173FA22}" cxnId="{DFD014EB-1730-4526-A690-F57CF1F63EAE}" type="parTrans">
      <dgm:prSet/>
      <dgm:spPr/>
      <dgm:t>
        <a:bodyPr/>
        <a:lstStyle/>
        <a:p>
          <a:endParaRPr lang="zh-CN" altLang="en-US"/>
        </a:p>
      </dgm:t>
    </dgm:pt>
    <dgm:pt modelId="{419E65EE-D9EC-4952-B60A-706C6D829F3B}" cxnId="{DFD014EB-1730-4526-A690-F57CF1F63EAE}" type="sibTrans">
      <dgm:prSet/>
      <dgm:spPr/>
      <dgm:t>
        <a:bodyPr/>
        <a:lstStyle/>
        <a:p>
          <a:endParaRPr lang="zh-CN" altLang="en-US"/>
        </a:p>
      </dgm:t>
    </dgm:pt>
    <dgm:pt modelId="{75928673-5E8D-4D4C-8C6C-F110396438B1}" type="pres">
      <dgm:prSet presAssocID="{29993529-3CCA-4656-862E-C69BC23E933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4273BB6C-5C3D-4166-B96E-BD21F833403F}" type="pres">
      <dgm:prSet presAssocID="{51352561-93C9-47A8-8A15-61CDB0AD1D3C}" presName="Accent1" presStyleCnt="0"/>
      <dgm:spPr/>
    </dgm:pt>
    <dgm:pt modelId="{1F971AC4-3B01-46B3-9A09-749D42D36B6D}" type="pres">
      <dgm:prSet presAssocID="{51352561-93C9-47A8-8A15-61CDB0AD1D3C}" presName="Accent" presStyleLbl="node1" presStyleIdx="0" presStyleCnt="3"/>
      <dgm:spPr/>
    </dgm:pt>
    <dgm:pt modelId="{979899D6-BFFD-4E92-9407-A2BAAAA797EE}" type="pres">
      <dgm:prSet presAssocID="{51352561-93C9-47A8-8A15-61CDB0AD1D3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66546C-8ADF-47C3-9FDA-449E3E3D5892}" type="pres">
      <dgm:prSet presAssocID="{03DEDCA3-61D5-450D-B352-D45CA3E3698B}" presName="Accent2" presStyleCnt="0"/>
      <dgm:spPr/>
    </dgm:pt>
    <dgm:pt modelId="{BA2E771A-8120-4C96-AD0D-996390E46C53}" type="pres">
      <dgm:prSet presAssocID="{03DEDCA3-61D5-450D-B352-D45CA3E3698B}" presName="Accent" presStyleLbl="node1" presStyleIdx="1" presStyleCnt="3"/>
      <dgm:spPr/>
      <dgm:t>
        <a:bodyPr/>
        <a:lstStyle/>
        <a:p>
          <a:endParaRPr lang="zh-CN" altLang="en-US"/>
        </a:p>
      </dgm:t>
    </dgm:pt>
    <dgm:pt modelId="{702AACFD-BA55-4543-B25B-B6F5A17F5A92}" type="pres">
      <dgm:prSet presAssocID="{03DEDCA3-61D5-450D-B352-D45CA3E3698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63E258-BFC2-4B8F-B8E2-D5422D83D2B1}" type="pres">
      <dgm:prSet presAssocID="{4B1F872B-3A1F-4C38-B0E6-D67E1D4E90B6}" presName="Accent3" presStyleCnt="0"/>
      <dgm:spPr/>
    </dgm:pt>
    <dgm:pt modelId="{53284945-04E2-4113-9D61-03973AF6DAF0}" type="pres">
      <dgm:prSet presAssocID="{4B1F872B-3A1F-4C38-B0E6-D67E1D4E90B6}" presName="Accent" presStyleLbl="node1" presStyleIdx="2" presStyleCnt="3" custFlipVert="1" custFlipHor="0" custScaleX="99091" custScaleY="105101" custLinFactNeighborX="5885" custLinFactNeighborY="10886"/>
      <dgm:spPr/>
    </dgm:pt>
    <dgm:pt modelId="{17159489-1605-4BD3-9672-A1A49F9BBB39}" type="pres">
      <dgm:prSet presAssocID="{4B1F872B-3A1F-4C38-B0E6-D67E1D4E90B6}" presName="Parent3" presStyleLbl="revTx" presStyleIdx="2" presStyleCnt="3" custLinFactNeighborX="9099" custLinFactNeighborY="468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258558B-E475-4536-9828-839A9D08BC95}" srcId="{29993529-3CCA-4656-862E-C69BC23E9330}" destId="{51352561-93C9-47A8-8A15-61CDB0AD1D3C}" srcOrd="0" destOrd="0" parTransId="{1488AF2E-A0F4-42EA-B0C4-4DBD63AFB69C}" sibTransId="{A802F637-1261-4FAB-8437-DF9F78B941E2}"/>
    <dgm:cxn modelId="{A8C3408E-2C45-47BB-9241-34787C419644}" type="presOf" srcId="{29993529-3CCA-4656-862E-C69BC23E9330}" destId="{75928673-5E8D-4D4C-8C6C-F110396438B1}" srcOrd="0" destOrd="0" presId="urn:microsoft.com/office/officeart/2009/layout/CircleArrowProcess"/>
    <dgm:cxn modelId="{DC63EC53-0758-429D-B4D6-C7ED6F715940}" type="presOf" srcId="{51352561-93C9-47A8-8A15-61CDB0AD1D3C}" destId="{979899D6-BFFD-4E92-9407-A2BAAAA797EE}" srcOrd="0" destOrd="0" presId="urn:microsoft.com/office/officeart/2009/layout/CircleArrowProcess"/>
    <dgm:cxn modelId="{DFD014EB-1730-4526-A690-F57CF1F63EAE}" srcId="{29993529-3CCA-4656-862E-C69BC23E9330}" destId="{4B1F872B-3A1F-4C38-B0E6-D67E1D4E90B6}" srcOrd="2" destOrd="0" parTransId="{7CA2686D-DD33-474D-95F4-700C1173FA22}" sibTransId="{419E65EE-D9EC-4952-B60A-706C6D829F3B}"/>
    <dgm:cxn modelId="{3B73D44C-0C32-4D7F-AFB3-8CB19540BBD5}" type="presOf" srcId="{4B1F872B-3A1F-4C38-B0E6-D67E1D4E90B6}" destId="{17159489-1605-4BD3-9672-A1A49F9BBB39}" srcOrd="0" destOrd="0" presId="urn:microsoft.com/office/officeart/2009/layout/CircleArrowProcess"/>
    <dgm:cxn modelId="{43A2F08E-F473-4192-80DA-C119668BF5B2}" srcId="{29993529-3CCA-4656-862E-C69BC23E9330}" destId="{03DEDCA3-61D5-450D-B352-D45CA3E3698B}" srcOrd="1" destOrd="0" parTransId="{6B51C39D-58FA-4BFD-8B9B-B62A69DC29CB}" sibTransId="{E2B85A1D-2057-40D2-9E96-BF0EB168736D}"/>
    <dgm:cxn modelId="{506BDF8A-7D48-49B2-82A5-BC3C533E3FB2}" type="presOf" srcId="{03DEDCA3-61D5-450D-B352-D45CA3E3698B}" destId="{702AACFD-BA55-4543-B25B-B6F5A17F5A92}" srcOrd="0" destOrd="0" presId="urn:microsoft.com/office/officeart/2009/layout/CircleArrowProcess"/>
    <dgm:cxn modelId="{4B07FD42-15FB-483E-A933-C9EB6FF930A6}" type="presParOf" srcId="{75928673-5E8D-4D4C-8C6C-F110396438B1}" destId="{4273BB6C-5C3D-4166-B96E-BD21F833403F}" srcOrd="0" destOrd="0" presId="urn:microsoft.com/office/officeart/2009/layout/CircleArrowProcess"/>
    <dgm:cxn modelId="{18D700ED-2528-4D45-877A-CEDC79F1A17B}" type="presParOf" srcId="{4273BB6C-5C3D-4166-B96E-BD21F833403F}" destId="{1F971AC4-3B01-46B3-9A09-749D42D36B6D}" srcOrd="0" destOrd="0" presId="urn:microsoft.com/office/officeart/2009/layout/CircleArrowProcess"/>
    <dgm:cxn modelId="{CBF2B5CF-6680-4BF6-B64F-1BA5C65BA8C4}" type="presParOf" srcId="{75928673-5E8D-4D4C-8C6C-F110396438B1}" destId="{979899D6-BFFD-4E92-9407-A2BAAAA797EE}" srcOrd="1" destOrd="0" presId="urn:microsoft.com/office/officeart/2009/layout/CircleArrowProcess"/>
    <dgm:cxn modelId="{B92D4A57-7098-45E1-AB88-978C741C261B}" type="presParOf" srcId="{75928673-5E8D-4D4C-8C6C-F110396438B1}" destId="{3966546C-8ADF-47C3-9FDA-449E3E3D5892}" srcOrd="2" destOrd="0" presId="urn:microsoft.com/office/officeart/2009/layout/CircleArrowProcess"/>
    <dgm:cxn modelId="{26BB1B3A-4E80-45C5-99F7-A1689B90C31E}" type="presParOf" srcId="{3966546C-8ADF-47C3-9FDA-449E3E3D5892}" destId="{BA2E771A-8120-4C96-AD0D-996390E46C53}" srcOrd="0" destOrd="0" presId="urn:microsoft.com/office/officeart/2009/layout/CircleArrowProcess"/>
    <dgm:cxn modelId="{6921D033-7DE7-4044-9EB9-8B85CD71DABC}" type="presParOf" srcId="{75928673-5E8D-4D4C-8C6C-F110396438B1}" destId="{702AACFD-BA55-4543-B25B-B6F5A17F5A92}" srcOrd="3" destOrd="0" presId="urn:microsoft.com/office/officeart/2009/layout/CircleArrowProcess"/>
    <dgm:cxn modelId="{541F94FF-D1F7-4A89-B77E-8CF03ABDD0E8}" type="presParOf" srcId="{75928673-5E8D-4D4C-8C6C-F110396438B1}" destId="{E863E258-BFC2-4B8F-B8E2-D5422D83D2B1}" srcOrd="4" destOrd="0" presId="urn:microsoft.com/office/officeart/2009/layout/CircleArrowProcess"/>
    <dgm:cxn modelId="{4454F861-BA2A-422F-9684-871F889FDD94}" type="presParOf" srcId="{E863E258-BFC2-4B8F-B8E2-D5422D83D2B1}" destId="{53284945-04E2-4113-9D61-03973AF6DAF0}" srcOrd="0" destOrd="0" presId="urn:microsoft.com/office/officeart/2009/layout/CircleArrowProcess"/>
    <dgm:cxn modelId="{6F2AEA1D-21EC-43B2-94DF-573FDDDE6D9C}" type="presParOf" srcId="{75928673-5E8D-4D4C-8C6C-F110396438B1}" destId="{17159489-1605-4BD3-9672-A1A49F9BBB3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71AC4-3B01-46B3-9A09-749D42D36B6D}">
      <dsp:nvSpPr>
        <dsp:cNvPr id="0" name=""/>
        <dsp:cNvSpPr/>
      </dsp:nvSpPr>
      <dsp:spPr>
        <a:xfrm>
          <a:off x="937869" y="986628"/>
          <a:ext cx="1623060" cy="162330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899D6-BFFD-4E92-9407-A2BAAAA797EE}">
      <dsp:nvSpPr>
        <dsp:cNvPr id="0" name=""/>
        <dsp:cNvSpPr/>
      </dsp:nvSpPr>
      <dsp:spPr>
        <a:xfrm>
          <a:off x="1296619" y="1572691"/>
          <a:ext cx="901903" cy="45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分层</a:t>
          </a:r>
          <a:endParaRPr lang="zh-CN" altLang="en-US" sz="2500" kern="1200" dirty="0"/>
        </a:p>
      </dsp:txBody>
      <dsp:txXfrm>
        <a:off x="1296619" y="1572691"/>
        <a:ext cx="901903" cy="450843"/>
      </dsp:txXfrm>
    </dsp:sp>
    <dsp:sp modelId="{BA2E771A-8120-4C96-AD0D-996390E46C53}">
      <dsp:nvSpPr>
        <dsp:cNvPr id="0" name=""/>
        <dsp:cNvSpPr/>
      </dsp:nvSpPr>
      <dsp:spPr>
        <a:xfrm>
          <a:off x="487070" y="1919338"/>
          <a:ext cx="1623060" cy="162330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AACFD-BA55-4543-B25B-B6F5A17F5A92}">
      <dsp:nvSpPr>
        <dsp:cNvPr id="0" name=""/>
        <dsp:cNvSpPr/>
      </dsp:nvSpPr>
      <dsp:spPr>
        <a:xfrm>
          <a:off x="847649" y="2510797"/>
          <a:ext cx="901903" cy="45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规划</a:t>
          </a:r>
          <a:endParaRPr lang="zh-CN" altLang="en-US" sz="2500" kern="1200" dirty="0"/>
        </a:p>
      </dsp:txBody>
      <dsp:txXfrm>
        <a:off x="847649" y="2510797"/>
        <a:ext cx="901903" cy="450843"/>
      </dsp:txXfrm>
    </dsp:sp>
    <dsp:sp modelId="{53284945-04E2-4113-9D61-03973AF6DAF0}">
      <dsp:nvSpPr>
        <dsp:cNvPr id="0" name=""/>
        <dsp:cNvSpPr/>
      </dsp:nvSpPr>
      <dsp:spPr>
        <a:xfrm flipV="1">
          <a:off x="1141790" y="3079946"/>
          <a:ext cx="1381784" cy="146617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59489-1605-4BD3-9672-A1A49F9BBB39}">
      <dsp:nvSpPr>
        <dsp:cNvPr id="0" name=""/>
        <dsp:cNvSpPr/>
      </dsp:nvSpPr>
      <dsp:spPr>
        <a:xfrm>
          <a:off x="1380817" y="3661264"/>
          <a:ext cx="901903" cy="45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竞赛</a:t>
          </a:r>
          <a:endParaRPr lang="zh-CN" altLang="en-US" sz="2500" kern="1200" dirty="0"/>
        </a:p>
      </dsp:txBody>
      <dsp:txXfrm>
        <a:off x="1380817" y="3661264"/>
        <a:ext cx="901903" cy="450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5FE7E-20D6-4539-A7A7-92B3260077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680FB-5D75-4DC0-97EC-5B188EDA60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326F-CD70-4F79-8FB5-DB72260690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E6-DDF0-4387-A09B-DFD78B786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326F-CD70-4F79-8FB5-DB72260690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E6-DDF0-4387-A09B-DFD78B786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326F-CD70-4F79-8FB5-DB72260690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E6-DDF0-4387-A09B-DFD78B786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>
            <a:biLevel thresh="75000"/>
          </a:blip>
          <a:srcRect/>
          <a:stretch>
            <a:fillRect/>
          </a:stretch>
        </p:blipFill>
        <p:spPr>
          <a:xfrm>
            <a:off x="10163303" y="5989319"/>
            <a:ext cx="2028697" cy="868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69850" y="0"/>
            <a:ext cx="1226185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09760" y="254000"/>
            <a:ext cx="11902631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326F-CD70-4F79-8FB5-DB72260690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E6-DDF0-4387-A09B-DFD78B786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326F-CD70-4F79-8FB5-DB72260690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E6-DDF0-4387-A09B-DFD78B786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326F-CD70-4F79-8FB5-DB72260690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E6-DDF0-4387-A09B-DFD78B786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326F-CD70-4F79-8FB5-DB72260690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E6-DDF0-4387-A09B-DFD78B786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326F-CD70-4F79-8FB5-DB72260690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E6-DDF0-4387-A09B-DFD78B786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326F-CD70-4F79-8FB5-DB72260690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E6-DDF0-4387-A09B-DFD78B786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326F-CD70-4F79-8FB5-DB72260690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E6-DDF0-4387-A09B-DFD78B786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326F-CD70-4F79-8FB5-DB72260690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E6-DDF0-4387-A09B-DFD78B7864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2875" y="82974"/>
            <a:ext cx="12009120" cy="3564466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42875" y="3647440"/>
            <a:ext cx="11210290" cy="2214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800" b="1" spc="1500" dirty="0" smtClean="0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 转变学习方式</a:t>
            </a:r>
            <a:endParaRPr lang="en-US" altLang="zh-CN" sz="4800" b="1" spc="1500" dirty="0" smtClean="0">
              <a:solidFill>
                <a:srgbClr val="0070C0"/>
              </a:solidFill>
              <a:latin typeface="+mj-ea"/>
              <a:ea typeface="+mj-ea"/>
              <a:sym typeface="+mn-ea"/>
            </a:endParaRPr>
          </a:p>
          <a:p>
            <a:pPr algn="ctr">
              <a:defRPr/>
            </a:pPr>
            <a:r>
              <a:rPr lang="zh-CN" altLang="en-US" sz="4800" b="1" spc="1500" dirty="0" smtClean="0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 </a:t>
            </a:r>
            <a:r>
              <a:rPr lang="zh-CN" altLang="en-US" sz="4800" b="1" spc="1500" dirty="0" smtClean="0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促进素养提升</a:t>
            </a:r>
            <a:endParaRPr lang="en-US" altLang="zh-CN" sz="4800" b="1" spc="1500" dirty="0">
              <a:solidFill>
                <a:srgbClr val="0070C0"/>
              </a:solidFill>
              <a:latin typeface="+mj-ea"/>
              <a:ea typeface="+mj-ea"/>
              <a:sym typeface="+mn-ea"/>
            </a:endParaRPr>
          </a:p>
          <a:p>
            <a:pPr algn="ctr">
              <a:defRPr/>
            </a:pPr>
            <a:r>
              <a:rPr lang="en-US" altLang="zh-CN" sz="2400" dirty="0" smtClean="0">
                <a:solidFill>
                  <a:srgbClr val="0070C0"/>
                </a:solidFill>
              </a:rPr>
              <a:t>                                   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                                </a:t>
            </a:r>
            <a:r>
              <a:rPr lang="en-US" altLang="zh-CN" sz="1600" dirty="0" smtClean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——</a:t>
            </a:r>
            <a:r>
              <a:rPr lang="zh-CN" altLang="zh-CN" b="1" dirty="0" smtClean="0">
                <a:solidFill>
                  <a:srgbClr val="0070C0"/>
                </a:solidFill>
              </a:rPr>
              <a:t>新</a:t>
            </a:r>
            <a:r>
              <a:rPr lang="zh-CN" altLang="zh-CN" b="1" dirty="0">
                <a:solidFill>
                  <a:srgbClr val="0070C0"/>
                </a:solidFill>
              </a:rPr>
              <a:t>桥实验</a:t>
            </a:r>
            <a:r>
              <a:rPr lang="zh-CN" altLang="zh-CN" b="1" dirty="0" smtClean="0">
                <a:solidFill>
                  <a:srgbClr val="0070C0"/>
                </a:solidFill>
              </a:rPr>
              <a:t>小学</a:t>
            </a:r>
            <a:r>
              <a:rPr lang="en-US" altLang="zh-CN" b="1" dirty="0" smtClean="0">
                <a:solidFill>
                  <a:srgbClr val="0070C0"/>
                </a:solidFill>
              </a:rPr>
              <a:t>2020-2021</a:t>
            </a:r>
            <a:r>
              <a:rPr lang="zh-CN" altLang="en-US" b="1" dirty="0" smtClean="0">
                <a:solidFill>
                  <a:srgbClr val="0070C0"/>
                </a:solidFill>
              </a:rPr>
              <a:t>学年第二学期</a:t>
            </a:r>
            <a:r>
              <a:rPr lang="zh-CN" altLang="zh-CN" b="1" dirty="0" smtClean="0">
                <a:solidFill>
                  <a:srgbClr val="0070C0"/>
                </a:solidFill>
              </a:rPr>
              <a:t>数学</a:t>
            </a:r>
            <a:r>
              <a:rPr lang="zh-CN" altLang="zh-CN" b="1" dirty="0">
                <a:solidFill>
                  <a:srgbClr val="0070C0"/>
                </a:solidFill>
              </a:rPr>
              <a:t>校本教研的思考与规划</a:t>
            </a:r>
            <a:r>
              <a:rPr lang="zh-CN" altLang="zh-CN" dirty="0">
                <a:solidFill>
                  <a:srgbClr val="0070C0"/>
                </a:solidFill>
              </a:rPr>
              <a:t> </a:t>
            </a:r>
            <a:endParaRPr lang="en-US" altLang="zh-CN" b="1" spc="1500" dirty="0" smtClean="0">
              <a:solidFill>
                <a:srgbClr val="0070C0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442666" y="1825685"/>
            <a:ext cx="1967921" cy="983960"/>
          </a:xfrm>
          <a:custGeom>
            <a:avLst/>
            <a:gdLst>
              <a:gd name="connsiteX0" fmla="*/ 0 w 1967921"/>
              <a:gd name="connsiteY0" fmla="*/ 98396 h 983960"/>
              <a:gd name="connsiteX1" fmla="*/ 98396 w 1967921"/>
              <a:gd name="connsiteY1" fmla="*/ 0 h 983960"/>
              <a:gd name="connsiteX2" fmla="*/ 1869525 w 1967921"/>
              <a:gd name="connsiteY2" fmla="*/ 0 h 983960"/>
              <a:gd name="connsiteX3" fmla="*/ 1967921 w 1967921"/>
              <a:gd name="connsiteY3" fmla="*/ 98396 h 983960"/>
              <a:gd name="connsiteX4" fmla="*/ 1967921 w 1967921"/>
              <a:gd name="connsiteY4" fmla="*/ 885564 h 983960"/>
              <a:gd name="connsiteX5" fmla="*/ 1869525 w 1967921"/>
              <a:gd name="connsiteY5" fmla="*/ 983960 h 983960"/>
              <a:gd name="connsiteX6" fmla="*/ 98396 w 1967921"/>
              <a:gd name="connsiteY6" fmla="*/ 983960 h 983960"/>
              <a:gd name="connsiteX7" fmla="*/ 0 w 1967921"/>
              <a:gd name="connsiteY7" fmla="*/ 885564 h 983960"/>
              <a:gd name="connsiteX8" fmla="*/ 0 w 1967921"/>
              <a:gd name="connsiteY8" fmla="*/ 98396 h 98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7921" h="983960">
                <a:moveTo>
                  <a:pt x="0" y="98396"/>
                </a:moveTo>
                <a:cubicBezTo>
                  <a:pt x="0" y="44053"/>
                  <a:pt x="44053" y="0"/>
                  <a:pt x="98396" y="0"/>
                </a:cubicBezTo>
                <a:lnTo>
                  <a:pt x="1869525" y="0"/>
                </a:lnTo>
                <a:cubicBezTo>
                  <a:pt x="1923868" y="0"/>
                  <a:pt x="1967921" y="44053"/>
                  <a:pt x="1967921" y="98396"/>
                </a:cubicBezTo>
                <a:lnTo>
                  <a:pt x="1967921" y="885564"/>
                </a:lnTo>
                <a:cubicBezTo>
                  <a:pt x="1967921" y="939907"/>
                  <a:pt x="1923868" y="983960"/>
                  <a:pt x="1869525" y="983960"/>
                </a:cubicBezTo>
                <a:lnTo>
                  <a:pt x="98396" y="983960"/>
                </a:lnTo>
                <a:cubicBezTo>
                  <a:pt x="44053" y="983960"/>
                  <a:pt x="0" y="939907"/>
                  <a:pt x="0" y="885564"/>
                </a:cubicBezTo>
                <a:lnTo>
                  <a:pt x="0" y="983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589" tIns="71999" rIns="93589" bIns="7199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400" kern="1200" dirty="0" smtClean="0"/>
              <a:t>典型习题</a:t>
            </a:r>
            <a:endParaRPr lang="zh-CN" altLang="en-US" sz="3400" kern="1200" dirty="0"/>
          </a:p>
        </p:txBody>
      </p:sp>
      <p:sp>
        <p:nvSpPr>
          <p:cNvPr id="4" name="任意多边形 3"/>
          <p:cNvSpPr/>
          <p:nvPr/>
        </p:nvSpPr>
        <p:spPr>
          <a:xfrm>
            <a:off x="1639458" y="2809645"/>
            <a:ext cx="196792" cy="7379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7970"/>
                </a:lnTo>
                <a:lnTo>
                  <a:pt x="196792" y="7379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任意多边形 4"/>
          <p:cNvSpPr/>
          <p:nvPr/>
        </p:nvSpPr>
        <p:spPr>
          <a:xfrm>
            <a:off x="1836250" y="3055636"/>
            <a:ext cx="1574337" cy="983960"/>
          </a:xfrm>
          <a:custGeom>
            <a:avLst/>
            <a:gdLst>
              <a:gd name="connsiteX0" fmla="*/ 0 w 1574337"/>
              <a:gd name="connsiteY0" fmla="*/ 98396 h 983960"/>
              <a:gd name="connsiteX1" fmla="*/ 98396 w 1574337"/>
              <a:gd name="connsiteY1" fmla="*/ 0 h 983960"/>
              <a:gd name="connsiteX2" fmla="*/ 1475941 w 1574337"/>
              <a:gd name="connsiteY2" fmla="*/ 0 h 983960"/>
              <a:gd name="connsiteX3" fmla="*/ 1574337 w 1574337"/>
              <a:gd name="connsiteY3" fmla="*/ 98396 h 983960"/>
              <a:gd name="connsiteX4" fmla="*/ 1574337 w 1574337"/>
              <a:gd name="connsiteY4" fmla="*/ 885564 h 983960"/>
              <a:gd name="connsiteX5" fmla="*/ 1475941 w 1574337"/>
              <a:gd name="connsiteY5" fmla="*/ 983960 h 983960"/>
              <a:gd name="connsiteX6" fmla="*/ 98396 w 1574337"/>
              <a:gd name="connsiteY6" fmla="*/ 983960 h 983960"/>
              <a:gd name="connsiteX7" fmla="*/ 0 w 1574337"/>
              <a:gd name="connsiteY7" fmla="*/ 885564 h 983960"/>
              <a:gd name="connsiteX8" fmla="*/ 0 w 1574337"/>
              <a:gd name="connsiteY8" fmla="*/ 98396 h 98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37" h="983960">
                <a:moveTo>
                  <a:pt x="0" y="98396"/>
                </a:moveTo>
                <a:cubicBezTo>
                  <a:pt x="0" y="44053"/>
                  <a:pt x="44053" y="0"/>
                  <a:pt x="98396" y="0"/>
                </a:cubicBezTo>
                <a:lnTo>
                  <a:pt x="1475941" y="0"/>
                </a:lnTo>
                <a:cubicBezTo>
                  <a:pt x="1530284" y="0"/>
                  <a:pt x="1574337" y="44053"/>
                  <a:pt x="1574337" y="98396"/>
                </a:cubicBezTo>
                <a:lnTo>
                  <a:pt x="1574337" y="885564"/>
                </a:lnTo>
                <a:cubicBezTo>
                  <a:pt x="1574337" y="939907"/>
                  <a:pt x="1530284" y="983960"/>
                  <a:pt x="1475941" y="983960"/>
                </a:cubicBezTo>
                <a:lnTo>
                  <a:pt x="98396" y="983960"/>
                </a:lnTo>
                <a:cubicBezTo>
                  <a:pt x="44053" y="983960"/>
                  <a:pt x="0" y="939907"/>
                  <a:pt x="0" y="885564"/>
                </a:cubicBezTo>
                <a:lnTo>
                  <a:pt x="0" y="9839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449" tIns="87239" rIns="116449" bIns="87239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/>
              <a:t>做一做</a:t>
            </a:r>
            <a:endParaRPr lang="zh-CN" altLang="en-US" sz="2800" kern="1200" dirty="0"/>
          </a:p>
        </p:txBody>
      </p:sp>
      <p:sp>
        <p:nvSpPr>
          <p:cNvPr id="6" name="任意多边形 5"/>
          <p:cNvSpPr/>
          <p:nvPr/>
        </p:nvSpPr>
        <p:spPr>
          <a:xfrm>
            <a:off x="1639458" y="2809645"/>
            <a:ext cx="196792" cy="19679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67921"/>
                </a:lnTo>
                <a:lnTo>
                  <a:pt x="196792" y="196792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任意多边形 6"/>
          <p:cNvSpPr/>
          <p:nvPr/>
        </p:nvSpPr>
        <p:spPr>
          <a:xfrm>
            <a:off x="1836250" y="4285587"/>
            <a:ext cx="1574337" cy="983960"/>
          </a:xfrm>
          <a:custGeom>
            <a:avLst/>
            <a:gdLst>
              <a:gd name="connsiteX0" fmla="*/ 0 w 1574337"/>
              <a:gd name="connsiteY0" fmla="*/ 98396 h 983960"/>
              <a:gd name="connsiteX1" fmla="*/ 98396 w 1574337"/>
              <a:gd name="connsiteY1" fmla="*/ 0 h 983960"/>
              <a:gd name="connsiteX2" fmla="*/ 1475941 w 1574337"/>
              <a:gd name="connsiteY2" fmla="*/ 0 h 983960"/>
              <a:gd name="connsiteX3" fmla="*/ 1574337 w 1574337"/>
              <a:gd name="connsiteY3" fmla="*/ 98396 h 983960"/>
              <a:gd name="connsiteX4" fmla="*/ 1574337 w 1574337"/>
              <a:gd name="connsiteY4" fmla="*/ 885564 h 983960"/>
              <a:gd name="connsiteX5" fmla="*/ 1475941 w 1574337"/>
              <a:gd name="connsiteY5" fmla="*/ 983960 h 983960"/>
              <a:gd name="connsiteX6" fmla="*/ 98396 w 1574337"/>
              <a:gd name="connsiteY6" fmla="*/ 983960 h 983960"/>
              <a:gd name="connsiteX7" fmla="*/ 0 w 1574337"/>
              <a:gd name="connsiteY7" fmla="*/ 885564 h 983960"/>
              <a:gd name="connsiteX8" fmla="*/ 0 w 1574337"/>
              <a:gd name="connsiteY8" fmla="*/ 98396 h 98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37" h="983960">
                <a:moveTo>
                  <a:pt x="0" y="98396"/>
                </a:moveTo>
                <a:cubicBezTo>
                  <a:pt x="0" y="44053"/>
                  <a:pt x="44053" y="0"/>
                  <a:pt x="98396" y="0"/>
                </a:cubicBezTo>
                <a:lnTo>
                  <a:pt x="1475941" y="0"/>
                </a:lnTo>
                <a:cubicBezTo>
                  <a:pt x="1530284" y="0"/>
                  <a:pt x="1574337" y="44053"/>
                  <a:pt x="1574337" y="98396"/>
                </a:cubicBezTo>
                <a:lnTo>
                  <a:pt x="1574337" y="885564"/>
                </a:lnTo>
                <a:cubicBezTo>
                  <a:pt x="1574337" y="939907"/>
                  <a:pt x="1530284" y="983960"/>
                  <a:pt x="1475941" y="983960"/>
                </a:cubicBezTo>
                <a:lnTo>
                  <a:pt x="98396" y="983960"/>
                </a:lnTo>
                <a:cubicBezTo>
                  <a:pt x="44053" y="983960"/>
                  <a:pt x="0" y="939907"/>
                  <a:pt x="0" y="885564"/>
                </a:cubicBezTo>
                <a:lnTo>
                  <a:pt x="0" y="9839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449" tIns="87239" rIns="116449" bIns="87239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 smtClean="0"/>
              <a:t>说一说</a:t>
            </a:r>
            <a:endParaRPr lang="zh-CN" altLang="en-US" sz="2800" kern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04800" y="3057714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各教研组期初完成</a:t>
            </a:r>
            <a:r>
              <a:rPr lang="zh-CN" altLang="en-US" dirty="0"/>
              <a:t>数学</a:t>
            </a:r>
            <a:r>
              <a:rPr lang="zh-CN" altLang="en-US" dirty="0" smtClean="0"/>
              <a:t>书、大练、小练、小数报、一本课外</a:t>
            </a:r>
            <a:endParaRPr lang="en-US" altLang="zh-CN" dirty="0" smtClean="0"/>
          </a:p>
          <a:p>
            <a:r>
              <a:rPr lang="zh-CN" altLang="en-US" dirty="0" smtClean="0"/>
              <a:t>辅导上、周末练习上的数学题试做，并选出典型习题。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04800" y="4454401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组内试讲，各教研组剖析学生可能错误，通过正确点拨，引导学生</a:t>
            </a:r>
            <a:endParaRPr lang="en-US" altLang="zh-CN" dirty="0" smtClean="0"/>
          </a:p>
          <a:p>
            <a:r>
              <a:rPr lang="zh-CN" altLang="en-US" dirty="0" smtClean="0"/>
              <a:t>画一画等多元表征的方式主动建构，形成正确思维路径。</a:t>
            </a:r>
            <a:endParaRPr lang="zh-CN" alt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9882" y="313738"/>
            <a:ext cx="8962634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rgbClr val="000000"/>
                </a:solidFill>
                <a:latin typeface="方正清刻本悦宋简体" panose="02000000000000000000" charset="-122"/>
              </a:rPr>
              <a:t>三、具体举措：</a:t>
            </a:r>
            <a:endParaRPr lang="zh-CN" altLang="en-US" sz="3200" b="1" spc="600" dirty="0">
              <a:solidFill>
                <a:srgbClr val="000000"/>
              </a:solidFill>
              <a:latin typeface="方正清刻本悦宋简体" panose="0200000000000000000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8731" y="418710"/>
            <a:ext cx="4196862" cy="47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10" i="1" u="dbl" dirty="0" smtClean="0">
                <a:solidFill>
                  <a:srgbClr val="FF0000"/>
                </a:solidFill>
              </a:rPr>
              <a:t>1.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依托课程，引领学科发展</a:t>
            </a:r>
            <a:endParaRPr lang="zh-CN" altLang="en-US" sz="2510" i="1" u="dbl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9882" y="1178168"/>
            <a:ext cx="464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000000"/>
                </a:solidFill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</a:rPr>
              <a:t>2</a:t>
            </a:r>
            <a:r>
              <a:rPr lang="zh-CN" altLang="zh-CN" dirty="0" smtClean="0">
                <a:solidFill>
                  <a:srgbClr val="000000"/>
                </a:solidFill>
              </a:rPr>
              <a:t>）</a:t>
            </a:r>
            <a:r>
              <a:rPr lang="zh-CN" altLang="zh-CN" dirty="0">
                <a:solidFill>
                  <a:srgbClr val="000000"/>
                </a:solidFill>
              </a:rPr>
              <a:t>借助学科教研</a:t>
            </a:r>
            <a:r>
              <a:rPr lang="en-US" altLang="zh-CN" dirty="0">
                <a:solidFill>
                  <a:srgbClr val="000000"/>
                </a:solidFill>
              </a:rPr>
              <a:t>  </a:t>
            </a:r>
            <a:r>
              <a:rPr lang="zh-CN" altLang="zh-CN" dirty="0">
                <a:solidFill>
                  <a:srgbClr val="000000"/>
                </a:solidFill>
              </a:rPr>
              <a:t>助力课程建设有效推进 </a:t>
            </a:r>
            <a:endParaRPr lang="zh-CN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9882" y="313738"/>
            <a:ext cx="8962634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rgbClr val="000000"/>
                </a:solidFill>
                <a:latin typeface="方正清刻本悦宋简体" panose="02000000000000000000" charset="-122"/>
              </a:rPr>
              <a:t>三、具体举措：</a:t>
            </a:r>
            <a:endParaRPr lang="zh-CN" altLang="en-US" sz="3200" b="1" spc="600" dirty="0">
              <a:solidFill>
                <a:srgbClr val="000000"/>
              </a:solidFill>
              <a:latin typeface="方正清刻本悦宋简体" panose="020000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731" y="418710"/>
            <a:ext cx="4196862" cy="47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10" i="1" u="dbl" dirty="0" smtClean="0">
                <a:solidFill>
                  <a:srgbClr val="FF0000"/>
                </a:solidFill>
              </a:rPr>
              <a:t>1.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依托课程，引领学科发展</a:t>
            </a:r>
            <a:endParaRPr lang="zh-CN" altLang="en-US" sz="2510" i="1" u="dbl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9882" y="1178168"/>
            <a:ext cx="464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000000"/>
                </a:solidFill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</a:rPr>
              <a:t>2</a:t>
            </a:r>
            <a:r>
              <a:rPr lang="zh-CN" altLang="zh-CN" dirty="0" smtClean="0">
                <a:solidFill>
                  <a:srgbClr val="000000"/>
                </a:solidFill>
              </a:rPr>
              <a:t>）</a:t>
            </a:r>
            <a:r>
              <a:rPr lang="zh-CN" altLang="zh-CN" dirty="0">
                <a:solidFill>
                  <a:srgbClr val="000000"/>
                </a:solidFill>
              </a:rPr>
              <a:t>借助学科教研</a:t>
            </a:r>
            <a:r>
              <a:rPr lang="en-US" altLang="zh-CN" dirty="0">
                <a:solidFill>
                  <a:srgbClr val="000000"/>
                </a:solidFill>
              </a:rPr>
              <a:t>  </a:t>
            </a:r>
            <a:r>
              <a:rPr lang="zh-CN" altLang="zh-CN" dirty="0">
                <a:solidFill>
                  <a:srgbClr val="000000"/>
                </a:solidFill>
              </a:rPr>
              <a:t>助力课程建设有效推进 </a:t>
            </a:r>
            <a:endParaRPr lang="zh-CN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03119" y="1949833"/>
          <a:ext cx="9016647" cy="335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244"/>
                <a:gridCol w="6210298"/>
                <a:gridCol w="1667105"/>
              </a:tblGrid>
              <a:tr h="47909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年级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研究专题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项目负责人</a:t>
                      </a:r>
                      <a:endParaRPr lang="zh-CN" altLang="en-US" dirty="0"/>
                    </a:p>
                  </a:txBody>
                  <a:tcPr/>
                </a:tc>
              </a:tr>
              <a:tr h="47909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一年级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基于数学绘本的教学实践研究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刘倩</a:t>
                      </a:r>
                      <a:endParaRPr lang="zh-CN" altLang="en-US" dirty="0"/>
                    </a:p>
                  </a:txBody>
                  <a:tcPr/>
                </a:tc>
              </a:tr>
              <a:tr h="47909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二年级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基于多元表征的小学数学课堂生成性学习资源研究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刘孝玲</a:t>
                      </a:r>
                      <a:endParaRPr lang="zh-CN" altLang="en-US" dirty="0"/>
                    </a:p>
                  </a:txBody>
                  <a:tcPr/>
                </a:tc>
              </a:tr>
              <a:tr h="47909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三年级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提升小学生数学表达的策略研究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刘群</a:t>
                      </a:r>
                      <a:endParaRPr lang="zh-CN" altLang="en-US" dirty="0"/>
                    </a:p>
                  </a:txBody>
                  <a:tcPr/>
                </a:tc>
              </a:tr>
              <a:tr h="47909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四年级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多元表征视角下小学数学实践活动案例研究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罗雯娟</a:t>
                      </a:r>
                      <a:endParaRPr lang="zh-CN" altLang="en-US" dirty="0"/>
                    </a:p>
                  </a:txBody>
                  <a:tcPr/>
                </a:tc>
              </a:tr>
              <a:tr h="47909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五年级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思维导图在小学数学教学中的实践研究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陈圆  陈洁</a:t>
                      </a:r>
                      <a:endParaRPr lang="zh-CN" altLang="en-US" dirty="0"/>
                    </a:p>
                  </a:txBody>
                  <a:tcPr/>
                </a:tc>
              </a:tr>
              <a:tr h="47909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六年级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《</a:t>
                      </a:r>
                      <a:r>
                        <a:rPr lang="zh-CN" altLang="en-US" dirty="0" smtClean="0"/>
                        <a:t>小学生数学思维路径可视化研究</a:t>
                      </a:r>
                      <a:r>
                        <a:rPr lang="en-US" altLang="zh-CN" dirty="0" smtClean="0"/>
                        <a:t>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谈梦媛 李娟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19898" y="1201615"/>
            <a:ext cx="5046784" cy="25853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000000"/>
                </a:solidFill>
              </a:rPr>
              <a:t>2</a:t>
            </a:r>
            <a:r>
              <a:rPr lang="zh-CN" altLang="en-US" dirty="0">
                <a:solidFill>
                  <a:srgbClr val="000000"/>
                </a:solidFill>
              </a:rPr>
              <a:t>年内新教师（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个“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”</a:t>
            </a:r>
            <a:r>
              <a:rPr lang="zh-CN" altLang="en-US" dirty="0">
                <a:solidFill>
                  <a:srgbClr val="000000"/>
                </a:solidFill>
              </a:rPr>
              <a:t>）：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次教学常规要求培训；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次年级组内课堂教学展示；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篇教学案例；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次新教师考核。</a:t>
            </a: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3—5</a:t>
            </a:r>
            <a:r>
              <a:rPr lang="zh-CN" altLang="en-US" dirty="0">
                <a:solidFill>
                  <a:srgbClr val="000000"/>
                </a:solidFill>
              </a:rPr>
              <a:t>年教师（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个“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”</a:t>
            </a:r>
            <a:r>
              <a:rPr lang="zh-CN" altLang="en-US" dirty="0">
                <a:solidFill>
                  <a:srgbClr val="000000"/>
                </a:solidFill>
              </a:rPr>
              <a:t>）：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次主题式学习（网络）；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次校内课堂教学展示；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篇论文获奖或发表；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次校内基本功或优质课比赛。</a:t>
            </a: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5</a:t>
            </a:r>
            <a:r>
              <a:rPr lang="zh-CN" altLang="en-US" dirty="0">
                <a:solidFill>
                  <a:srgbClr val="000000"/>
                </a:solidFill>
              </a:rPr>
              <a:t>年以上教师（ 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个“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”  </a:t>
            </a:r>
            <a:r>
              <a:rPr lang="zh-CN" altLang="en-US" dirty="0">
                <a:solidFill>
                  <a:srgbClr val="000000"/>
                </a:solidFill>
              </a:rPr>
              <a:t>）：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次学习分享；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节区级公开课；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篇论文发表；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>
                <a:solidFill>
                  <a:srgbClr val="000000"/>
                </a:solidFill>
              </a:rPr>
              <a:t>次市区级基本功比赛。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1583" y="262082"/>
            <a:ext cx="8962634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rgbClr val="000000"/>
                </a:solidFill>
                <a:latin typeface="方正清刻本悦宋简体" panose="02000000000000000000" charset="-122"/>
              </a:rPr>
              <a:t>三、具体举措：</a:t>
            </a:r>
            <a:r>
              <a:rPr lang="en-US" altLang="zh-CN" sz="2510" i="1" u="dbl" dirty="0" smtClean="0">
                <a:solidFill>
                  <a:srgbClr val="FF0000"/>
                </a:solidFill>
              </a:rPr>
              <a:t>2.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长</a:t>
            </a:r>
            <a:r>
              <a:rPr lang="zh-CN" altLang="zh-CN" sz="2510" i="1" u="dbl" dirty="0" smtClean="0">
                <a:solidFill>
                  <a:srgbClr val="FF0000"/>
                </a:solidFill>
              </a:rPr>
              <a:t>程</a:t>
            </a:r>
            <a:r>
              <a:rPr lang="zh-CN" altLang="zh-CN" sz="2510" i="1" u="dbl" dirty="0">
                <a:solidFill>
                  <a:srgbClr val="FF0000"/>
                </a:solidFill>
              </a:rPr>
              <a:t>规划  助力教师专业成长</a:t>
            </a:r>
            <a:endParaRPr lang="zh-CN" altLang="en-US" sz="2510" i="1" u="dbl" spc="600" dirty="0">
              <a:solidFill>
                <a:srgbClr val="FF0000"/>
              </a:solidFill>
              <a:latin typeface="方正清刻本悦宋简体" panose="02000000000000000000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3935852" y="580748"/>
          <a:ext cx="3048001" cy="538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" name="矩形 8"/>
          <p:cNvSpPr/>
          <p:nvPr/>
        </p:nvSpPr>
        <p:spPr>
          <a:xfrm>
            <a:off x="6819898" y="3915507"/>
            <a:ext cx="4944210" cy="25853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日常打卡项目：粉笔字、初中数学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系统培训项目：教材解读、教学设计</a:t>
            </a:r>
            <a:endParaRPr lang="en-US" altLang="zh-CN" dirty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阶段评比：第一轮：理论</a:t>
            </a:r>
            <a:r>
              <a:rPr lang="en-US" altLang="zh-CN" dirty="0" smtClean="0">
                <a:solidFill>
                  <a:srgbClr val="000000"/>
                </a:solidFill>
              </a:rPr>
              <a:t>+</a:t>
            </a:r>
            <a:r>
              <a:rPr lang="zh-CN" altLang="en-US" dirty="0" smtClean="0">
                <a:solidFill>
                  <a:srgbClr val="000000"/>
                </a:solidFill>
              </a:rPr>
              <a:t>粉笔字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                  </a:t>
            </a:r>
            <a:r>
              <a:rPr lang="zh-CN" altLang="en-US" dirty="0" smtClean="0">
                <a:solidFill>
                  <a:srgbClr val="000000"/>
                </a:solidFill>
              </a:rPr>
              <a:t>第二轮：教学设计</a:t>
            </a:r>
            <a:r>
              <a:rPr lang="en-US" altLang="zh-CN" dirty="0" smtClean="0">
                <a:solidFill>
                  <a:srgbClr val="000000"/>
                </a:solidFill>
              </a:rPr>
              <a:t>+PPT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                  </a:t>
            </a:r>
            <a:r>
              <a:rPr lang="zh-CN" altLang="en-US" dirty="0" smtClean="0">
                <a:solidFill>
                  <a:srgbClr val="000000"/>
                </a:solidFill>
              </a:rPr>
              <a:t>第三轮：课堂教学</a:t>
            </a:r>
            <a:r>
              <a:rPr lang="en-US" altLang="zh-CN" dirty="0" smtClean="0">
                <a:solidFill>
                  <a:srgbClr val="000000"/>
                </a:solidFill>
              </a:rPr>
              <a:t>+</a:t>
            </a:r>
            <a:r>
              <a:rPr lang="zh-CN" altLang="en-US" dirty="0" smtClean="0">
                <a:solidFill>
                  <a:srgbClr val="000000"/>
                </a:solidFill>
              </a:rPr>
              <a:t>主题式演讲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                  </a:t>
            </a:r>
            <a:endParaRPr lang="en-US" altLang="zh-CN" dirty="0" smtClean="0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0113" y="2455984"/>
            <a:ext cx="3965333" cy="25853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zh-CN" dirty="0">
                <a:solidFill>
                  <a:srgbClr val="000000"/>
                </a:solidFill>
              </a:rPr>
              <a:t>本学期将组织全体数学教师围绕成长愿景</a:t>
            </a:r>
            <a:r>
              <a:rPr lang="zh-CN" altLang="zh-CN" dirty="0" smtClean="0">
                <a:solidFill>
                  <a:srgbClr val="000000"/>
                </a:solidFill>
              </a:rPr>
              <a:t>、</a:t>
            </a:r>
            <a:r>
              <a:rPr lang="zh-CN" altLang="zh-CN" dirty="0" smtClean="0"/>
              <a:t>教学</a:t>
            </a:r>
            <a:r>
              <a:rPr lang="zh-CN" altLang="zh-CN" dirty="0"/>
              <a:t>实践、科研成果进行梳理汇报</a:t>
            </a:r>
            <a:r>
              <a:rPr lang="zh-CN" altLang="zh-CN" dirty="0" smtClean="0">
                <a:solidFill>
                  <a:srgbClr val="000000"/>
                </a:solidFill>
              </a:rPr>
              <a:t>。</a:t>
            </a:r>
            <a:r>
              <a:rPr lang="zh-CN" altLang="zh-CN" dirty="0">
                <a:solidFill>
                  <a:srgbClr val="000000"/>
                </a:solidFill>
              </a:rPr>
              <a:t>在一年的研修过程中能进行主题阅读、系统思考、持续实践。</a:t>
            </a:r>
            <a:endParaRPr lang="zh-CN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113" y="1268996"/>
            <a:ext cx="3454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(1)</a:t>
            </a:r>
            <a:r>
              <a:rPr lang="zh-CN" altLang="en-US" sz="2800" dirty="0">
                <a:solidFill>
                  <a:srgbClr val="000000"/>
                </a:solidFill>
              </a:rPr>
              <a:t>建立教师培养机制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ldLvl="0" animBg="1" autoUpdateAnimBg="0"/>
      <p:bldGraphic spid="5" grpId="0">
        <p:bldAsOne/>
      </p:bldGraphic>
      <p:bldP spid="9" grpId="0"/>
      <p:bldP spid="1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2164196" y="2088719"/>
            <a:ext cx="1967921" cy="983960"/>
          </a:xfrm>
          <a:custGeom>
            <a:avLst/>
            <a:gdLst>
              <a:gd name="connsiteX0" fmla="*/ 0 w 1967921"/>
              <a:gd name="connsiteY0" fmla="*/ 98396 h 983960"/>
              <a:gd name="connsiteX1" fmla="*/ 98396 w 1967921"/>
              <a:gd name="connsiteY1" fmla="*/ 0 h 983960"/>
              <a:gd name="connsiteX2" fmla="*/ 1869525 w 1967921"/>
              <a:gd name="connsiteY2" fmla="*/ 0 h 983960"/>
              <a:gd name="connsiteX3" fmla="*/ 1967921 w 1967921"/>
              <a:gd name="connsiteY3" fmla="*/ 98396 h 983960"/>
              <a:gd name="connsiteX4" fmla="*/ 1967921 w 1967921"/>
              <a:gd name="connsiteY4" fmla="*/ 885564 h 983960"/>
              <a:gd name="connsiteX5" fmla="*/ 1869525 w 1967921"/>
              <a:gd name="connsiteY5" fmla="*/ 983960 h 983960"/>
              <a:gd name="connsiteX6" fmla="*/ 98396 w 1967921"/>
              <a:gd name="connsiteY6" fmla="*/ 983960 h 983960"/>
              <a:gd name="connsiteX7" fmla="*/ 0 w 1967921"/>
              <a:gd name="connsiteY7" fmla="*/ 885564 h 983960"/>
              <a:gd name="connsiteX8" fmla="*/ 0 w 1967921"/>
              <a:gd name="connsiteY8" fmla="*/ 98396 h 98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7921" h="983960">
                <a:moveTo>
                  <a:pt x="0" y="98396"/>
                </a:moveTo>
                <a:cubicBezTo>
                  <a:pt x="0" y="44053"/>
                  <a:pt x="44053" y="0"/>
                  <a:pt x="98396" y="0"/>
                </a:cubicBezTo>
                <a:lnTo>
                  <a:pt x="1869525" y="0"/>
                </a:lnTo>
                <a:cubicBezTo>
                  <a:pt x="1923868" y="0"/>
                  <a:pt x="1967921" y="44053"/>
                  <a:pt x="1967921" y="98396"/>
                </a:cubicBezTo>
                <a:lnTo>
                  <a:pt x="1967921" y="885564"/>
                </a:lnTo>
                <a:cubicBezTo>
                  <a:pt x="1967921" y="939907"/>
                  <a:pt x="1923868" y="983960"/>
                  <a:pt x="1869525" y="983960"/>
                </a:cubicBezTo>
                <a:lnTo>
                  <a:pt x="98396" y="983960"/>
                </a:lnTo>
                <a:cubicBezTo>
                  <a:pt x="44053" y="983960"/>
                  <a:pt x="0" y="939907"/>
                  <a:pt x="0" y="885564"/>
                </a:cubicBezTo>
                <a:lnTo>
                  <a:pt x="0" y="9839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589" tIns="71999" rIns="93589" bIns="7199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400" kern="1200" dirty="0" smtClean="0"/>
              <a:t>典型习题</a:t>
            </a:r>
            <a:endParaRPr lang="zh-CN" altLang="en-US" sz="3400" kern="1200" dirty="0"/>
          </a:p>
        </p:txBody>
      </p:sp>
      <p:sp>
        <p:nvSpPr>
          <p:cNvPr id="15" name="任意多边形 14"/>
          <p:cNvSpPr/>
          <p:nvPr/>
        </p:nvSpPr>
        <p:spPr>
          <a:xfrm>
            <a:off x="2360988" y="3072679"/>
            <a:ext cx="196792" cy="7379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7970"/>
                </a:lnTo>
                <a:lnTo>
                  <a:pt x="196792" y="7379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任意多边形 15"/>
          <p:cNvSpPr/>
          <p:nvPr/>
        </p:nvSpPr>
        <p:spPr>
          <a:xfrm>
            <a:off x="2557780" y="3318670"/>
            <a:ext cx="1574337" cy="983960"/>
          </a:xfrm>
          <a:custGeom>
            <a:avLst/>
            <a:gdLst>
              <a:gd name="connsiteX0" fmla="*/ 0 w 1574337"/>
              <a:gd name="connsiteY0" fmla="*/ 98396 h 983960"/>
              <a:gd name="connsiteX1" fmla="*/ 98396 w 1574337"/>
              <a:gd name="connsiteY1" fmla="*/ 0 h 983960"/>
              <a:gd name="connsiteX2" fmla="*/ 1475941 w 1574337"/>
              <a:gd name="connsiteY2" fmla="*/ 0 h 983960"/>
              <a:gd name="connsiteX3" fmla="*/ 1574337 w 1574337"/>
              <a:gd name="connsiteY3" fmla="*/ 98396 h 983960"/>
              <a:gd name="connsiteX4" fmla="*/ 1574337 w 1574337"/>
              <a:gd name="connsiteY4" fmla="*/ 885564 h 983960"/>
              <a:gd name="connsiteX5" fmla="*/ 1475941 w 1574337"/>
              <a:gd name="connsiteY5" fmla="*/ 983960 h 983960"/>
              <a:gd name="connsiteX6" fmla="*/ 98396 w 1574337"/>
              <a:gd name="connsiteY6" fmla="*/ 983960 h 983960"/>
              <a:gd name="connsiteX7" fmla="*/ 0 w 1574337"/>
              <a:gd name="connsiteY7" fmla="*/ 885564 h 983960"/>
              <a:gd name="connsiteX8" fmla="*/ 0 w 1574337"/>
              <a:gd name="connsiteY8" fmla="*/ 98396 h 98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37" h="983960">
                <a:moveTo>
                  <a:pt x="0" y="98396"/>
                </a:moveTo>
                <a:cubicBezTo>
                  <a:pt x="0" y="44053"/>
                  <a:pt x="44053" y="0"/>
                  <a:pt x="98396" y="0"/>
                </a:cubicBezTo>
                <a:lnTo>
                  <a:pt x="1475941" y="0"/>
                </a:lnTo>
                <a:cubicBezTo>
                  <a:pt x="1530284" y="0"/>
                  <a:pt x="1574337" y="44053"/>
                  <a:pt x="1574337" y="98396"/>
                </a:cubicBezTo>
                <a:lnTo>
                  <a:pt x="1574337" y="885564"/>
                </a:lnTo>
                <a:cubicBezTo>
                  <a:pt x="1574337" y="939907"/>
                  <a:pt x="1530284" y="983960"/>
                  <a:pt x="1475941" y="983960"/>
                </a:cubicBezTo>
                <a:lnTo>
                  <a:pt x="98396" y="983960"/>
                </a:lnTo>
                <a:cubicBezTo>
                  <a:pt x="44053" y="983960"/>
                  <a:pt x="0" y="939907"/>
                  <a:pt x="0" y="885564"/>
                </a:cubicBezTo>
                <a:lnTo>
                  <a:pt x="0" y="9839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449" tIns="87239" rIns="116449" bIns="87239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/>
              <a:t>做一做</a:t>
            </a:r>
            <a:endParaRPr lang="zh-CN" altLang="en-US" sz="2800" kern="1200" dirty="0"/>
          </a:p>
        </p:txBody>
      </p:sp>
      <p:sp>
        <p:nvSpPr>
          <p:cNvPr id="18" name="任意多边形 17"/>
          <p:cNvSpPr/>
          <p:nvPr/>
        </p:nvSpPr>
        <p:spPr>
          <a:xfrm>
            <a:off x="2360988" y="3072679"/>
            <a:ext cx="196792" cy="19679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67921"/>
                </a:lnTo>
                <a:lnTo>
                  <a:pt x="196792" y="196792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任意多边形 19"/>
          <p:cNvSpPr/>
          <p:nvPr/>
        </p:nvSpPr>
        <p:spPr>
          <a:xfrm>
            <a:off x="2557780" y="4548621"/>
            <a:ext cx="1574337" cy="983960"/>
          </a:xfrm>
          <a:custGeom>
            <a:avLst/>
            <a:gdLst>
              <a:gd name="connsiteX0" fmla="*/ 0 w 1574337"/>
              <a:gd name="connsiteY0" fmla="*/ 98396 h 983960"/>
              <a:gd name="connsiteX1" fmla="*/ 98396 w 1574337"/>
              <a:gd name="connsiteY1" fmla="*/ 0 h 983960"/>
              <a:gd name="connsiteX2" fmla="*/ 1475941 w 1574337"/>
              <a:gd name="connsiteY2" fmla="*/ 0 h 983960"/>
              <a:gd name="connsiteX3" fmla="*/ 1574337 w 1574337"/>
              <a:gd name="connsiteY3" fmla="*/ 98396 h 983960"/>
              <a:gd name="connsiteX4" fmla="*/ 1574337 w 1574337"/>
              <a:gd name="connsiteY4" fmla="*/ 885564 h 983960"/>
              <a:gd name="connsiteX5" fmla="*/ 1475941 w 1574337"/>
              <a:gd name="connsiteY5" fmla="*/ 983960 h 983960"/>
              <a:gd name="connsiteX6" fmla="*/ 98396 w 1574337"/>
              <a:gd name="connsiteY6" fmla="*/ 983960 h 983960"/>
              <a:gd name="connsiteX7" fmla="*/ 0 w 1574337"/>
              <a:gd name="connsiteY7" fmla="*/ 885564 h 983960"/>
              <a:gd name="connsiteX8" fmla="*/ 0 w 1574337"/>
              <a:gd name="connsiteY8" fmla="*/ 98396 h 98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37" h="983960">
                <a:moveTo>
                  <a:pt x="0" y="98396"/>
                </a:moveTo>
                <a:cubicBezTo>
                  <a:pt x="0" y="44053"/>
                  <a:pt x="44053" y="0"/>
                  <a:pt x="98396" y="0"/>
                </a:cubicBezTo>
                <a:lnTo>
                  <a:pt x="1475941" y="0"/>
                </a:lnTo>
                <a:cubicBezTo>
                  <a:pt x="1530284" y="0"/>
                  <a:pt x="1574337" y="44053"/>
                  <a:pt x="1574337" y="98396"/>
                </a:cubicBezTo>
                <a:lnTo>
                  <a:pt x="1574337" y="885564"/>
                </a:lnTo>
                <a:cubicBezTo>
                  <a:pt x="1574337" y="939907"/>
                  <a:pt x="1530284" y="983960"/>
                  <a:pt x="1475941" y="983960"/>
                </a:cubicBezTo>
                <a:lnTo>
                  <a:pt x="98396" y="983960"/>
                </a:lnTo>
                <a:cubicBezTo>
                  <a:pt x="44053" y="983960"/>
                  <a:pt x="0" y="939907"/>
                  <a:pt x="0" y="885564"/>
                </a:cubicBezTo>
                <a:lnTo>
                  <a:pt x="0" y="9839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449" tIns="87239" rIns="116449" bIns="87239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 smtClean="0"/>
              <a:t>说一说</a:t>
            </a:r>
            <a:endParaRPr lang="zh-CN" altLang="en-US" sz="2800" kern="1200" dirty="0"/>
          </a:p>
        </p:txBody>
      </p:sp>
      <p:sp>
        <p:nvSpPr>
          <p:cNvPr id="23" name="任意多边形 22"/>
          <p:cNvSpPr/>
          <p:nvPr/>
        </p:nvSpPr>
        <p:spPr>
          <a:xfrm>
            <a:off x="4676856" y="2088719"/>
            <a:ext cx="1967921" cy="983960"/>
          </a:xfrm>
          <a:custGeom>
            <a:avLst/>
            <a:gdLst>
              <a:gd name="connsiteX0" fmla="*/ 0 w 1967921"/>
              <a:gd name="connsiteY0" fmla="*/ 98396 h 983960"/>
              <a:gd name="connsiteX1" fmla="*/ 98396 w 1967921"/>
              <a:gd name="connsiteY1" fmla="*/ 0 h 983960"/>
              <a:gd name="connsiteX2" fmla="*/ 1869525 w 1967921"/>
              <a:gd name="connsiteY2" fmla="*/ 0 h 983960"/>
              <a:gd name="connsiteX3" fmla="*/ 1967921 w 1967921"/>
              <a:gd name="connsiteY3" fmla="*/ 98396 h 983960"/>
              <a:gd name="connsiteX4" fmla="*/ 1967921 w 1967921"/>
              <a:gd name="connsiteY4" fmla="*/ 885564 h 983960"/>
              <a:gd name="connsiteX5" fmla="*/ 1869525 w 1967921"/>
              <a:gd name="connsiteY5" fmla="*/ 983960 h 983960"/>
              <a:gd name="connsiteX6" fmla="*/ 98396 w 1967921"/>
              <a:gd name="connsiteY6" fmla="*/ 983960 h 983960"/>
              <a:gd name="connsiteX7" fmla="*/ 0 w 1967921"/>
              <a:gd name="connsiteY7" fmla="*/ 885564 h 983960"/>
              <a:gd name="connsiteX8" fmla="*/ 0 w 1967921"/>
              <a:gd name="connsiteY8" fmla="*/ 98396 h 98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7921" h="983960">
                <a:moveTo>
                  <a:pt x="0" y="98396"/>
                </a:moveTo>
                <a:cubicBezTo>
                  <a:pt x="0" y="44053"/>
                  <a:pt x="44053" y="0"/>
                  <a:pt x="98396" y="0"/>
                </a:cubicBezTo>
                <a:lnTo>
                  <a:pt x="1869525" y="0"/>
                </a:lnTo>
                <a:cubicBezTo>
                  <a:pt x="1923868" y="0"/>
                  <a:pt x="1967921" y="44053"/>
                  <a:pt x="1967921" y="98396"/>
                </a:cubicBezTo>
                <a:lnTo>
                  <a:pt x="1967921" y="885564"/>
                </a:lnTo>
                <a:cubicBezTo>
                  <a:pt x="1967921" y="939907"/>
                  <a:pt x="1923868" y="983960"/>
                  <a:pt x="1869525" y="983960"/>
                </a:cubicBezTo>
                <a:lnTo>
                  <a:pt x="98396" y="983960"/>
                </a:lnTo>
                <a:cubicBezTo>
                  <a:pt x="44053" y="983960"/>
                  <a:pt x="0" y="939907"/>
                  <a:pt x="0" y="885564"/>
                </a:cubicBezTo>
                <a:lnTo>
                  <a:pt x="0" y="9839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589" tIns="71999" rIns="93589" bIns="7199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400" kern="1200" dirty="0" smtClean="0"/>
              <a:t>基本功</a:t>
            </a:r>
            <a:endParaRPr lang="zh-CN" altLang="en-US" sz="3400" kern="1200" dirty="0"/>
          </a:p>
        </p:txBody>
      </p:sp>
      <p:sp>
        <p:nvSpPr>
          <p:cNvPr id="24" name="任意多边形 23"/>
          <p:cNvSpPr/>
          <p:nvPr/>
        </p:nvSpPr>
        <p:spPr>
          <a:xfrm>
            <a:off x="4873648" y="3072679"/>
            <a:ext cx="196792" cy="7379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7970"/>
                </a:lnTo>
                <a:lnTo>
                  <a:pt x="196792" y="7379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任意多边形 24"/>
          <p:cNvSpPr/>
          <p:nvPr/>
        </p:nvSpPr>
        <p:spPr>
          <a:xfrm>
            <a:off x="5070440" y="3318670"/>
            <a:ext cx="1574337" cy="983960"/>
          </a:xfrm>
          <a:custGeom>
            <a:avLst/>
            <a:gdLst>
              <a:gd name="connsiteX0" fmla="*/ 0 w 1574337"/>
              <a:gd name="connsiteY0" fmla="*/ 98396 h 983960"/>
              <a:gd name="connsiteX1" fmla="*/ 98396 w 1574337"/>
              <a:gd name="connsiteY1" fmla="*/ 0 h 983960"/>
              <a:gd name="connsiteX2" fmla="*/ 1475941 w 1574337"/>
              <a:gd name="connsiteY2" fmla="*/ 0 h 983960"/>
              <a:gd name="connsiteX3" fmla="*/ 1574337 w 1574337"/>
              <a:gd name="connsiteY3" fmla="*/ 98396 h 983960"/>
              <a:gd name="connsiteX4" fmla="*/ 1574337 w 1574337"/>
              <a:gd name="connsiteY4" fmla="*/ 885564 h 983960"/>
              <a:gd name="connsiteX5" fmla="*/ 1475941 w 1574337"/>
              <a:gd name="connsiteY5" fmla="*/ 983960 h 983960"/>
              <a:gd name="connsiteX6" fmla="*/ 98396 w 1574337"/>
              <a:gd name="connsiteY6" fmla="*/ 983960 h 983960"/>
              <a:gd name="connsiteX7" fmla="*/ 0 w 1574337"/>
              <a:gd name="connsiteY7" fmla="*/ 885564 h 983960"/>
              <a:gd name="connsiteX8" fmla="*/ 0 w 1574337"/>
              <a:gd name="connsiteY8" fmla="*/ 98396 h 98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37" h="983960">
                <a:moveTo>
                  <a:pt x="0" y="98396"/>
                </a:moveTo>
                <a:cubicBezTo>
                  <a:pt x="0" y="44053"/>
                  <a:pt x="44053" y="0"/>
                  <a:pt x="98396" y="0"/>
                </a:cubicBezTo>
                <a:lnTo>
                  <a:pt x="1475941" y="0"/>
                </a:lnTo>
                <a:cubicBezTo>
                  <a:pt x="1530284" y="0"/>
                  <a:pt x="1574337" y="44053"/>
                  <a:pt x="1574337" y="98396"/>
                </a:cubicBezTo>
                <a:lnTo>
                  <a:pt x="1574337" y="885564"/>
                </a:lnTo>
                <a:cubicBezTo>
                  <a:pt x="1574337" y="939907"/>
                  <a:pt x="1530284" y="983960"/>
                  <a:pt x="1475941" y="983960"/>
                </a:cubicBezTo>
                <a:lnTo>
                  <a:pt x="98396" y="983960"/>
                </a:lnTo>
                <a:cubicBezTo>
                  <a:pt x="44053" y="983960"/>
                  <a:pt x="0" y="939907"/>
                  <a:pt x="0" y="885564"/>
                </a:cubicBezTo>
                <a:lnTo>
                  <a:pt x="0" y="9839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449" tIns="87239" rIns="116449" bIns="87239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/>
              <a:t>分组练习</a:t>
            </a:r>
            <a:endParaRPr lang="zh-CN" altLang="en-US" sz="2400" kern="1200" dirty="0"/>
          </a:p>
        </p:txBody>
      </p:sp>
      <p:sp>
        <p:nvSpPr>
          <p:cNvPr id="26" name="任意多边形 25"/>
          <p:cNvSpPr/>
          <p:nvPr/>
        </p:nvSpPr>
        <p:spPr>
          <a:xfrm>
            <a:off x="4873648" y="3072679"/>
            <a:ext cx="196792" cy="19679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67921"/>
                </a:lnTo>
                <a:lnTo>
                  <a:pt x="196792" y="196792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任意多边形 26"/>
          <p:cNvSpPr/>
          <p:nvPr/>
        </p:nvSpPr>
        <p:spPr>
          <a:xfrm>
            <a:off x="5070440" y="4548621"/>
            <a:ext cx="1574337" cy="983960"/>
          </a:xfrm>
          <a:custGeom>
            <a:avLst/>
            <a:gdLst>
              <a:gd name="connsiteX0" fmla="*/ 0 w 1574337"/>
              <a:gd name="connsiteY0" fmla="*/ 98396 h 983960"/>
              <a:gd name="connsiteX1" fmla="*/ 98396 w 1574337"/>
              <a:gd name="connsiteY1" fmla="*/ 0 h 983960"/>
              <a:gd name="connsiteX2" fmla="*/ 1475941 w 1574337"/>
              <a:gd name="connsiteY2" fmla="*/ 0 h 983960"/>
              <a:gd name="connsiteX3" fmla="*/ 1574337 w 1574337"/>
              <a:gd name="connsiteY3" fmla="*/ 98396 h 983960"/>
              <a:gd name="connsiteX4" fmla="*/ 1574337 w 1574337"/>
              <a:gd name="connsiteY4" fmla="*/ 885564 h 983960"/>
              <a:gd name="connsiteX5" fmla="*/ 1475941 w 1574337"/>
              <a:gd name="connsiteY5" fmla="*/ 983960 h 983960"/>
              <a:gd name="connsiteX6" fmla="*/ 98396 w 1574337"/>
              <a:gd name="connsiteY6" fmla="*/ 983960 h 983960"/>
              <a:gd name="connsiteX7" fmla="*/ 0 w 1574337"/>
              <a:gd name="connsiteY7" fmla="*/ 885564 h 983960"/>
              <a:gd name="connsiteX8" fmla="*/ 0 w 1574337"/>
              <a:gd name="connsiteY8" fmla="*/ 98396 h 98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37" h="983960">
                <a:moveTo>
                  <a:pt x="0" y="98396"/>
                </a:moveTo>
                <a:cubicBezTo>
                  <a:pt x="0" y="44053"/>
                  <a:pt x="44053" y="0"/>
                  <a:pt x="98396" y="0"/>
                </a:cubicBezTo>
                <a:lnTo>
                  <a:pt x="1475941" y="0"/>
                </a:lnTo>
                <a:cubicBezTo>
                  <a:pt x="1530284" y="0"/>
                  <a:pt x="1574337" y="44053"/>
                  <a:pt x="1574337" y="98396"/>
                </a:cubicBezTo>
                <a:lnTo>
                  <a:pt x="1574337" y="885564"/>
                </a:lnTo>
                <a:cubicBezTo>
                  <a:pt x="1574337" y="939907"/>
                  <a:pt x="1530284" y="983960"/>
                  <a:pt x="1475941" y="983960"/>
                </a:cubicBezTo>
                <a:lnTo>
                  <a:pt x="98396" y="983960"/>
                </a:lnTo>
                <a:cubicBezTo>
                  <a:pt x="44053" y="983960"/>
                  <a:pt x="0" y="939907"/>
                  <a:pt x="0" y="885564"/>
                </a:cubicBezTo>
                <a:lnTo>
                  <a:pt x="0" y="9839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449" tIns="87239" rIns="116449" bIns="87239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/>
              <a:t>集中展示</a:t>
            </a:r>
            <a:endParaRPr lang="zh-CN" altLang="en-US" sz="2400" kern="1200" dirty="0"/>
          </a:p>
        </p:txBody>
      </p:sp>
      <p:sp>
        <p:nvSpPr>
          <p:cNvPr id="32" name="任意多边形 31"/>
          <p:cNvSpPr/>
          <p:nvPr/>
        </p:nvSpPr>
        <p:spPr>
          <a:xfrm>
            <a:off x="7291098" y="2088719"/>
            <a:ext cx="1967921" cy="983960"/>
          </a:xfrm>
          <a:custGeom>
            <a:avLst/>
            <a:gdLst>
              <a:gd name="connsiteX0" fmla="*/ 0 w 1967921"/>
              <a:gd name="connsiteY0" fmla="*/ 98396 h 983960"/>
              <a:gd name="connsiteX1" fmla="*/ 98396 w 1967921"/>
              <a:gd name="connsiteY1" fmla="*/ 0 h 983960"/>
              <a:gd name="connsiteX2" fmla="*/ 1869525 w 1967921"/>
              <a:gd name="connsiteY2" fmla="*/ 0 h 983960"/>
              <a:gd name="connsiteX3" fmla="*/ 1967921 w 1967921"/>
              <a:gd name="connsiteY3" fmla="*/ 98396 h 983960"/>
              <a:gd name="connsiteX4" fmla="*/ 1967921 w 1967921"/>
              <a:gd name="connsiteY4" fmla="*/ 885564 h 983960"/>
              <a:gd name="connsiteX5" fmla="*/ 1869525 w 1967921"/>
              <a:gd name="connsiteY5" fmla="*/ 983960 h 983960"/>
              <a:gd name="connsiteX6" fmla="*/ 98396 w 1967921"/>
              <a:gd name="connsiteY6" fmla="*/ 983960 h 983960"/>
              <a:gd name="connsiteX7" fmla="*/ 0 w 1967921"/>
              <a:gd name="connsiteY7" fmla="*/ 885564 h 983960"/>
              <a:gd name="connsiteX8" fmla="*/ 0 w 1967921"/>
              <a:gd name="connsiteY8" fmla="*/ 98396 h 98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7921" h="983960">
                <a:moveTo>
                  <a:pt x="0" y="98396"/>
                </a:moveTo>
                <a:cubicBezTo>
                  <a:pt x="0" y="44053"/>
                  <a:pt x="44053" y="0"/>
                  <a:pt x="98396" y="0"/>
                </a:cubicBezTo>
                <a:lnTo>
                  <a:pt x="1869525" y="0"/>
                </a:lnTo>
                <a:cubicBezTo>
                  <a:pt x="1923868" y="0"/>
                  <a:pt x="1967921" y="44053"/>
                  <a:pt x="1967921" y="98396"/>
                </a:cubicBezTo>
                <a:lnTo>
                  <a:pt x="1967921" y="885564"/>
                </a:lnTo>
                <a:cubicBezTo>
                  <a:pt x="1967921" y="939907"/>
                  <a:pt x="1923868" y="983960"/>
                  <a:pt x="1869525" y="983960"/>
                </a:cubicBezTo>
                <a:lnTo>
                  <a:pt x="98396" y="983960"/>
                </a:lnTo>
                <a:cubicBezTo>
                  <a:pt x="44053" y="983960"/>
                  <a:pt x="0" y="939907"/>
                  <a:pt x="0" y="885564"/>
                </a:cubicBezTo>
                <a:lnTo>
                  <a:pt x="0" y="9839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589" tIns="71999" rIns="93589" bIns="7199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400" kern="1200" dirty="0" smtClean="0"/>
              <a:t>课题研究</a:t>
            </a:r>
            <a:endParaRPr lang="zh-CN" altLang="en-US" sz="3400" kern="1200" dirty="0"/>
          </a:p>
        </p:txBody>
      </p:sp>
      <p:sp>
        <p:nvSpPr>
          <p:cNvPr id="33" name="任意多边形 32"/>
          <p:cNvSpPr/>
          <p:nvPr/>
        </p:nvSpPr>
        <p:spPr>
          <a:xfrm>
            <a:off x="7487890" y="3072679"/>
            <a:ext cx="196792" cy="7379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7970"/>
                </a:lnTo>
                <a:lnTo>
                  <a:pt x="196792" y="7379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任意多边形 33"/>
          <p:cNvSpPr/>
          <p:nvPr/>
        </p:nvSpPr>
        <p:spPr>
          <a:xfrm>
            <a:off x="7684682" y="3318670"/>
            <a:ext cx="1574337" cy="983960"/>
          </a:xfrm>
          <a:custGeom>
            <a:avLst/>
            <a:gdLst>
              <a:gd name="connsiteX0" fmla="*/ 0 w 1574337"/>
              <a:gd name="connsiteY0" fmla="*/ 98396 h 983960"/>
              <a:gd name="connsiteX1" fmla="*/ 98396 w 1574337"/>
              <a:gd name="connsiteY1" fmla="*/ 0 h 983960"/>
              <a:gd name="connsiteX2" fmla="*/ 1475941 w 1574337"/>
              <a:gd name="connsiteY2" fmla="*/ 0 h 983960"/>
              <a:gd name="connsiteX3" fmla="*/ 1574337 w 1574337"/>
              <a:gd name="connsiteY3" fmla="*/ 98396 h 983960"/>
              <a:gd name="connsiteX4" fmla="*/ 1574337 w 1574337"/>
              <a:gd name="connsiteY4" fmla="*/ 885564 h 983960"/>
              <a:gd name="connsiteX5" fmla="*/ 1475941 w 1574337"/>
              <a:gd name="connsiteY5" fmla="*/ 983960 h 983960"/>
              <a:gd name="connsiteX6" fmla="*/ 98396 w 1574337"/>
              <a:gd name="connsiteY6" fmla="*/ 983960 h 983960"/>
              <a:gd name="connsiteX7" fmla="*/ 0 w 1574337"/>
              <a:gd name="connsiteY7" fmla="*/ 885564 h 983960"/>
              <a:gd name="connsiteX8" fmla="*/ 0 w 1574337"/>
              <a:gd name="connsiteY8" fmla="*/ 98396 h 98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37" h="983960">
                <a:moveTo>
                  <a:pt x="0" y="98396"/>
                </a:moveTo>
                <a:cubicBezTo>
                  <a:pt x="0" y="44053"/>
                  <a:pt x="44053" y="0"/>
                  <a:pt x="98396" y="0"/>
                </a:cubicBezTo>
                <a:lnTo>
                  <a:pt x="1475941" y="0"/>
                </a:lnTo>
                <a:cubicBezTo>
                  <a:pt x="1530284" y="0"/>
                  <a:pt x="1574337" y="44053"/>
                  <a:pt x="1574337" y="98396"/>
                </a:cubicBezTo>
                <a:lnTo>
                  <a:pt x="1574337" y="885564"/>
                </a:lnTo>
                <a:cubicBezTo>
                  <a:pt x="1574337" y="939907"/>
                  <a:pt x="1530284" y="983960"/>
                  <a:pt x="1475941" y="983960"/>
                </a:cubicBezTo>
                <a:lnTo>
                  <a:pt x="98396" y="983960"/>
                </a:lnTo>
                <a:cubicBezTo>
                  <a:pt x="44053" y="983960"/>
                  <a:pt x="0" y="939907"/>
                  <a:pt x="0" y="885564"/>
                </a:cubicBezTo>
                <a:lnTo>
                  <a:pt x="0" y="9839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449" tIns="87239" rIns="116449" bIns="87239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/>
              <a:t>阶段推进</a:t>
            </a:r>
            <a:endParaRPr lang="zh-CN" altLang="en-US" sz="2400" kern="1200" dirty="0"/>
          </a:p>
        </p:txBody>
      </p:sp>
      <p:sp>
        <p:nvSpPr>
          <p:cNvPr id="35" name="任意多边形 34"/>
          <p:cNvSpPr/>
          <p:nvPr/>
        </p:nvSpPr>
        <p:spPr>
          <a:xfrm>
            <a:off x="7487890" y="3072679"/>
            <a:ext cx="196792" cy="19679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67921"/>
                </a:lnTo>
                <a:lnTo>
                  <a:pt x="196792" y="196792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任意多边形 35"/>
          <p:cNvSpPr/>
          <p:nvPr/>
        </p:nvSpPr>
        <p:spPr>
          <a:xfrm>
            <a:off x="7684682" y="4548621"/>
            <a:ext cx="1574337" cy="983960"/>
          </a:xfrm>
          <a:custGeom>
            <a:avLst/>
            <a:gdLst>
              <a:gd name="connsiteX0" fmla="*/ 0 w 1574337"/>
              <a:gd name="connsiteY0" fmla="*/ 98396 h 983960"/>
              <a:gd name="connsiteX1" fmla="*/ 98396 w 1574337"/>
              <a:gd name="connsiteY1" fmla="*/ 0 h 983960"/>
              <a:gd name="connsiteX2" fmla="*/ 1475941 w 1574337"/>
              <a:gd name="connsiteY2" fmla="*/ 0 h 983960"/>
              <a:gd name="connsiteX3" fmla="*/ 1574337 w 1574337"/>
              <a:gd name="connsiteY3" fmla="*/ 98396 h 983960"/>
              <a:gd name="connsiteX4" fmla="*/ 1574337 w 1574337"/>
              <a:gd name="connsiteY4" fmla="*/ 885564 h 983960"/>
              <a:gd name="connsiteX5" fmla="*/ 1475941 w 1574337"/>
              <a:gd name="connsiteY5" fmla="*/ 983960 h 983960"/>
              <a:gd name="connsiteX6" fmla="*/ 98396 w 1574337"/>
              <a:gd name="connsiteY6" fmla="*/ 983960 h 983960"/>
              <a:gd name="connsiteX7" fmla="*/ 0 w 1574337"/>
              <a:gd name="connsiteY7" fmla="*/ 885564 h 983960"/>
              <a:gd name="connsiteX8" fmla="*/ 0 w 1574337"/>
              <a:gd name="connsiteY8" fmla="*/ 98396 h 98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337" h="983960">
                <a:moveTo>
                  <a:pt x="0" y="98396"/>
                </a:moveTo>
                <a:cubicBezTo>
                  <a:pt x="0" y="44053"/>
                  <a:pt x="44053" y="0"/>
                  <a:pt x="98396" y="0"/>
                </a:cubicBezTo>
                <a:lnTo>
                  <a:pt x="1475941" y="0"/>
                </a:lnTo>
                <a:cubicBezTo>
                  <a:pt x="1530284" y="0"/>
                  <a:pt x="1574337" y="44053"/>
                  <a:pt x="1574337" y="98396"/>
                </a:cubicBezTo>
                <a:lnTo>
                  <a:pt x="1574337" y="885564"/>
                </a:lnTo>
                <a:cubicBezTo>
                  <a:pt x="1574337" y="939907"/>
                  <a:pt x="1530284" y="983960"/>
                  <a:pt x="1475941" y="983960"/>
                </a:cubicBezTo>
                <a:lnTo>
                  <a:pt x="98396" y="983960"/>
                </a:lnTo>
                <a:cubicBezTo>
                  <a:pt x="44053" y="983960"/>
                  <a:pt x="0" y="939907"/>
                  <a:pt x="0" y="885564"/>
                </a:cubicBezTo>
                <a:lnTo>
                  <a:pt x="0" y="9839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449" tIns="87239" rIns="116449" bIns="87239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/>
              <a:t>汇报总结</a:t>
            </a:r>
            <a:endParaRPr lang="zh-CN" altLang="en-US" sz="2400" kern="1200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71583" y="262082"/>
            <a:ext cx="8962634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rgbClr val="000000"/>
                </a:solidFill>
                <a:latin typeface="方正清刻本悦宋简体" panose="02000000000000000000" charset="-122"/>
              </a:rPr>
              <a:t>三、具体举措：</a:t>
            </a:r>
            <a:r>
              <a:rPr lang="en-US" altLang="zh-CN" sz="2510" i="1" u="dbl" dirty="0" smtClean="0">
                <a:solidFill>
                  <a:srgbClr val="FF0000"/>
                </a:solidFill>
              </a:rPr>
              <a:t>2.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长</a:t>
            </a:r>
            <a:r>
              <a:rPr lang="zh-CN" altLang="zh-CN" sz="2510" i="1" u="dbl" dirty="0" smtClean="0">
                <a:solidFill>
                  <a:srgbClr val="FF0000"/>
                </a:solidFill>
              </a:rPr>
              <a:t>程</a:t>
            </a:r>
            <a:r>
              <a:rPr lang="zh-CN" altLang="zh-CN" sz="2510" i="1" u="dbl" dirty="0">
                <a:solidFill>
                  <a:srgbClr val="FF0000"/>
                </a:solidFill>
              </a:rPr>
              <a:t>规划  助力教师专业成长</a:t>
            </a:r>
            <a:endParaRPr lang="zh-CN" altLang="en-US" sz="2510" i="1" u="dbl" spc="600" dirty="0">
              <a:solidFill>
                <a:srgbClr val="FF0000"/>
              </a:solidFill>
              <a:latin typeface="方正清刻本悦宋简体" panose="0200000000000000000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0113" y="1268996"/>
            <a:ext cx="2736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(2)</a:t>
            </a:r>
            <a:r>
              <a:rPr lang="zh-CN" altLang="en-US" sz="2800" dirty="0" smtClean="0">
                <a:solidFill>
                  <a:srgbClr val="000000"/>
                </a:solidFill>
              </a:rPr>
              <a:t>开展多样活动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3" grpId="0" animBg="1"/>
      <p:bldP spid="25" grpId="0" animBg="1"/>
      <p:bldP spid="27" grpId="0" animBg="1"/>
      <p:bldP spid="32" grpId="0" animBg="1"/>
      <p:bldP spid="34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3945" y="294974"/>
            <a:ext cx="8962634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rgbClr val="000000"/>
                </a:solidFill>
                <a:latin typeface="方正清刻本悦宋简体" panose="02000000000000000000" charset="-122"/>
              </a:rPr>
              <a:t>三、具体举措：</a:t>
            </a:r>
            <a:r>
              <a:rPr lang="en-US" altLang="zh-CN" sz="2510" i="1" u="dbl" dirty="0" smtClean="0">
                <a:solidFill>
                  <a:srgbClr val="FF0000"/>
                </a:solidFill>
              </a:rPr>
              <a:t>2.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长</a:t>
            </a:r>
            <a:r>
              <a:rPr lang="zh-CN" altLang="zh-CN" sz="2510" i="1" u="dbl" dirty="0" smtClean="0">
                <a:solidFill>
                  <a:srgbClr val="FF0000"/>
                </a:solidFill>
              </a:rPr>
              <a:t>程</a:t>
            </a:r>
            <a:r>
              <a:rPr lang="zh-CN" altLang="zh-CN" sz="2510" i="1" u="dbl" dirty="0">
                <a:solidFill>
                  <a:srgbClr val="FF0000"/>
                </a:solidFill>
              </a:rPr>
              <a:t>规划  助力教师专业成长</a:t>
            </a:r>
            <a:endParaRPr lang="zh-CN" altLang="en-US" sz="2510" i="1" u="dbl" spc="600" dirty="0">
              <a:solidFill>
                <a:srgbClr val="FF0000"/>
              </a:solidFill>
              <a:latin typeface="方正清刻本悦宋简体" panose="020000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113" y="1268996"/>
            <a:ext cx="3454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(3)</a:t>
            </a:r>
            <a:r>
              <a:rPr lang="zh-CN" altLang="en-US" sz="2800" dirty="0" smtClean="0">
                <a:solidFill>
                  <a:srgbClr val="000000"/>
                </a:solidFill>
              </a:rPr>
              <a:t>加大课题研究力度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7066" y="216293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全体教师</a:t>
            </a:r>
            <a:r>
              <a:rPr lang="zh-CN" altLang="en-US" dirty="0" smtClean="0">
                <a:solidFill>
                  <a:srgbClr val="FF0000"/>
                </a:solidFill>
              </a:rPr>
              <a:t>常态化</a:t>
            </a:r>
            <a:r>
              <a:rPr lang="zh-CN" altLang="en-US" dirty="0" smtClean="0"/>
              <a:t>研究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38133" y="324011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课题组</a:t>
            </a:r>
            <a:r>
              <a:rPr lang="zh-CN" altLang="en-US" dirty="0" smtClean="0">
                <a:solidFill>
                  <a:srgbClr val="FF0000"/>
                </a:solidFill>
              </a:rPr>
              <a:t>主题式</a:t>
            </a:r>
            <a:r>
              <a:rPr lang="zh-CN" altLang="en-US" dirty="0" smtClean="0"/>
              <a:t>研究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38133" y="437942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项目组</a:t>
            </a:r>
            <a:r>
              <a:rPr lang="zh-CN" altLang="en-US" dirty="0" smtClean="0">
                <a:solidFill>
                  <a:srgbClr val="FF0000"/>
                </a:solidFill>
              </a:rPr>
              <a:t>参与式</a:t>
            </a:r>
            <a:r>
              <a:rPr lang="zh-CN" altLang="en-US" dirty="0" smtClean="0"/>
              <a:t>研究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070980" y="2083747"/>
            <a:ext cx="4983239" cy="2774286"/>
            <a:chOff x="419758" y="2379757"/>
            <a:chExt cx="4983239" cy="2774286"/>
          </a:xfrm>
        </p:grpSpPr>
        <p:sp>
          <p:nvSpPr>
            <p:cNvPr id="4" name="任意多边形 3"/>
            <p:cNvSpPr/>
            <p:nvPr/>
          </p:nvSpPr>
          <p:spPr>
            <a:xfrm rot="21600000">
              <a:off x="805396" y="2379757"/>
              <a:ext cx="4597601" cy="771276"/>
            </a:xfrm>
            <a:custGeom>
              <a:avLst/>
              <a:gdLst>
                <a:gd name="connsiteX0" fmla="*/ 0 w 4597601"/>
                <a:gd name="connsiteY0" fmla="*/ 0 h 771274"/>
                <a:gd name="connsiteX1" fmla="*/ 4211964 w 4597601"/>
                <a:gd name="connsiteY1" fmla="*/ 0 h 771274"/>
                <a:gd name="connsiteX2" fmla="*/ 4597601 w 4597601"/>
                <a:gd name="connsiteY2" fmla="*/ 385637 h 771274"/>
                <a:gd name="connsiteX3" fmla="*/ 4211964 w 4597601"/>
                <a:gd name="connsiteY3" fmla="*/ 771274 h 771274"/>
                <a:gd name="connsiteX4" fmla="*/ 0 w 4597601"/>
                <a:gd name="connsiteY4" fmla="*/ 771274 h 771274"/>
                <a:gd name="connsiteX5" fmla="*/ 0 w 4597601"/>
                <a:gd name="connsiteY5" fmla="*/ 0 h 77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7601" h="771274">
                  <a:moveTo>
                    <a:pt x="4597601" y="771273"/>
                  </a:moveTo>
                  <a:lnTo>
                    <a:pt x="385637" y="771273"/>
                  </a:lnTo>
                  <a:lnTo>
                    <a:pt x="0" y="385637"/>
                  </a:lnTo>
                  <a:lnTo>
                    <a:pt x="385637" y="1"/>
                  </a:lnTo>
                  <a:lnTo>
                    <a:pt x="4597601" y="1"/>
                  </a:lnTo>
                  <a:lnTo>
                    <a:pt x="4597601" y="7712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2929" tIns="53341" rIns="99568" bIns="53341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1200" dirty="0" smtClean="0">
                  <a:solidFill>
                    <a:srgbClr val="FF0000"/>
                  </a:solidFill>
                </a:rPr>
                <a:t>江苏省重点资助课题</a:t>
              </a:r>
              <a:r>
                <a:rPr lang="en-US" altLang="zh-CN" sz="1400" kern="1200" dirty="0" smtClean="0"/>
                <a:t>《</a:t>
              </a:r>
              <a:r>
                <a:rPr lang="zh-CN" altLang="en-US" sz="1400" kern="1200" dirty="0" smtClean="0"/>
                <a:t>重建儿童课堂生活</a:t>
              </a:r>
              <a:r>
                <a:rPr lang="en-US" altLang="zh-CN" sz="1400" kern="1200" dirty="0" smtClean="0"/>
                <a:t>——</a:t>
              </a:r>
              <a:r>
                <a:rPr lang="zh-CN" altLang="en-US" sz="1400" kern="1200" dirty="0" smtClean="0"/>
                <a:t>基于“诗意儿童文化”的童性课堂研究</a:t>
              </a:r>
              <a:r>
                <a:rPr lang="en-US" altLang="zh-CN" sz="1400" kern="1200" dirty="0" smtClean="0"/>
                <a:t>》 </a:t>
              </a:r>
              <a:endParaRPr lang="en-US" altLang="zh-CN" sz="1400" kern="1200" dirty="0" smtClean="0"/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 dirty="0"/>
            </a:p>
          </p:txBody>
        </p:sp>
        <p:sp>
          <p:nvSpPr>
            <p:cNvPr id="5" name="椭圆 4"/>
            <p:cNvSpPr/>
            <p:nvPr/>
          </p:nvSpPr>
          <p:spPr>
            <a:xfrm>
              <a:off x="419758" y="2379758"/>
              <a:ext cx="771274" cy="77127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任意多边形 6"/>
            <p:cNvSpPr/>
            <p:nvPr/>
          </p:nvSpPr>
          <p:spPr>
            <a:xfrm rot="21600000">
              <a:off x="805396" y="3381262"/>
              <a:ext cx="4597601" cy="771276"/>
            </a:xfrm>
            <a:custGeom>
              <a:avLst/>
              <a:gdLst>
                <a:gd name="connsiteX0" fmla="*/ 0 w 4597601"/>
                <a:gd name="connsiteY0" fmla="*/ 0 h 771274"/>
                <a:gd name="connsiteX1" fmla="*/ 4211964 w 4597601"/>
                <a:gd name="connsiteY1" fmla="*/ 0 h 771274"/>
                <a:gd name="connsiteX2" fmla="*/ 4597601 w 4597601"/>
                <a:gd name="connsiteY2" fmla="*/ 385637 h 771274"/>
                <a:gd name="connsiteX3" fmla="*/ 4211964 w 4597601"/>
                <a:gd name="connsiteY3" fmla="*/ 771274 h 771274"/>
                <a:gd name="connsiteX4" fmla="*/ 0 w 4597601"/>
                <a:gd name="connsiteY4" fmla="*/ 771274 h 771274"/>
                <a:gd name="connsiteX5" fmla="*/ 0 w 4597601"/>
                <a:gd name="connsiteY5" fmla="*/ 0 h 77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7601" h="771274">
                  <a:moveTo>
                    <a:pt x="4597601" y="771273"/>
                  </a:moveTo>
                  <a:lnTo>
                    <a:pt x="385637" y="771273"/>
                  </a:lnTo>
                  <a:lnTo>
                    <a:pt x="0" y="385637"/>
                  </a:lnTo>
                  <a:lnTo>
                    <a:pt x="385637" y="1"/>
                  </a:lnTo>
                  <a:lnTo>
                    <a:pt x="4597601" y="1"/>
                  </a:lnTo>
                  <a:lnTo>
                    <a:pt x="4597601" y="7712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243574"/>
                <a:satOff val="-9428"/>
                <a:lumOff val="14928"/>
                <a:alphaOff val="0"/>
              </a:schemeClr>
            </a:fillRef>
            <a:effectRef idx="0">
              <a:schemeClr val="accent3">
                <a:shade val="80000"/>
                <a:hueOff val="243574"/>
                <a:satOff val="-9428"/>
                <a:lumOff val="149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2929" tIns="53341" rIns="99568" bIns="53341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1200" dirty="0" smtClean="0"/>
                <a:t>江苏省教育科学 </a:t>
              </a:r>
              <a:r>
                <a:rPr lang="zh-CN" altLang="en-US" sz="1400" kern="1200" dirty="0" smtClean="0">
                  <a:solidFill>
                    <a:srgbClr val="FF0000"/>
                  </a:solidFill>
                </a:rPr>
                <a:t>“十三五”规划课题</a:t>
              </a:r>
              <a:r>
                <a:rPr lang="zh-CN" altLang="en-US" sz="1400" kern="1200" dirty="0" smtClean="0"/>
                <a:t>：  </a:t>
              </a:r>
              <a:r>
                <a:rPr lang="en-US" altLang="zh-CN" sz="1400" kern="1200" dirty="0" smtClean="0"/>
                <a:t>《</a:t>
              </a:r>
              <a:r>
                <a:rPr lang="zh-CN" altLang="en-US" sz="1400" kern="1200" dirty="0" smtClean="0"/>
                <a:t>苏教版小学教材例题中多元表征的教学研究</a:t>
              </a:r>
              <a:r>
                <a:rPr lang="en-US" altLang="zh-CN" sz="1400" kern="1200" dirty="0" smtClean="0"/>
                <a:t>》     </a:t>
              </a:r>
              <a:endParaRPr lang="en-US" altLang="zh-CN" sz="1400" kern="1200" dirty="0" smtClean="0"/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200" kern="1200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419758" y="3381263"/>
              <a:ext cx="771274" cy="77127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37411"/>
                <a:satOff val="-1543"/>
                <a:lumOff val="5739"/>
                <a:alphaOff val="0"/>
              </a:schemeClr>
            </a:fillRef>
            <a:effectRef idx="0">
              <a:schemeClr val="accent3">
                <a:tint val="50000"/>
                <a:hueOff val="37411"/>
                <a:satOff val="-1543"/>
                <a:lumOff val="573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任意多边形 15"/>
            <p:cNvSpPr/>
            <p:nvPr/>
          </p:nvSpPr>
          <p:spPr>
            <a:xfrm rot="21600000">
              <a:off x="805396" y="4382768"/>
              <a:ext cx="4597601" cy="771275"/>
            </a:xfrm>
            <a:custGeom>
              <a:avLst/>
              <a:gdLst>
                <a:gd name="connsiteX0" fmla="*/ 0 w 4597601"/>
                <a:gd name="connsiteY0" fmla="*/ 0 h 771274"/>
                <a:gd name="connsiteX1" fmla="*/ 4211964 w 4597601"/>
                <a:gd name="connsiteY1" fmla="*/ 0 h 771274"/>
                <a:gd name="connsiteX2" fmla="*/ 4597601 w 4597601"/>
                <a:gd name="connsiteY2" fmla="*/ 385637 h 771274"/>
                <a:gd name="connsiteX3" fmla="*/ 4211964 w 4597601"/>
                <a:gd name="connsiteY3" fmla="*/ 771274 h 771274"/>
                <a:gd name="connsiteX4" fmla="*/ 0 w 4597601"/>
                <a:gd name="connsiteY4" fmla="*/ 771274 h 771274"/>
                <a:gd name="connsiteX5" fmla="*/ 0 w 4597601"/>
                <a:gd name="connsiteY5" fmla="*/ 0 h 77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7601" h="771274">
                  <a:moveTo>
                    <a:pt x="4597601" y="771273"/>
                  </a:moveTo>
                  <a:lnTo>
                    <a:pt x="385637" y="771273"/>
                  </a:lnTo>
                  <a:lnTo>
                    <a:pt x="0" y="385637"/>
                  </a:lnTo>
                  <a:lnTo>
                    <a:pt x="385637" y="1"/>
                  </a:lnTo>
                  <a:lnTo>
                    <a:pt x="4597601" y="1"/>
                  </a:lnTo>
                  <a:lnTo>
                    <a:pt x="4597601" y="7712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487148"/>
                <a:satOff val="-18857"/>
                <a:lumOff val="29856"/>
                <a:alphaOff val="0"/>
              </a:schemeClr>
            </a:fillRef>
            <a:effectRef idx="0">
              <a:schemeClr val="accent3">
                <a:shade val="80000"/>
                <a:hueOff val="487148"/>
                <a:satOff val="-18857"/>
                <a:lumOff val="298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2929" tIns="53341" rIns="99568" bIns="53340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1200" dirty="0" smtClean="0">
                  <a:solidFill>
                    <a:srgbClr val="FF0000"/>
                  </a:solidFill>
                </a:rPr>
                <a:t>区级课题</a:t>
              </a:r>
              <a:r>
                <a:rPr lang="en-US" altLang="zh-CN" sz="1400" kern="1200" dirty="0" smtClean="0"/>
                <a:t>《</a:t>
              </a:r>
              <a:r>
                <a:rPr lang="zh-CN" altLang="en-US" sz="1400" kern="1200" dirty="0" smtClean="0"/>
                <a:t>多元表征视角下小学综合与实践活动</a:t>
              </a:r>
              <a:r>
                <a:rPr lang="zh-CN" altLang="en-US" sz="1400" kern="1200" dirty="0" smtClean="0"/>
                <a:t>的课例研究</a:t>
              </a:r>
              <a:r>
                <a:rPr lang="en-US" altLang="zh-CN" sz="1400" kern="1200" dirty="0" smtClean="0"/>
                <a:t>》</a:t>
              </a:r>
              <a:endParaRPr lang="en-US" altLang="zh-CN" sz="1400" kern="1200" dirty="0" smtClean="0"/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300" kern="1200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419758" y="4382769"/>
              <a:ext cx="771274" cy="77127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74821"/>
                <a:satOff val="-3087"/>
                <a:lumOff val="11478"/>
                <a:alphaOff val="0"/>
              </a:schemeClr>
            </a:fillRef>
            <a:effectRef idx="0">
              <a:schemeClr val="accent3">
                <a:tint val="50000"/>
                <a:hueOff val="74821"/>
                <a:satOff val="-3087"/>
                <a:lumOff val="114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组合 7"/>
          <p:cNvGrpSpPr/>
          <p:nvPr/>
        </p:nvGrpSpPr>
        <p:grpSpPr>
          <a:xfrm>
            <a:off x="1490068" y="5157066"/>
            <a:ext cx="4597601" cy="771274"/>
            <a:chOff x="1350861" y="2004019"/>
            <a:chExt cx="4597601" cy="771274"/>
          </a:xfrm>
        </p:grpSpPr>
        <p:sp>
          <p:nvSpPr>
            <p:cNvPr id="9" name="五边形 8"/>
            <p:cNvSpPr/>
            <p:nvPr/>
          </p:nvSpPr>
          <p:spPr>
            <a:xfrm rot="10800000">
              <a:off x="1350861" y="2004019"/>
              <a:ext cx="4597601" cy="77127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487148"/>
                <a:satOff val="-18857"/>
                <a:lumOff val="29856"/>
                <a:alphaOff val="0"/>
              </a:schemeClr>
            </a:fillRef>
            <a:effectRef idx="0">
              <a:schemeClr val="accent3">
                <a:shade val="80000"/>
                <a:hueOff val="487148"/>
                <a:satOff val="-18857"/>
                <a:lumOff val="298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五边形 4"/>
            <p:cNvSpPr/>
            <p:nvPr/>
          </p:nvSpPr>
          <p:spPr>
            <a:xfrm rot="21600000">
              <a:off x="1543682" y="2004019"/>
              <a:ext cx="4404780" cy="7712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0111" tIns="53340" rIns="99568" bIns="53340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1200" dirty="0" smtClean="0">
                  <a:solidFill>
                    <a:srgbClr val="FF0000"/>
                  </a:solidFill>
                </a:rPr>
                <a:t>课题</a:t>
              </a:r>
              <a:r>
                <a:rPr lang="en-US" altLang="zh-CN" sz="1400" kern="1200" dirty="0" smtClean="0"/>
                <a:t>《</a:t>
              </a:r>
              <a:r>
                <a:rPr lang="zh-CN" altLang="en-US" sz="1400" kern="1200" dirty="0" smtClean="0"/>
                <a:t>小学数学多元表征实践研究</a:t>
              </a:r>
              <a:r>
                <a:rPr lang="en-US" altLang="zh-CN" sz="1400" kern="1200" dirty="0" smtClean="0"/>
                <a:t>》</a:t>
              </a:r>
              <a:endParaRPr lang="en-US" altLang="zh-CN" sz="1400" kern="1200" dirty="0" smtClean="0"/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300" kern="1200" dirty="0"/>
            </a:p>
          </p:txBody>
        </p:sp>
      </p:grpSp>
      <p:sp>
        <p:nvSpPr>
          <p:cNvPr id="18" name="椭圆 17"/>
          <p:cNvSpPr/>
          <p:nvPr/>
        </p:nvSpPr>
        <p:spPr>
          <a:xfrm>
            <a:off x="1070981" y="5157067"/>
            <a:ext cx="771274" cy="7712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37411"/>
              <a:satOff val="-1543"/>
              <a:lumOff val="5739"/>
              <a:alphaOff val="0"/>
            </a:schemeClr>
          </a:fillRef>
          <a:effectRef idx="0">
            <a:schemeClr val="accent3">
              <a:tint val="50000"/>
              <a:hueOff val="37411"/>
              <a:satOff val="-1543"/>
              <a:lumOff val="573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6986909" y="535803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全体教师</a:t>
            </a:r>
            <a:r>
              <a:rPr lang="zh-CN" altLang="en-US" dirty="0" smtClean="0">
                <a:solidFill>
                  <a:srgbClr val="FF0000"/>
                </a:solidFill>
              </a:rPr>
              <a:t>常态化</a:t>
            </a:r>
            <a:r>
              <a:rPr lang="zh-CN" altLang="en-US" dirty="0" smtClean="0"/>
              <a:t>研究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2" grpId="0"/>
      <p:bldP spid="1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9200" y="347601"/>
            <a:ext cx="8962634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rgbClr val="000000"/>
                </a:solidFill>
                <a:latin typeface="方正清刻本悦宋简体" panose="02000000000000000000" charset="-122"/>
              </a:rPr>
              <a:t>三、具体举措：</a:t>
            </a:r>
            <a:r>
              <a:rPr lang="en-US" altLang="zh-CN" sz="2510" i="1" u="dbl" dirty="0" smtClean="0">
                <a:solidFill>
                  <a:srgbClr val="FF0000"/>
                </a:solidFill>
              </a:rPr>
              <a:t>3.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深研细耕</a:t>
            </a:r>
            <a:r>
              <a:rPr lang="en-US" altLang="zh-CN" sz="2510" i="1" u="dbl" dirty="0" smtClean="0">
                <a:solidFill>
                  <a:srgbClr val="FF0000"/>
                </a:solidFill>
              </a:rPr>
              <a:t> 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促质量稳步提升</a:t>
            </a:r>
            <a:endParaRPr lang="zh-CN" altLang="en-US" sz="2510" i="1" u="dbl" spc="600" dirty="0">
              <a:solidFill>
                <a:srgbClr val="FF0000"/>
              </a:solidFill>
              <a:latin typeface="方正清刻本悦宋简体" panose="020000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538" y="19753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深研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2760785" y="1406769"/>
            <a:ext cx="3341077" cy="4513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省抽测卷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60784" y="2256692"/>
            <a:ext cx="3341077" cy="4513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区毕业卷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3139" y="1840523"/>
            <a:ext cx="1524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 i="1" dirty="0" smtClean="0">
                <a:solidFill>
                  <a:srgbClr val="FF0000"/>
                </a:solidFill>
              </a:rPr>
              <a:t>把握方向</a:t>
            </a:r>
            <a:endParaRPr lang="zh-CN" altLang="en-US" sz="2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0407" y="37396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细耕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2713899" y="3229697"/>
            <a:ext cx="3341077" cy="4513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常规课堂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713899" y="4214435"/>
            <a:ext cx="3341077" cy="4513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练习设计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68308" y="3768320"/>
            <a:ext cx="1524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 i="1" dirty="0" smtClean="0">
                <a:solidFill>
                  <a:srgbClr val="FF0000"/>
                </a:solidFill>
              </a:rPr>
              <a:t>扎实推进</a:t>
            </a:r>
            <a:endParaRPr lang="zh-CN" altLang="en-US" sz="2600" b="1" i="1" dirty="0">
              <a:solidFill>
                <a:srgbClr val="FF0000"/>
              </a:solidFill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2116015" y="1588477"/>
            <a:ext cx="328247" cy="10785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>
            <a:off x="2116015" y="3379202"/>
            <a:ext cx="328247" cy="10785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351276" y="53809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评价</a:t>
            </a:r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2713898" y="5114234"/>
            <a:ext cx="3341077" cy="4513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基础性评价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713899" y="5899681"/>
            <a:ext cx="3341077" cy="4513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描述性评价</a:t>
            </a:r>
            <a:endParaRPr lang="zh-CN" altLang="en-US" dirty="0"/>
          </a:p>
        </p:txBody>
      </p:sp>
      <p:sp>
        <p:nvSpPr>
          <p:cNvPr id="16" name="左大括号 15"/>
          <p:cNvSpPr/>
          <p:nvPr/>
        </p:nvSpPr>
        <p:spPr>
          <a:xfrm>
            <a:off x="1997607" y="5114234"/>
            <a:ext cx="328247" cy="10785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326924" y="5392616"/>
            <a:ext cx="1524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 i="1" dirty="0" smtClean="0">
                <a:solidFill>
                  <a:srgbClr val="FF0000"/>
                </a:solidFill>
              </a:rPr>
              <a:t>有效提升</a:t>
            </a:r>
            <a:endParaRPr lang="zh-CN" altLang="en-US" sz="2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3637" y="262355"/>
            <a:ext cx="8962634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rgbClr val="000000"/>
                </a:solidFill>
                <a:latin typeface="方正清刻本悦宋简体" panose="02000000000000000000" charset="-122"/>
              </a:rPr>
              <a:t>三、具体举措：</a:t>
            </a:r>
            <a:r>
              <a:rPr lang="en-US" altLang="zh-CN" sz="2510" i="1" u="dbl" dirty="0" smtClean="0">
                <a:solidFill>
                  <a:srgbClr val="FF0000"/>
                </a:solidFill>
              </a:rPr>
              <a:t>3.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深研细耕</a:t>
            </a:r>
            <a:r>
              <a:rPr lang="en-US" altLang="zh-CN" sz="2510" i="1" u="dbl" dirty="0" smtClean="0">
                <a:solidFill>
                  <a:srgbClr val="FF0000"/>
                </a:solidFill>
              </a:rPr>
              <a:t> 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促质量稳步提升</a:t>
            </a:r>
            <a:endParaRPr lang="zh-CN" altLang="en-US" sz="2510" i="1" u="dbl" spc="600" dirty="0">
              <a:solidFill>
                <a:srgbClr val="FF0000"/>
              </a:solidFill>
              <a:latin typeface="方正清刻本悦宋简体" panose="020000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134" y="909141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新桥实验小学学生数学学业水平评价表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7" y="1436668"/>
            <a:ext cx="10556392" cy="50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590327" y="413243"/>
            <a:ext cx="4237767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spc="600" dirty="0" smtClean="0">
                <a:latin typeface="+mj-ea"/>
                <a:ea typeface="+mj-ea"/>
              </a:rPr>
              <a:t>一、指导思想</a:t>
            </a:r>
            <a:endParaRPr lang="zh-CN" altLang="en-US" sz="3200" b="1" spc="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2285" y="1990041"/>
            <a:ext cx="11186795" cy="2862322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300" dirty="0">
                <a:latin typeface="宋体" panose="02010600030101010101" pitchFamily="2" charset="-122"/>
              </a:rPr>
              <a:t>   </a:t>
            </a:r>
            <a:r>
              <a:rPr lang="zh-CN" altLang="en-US" sz="2400" b="1" spc="3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核心问题</a:t>
            </a:r>
            <a:r>
              <a:rPr lang="zh-CN" altLang="en-US" sz="2400" b="1" spc="300" dirty="0" smtClean="0">
                <a:latin typeface="宋体" panose="02010600030101010101" pitchFamily="2" charset="-122"/>
              </a:rPr>
              <a:t>：培养什么人？</a:t>
            </a:r>
            <a:endParaRPr lang="en-US" altLang="zh-CN" sz="2400" b="1" spc="300" dirty="0" smtClean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spc="300" dirty="0" smtClean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spc="300" dirty="0">
                <a:latin typeface="宋体" panose="02010600030101010101" pitchFamily="2" charset="-122"/>
              </a:rPr>
              <a:t> </a:t>
            </a:r>
            <a:r>
              <a:rPr lang="en-US" altLang="zh-CN" sz="2400" b="1" spc="300" dirty="0" smtClean="0">
                <a:latin typeface="宋体" panose="02010600030101010101" pitchFamily="2" charset="-122"/>
              </a:rPr>
              <a:t>  </a:t>
            </a:r>
            <a:r>
              <a:rPr lang="zh-CN" altLang="en-US" sz="2400" b="1" spc="3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区域目标</a:t>
            </a:r>
            <a:r>
              <a:rPr lang="zh-CN" altLang="en-US" sz="2400" b="1" spc="300" dirty="0" smtClean="0">
                <a:latin typeface="宋体" panose="02010600030101010101" pitchFamily="2" charset="-122"/>
              </a:rPr>
              <a:t>：</a:t>
            </a:r>
            <a:r>
              <a:rPr lang="zh-CN" altLang="zh-CN" sz="2400" b="1" dirty="0"/>
              <a:t>创造适合每一个学生的数学</a:t>
            </a:r>
            <a:r>
              <a:rPr lang="zh-CN" altLang="zh-CN" sz="2400" b="1" dirty="0" smtClean="0"/>
              <a:t>教育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endParaRPr lang="en-US" altLang="zh-CN" sz="2400" b="1" spc="3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spc="3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400" b="1" spc="3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提 高 课 程 实 施 水 平 ，促 进 核 心 素 养 提 升</a:t>
            </a:r>
            <a:r>
              <a:rPr lang="zh-CN" altLang="en-US" sz="2400" b="1" spc="300" dirty="0" smtClean="0">
                <a:latin typeface="宋体" panose="02010600030101010101" pitchFamily="2" charset="-122"/>
              </a:rPr>
              <a:t>。 </a:t>
            </a:r>
            <a:endParaRPr lang="zh-CN" altLang="en-US" sz="2400" b="1" spc="3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7287" y="1957256"/>
            <a:ext cx="7467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1.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丰富</a:t>
            </a:r>
            <a:r>
              <a:rPr lang="zh-CN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优化课程结构，丰盈学生成长经历</a:t>
            </a:r>
            <a:endParaRPr lang="zh-CN" altLang="zh-CN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18138" y="2761697"/>
            <a:ext cx="7467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2.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扎实</a:t>
            </a:r>
            <a:r>
              <a:rPr lang="zh-CN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教师日常研究，促进教师稳步发展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3667" y="3506546"/>
            <a:ext cx="7507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3.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优化</a:t>
            </a:r>
            <a:r>
              <a:rPr lang="zh-CN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学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业评</a:t>
            </a:r>
            <a:r>
              <a:rPr lang="zh-CN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价机制，促进学科质量提升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590327" y="413243"/>
            <a:ext cx="4237767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spc="600" dirty="0" smtClean="0">
                <a:latin typeface="+mj-ea"/>
                <a:ea typeface="+mj-ea"/>
              </a:rPr>
              <a:t>二、发展愿景</a:t>
            </a:r>
            <a:endParaRPr lang="zh-CN" altLang="en-US" sz="3200" b="1" spc="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351796"/>
            <a:ext cx="7060557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chemeClr val="tx1"/>
                </a:solidFill>
                <a:latin typeface="+mj-ea"/>
                <a:ea typeface="+mj-ea"/>
              </a:rPr>
              <a:t>三、具体举措</a:t>
            </a:r>
            <a:endParaRPr lang="zh-CN" altLang="en-US" sz="3200" b="1" spc="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074985" y="5205107"/>
            <a:ext cx="8030307" cy="504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童     性    课    堂：“数 学 多 元 表 征”</a:t>
            </a:r>
            <a:endParaRPr lang="zh-CN" altLang="en-US" sz="2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2855912" y="1659098"/>
            <a:ext cx="7010400" cy="3635456"/>
            <a:chOff x="2855912" y="1659098"/>
            <a:chExt cx="7010400" cy="3635456"/>
          </a:xfrm>
        </p:grpSpPr>
        <p:graphicFrame>
          <p:nvGraphicFramePr>
            <p:cNvPr id="6" name="图表 5"/>
            <p:cNvGraphicFramePr/>
            <p:nvPr/>
          </p:nvGraphicFramePr>
          <p:xfrm>
            <a:off x="2855912" y="1659098"/>
            <a:ext cx="7010400" cy="3635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3301277" y="324133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“链接生活”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61799" y="33000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“核心概念”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16041" y="372794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“内涵本质”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32021" y="270365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“着眼未来”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18203" y="1625496"/>
            <a:ext cx="193262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重 课</a:t>
            </a:r>
            <a:endParaRPr lang="en-US" altLang="zh-CN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建 堂</a:t>
            </a:r>
            <a:endParaRPr lang="en-US" altLang="zh-CN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zh-CN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儿 新</a:t>
            </a:r>
            <a:endParaRPr lang="en-US" altLang="zh-CN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童 生</a:t>
            </a:r>
            <a:endParaRPr lang="en-US" altLang="zh-CN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zh-CN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活</a:t>
            </a:r>
            <a:endParaRPr lang="en-US" altLang="zh-CN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en-US" altLang="zh-CN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2134" y="360339"/>
            <a:ext cx="4196862" cy="47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10" i="1" u="dbl" dirty="0" smtClean="0">
                <a:solidFill>
                  <a:srgbClr val="FF0000"/>
                </a:solidFill>
              </a:rPr>
              <a:t>1.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依托课程，引领学科发展</a:t>
            </a:r>
            <a:endParaRPr lang="zh-CN" altLang="en-US" sz="2510" i="1" u="db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2" grpId="0" animBg="1"/>
      <p:bldP spid="1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458" y="410601"/>
            <a:ext cx="8962634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rgbClr val="000000"/>
                </a:solidFill>
                <a:latin typeface="方正清刻本悦宋简体" panose="02000000000000000000" charset="-122"/>
              </a:rPr>
              <a:t>三、具体举措：</a:t>
            </a:r>
            <a:endParaRPr lang="zh-CN" altLang="en-US" sz="3200" b="1" spc="600" dirty="0">
              <a:solidFill>
                <a:srgbClr val="000000"/>
              </a:solidFill>
              <a:latin typeface="方正清刻本悦宋简体" panose="020000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8711" y="525187"/>
            <a:ext cx="4196862" cy="47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10" i="1" u="dbl" dirty="0" smtClean="0">
                <a:solidFill>
                  <a:srgbClr val="FF0000"/>
                </a:solidFill>
              </a:rPr>
              <a:t>1.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依托课程，引领学科发展</a:t>
            </a:r>
            <a:endParaRPr lang="zh-CN" altLang="en-US" sz="2510" i="1" u="dbl" dirty="0">
              <a:solidFill>
                <a:srgbClr val="FF0000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63535" y="3186982"/>
          <a:ext cx="3784200" cy="1998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400"/>
                <a:gridCol w="1261400"/>
                <a:gridCol w="1261400"/>
              </a:tblGrid>
              <a:tr h="43002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大单元内容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关键内容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核心概念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78422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小数的意义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数位、十进制关系、位置制、计数单位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en-US" altLang="zh-CN" sz="1200" kern="100" dirty="0" smtClean="0">
                        <a:effectLst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</a:rPr>
                        <a:t>“</a:t>
                      </a:r>
                      <a:r>
                        <a:rPr lang="zh-CN" sz="1200" kern="100" dirty="0" smtClean="0">
                          <a:effectLst/>
                        </a:rPr>
                        <a:t>计数单位</a:t>
                      </a:r>
                      <a:r>
                        <a:rPr lang="zh-CN" altLang="en-US" sz="1200" kern="100" dirty="0" smtClean="0">
                          <a:effectLst/>
                        </a:rPr>
                        <a:t>”</a:t>
                      </a:r>
                      <a:endParaRPr lang="zh-CN" sz="1100" kern="100" dirty="0">
                        <a:effectLst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</a:rPr>
                        <a:t>    </a:t>
                      </a:r>
                      <a:r>
                        <a:rPr lang="zh-CN" sz="1200" kern="100" dirty="0" smtClean="0">
                          <a:effectLst/>
                        </a:rPr>
                        <a:t>算</a:t>
                      </a:r>
                      <a:r>
                        <a:rPr lang="zh-CN" sz="1200" kern="100" dirty="0">
                          <a:effectLst/>
                        </a:rPr>
                        <a:t>理理解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78422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小数的除法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算理、运算法则、运算律、运算顺序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1721" y="2754774"/>
            <a:ext cx="261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“大单元”设计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9882" y="1178168"/>
            <a:ext cx="452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）整合课程与教学</a:t>
            </a:r>
            <a:r>
              <a:rPr lang="en-US" altLang="zh-CN" dirty="0"/>
              <a:t> </a:t>
            </a:r>
            <a:r>
              <a:rPr lang="zh-CN" altLang="en-US" dirty="0" smtClean="0"/>
              <a:t>，</a:t>
            </a:r>
            <a:r>
              <a:rPr lang="zh-CN" altLang="zh-CN" dirty="0" smtClean="0"/>
              <a:t>重建</a:t>
            </a:r>
            <a:r>
              <a:rPr lang="zh-CN" altLang="zh-CN" dirty="0"/>
              <a:t>儿童课堂生活</a:t>
            </a:r>
            <a:endParaRPr lang="zh-CN" altLang="zh-CN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76" y="3043842"/>
            <a:ext cx="6523038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966475" y="26733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内容结构体系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6506" y="1634278"/>
            <a:ext cx="637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</a:rPr>
              <a:t>以“大单元”进行整体设计，理</a:t>
            </a: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</a:rPr>
              <a:t>清核心</a:t>
            </a: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</a:rPr>
              <a:t>概念与关键能力，抓住内涵</a:t>
            </a: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</a:rPr>
              <a:t>本质，</a:t>
            </a: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</a:rPr>
              <a:t>沟通联系，浸润数学思想，培养</a:t>
            </a: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</a:rPr>
              <a:t>学科素养</a:t>
            </a: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</a:rPr>
              <a:t>。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4127" y="1616910"/>
            <a:ext cx="31436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找准“核心”</a:t>
            </a:r>
            <a:endParaRPr lang="zh-CN" alt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半闭框 6"/>
          <p:cNvSpPr/>
          <p:nvPr/>
        </p:nvSpPr>
        <p:spPr>
          <a:xfrm>
            <a:off x="4007796" y="1478052"/>
            <a:ext cx="639439" cy="47939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半闭框 13"/>
          <p:cNvSpPr/>
          <p:nvPr/>
        </p:nvSpPr>
        <p:spPr>
          <a:xfrm flipH="1" flipV="1">
            <a:off x="10048754" y="1784386"/>
            <a:ext cx="571018" cy="540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9" grpId="0"/>
      <p:bldP spid="20" grpId="0"/>
      <p:bldP spid="4" grpId="0"/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458" y="410601"/>
            <a:ext cx="8962634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rgbClr val="000000"/>
                </a:solidFill>
                <a:latin typeface="方正清刻本悦宋简体" panose="02000000000000000000" charset="-122"/>
              </a:rPr>
              <a:t>三、具体举措：</a:t>
            </a:r>
            <a:endParaRPr lang="zh-CN" altLang="en-US" sz="3200" b="1" spc="600" dirty="0">
              <a:solidFill>
                <a:srgbClr val="000000"/>
              </a:solidFill>
              <a:latin typeface="方正清刻本悦宋简体" panose="020000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8711" y="525187"/>
            <a:ext cx="4196862" cy="47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10" i="1" u="dbl" dirty="0" smtClean="0">
                <a:solidFill>
                  <a:srgbClr val="FF0000"/>
                </a:solidFill>
              </a:rPr>
              <a:t>1.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依托课程，引领学科发展</a:t>
            </a:r>
            <a:endParaRPr lang="zh-CN" altLang="en-US" sz="2510" i="1" u="dbl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9882" y="1178168"/>
            <a:ext cx="4461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）整合课程与教</a:t>
            </a:r>
            <a:r>
              <a:rPr lang="zh-CN" altLang="zh-CN" dirty="0" smtClean="0"/>
              <a:t>学</a:t>
            </a:r>
            <a:r>
              <a:rPr lang="zh-CN" altLang="en-US" dirty="0" smtClean="0"/>
              <a:t>，</a:t>
            </a:r>
            <a:r>
              <a:rPr lang="zh-CN" altLang="zh-CN" dirty="0" smtClean="0"/>
              <a:t>重</a:t>
            </a:r>
            <a:r>
              <a:rPr lang="zh-CN" altLang="zh-CN" dirty="0"/>
              <a:t>建儿童课堂生活</a:t>
            </a:r>
            <a:endParaRPr lang="zh-CN" altLang="zh-C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7696" y="2184357"/>
          <a:ext cx="6020385" cy="2358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664"/>
                <a:gridCol w="863089"/>
                <a:gridCol w="863514"/>
                <a:gridCol w="863514"/>
                <a:gridCol w="852045"/>
                <a:gridCol w="863514"/>
                <a:gridCol w="852045"/>
              </a:tblGrid>
              <a:tr h="294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主题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一年级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二年级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三年级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四年级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五年级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六年级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88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我和小树共成长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《数种子，爱种植》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《植物的生长高度》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《植物的生长需要多少水》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《植物的生长需要多少水》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《影响植物生长的因素》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《不同环境下，种子的发芽率》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1179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数学与环境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《正在消失的瓦图卢》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《我是环保小卫士》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《没有拧紧的水龙头一分钟滴多少水？》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《资源保护大比拼——水与纸的较量》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《雨伞收纳》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《口罩的收集问题》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81432" y="165623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“主题活动”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13859" y="4589362"/>
            <a:ext cx="2510619" cy="1909823"/>
            <a:chOff x="4585562" y="3634154"/>
            <a:chExt cx="2799976" cy="2972456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562" y="3634154"/>
              <a:ext cx="2741361" cy="2972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4689231" y="3634154"/>
              <a:ext cx="2696307" cy="29724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8771" y="4589362"/>
            <a:ext cx="3245088" cy="1909823"/>
            <a:chOff x="7486283" y="3692951"/>
            <a:chExt cx="4025777" cy="245598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6283" y="3763290"/>
              <a:ext cx="4025777" cy="238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7486283" y="3692951"/>
              <a:ext cx="3978885" cy="23856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85" y="1293386"/>
            <a:ext cx="2141437" cy="217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129" y="1498920"/>
            <a:ext cx="2235102" cy="197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85" y="3762809"/>
            <a:ext cx="2229268" cy="273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98" y="3796650"/>
            <a:ext cx="2260329" cy="266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229882" y="1506949"/>
            <a:ext cx="31436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链接生活</a:t>
            </a:r>
            <a:endParaRPr lang="zh-CN" alt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半闭框 17"/>
          <p:cNvSpPr/>
          <p:nvPr/>
        </p:nvSpPr>
        <p:spPr>
          <a:xfrm>
            <a:off x="3305175" y="1498920"/>
            <a:ext cx="508684" cy="33395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半闭框 18"/>
          <p:cNvSpPr/>
          <p:nvPr/>
        </p:nvSpPr>
        <p:spPr>
          <a:xfrm flipH="1" flipV="1">
            <a:off x="4583574" y="1600275"/>
            <a:ext cx="447345" cy="465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458" y="410601"/>
            <a:ext cx="8962634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rgbClr val="000000"/>
                </a:solidFill>
                <a:latin typeface="方正清刻本悦宋简体" panose="02000000000000000000" charset="-122"/>
              </a:rPr>
              <a:t>三、具体举措：</a:t>
            </a:r>
            <a:endParaRPr lang="zh-CN" altLang="en-US" sz="3200" b="1" spc="600" dirty="0">
              <a:solidFill>
                <a:srgbClr val="000000"/>
              </a:solidFill>
              <a:latin typeface="方正清刻本悦宋简体" panose="02000000000000000000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8711" y="525187"/>
            <a:ext cx="4196862" cy="47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10" i="1" u="dbl" dirty="0" smtClean="0">
                <a:solidFill>
                  <a:srgbClr val="FF0000"/>
                </a:solidFill>
              </a:rPr>
              <a:t>1.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依托课程，引领学科发展</a:t>
            </a:r>
            <a:endParaRPr lang="zh-CN" altLang="en-US" sz="2510" i="1" u="dbl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9882" y="1178168"/>
            <a:ext cx="4355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）整合课程与教学</a:t>
            </a:r>
            <a:r>
              <a:rPr lang="en-US" altLang="zh-CN" dirty="0"/>
              <a:t>  </a:t>
            </a:r>
            <a:r>
              <a:rPr lang="zh-CN" altLang="zh-CN" dirty="0"/>
              <a:t>重建儿童课堂生活</a:t>
            </a:r>
            <a:endParaRPr lang="zh-CN" altLang="zh-CN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04210" y="1912434"/>
          <a:ext cx="4197583" cy="4351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520"/>
                <a:gridCol w="962520"/>
                <a:gridCol w="864313"/>
                <a:gridCol w="818986"/>
                <a:gridCol w="589244"/>
              </a:tblGrid>
              <a:tr h="127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年级</a:t>
                      </a:r>
                      <a:endParaRPr lang="zh-CN" sz="7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课题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多元表征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关键能力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设计者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一年级</a:t>
                      </a:r>
                      <a:endParaRPr lang="zh-CN" sz="7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</a:t>
                      </a:r>
                      <a:r>
                        <a:rPr lang="en-US" sz="800" kern="100">
                          <a:effectLst/>
                        </a:rPr>
                        <a:t>100</a:t>
                      </a:r>
                      <a:r>
                        <a:rPr lang="zh-CN" sz="800" kern="100">
                          <a:effectLst/>
                        </a:rPr>
                        <a:t>有多大》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数一数、想一想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逻辑与思维能力</a:t>
                      </a:r>
                      <a:endParaRPr lang="zh-CN" sz="7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刘倩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《数学与环保——我设计的环保标志》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画一画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理解与表征能力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刘孝玲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二年级</a:t>
                      </a:r>
                      <a:endParaRPr lang="zh-CN" sz="7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《身体尺》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量一量、画一画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交流与表达能力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刘倩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《数学与环保——消失的瓦图鲁》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问题解决能力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刘倩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三年级</a:t>
                      </a:r>
                      <a:endParaRPr lang="zh-CN" sz="7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《周长是多少》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量一量、画一画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理解与表征能力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罗雯娟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《数学与环保——节水行动》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算一算、画一画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问题解决能力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罗雯娟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四年级</a:t>
                      </a:r>
                      <a:endParaRPr lang="zh-CN" sz="7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《数学与环保——水与纸》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算一算、画一画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问题解决能力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李娟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《怎样滚得远》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量一量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推理与论证能力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查志宏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12798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《折纸》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折一折 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建模能力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堂海楠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12798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《田忌赛马》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摆一摆、画一画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逻辑思维能力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查志宏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12798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《烙饼问题》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烙一烙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建模能力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陈惠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12798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《摸球游戏》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摸一摸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逻辑思维能力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陈惠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五年级</a:t>
                      </a:r>
                      <a:endParaRPr lang="zh-CN" sz="7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《钉子板上的多边形》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围一围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推理与论证能力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陈圆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《数学与环保——雨伞的收纳》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画一画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问题解决能力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殷娟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12798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《绿地面积》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量一量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问题解决能力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展业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7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7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CN" sz="7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六年级</a:t>
                      </a:r>
                      <a:endParaRPr lang="zh-CN" sz="7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《数学与环保——种子的发芽率》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种植、测量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交流与表达能力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殷娟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《表面涂色的正方体》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折一折、涂一涂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推理与论证能力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殷娟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《百分数的认识》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算一算、选一选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交流与表达能力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殷娟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  <a:tr h="25596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《测量你的反应能力》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画一画、统计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>
                          <a:effectLst/>
                        </a:rPr>
                        <a:t>数据分析能力</a:t>
                      </a:r>
                      <a:endParaRPr lang="zh-CN" sz="7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殷娟</a:t>
                      </a:r>
                      <a:endParaRPr lang="zh-CN" sz="7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7993" marR="47993" marT="0" marB="0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49" y="1880885"/>
            <a:ext cx="3660922" cy="437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88" y="2032798"/>
            <a:ext cx="3218829" cy="407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92861" y="13865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“专题研究”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半闭框 11"/>
          <p:cNvSpPr/>
          <p:nvPr/>
        </p:nvSpPr>
        <p:spPr>
          <a:xfrm>
            <a:off x="5058458" y="1331942"/>
            <a:ext cx="508684" cy="33395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半闭框 12"/>
          <p:cNvSpPr/>
          <p:nvPr/>
        </p:nvSpPr>
        <p:spPr>
          <a:xfrm flipH="1" flipV="1">
            <a:off x="6221972" y="1408518"/>
            <a:ext cx="514038" cy="32532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458" y="410601"/>
            <a:ext cx="8962634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rgbClr val="000000"/>
                </a:solidFill>
                <a:latin typeface="方正清刻本悦宋简体" panose="02000000000000000000" charset="-122"/>
              </a:rPr>
              <a:t>三、具体举措：</a:t>
            </a:r>
            <a:endParaRPr lang="zh-CN" altLang="en-US" sz="3200" b="1" spc="600" dirty="0">
              <a:solidFill>
                <a:srgbClr val="000000"/>
              </a:solidFill>
              <a:latin typeface="方正清刻本悦宋简体" panose="020000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8711" y="525187"/>
            <a:ext cx="4196862" cy="47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10" i="1" u="dbl" dirty="0" smtClean="0">
                <a:solidFill>
                  <a:srgbClr val="FF0000"/>
                </a:solidFill>
              </a:rPr>
              <a:t>1.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依托课程，引领学科发展</a:t>
            </a:r>
            <a:endParaRPr lang="zh-CN" altLang="en-US" sz="2510" i="1" u="dbl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9882" y="1178168"/>
            <a:ext cx="4355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）整合课程与教学</a:t>
            </a:r>
            <a:r>
              <a:rPr lang="en-US" altLang="zh-CN" dirty="0"/>
              <a:t>  </a:t>
            </a:r>
            <a:r>
              <a:rPr lang="zh-CN" altLang="zh-CN" dirty="0"/>
              <a:t>重建儿童课堂生活</a:t>
            </a:r>
            <a:endParaRPr lang="zh-CN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5092861" y="13865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“项目研究”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Mac\Documents\Tencent Files\289007786\Image\C2C\F3X$XZCH9S1PZI(5555OK@L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14973" r="9077" b="22546"/>
          <a:stretch>
            <a:fillRect/>
          </a:stretch>
        </p:blipFill>
        <p:spPr bwMode="auto">
          <a:xfrm>
            <a:off x="1065007" y="1957892"/>
            <a:ext cx="10544442" cy="40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半闭框 6"/>
          <p:cNvSpPr/>
          <p:nvPr/>
        </p:nvSpPr>
        <p:spPr>
          <a:xfrm>
            <a:off x="5058458" y="1331942"/>
            <a:ext cx="508684" cy="33395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半闭框 7"/>
          <p:cNvSpPr/>
          <p:nvPr/>
        </p:nvSpPr>
        <p:spPr>
          <a:xfrm flipH="1" flipV="1">
            <a:off x="6154884" y="1498919"/>
            <a:ext cx="507637" cy="26110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9882" y="313738"/>
            <a:ext cx="8962634" cy="5835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pc="600" dirty="0" smtClean="0">
                <a:solidFill>
                  <a:srgbClr val="000000"/>
                </a:solidFill>
                <a:latin typeface="方正清刻本悦宋简体" panose="02000000000000000000" charset="-122"/>
              </a:rPr>
              <a:t>三、具体举措：</a:t>
            </a:r>
            <a:endParaRPr lang="zh-CN" altLang="en-US" sz="3200" b="1" spc="600" dirty="0">
              <a:solidFill>
                <a:srgbClr val="000000"/>
              </a:solidFill>
              <a:latin typeface="方正清刻本悦宋简体" panose="020000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731" y="418710"/>
            <a:ext cx="4196862" cy="47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10" i="1" u="dbl" dirty="0" smtClean="0">
                <a:solidFill>
                  <a:srgbClr val="FF0000"/>
                </a:solidFill>
              </a:rPr>
              <a:t>1. </a:t>
            </a:r>
            <a:r>
              <a:rPr lang="zh-CN" altLang="en-US" sz="2510" i="1" u="dbl" dirty="0" smtClean="0">
                <a:solidFill>
                  <a:srgbClr val="FF0000"/>
                </a:solidFill>
              </a:rPr>
              <a:t>依托课程，引领学科发展</a:t>
            </a:r>
            <a:endParaRPr lang="zh-CN" altLang="en-US" sz="2510" i="1" u="dbl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9882" y="2969640"/>
            <a:ext cx="240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rgbClr val="339949">
                        <a:shade val="20000"/>
                        <a:satMod val="200000"/>
                      </a:srgbClr>
                    </a:gs>
                    <a:gs pos="78000">
                      <a:srgbClr val="3399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3399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学科</a:t>
            </a:r>
            <a:endParaRPr lang="en-US" altLang="zh-CN" sz="5400" b="1" dirty="0" smtClean="0">
              <a:ln w="1905"/>
              <a:gradFill>
                <a:gsLst>
                  <a:gs pos="0">
                    <a:srgbClr val="339949">
                      <a:shade val="20000"/>
                      <a:satMod val="200000"/>
                    </a:srgbClr>
                  </a:gs>
                  <a:gs pos="78000">
                    <a:srgbClr val="339949">
                      <a:tint val="90000"/>
                      <a:shade val="89000"/>
                      <a:satMod val="220000"/>
                    </a:srgbClr>
                  </a:gs>
                  <a:gs pos="100000">
                    <a:srgbClr val="3399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rgbClr val="339949">
                        <a:shade val="20000"/>
                        <a:satMod val="200000"/>
                      </a:srgbClr>
                    </a:gs>
                    <a:gs pos="78000">
                      <a:srgbClr val="3399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3399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教研</a:t>
            </a:r>
            <a:endParaRPr lang="zh-CN" altLang="en-US" sz="5400" b="1" dirty="0">
              <a:ln w="1905"/>
              <a:gradFill>
                <a:gsLst>
                  <a:gs pos="0">
                    <a:srgbClr val="339949">
                      <a:shade val="20000"/>
                      <a:satMod val="200000"/>
                    </a:srgbClr>
                  </a:gs>
                  <a:gs pos="78000">
                    <a:srgbClr val="339949">
                      <a:tint val="90000"/>
                      <a:shade val="89000"/>
                      <a:satMod val="220000"/>
                    </a:srgbClr>
                  </a:gs>
                  <a:gs pos="100000">
                    <a:srgbClr val="3399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9882" y="1178168"/>
            <a:ext cx="464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000000"/>
                </a:solidFill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</a:rPr>
              <a:t>2</a:t>
            </a:r>
            <a:r>
              <a:rPr lang="zh-CN" altLang="zh-CN" dirty="0" smtClean="0">
                <a:solidFill>
                  <a:srgbClr val="000000"/>
                </a:solidFill>
              </a:rPr>
              <a:t>）</a:t>
            </a:r>
            <a:r>
              <a:rPr lang="zh-CN" altLang="zh-CN" dirty="0">
                <a:solidFill>
                  <a:srgbClr val="000000"/>
                </a:solidFill>
              </a:rPr>
              <a:t>借助学科教研</a:t>
            </a:r>
            <a:r>
              <a:rPr lang="en-US" altLang="zh-CN" dirty="0">
                <a:solidFill>
                  <a:srgbClr val="000000"/>
                </a:solidFill>
              </a:rPr>
              <a:t>  </a:t>
            </a:r>
            <a:r>
              <a:rPr lang="zh-CN" altLang="zh-CN" dirty="0">
                <a:solidFill>
                  <a:srgbClr val="000000"/>
                </a:solidFill>
              </a:rPr>
              <a:t>助力课程建设有效推进 </a:t>
            </a:r>
            <a:endParaRPr lang="zh-CN" altLang="zh-CN" dirty="0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38757" y="2001504"/>
            <a:ext cx="14221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CN" sz="2000" b="1" dirty="0" smtClean="0">
                <a:solidFill>
                  <a:srgbClr val="2C83C5"/>
                </a:solidFill>
              </a:rPr>
              <a:t>1.</a:t>
            </a:r>
            <a:r>
              <a:rPr lang="zh-CN" altLang="en-US" sz="2000" b="1" dirty="0" smtClean="0">
                <a:solidFill>
                  <a:srgbClr val="2C83C5"/>
                </a:solidFill>
              </a:rPr>
              <a:t>教材解读</a:t>
            </a:r>
            <a:endParaRPr lang="zh-CN" altLang="en-US" sz="2000" b="1" dirty="0">
              <a:solidFill>
                <a:srgbClr val="2C83C5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679803" y="1905000"/>
          <a:ext cx="5411470" cy="556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040"/>
                <a:gridCol w="1082040"/>
                <a:gridCol w="1082040"/>
                <a:gridCol w="1082675"/>
                <a:gridCol w="1082675"/>
              </a:tblGrid>
              <a:tr h="315071">
                <a:tc>
                  <a:txBody>
                    <a:bodyPr/>
                    <a:lstStyle/>
                    <a:p>
                      <a:pPr indent="15240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教学内容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核心概念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240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数学思想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 </a:t>
                      </a:r>
                      <a:r>
                        <a:rPr lang="zh-CN" sz="1200" kern="100" dirty="0">
                          <a:effectLst/>
                        </a:rPr>
                        <a:t>学生分析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教学案例</a:t>
                      </a:r>
                      <a:endParaRPr lang="zh-CN" sz="1100" kern="10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100" kern="10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100" kern="10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100" kern="100" dirty="0">
                        <a:effectLst/>
                        <a:latin typeface="Tahoma" panose="020B06040305040402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2838757" y="2955408"/>
            <a:ext cx="16802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CN" sz="2000" b="1" dirty="0" smtClean="0">
                <a:solidFill>
                  <a:srgbClr val="2C83C5"/>
                </a:solidFill>
              </a:rPr>
              <a:t>2.</a:t>
            </a:r>
            <a:r>
              <a:rPr lang="zh-CN" altLang="en-US" sz="2000" b="1" dirty="0" smtClean="0">
                <a:solidFill>
                  <a:srgbClr val="2C83C5"/>
                </a:solidFill>
              </a:rPr>
              <a:t>课堂新常规</a:t>
            </a:r>
            <a:endParaRPr lang="zh-CN" altLang="en-US" sz="2000" b="1" dirty="0">
              <a:solidFill>
                <a:srgbClr val="2C83C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7507" y="317085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规范记录；逻辑表达</a:t>
            </a:r>
            <a:r>
              <a:rPr lang="zh-CN" altLang="en-US" dirty="0" smtClean="0">
                <a:solidFill>
                  <a:srgbClr val="339949">
                    <a:lumMod val="75000"/>
                  </a:srgbClr>
                </a:solidFill>
              </a:rPr>
              <a:t>。</a:t>
            </a:r>
            <a:endParaRPr lang="zh-CN" altLang="en-US" dirty="0">
              <a:solidFill>
                <a:srgbClr val="339949">
                  <a:lumMod val="75000"/>
                </a:srgbClr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"/>
          <a:stretch>
            <a:fillRect/>
          </a:stretch>
        </p:blipFill>
        <p:spPr bwMode="auto">
          <a:xfrm>
            <a:off x="6898961" y="2668173"/>
            <a:ext cx="5042027" cy="291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2908203" y="5292551"/>
            <a:ext cx="14221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CN" sz="2000" b="1" dirty="0" smtClean="0">
                <a:solidFill>
                  <a:srgbClr val="2C83C5"/>
                </a:solidFill>
              </a:rPr>
              <a:t>4.</a:t>
            </a:r>
            <a:r>
              <a:rPr lang="zh-CN" altLang="en-US" sz="2000" b="1" dirty="0" smtClean="0">
                <a:solidFill>
                  <a:srgbClr val="2C83C5"/>
                </a:solidFill>
              </a:rPr>
              <a:t>典型习题</a:t>
            </a:r>
            <a:endParaRPr lang="zh-CN" altLang="en-US" sz="2000" b="1" dirty="0">
              <a:solidFill>
                <a:srgbClr val="2C83C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90697" y="3846803"/>
            <a:ext cx="2913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撰写要求：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1.</a:t>
            </a:r>
            <a:r>
              <a:rPr lang="zh-CN" altLang="en-US" dirty="0" smtClean="0">
                <a:solidFill>
                  <a:srgbClr val="000000"/>
                </a:solidFill>
              </a:rPr>
              <a:t>背景分析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2.</a:t>
            </a:r>
            <a:r>
              <a:rPr lang="zh-CN" altLang="en-US" dirty="0" smtClean="0">
                <a:solidFill>
                  <a:srgbClr val="000000"/>
                </a:solidFill>
              </a:rPr>
              <a:t>主题概述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3.</a:t>
            </a:r>
            <a:r>
              <a:rPr lang="zh-CN" altLang="en-US" dirty="0" smtClean="0">
                <a:solidFill>
                  <a:srgbClr val="000000"/>
                </a:solidFill>
              </a:rPr>
              <a:t>细节描述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4.</a:t>
            </a:r>
            <a:r>
              <a:rPr lang="zh-CN" altLang="en-US" dirty="0" smtClean="0">
                <a:solidFill>
                  <a:srgbClr val="000000"/>
                </a:solidFill>
              </a:rPr>
              <a:t>结果分析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98565" y="4206460"/>
            <a:ext cx="14221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CN" sz="2000" b="1" dirty="0" smtClean="0">
                <a:solidFill>
                  <a:srgbClr val="2C83C5"/>
                </a:solidFill>
              </a:rPr>
              <a:t>3.</a:t>
            </a:r>
            <a:r>
              <a:rPr lang="zh-CN" altLang="en-US" sz="2000" b="1" dirty="0" smtClean="0">
                <a:solidFill>
                  <a:srgbClr val="2C83C5"/>
                </a:solidFill>
              </a:rPr>
              <a:t>课程案例</a:t>
            </a:r>
            <a:endParaRPr lang="zh-CN" altLang="en-US" sz="2000" b="1" dirty="0">
              <a:solidFill>
                <a:srgbClr val="2C83C5"/>
              </a:solidFill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442258" y="2112380"/>
            <a:ext cx="456307" cy="34887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631208" y="5323478"/>
            <a:ext cx="291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1.</a:t>
            </a:r>
            <a:r>
              <a:rPr lang="zh-CN" altLang="en-US" dirty="0" smtClean="0">
                <a:solidFill>
                  <a:srgbClr val="000000"/>
                </a:solidFill>
              </a:rPr>
              <a:t>基础性  </a:t>
            </a:r>
            <a:r>
              <a:rPr lang="en-US" altLang="zh-CN" dirty="0" smtClean="0">
                <a:solidFill>
                  <a:srgbClr val="000000"/>
                </a:solidFill>
              </a:rPr>
              <a:t>2.</a:t>
            </a:r>
            <a:r>
              <a:rPr lang="zh-CN" altLang="en-US" dirty="0" smtClean="0">
                <a:solidFill>
                  <a:srgbClr val="000000"/>
                </a:solidFill>
              </a:rPr>
              <a:t>挑战性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0"/>
      <p:bldP spid="19" grpId="0"/>
      <p:bldP spid="17" grpId="0"/>
      <p:bldP spid="24" grpId="0"/>
      <p:bldP spid="21" grpId="0"/>
      <p:bldP spid="22" grpId="0"/>
      <p:bldP spid="6" grpId="0" animBg="1"/>
      <p:bldP spid="2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864F"/>
      </a:accent1>
      <a:accent2>
        <a:srgbClr val="1953A1"/>
      </a:accent2>
      <a:accent3>
        <a:srgbClr val="2C83C5"/>
      </a:accent3>
      <a:accent4>
        <a:srgbClr val="5EB14D"/>
      </a:accent4>
      <a:accent5>
        <a:srgbClr val="226DB5"/>
      </a:accent5>
      <a:accent6>
        <a:srgbClr val="339949"/>
      </a:accent6>
      <a:hlink>
        <a:srgbClr val="00864F"/>
      </a:hlink>
      <a:folHlink>
        <a:srgbClr val="BFBFBF"/>
      </a:folHlink>
    </a:clrScheme>
    <a:fontScheme name="自定义 1">
      <a:majorFont>
        <a:latin typeface="等线 Light"/>
        <a:ea typeface="方正清刻本悦宋简体"/>
        <a:cs typeface=""/>
      </a:majorFont>
      <a:minorFont>
        <a:latin typeface="等线"/>
        <a:ea typeface="方正清刻本悦宋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864F"/>
    </a:accent1>
    <a:accent2>
      <a:srgbClr val="1953A1"/>
    </a:accent2>
    <a:accent3>
      <a:srgbClr val="2C83C5"/>
    </a:accent3>
    <a:accent4>
      <a:srgbClr val="5EB14D"/>
    </a:accent4>
    <a:accent5>
      <a:srgbClr val="226DB5"/>
    </a:accent5>
    <a:accent6>
      <a:srgbClr val="339949"/>
    </a:accent6>
    <a:hlink>
      <a:srgbClr val="00864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864F"/>
    </a:accent1>
    <a:accent2>
      <a:srgbClr val="1953A1"/>
    </a:accent2>
    <a:accent3>
      <a:srgbClr val="2C83C5"/>
    </a:accent3>
    <a:accent4>
      <a:srgbClr val="5EB14D"/>
    </a:accent4>
    <a:accent5>
      <a:srgbClr val="226DB5"/>
    </a:accent5>
    <a:accent6>
      <a:srgbClr val="339949"/>
    </a:accent6>
    <a:hlink>
      <a:srgbClr val="00864F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864F"/>
    </a:accent1>
    <a:accent2>
      <a:srgbClr val="1953A1"/>
    </a:accent2>
    <a:accent3>
      <a:srgbClr val="2C83C5"/>
    </a:accent3>
    <a:accent4>
      <a:srgbClr val="5EB14D"/>
    </a:accent4>
    <a:accent5>
      <a:srgbClr val="226DB5"/>
    </a:accent5>
    <a:accent6>
      <a:srgbClr val="339949"/>
    </a:accent6>
    <a:hlink>
      <a:srgbClr val="00864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2684</Words>
  <Application>WPS 演示</Application>
  <PresentationFormat>自定义</PresentationFormat>
  <Paragraphs>568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华文行楷</vt:lpstr>
      <vt:lpstr>方正清刻本悦宋简体</vt:lpstr>
      <vt:lpstr>Tahoma</vt:lpstr>
      <vt:lpstr>微软雅黑</vt:lpstr>
      <vt:lpstr>Times New Roman</vt:lpstr>
      <vt:lpstr>Calibri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喻 维成</dc:creator>
  <cp:lastModifiedBy>陈建伟</cp:lastModifiedBy>
  <cp:revision>104</cp:revision>
  <dcterms:created xsi:type="dcterms:W3CDTF">2019-03-25T06:33:00Z</dcterms:created>
  <dcterms:modified xsi:type="dcterms:W3CDTF">2021-02-24T02:23:05Z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SaveFontToCloudKey">
    <vt:lpwstr>427005641_btnclosed</vt:lpwstr>
  </property>
</Properties>
</file>