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656" r:id="rId3"/>
    <p:sldId id="646" r:id="rId5"/>
    <p:sldId id="651" r:id="rId6"/>
    <p:sldId id="659" r:id="rId7"/>
    <p:sldId id="662" r:id="rId8"/>
    <p:sldId id="683" r:id="rId9"/>
    <p:sldId id="588" r:id="rId10"/>
    <p:sldId id="689" r:id="rId11"/>
    <p:sldId id="672" r:id="rId12"/>
    <p:sldId id="690" r:id="rId13"/>
    <p:sldId id="691" r:id="rId14"/>
    <p:sldId id="692" r:id="rId15"/>
    <p:sldId id="694" r:id="rId16"/>
    <p:sldId id="693" r:id="rId17"/>
    <p:sldId id="695" r:id="rId18"/>
    <p:sldId id="697" r:id="rId19"/>
    <p:sldId id="696" r:id="rId20"/>
    <p:sldId id="698" r:id="rId21"/>
    <p:sldId id="699" r:id="rId22"/>
    <p:sldId id="701" r:id="rId23"/>
    <p:sldId id="702" r:id="rId24"/>
    <p:sldId id="652" r:id="rId25"/>
  </p:sldIdLst>
  <p:sldSz cx="12195175" cy="6859270"/>
  <p:notesSz cx="6858000" cy="9144000"/>
  <p:embeddedFontLst>
    <p:embeddedFont>
      <p:font typeface="Rockwell" panose="02060603020205020403" pitchFamily="18" charset="0"/>
      <p:regular r:id="rId30"/>
      <p:bold r:id="rId31"/>
      <p:italic r:id="rId32"/>
      <p:boldItalic r:id="rId33"/>
    </p:embeddedFont>
    <p:embeddedFont>
      <p:font typeface="黑体" panose="02010609060101010101" charset="-122"/>
      <p:regular r:id="rId34"/>
    </p:embeddedFont>
    <p:embeddedFont>
      <p:font typeface="微软雅黑" panose="020B0503020204020204" charset="-122"/>
      <p:regular r:id="rId35"/>
    </p:embeddedFont>
    <p:embeddedFont>
      <p:font typeface="楷体" panose="02010609060101010101" pitchFamily="49" charset="-122"/>
      <p:regular r:id="rId36"/>
    </p:embeddedFont>
    <p:embeddedFont>
      <p:font typeface="Calibri" panose="020F0502020204030204" charset="0"/>
      <p:regular r:id="rId37"/>
      <p:bold r:id="rId38"/>
      <p:italic r:id="rId39"/>
      <p:boldItalic r:id="rId40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1pPr>
    <a:lvl2pPr marL="54419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2pPr>
    <a:lvl3pPr marL="10890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3pPr>
    <a:lvl4pPr marL="16332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4pPr>
    <a:lvl5pPr marL="21774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5pPr>
    <a:lvl6pPr marL="2721610" algn="l" defTabSz="1089025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6pPr>
    <a:lvl7pPr marL="3266440" algn="l" defTabSz="1089025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7pPr>
    <a:lvl8pPr marL="3810635" algn="l" defTabSz="1089025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8pPr>
    <a:lvl9pPr marL="4354830" algn="l" defTabSz="1089025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2934"/>
    <a:srgbClr val="E48C5B"/>
    <a:srgbClr val="524FC4"/>
    <a:srgbClr val="6DC2D9"/>
    <a:srgbClr val="B1DEEB"/>
    <a:srgbClr val="F4BD3E"/>
    <a:srgbClr val="43474B"/>
    <a:srgbClr val="CA1F2F"/>
    <a:srgbClr val="3F84BF"/>
    <a:srgbClr val="468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8" autoAdjust="0"/>
    <p:restoredTop sz="94660"/>
  </p:normalViewPr>
  <p:slideViewPr>
    <p:cSldViewPr snapToObjects="1">
      <p:cViewPr varScale="1">
        <p:scale>
          <a:sx n="65" d="100"/>
          <a:sy n="65" d="100"/>
        </p:scale>
        <p:origin x="480" y="464"/>
      </p:cViewPr>
      <p:guideLst>
        <p:guide orient="horz" pos="266"/>
        <p:guide pos="387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4" d="100"/>
          <a:sy n="64" d="100"/>
        </p:scale>
        <p:origin x="-2946" y="-120"/>
      </p:cViewPr>
      <p:guideLst>
        <p:guide orient="horz" pos="355"/>
        <p:guide pos="38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font" Target="fonts/font11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0.fntdata"/><Relationship Id="rId38" Type="http://schemas.openxmlformats.org/officeDocument/2006/relationships/font" Target="fonts/font9.fntdata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813454701141081"/>
          <c:y val="0.0184840018188544"/>
          <c:w val="0.913926397498185"/>
          <c:h val="0.8055246112410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计算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Sheet1!$B$2:$E$2</c:f>
              <c:strCache>
                <c:ptCount val="4"/>
                <c:pt idx="0">
                  <c:v>数与代数</c:v>
                </c:pt>
                <c:pt idx="1">
                  <c:v>图形与几何</c:v>
                </c:pt>
                <c:pt idx="2">
                  <c:v>统计与概率</c:v>
                </c:pt>
                <c:pt idx="3">
                  <c:v>综合与实践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34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填空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Sheet1!$B$2:$E$2</c:f>
              <c:strCache>
                <c:ptCount val="4"/>
                <c:pt idx="0">
                  <c:v>数与代数</c:v>
                </c:pt>
                <c:pt idx="1">
                  <c:v>图形与几何</c:v>
                </c:pt>
                <c:pt idx="2">
                  <c:v>统计与概率</c:v>
                </c:pt>
                <c:pt idx="3">
                  <c:v>综合与实践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  <c:pt idx="2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选择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Sheet1!$B$2:$E$2</c:f>
              <c:strCache>
                <c:ptCount val="4"/>
                <c:pt idx="0">
                  <c:v>数与代数</c:v>
                </c:pt>
                <c:pt idx="1">
                  <c:v>图形与几何</c:v>
                </c:pt>
                <c:pt idx="2">
                  <c:v>统计与概率</c:v>
                </c:pt>
                <c:pt idx="3">
                  <c:v>综合与实践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操作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Sheet1!$B$2:$E$2</c:f>
              <c:strCache>
                <c:ptCount val="4"/>
                <c:pt idx="0">
                  <c:v>数与代数</c:v>
                </c:pt>
                <c:pt idx="1">
                  <c:v>图形与几何</c:v>
                </c:pt>
                <c:pt idx="2">
                  <c:v>统计与概率</c:v>
                </c:pt>
                <c:pt idx="3">
                  <c:v>综合与实践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  <c:pt idx="1">
                  <c:v>10</c:v>
                </c:pt>
              </c:numCache>
            </c:numRef>
          </c:val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解决实际问题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Sheet1!$B$2:$E$2</c:f>
              <c:strCache>
                <c:ptCount val="4"/>
                <c:pt idx="0">
                  <c:v>数与代数</c:v>
                </c:pt>
                <c:pt idx="1">
                  <c:v>图形与几何</c:v>
                </c:pt>
                <c:pt idx="2">
                  <c:v>统计与概率</c:v>
                </c:pt>
                <c:pt idx="3">
                  <c:v>综合与实践</c:v>
                </c:pt>
              </c:strCache>
            </c:strRef>
          </c:cat>
          <c:val>
            <c:numRef>
              <c:f>Sheet1!$B$7:$E$7</c:f>
              <c:numCache>
                <c:formatCode>General</c:formatCode>
                <c:ptCount val="4"/>
                <c:pt idx="0">
                  <c:v>24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3862447"/>
        <c:axId val="1423884911"/>
      </c:barChart>
      <c:catAx>
        <c:axId val="1423862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23884911"/>
        <c:crosses val="autoZero"/>
        <c:auto val="1"/>
        <c:lblAlgn val="ctr"/>
        <c:lblOffset val="100"/>
        <c:noMultiLvlLbl val="0"/>
      </c:catAx>
      <c:valAx>
        <c:axId val="14238849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23862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CDC73-8708-426A-9395-368B0C079DE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A60D2-EF25-430C-9133-BE0D25A890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9743CD7-97CD-4F57-B351-69A253B17F80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544195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089025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633220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177415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721610" algn="l" defTabSz="10890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440" algn="l" defTabSz="10890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635" algn="l" defTabSz="10890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830" algn="l" defTabSz="108902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43CD7-97CD-4F57-B351-69A253B17F80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9DB4961-5944-45E4-859B-0226209DDE1C}" type="slidenum">
              <a:rPr lang="en-US" altLang="zh-CN"/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9.png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5.png"/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728734" y="0"/>
            <a:ext cx="4745287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椭圆 53"/>
          <p:cNvSpPr>
            <a:spLocks noChangeAspect="1"/>
          </p:cNvSpPr>
          <p:nvPr userDrawn="1"/>
        </p:nvSpPr>
        <p:spPr>
          <a:xfrm>
            <a:off x="-1083813" y="-1066006"/>
            <a:ext cx="3600000" cy="3600000"/>
          </a:xfrm>
          <a:prstGeom prst="ellipse">
            <a:avLst/>
          </a:prstGeom>
          <a:solidFill>
            <a:srgbClr val="DE2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>
            <a:spLocks noChangeAspect="1"/>
          </p:cNvSpPr>
          <p:nvPr userDrawn="1"/>
        </p:nvSpPr>
        <p:spPr>
          <a:xfrm>
            <a:off x="7110660" y="3299867"/>
            <a:ext cx="6545455" cy="6545455"/>
          </a:xfrm>
          <a:prstGeom prst="ellipse">
            <a:avLst/>
          </a:prstGeom>
          <a:solidFill>
            <a:srgbClr val="DE2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813" y="4236427"/>
            <a:ext cx="1260000" cy="123808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175" y="1887087"/>
            <a:ext cx="4680000" cy="49725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7806"/>
            <a:ext cx="4680000" cy="468000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587" y="1304143"/>
            <a:ext cx="789839" cy="776102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387" y="-227168"/>
            <a:ext cx="1077055" cy="1058323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387" y="279800"/>
            <a:ext cx="179510" cy="176388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077" y="1422082"/>
            <a:ext cx="108000" cy="10612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1537" y="5223"/>
            <a:ext cx="2609850" cy="685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图片 60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793" y="4823518"/>
            <a:ext cx="4360804" cy="203607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0"/>
            <a:ext cx="28225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图片 7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787" y="6403985"/>
            <a:ext cx="214956" cy="211217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601" y="5303898"/>
            <a:ext cx="107771" cy="105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477407"/>
            <a:ext cx="2609850" cy="238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31" y="6403985"/>
            <a:ext cx="214956" cy="21121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788" y="5870186"/>
            <a:ext cx="179131" cy="1760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2420" y="1304961"/>
            <a:ext cx="788173" cy="7744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523" y="-226051"/>
            <a:ext cx="1074782" cy="10560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577" y="279987"/>
            <a:ext cx="179130" cy="17601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91" y="1422194"/>
            <a:ext cx="107771" cy="105896"/>
          </a:xfrm>
          <a:prstGeom prst="rect">
            <a:avLst/>
          </a:prstGeom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372600" y="4878388"/>
            <a:ext cx="28225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>
            <a:spLocks noChangeAspect="1"/>
          </p:cNvSpPr>
          <p:nvPr userDrawn="1"/>
        </p:nvSpPr>
        <p:spPr>
          <a:xfrm>
            <a:off x="-3245520" y="0"/>
            <a:ext cx="6858000" cy="6858000"/>
          </a:xfrm>
          <a:prstGeom prst="ellipse">
            <a:avLst/>
          </a:prstGeom>
          <a:solidFill>
            <a:srgbClr val="DE2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>
            <a:spLocks noChangeAspect="1"/>
          </p:cNvSpPr>
          <p:nvPr userDrawn="1"/>
        </p:nvSpPr>
        <p:spPr>
          <a:xfrm>
            <a:off x="9736587" y="-913606"/>
            <a:ext cx="3600000" cy="3600000"/>
          </a:xfrm>
          <a:prstGeom prst="ellipse">
            <a:avLst/>
          </a:prstGeom>
          <a:solidFill>
            <a:srgbClr val="DE2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5325" y="5223"/>
            <a:ext cx="2609850" cy="685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15175" y="-227806"/>
            <a:ext cx="4680000" cy="468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6863" y="3979588"/>
            <a:ext cx="6168312" cy="2880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365" y="6401594"/>
            <a:ext cx="214956" cy="21599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179" y="5302699"/>
            <a:ext cx="107771" cy="10829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87" y="943544"/>
            <a:ext cx="4625581" cy="4972501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699588"/>
            <a:ext cx="4745287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585325" y="5222"/>
            <a:ext cx="2609850" cy="179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8595175" y="1"/>
            <a:ext cx="3600000" cy="1680849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59366"/>
            <a:ext cx="3216166" cy="90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27C80-5FD3-4361-BB31-75FBA1966619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8" y="1600571"/>
            <a:ext cx="5386202" cy="452701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5" y="1600571"/>
            <a:ext cx="5386202" cy="452701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406FD-032E-4C58-95B5-1848DA22B9B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195" indent="0">
              <a:buNone/>
              <a:defRPr sz="2400" b="1"/>
            </a:lvl2pPr>
            <a:lvl3pPr marL="1089025" indent="0">
              <a:buNone/>
              <a:defRPr sz="2100" b="1"/>
            </a:lvl3pPr>
            <a:lvl4pPr marL="1633220" indent="0">
              <a:buNone/>
              <a:defRPr sz="1900" b="1"/>
            </a:lvl4pPr>
            <a:lvl5pPr marL="2177415" indent="0">
              <a:buNone/>
              <a:defRPr sz="1900" b="1"/>
            </a:lvl5pPr>
            <a:lvl6pPr marL="2721610" indent="0">
              <a:buNone/>
              <a:defRPr sz="1900" b="1"/>
            </a:lvl6pPr>
            <a:lvl7pPr marL="3266440" indent="0">
              <a:buNone/>
              <a:defRPr sz="1900" b="1"/>
            </a:lvl7pPr>
            <a:lvl8pPr marL="3810635" indent="0">
              <a:buNone/>
              <a:defRPr sz="1900" b="1"/>
            </a:lvl8pPr>
            <a:lvl9pPr marL="4354830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5378"/>
            <a:ext cx="538832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195" indent="0">
              <a:buNone/>
              <a:defRPr sz="2400" b="1"/>
            </a:lvl2pPr>
            <a:lvl3pPr marL="1089025" indent="0">
              <a:buNone/>
              <a:defRPr sz="2100" b="1"/>
            </a:lvl3pPr>
            <a:lvl4pPr marL="1633220" indent="0">
              <a:buNone/>
              <a:defRPr sz="1900" b="1"/>
            </a:lvl4pPr>
            <a:lvl5pPr marL="2177415" indent="0">
              <a:buNone/>
              <a:defRPr sz="1900" b="1"/>
            </a:lvl5pPr>
            <a:lvl6pPr marL="2721610" indent="0">
              <a:buNone/>
              <a:defRPr sz="1900" b="1"/>
            </a:lvl6pPr>
            <a:lvl7pPr marL="3266440" indent="0">
              <a:buNone/>
              <a:defRPr sz="1900" b="1"/>
            </a:lvl7pPr>
            <a:lvl8pPr marL="3810635" indent="0">
              <a:buNone/>
              <a:defRPr sz="1900" b="1"/>
            </a:lvl8pPr>
            <a:lvl9pPr marL="4354830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5378"/>
            <a:ext cx="539043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37FDC-5057-4295-9D29-1F1664A2B3D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A274E-B122-4DCB-ACB9-9C2AF45C2A3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0" y="273114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5" y="273114"/>
            <a:ext cx="6817442" cy="5854468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0" y="1435433"/>
            <a:ext cx="4012129" cy="4692150"/>
          </a:xfrm>
        </p:spPr>
        <p:txBody>
          <a:bodyPr/>
          <a:lstStyle>
            <a:lvl1pPr marL="0" indent="0">
              <a:buNone/>
              <a:defRPr sz="1600"/>
            </a:lvl1pPr>
            <a:lvl2pPr marL="544195" indent="0">
              <a:buNone/>
              <a:defRPr sz="1400"/>
            </a:lvl2pPr>
            <a:lvl3pPr marL="1089025" indent="0">
              <a:buNone/>
              <a:defRPr sz="1200"/>
            </a:lvl3pPr>
            <a:lvl4pPr marL="1633220" indent="0">
              <a:buNone/>
              <a:defRPr sz="1100"/>
            </a:lvl4pPr>
            <a:lvl5pPr marL="2177415" indent="0">
              <a:buNone/>
              <a:defRPr sz="1100"/>
            </a:lvl5pPr>
            <a:lvl6pPr marL="2721610" indent="0">
              <a:buNone/>
              <a:defRPr sz="1100"/>
            </a:lvl6pPr>
            <a:lvl7pPr marL="3266440" indent="0">
              <a:buNone/>
              <a:defRPr sz="1100"/>
            </a:lvl7pPr>
            <a:lvl8pPr marL="3810635" indent="0">
              <a:buNone/>
              <a:defRPr sz="1100"/>
            </a:lvl8pPr>
            <a:lvl9pPr marL="435483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EC569-D044-472C-A2F2-BA37D28F2E8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195" indent="0">
              <a:buNone/>
              <a:defRPr sz="3400"/>
            </a:lvl2pPr>
            <a:lvl3pPr marL="1089025" indent="0">
              <a:buNone/>
              <a:defRPr sz="2900"/>
            </a:lvl3pPr>
            <a:lvl4pPr marL="1633220" indent="0">
              <a:buNone/>
              <a:defRPr sz="2400"/>
            </a:lvl4pPr>
            <a:lvl5pPr marL="2177415" indent="0">
              <a:buNone/>
              <a:defRPr sz="2400"/>
            </a:lvl5pPr>
            <a:lvl6pPr marL="2721610" indent="0">
              <a:buNone/>
              <a:defRPr sz="2400"/>
            </a:lvl6pPr>
            <a:lvl7pPr marL="3266440" indent="0">
              <a:buNone/>
              <a:defRPr sz="2400"/>
            </a:lvl7pPr>
            <a:lvl8pPr marL="3810635" indent="0">
              <a:buNone/>
              <a:defRPr sz="2400"/>
            </a:lvl8pPr>
            <a:lvl9pPr marL="4354830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8582"/>
            <a:ext cx="7317105" cy="805048"/>
          </a:xfrm>
        </p:spPr>
        <p:txBody>
          <a:bodyPr/>
          <a:lstStyle>
            <a:lvl1pPr marL="0" indent="0">
              <a:buNone/>
              <a:defRPr sz="1600"/>
            </a:lvl1pPr>
            <a:lvl2pPr marL="544195" indent="0">
              <a:buNone/>
              <a:defRPr sz="1400"/>
            </a:lvl2pPr>
            <a:lvl3pPr marL="1089025" indent="0">
              <a:buNone/>
              <a:defRPr sz="1200"/>
            </a:lvl3pPr>
            <a:lvl4pPr marL="1633220" indent="0">
              <a:buNone/>
              <a:defRPr sz="1100"/>
            </a:lvl4pPr>
            <a:lvl5pPr marL="2177415" indent="0">
              <a:buNone/>
              <a:defRPr sz="1100"/>
            </a:lvl5pPr>
            <a:lvl6pPr marL="2721610" indent="0">
              <a:buNone/>
              <a:defRPr sz="1100"/>
            </a:lvl6pPr>
            <a:lvl7pPr marL="3266440" indent="0">
              <a:buNone/>
              <a:defRPr sz="1100"/>
            </a:lvl7pPr>
            <a:lvl8pPr marL="3810635" indent="0">
              <a:buNone/>
              <a:defRPr sz="1100"/>
            </a:lvl8pPr>
            <a:lvl9pPr marL="4354830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AE886-EFA1-4CF3-9226-1AC44F41EA8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3DEBC-6A62-4123-98C2-AEEE7EE20F0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703"/>
            <a:ext cx="2743914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703"/>
            <a:ext cx="8028490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41277D-9524-42B7-AE1B-6471F281CBE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760" y="274703"/>
            <a:ext cx="10975657" cy="114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760" y="1600571"/>
            <a:ext cx="10975657" cy="452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758" y="6246671"/>
            <a:ext cx="2845541" cy="47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/>
          <a:lstStyle>
            <a:lvl1pPr>
              <a:defRPr sz="1600"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6685" y="6246671"/>
            <a:ext cx="3861806" cy="47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/>
          <a:lstStyle>
            <a:lvl1pPr algn="ctr">
              <a:defRPr sz="1600"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9876" y="6246671"/>
            <a:ext cx="2845541" cy="47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71" tIns="54436" rIns="108871" bIns="54436" numCol="1" anchor="t" anchorCtr="0" compatLnSpc="1"/>
          <a:lstStyle>
            <a:lvl1pPr algn="r">
              <a:defRPr sz="1600">
                <a:latin typeface="+mn-lt"/>
              </a:defRPr>
            </a:lvl1pPr>
          </a:lstStyle>
          <a:p>
            <a:fld id="{D0A27C80-5FD3-4361-BB31-75FBA1966619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544195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1089025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633220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2177415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408305" indent="-408305" algn="l" rtl="0" fontAlgn="base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  <a:ea typeface="+mn-ea"/>
          <a:cs typeface="+mn-cs"/>
        </a:defRPr>
      </a:lvl1pPr>
      <a:lvl2pPr marL="884555" indent="-340360" algn="l" rtl="0" fontAlgn="base">
        <a:spcBef>
          <a:spcPct val="2000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</a:defRPr>
      </a:lvl2pPr>
      <a:lvl3pPr marL="1360805" indent="-272415" algn="l" rtl="0" fontAlgn="base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+mn-ea"/>
        </a:defRPr>
      </a:lvl3pPr>
      <a:lvl4pPr marL="1905000" indent="-272415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449830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994025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3538220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4082415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4627245" indent="-272415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902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22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41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61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44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635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830" algn="l" defTabSz="108902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29.png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image" Target="../media/image41.jpeg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1.pn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6.png"/><Relationship Id="rId1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24585" y="4141470"/>
            <a:ext cx="6715760" cy="549275"/>
          </a:xfrm>
          <a:prstGeom prst="rect">
            <a:avLst/>
          </a:prstGeom>
          <a:noFill/>
        </p:spPr>
        <p:txBody>
          <a:bodyPr vert="horz" wrap="none" lIns="87630" tIns="43815" rIns="87630" bIns="43815" numCol="1" anchor="t">
            <a:spAutoFit/>
          </a:bodyPr>
          <a:lstStyle/>
          <a:p>
            <a:pPr marL="0" indent="0" algn="l" defTabSz="50800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3000" spc="-500" dirty="0">
                <a:ln w="19050" cap="flat" cmpd="sng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香槟湖小学</a:t>
            </a:r>
            <a:r>
              <a:rPr lang="en-US" altLang="zh-CN" sz="3000" spc="-500" dirty="0">
                <a:ln w="19050" cap="flat" cmpd="sng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2020-2021学年第一学期</a:t>
            </a:r>
            <a:r>
              <a:rPr lang="zh-CN" altLang="en-US" sz="3000" spc="-500" dirty="0">
                <a:ln w="19050" cap="flat" cmpd="sng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期末质量分析</a:t>
            </a:r>
            <a:endParaRPr lang="zh-CN" altLang="en-US" sz="3000" spc="-500" dirty="0">
              <a:ln w="19050" cap="flat" cmpd="sng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5330" y="1748155"/>
            <a:ext cx="6042660" cy="2118995"/>
          </a:xfrm>
          <a:prstGeom prst="rect">
            <a:avLst/>
          </a:prstGeom>
          <a:noFill/>
        </p:spPr>
        <p:txBody>
          <a:bodyPr vert="horz" wrap="none" lIns="87630" tIns="43815" rIns="87630" bIns="43815" numCol="1" anchor="t">
            <a:spAutoFit/>
          </a:bodyPr>
          <a:lstStyle/>
          <a:p>
            <a:pPr marL="0" indent="0" algn="l" defTabSz="50800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sz="6600" dirty="0" err="1">
                <a:ln w="19050" cap="flat" cmpd="sng">
                  <a:noFill/>
                </a:ln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精准</a:t>
            </a:r>
            <a:r>
              <a:rPr sz="6600" dirty="0" err="1">
                <a:ln w="19050" cap="flat" cmpd="sng">
                  <a:noFill/>
                </a:ln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分析</a:t>
            </a:r>
            <a:r>
              <a:rPr lang="zh-CN" sz="6600" dirty="0" err="1">
                <a:ln w="19050" cap="flat" cmpd="sng">
                  <a:noFill/>
                </a:ln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提</a:t>
            </a:r>
            <a:r>
              <a:rPr lang="zh-CN" sz="6600" dirty="0" err="1">
                <a:ln w="19050" cap="flat" cmpd="sng">
                  <a:noFill/>
                </a:ln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质量  </a:t>
            </a:r>
            <a:endParaRPr lang="zh-CN" sz="6600" dirty="0" err="1">
              <a:ln w="19050" cap="flat" cmpd="sng">
                <a:noFill/>
              </a:ln>
              <a:solidFill>
                <a:schemeClr val="accent6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l" defTabSz="50800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sz="6600" dirty="0" err="1">
                <a:ln w="19050" cap="flat" cmpd="sng">
                  <a:noFill/>
                </a:ln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交流研讨共成长</a:t>
            </a:r>
            <a:endParaRPr lang="zh-CN" sz="6600" dirty="0" err="1">
              <a:ln w="19050" cap="flat" cmpd="sng">
                <a:noFill/>
              </a:ln>
              <a:solidFill>
                <a:schemeClr val="accent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 Box 5"/>
          <p:cNvSpPr txBox="1"/>
          <p:nvPr/>
        </p:nvSpPr>
        <p:spPr bwMode="auto">
          <a:xfrm>
            <a:off x="2654300" y="4954270"/>
            <a:ext cx="3335020" cy="520700"/>
          </a:xfrm>
          <a:prstGeom prst="roundRect">
            <a:avLst/>
          </a:prstGeom>
          <a:solidFill>
            <a:schemeClr val="accent6"/>
          </a:solidFill>
          <a:ln w="0">
            <a:noFill/>
          </a:ln>
          <a:scene3d>
            <a:camera prst="orthographicFront"/>
            <a:lightRig rig="threePt" dir="t"/>
          </a:scene3d>
          <a:sp3d prstMaterial="matte">
            <a:bevelT/>
          </a:sp3d>
        </p:spPr>
        <p:txBody>
          <a:bodyPr vert="horz" wrap="square" lIns="0" tIns="0" rIns="0" bIns="0" numCol="1" anchor="ctr" anchorCtr="1">
            <a:noAutofit/>
          </a:bodyPr>
          <a:lstStyle/>
          <a:p>
            <a:pPr marL="0" indent="0" algn="ctr" defTabSz="50800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汇报人：臧亚丽</a:t>
            </a:r>
            <a:endParaRPr lang="ko-KR" altLang="en-US" sz="2400" dirty="0">
              <a:solidFill>
                <a:schemeClr val="bg1"/>
              </a:solidFill>
              <a:latin typeface="黑体" panose="02010609060101010101" charset="-122"/>
              <a:ea typeface="字魂59号-创粗黑" charset="0"/>
            </a:endParaRPr>
          </a:p>
        </p:txBody>
      </p:sp>
      <p:pic>
        <p:nvPicPr>
          <p:cNvPr id="5" name="儿童欢快节奏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294130" y="0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76675" y="5615940"/>
            <a:ext cx="12115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dirty="0" smtClean="0">
                <a:latin typeface="+mn-ea"/>
                <a:ea typeface="+mn-ea"/>
              </a:rPr>
              <a:t>2021.2.24</a:t>
            </a:r>
            <a:endParaRPr lang="en-US" altLang="zh-CN" dirty="0" smtClean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7" presetClass="entr" presetSubtype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4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1" animBg="1"/>
      <p:bldP spid="11" grpId="2" animBg="1"/>
      <p:bldP spid="12" grpId="3" bldLvl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5335270" y="1449705"/>
            <a:ext cx="0" cy="395986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13"/>
          <p:cNvSpPr txBox="1"/>
          <p:nvPr/>
        </p:nvSpPr>
        <p:spPr>
          <a:xfrm rot="5400000">
            <a:off x="2232947" y="2957864"/>
            <a:ext cx="3878005" cy="1108006"/>
          </a:xfrm>
          <a:prstGeom prst="rect">
            <a:avLst/>
          </a:prstGeom>
          <a:noFill/>
        </p:spPr>
        <p:txBody>
          <a:bodyPr wrap="none" lIns="91450" tIns="45725" rIns="91450" bIns="45725" rtlCol="0">
            <a:spAutoFit/>
          </a:bodyPr>
          <a:lstStyle/>
          <a:p>
            <a:pPr algn="ctr"/>
            <a:r>
              <a:rPr lang="en-US" altLang="zh-CN" sz="6600" spc="300" dirty="0">
                <a:solidFill>
                  <a:schemeClr val="bg1">
                    <a:lumMod val="6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CONTENTS</a:t>
            </a:r>
            <a:endParaRPr lang="zh-CN" altLang="en-US" sz="6600" spc="300" dirty="0">
              <a:solidFill>
                <a:schemeClr val="bg1">
                  <a:lumMod val="6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83325" y="1587500"/>
            <a:ext cx="4580890" cy="3823970"/>
            <a:chOff x="6283325" y="1587500"/>
            <a:chExt cx="4580890" cy="3823970"/>
          </a:xfrm>
        </p:grpSpPr>
        <p:sp>
          <p:nvSpPr>
            <p:cNvPr id="22" name="文本框 8"/>
            <p:cNvSpPr txBox="1"/>
            <p:nvPr/>
          </p:nvSpPr>
          <p:spPr>
            <a:xfrm>
              <a:off x="7245350" y="1587500"/>
              <a:ext cx="3618865" cy="641350"/>
            </a:xfrm>
            <a:prstGeom prst="rect">
              <a:avLst/>
            </a:prstGeom>
            <a:noFill/>
          </p:spPr>
          <p:txBody>
            <a:bodyPr vert="horz" wrap="square" lIns="87630" tIns="43815" rIns="87630" bIns="43815" numCol="1" anchor="t">
              <a:spAutoFit/>
            </a:bodyPr>
            <a:lstStyle/>
            <a:p>
              <a:pPr defTabSz="457200">
                <a:spcBef>
                  <a:spcPts val="0"/>
                </a:spcBef>
                <a:spcAft>
                  <a:spcPts val="0"/>
                </a:spcAft>
                <a:defRPr sz="1800"/>
              </a:pPr>
              <a:r>
                <a:rPr lang="zh-CN" altLang="en-US" sz="3600" spc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整体</a:t>
              </a:r>
              <a:r>
                <a:rPr sz="3600" spc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概况</a:t>
              </a:r>
              <a:endParaRPr lang="ko-KR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文本框 8"/>
            <p:cNvSpPr txBox="1"/>
            <p:nvPr/>
          </p:nvSpPr>
          <p:spPr>
            <a:xfrm>
              <a:off x="7307579" y="2648585"/>
              <a:ext cx="3494405" cy="641350"/>
            </a:xfrm>
            <a:prstGeom prst="rect">
              <a:avLst/>
            </a:prstGeom>
            <a:noFill/>
          </p:spPr>
          <p:txBody>
            <a:bodyPr vert="horz" wrap="square" lIns="87630" tIns="43815" rIns="87630" bIns="43815" numCol="1" anchor="t">
              <a:spAutoFit/>
            </a:bodyPr>
            <a:lstStyle/>
            <a:p>
              <a:pPr marL="0" indent="0" algn="l" defTabSz="4572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卷 面 分 析</a:t>
              </a:r>
              <a:endParaRPr 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文本框 8"/>
            <p:cNvSpPr txBox="1"/>
            <p:nvPr/>
          </p:nvSpPr>
          <p:spPr>
            <a:xfrm>
              <a:off x="7245350" y="3709035"/>
              <a:ext cx="3416300" cy="641350"/>
            </a:xfrm>
            <a:prstGeom prst="rect">
              <a:avLst/>
            </a:prstGeom>
            <a:noFill/>
          </p:spPr>
          <p:txBody>
            <a:bodyPr vert="horz" wrap="square" lIns="87630" tIns="43815" rIns="87630" bIns="43815" numCol="1" anchor="t">
              <a:spAutoFit/>
            </a:bodyPr>
            <a:lstStyle/>
            <a:p>
              <a:pPr marL="0" indent="0" algn="l" defTabSz="4572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zh-CN" sz="3600" spc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典型错题</a:t>
              </a:r>
              <a:endParaRPr 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文本框 8"/>
            <p:cNvSpPr txBox="1"/>
            <p:nvPr/>
          </p:nvSpPr>
          <p:spPr>
            <a:xfrm>
              <a:off x="7245350" y="4770120"/>
              <a:ext cx="3478530" cy="641350"/>
            </a:xfrm>
            <a:prstGeom prst="rect">
              <a:avLst/>
            </a:prstGeom>
            <a:noFill/>
          </p:spPr>
          <p:txBody>
            <a:bodyPr vert="horz" wrap="square" lIns="87630" tIns="43815" rIns="87630" bIns="43815" numCol="1" anchor="t">
              <a:spAutoFit/>
            </a:bodyPr>
            <a:lstStyle/>
            <a:p>
              <a:pPr marL="0" indent="0" algn="l" defTabSz="4572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 sz="1800"/>
              </a:pPr>
              <a:r>
                <a:rPr lang="zh-CN" sz="3600" spc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改进策略</a:t>
              </a:r>
              <a:endParaRPr 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6283325" y="1590040"/>
              <a:ext cx="577215" cy="576580"/>
            </a:xfrm>
            <a:prstGeom prst="ellipse">
              <a:avLst/>
            </a:prstGeom>
            <a:gradFill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50000">
                  <a:schemeClr val="accent6"/>
                </a:gs>
                <a:gs pos="80000">
                  <a:schemeClr val="accent6"/>
                </a:gs>
                <a:gs pos="99000">
                  <a:schemeClr val="accent6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dirty="0">
                  <a:solidFill>
                    <a:schemeClr val="bg1"/>
                  </a:solidFill>
                  <a:latin typeface="Rockwell" panose="02060603020205020403" pitchFamily="18" charset="0"/>
                  <a:ea typeface="字魂59号-创粗黑" charset="0"/>
                </a:rPr>
                <a:t>1</a:t>
              </a:r>
              <a:endParaRPr lang="ko-KR" altLang="en-US" sz="2000" dirty="0">
                <a:solidFill>
                  <a:schemeClr val="bg1"/>
                </a:solidFill>
                <a:latin typeface="Rockwell" panose="02060603020205020403" pitchFamily="18" charset="0"/>
                <a:ea typeface="字魂59号-创粗黑" charset="0"/>
              </a:endParaRPr>
            </a:p>
          </p:txBody>
        </p:sp>
        <p:sp>
          <p:nvSpPr>
            <p:cNvPr id="54" name="椭圆 53"/>
            <p:cNvSpPr>
              <a:spLocks noChangeAspect="1"/>
            </p:cNvSpPr>
            <p:nvPr/>
          </p:nvSpPr>
          <p:spPr>
            <a:xfrm>
              <a:off x="6283325" y="2646045"/>
              <a:ext cx="577215" cy="576580"/>
            </a:xfrm>
            <a:prstGeom prst="ellipse">
              <a:avLst/>
            </a:prstGeom>
            <a:gradFill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50000">
                  <a:schemeClr val="accent6"/>
                </a:gs>
                <a:gs pos="80000">
                  <a:schemeClr val="accent6"/>
                </a:gs>
                <a:gs pos="99000">
                  <a:schemeClr val="accent6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 dirty="0">
                  <a:solidFill>
                    <a:schemeClr val="bg1"/>
                  </a:solidFill>
                  <a:latin typeface="Rockwell" panose="02060603020205020403" pitchFamily="18" charset="0"/>
                  <a:ea typeface="字魂59号-创粗黑" charset="0"/>
                </a:rPr>
                <a:t>2</a:t>
              </a:r>
              <a:endParaRPr lang="ko-KR" altLang="en-US" sz="2000" dirty="0">
                <a:solidFill>
                  <a:schemeClr val="bg1"/>
                </a:solidFill>
                <a:latin typeface="Rockwell" panose="02060603020205020403" pitchFamily="18" charset="0"/>
                <a:ea typeface="字魂59号-创粗黑" charset="0"/>
              </a:endParaRPr>
            </a:p>
          </p:txBody>
        </p:sp>
        <p:sp>
          <p:nvSpPr>
            <p:cNvPr id="57" name="椭圆 56"/>
            <p:cNvSpPr>
              <a:spLocks noChangeAspect="1"/>
            </p:cNvSpPr>
            <p:nvPr/>
          </p:nvSpPr>
          <p:spPr>
            <a:xfrm>
              <a:off x="6283325" y="3702685"/>
              <a:ext cx="577215" cy="576580"/>
            </a:xfrm>
            <a:prstGeom prst="ellipse">
              <a:avLst/>
            </a:prstGeom>
            <a:gradFill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50000">
                  <a:schemeClr val="accent6"/>
                </a:gs>
                <a:gs pos="80000">
                  <a:schemeClr val="accent6"/>
                </a:gs>
                <a:gs pos="99000">
                  <a:schemeClr val="accent6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Rockwell" panose="02060603020205020403" pitchFamily="18" charset="0"/>
                  <a:ea typeface="字魂59号-创粗黑" charset="0"/>
                </a:rPr>
                <a:t>3</a:t>
              </a:r>
              <a:endParaRPr lang="ko-KR" altLang="en-US" sz="2000">
                <a:solidFill>
                  <a:schemeClr val="bg1"/>
                </a:solidFill>
                <a:latin typeface="Rockwell" panose="02060603020205020403" pitchFamily="18" charset="0"/>
                <a:ea typeface="字魂59号-创粗黑" charset="0"/>
              </a:endParaRPr>
            </a:p>
          </p:txBody>
        </p:sp>
        <p:sp>
          <p:nvSpPr>
            <p:cNvPr id="60" name="椭圆 59"/>
            <p:cNvSpPr>
              <a:spLocks noChangeAspect="1"/>
            </p:cNvSpPr>
            <p:nvPr/>
          </p:nvSpPr>
          <p:spPr>
            <a:xfrm>
              <a:off x="6283325" y="4758690"/>
              <a:ext cx="577215" cy="576580"/>
            </a:xfrm>
            <a:prstGeom prst="ellipse">
              <a:avLst/>
            </a:prstGeom>
            <a:gradFill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50000">
                  <a:schemeClr val="accent6"/>
                </a:gs>
                <a:gs pos="80000">
                  <a:schemeClr val="accent6"/>
                </a:gs>
                <a:gs pos="99000">
                  <a:schemeClr val="accent6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ctr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Rockwell" panose="02060603020205020403" pitchFamily="18" charset="0"/>
                  <a:ea typeface="字魂59号-创粗黑" charset="0"/>
                </a:rPr>
                <a:t>4</a:t>
              </a:r>
              <a:endParaRPr lang="ko-KR" altLang="en-US" sz="2000">
                <a:solidFill>
                  <a:schemeClr val="bg1"/>
                </a:solidFill>
                <a:latin typeface="Rockwell" panose="02060603020205020403" pitchFamily="18" charset="0"/>
                <a:ea typeface="字魂59号-创粗黑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530" y="1340485"/>
            <a:ext cx="4679950" cy="4679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0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5"/>
                            </p:stCondLst>
                            <p:childTnLst>
                              <p:par>
                                <p:cTn id="16" presetID="16" presetClass="entr" presetSubtype="4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)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2" animBg="1"/>
      <p:bldP spid="21" grpId="1" animBg="1"/>
      <p:bldP spid="2" grpId="3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6308725" y="1325245"/>
            <a:ext cx="1614170" cy="4410710"/>
            <a:chOff x="6308725" y="1325245"/>
            <a:chExt cx="1614170" cy="4410710"/>
          </a:xfrm>
        </p:grpSpPr>
        <p:sp>
          <p:nvSpPr>
            <p:cNvPr id="9" name="AutoShape 5"/>
            <p:cNvSpPr>
              <a:spLocks noChangeAspect="1"/>
            </p:cNvSpPr>
            <p:nvPr/>
          </p:nvSpPr>
          <p:spPr bwMode="auto">
            <a:xfrm>
              <a:off x="6308725" y="1325245"/>
              <a:ext cx="1614805" cy="4320540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91440" tIns="45720" rIns="91440" bIns="45720" numCol="1" anchor="t">
              <a:noAutofit/>
            </a:bodyPr>
            <a:lstStyle/>
            <a:p>
              <a:pPr marL="0" indent="0" algn="l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chemeClr val="accent6"/>
                </a:solidFill>
                <a:latin typeface="字魂59号-创粗黑" charset="0"/>
                <a:ea typeface="字魂59号-创粗黑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41135" y="1492250"/>
              <a:ext cx="995045" cy="4244340"/>
            </a:xfrm>
            <a:prstGeom prst="rect">
              <a:avLst/>
            </a:prstGeom>
            <a:solidFill>
              <a:schemeClr val="accent6"/>
            </a:solidFill>
            <a:ln w="0">
              <a:noFill/>
            </a:ln>
          </p:spPr>
          <p:txBody>
            <a:bodyPr vert="eaVert" wrap="square" lIns="91440" tIns="45720" rIns="90170" bIns="45720" numCol="1" anchor="t">
              <a:noAutofit/>
            </a:bodyPr>
            <a:lstStyle/>
            <a:p>
              <a:pPr algn="ctr" defTabSz="508000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4800" spc="600" dirty="0">
                  <a:ln w="28575" cap="flat" cmpd="sng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整体</a:t>
              </a:r>
              <a:r>
                <a:rPr sz="4800" spc="600" dirty="0" err="1">
                  <a:ln w="28575" cap="flat" cmpd="sng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概况</a:t>
              </a:r>
              <a:endParaRPr lang="ko-KR" altLang="en-US" sz="4800" dirty="0">
                <a:ln w="28575" cap="flat" cmpd="sng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24530" y="899795"/>
            <a:ext cx="6532245" cy="739775"/>
          </a:xfrm>
          <a:prstGeom prst="rect">
            <a:avLst/>
          </a:prstGeom>
          <a:noFill/>
        </p:spPr>
        <p:txBody>
          <a:bodyPr vert="horz" wrap="square" lIns="0" tIns="0" rIns="0" bIns="0" numCol="1" anchor="t">
            <a:noAutofit/>
          </a:bodyPr>
          <a:lstStyle/>
          <a:p>
            <a:pPr marL="0" indent="0" algn="l" defTabSz="508000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4800" dirty="0" err="1">
                <a:latin typeface="楷体" panose="02010609060101010101" pitchFamily="49" charset="-122"/>
                <a:ea typeface="楷体" panose="02010609060101010101" pitchFamily="49" charset="-122"/>
              </a:rPr>
              <a:t>各年级五率汇总表</a:t>
            </a:r>
            <a:endParaRPr sz="4800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48397" y="1639570"/>
          <a:ext cx="9755505" cy="35337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/>
                <a:gridCol w="1676400"/>
                <a:gridCol w="1600200"/>
                <a:gridCol w="1600200"/>
                <a:gridCol w="1773873"/>
                <a:gridCol w="1580515"/>
              </a:tblGrid>
              <a:tr h="504825"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 dirty="0" err="1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年级</a:t>
                      </a:r>
                      <a:r>
                        <a:rPr sz="2400" b="1" kern="1200" dirty="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 </a:t>
                      </a:r>
                      <a:endParaRPr lang="ko-KR" altLang="en-US" sz="2400" b="1" i="0" kern="1200" dirty="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优秀率</a:t>
                      </a:r>
                      <a:endParaRPr lang="ko-KR" altLang="en-US" sz="2400" b="1" i="0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良好率</a:t>
                      </a:r>
                      <a:endParaRPr lang="ko-KR" altLang="en-US" sz="2400" b="1" i="0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CN"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合</a:t>
                      </a: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格率</a:t>
                      </a:r>
                      <a:endParaRPr lang="ko-KR" altLang="en-US" sz="2400" b="1" i="0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不</a:t>
                      </a:r>
                      <a:r>
                        <a:rPr lang="zh-CN"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合</a:t>
                      </a: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格率</a:t>
                      </a:r>
                      <a:endParaRPr lang="ko-KR" altLang="en-US" sz="2400" b="1" i="0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低分率</a:t>
                      </a:r>
                      <a:endParaRPr lang="ko-KR" altLang="en-US" sz="2400" b="1" i="0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848995" y="3277870"/>
          <a:ext cx="10651490" cy="19462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7175"/>
                <a:gridCol w="2478405"/>
                <a:gridCol w="1449705"/>
                <a:gridCol w="1283970"/>
                <a:gridCol w="1973580"/>
                <a:gridCol w="1938655"/>
              </a:tblGrid>
              <a:tr h="462915"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 dirty="0" err="1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年级</a:t>
                      </a:r>
                      <a:r>
                        <a:rPr sz="2400" b="1" kern="1200" dirty="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 </a:t>
                      </a:r>
                      <a:endParaRPr lang="ko-KR" altLang="en-US" sz="2400" b="1" kern="1200" dirty="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计算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填空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选择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操作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just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解决实际问题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2333625" y="2538095"/>
            <a:ext cx="7527925" cy="739775"/>
          </a:xfrm>
          <a:prstGeom prst="rect">
            <a:avLst/>
          </a:prstGeom>
          <a:noFill/>
        </p:spPr>
        <p:txBody>
          <a:bodyPr vert="horz" wrap="square" lIns="0" tIns="0" rIns="0" bIns="0" numCol="1" anchor="t">
            <a:noAutofit/>
          </a:bodyPr>
          <a:p>
            <a:pPr marL="0" indent="0" algn="l" defTabSz="508000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4800" dirty="0" err="1">
                <a:latin typeface="楷体" panose="02010609060101010101" pitchFamily="49" charset="-122"/>
                <a:ea typeface="楷体" panose="02010609060101010101" pitchFamily="49" charset="-122"/>
              </a:rPr>
              <a:t>各年级单项得分率汇总表</a:t>
            </a:r>
            <a:endParaRPr lang="ko-KR" altLang="en-US" sz="4800" dirty="0">
              <a:latin typeface="楷体" panose="02010609060101010101" pitchFamily="49" charset="-122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28850" y="4134485"/>
            <a:ext cx="7527925" cy="739775"/>
          </a:xfrm>
          <a:prstGeom prst="rect">
            <a:avLst/>
          </a:prstGeom>
          <a:noFill/>
        </p:spPr>
        <p:txBody>
          <a:bodyPr vert="horz" wrap="square" lIns="0" tIns="0" rIns="0" bIns="0" numCol="1" anchor="t">
            <a:noAutofit/>
          </a:bodyPr>
          <a:p>
            <a:pPr marL="0" indent="0" algn="l" defTabSz="508000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4800" dirty="0" err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sz="4800" dirty="0" err="1">
                <a:latin typeface="楷体" panose="02010609060101010101" pitchFamily="49" charset="-122"/>
                <a:ea typeface="楷体" panose="02010609060101010101" pitchFamily="49" charset="-122"/>
              </a:rPr>
              <a:t>各年级得分分段汇总表</a:t>
            </a:r>
            <a:endParaRPr lang="ko-KR" altLang="en-US" sz="4800" dirty="0">
              <a:latin typeface="楷体" panose="02010609060101010101" pitchFamily="49" charset="-122"/>
              <a:ea typeface="宋体" panose="02010600030101010101" pitchFamily="2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48080" y="4874260"/>
          <a:ext cx="10052685" cy="4145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16965"/>
                <a:gridCol w="1116965"/>
                <a:gridCol w="1116965"/>
                <a:gridCol w="1116965"/>
                <a:gridCol w="1116965"/>
                <a:gridCol w="1116965"/>
                <a:gridCol w="1116965"/>
                <a:gridCol w="1116965"/>
                <a:gridCol w="1116965"/>
              </a:tblGrid>
              <a:tr h="518160"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 dirty="0" err="1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年级</a:t>
                      </a:r>
                      <a:endParaRPr lang="ko-KR" altLang="en-US" sz="1800" b="1" i="0" kern="1200" dirty="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 dirty="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90-100</a:t>
                      </a:r>
                      <a:endParaRPr lang="ko-KR" altLang="en-US" sz="2400" b="1" kern="1200" dirty="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80-90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70-80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60-70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48-60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36-48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24-36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kern="12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0-24</a:t>
                      </a:r>
                      <a:endParaRPr lang="ko-KR" altLang="en-US" sz="2400" b="1" kern="12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73785" y="1174115"/>
          <a:ext cx="10048240" cy="37579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56030"/>
                <a:gridCol w="1256030"/>
                <a:gridCol w="1256030"/>
                <a:gridCol w="1256030"/>
                <a:gridCol w="1256030"/>
                <a:gridCol w="1256030"/>
                <a:gridCol w="1256030"/>
                <a:gridCol w="1256030"/>
              </a:tblGrid>
              <a:tr h="511810"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i="0" kern="1200" dirty="0" err="1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年级</a:t>
                      </a:r>
                      <a:r>
                        <a:rPr sz="2400" b="1" i="0" kern="1200" dirty="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 </a:t>
                      </a:r>
                      <a:endParaRPr lang="ko-KR" altLang="en-US" sz="2400" b="1" i="0" kern="1200" dirty="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i="0" kern="120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总人数</a:t>
                      </a:r>
                      <a:endParaRPr lang="ko-KR" altLang="en-US" sz="2400" b="1" i="0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i="0" kern="120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实考数</a:t>
                      </a:r>
                      <a:endParaRPr lang="ko-KR" altLang="en-US" sz="2400" b="1" i="0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i="0" kern="120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标准差</a:t>
                      </a:r>
                      <a:endParaRPr lang="ko-KR" altLang="en-US" sz="2400" b="1" i="0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i="0" kern="120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平均分</a:t>
                      </a:r>
                      <a:endParaRPr lang="ko-KR" altLang="en-US" sz="2400" b="1" i="0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i="0" kern="120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均分差</a:t>
                      </a:r>
                      <a:endParaRPr lang="ko-KR" altLang="en-US" sz="2400" b="1" i="0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i="0" kern="120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最高分</a:t>
                      </a:r>
                      <a:endParaRPr lang="ko-KR" altLang="en-US" sz="2400" b="1" i="0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1" i="0" kern="1200">
                          <a:solidFill>
                            <a:schemeClr val="lt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最低分</a:t>
                      </a:r>
                      <a:endParaRPr lang="ko-KR" altLang="en-US" sz="2400" b="1" i="0" kern="1200">
                        <a:solidFill>
                          <a:schemeClr val="lt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</a:tr>
              <a:tr h="541020"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一年级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6.82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541020"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二年级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 dirty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7.67</a:t>
                      </a:r>
                      <a:endParaRPr lang="ko-KR" altLang="en-US" sz="2400" b="0" i="0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541020"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三年级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 dirty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7.05</a:t>
                      </a:r>
                      <a:endParaRPr lang="ko-KR" altLang="en-US" sz="2400" b="0" i="0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541020"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四年级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8.59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541020"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五年级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13.85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541020"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六年级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14.45</a:t>
                      </a:r>
                      <a:endParaRPr lang="ko-KR" alt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 defTabSz="508000" fontAlgn="base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X</a:t>
                      </a:r>
                      <a:endParaRPr lang="en-US" sz="2400" b="0" i="0" kern="1200" dirty="0">
                        <a:solidFill>
                          <a:schemeClr val="dk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030730" y="434340"/>
            <a:ext cx="8594725" cy="739775"/>
          </a:xfrm>
          <a:prstGeom prst="rect">
            <a:avLst/>
          </a:prstGeom>
          <a:noFill/>
        </p:spPr>
        <p:txBody>
          <a:bodyPr vert="horz" wrap="square" lIns="0" tIns="0" rIns="0" bIns="0" numCol="1" anchor="t">
            <a:noAutofit/>
          </a:bodyPr>
          <a:lstStyle/>
          <a:p>
            <a:pPr marL="0" indent="0" algn="l" defTabSz="508000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4800">
                <a:latin typeface="Calibri" panose="020F0502020204030204" charset="0"/>
                <a:ea typeface="宋体" panose="02010600030101010101" pitchFamily="2" charset="-122"/>
              </a:rPr>
              <a:t>各年级成绩基本概况汇总表</a:t>
            </a:r>
            <a:endParaRPr lang="ko-KR" altLang="en-US" sz="4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7" name="形状 6"/>
          <p:cNvSpPr/>
          <p:nvPr/>
        </p:nvSpPr>
        <p:spPr>
          <a:xfrm>
            <a:off x="4947285" y="1633855"/>
            <a:ext cx="1021080" cy="3303270"/>
          </a:xfrm>
          <a:prstGeom prst="roundRect">
            <a:avLst/>
          </a:prstGeom>
          <a:noFill/>
          <a:ln w="38100" cap="flat" cmpd="sng">
            <a:solidFill>
              <a:srgbClr val="36B700">
                <a:alpha val="100000"/>
              </a:srgb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形状 8"/>
          <p:cNvSpPr/>
          <p:nvPr/>
        </p:nvSpPr>
        <p:spPr>
          <a:xfrm>
            <a:off x="9959975" y="1685290"/>
            <a:ext cx="1089660" cy="3251835"/>
          </a:xfrm>
          <a:prstGeom prst="roundRect">
            <a:avLst/>
          </a:prstGeom>
          <a:noFill/>
          <a:ln w="38100" cap="flat" cmpd="sng"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marL="0" indent="0" algn="ctr" defTabSz="508000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35605" y="5078730"/>
            <a:ext cx="60509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dirty="0" smtClean="0">
                <a:latin typeface="+mn-ea"/>
                <a:ea typeface="+mn-ea"/>
              </a:rPr>
              <a:t>标准差能反映一个数据集的</a:t>
            </a:r>
            <a:r>
              <a:rPr lang="zh-CN" altLang="en-US" sz="2400" dirty="0" smtClean="0">
                <a:solidFill>
                  <a:srgbClr val="FF0000"/>
                </a:solidFill>
                <a:latin typeface="+mn-ea"/>
                <a:ea typeface="+mn-ea"/>
              </a:rPr>
              <a:t>离散程度</a:t>
            </a:r>
            <a:endParaRPr lang="zh-CN" altLang="en-US" sz="2400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57245" y="5730240"/>
            <a:ext cx="56292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dirty="0" smtClean="0">
                <a:solidFill>
                  <a:srgbClr val="00B050"/>
                </a:solidFill>
                <a:latin typeface="+mn-ea"/>
                <a:ea typeface="+mn-ea"/>
              </a:rPr>
              <a:t>整体均衡 </a:t>
            </a:r>
            <a:r>
              <a:rPr lang="zh-CN" altLang="en-US" sz="3200" dirty="0" smtClean="0">
                <a:latin typeface="+mn-ea"/>
                <a:ea typeface="+mn-ea"/>
              </a:rPr>
              <a:t>    </a:t>
            </a:r>
            <a:r>
              <a:rPr lang="zh-CN" altLang="en-US" sz="3200" dirty="0" smtClean="0">
                <a:solidFill>
                  <a:schemeClr val="accent1"/>
                </a:solidFill>
                <a:latin typeface="+mn-ea"/>
                <a:ea typeface="+mn-ea"/>
              </a:rPr>
              <a:t>两极分化 </a:t>
            </a:r>
            <a:endParaRPr lang="zh-CN" altLang="en-US" sz="3200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59975" y="5237480"/>
            <a:ext cx="14014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dirty="0" smtClean="0">
                <a:solidFill>
                  <a:srgbClr val="00B050"/>
                </a:solidFill>
                <a:latin typeface="+mn-ea"/>
                <a:ea typeface="+mn-ea"/>
              </a:rPr>
              <a:t>先天</a:t>
            </a:r>
            <a:r>
              <a:rPr lang="zh-CN" altLang="en-US" sz="3200" dirty="0" smtClean="0">
                <a:latin typeface="+mn-ea"/>
                <a:ea typeface="+mn-ea"/>
              </a:rPr>
              <a:t>   </a:t>
            </a:r>
            <a:endParaRPr lang="zh-CN" altLang="en-US" sz="3200" dirty="0" smtClean="0">
              <a:latin typeface="+mn-ea"/>
              <a:ea typeface="+mn-ea"/>
            </a:endParaRPr>
          </a:p>
          <a:p>
            <a:r>
              <a:rPr lang="zh-CN" altLang="en-US" sz="3200" dirty="0" smtClean="0">
                <a:solidFill>
                  <a:schemeClr val="accent1"/>
                </a:solidFill>
                <a:latin typeface="+mn-ea"/>
                <a:ea typeface="+mn-ea"/>
              </a:rPr>
              <a:t>后天 </a:t>
            </a:r>
            <a:endParaRPr lang="zh-CN" altLang="en-US" sz="3200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3" bldLvl="0" animBg="1"/>
      <p:bldP spid="9" grpId="5" bldLvl="0" animBg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725805" y="1507490"/>
          <a:ext cx="80899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315"/>
                <a:gridCol w="756285"/>
                <a:gridCol w="1113155"/>
                <a:gridCol w="5224145"/>
              </a:tblGrid>
              <a:tr h="4114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班级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姓名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成绩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学生情况分析</a:t>
                      </a:r>
                      <a:endParaRPr lang="zh-CN" altLang="en-US"/>
                    </a:p>
                  </a:txBody>
                  <a:tcPr/>
                </a:tc>
              </a:tr>
              <a:tr h="13716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</a:t>
                      </a:r>
                      <a:endParaRPr lang="en-US" altLang="zh-CN"/>
                    </a:p>
                  </a:txBody>
                  <a:tcPr vert="horz" anchor="ctr" anchorCtr="1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x</a:t>
                      </a:r>
                      <a:endParaRPr lang="en-US" altLang="zh-CN"/>
                    </a:p>
                  </a:txBody>
                  <a:tcPr vert="horz" anchor="ctr" anchorCtr="1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sz="2100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该同学课堂的参与很少，在校基本以课间为乐，课上沉迷在自己的小制作上（折腾钢笔或笔囊），学业掌握全依赖于家教和父母。</a:t>
                      </a:r>
                      <a:endParaRPr lang="zh-CN" altLang="en-US"/>
                    </a:p>
                  </a:txBody>
                  <a:tcPr/>
                </a:tc>
              </a:tr>
              <a:tr h="4114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B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100">
                          <a:sym typeface="+mn-ea"/>
                        </a:rPr>
                        <a:t>x</a:t>
                      </a:r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p>
                      <a:pPr>
                        <a:buNone/>
                      </a:pPr>
                      <a:r>
                        <a:rPr lang="zh-CN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三兄弟家经济条件较好，父母实力打拼，忙碌于事业，</a:t>
                      </a:r>
                      <a:r>
                        <a:rPr lang="zh-CN" sz="2100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疏于陪伴</a:t>
                      </a:r>
                      <a:r>
                        <a:rPr lang="zh-CN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对孩子的学习和生活关注较少。三弟低年级时状态较佳，无奈哥哥们的</a:t>
                      </a:r>
                      <a:r>
                        <a:rPr lang="en-US" altLang="zh-CN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“</a:t>
                      </a:r>
                      <a:r>
                        <a:rPr lang="zh-CN" altLang="en-US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榜样</a:t>
                      </a:r>
                      <a:r>
                        <a:rPr lang="en-US" altLang="zh-CN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”</a:t>
                      </a:r>
                      <a:r>
                        <a:rPr lang="zh-CN" altLang="en-US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力量太强大，对学习的态度逐步被同化，三兄弟三科都较弱。</a:t>
                      </a:r>
                      <a:endParaRPr lang="zh-CN" altLang="en-US" kern="2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C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100">
                          <a:sym typeface="+mn-ea"/>
                        </a:rPr>
                        <a:t>x</a:t>
                      </a:r>
                      <a:endParaRPr lang="zh-CN" altLang="en-US"/>
                    </a:p>
                  </a:txBody>
                  <a:tcPr/>
                </a:tc>
                <a:tc vMerge="1">
                  <a:tcPr/>
                </a:tc>
              </a:tr>
              <a:tr h="86868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D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100">
                          <a:sym typeface="+mn-ea"/>
                        </a:rPr>
                        <a:t>x</a:t>
                      </a:r>
                      <a:endParaRPr lang="zh-CN" altLang="en-US"/>
                    </a:p>
                  </a:txBody>
                  <a:tcPr/>
                </a:tc>
                <a:tc vMerge="1">
                  <a:tcPr/>
                </a:tc>
              </a:tr>
              <a:tr h="105156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E</a:t>
                      </a:r>
                      <a:endParaRPr lang="en-US" altLang="zh-CN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100">
                          <a:sym typeface="+mn-ea"/>
                        </a:rPr>
                        <a:t>x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kern="2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该同学心理极度缺乏安全感。对二宝比较排斥，缺乏亲情而逐步体现出对学习的懒散。</a:t>
                      </a:r>
                      <a:endParaRPr lang="zh-CN" kern="2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325880" y="673100"/>
            <a:ext cx="7489825" cy="739775"/>
          </a:xfrm>
          <a:prstGeom prst="rect">
            <a:avLst/>
          </a:prstGeom>
          <a:noFill/>
        </p:spPr>
        <p:txBody>
          <a:bodyPr vert="horz" wrap="square" lIns="0" tIns="0" rIns="0" bIns="0" numCol="1" anchor="t">
            <a:noAutofit/>
          </a:bodyPr>
          <a:p>
            <a:pPr marL="0" indent="0" algn="l" defTabSz="508000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sz="4800">
                <a:latin typeface="Calibri" panose="020F0502020204030204" charset="0"/>
                <a:ea typeface="宋体" panose="02010600030101010101" pitchFamily="2" charset="-122"/>
              </a:rPr>
              <a:t>各年级</a:t>
            </a:r>
            <a:r>
              <a:rPr lang="zh-CN" sz="4800">
                <a:latin typeface="Calibri" panose="020F0502020204030204" charset="0"/>
                <a:ea typeface="宋体" panose="02010600030101010101" pitchFamily="2" charset="-122"/>
              </a:rPr>
              <a:t>部分学生情况分析</a:t>
            </a:r>
            <a:endParaRPr lang="zh-CN" sz="4800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7150" y="2027555"/>
            <a:ext cx="30276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latin typeface="+mn-ea"/>
                <a:ea typeface="+mn-ea"/>
              </a:rPr>
              <a:t>学科学习力较弱</a:t>
            </a:r>
            <a:endParaRPr lang="zh-CN" altLang="en-US" sz="2800" dirty="0" smtClean="0">
              <a:latin typeface="+mn-ea"/>
              <a:ea typeface="+mn-ea"/>
            </a:endParaRPr>
          </a:p>
          <a:p>
            <a:r>
              <a:rPr lang="zh-CN" altLang="en-US" sz="2800" dirty="0" smtClean="0">
                <a:latin typeface="+mn-ea"/>
                <a:ea typeface="+mn-ea"/>
              </a:rPr>
              <a:t>某些领域较有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天赋</a:t>
            </a:r>
            <a:endParaRPr lang="zh-CN" altLang="en-US" sz="2800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947150" y="3693160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latin typeface="+mn-ea"/>
                <a:ea typeface="+mn-ea"/>
              </a:rPr>
              <a:t>原生家庭环境</a:t>
            </a:r>
            <a:endParaRPr lang="zh-CN" altLang="en-US" sz="2800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47150" y="5080635"/>
            <a:ext cx="1605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心理变化</a:t>
            </a:r>
            <a:endParaRPr lang="zh-CN" altLang="en-US" sz="28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轻生事件</a:t>
            </a:r>
            <a:endParaRPr lang="zh-CN" altLang="en-US" sz="2800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6308725" y="1325245"/>
            <a:ext cx="1614805" cy="4411345"/>
            <a:chOff x="6308725" y="1325245"/>
            <a:chExt cx="1614805" cy="4411345"/>
          </a:xfrm>
        </p:grpSpPr>
        <p:sp>
          <p:nvSpPr>
            <p:cNvPr id="14" name="AutoShape 13"/>
            <p:cNvSpPr>
              <a:spLocks noChangeAspect="1"/>
            </p:cNvSpPr>
            <p:nvPr/>
          </p:nvSpPr>
          <p:spPr bwMode="auto">
            <a:xfrm>
              <a:off x="6308725" y="1325245"/>
              <a:ext cx="1614805" cy="4320540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91440" tIns="45720" rIns="91440" bIns="45720" numCol="1" anchor="t">
              <a:noAutofit/>
            </a:bodyPr>
            <a:lstStyle/>
            <a:p>
              <a:pPr marL="0" indent="0" algn="l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chemeClr val="accent6"/>
                </a:solidFill>
                <a:latin typeface="字魂59号-创粗黑" charset="0"/>
                <a:ea typeface="字魂59号-创粗黑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41135" y="1492250"/>
              <a:ext cx="995045" cy="4244340"/>
            </a:xfrm>
            <a:prstGeom prst="rect">
              <a:avLst/>
            </a:prstGeom>
            <a:solidFill>
              <a:schemeClr val="accent6"/>
            </a:solidFill>
            <a:ln w="0">
              <a:noFill/>
            </a:ln>
          </p:spPr>
          <p:txBody>
            <a:bodyPr vert="eaVert" wrap="square" lIns="91440" tIns="45720" rIns="90170" bIns="45720" numCol="1" anchor="t">
              <a:noAutofit/>
            </a:bodyPr>
            <a:lstStyle/>
            <a:p>
              <a:pPr marL="0" indent="0" algn="ctr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sz="4800" spc="600" dirty="0" err="1">
                  <a:ln w="28575" cap="flat" cmpd="sng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卷面分析</a:t>
              </a:r>
              <a:endParaRPr lang="zh-CN" sz="4800" dirty="0">
                <a:ln w="28575" cap="flat" cmpd="sng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27100" y="65468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latin typeface="+mn-ea"/>
                <a:ea typeface="+mn-ea"/>
              </a:rPr>
              <a:t>难度系数：</a:t>
            </a:r>
            <a:endParaRPr lang="zh-CN" altLang="en-US" sz="2800" dirty="0" smtClean="0"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7100" y="145478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 smtClean="0">
                <a:latin typeface="+mn-ea"/>
                <a:ea typeface="+mn-ea"/>
              </a:rPr>
              <a:t>分值分布：</a:t>
            </a:r>
            <a:endParaRPr lang="zh-CN" altLang="en-US" sz="2800" dirty="0" smtClean="0">
              <a:latin typeface="+mn-ea"/>
              <a:ea typeface="+mn-ea"/>
            </a:endParaRPr>
          </a:p>
        </p:txBody>
      </p:sp>
      <p:pic>
        <p:nvPicPr>
          <p:cNvPr id="28" name="图片 27" descr="C:/Users/ASUS/AppData/Roaming/JisuOffice/ETemp/4464_22376248/fImage130231660101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55" y="2114550"/>
            <a:ext cx="5120233" cy="3219450"/>
          </a:xfrm>
          <a:prstGeom prst="rect">
            <a:avLst/>
          </a:prstGeom>
          <a:noFill/>
        </p:spPr>
      </p:pic>
      <p:graphicFrame>
        <p:nvGraphicFramePr>
          <p:cNvPr id="6" name="图表 5"/>
          <p:cNvGraphicFramePr/>
          <p:nvPr/>
        </p:nvGraphicFramePr>
        <p:xfrm>
          <a:off x="5927725" y="1969770"/>
          <a:ext cx="5372100" cy="3773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6308725" y="1325245"/>
            <a:ext cx="1614805" cy="4411345"/>
            <a:chOff x="6308725" y="1325245"/>
            <a:chExt cx="1614805" cy="4411345"/>
          </a:xfrm>
        </p:grpSpPr>
        <p:sp>
          <p:nvSpPr>
            <p:cNvPr id="14" name="AutoShape 13"/>
            <p:cNvSpPr>
              <a:spLocks noChangeAspect="1"/>
            </p:cNvSpPr>
            <p:nvPr/>
          </p:nvSpPr>
          <p:spPr bwMode="auto">
            <a:xfrm>
              <a:off x="6308725" y="1325245"/>
              <a:ext cx="1614805" cy="4320540"/>
            </a:xfrm>
            <a:prstGeom prst="rect">
              <a:avLst/>
            </a:prstGeom>
            <a:noFill/>
            <a:ln w="0">
              <a:noFill/>
            </a:ln>
          </p:spPr>
          <p:txBody>
            <a:bodyPr vert="horz" wrap="square" lIns="91440" tIns="45720" rIns="91440" bIns="45720" numCol="1" anchor="t">
              <a:noAutofit/>
            </a:bodyPr>
            <a:lstStyle/>
            <a:p>
              <a:pPr marL="0" indent="0" algn="l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ko-KR" altLang="en-US" sz="1800">
                <a:solidFill>
                  <a:schemeClr val="accent6"/>
                </a:solidFill>
                <a:latin typeface="字魂59号-创粗黑" charset="0"/>
                <a:ea typeface="字魂59号-创粗黑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41135" y="1492250"/>
              <a:ext cx="995045" cy="4244340"/>
            </a:xfrm>
            <a:prstGeom prst="rect">
              <a:avLst/>
            </a:prstGeom>
            <a:solidFill>
              <a:schemeClr val="accent6"/>
            </a:solidFill>
            <a:ln w="0">
              <a:noFill/>
            </a:ln>
          </p:spPr>
          <p:txBody>
            <a:bodyPr vert="eaVert" wrap="square" lIns="91440" tIns="45720" rIns="90170" bIns="45720" numCol="1" anchor="t">
              <a:noAutofit/>
            </a:bodyPr>
            <a:lstStyle/>
            <a:p>
              <a:pPr marL="0" indent="0" algn="ctr" defTabSz="508000" fontAlgn="base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zh-CN" sz="4800" spc="600" dirty="0" err="1">
                  <a:ln w="28575" cap="flat" cmpd="sng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典型错题</a:t>
              </a:r>
              <a:endParaRPr lang="zh-CN" sz="4800" dirty="0">
                <a:ln w="28575" cap="flat" cmpd="sng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Rectangle: Rounded Corners 25"/>
          <p:cNvSpPr/>
          <p:nvPr/>
        </p:nvSpPr>
        <p:spPr>
          <a:xfrm>
            <a:off x="3505120" y="432435"/>
            <a:ext cx="5325190" cy="63944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 dirty="0">
                <a:cs typeface="+mn-ea"/>
                <a:sym typeface="+mn-lt"/>
              </a:rPr>
              <a:t>典型错题</a:t>
            </a:r>
            <a:r>
              <a:rPr lang="en-US" altLang="zh-CN" sz="4000" dirty="0">
                <a:cs typeface="+mn-ea"/>
                <a:sym typeface="+mn-lt"/>
              </a:rPr>
              <a:t>——</a:t>
            </a:r>
            <a:r>
              <a:rPr lang="zh-CN" altLang="en-US" sz="4000" dirty="0">
                <a:cs typeface="+mn-ea"/>
                <a:sym typeface="+mn-lt"/>
              </a:rPr>
              <a:t>计算</a:t>
            </a:r>
            <a:endParaRPr lang="id-ID" sz="4000" dirty="0"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5" y="3592195"/>
            <a:ext cx="2081916" cy="1800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1"/>
          <a:stretch>
            <a:fillRect/>
          </a:stretch>
        </p:blipFill>
        <p:spPr>
          <a:xfrm>
            <a:off x="3428969" y="1292225"/>
            <a:ext cx="1633715" cy="180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2"/>
          <a:stretch>
            <a:fillRect/>
          </a:stretch>
        </p:blipFill>
        <p:spPr>
          <a:xfrm>
            <a:off x="5225645" y="1292225"/>
            <a:ext cx="2636570" cy="1800000"/>
          </a:xfrm>
          <a:prstGeom prst="rect">
            <a:avLst/>
          </a:prstGeom>
        </p:spPr>
      </p:pic>
      <p:pic>
        <p:nvPicPr>
          <p:cNvPr id="4" name="图片 6" descr="IMG_256"/>
          <p:cNvPicPr>
            <a:picLocks noChangeAspect="1"/>
          </p:cNvPicPr>
          <p:nvPr/>
        </p:nvPicPr>
        <p:blipFill>
          <a:blip r:embed="rId4"/>
          <a:srcRect l="8303" t="56713" r="43441" b="22524"/>
          <a:stretch>
            <a:fillRect/>
          </a:stretch>
        </p:blipFill>
        <p:spPr>
          <a:xfrm>
            <a:off x="613410" y="1407160"/>
            <a:ext cx="1845310" cy="1191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TextBox 13"/>
          <p:cNvSpPr txBox="1"/>
          <p:nvPr/>
        </p:nvSpPr>
        <p:spPr>
          <a:xfrm>
            <a:off x="335083" y="2854165"/>
            <a:ext cx="2755981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sz="2400" spc="300" dirty="0">
                <a:solidFill>
                  <a:srgbClr val="FF0000"/>
                </a:solidFill>
                <a:cs typeface="+mn-ea"/>
                <a:sym typeface="+mn-lt"/>
              </a:rPr>
              <a:t>低年级漏题现象</a:t>
            </a:r>
            <a:endParaRPr lang="zh-CN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" name="TextBox 13"/>
          <p:cNvSpPr txBox="1"/>
          <p:nvPr/>
        </p:nvSpPr>
        <p:spPr>
          <a:xfrm>
            <a:off x="4406068" y="3223100"/>
            <a:ext cx="2755981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sz="2400" spc="300" dirty="0">
                <a:solidFill>
                  <a:srgbClr val="FF0000"/>
                </a:solidFill>
                <a:cs typeface="+mn-ea"/>
                <a:sym typeface="+mn-lt"/>
              </a:rPr>
              <a:t>进退位遗漏</a:t>
            </a:r>
            <a:endParaRPr lang="zh-CN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556428" y="3222465"/>
            <a:ext cx="27559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试商后没用原数乘</a:t>
            </a:r>
            <a:endParaRPr 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32"/>
          <a:stretch>
            <a:fillRect/>
          </a:stretch>
        </p:blipFill>
        <p:spPr>
          <a:xfrm>
            <a:off x="8744389" y="1292225"/>
            <a:ext cx="2379101" cy="1800000"/>
          </a:xfrm>
          <a:prstGeom prst="rect">
            <a:avLst/>
          </a:prstGeom>
        </p:spPr>
      </p:pic>
      <p:sp>
        <p:nvSpPr>
          <p:cNvPr id="30" name="TextBox 13"/>
          <p:cNvSpPr txBox="1"/>
          <p:nvPr/>
        </p:nvSpPr>
        <p:spPr>
          <a:xfrm>
            <a:off x="755597" y="5504655"/>
            <a:ext cx="1559341" cy="3760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验算虚设</a:t>
            </a:r>
            <a:endParaRPr 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768" y="3591878"/>
            <a:ext cx="4511749" cy="1800000"/>
          </a:xfrm>
          <a:prstGeom prst="rect">
            <a:avLst/>
          </a:prstGeom>
        </p:spPr>
      </p:pic>
      <p:sp>
        <p:nvSpPr>
          <p:cNvPr id="5" name="TextBox 13"/>
          <p:cNvSpPr txBox="1"/>
          <p:nvPr/>
        </p:nvSpPr>
        <p:spPr>
          <a:xfrm>
            <a:off x="3301365" y="5511800"/>
            <a:ext cx="386080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sz="2400" spc="300" dirty="0">
                <a:solidFill>
                  <a:srgbClr val="FF0000"/>
                </a:solidFill>
                <a:cs typeface="+mn-ea"/>
                <a:sym typeface="+mn-lt"/>
              </a:rPr>
              <a:t>高估多位数的口算水平</a:t>
            </a:r>
            <a:endParaRPr lang="zh-CN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7" name="图片 6" descr="L@P[XR2Y[WW)WR)(O`S5S2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1905" y="3708400"/>
            <a:ext cx="4298315" cy="1567815"/>
          </a:xfrm>
          <a:prstGeom prst="rect">
            <a:avLst/>
          </a:prstGeom>
        </p:spPr>
      </p:pic>
      <p:sp>
        <p:nvSpPr>
          <p:cNvPr id="8" name="TextBox 13"/>
          <p:cNvSpPr txBox="1"/>
          <p:nvPr/>
        </p:nvSpPr>
        <p:spPr>
          <a:xfrm>
            <a:off x="8700770" y="5504815"/>
            <a:ext cx="242316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sz="2400" spc="300" dirty="0">
                <a:solidFill>
                  <a:srgbClr val="FF0000"/>
                </a:solidFill>
                <a:cs typeface="+mn-ea"/>
                <a:sym typeface="+mn-lt"/>
              </a:rPr>
              <a:t>数的转化不熟练</a:t>
            </a:r>
            <a:endParaRPr lang="zh-CN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Rectangle: Rounded Corners 25"/>
          <p:cNvSpPr/>
          <p:nvPr/>
        </p:nvSpPr>
        <p:spPr>
          <a:xfrm>
            <a:off x="3505120" y="432435"/>
            <a:ext cx="5325190" cy="63944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 dirty="0">
                <a:cs typeface="+mn-ea"/>
                <a:sym typeface="+mn-lt"/>
              </a:rPr>
              <a:t>典型错题</a:t>
            </a:r>
            <a:r>
              <a:rPr lang="en-US" altLang="zh-CN" sz="4000" dirty="0">
                <a:cs typeface="+mn-ea"/>
                <a:sym typeface="+mn-lt"/>
              </a:rPr>
              <a:t>——</a:t>
            </a:r>
            <a:r>
              <a:rPr lang="zh-CN" altLang="en-US" sz="4000" dirty="0">
                <a:cs typeface="+mn-ea"/>
                <a:sym typeface="+mn-lt"/>
              </a:rPr>
              <a:t>计算</a:t>
            </a:r>
            <a:endParaRPr lang="id-ID" sz="4000" dirty="0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79" y="3143915"/>
            <a:ext cx="5856613" cy="1800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32" y="1482963"/>
            <a:ext cx="2977405" cy="1440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40" y="3143915"/>
            <a:ext cx="2962234" cy="18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416" y="1462840"/>
            <a:ext cx="2633143" cy="144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625" y="1462840"/>
            <a:ext cx="2706741" cy="1440000"/>
          </a:xfrm>
          <a:prstGeom prst="rect">
            <a:avLst/>
          </a:prstGeom>
        </p:spPr>
      </p:pic>
      <p:sp>
        <p:nvSpPr>
          <p:cNvPr id="8" name="TextBox 13"/>
          <p:cNvSpPr txBox="1"/>
          <p:nvPr/>
        </p:nvSpPr>
        <p:spPr>
          <a:xfrm>
            <a:off x="2727960" y="5344795"/>
            <a:ext cx="664019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sz="2400" spc="300" dirty="0">
                <a:solidFill>
                  <a:srgbClr val="FF0000"/>
                </a:solidFill>
                <a:cs typeface="+mn-ea"/>
                <a:sym typeface="+mn-lt"/>
              </a:rPr>
              <a:t>计算上的问题直接影响解决问题的得分率</a:t>
            </a:r>
            <a:endParaRPr lang="zh-CN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92" name="连接符: 肘形 91"/>
          <p:cNvCxnSpPr/>
          <p:nvPr/>
        </p:nvCxnSpPr>
        <p:spPr>
          <a:xfrm>
            <a:off x="6327140" y="3829685"/>
            <a:ext cx="1828165" cy="1644015"/>
          </a:xfrm>
          <a:prstGeom prst="bentConnector3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  <a:effectLst/>
        </p:spPr>
      </p:cxnSp>
      <p:cxnSp>
        <p:nvCxnSpPr>
          <p:cNvPr id="94" name="连接符: 肘形 93"/>
          <p:cNvCxnSpPr/>
          <p:nvPr/>
        </p:nvCxnSpPr>
        <p:spPr>
          <a:xfrm rot="5400000" flipH="1" flipV="1">
            <a:off x="8361680" y="3511550"/>
            <a:ext cx="1755775" cy="1536700"/>
          </a:xfrm>
          <a:prstGeom prst="bentConnector3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  <a:effectLst/>
        </p:spPr>
      </p:cxnSp>
      <p:cxnSp>
        <p:nvCxnSpPr>
          <p:cNvPr id="88" name="连接符: 肘形 87"/>
          <p:cNvCxnSpPr/>
          <p:nvPr/>
        </p:nvCxnSpPr>
        <p:spPr>
          <a:xfrm rot="5400000" flipH="1" flipV="1">
            <a:off x="4065905" y="3528695"/>
            <a:ext cx="1328420" cy="1929765"/>
          </a:xfrm>
          <a:prstGeom prst="bentConnector2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  <a:effectLst/>
        </p:spPr>
      </p:cxnSp>
      <p:cxnSp>
        <p:nvCxnSpPr>
          <p:cNvPr id="84" name="连接符: 肘形 83"/>
          <p:cNvCxnSpPr/>
          <p:nvPr/>
        </p:nvCxnSpPr>
        <p:spPr>
          <a:xfrm rot="16200000" flipH="1">
            <a:off x="1681480" y="3706495"/>
            <a:ext cx="2099945" cy="1434465"/>
          </a:xfrm>
          <a:prstGeom prst="bentConnector2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  <a:effectLst/>
        </p:spPr>
      </p:cxnSp>
      <p:grpSp>
        <p:nvGrpSpPr>
          <p:cNvPr id="83" name="Group 46"/>
          <p:cNvGrpSpPr/>
          <p:nvPr/>
        </p:nvGrpSpPr>
        <p:grpSpPr>
          <a:xfrm>
            <a:off x="1289685" y="1776730"/>
            <a:ext cx="1449070" cy="1609725"/>
            <a:chOff x="1289685" y="1776730"/>
            <a:chExt cx="1449070" cy="1609725"/>
          </a:xfrm>
        </p:grpSpPr>
        <p:grpSp>
          <p:nvGrpSpPr>
            <p:cNvPr id="85" name="组合 84"/>
            <p:cNvGrpSpPr/>
            <p:nvPr/>
          </p:nvGrpSpPr>
          <p:grpSpPr>
            <a:xfrm>
              <a:off x="1289685" y="1776730"/>
              <a:ext cx="1449070" cy="1609725"/>
              <a:chOff x="1289685" y="1776730"/>
              <a:chExt cx="1449070" cy="1609725"/>
            </a:xfrm>
          </p:grpSpPr>
          <p:sp>
            <p:nvSpPr>
              <p:cNvPr id="87" name="ïślíḋê"/>
              <p:cNvSpPr/>
              <p:nvPr/>
            </p:nvSpPr>
            <p:spPr bwMode="auto">
              <a:xfrm rot="5400000">
                <a:off x="1209675" y="1856740"/>
                <a:ext cx="1609725" cy="144907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 dirty="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89" name="ïślíḋê"/>
              <p:cNvSpPr/>
              <p:nvPr/>
            </p:nvSpPr>
            <p:spPr bwMode="auto">
              <a:xfrm rot="5400000">
                <a:off x="1383030" y="2012950"/>
                <a:ext cx="1263015" cy="113665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noFill/>
              <a:ln w="57150">
                <a:solidFill>
                  <a:schemeClr val="tx2">
                    <a:lumMod val="50000"/>
                  </a:schemeClr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 dirty="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sp>
          <p:nvSpPr>
            <p:cNvPr id="86" name="Oval 45"/>
            <p:cNvSpPr/>
            <p:nvPr/>
          </p:nvSpPr>
          <p:spPr>
            <a:xfrm>
              <a:off x="1697990" y="2266315"/>
              <a:ext cx="631825" cy="631190"/>
            </a:xfrm>
            <a:custGeom>
              <a:avLst/>
              <a:gdLst>
                <a:gd name="connsiteX0" fmla="*/ 579996 w 605912"/>
                <a:gd name="connsiteY0" fmla="*/ 331577 h 604745"/>
                <a:gd name="connsiteX1" fmla="*/ 599400 w 605912"/>
                <a:gd name="connsiteY1" fmla="*/ 361244 h 604745"/>
                <a:gd name="connsiteX2" fmla="*/ 590394 w 605912"/>
                <a:gd name="connsiteY2" fmla="*/ 401201 h 604745"/>
                <a:gd name="connsiteX3" fmla="*/ 335366 w 605912"/>
                <a:gd name="connsiteY3" fmla="*/ 603027 h 604745"/>
                <a:gd name="connsiteX4" fmla="*/ 58427 w 605912"/>
                <a:gd name="connsiteY4" fmla="*/ 480652 h 604745"/>
                <a:gd name="connsiteX5" fmla="*/ 50814 w 605912"/>
                <a:gd name="connsiteY5" fmla="*/ 515510 h 604745"/>
                <a:gd name="connsiteX6" fmla="*/ 19806 w 605912"/>
                <a:gd name="connsiteY6" fmla="*/ 536091 h 604745"/>
                <a:gd name="connsiteX7" fmla="*/ 495 w 605912"/>
                <a:gd name="connsiteY7" fmla="*/ 506517 h 604745"/>
                <a:gd name="connsiteX8" fmla="*/ 22405 w 605912"/>
                <a:gd name="connsiteY8" fmla="*/ 404909 h 604745"/>
                <a:gd name="connsiteX9" fmla="*/ 53413 w 605912"/>
                <a:gd name="connsiteY9" fmla="*/ 385626 h 604745"/>
                <a:gd name="connsiteX10" fmla="*/ 153772 w 605912"/>
                <a:gd name="connsiteY10" fmla="*/ 407505 h 604745"/>
                <a:gd name="connsiteX11" fmla="*/ 173083 w 605912"/>
                <a:gd name="connsiteY11" fmla="*/ 437079 h 604745"/>
                <a:gd name="connsiteX12" fmla="*/ 143467 w 605912"/>
                <a:gd name="connsiteY12" fmla="*/ 456362 h 604745"/>
                <a:gd name="connsiteX13" fmla="*/ 95841 w 605912"/>
                <a:gd name="connsiteY13" fmla="*/ 445794 h 604745"/>
                <a:gd name="connsiteX14" fmla="*/ 330167 w 605912"/>
                <a:gd name="connsiteY14" fmla="*/ 552779 h 604745"/>
                <a:gd name="connsiteX15" fmla="*/ 539704 w 605912"/>
                <a:gd name="connsiteY15" fmla="*/ 392208 h 604745"/>
                <a:gd name="connsiteX16" fmla="*/ 550381 w 605912"/>
                <a:gd name="connsiteY16" fmla="*/ 350861 h 604745"/>
                <a:gd name="connsiteX17" fmla="*/ 579996 w 605912"/>
                <a:gd name="connsiteY17" fmla="*/ 331577 h 604745"/>
                <a:gd name="connsiteX18" fmla="*/ 551796 w 605912"/>
                <a:gd name="connsiteY18" fmla="*/ 173561 h 604745"/>
                <a:gd name="connsiteX19" fmla="*/ 585238 w 605912"/>
                <a:gd name="connsiteY19" fmla="*/ 187651 h 604745"/>
                <a:gd name="connsiteX20" fmla="*/ 605767 w 605912"/>
                <a:gd name="connsiteY20" fmla="*/ 269970 h 604745"/>
                <a:gd name="connsiteX21" fmla="*/ 582637 w 605912"/>
                <a:gd name="connsiteY21" fmla="*/ 299542 h 604745"/>
                <a:gd name="connsiteX22" fmla="*/ 554211 w 605912"/>
                <a:gd name="connsiteY22" fmla="*/ 275069 h 604745"/>
                <a:gd name="connsiteX23" fmla="*/ 537490 w 605912"/>
                <a:gd name="connsiteY23" fmla="*/ 206933 h 604745"/>
                <a:gd name="connsiteX24" fmla="*/ 551796 w 605912"/>
                <a:gd name="connsiteY24" fmla="*/ 173561 h 604745"/>
                <a:gd name="connsiteX25" fmla="*/ 322443 w 605912"/>
                <a:gd name="connsiteY25" fmla="*/ 100626 h 604745"/>
                <a:gd name="connsiteX26" fmla="*/ 348253 w 605912"/>
                <a:gd name="connsiteY26" fmla="*/ 126390 h 604745"/>
                <a:gd name="connsiteX27" fmla="*/ 348253 w 605912"/>
                <a:gd name="connsiteY27" fmla="*/ 302105 h 604745"/>
                <a:gd name="connsiteX28" fmla="*/ 322443 w 605912"/>
                <a:gd name="connsiteY28" fmla="*/ 327776 h 604745"/>
                <a:gd name="connsiteX29" fmla="*/ 203790 w 605912"/>
                <a:gd name="connsiteY29" fmla="*/ 327776 h 604745"/>
                <a:gd name="connsiteX30" fmla="*/ 177979 w 605912"/>
                <a:gd name="connsiteY30" fmla="*/ 302105 h 604745"/>
                <a:gd name="connsiteX31" fmla="*/ 203790 w 605912"/>
                <a:gd name="connsiteY31" fmla="*/ 276341 h 604745"/>
                <a:gd name="connsiteX32" fmla="*/ 296725 w 605912"/>
                <a:gd name="connsiteY32" fmla="*/ 276341 h 604745"/>
                <a:gd name="connsiteX33" fmla="*/ 296725 w 605912"/>
                <a:gd name="connsiteY33" fmla="*/ 126390 h 604745"/>
                <a:gd name="connsiteX34" fmla="*/ 322443 w 605912"/>
                <a:gd name="connsiteY34" fmla="*/ 100626 h 604745"/>
                <a:gd name="connsiteX35" fmla="*/ 92559 w 605912"/>
                <a:gd name="connsiteY35" fmla="*/ 94430 h 604745"/>
                <a:gd name="connsiteX36" fmla="*/ 111053 w 605912"/>
                <a:gd name="connsiteY36" fmla="*/ 100399 h 604745"/>
                <a:gd name="connsiteX37" fmla="*/ 113652 w 605912"/>
                <a:gd name="connsiteY37" fmla="*/ 136379 h 604745"/>
                <a:gd name="connsiteX38" fmla="*/ 93139 w 605912"/>
                <a:gd name="connsiteY38" fmla="*/ 163271 h 604745"/>
                <a:gd name="connsiteX39" fmla="*/ 57125 w 605912"/>
                <a:gd name="connsiteY39" fmla="*/ 170967 h 604745"/>
                <a:gd name="connsiteX40" fmla="*/ 49328 w 605912"/>
                <a:gd name="connsiteY40" fmla="*/ 136379 h 604745"/>
                <a:gd name="connsiteX41" fmla="*/ 75039 w 605912"/>
                <a:gd name="connsiteY41" fmla="*/ 102996 h 604745"/>
                <a:gd name="connsiteX42" fmla="*/ 92559 w 605912"/>
                <a:gd name="connsiteY42" fmla="*/ 94430 h 604745"/>
                <a:gd name="connsiteX43" fmla="*/ 454317 w 605912"/>
                <a:gd name="connsiteY43" fmla="*/ 48612 h 604745"/>
                <a:gd name="connsiteX44" fmla="*/ 473157 w 605912"/>
                <a:gd name="connsiteY44" fmla="*/ 52646 h 604745"/>
                <a:gd name="connsiteX45" fmla="*/ 537512 w 605912"/>
                <a:gd name="connsiteY45" fmla="*/ 111896 h 604745"/>
                <a:gd name="connsiteX46" fmla="*/ 533704 w 605912"/>
                <a:gd name="connsiteY46" fmla="*/ 147872 h 604745"/>
                <a:gd name="connsiteX47" fmla="*/ 498880 w 605912"/>
                <a:gd name="connsiteY47" fmla="*/ 143977 h 604745"/>
                <a:gd name="connsiteX48" fmla="*/ 444833 w 605912"/>
                <a:gd name="connsiteY48" fmla="*/ 93814 h 604745"/>
                <a:gd name="connsiteX49" fmla="*/ 438333 w 605912"/>
                <a:gd name="connsiteY49" fmla="*/ 59043 h 604745"/>
                <a:gd name="connsiteX50" fmla="*/ 454317 w 605912"/>
                <a:gd name="connsiteY50" fmla="*/ 48612 h 604745"/>
                <a:gd name="connsiteX51" fmla="*/ 220720 w 605912"/>
                <a:gd name="connsiteY51" fmla="*/ 11442 h 604745"/>
                <a:gd name="connsiteX52" fmla="*/ 251724 w 605912"/>
                <a:gd name="connsiteY52" fmla="*/ 29418 h 604745"/>
                <a:gd name="connsiteX53" fmla="*/ 233623 w 605912"/>
                <a:gd name="connsiteY53" fmla="*/ 60368 h 604745"/>
                <a:gd name="connsiteX54" fmla="*/ 166693 w 605912"/>
                <a:gd name="connsiteY54" fmla="*/ 89834 h 604745"/>
                <a:gd name="connsiteX55" fmla="*/ 133275 w 605912"/>
                <a:gd name="connsiteY55" fmla="*/ 80846 h 604745"/>
                <a:gd name="connsiteX56" fmla="*/ 140887 w 605912"/>
                <a:gd name="connsiteY56" fmla="*/ 46097 h 604745"/>
                <a:gd name="connsiteX57" fmla="*/ 220720 w 605912"/>
                <a:gd name="connsiteY57" fmla="*/ 11442 h 604745"/>
                <a:gd name="connsiteX58" fmla="*/ 309640 w 605912"/>
                <a:gd name="connsiteY58" fmla="*/ 0 h 604745"/>
                <a:gd name="connsiteX59" fmla="*/ 395899 w 605912"/>
                <a:gd name="connsiteY59" fmla="*/ 14101 h 604745"/>
                <a:gd name="connsiteX60" fmla="*/ 412612 w 605912"/>
                <a:gd name="connsiteY60" fmla="*/ 46292 h 604745"/>
                <a:gd name="connsiteX61" fmla="*/ 380393 w 605912"/>
                <a:gd name="connsiteY61" fmla="*/ 61692 h 604745"/>
                <a:gd name="connsiteX62" fmla="*/ 308247 w 605912"/>
                <a:gd name="connsiteY62" fmla="*/ 50096 h 604745"/>
                <a:gd name="connsiteX63" fmla="*/ 283827 w 605912"/>
                <a:gd name="connsiteY63" fmla="*/ 24491 h 604745"/>
                <a:gd name="connsiteX64" fmla="*/ 309640 w 605912"/>
                <a:gd name="connsiteY64" fmla="*/ 0 h 60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5912" h="604745">
                  <a:moveTo>
                    <a:pt x="579996" y="331577"/>
                  </a:moveTo>
                  <a:cubicBezTo>
                    <a:pt x="594201" y="334173"/>
                    <a:pt x="603206" y="347060"/>
                    <a:pt x="599400" y="361244"/>
                  </a:cubicBezTo>
                  <a:cubicBezTo>
                    <a:pt x="597450" y="371071"/>
                    <a:pt x="591601" y="397956"/>
                    <a:pt x="590394" y="401201"/>
                  </a:cubicBezTo>
                  <a:cubicBezTo>
                    <a:pt x="551773" y="511709"/>
                    <a:pt x="452436" y="590418"/>
                    <a:pt x="335366" y="603027"/>
                  </a:cubicBezTo>
                  <a:cubicBezTo>
                    <a:pt x="219224" y="615542"/>
                    <a:pt x="115801" y="558156"/>
                    <a:pt x="58427" y="480652"/>
                  </a:cubicBezTo>
                  <a:lnTo>
                    <a:pt x="50814" y="515510"/>
                  </a:lnTo>
                  <a:cubicBezTo>
                    <a:pt x="46822" y="528397"/>
                    <a:pt x="35588" y="537667"/>
                    <a:pt x="19806" y="536091"/>
                  </a:cubicBezTo>
                  <a:cubicBezTo>
                    <a:pt x="5694" y="533496"/>
                    <a:pt x="-2104" y="519404"/>
                    <a:pt x="495" y="506517"/>
                  </a:cubicBezTo>
                  <a:lnTo>
                    <a:pt x="22405" y="404909"/>
                  </a:lnTo>
                  <a:cubicBezTo>
                    <a:pt x="26862" y="385626"/>
                    <a:pt x="46915" y="384421"/>
                    <a:pt x="53413" y="385626"/>
                  </a:cubicBezTo>
                  <a:lnTo>
                    <a:pt x="153772" y="407505"/>
                  </a:lnTo>
                  <a:cubicBezTo>
                    <a:pt x="167884" y="410101"/>
                    <a:pt x="175682" y="424193"/>
                    <a:pt x="173083" y="437079"/>
                  </a:cubicBezTo>
                  <a:cubicBezTo>
                    <a:pt x="170483" y="451171"/>
                    <a:pt x="156372" y="458958"/>
                    <a:pt x="143467" y="456362"/>
                  </a:cubicBezTo>
                  <a:lnTo>
                    <a:pt x="95841" y="445794"/>
                  </a:lnTo>
                  <a:cubicBezTo>
                    <a:pt x="147924" y="520702"/>
                    <a:pt x="237792" y="562420"/>
                    <a:pt x="330167" y="552779"/>
                  </a:cubicBezTo>
                  <a:cubicBezTo>
                    <a:pt x="424027" y="542766"/>
                    <a:pt x="505725" y="480559"/>
                    <a:pt x="539704" y="392208"/>
                  </a:cubicBezTo>
                  <a:cubicBezTo>
                    <a:pt x="539890" y="389613"/>
                    <a:pt x="547781" y="362542"/>
                    <a:pt x="550381" y="350861"/>
                  </a:cubicBezTo>
                  <a:cubicBezTo>
                    <a:pt x="552980" y="336769"/>
                    <a:pt x="565885" y="327776"/>
                    <a:pt x="579996" y="331577"/>
                  </a:cubicBezTo>
                  <a:close/>
                  <a:moveTo>
                    <a:pt x="551796" y="173561"/>
                  </a:moveTo>
                  <a:cubicBezTo>
                    <a:pt x="564615" y="168369"/>
                    <a:pt x="578735" y="174766"/>
                    <a:pt x="585238" y="187651"/>
                  </a:cubicBezTo>
                  <a:cubicBezTo>
                    <a:pt x="595456" y="213329"/>
                    <a:pt x="603166" y="241696"/>
                    <a:pt x="605767" y="269970"/>
                  </a:cubicBezTo>
                  <a:cubicBezTo>
                    <a:pt x="605767" y="269970"/>
                    <a:pt x="609204" y="296019"/>
                    <a:pt x="582637" y="299542"/>
                  </a:cubicBezTo>
                  <a:cubicBezTo>
                    <a:pt x="555697" y="303713"/>
                    <a:pt x="554211" y="275069"/>
                    <a:pt x="554211" y="275069"/>
                  </a:cubicBezTo>
                  <a:cubicBezTo>
                    <a:pt x="551610" y="251893"/>
                    <a:pt x="546594" y="228811"/>
                    <a:pt x="537490" y="206933"/>
                  </a:cubicBezTo>
                  <a:cubicBezTo>
                    <a:pt x="532288" y="194048"/>
                    <a:pt x="538791" y="179957"/>
                    <a:pt x="551796" y="173561"/>
                  </a:cubicBezTo>
                  <a:close/>
                  <a:moveTo>
                    <a:pt x="322443" y="100626"/>
                  </a:moveTo>
                  <a:cubicBezTo>
                    <a:pt x="336555" y="100626"/>
                    <a:pt x="348253" y="112303"/>
                    <a:pt x="348253" y="126390"/>
                  </a:cubicBezTo>
                  <a:lnTo>
                    <a:pt x="348253" y="302105"/>
                  </a:lnTo>
                  <a:cubicBezTo>
                    <a:pt x="346953" y="316192"/>
                    <a:pt x="336555" y="327776"/>
                    <a:pt x="322443" y="327776"/>
                  </a:cubicBezTo>
                  <a:lnTo>
                    <a:pt x="203790" y="327776"/>
                  </a:lnTo>
                  <a:cubicBezTo>
                    <a:pt x="189492" y="327776"/>
                    <a:pt x="177979" y="316192"/>
                    <a:pt x="177979" y="302105"/>
                  </a:cubicBezTo>
                  <a:cubicBezTo>
                    <a:pt x="177979" y="288018"/>
                    <a:pt x="189677" y="276341"/>
                    <a:pt x="203790" y="276341"/>
                  </a:cubicBezTo>
                  <a:lnTo>
                    <a:pt x="296725" y="276341"/>
                  </a:lnTo>
                  <a:lnTo>
                    <a:pt x="296725" y="126390"/>
                  </a:lnTo>
                  <a:cubicBezTo>
                    <a:pt x="296725" y="112303"/>
                    <a:pt x="308331" y="100626"/>
                    <a:pt x="322443" y="100626"/>
                  </a:cubicBezTo>
                  <a:close/>
                  <a:moveTo>
                    <a:pt x="92559" y="94430"/>
                  </a:moveTo>
                  <a:cubicBezTo>
                    <a:pt x="99149" y="93931"/>
                    <a:pt x="105902" y="95856"/>
                    <a:pt x="111053" y="100399"/>
                  </a:cubicBezTo>
                  <a:cubicBezTo>
                    <a:pt x="121356" y="109395"/>
                    <a:pt x="122656" y="126086"/>
                    <a:pt x="113652" y="136379"/>
                  </a:cubicBezTo>
                  <a:cubicBezTo>
                    <a:pt x="105948" y="145281"/>
                    <a:pt x="99544" y="154276"/>
                    <a:pt x="93139" y="163271"/>
                  </a:cubicBezTo>
                  <a:cubicBezTo>
                    <a:pt x="76988" y="181353"/>
                    <a:pt x="62323" y="173564"/>
                    <a:pt x="57125" y="170967"/>
                  </a:cubicBezTo>
                  <a:cubicBezTo>
                    <a:pt x="45615" y="163178"/>
                    <a:pt x="41717" y="147878"/>
                    <a:pt x="49328" y="136379"/>
                  </a:cubicBezTo>
                  <a:cubicBezTo>
                    <a:pt x="56939" y="124881"/>
                    <a:pt x="66036" y="113197"/>
                    <a:pt x="75039" y="102996"/>
                  </a:cubicBezTo>
                  <a:cubicBezTo>
                    <a:pt x="79541" y="97849"/>
                    <a:pt x="85969" y="94928"/>
                    <a:pt x="92559" y="94430"/>
                  </a:cubicBezTo>
                  <a:close/>
                  <a:moveTo>
                    <a:pt x="454317" y="48612"/>
                  </a:moveTo>
                  <a:cubicBezTo>
                    <a:pt x="460597" y="47500"/>
                    <a:pt x="467353" y="48798"/>
                    <a:pt x="473157" y="52646"/>
                  </a:cubicBezTo>
                  <a:cubicBezTo>
                    <a:pt x="497580" y="69428"/>
                    <a:pt x="519496" y="90013"/>
                    <a:pt x="537512" y="111896"/>
                  </a:cubicBezTo>
                  <a:cubicBezTo>
                    <a:pt x="546612" y="122095"/>
                    <a:pt x="544012" y="138785"/>
                    <a:pt x="533704" y="147872"/>
                  </a:cubicBezTo>
                  <a:cubicBezTo>
                    <a:pt x="529897" y="152415"/>
                    <a:pt x="510395" y="158349"/>
                    <a:pt x="498880" y="143977"/>
                  </a:cubicBezTo>
                  <a:cubicBezTo>
                    <a:pt x="483465" y="124691"/>
                    <a:pt x="465356" y="107908"/>
                    <a:pt x="444833" y="93814"/>
                  </a:cubicBezTo>
                  <a:cubicBezTo>
                    <a:pt x="433132" y="86026"/>
                    <a:pt x="430532" y="70726"/>
                    <a:pt x="438333" y="59043"/>
                  </a:cubicBezTo>
                  <a:cubicBezTo>
                    <a:pt x="442233" y="53248"/>
                    <a:pt x="448037" y="49725"/>
                    <a:pt x="454317" y="48612"/>
                  </a:cubicBezTo>
                  <a:close/>
                  <a:moveTo>
                    <a:pt x="220720" y="11442"/>
                  </a:moveTo>
                  <a:cubicBezTo>
                    <a:pt x="233623" y="7550"/>
                    <a:pt x="247826" y="15333"/>
                    <a:pt x="251724" y="29418"/>
                  </a:cubicBezTo>
                  <a:cubicBezTo>
                    <a:pt x="255530" y="42298"/>
                    <a:pt x="247733" y="56476"/>
                    <a:pt x="233623" y="60368"/>
                  </a:cubicBezTo>
                  <a:cubicBezTo>
                    <a:pt x="210509" y="66761"/>
                    <a:pt x="187209" y="77047"/>
                    <a:pt x="166693" y="89834"/>
                  </a:cubicBezTo>
                  <a:cubicBezTo>
                    <a:pt x="149242" y="96321"/>
                    <a:pt x="138288" y="88630"/>
                    <a:pt x="133275" y="80846"/>
                  </a:cubicBezTo>
                  <a:cubicBezTo>
                    <a:pt x="125478" y="69263"/>
                    <a:pt x="129284" y="53789"/>
                    <a:pt x="140887" y="46097"/>
                  </a:cubicBezTo>
                  <a:cubicBezTo>
                    <a:pt x="165394" y="30715"/>
                    <a:pt x="192407" y="19040"/>
                    <a:pt x="220720" y="11442"/>
                  </a:cubicBezTo>
                  <a:close/>
                  <a:moveTo>
                    <a:pt x="309640" y="0"/>
                  </a:moveTo>
                  <a:cubicBezTo>
                    <a:pt x="339167" y="0"/>
                    <a:pt x="367579" y="5102"/>
                    <a:pt x="395899" y="14101"/>
                  </a:cubicBezTo>
                  <a:cubicBezTo>
                    <a:pt x="408805" y="17904"/>
                    <a:pt x="416419" y="32191"/>
                    <a:pt x="412612" y="46292"/>
                  </a:cubicBezTo>
                  <a:cubicBezTo>
                    <a:pt x="407413" y="56497"/>
                    <a:pt x="395992" y="66331"/>
                    <a:pt x="380393" y="61692"/>
                  </a:cubicBezTo>
                  <a:cubicBezTo>
                    <a:pt x="357180" y="53899"/>
                    <a:pt x="332760" y="50096"/>
                    <a:pt x="308247" y="50096"/>
                  </a:cubicBezTo>
                  <a:cubicBezTo>
                    <a:pt x="294134" y="50096"/>
                    <a:pt x="283827" y="38685"/>
                    <a:pt x="283827" y="24491"/>
                  </a:cubicBezTo>
                  <a:cubicBezTo>
                    <a:pt x="283827" y="10297"/>
                    <a:pt x="295527" y="0"/>
                    <a:pt x="309640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90" name="Group 47"/>
          <p:cNvGrpSpPr/>
          <p:nvPr/>
        </p:nvGrpSpPr>
        <p:grpSpPr>
          <a:xfrm>
            <a:off x="3040380" y="4669155"/>
            <a:ext cx="1449070" cy="1609725"/>
            <a:chOff x="3040380" y="4669155"/>
            <a:chExt cx="1449070" cy="1609725"/>
          </a:xfrm>
        </p:grpSpPr>
        <p:grpSp>
          <p:nvGrpSpPr>
            <p:cNvPr id="91" name="组合 90"/>
            <p:cNvGrpSpPr/>
            <p:nvPr/>
          </p:nvGrpSpPr>
          <p:grpSpPr>
            <a:xfrm>
              <a:off x="3040380" y="4669155"/>
              <a:ext cx="1449070" cy="1609725"/>
              <a:chOff x="3040380" y="4669155"/>
              <a:chExt cx="1449070" cy="1609725"/>
            </a:xfrm>
          </p:grpSpPr>
          <p:sp>
            <p:nvSpPr>
              <p:cNvPr id="95" name="ïślíḋê"/>
              <p:cNvSpPr/>
              <p:nvPr/>
            </p:nvSpPr>
            <p:spPr bwMode="auto">
              <a:xfrm rot="5400000">
                <a:off x="2960370" y="4749800"/>
                <a:ext cx="1609725" cy="144907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96" name="ïślíḋê"/>
              <p:cNvSpPr/>
              <p:nvPr/>
            </p:nvSpPr>
            <p:spPr bwMode="auto">
              <a:xfrm rot="5400000">
                <a:off x="3133725" y="4906010"/>
                <a:ext cx="1263015" cy="113665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 dirty="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sp>
          <p:nvSpPr>
            <p:cNvPr id="93" name="Oval 49"/>
            <p:cNvSpPr/>
            <p:nvPr/>
          </p:nvSpPr>
          <p:spPr>
            <a:xfrm>
              <a:off x="3449320" y="5208270"/>
              <a:ext cx="631825" cy="532130"/>
            </a:xfrm>
            <a:custGeom>
              <a:avLst/>
              <a:gdLst>
                <a:gd name="connsiteX0" fmla="*/ 491732 w 609050"/>
                <a:gd name="connsiteY0" fmla="*/ 464941 h 512446"/>
                <a:gd name="connsiteX1" fmla="*/ 481173 w 609050"/>
                <a:gd name="connsiteY1" fmla="*/ 475479 h 512446"/>
                <a:gd name="connsiteX2" fmla="*/ 491732 w 609050"/>
                <a:gd name="connsiteY2" fmla="*/ 486101 h 512446"/>
                <a:gd name="connsiteX3" fmla="*/ 555168 w 609050"/>
                <a:gd name="connsiteY3" fmla="*/ 486101 h 512446"/>
                <a:gd name="connsiteX4" fmla="*/ 565726 w 609050"/>
                <a:gd name="connsiteY4" fmla="*/ 475479 h 512446"/>
                <a:gd name="connsiteX5" fmla="*/ 555168 w 609050"/>
                <a:gd name="connsiteY5" fmla="*/ 464941 h 512446"/>
                <a:gd name="connsiteX6" fmla="*/ 29916 w 609050"/>
                <a:gd name="connsiteY6" fmla="*/ 445621 h 512446"/>
                <a:gd name="connsiteX7" fmla="*/ 579134 w 609050"/>
                <a:gd name="connsiteY7" fmla="*/ 445621 h 512446"/>
                <a:gd name="connsiteX8" fmla="*/ 609050 w 609050"/>
                <a:gd name="connsiteY8" fmla="*/ 475563 h 512446"/>
                <a:gd name="connsiteX9" fmla="*/ 609050 w 609050"/>
                <a:gd name="connsiteY9" fmla="*/ 482588 h 512446"/>
                <a:gd name="connsiteX10" fmla="*/ 579134 w 609050"/>
                <a:gd name="connsiteY10" fmla="*/ 512446 h 512446"/>
                <a:gd name="connsiteX11" fmla="*/ 29916 w 609050"/>
                <a:gd name="connsiteY11" fmla="*/ 512446 h 512446"/>
                <a:gd name="connsiteX12" fmla="*/ 0 w 609050"/>
                <a:gd name="connsiteY12" fmla="*/ 482588 h 512446"/>
                <a:gd name="connsiteX13" fmla="*/ 0 w 609050"/>
                <a:gd name="connsiteY13" fmla="*/ 475563 h 512446"/>
                <a:gd name="connsiteX14" fmla="*/ 29916 w 609050"/>
                <a:gd name="connsiteY14" fmla="*/ 445621 h 512446"/>
                <a:gd name="connsiteX15" fmla="*/ 58946 w 609050"/>
                <a:gd name="connsiteY15" fmla="*/ 57153 h 512446"/>
                <a:gd name="connsiteX16" fmla="*/ 58946 w 609050"/>
                <a:gd name="connsiteY16" fmla="*/ 356223 h 512446"/>
                <a:gd name="connsiteX17" fmla="*/ 550175 w 609050"/>
                <a:gd name="connsiteY17" fmla="*/ 356223 h 512446"/>
                <a:gd name="connsiteX18" fmla="*/ 550175 w 609050"/>
                <a:gd name="connsiteY18" fmla="*/ 57153 h 512446"/>
                <a:gd name="connsiteX19" fmla="*/ 80147 w 609050"/>
                <a:gd name="connsiteY19" fmla="*/ 0 h 512446"/>
                <a:gd name="connsiteX20" fmla="*/ 529057 w 609050"/>
                <a:gd name="connsiteY20" fmla="*/ 0 h 512446"/>
                <a:gd name="connsiteX21" fmla="*/ 575650 w 609050"/>
                <a:gd name="connsiteY21" fmla="*/ 19414 h 512446"/>
                <a:gd name="connsiteX22" fmla="*/ 595007 w 609050"/>
                <a:gd name="connsiteY22" fmla="*/ 65939 h 512446"/>
                <a:gd name="connsiteX23" fmla="*/ 595007 w 609050"/>
                <a:gd name="connsiteY23" fmla="*/ 355972 h 512446"/>
                <a:gd name="connsiteX24" fmla="*/ 575650 w 609050"/>
                <a:gd name="connsiteY24" fmla="*/ 402497 h 512446"/>
                <a:gd name="connsiteX25" fmla="*/ 529057 w 609050"/>
                <a:gd name="connsiteY25" fmla="*/ 421911 h 512446"/>
                <a:gd name="connsiteX26" fmla="*/ 80147 w 609050"/>
                <a:gd name="connsiteY26" fmla="*/ 421911 h 512446"/>
                <a:gd name="connsiteX27" fmla="*/ 33555 w 609050"/>
                <a:gd name="connsiteY27" fmla="*/ 402497 h 512446"/>
                <a:gd name="connsiteX28" fmla="*/ 14113 w 609050"/>
                <a:gd name="connsiteY28" fmla="*/ 355972 h 512446"/>
                <a:gd name="connsiteX29" fmla="*/ 14113 w 609050"/>
                <a:gd name="connsiteY29" fmla="*/ 65939 h 512446"/>
                <a:gd name="connsiteX30" fmla="*/ 33555 w 609050"/>
                <a:gd name="connsiteY30" fmla="*/ 19414 h 512446"/>
                <a:gd name="connsiteX31" fmla="*/ 80147 w 609050"/>
                <a:gd name="connsiteY31" fmla="*/ 0 h 51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9050" h="512446">
                  <a:moveTo>
                    <a:pt x="491732" y="464941"/>
                  </a:moveTo>
                  <a:cubicBezTo>
                    <a:pt x="485950" y="464941"/>
                    <a:pt x="481173" y="469708"/>
                    <a:pt x="481173" y="475479"/>
                  </a:cubicBezTo>
                  <a:cubicBezTo>
                    <a:pt x="481173" y="481333"/>
                    <a:pt x="485950" y="486101"/>
                    <a:pt x="491732" y="486101"/>
                  </a:cubicBezTo>
                  <a:lnTo>
                    <a:pt x="555168" y="486101"/>
                  </a:lnTo>
                  <a:cubicBezTo>
                    <a:pt x="561033" y="486101"/>
                    <a:pt x="565726" y="481333"/>
                    <a:pt x="565726" y="475479"/>
                  </a:cubicBezTo>
                  <a:cubicBezTo>
                    <a:pt x="565726" y="469708"/>
                    <a:pt x="561033" y="464941"/>
                    <a:pt x="555168" y="464941"/>
                  </a:cubicBezTo>
                  <a:close/>
                  <a:moveTo>
                    <a:pt x="29916" y="445621"/>
                  </a:moveTo>
                  <a:lnTo>
                    <a:pt x="579134" y="445621"/>
                  </a:lnTo>
                  <a:cubicBezTo>
                    <a:pt x="595642" y="445621"/>
                    <a:pt x="609050" y="459003"/>
                    <a:pt x="609050" y="475563"/>
                  </a:cubicBezTo>
                  <a:lnTo>
                    <a:pt x="609050" y="482588"/>
                  </a:lnTo>
                  <a:cubicBezTo>
                    <a:pt x="609050" y="499064"/>
                    <a:pt x="595642" y="512446"/>
                    <a:pt x="579134" y="512446"/>
                  </a:cubicBezTo>
                  <a:lnTo>
                    <a:pt x="29916" y="512446"/>
                  </a:lnTo>
                  <a:cubicBezTo>
                    <a:pt x="13408" y="512446"/>
                    <a:pt x="0" y="499064"/>
                    <a:pt x="0" y="482588"/>
                  </a:cubicBezTo>
                  <a:lnTo>
                    <a:pt x="0" y="475563"/>
                  </a:lnTo>
                  <a:cubicBezTo>
                    <a:pt x="0" y="459003"/>
                    <a:pt x="13408" y="445621"/>
                    <a:pt x="29916" y="445621"/>
                  </a:cubicBezTo>
                  <a:close/>
                  <a:moveTo>
                    <a:pt x="58946" y="57153"/>
                  </a:moveTo>
                  <a:lnTo>
                    <a:pt x="58946" y="356223"/>
                  </a:lnTo>
                  <a:lnTo>
                    <a:pt x="550175" y="356223"/>
                  </a:lnTo>
                  <a:lnTo>
                    <a:pt x="550175" y="57153"/>
                  </a:lnTo>
                  <a:close/>
                  <a:moveTo>
                    <a:pt x="80147" y="0"/>
                  </a:moveTo>
                  <a:lnTo>
                    <a:pt x="529057" y="0"/>
                  </a:lnTo>
                  <a:cubicBezTo>
                    <a:pt x="547158" y="0"/>
                    <a:pt x="562745" y="6443"/>
                    <a:pt x="575650" y="19414"/>
                  </a:cubicBezTo>
                  <a:cubicBezTo>
                    <a:pt x="588555" y="32300"/>
                    <a:pt x="595007" y="47781"/>
                    <a:pt x="595007" y="65939"/>
                  </a:cubicBezTo>
                  <a:lnTo>
                    <a:pt x="595007" y="355972"/>
                  </a:lnTo>
                  <a:cubicBezTo>
                    <a:pt x="595007" y="374130"/>
                    <a:pt x="588555" y="389611"/>
                    <a:pt x="575650" y="402497"/>
                  </a:cubicBezTo>
                  <a:cubicBezTo>
                    <a:pt x="562745" y="415468"/>
                    <a:pt x="547158" y="421911"/>
                    <a:pt x="529057" y="421911"/>
                  </a:cubicBezTo>
                  <a:lnTo>
                    <a:pt x="80147" y="421911"/>
                  </a:lnTo>
                  <a:cubicBezTo>
                    <a:pt x="61962" y="421911"/>
                    <a:pt x="46460" y="415468"/>
                    <a:pt x="33555" y="402497"/>
                  </a:cubicBezTo>
                  <a:cubicBezTo>
                    <a:pt x="20566" y="389611"/>
                    <a:pt x="14113" y="374046"/>
                    <a:pt x="14113" y="355972"/>
                  </a:cubicBezTo>
                  <a:lnTo>
                    <a:pt x="14113" y="65939"/>
                  </a:lnTo>
                  <a:cubicBezTo>
                    <a:pt x="14113" y="47781"/>
                    <a:pt x="20566" y="32300"/>
                    <a:pt x="33555" y="19414"/>
                  </a:cubicBezTo>
                  <a:cubicBezTo>
                    <a:pt x="46460" y="6443"/>
                    <a:pt x="61962" y="0"/>
                    <a:pt x="8014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97" name="Group 52"/>
          <p:cNvGrpSpPr/>
          <p:nvPr/>
        </p:nvGrpSpPr>
        <p:grpSpPr>
          <a:xfrm>
            <a:off x="5287010" y="3025140"/>
            <a:ext cx="1449070" cy="1609725"/>
            <a:chOff x="5287010" y="3025140"/>
            <a:chExt cx="1449070" cy="1609725"/>
          </a:xfrm>
        </p:grpSpPr>
        <p:grpSp>
          <p:nvGrpSpPr>
            <p:cNvPr id="98" name="组合 97"/>
            <p:cNvGrpSpPr/>
            <p:nvPr/>
          </p:nvGrpSpPr>
          <p:grpSpPr>
            <a:xfrm>
              <a:off x="5287010" y="3025140"/>
              <a:ext cx="1449070" cy="1609725"/>
              <a:chOff x="5287010" y="3025140"/>
              <a:chExt cx="1449070" cy="1609725"/>
            </a:xfrm>
          </p:grpSpPr>
          <p:sp>
            <p:nvSpPr>
              <p:cNvPr id="100" name="ïślíḋê"/>
              <p:cNvSpPr/>
              <p:nvPr/>
            </p:nvSpPr>
            <p:spPr bwMode="auto">
              <a:xfrm rot="5400000">
                <a:off x="5206365" y="3105150"/>
                <a:ext cx="1609725" cy="144907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01" name="ïślíḋê"/>
              <p:cNvSpPr/>
              <p:nvPr/>
            </p:nvSpPr>
            <p:spPr bwMode="auto">
              <a:xfrm rot="5400000">
                <a:off x="5379720" y="3261360"/>
                <a:ext cx="1263015" cy="113665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 dirty="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sp>
          <p:nvSpPr>
            <p:cNvPr id="99" name="Oval 54"/>
            <p:cNvSpPr/>
            <p:nvPr/>
          </p:nvSpPr>
          <p:spPr>
            <a:xfrm>
              <a:off x="5720080" y="3514090"/>
              <a:ext cx="581660" cy="631825"/>
            </a:xfrm>
            <a:custGeom>
              <a:avLst/>
              <a:gdLst>
                <a:gd name="connsiteX0" fmla="*/ 400482 w 560086"/>
                <a:gd name="connsiteY0" fmla="*/ 203934 h 608556"/>
                <a:gd name="connsiteX1" fmla="*/ 431714 w 560086"/>
                <a:gd name="connsiteY1" fmla="*/ 235122 h 608556"/>
                <a:gd name="connsiteX2" fmla="*/ 254767 w 560086"/>
                <a:gd name="connsiteY2" fmla="*/ 411820 h 608556"/>
                <a:gd name="connsiteX3" fmla="*/ 157356 w 560086"/>
                <a:gd name="connsiteY3" fmla="*/ 314596 h 608556"/>
                <a:gd name="connsiteX4" fmla="*/ 173022 w 560086"/>
                <a:gd name="connsiteY4" fmla="*/ 299002 h 608556"/>
                <a:gd name="connsiteX5" fmla="*/ 188638 w 560086"/>
                <a:gd name="connsiteY5" fmla="*/ 283408 h 608556"/>
                <a:gd name="connsiteX6" fmla="*/ 196521 w 560086"/>
                <a:gd name="connsiteY6" fmla="*/ 291280 h 608556"/>
                <a:gd name="connsiteX7" fmla="*/ 254767 w 560086"/>
                <a:gd name="connsiteY7" fmla="*/ 349444 h 608556"/>
                <a:gd name="connsiteX8" fmla="*/ 369652 w 560086"/>
                <a:gd name="connsiteY8" fmla="*/ 234721 h 608556"/>
                <a:gd name="connsiteX9" fmla="*/ 280059 w 560086"/>
                <a:gd name="connsiteY9" fmla="*/ 56759 h 608556"/>
                <a:gd name="connsiteX10" fmla="*/ 217645 w 560086"/>
                <a:gd name="connsiteY10" fmla="*/ 96069 h 608556"/>
                <a:gd name="connsiteX11" fmla="*/ 132685 w 560086"/>
                <a:gd name="connsiteY11" fmla="*/ 133675 h 608556"/>
                <a:gd name="connsiteX12" fmla="*/ 44412 w 560086"/>
                <a:gd name="connsiteY12" fmla="*/ 155486 h 608556"/>
                <a:gd name="connsiteX13" fmla="*/ 70874 w 560086"/>
                <a:gd name="connsiteY13" fmla="*/ 306259 h 608556"/>
                <a:gd name="connsiteX14" fmla="*/ 143330 w 560086"/>
                <a:gd name="connsiteY14" fmla="*/ 446752 h 608556"/>
                <a:gd name="connsiteX15" fmla="*/ 280059 w 560086"/>
                <a:gd name="connsiteY15" fmla="*/ 559519 h 608556"/>
                <a:gd name="connsiteX16" fmla="*/ 417290 w 560086"/>
                <a:gd name="connsiteY16" fmla="*/ 446101 h 608556"/>
                <a:gd name="connsiteX17" fmla="*/ 489646 w 560086"/>
                <a:gd name="connsiteY17" fmla="*/ 304855 h 608556"/>
                <a:gd name="connsiteX18" fmla="*/ 515656 w 560086"/>
                <a:gd name="connsiteY18" fmla="*/ 155486 h 608556"/>
                <a:gd name="connsiteX19" fmla="*/ 427383 w 560086"/>
                <a:gd name="connsiteY19" fmla="*/ 133675 h 608556"/>
                <a:gd name="connsiteX20" fmla="*/ 342423 w 560086"/>
                <a:gd name="connsiteY20" fmla="*/ 96069 h 608556"/>
                <a:gd name="connsiteX21" fmla="*/ 280059 w 560086"/>
                <a:gd name="connsiteY21" fmla="*/ 56759 h 608556"/>
                <a:gd name="connsiteX22" fmla="*/ 280059 w 560086"/>
                <a:gd name="connsiteY22" fmla="*/ 0 h 608556"/>
                <a:gd name="connsiteX23" fmla="*/ 294319 w 560086"/>
                <a:gd name="connsiteY23" fmla="*/ 12034 h 608556"/>
                <a:gd name="connsiteX24" fmla="*/ 364567 w 560086"/>
                <a:gd name="connsiteY24" fmla="*/ 57862 h 608556"/>
                <a:gd name="connsiteX25" fmla="*/ 540110 w 560086"/>
                <a:gd name="connsiteY25" fmla="*/ 114070 h 608556"/>
                <a:gd name="connsiteX26" fmla="*/ 559140 w 560086"/>
                <a:gd name="connsiteY26" fmla="*/ 116025 h 608556"/>
                <a:gd name="connsiteX27" fmla="*/ 559944 w 560086"/>
                <a:gd name="connsiteY27" fmla="*/ 135079 h 608556"/>
                <a:gd name="connsiteX28" fmla="*/ 531774 w 560086"/>
                <a:gd name="connsiteY28" fmla="*/ 318242 h 608556"/>
                <a:gd name="connsiteX29" fmla="*/ 452338 w 560086"/>
                <a:gd name="connsiteY29" fmla="*/ 472926 h 608556"/>
                <a:gd name="connsiteX30" fmla="*/ 289549 w 560086"/>
                <a:gd name="connsiteY30" fmla="*/ 604043 h 608556"/>
                <a:gd name="connsiteX31" fmla="*/ 280059 w 560086"/>
                <a:gd name="connsiteY31" fmla="*/ 608556 h 608556"/>
                <a:gd name="connsiteX32" fmla="*/ 270519 w 560086"/>
                <a:gd name="connsiteY32" fmla="*/ 604043 h 608556"/>
                <a:gd name="connsiteX33" fmla="*/ 107730 w 560086"/>
                <a:gd name="connsiteY33" fmla="*/ 472926 h 608556"/>
                <a:gd name="connsiteX34" fmla="*/ 28294 w 560086"/>
                <a:gd name="connsiteY34" fmla="*/ 318242 h 608556"/>
                <a:gd name="connsiteX35" fmla="*/ 124 w 560086"/>
                <a:gd name="connsiteY35" fmla="*/ 135079 h 608556"/>
                <a:gd name="connsiteX36" fmla="*/ 978 w 560086"/>
                <a:gd name="connsiteY36" fmla="*/ 116025 h 608556"/>
                <a:gd name="connsiteX37" fmla="*/ 19958 w 560086"/>
                <a:gd name="connsiteY37" fmla="*/ 114070 h 608556"/>
                <a:gd name="connsiteX38" fmla="*/ 195501 w 560086"/>
                <a:gd name="connsiteY38" fmla="*/ 57862 h 608556"/>
                <a:gd name="connsiteX39" fmla="*/ 265799 w 560086"/>
                <a:gd name="connsiteY39" fmla="*/ 12034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60086" h="608556">
                  <a:moveTo>
                    <a:pt x="400482" y="203934"/>
                  </a:moveTo>
                  <a:lnTo>
                    <a:pt x="431714" y="235122"/>
                  </a:lnTo>
                  <a:lnTo>
                    <a:pt x="254767" y="411820"/>
                  </a:lnTo>
                  <a:lnTo>
                    <a:pt x="157356" y="314596"/>
                  </a:lnTo>
                  <a:lnTo>
                    <a:pt x="173022" y="299002"/>
                  </a:lnTo>
                  <a:lnTo>
                    <a:pt x="188638" y="283408"/>
                  </a:lnTo>
                  <a:lnTo>
                    <a:pt x="196521" y="291280"/>
                  </a:lnTo>
                  <a:lnTo>
                    <a:pt x="254767" y="349444"/>
                  </a:lnTo>
                  <a:lnTo>
                    <a:pt x="369652" y="234721"/>
                  </a:lnTo>
                  <a:close/>
                  <a:moveTo>
                    <a:pt x="280059" y="56759"/>
                  </a:moveTo>
                  <a:cubicBezTo>
                    <a:pt x="267054" y="66286"/>
                    <a:pt x="245714" y="80827"/>
                    <a:pt x="217645" y="96069"/>
                  </a:cubicBezTo>
                  <a:cubicBezTo>
                    <a:pt x="189978" y="111111"/>
                    <a:pt x="161407" y="123747"/>
                    <a:pt x="132685" y="133675"/>
                  </a:cubicBezTo>
                  <a:cubicBezTo>
                    <a:pt x="103311" y="143803"/>
                    <a:pt x="73736" y="151124"/>
                    <a:pt x="44412" y="155486"/>
                  </a:cubicBezTo>
                  <a:cubicBezTo>
                    <a:pt x="45366" y="183815"/>
                    <a:pt x="50036" y="241527"/>
                    <a:pt x="70874" y="306259"/>
                  </a:cubicBezTo>
                  <a:cubicBezTo>
                    <a:pt x="87896" y="359207"/>
                    <a:pt x="112249" y="406490"/>
                    <a:pt x="143330" y="446752"/>
                  </a:cubicBezTo>
                  <a:cubicBezTo>
                    <a:pt x="179785" y="494085"/>
                    <a:pt x="225729" y="531991"/>
                    <a:pt x="280059" y="559519"/>
                  </a:cubicBezTo>
                  <a:cubicBezTo>
                    <a:pt x="334590" y="531841"/>
                    <a:pt x="380735" y="493734"/>
                    <a:pt x="417290" y="446101"/>
                  </a:cubicBezTo>
                  <a:cubicBezTo>
                    <a:pt x="448371" y="405587"/>
                    <a:pt x="472725" y="358054"/>
                    <a:pt x="489646" y="304855"/>
                  </a:cubicBezTo>
                  <a:cubicBezTo>
                    <a:pt x="510183" y="240424"/>
                    <a:pt x="514752" y="183514"/>
                    <a:pt x="515656" y="155486"/>
                  </a:cubicBezTo>
                  <a:cubicBezTo>
                    <a:pt x="486382" y="151124"/>
                    <a:pt x="456757" y="143803"/>
                    <a:pt x="427383" y="133675"/>
                  </a:cubicBezTo>
                  <a:cubicBezTo>
                    <a:pt x="398661" y="123747"/>
                    <a:pt x="370090" y="111111"/>
                    <a:pt x="342423" y="96069"/>
                  </a:cubicBezTo>
                  <a:cubicBezTo>
                    <a:pt x="314354" y="80827"/>
                    <a:pt x="293014" y="66286"/>
                    <a:pt x="280059" y="56759"/>
                  </a:cubicBezTo>
                  <a:close/>
                  <a:moveTo>
                    <a:pt x="280059" y="0"/>
                  </a:moveTo>
                  <a:lnTo>
                    <a:pt x="294319" y="12034"/>
                  </a:lnTo>
                  <a:cubicBezTo>
                    <a:pt x="294571" y="12234"/>
                    <a:pt x="320982" y="34346"/>
                    <a:pt x="364567" y="57862"/>
                  </a:cubicBezTo>
                  <a:cubicBezTo>
                    <a:pt x="404335" y="79373"/>
                    <a:pt x="467101" y="106599"/>
                    <a:pt x="540110" y="114070"/>
                  </a:cubicBezTo>
                  <a:lnTo>
                    <a:pt x="559140" y="116025"/>
                  </a:lnTo>
                  <a:lnTo>
                    <a:pt x="559944" y="135079"/>
                  </a:lnTo>
                  <a:cubicBezTo>
                    <a:pt x="560094" y="138488"/>
                    <a:pt x="563107" y="219766"/>
                    <a:pt x="531774" y="318242"/>
                  </a:cubicBezTo>
                  <a:cubicBezTo>
                    <a:pt x="513246" y="376305"/>
                    <a:pt x="486533" y="428351"/>
                    <a:pt x="452338" y="472926"/>
                  </a:cubicBezTo>
                  <a:cubicBezTo>
                    <a:pt x="409407" y="528883"/>
                    <a:pt x="354625" y="573006"/>
                    <a:pt x="289549" y="604043"/>
                  </a:cubicBezTo>
                  <a:lnTo>
                    <a:pt x="280059" y="608556"/>
                  </a:lnTo>
                  <a:lnTo>
                    <a:pt x="270519" y="604043"/>
                  </a:lnTo>
                  <a:cubicBezTo>
                    <a:pt x="205443" y="573006"/>
                    <a:pt x="150661" y="528883"/>
                    <a:pt x="107730" y="472926"/>
                  </a:cubicBezTo>
                  <a:cubicBezTo>
                    <a:pt x="73535" y="428351"/>
                    <a:pt x="46822" y="376305"/>
                    <a:pt x="28294" y="318242"/>
                  </a:cubicBezTo>
                  <a:cubicBezTo>
                    <a:pt x="-3039" y="219766"/>
                    <a:pt x="24" y="138488"/>
                    <a:pt x="124" y="135079"/>
                  </a:cubicBezTo>
                  <a:lnTo>
                    <a:pt x="978" y="116025"/>
                  </a:lnTo>
                  <a:lnTo>
                    <a:pt x="19958" y="114070"/>
                  </a:lnTo>
                  <a:cubicBezTo>
                    <a:pt x="92967" y="106599"/>
                    <a:pt x="155733" y="79373"/>
                    <a:pt x="195501" y="57862"/>
                  </a:cubicBezTo>
                  <a:cubicBezTo>
                    <a:pt x="239086" y="34346"/>
                    <a:pt x="265497" y="12234"/>
                    <a:pt x="265799" y="1203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102" name="Group 57"/>
          <p:cNvGrpSpPr/>
          <p:nvPr/>
        </p:nvGrpSpPr>
        <p:grpSpPr>
          <a:xfrm>
            <a:off x="7747000" y="4669155"/>
            <a:ext cx="1449070" cy="1609725"/>
            <a:chOff x="7747000" y="4669155"/>
            <a:chExt cx="1449070" cy="1609725"/>
          </a:xfrm>
        </p:grpSpPr>
        <p:grpSp>
          <p:nvGrpSpPr>
            <p:cNvPr id="103" name="组合 102"/>
            <p:cNvGrpSpPr/>
            <p:nvPr/>
          </p:nvGrpSpPr>
          <p:grpSpPr>
            <a:xfrm>
              <a:off x="7747000" y="4669155"/>
              <a:ext cx="1449070" cy="1609725"/>
              <a:chOff x="7747000" y="4669155"/>
              <a:chExt cx="1449070" cy="1609725"/>
            </a:xfrm>
          </p:grpSpPr>
          <p:sp>
            <p:nvSpPr>
              <p:cNvPr id="105" name="ïślíḋê"/>
              <p:cNvSpPr/>
              <p:nvPr/>
            </p:nvSpPr>
            <p:spPr bwMode="auto">
              <a:xfrm rot="5400000">
                <a:off x="7666355" y="4749800"/>
                <a:ext cx="1609725" cy="144907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06" name="ïślíḋê"/>
              <p:cNvSpPr/>
              <p:nvPr/>
            </p:nvSpPr>
            <p:spPr bwMode="auto">
              <a:xfrm rot="5400000">
                <a:off x="7840345" y="4906010"/>
                <a:ext cx="1263015" cy="113665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noFill/>
              <a:ln w="57150">
                <a:solidFill>
                  <a:schemeClr val="tx2">
                    <a:lumMod val="50000"/>
                  </a:schemeClr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 dirty="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sp>
          <p:nvSpPr>
            <p:cNvPr id="104" name="Oval 59"/>
            <p:cNvSpPr/>
            <p:nvPr/>
          </p:nvSpPr>
          <p:spPr>
            <a:xfrm>
              <a:off x="8198485" y="5158105"/>
              <a:ext cx="546100" cy="631825"/>
            </a:xfrm>
            <a:custGeom>
              <a:avLst/>
              <a:gdLst>
                <a:gd name="connsiteX0" fmla="*/ 137262 w 520843"/>
                <a:gd name="connsiteY0" fmla="*/ 347182 h 603152"/>
                <a:gd name="connsiteX1" fmla="*/ 237088 w 520843"/>
                <a:gd name="connsiteY1" fmla="*/ 347182 h 603152"/>
                <a:gd name="connsiteX2" fmla="*/ 264550 w 520843"/>
                <a:gd name="connsiteY2" fmla="*/ 374597 h 603152"/>
                <a:gd name="connsiteX3" fmla="*/ 237088 w 520843"/>
                <a:gd name="connsiteY3" fmla="*/ 402011 h 603152"/>
                <a:gd name="connsiteX4" fmla="*/ 137262 w 520843"/>
                <a:gd name="connsiteY4" fmla="*/ 402011 h 603152"/>
                <a:gd name="connsiteX5" fmla="*/ 109800 w 520843"/>
                <a:gd name="connsiteY5" fmla="*/ 374597 h 603152"/>
                <a:gd name="connsiteX6" fmla="*/ 137262 w 520843"/>
                <a:gd name="connsiteY6" fmla="*/ 347182 h 603152"/>
                <a:gd name="connsiteX7" fmla="*/ 359122 w 520843"/>
                <a:gd name="connsiteY7" fmla="*/ 339097 h 603152"/>
                <a:gd name="connsiteX8" fmla="*/ 359122 w 520843"/>
                <a:gd name="connsiteY8" fmla="*/ 360888 h 603152"/>
                <a:gd name="connsiteX9" fmla="*/ 362006 w 520843"/>
                <a:gd name="connsiteY9" fmla="*/ 350198 h 603152"/>
                <a:gd name="connsiteX10" fmla="*/ 359122 w 520843"/>
                <a:gd name="connsiteY10" fmla="*/ 339097 h 603152"/>
                <a:gd name="connsiteX11" fmla="*/ 332756 w 520843"/>
                <a:gd name="connsiteY11" fmla="*/ 272081 h 603152"/>
                <a:gd name="connsiteX12" fmla="*/ 327537 w 520843"/>
                <a:gd name="connsiteY12" fmla="*/ 281126 h 603152"/>
                <a:gd name="connsiteX13" fmla="*/ 332756 w 520843"/>
                <a:gd name="connsiteY13" fmla="*/ 291542 h 603152"/>
                <a:gd name="connsiteX14" fmla="*/ 137262 w 520843"/>
                <a:gd name="connsiteY14" fmla="*/ 237523 h 603152"/>
                <a:gd name="connsiteX15" fmla="*/ 237088 w 520843"/>
                <a:gd name="connsiteY15" fmla="*/ 237523 h 603152"/>
                <a:gd name="connsiteX16" fmla="*/ 264550 w 520843"/>
                <a:gd name="connsiteY16" fmla="*/ 264937 h 603152"/>
                <a:gd name="connsiteX17" fmla="*/ 237088 w 520843"/>
                <a:gd name="connsiteY17" fmla="*/ 292352 h 603152"/>
                <a:gd name="connsiteX18" fmla="*/ 137262 w 520843"/>
                <a:gd name="connsiteY18" fmla="*/ 292352 h 603152"/>
                <a:gd name="connsiteX19" fmla="*/ 109800 w 520843"/>
                <a:gd name="connsiteY19" fmla="*/ 264937 h 603152"/>
                <a:gd name="connsiteX20" fmla="*/ 137262 w 520843"/>
                <a:gd name="connsiteY20" fmla="*/ 237523 h 603152"/>
                <a:gd name="connsiteX21" fmla="*/ 346076 w 520843"/>
                <a:gd name="connsiteY21" fmla="*/ 226444 h 603152"/>
                <a:gd name="connsiteX22" fmla="*/ 359671 w 520843"/>
                <a:gd name="connsiteY22" fmla="*/ 239326 h 603152"/>
                <a:gd name="connsiteX23" fmla="*/ 359671 w 520843"/>
                <a:gd name="connsiteY23" fmla="*/ 240286 h 603152"/>
                <a:gd name="connsiteX24" fmla="*/ 389196 w 520843"/>
                <a:gd name="connsiteY24" fmla="*/ 260432 h 603152"/>
                <a:gd name="connsiteX25" fmla="*/ 374365 w 520843"/>
                <a:gd name="connsiteY25" fmla="*/ 276740 h 603152"/>
                <a:gd name="connsiteX26" fmla="*/ 365576 w 520843"/>
                <a:gd name="connsiteY26" fmla="*/ 273999 h 603152"/>
                <a:gd name="connsiteX27" fmla="*/ 359671 w 520843"/>
                <a:gd name="connsiteY27" fmla="*/ 271259 h 603152"/>
                <a:gd name="connsiteX28" fmla="*/ 359671 w 520843"/>
                <a:gd name="connsiteY28" fmla="*/ 302231 h 603152"/>
                <a:gd name="connsiteX29" fmla="*/ 392766 w 520843"/>
                <a:gd name="connsiteY29" fmla="*/ 349102 h 603152"/>
                <a:gd name="connsiteX30" fmla="*/ 359671 w 520843"/>
                <a:gd name="connsiteY30" fmla="*/ 394601 h 603152"/>
                <a:gd name="connsiteX31" fmla="*/ 359671 w 520843"/>
                <a:gd name="connsiteY31" fmla="*/ 398302 h 603152"/>
                <a:gd name="connsiteX32" fmla="*/ 346076 w 520843"/>
                <a:gd name="connsiteY32" fmla="*/ 411184 h 603152"/>
                <a:gd name="connsiteX33" fmla="*/ 332344 w 520843"/>
                <a:gd name="connsiteY33" fmla="*/ 398302 h 603152"/>
                <a:gd name="connsiteX34" fmla="*/ 332344 w 520843"/>
                <a:gd name="connsiteY34" fmla="*/ 396246 h 603152"/>
                <a:gd name="connsiteX35" fmla="*/ 293481 w 520843"/>
                <a:gd name="connsiteY35" fmla="*/ 366781 h 603152"/>
                <a:gd name="connsiteX36" fmla="*/ 308449 w 520843"/>
                <a:gd name="connsiteY36" fmla="*/ 350472 h 603152"/>
                <a:gd name="connsiteX37" fmla="*/ 319847 w 520843"/>
                <a:gd name="connsiteY37" fmla="*/ 356776 h 603152"/>
                <a:gd name="connsiteX38" fmla="*/ 332344 w 520843"/>
                <a:gd name="connsiteY38" fmla="*/ 364999 h 603152"/>
                <a:gd name="connsiteX39" fmla="*/ 332344 w 520843"/>
                <a:gd name="connsiteY39" fmla="*/ 325392 h 603152"/>
                <a:gd name="connsiteX40" fmla="*/ 297051 w 520843"/>
                <a:gd name="connsiteY40" fmla="*/ 282359 h 603152"/>
                <a:gd name="connsiteX41" fmla="*/ 332344 w 520843"/>
                <a:gd name="connsiteY41" fmla="*/ 240971 h 603152"/>
                <a:gd name="connsiteX42" fmla="*/ 332344 w 520843"/>
                <a:gd name="connsiteY42" fmla="*/ 239326 h 603152"/>
                <a:gd name="connsiteX43" fmla="*/ 346076 w 520843"/>
                <a:gd name="connsiteY43" fmla="*/ 226444 h 603152"/>
                <a:gd name="connsiteX44" fmla="*/ 137261 w 520843"/>
                <a:gd name="connsiteY44" fmla="*/ 127865 h 603152"/>
                <a:gd name="connsiteX45" fmla="*/ 383583 w 520843"/>
                <a:gd name="connsiteY45" fmla="*/ 127865 h 603152"/>
                <a:gd name="connsiteX46" fmla="*/ 411044 w 520843"/>
                <a:gd name="connsiteY46" fmla="*/ 155280 h 603152"/>
                <a:gd name="connsiteX47" fmla="*/ 383583 w 520843"/>
                <a:gd name="connsiteY47" fmla="*/ 182694 h 603152"/>
                <a:gd name="connsiteX48" fmla="*/ 137261 w 520843"/>
                <a:gd name="connsiteY48" fmla="*/ 182694 h 603152"/>
                <a:gd name="connsiteX49" fmla="*/ 109800 w 520843"/>
                <a:gd name="connsiteY49" fmla="*/ 155280 h 603152"/>
                <a:gd name="connsiteX50" fmla="*/ 137261 w 520843"/>
                <a:gd name="connsiteY50" fmla="*/ 127865 h 603152"/>
                <a:gd name="connsiteX51" fmla="*/ 54912 w 520843"/>
                <a:gd name="connsiteY51" fmla="*/ 54829 h 603152"/>
                <a:gd name="connsiteX52" fmla="*/ 54912 w 520843"/>
                <a:gd name="connsiteY52" fmla="*/ 509497 h 603152"/>
                <a:gd name="connsiteX53" fmla="*/ 85663 w 520843"/>
                <a:gd name="connsiteY53" fmla="*/ 478793 h 603152"/>
                <a:gd name="connsiteX54" fmla="*/ 105157 w 520843"/>
                <a:gd name="connsiteY54" fmla="*/ 470705 h 603152"/>
                <a:gd name="connsiteX55" fmla="*/ 124514 w 520843"/>
                <a:gd name="connsiteY55" fmla="*/ 478793 h 603152"/>
                <a:gd name="connsiteX56" fmla="*/ 182721 w 520843"/>
                <a:gd name="connsiteY56" fmla="*/ 536911 h 603152"/>
                <a:gd name="connsiteX57" fmla="*/ 241065 w 520843"/>
                <a:gd name="connsiteY57" fmla="*/ 478793 h 603152"/>
                <a:gd name="connsiteX58" fmla="*/ 260422 w 520843"/>
                <a:gd name="connsiteY58" fmla="*/ 470705 h 603152"/>
                <a:gd name="connsiteX59" fmla="*/ 279778 w 520843"/>
                <a:gd name="connsiteY59" fmla="*/ 478793 h 603152"/>
                <a:gd name="connsiteX60" fmla="*/ 338122 w 520843"/>
                <a:gd name="connsiteY60" fmla="*/ 536911 h 603152"/>
                <a:gd name="connsiteX61" fmla="*/ 396329 w 520843"/>
                <a:gd name="connsiteY61" fmla="*/ 478793 h 603152"/>
                <a:gd name="connsiteX62" fmla="*/ 415686 w 520843"/>
                <a:gd name="connsiteY62" fmla="*/ 470705 h 603152"/>
                <a:gd name="connsiteX63" fmla="*/ 435180 w 520843"/>
                <a:gd name="connsiteY63" fmla="*/ 478793 h 603152"/>
                <a:gd name="connsiteX64" fmla="*/ 465931 w 520843"/>
                <a:gd name="connsiteY64" fmla="*/ 509497 h 603152"/>
                <a:gd name="connsiteX65" fmla="*/ 465931 w 520843"/>
                <a:gd name="connsiteY65" fmla="*/ 54829 h 603152"/>
                <a:gd name="connsiteX66" fmla="*/ 27456 w 520843"/>
                <a:gd name="connsiteY66" fmla="*/ 0 h 603152"/>
                <a:gd name="connsiteX67" fmla="*/ 493387 w 520843"/>
                <a:gd name="connsiteY67" fmla="*/ 0 h 603152"/>
                <a:gd name="connsiteX68" fmla="*/ 520843 w 520843"/>
                <a:gd name="connsiteY68" fmla="*/ 27414 h 603152"/>
                <a:gd name="connsiteX69" fmla="*/ 520843 w 520843"/>
                <a:gd name="connsiteY69" fmla="*/ 575702 h 603152"/>
                <a:gd name="connsiteX70" fmla="*/ 503957 w 520843"/>
                <a:gd name="connsiteY70" fmla="*/ 601061 h 603152"/>
                <a:gd name="connsiteX71" fmla="*/ 493387 w 520843"/>
                <a:gd name="connsiteY71" fmla="*/ 603117 h 603152"/>
                <a:gd name="connsiteX72" fmla="*/ 474030 w 520843"/>
                <a:gd name="connsiteY72" fmla="*/ 595030 h 603152"/>
                <a:gd name="connsiteX73" fmla="*/ 415686 w 520843"/>
                <a:gd name="connsiteY73" fmla="*/ 536911 h 603152"/>
                <a:gd name="connsiteX74" fmla="*/ 357479 w 520843"/>
                <a:gd name="connsiteY74" fmla="*/ 595030 h 603152"/>
                <a:gd name="connsiteX75" fmla="*/ 338122 w 520843"/>
                <a:gd name="connsiteY75" fmla="*/ 603117 h 603152"/>
                <a:gd name="connsiteX76" fmla="*/ 318629 w 520843"/>
                <a:gd name="connsiteY76" fmla="*/ 595030 h 603152"/>
                <a:gd name="connsiteX77" fmla="*/ 260422 w 520843"/>
                <a:gd name="connsiteY77" fmla="*/ 536911 h 603152"/>
                <a:gd name="connsiteX78" fmla="*/ 202214 w 520843"/>
                <a:gd name="connsiteY78" fmla="*/ 595030 h 603152"/>
                <a:gd name="connsiteX79" fmla="*/ 182721 w 520843"/>
                <a:gd name="connsiteY79" fmla="*/ 603117 h 603152"/>
                <a:gd name="connsiteX80" fmla="*/ 163364 w 520843"/>
                <a:gd name="connsiteY80" fmla="*/ 595030 h 603152"/>
                <a:gd name="connsiteX81" fmla="*/ 105157 w 520843"/>
                <a:gd name="connsiteY81" fmla="*/ 536911 h 603152"/>
                <a:gd name="connsiteX82" fmla="*/ 46813 w 520843"/>
                <a:gd name="connsiteY82" fmla="*/ 595030 h 603152"/>
                <a:gd name="connsiteX83" fmla="*/ 16886 w 520843"/>
                <a:gd name="connsiteY83" fmla="*/ 601061 h 603152"/>
                <a:gd name="connsiteX84" fmla="*/ 0 w 520843"/>
                <a:gd name="connsiteY84" fmla="*/ 575702 h 603152"/>
                <a:gd name="connsiteX85" fmla="*/ 0 w 520843"/>
                <a:gd name="connsiteY85" fmla="*/ 27414 h 603152"/>
                <a:gd name="connsiteX86" fmla="*/ 27456 w 520843"/>
                <a:gd name="connsiteY86" fmla="*/ 0 h 60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520843" h="603152">
                  <a:moveTo>
                    <a:pt x="137262" y="347182"/>
                  </a:moveTo>
                  <a:lnTo>
                    <a:pt x="237088" y="347182"/>
                  </a:lnTo>
                  <a:cubicBezTo>
                    <a:pt x="252329" y="347182"/>
                    <a:pt x="264550" y="359519"/>
                    <a:pt x="264550" y="374597"/>
                  </a:cubicBezTo>
                  <a:cubicBezTo>
                    <a:pt x="264550" y="389812"/>
                    <a:pt x="252329" y="402011"/>
                    <a:pt x="237088" y="402011"/>
                  </a:cubicBezTo>
                  <a:lnTo>
                    <a:pt x="137262" y="402011"/>
                  </a:lnTo>
                  <a:cubicBezTo>
                    <a:pt x="122158" y="402011"/>
                    <a:pt x="109800" y="389812"/>
                    <a:pt x="109800" y="374597"/>
                  </a:cubicBezTo>
                  <a:cubicBezTo>
                    <a:pt x="109800" y="359519"/>
                    <a:pt x="122158" y="347182"/>
                    <a:pt x="137262" y="347182"/>
                  </a:cubicBezTo>
                  <a:close/>
                  <a:moveTo>
                    <a:pt x="359122" y="339097"/>
                  </a:moveTo>
                  <a:lnTo>
                    <a:pt x="359122" y="360888"/>
                  </a:lnTo>
                  <a:cubicBezTo>
                    <a:pt x="361044" y="358284"/>
                    <a:pt x="362006" y="354858"/>
                    <a:pt x="362006" y="350198"/>
                  </a:cubicBezTo>
                  <a:cubicBezTo>
                    <a:pt x="362006" y="345401"/>
                    <a:pt x="361044" y="341838"/>
                    <a:pt x="359122" y="339097"/>
                  </a:cubicBezTo>
                  <a:close/>
                  <a:moveTo>
                    <a:pt x="332756" y="272081"/>
                  </a:moveTo>
                  <a:cubicBezTo>
                    <a:pt x="327537" y="274822"/>
                    <a:pt x="327537" y="279070"/>
                    <a:pt x="327537" y="281126"/>
                  </a:cubicBezTo>
                  <a:cubicBezTo>
                    <a:pt x="327537" y="285786"/>
                    <a:pt x="328773" y="288801"/>
                    <a:pt x="332756" y="291542"/>
                  </a:cubicBezTo>
                  <a:close/>
                  <a:moveTo>
                    <a:pt x="137262" y="237523"/>
                  </a:moveTo>
                  <a:lnTo>
                    <a:pt x="237088" y="237523"/>
                  </a:lnTo>
                  <a:cubicBezTo>
                    <a:pt x="252329" y="237523"/>
                    <a:pt x="264550" y="249860"/>
                    <a:pt x="264550" y="264937"/>
                  </a:cubicBezTo>
                  <a:cubicBezTo>
                    <a:pt x="264550" y="280153"/>
                    <a:pt x="252329" y="292352"/>
                    <a:pt x="237088" y="292352"/>
                  </a:cubicBezTo>
                  <a:lnTo>
                    <a:pt x="137262" y="292352"/>
                  </a:lnTo>
                  <a:cubicBezTo>
                    <a:pt x="122158" y="292352"/>
                    <a:pt x="109800" y="280153"/>
                    <a:pt x="109800" y="264937"/>
                  </a:cubicBezTo>
                  <a:cubicBezTo>
                    <a:pt x="109800" y="249860"/>
                    <a:pt x="122158" y="237523"/>
                    <a:pt x="137262" y="237523"/>
                  </a:cubicBezTo>
                  <a:close/>
                  <a:moveTo>
                    <a:pt x="346076" y="226444"/>
                  </a:moveTo>
                  <a:cubicBezTo>
                    <a:pt x="353491" y="226444"/>
                    <a:pt x="359671" y="232337"/>
                    <a:pt x="359671" y="239326"/>
                  </a:cubicBezTo>
                  <a:lnTo>
                    <a:pt x="359671" y="240286"/>
                  </a:lnTo>
                  <a:cubicBezTo>
                    <a:pt x="373266" y="242342"/>
                    <a:pt x="389196" y="247960"/>
                    <a:pt x="389196" y="260432"/>
                  </a:cubicBezTo>
                  <a:cubicBezTo>
                    <a:pt x="389196" y="267010"/>
                    <a:pt x="383977" y="276740"/>
                    <a:pt x="374365" y="276740"/>
                  </a:cubicBezTo>
                  <a:cubicBezTo>
                    <a:pt x="371069" y="276740"/>
                    <a:pt x="368322" y="275370"/>
                    <a:pt x="365576" y="273999"/>
                  </a:cubicBezTo>
                  <a:cubicBezTo>
                    <a:pt x="363928" y="273040"/>
                    <a:pt x="362006" y="272081"/>
                    <a:pt x="359671" y="271259"/>
                  </a:cubicBezTo>
                  <a:lnTo>
                    <a:pt x="359671" y="302231"/>
                  </a:lnTo>
                  <a:cubicBezTo>
                    <a:pt x="373266" y="307713"/>
                    <a:pt x="392766" y="318951"/>
                    <a:pt x="392766" y="349102"/>
                  </a:cubicBezTo>
                  <a:cubicBezTo>
                    <a:pt x="392766" y="372400"/>
                    <a:pt x="380544" y="388982"/>
                    <a:pt x="359671" y="394601"/>
                  </a:cubicBezTo>
                  <a:lnTo>
                    <a:pt x="359671" y="398302"/>
                  </a:lnTo>
                  <a:cubicBezTo>
                    <a:pt x="359671" y="405291"/>
                    <a:pt x="353491" y="411184"/>
                    <a:pt x="346076" y="411184"/>
                  </a:cubicBezTo>
                  <a:cubicBezTo>
                    <a:pt x="338523" y="411184"/>
                    <a:pt x="332344" y="405428"/>
                    <a:pt x="332344" y="398302"/>
                  </a:cubicBezTo>
                  <a:lnTo>
                    <a:pt x="332344" y="396246"/>
                  </a:lnTo>
                  <a:cubicBezTo>
                    <a:pt x="309685" y="393094"/>
                    <a:pt x="293481" y="379252"/>
                    <a:pt x="293481" y="366781"/>
                  </a:cubicBezTo>
                  <a:cubicBezTo>
                    <a:pt x="293481" y="359106"/>
                    <a:pt x="299935" y="350472"/>
                    <a:pt x="308449" y="350472"/>
                  </a:cubicBezTo>
                  <a:cubicBezTo>
                    <a:pt x="313805" y="350472"/>
                    <a:pt x="317238" y="353898"/>
                    <a:pt x="319847" y="356776"/>
                  </a:cubicBezTo>
                  <a:cubicBezTo>
                    <a:pt x="322731" y="359654"/>
                    <a:pt x="326027" y="363080"/>
                    <a:pt x="332344" y="364999"/>
                  </a:cubicBezTo>
                  <a:lnTo>
                    <a:pt x="332344" y="325392"/>
                  </a:lnTo>
                  <a:cubicBezTo>
                    <a:pt x="316139" y="319499"/>
                    <a:pt x="297051" y="310180"/>
                    <a:pt x="297051" y="282359"/>
                  </a:cubicBezTo>
                  <a:cubicBezTo>
                    <a:pt x="297051" y="260295"/>
                    <a:pt x="310097" y="245219"/>
                    <a:pt x="332344" y="240971"/>
                  </a:cubicBezTo>
                  <a:lnTo>
                    <a:pt x="332344" y="239326"/>
                  </a:lnTo>
                  <a:cubicBezTo>
                    <a:pt x="332344" y="232200"/>
                    <a:pt x="338523" y="226444"/>
                    <a:pt x="346076" y="226444"/>
                  </a:cubicBezTo>
                  <a:close/>
                  <a:moveTo>
                    <a:pt x="137261" y="127865"/>
                  </a:moveTo>
                  <a:lnTo>
                    <a:pt x="383583" y="127865"/>
                  </a:lnTo>
                  <a:cubicBezTo>
                    <a:pt x="398824" y="127865"/>
                    <a:pt x="411044" y="140202"/>
                    <a:pt x="411044" y="155280"/>
                  </a:cubicBezTo>
                  <a:cubicBezTo>
                    <a:pt x="411044" y="170495"/>
                    <a:pt x="398824" y="182694"/>
                    <a:pt x="383583" y="182694"/>
                  </a:cubicBezTo>
                  <a:lnTo>
                    <a:pt x="137261" y="182694"/>
                  </a:lnTo>
                  <a:cubicBezTo>
                    <a:pt x="122157" y="182694"/>
                    <a:pt x="109800" y="170495"/>
                    <a:pt x="109800" y="155280"/>
                  </a:cubicBezTo>
                  <a:cubicBezTo>
                    <a:pt x="109800" y="140202"/>
                    <a:pt x="122157" y="127865"/>
                    <a:pt x="137261" y="127865"/>
                  </a:cubicBezTo>
                  <a:close/>
                  <a:moveTo>
                    <a:pt x="54912" y="54829"/>
                  </a:moveTo>
                  <a:lnTo>
                    <a:pt x="54912" y="509497"/>
                  </a:lnTo>
                  <a:lnTo>
                    <a:pt x="85663" y="478793"/>
                  </a:lnTo>
                  <a:cubicBezTo>
                    <a:pt x="90880" y="473584"/>
                    <a:pt x="97881" y="470705"/>
                    <a:pt x="105157" y="470705"/>
                  </a:cubicBezTo>
                  <a:cubicBezTo>
                    <a:pt x="112433" y="470705"/>
                    <a:pt x="119434" y="473584"/>
                    <a:pt x="124514" y="478793"/>
                  </a:cubicBezTo>
                  <a:lnTo>
                    <a:pt x="182721" y="536911"/>
                  </a:lnTo>
                  <a:lnTo>
                    <a:pt x="241065" y="478793"/>
                  </a:lnTo>
                  <a:cubicBezTo>
                    <a:pt x="246419" y="473447"/>
                    <a:pt x="253420" y="470705"/>
                    <a:pt x="260422" y="470705"/>
                  </a:cubicBezTo>
                  <a:cubicBezTo>
                    <a:pt x="267423" y="470705"/>
                    <a:pt x="274424" y="473447"/>
                    <a:pt x="279778" y="478793"/>
                  </a:cubicBezTo>
                  <a:lnTo>
                    <a:pt x="338122" y="536911"/>
                  </a:lnTo>
                  <a:lnTo>
                    <a:pt x="396329" y="478793"/>
                  </a:lnTo>
                  <a:cubicBezTo>
                    <a:pt x="401409" y="473584"/>
                    <a:pt x="408410" y="470705"/>
                    <a:pt x="415686" y="470705"/>
                  </a:cubicBezTo>
                  <a:cubicBezTo>
                    <a:pt x="422962" y="470705"/>
                    <a:pt x="429963" y="473584"/>
                    <a:pt x="435180" y="478793"/>
                  </a:cubicBezTo>
                  <a:lnTo>
                    <a:pt x="465931" y="509497"/>
                  </a:lnTo>
                  <a:lnTo>
                    <a:pt x="465931" y="54829"/>
                  </a:lnTo>
                  <a:close/>
                  <a:moveTo>
                    <a:pt x="27456" y="0"/>
                  </a:moveTo>
                  <a:lnTo>
                    <a:pt x="493387" y="0"/>
                  </a:lnTo>
                  <a:cubicBezTo>
                    <a:pt x="508625" y="0"/>
                    <a:pt x="520843" y="12337"/>
                    <a:pt x="520843" y="27414"/>
                  </a:cubicBezTo>
                  <a:lnTo>
                    <a:pt x="520843" y="575702"/>
                  </a:lnTo>
                  <a:cubicBezTo>
                    <a:pt x="520843" y="586805"/>
                    <a:pt x="514116" y="596812"/>
                    <a:pt x="503957" y="601061"/>
                  </a:cubicBezTo>
                  <a:cubicBezTo>
                    <a:pt x="500525" y="602432"/>
                    <a:pt x="496956" y="603117"/>
                    <a:pt x="493387" y="603117"/>
                  </a:cubicBezTo>
                  <a:cubicBezTo>
                    <a:pt x="486248" y="603117"/>
                    <a:pt x="479247" y="600375"/>
                    <a:pt x="474030" y="595030"/>
                  </a:cubicBezTo>
                  <a:lnTo>
                    <a:pt x="415686" y="536911"/>
                  </a:lnTo>
                  <a:lnTo>
                    <a:pt x="357479" y="595030"/>
                  </a:lnTo>
                  <a:cubicBezTo>
                    <a:pt x="352400" y="600238"/>
                    <a:pt x="345398" y="603117"/>
                    <a:pt x="338122" y="603117"/>
                  </a:cubicBezTo>
                  <a:cubicBezTo>
                    <a:pt x="330846" y="603117"/>
                    <a:pt x="323845" y="600238"/>
                    <a:pt x="318629" y="595030"/>
                  </a:cubicBezTo>
                  <a:lnTo>
                    <a:pt x="260422" y="536911"/>
                  </a:lnTo>
                  <a:lnTo>
                    <a:pt x="202214" y="595030"/>
                  </a:lnTo>
                  <a:cubicBezTo>
                    <a:pt x="196998" y="600238"/>
                    <a:pt x="189996" y="603117"/>
                    <a:pt x="182721" y="603117"/>
                  </a:cubicBezTo>
                  <a:cubicBezTo>
                    <a:pt x="175445" y="603117"/>
                    <a:pt x="168443" y="600238"/>
                    <a:pt x="163364" y="595030"/>
                  </a:cubicBezTo>
                  <a:lnTo>
                    <a:pt x="105157" y="536911"/>
                  </a:lnTo>
                  <a:lnTo>
                    <a:pt x="46813" y="595030"/>
                  </a:lnTo>
                  <a:cubicBezTo>
                    <a:pt x="38988" y="602980"/>
                    <a:pt x="27182" y="605310"/>
                    <a:pt x="16886" y="601061"/>
                  </a:cubicBezTo>
                  <a:cubicBezTo>
                    <a:pt x="6727" y="596812"/>
                    <a:pt x="0" y="586805"/>
                    <a:pt x="0" y="575702"/>
                  </a:cubicBezTo>
                  <a:lnTo>
                    <a:pt x="0" y="27414"/>
                  </a:lnTo>
                  <a:cubicBezTo>
                    <a:pt x="0" y="12337"/>
                    <a:pt x="12355" y="0"/>
                    <a:pt x="27456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107" name="Group 62"/>
          <p:cNvGrpSpPr/>
          <p:nvPr/>
        </p:nvGrpSpPr>
        <p:grpSpPr>
          <a:xfrm>
            <a:off x="9283700" y="2280920"/>
            <a:ext cx="1449070" cy="1609725"/>
            <a:chOff x="9283700" y="2280920"/>
            <a:chExt cx="1449070" cy="1609725"/>
          </a:xfrm>
        </p:grpSpPr>
        <p:grpSp>
          <p:nvGrpSpPr>
            <p:cNvPr id="108" name="组合 107"/>
            <p:cNvGrpSpPr/>
            <p:nvPr/>
          </p:nvGrpSpPr>
          <p:grpSpPr>
            <a:xfrm>
              <a:off x="9283700" y="2280920"/>
              <a:ext cx="1449070" cy="1609725"/>
              <a:chOff x="9283700" y="2280920"/>
              <a:chExt cx="1449070" cy="1609725"/>
            </a:xfrm>
          </p:grpSpPr>
          <p:sp>
            <p:nvSpPr>
              <p:cNvPr id="110" name="ïślíḋê"/>
              <p:cNvSpPr/>
              <p:nvPr/>
            </p:nvSpPr>
            <p:spPr bwMode="auto">
              <a:xfrm rot="5400000">
                <a:off x="9203055" y="2361565"/>
                <a:ext cx="1609725" cy="144907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 dirty="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11" name="ïślíḋê"/>
              <p:cNvSpPr/>
              <p:nvPr/>
            </p:nvSpPr>
            <p:spPr bwMode="auto">
              <a:xfrm rot="5400000">
                <a:off x="9377045" y="2517775"/>
                <a:ext cx="1263015" cy="1136650"/>
              </a:xfrm>
              <a:custGeom>
                <a:avLst/>
                <a:gdLst>
                  <a:gd name="T0" fmla="+- 0 10802 6"/>
                  <a:gd name="T1" fmla="*/ T0 w 21593"/>
                  <a:gd name="T2" fmla="+- 0 10804 12"/>
                  <a:gd name="T3" fmla="*/ 10804 h 21584"/>
                  <a:gd name="T4" fmla="+- 0 10802 6"/>
                  <a:gd name="T5" fmla="*/ T4 w 21593"/>
                  <a:gd name="T6" fmla="+- 0 10804 12"/>
                  <a:gd name="T7" fmla="*/ 10804 h 21584"/>
                  <a:gd name="T8" fmla="+- 0 10802 6"/>
                  <a:gd name="T9" fmla="*/ T8 w 21593"/>
                  <a:gd name="T10" fmla="+- 0 10804 12"/>
                  <a:gd name="T11" fmla="*/ 10804 h 21584"/>
                  <a:gd name="T12" fmla="+- 0 10802 6"/>
                  <a:gd name="T13" fmla="*/ T12 w 21593"/>
                  <a:gd name="T14" fmla="+- 0 10804 12"/>
                  <a:gd name="T15" fmla="*/ 10804 h 2158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93" h="21584">
                    <a:moveTo>
                      <a:pt x="6656" y="1"/>
                    </a:moveTo>
                    <a:lnTo>
                      <a:pt x="14911" y="1"/>
                    </a:lnTo>
                    <a:cubicBezTo>
                      <a:pt x="15332" y="-12"/>
                      <a:pt x="15749" y="99"/>
                      <a:pt x="16119" y="322"/>
                    </a:cubicBezTo>
                    <a:cubicBezTo>
                      <a:pt x="16485" y="543"/>
                      <a:pt x="16792" y="865"/>
                      <a:pt x="17011" y="1258"/>
                    </a:cubicBezTo>
                    <a:lnTo>
                      <a:pt x="21227" y="9321"/>
                    </a:lnTo>
                    <a:cubicBezTo>
                      <a:pt x="21466" y="9771"/>
                      <a:pt x="21593" y="10284"/>
                      <a:pt x="21593" y="10806"/>
                    </a:cubicBezTo>
                    <a:cubicBezTo>
                      <a:pt x="21594" y="11332"/>
                      <a:pt x="21468" y="11848"/>
                      <a:pt x="21227" y="12301"/>
                    </a:cubicBezTo>
                    <a:lnTo>
                      <a:pt x="17115" y="20182"/>
                    </a:lnTo>
                    <a:cubicBezTo>
                      <a:pt x="16872" y="20590"/>
                      <a:pt x="16545" y="20928"/>
                      <a:pt x="16163" y="21171"/>
                    </a:cubicBezTo>
                    <a:cubicBezTo>
                      <a:pt x="15730" y="21445"/>
                      <a:pt x="15238" y="21588"/>
                      <a:pt x="14739" y="21584"/>
                    </a:cubicBezTo>
                    <a:lnTo>
                      <a:pt x="6530" y="21584"/>
                    </a:lnTo>
                    <a:cubicBezTo>
                      <a:pt x="6109" y="21572"/>
                      <a:pt x="5698" y="21443"/>
                      <a:pt x="5333" y="21207"/>
                    </a:cubicBezTo>
                    <a:cubicBezTo>
                      <a:pt x="4953" y="20962"/>
                      <a:pt x="4637" y="20609"/>
                      <a:pt x="4418" y="20186"/>
                    </a:cubicBezTo>
                    <a:lnTo>
                      <a:pt x="259" y="12100"/>
                    </a:lnTo>
                    <a:cubicBezTo>
                      <a:pt x="82" y="11664"/>
                      <a:pt x="-6" y="11190"/>
                      <a:pt x="1" y="10712"/>
                    </a:cubicBezTo>
                    <a:cubicBezTo>
                      <a:pt x="7" y="10269"/>
                      <a:pt x="95" y="9832"/>
                      <a:pt x="259" y="9428"/>
                    </a:cubicBezTo>
                    <a:lnTo>
                      <a:pt x="4560" y="1235"/>
                    </a:lnTo>
                    <a:cubicBezTo>
                      <a:pt x="4794" y="841"/>
                      <a:pt x="5116" y="521"/>
                      <a:pt x="5494" y="305"/>
                    </a:cubicBezTo>
                    <a:cubicBezTo>
                      <a:pt x="5853" y="100"/>
                      <a:pt x="6252" y="-5"/>
                      <a:pt x="6656" y="1"/>
                    </a:cubicBezTo>
                    <a:close/>
                  </a:path>
                </a:pathLst>
              </a:custGeom>
              <a:noFill/>
              <a:ln w="57150">
                <a:solidFill>
                  <a:schemeClr val="accent1"/>
                </a:solidFill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1600" dirty="0">
                  <a:solidFill>
                    <a:srgbClr val="00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sp>
          <p:nvSpPr>
            <p:cNvPr id="109" name="Oval 64"/>
            <p:cNvSpPr/>
            <p:nvPr/>
          </p:nvSpPr>
          <p:spPr>
            <a:xfrm>
              <a:off x="9771380" y="2769870"/>
              <a:ext cx="473075" cy="631825"/>
            </a:xfrm>
            <a:custGeom>
              <a:avLst/>
              <a:gdLst>
                <a:gd name="connsiteX0" fmla="*/ 225169 w 450489"/>
                <a:gd name="connsiteY0" fmla="*/ 164809 h 602064"/>
                <a:gd name="connsiteX1" fmla="*/ 166100 w 450489"/>
                <a:gd name="connsiteY1" fmla="*/ 223945 h 602064"/>
                <a:gd name="connsiteX2" fmla="*/ 225169 w 450489"/>
                <a:gd name="connsiteY2" fmla="*/ 282930 h 602064"/>
                <a:gd name="connsiteX3" fmla="*/ 284389 w 450489"/>
                <a:gd name="connsiteY3" fmla="*/ 223945 h 602064"/>
                <a:gd name="connsiteX4" fmla="*/ 225169 w 450489"/>
                <a:gd name="connsiteY4" fmla="*/ 164809 h 602064"/>
                <a:gd name="connsiteX5" fmla="*/ 225169 w 450489"/>
                <a:gd name="connsiteY5" fmla="*/ 100062 h 602064"/>
                <a:gd name="connsiteX6" fmla="*/ 349228 w 450489"/>
                <a:gd name="connsiteY6" fmla="*/ 223945 h 602064"/>
                <a:gd name="connsiteX7" fmla="*/ 225169 w 450489"/>
                <a:gd name="connsiteY7" fmla="*/ 347676 h 602064"/>
                <a:gd name="connsiteX8" fmla="*/ 101261 w 450489"/>
                <a:gd name="connsiteY8" fmla="*/ 223945 h 602064"/>
                <a:gd name="connsiteX9" fmla="*/ 225169 w 450489"/>
                <a:gd name="connsiteY9" fmla="*/ 100062 h 602064"/>
                <a:gd name="connsiteX10" fmla="*/ 225169 w 450489"/>
                <a:gd name="connsiteY10" fmla="*/ 35781 h 602064"/>
                <a:gd name="connsiteX11" fmla="*/ 36895 w 450489"/>
                <a:gd name="connsiteY11" fmla="*/ 223936 h 602064"/>
                <a:gd name="connsiteX12" fmla="*/ 225169 w 450489"/>
                <a:gd name="connsiteY12" fmla="*/ 411939 h 602064"/>
                <a:gd name="connsiteX13" fmla="*/ 413442 w 450489"/>
                <a:gd name="connsiteY13" fmla="*/ 223936 h 602064"/>
                <a:gd name="connsiteX14" fmla="*/ 225169 w 450489"/>
                <a:gd name="connsiteY14" fmla="*/ 35781 h 602064"/>
                <a:gd name="connsiteX15" fmla="*/ 225169 w 450489"/>
                <a:gd name="connsiteY15" fmla="*/ 0 h 602064"/>
                <a:gd name="connsiteX16" fmla="*/ 450489 w 450489"/>
                <a:gd name="connsiteY16" fmla="*/ 224845 h 602064"/>
                <a:gd name="connsiteX17" fmla="*/ 225169 w 450489"/>
                <a:gd name="connsiteY17" fmla="*/ 602064 h 602064"/>
                <a:gd name="connsiteX18" fmla="*/ 0 w 450489"/>
                <a:gd name="connsiteY18" fmla="*/ 224845 h 602064"/>
                <a:gd name="connsiteX19" fmla="*/ 225169 w 450489"/>
                <a:gd name="connsiteY19" fmla="*/ 0 h 60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0489" h="602064">
                  <a:moveTo>
                    <a:pt x="225169" y="164809"/>
                  </a:moveTo>
                  <a:cubicBezTo>
                    <a:pt x="192521" y="164809"/>
                    <a:pt x="166100" y="191193"/>
                    <a:pt x="166100" y="223945"/>
                  </a:cubicBezTo>
                  <a:cubicBezTo>
                    <a:pt x="166100" y="256546"/>
                    <a:pt x="192521" y="282930"/>
                    <a:pt x="225169" y="282930"/>
                  </a:cubicBezTo>
                  <a:cubicBezTo>
                    <a:pt x="257816" y="282930"/>
                    <a:pt x="284389" y="256546"/>
                    <a:pt x="284389" y="223945"/>
                  </a:cubicBezTo>
                  <a:cubicBezTo>
                    <a:pt x="284389" y="191193"/>
                    <a:pt x="257816" y="164809"/>
                    <a:pt x="225169" y="164809"/>
                  </a:cubicBezTo>
                  <a:close/>
                  <a:moveTo>
                    <a:pt x="225169" y="100062"/>
                  </a:moveTo>
                  <a:cubicBezTo>
                    <a:pt x="293500" y="100062"/>
                    <a:pt x="349228" y="155711"/>
                    <a:pt x="349228" y="223945"/>
                  </a:cubicBezTo>
                  <a:cubicBezTo>
                    <a:pt x="349228" y="292179"/>
                    <a:pt x="293500" y="347676"/>
                    <a:pt x="225169" y="347676"/>
                  </a:cubicBezTo>
                  <a:cubicBezTo>
                    <a:pt x="156837" y="347676"/>
                    <a:pt x="101261" y="292179"/>
                    <a:pt x="101261" y="223945"/>
                  </a:cubicBezTo>
                  <a:cubicBezTo>
                    <a:pt x="101261" y="155711"/>
                    <a:pt x="156837" y="100062"/>
                    <a:pt x="225169" y="100062"/>
                  </a:cubicBezTo>
                  <a:close/>
                  <a:moveTo>
                    <a:pt x="225169" y="35781"/>
                  </a:moveTo>
                  <a:cubicBezTo>
                    <a:pt x="121315" y="35781"/>
                    <a:pt x="36895" y="120231"/>
                    <a:pt x="36895" y="223936"/>
                  </a:cubicBezTo>
                  <a:cubicBezTo>
                    <a:pt x="36895" y="327489"/>
                    <a:pt x="121315" y="411939"/>
                    <a:pt x="225169" y="411939"/>
                  </a:cubicBezTo>
                  <a:cubicBezTo>
                    <a:pt x="329022" y="411939"/>
                    <a:pt x="413442" y="327489"/>
                    <a:pt x="413442" y="223936"/>
                  </a:cubicBezTo>
                  <a:cubicBezTo>
                    <a:pt x="413442" y="120231"/>
                    <a:pt x="329022" y="35781"/>
                    <a:pt x="225169" y="35781"/>
                  </a:cubicBezTo>
                  <a:close/>
                  <a:moveTo>
                    <a:pt x="225169" y="0"/>
                  </a:moveTo>
                  <a:cubicBezTo>
                    <a:pt x="349672" y="0"/>
                    <a:pt x="450489" y="100673"/>
                    <a:pt x="450489" y="224845"/>
                  </a:cubicBezTo>
                  <a:cubicBezTo>
                    <a:pt x="450489" y="415577"/>
                    <a:pt x="225169" y="602064"/>
                    <a:pt x="225169" y="602064"/>
                  </a:cubicBezTo>
                  <a:cubicBezTo>
                    <a:pt x="225169" y="602064"/>
                    <a:pt x="0" y="415577"/>
                    <a:pt x="0" y="224845"/>
                  </a:cubicBezTo>
                  <a:cubicBezTo>
                    <a:pt x="0" y="100673"/>
                    <a:pt x="100817" y="0"/>
                    <a:pt x="22516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557396" y="5082222"/>
            <a:ext cx="2532380" cy="707787"/>
            <a:chOff x="2878455" y="2280285"/>
            <a:chExt cx="2532380" cy="707787"/>
          </a:xfrm>
        </p:grpSpPr>
        <p:sp>
          <p:nvSpPr>
            <p:cNvPr id="69" name="文本框 68"/>
            <p:cNvSpPr txBox="1"/>
            <p:nvPr/>
          </p:nvSpPr>
          <p:spPr bwMode="auto">
            <a:xfrm>
              <a:off x="2878455" y="2280285"/>
              <a:ext cx="1344930" cy="40005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口算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2878455" y="2618740"/>
              <a:ext cx="2532380" cy="369332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日常化每天一练</a:t>
              </a:r>
              <a:endParaRPr lang="en-US" altLang="zh-CN" dirty="0">
                <a:solidFill>
                  <a:srgbClr val="FF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423535" y="2281555"/>
            <a:ext cx="2532380" cy="707787"/>
            <a:chOff x="4613910" y="5210810"/>
            <a:chExt cx="2532380" cy="707787"/>
          </a:xfrm>
        </p:grpSpPr>
        <p:sp>
          <p:nvSpPr>
            <p:cNvPr id="72" name="文本框 71"/>
            <p:cNvSpPr txBox="1"/>
            <p:nvPr/>
          </p:nvSpPr>
          <p:spPr bwMode="auto">
            <a:xfrm>
              <a:off x="4613910" y="5210810"/>
              <a:ext cx="1344930" cy="40005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笔算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 bwMode="auto">
            <a:xfrm>
              <a:off x="4613910" y="5549265"/>
              <a:ext cx="2532380" cy="369332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加深算理理解</a:t>
              </a:r>
              <a:endParaRPr lang="en-US" altLang="zh-CN" dirty="0">
                <a:solidFill>
                  <a:srgbClr val="FF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822440" y="2807335"/>
            <a:ext cx="2532380" cy="706755"/>
            <a:chOff x="6644640" y="2809240"/>
            <a:chExt cx="2532380" cy="706755"/>
          </a:xfrm>
        </p:grpSpPr>
        <p:sp>
          <p:nvSpPr>
            <p:cNvPr id="75" name="文本框 74"/>
            <p:cNvSpPr txBox="1"/>
            <p:nvPr/>
          </p:nvSpPr>
          <p:spPr bwMode="auto">
            <a:xfrm>
              <a:off x="7831455" y="2809240"/>
              <a:ext cx="1344930" cy="40005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巧算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 bwMode="auto">
            <a:xfrm>
              <a:off x="6644640" y="3147695"/>
              <a:ext cx="2532380" cy="36830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专项练习</a:t>
              </a:r>
              <a:r>
                <a:rPr lang="en-US" altLang="zh-CN" dirty="0">
                  <a:solidFill>
                    <a:srgbClr val="FF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+</a:t>
              </a:r>
              <a:r>
                <a:rPr lang="zh-CN" altLang="en-US" dirty="0">
                  <a:solidFill>
                    <a:srgbClr val="FF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常态渗透</a:t>
              </a:r>
              <a:endParaRPr lang="en-US" altLang="zh-CN" dirty="0">
                <a:solidFill>
                  <a:srgbClr val="FF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176385" y="5081905"/>
            <a:ext cx="2532380" cy="707390"/>
            <a:chOff x="9327515" y="4669155"/>
            <a:chExt cx="2532380" cy="707390"/>
          </a:xfrm>
        </p:grpSpPr>
        <p:sp>
          <p:nvSpPr>
            <p:cNvPr id="78" name="文本框 77"/>
            <p:cNvSpPr txBox="1"/>
            <p:nvPr/>
          </p:nvSpPr>
          <p:spPr bwMode="auto">
            <a:xfrm>
              <a:off x="9327515" y="4669155"/>
              <a:ext cx="1344930" cy="40005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验算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 bwMode="auto">
            <a:xfrm>
              <a:off x="9327515" y="5008245"/>
              <a:ext cx="2532380" cy="36830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有效进行检验</a:t>
              </a:r>
              <a:endParaRPr lang="en-US" altLang="zh-CN" dirty="0">
                <a:solidFill>
                  <a:srgbClr val="FF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568700" y="422593"/>
            <a:ext cx="8160068" cy="4824095"/>
            <a:chOff x="3568700" y="422593"/>
            <a:chExt cx="8160068" cy="4824095"/>
          </a:xfrm>
        </p:grpSpPr>
        <p:sp>
          <p:nvSpPr>
            <p:cNvPr id="47" name="TextBox 12"/>
            <p:cNvSpPr txBox="1"/>
            <p:nvPr/>
          </p:nvSpPr>
          <p:spPr>
            <a:xfrm>
              <a:off x="3568700" y="574040"/>
              <a:ext cx="5054600" cy="708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改进策略</a:t>
              </a:r>
              <a:endParaRPr lang="id-ID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 rot="5400000">
              <a:off x="9263380" y="2781300"/>
              <a:ext cx="4824095" cy="106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kumimoji="1" lang="zh-CN" altLang="en-US" sz="100" spc="1100" dirty="0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36374" y="1550352"/>
            <a:ext cx="2532380" cy="707787"/>
            <a:chOff x="2878455" y="2280285"/>
            <a:chExt cx="2532380" cy="707787"/>
          </a:xfrm>
        </p:grpSpPr>
        <p:sp>
          <p:nvSpPr>
            <p:cNvPr id="51" name="文本框 50"/>
            <p:cNvSpPr txBox="1"/>
            <p:nvPr/>
          </p:nvSpPr>
          <p:spPr bwMode="auto">
            <a:xfrm>
              <a:off x="2878455" y="2280285"/>
              <a:ext cx="1344930" cy="40005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估算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 bwMode="auto">
            <a:xfrm>
              <a:off x="2878455" y="2618740"/>
              <a:ext cx="2532380" cy="369332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0000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强调先估再算</a:t>
              </a:r>
              <a:endParaRPr lang="en-US" altLang="zh-CN" dirty="0">
                <a:solidFill>
                  <a:srgbClr val="FF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: Rounded Corners 25"/>
          <p:cNvSpPr/>
          <p:nvPr/>
        </p:nvSpPr>
        <p:spPr>
          <a:xfrm>
            <a:off x="3585130" y="671195"/>
            <a:ext cx="5325190" cy="63944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>
                <a:cs typeface="+mn-ea"/>
                <a:sym typeface="+mn-lt"/>
              </a:rPr>
              <a:t>典型错题</a:t>
            </a:r>
            <a:r>
              <a:rPr lang="en-US" altLang="zh-CN" sz="4000" dirty="0">
                <a:cs typeface="+mn-ea"/>
                <a:sym typeface="+mn-lt"/>
              </a:rPr>
              <a:t>——</a:t>
            </a:r>
            <a:r>
              <a:rPr lang="zh-CN" altLang="en-US" sz="4000" dirty="0">
                <a:cs typeface="+mn-ea"/>
                <a:sym typeface="+mn-lt"/>
              </a:rPr>
              <a:t>概念</a:t>
            </a:r>
            <a:endParaRPr lang="id-ID" sz="4000" dirty="0">
              <a:cs typeface="+mn-ea"/>
              <a:sym typeface="+mn-lt"/>
            </a:endParaRPr>
          </a:p>
        </p:txBody>
      </p:sp>
      <p:pic>
        <p:nvPicPr>
          <p:cNvPr id="10" name="图片 1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4"/>
          <a:stretch>
            <a:fillRect/>
          </a:stretch>
        </p:blipFill>
        <p:spPr>
          <a:xfrm rot="16200000">
            <a:off x="2532063" y="-400050"/>
            <a:ext cx="841693" cy="48818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13"/>
          <p:cNvSpPr txBox="1"/>
          <p:nvPr/>
        </p:nvSpPr>
        <p:spPr>
          <a:xfrm>
            <a:off x="2105660" y="2562860"/>
            <a:ext cx="169354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符号认知</a:t>
            </a:r>
            <a:endParaRPr lang="zh-CN" alt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456555" y="1505585"/>
            <a:ext cx="6094730" cy="1560830"/>
            <a:chOff x="3531" y="3257"/>
            <a:chExt cx="11556" cy="283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1" y="3257"/>
              <a:ext cx="4700" cy="2835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8231" y="3257"/>
              <a:ext cx="6857" cy="2834"/>
              <a:chOff x="8231" y="3257"/>
              <a:chExt cx="6857" cy="2834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31" y="3257"/>
                <a:ext cx="3871" cy="2835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02" y="3257"/>
                <a:ext cx="2987" cy="2835"/>
              </a:xfrm>
              <a:prstGeom prst="rect">
                <a:avLst/>
              </a:prstGeom>
            </p:spPr>
          </p:pic>
        </p:grpSp>
      </p:grpSp>
      <p:sp>
        <p:nvSpPr>
          <p:cNvPr id="19" name="TextBox 13"/>
          <p:cNvSpPr txBox="1"/>
          <p:nvPr/>
        </p:nvSpPr>
        <p:spPr>
          <a:xfrm>
            <a:off x="7431405" y="3145155"/>
            <a:ext cx="304927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点到线的距离</a:t>
            </a:r>
            <a:endParaRPr lang="zh-CN" alt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2300" y="3721735"/>
            <a:ext cx="29629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dirty="0"/>
              <a:t>王大伯用栅栏靠墙围了一个菜园，种了</a:t>
            </a:r>
            <a:r>
              <a:rPr lang="en-US" altLang="zh-CN" sz="2000" dirty="0"/>
              <a:t>864</a:t>
            </a:r>
            <a:r>
              <a:rPr lang="zh-CN" altLang="en-US" sz="2000" dirty="0"/>
              <a:t>棵大白菜，平均每平方米种了多少棵大白菜？</a:t>
            </a:r>
            <a:endParaRPr lang="zh-CN" altLang="en-US" sz="2000" dirty="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205" y="3721735"/>
            <a:ext cx="1263650" cy="140779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63"/>
          <a:stretch>
            <a:fillRect/>
          </a:stretch>
        </p:blipFill>
        <p:spPr>
          <a:xfrm>
            <a:off x="5925185" y="3721735"/>
            <a:ext cx="2118995" cy="163004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470" y="3721735"/>
            <a:ext cx="2096770" cy="1630045"/>
          </a:xfrm>
          <a:prstGeom prst="rect">
            <a:avLst/>
          </a:prstGeom>
        </p:spPr>
      </p:pic>
      <p:sp>
        <p:nvSpPr>
          <p:cNvPr id="31" name="TextBox 13"/>
          <p:cNvSpPr txBox="1"/>
          <p:nvPr/>
        </p:nvSpPr>
        <p:spPr>
          <a:xfrm>
            <a:off x="7319645" y="5768340"/>
            <a:ext cx="304927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周长与面积</a:t>
            </a:r>
            <a:endParaRPr lang="zh-CN" alt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: Rounded Corners 25"/>
          <p:cNvSpPr/>
          <p:nvPr/>
        </p:nvSpPr>
        <p:spPr>
          <a:xfrm>
            <a:off x="3585130" y="671195"/>
            <a:ext cx="5325190" cy="63944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 dirty="0">
                <a:cs typeface="+mn-ea"/>
                <a:sym typeface="+mn-lt"/>
              </a:rPr>
              <a:t>典型错题</a:t>
            </a:r>
            <a:r>
              <a:rPr lang="en-US" altLang="zh-CN" sz="4000" dirty="0">
                <a:cs typeface="+mn-ea"/>
                <a:sym typeface="+mn-lt"/>
              </a:rPr>
              <a:t>——</a:t>
            </a:r>
            <a:r>
              <a:rPr lang="zh-CN" altLang="en-US" sz="4000" dirty="0">
                <a:cs typeface="+mn-ea"/>
                <a:sym typeface="+mn-lt"/>
              </a:rPr>
              <a:t>概念</a:t>
            </a:r>
            <a:endParaRPr lang="id-ID" sz="4000" dirty="0">
              <a:cs typeface="+mn-ea"/>
              <a:sym typeface="+mn-lt"/>
            </a:endParaRPr>
          </a:p>
        </p:txBody>
      </p:sp>
      <p:pic>
        <p:nvPicPr>
          <p:cNvPr id="29" name="图片 28" descr="A(([AY3}@F_1C_`(H3G71M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2410" y="1637665"/>
            <a:ext cx="4410075" cy="474980"/>
          </a:xfrm>
          <a:prstGeom prst="rect">
            <a:avLst/>
          </a:prstGeom>
        </p:spPr>
      </p:pic>
      <p:sp>
        <p:nvSpPr>
          <p:cNvPr id="30" name="TextBox 13"/>
          <p:cNvSpPr txBox="1"/>
          <p:nvPr/>
        </p:nvSpPr>
        <p:spPr>
          <a:xfrm>
            <a:off x="5470525" y="2412365"/>
            <a:ext cx="208089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度量单位</a:t>
            </a:r>
            <a:endParaRPr lang="zh-CN" alt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3" t="-2423" r="35413" b="11292"/>
          <a:stretch>
            <a:fillRect/>
          </a:stretch>
        </p:blipFill>
        <p:spPr bwMode="auto">
          <a:xfrm rot="5400000">
            <a:off x="5347335" y="-619125"/>
            <a:ext cx="1800225" cy="904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3"/>
          <p:cNvSpPr txBox="1"/>
          <p:nvPr/>
        </p:nvSpPr>
        <p:spPr>
          <a:xfrm>
            <a:off x="5207000" y="5080635"/>
            <a:ext cx="208089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分率的意义</a:t>
            </a:r>
            <a:endParaRPr lang="zh-CN" alt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 bwMode="auto">
          <a:xfrm>
            <a:off x="3010535" y="1683772"/>
            <a:ext cx="2660015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紧扣概念的文字阐述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FF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抓住关键词的理解</a:t>
            </a:r>
            <a:endParaRPr lang="zh-CN" altLang="en-US" sz="2000" dirty="0">
              <a:solidFill>
                <a:srgbClr val="FF0000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63365" y="1744980"/>
            <a:ext cx="4475480" cy="3836035"/>
            <a:chOff x="3971925" y="2098675"/>
            <a:chExt cx="4475480" cy="3836035"/>
          </a:xfrm>
        </p:grpSpPr>
        <p:sp>
          <p:nvSpPr>
            <p:cNvPr id="33" name="Freeform 6"/>
            <p:cNvSpPr/>
            <p:nvPr/>
          </p:nvSpPr>
          <p:spPr>
            <a:xfrm>
              <a:off x="5446395" y="3627120"/>
              <a:ext cx="1327785" cy="1221740"/>
            </a:xfrm>
            <a:custGeom>
              <a:avLst/>
              <a:gdLst>
                <a:gd name="T0" fmla="*/ 2508 w 2713"/>
                <a:gd name="T1" fmla="*/ 0 h 2500"/>
                <a:gd name="T2" fmla="*/ 206 w 2713"/>
                <a:gd name="T3" fmla="*/ 0 h 2500"/>
                <a:gd name="T4" fmla="*/ 0 w 2713"/>
                <a:gd name="T5" fmla="*/ 205 h 2500"/>
                <a:gd name="T6" fmla="*/ 0 w 2713"/>
                <a:gd name="T7" fmla="*/ 211 h 2500"/>
                <a:gd name="T8" fmla="*/ 0 w 2713"/>
                <a:gd name="T9" fmla="*/ 1628 h 2500"/>
                <a:gd name="T10" fmla="*/ 0 w 2713"/>
                <a:gd name="T11" fmla="*/ 1834 h 2500"/>
                <a:gd name="T12" fmla="*/ 206 w 2713"/>
                <a:gd name="T13" fmla="*/ 2040 h 2500"/>
                <a:gd name="T14" fmla="*/ 1028 w 2713"/>
                <a:gd name="T15" fmla="*/ 2040 h 2500"/>
                <a:gd name="T16" fmla="*/ 913 w 2713"/>
                <a:gd name="T17" fmla="*/ 2366 h 2500"/>
                <a:gd name="T18" fmla="*/ 633 w 2713"/>
                <a:gd name="T19" fmla="*/ 2366 h 2500"/>
                <a:gd name="T20" fmla="*/ 567 w 2713"/>
                <a:gd name="T21" fmla="*/ 2433 h 2500"/>
                <a:gd name="T22" fmla="*/ 633 w 2713"/>
                <a:gd name="T23" fmla="*/ 2500 h 2500"/>
                <a:gd name="T24" fmla="*/ 960 w 2713"/>
                <a:gd name="T25" fmla="*/ 2500 h 2500"/>
                <a:gd name="T26" fmla="*/ 1753 w 2713"/>
                <a:gd name="T27" fmla="*/ 2500 h 2500"/>
                <a:gd name="T28" fmla="*/ 2080 w 2713"/>
                <a:gd name="T29" fmla="*/ 2500 h 2500"/>
                <a:gd name="T30" fmla="*/ 2147 w 2713"/>
                <a:gd name="T31" fmla="*/ 2433 h 2500"/>
                <a:gd name="T32" fmla="*/ 2080 w 2713"/>
                <a:gd name="T33" fmla="*/ 2366 h 2500"/>
                <a:gd name="T34" fmla="*/ 1801 w 2713"/>
                <a:gd name="T35" fmla="*/ 2366 h 2500"/>
                <a:gd name="T36" fmla="*/ 1686 w 2713"/>
                <a:gd name="T37" fmla="*/ 2040 h 2500"/>
                <a:gd name="T38" fmla="*/ 2508 w 2713"/>
                <a:gd name="T39" fmla="*/ 2040 h 2500"/>
                <a:gd name="T40" fmla="*/ 2713 w 2713"/>
                <a:gd name="T41" fmla="*/ 1834 h 2500"/>
                <a:gd name="T42" fmla="*/ 2713 w 2713"/>
                <a:gd name="T43" fmla="*/ 1628 h 2500"/>
                <a:gd name="T44" fmla="*/ 2713 w 2713"/>
                <a:gd name="T45" fmla="*/ 211 h 2500"/>
                <a:gd name="T46" fmla="*/ 2713 w 2713"/>
                <a:gd name="T47" fmla="*/ 205 h 2500"/>
                <a:gd name="T48" fmla="*/ 2508 w 2713"/>
                <a:gd name="T49" fmla="*/ 0 h 2500"/>
                <a:gd name="T50" fmla="*/ 2580 w 2713"/>
                <a:gd name="T51" fmla="*/ 1834 h 2500"/>
                <a:gd name="T52" fmla="*/ 2508 w 2713"/>
                <a:gd name="T53" fmla="*/ 1906 h 2500"/>
                <a:gd name="T54" fmla="*/ 1592 w 2713"/>
                <a:gd name="T55" fmla="*/ 1906 h 2500"/>
                <a:gd name="T56" fmla="*/ 1122 w 2713"/>
                <a:gd name="T57" fmla="*/ 1906 h 2500"/>
                <a:gd name="T58" fmla="*/ 206 w 2713"/>
                <a:gd name="T59" fmla="*/ 1906 h 2500"/>
                <a:gd name="T60" fmla="*/ 133 w 2713"/>
                <a:gd name="T61" fmla="*/ 1834 h 2500"/>
                <a:gd name="T62" fmla="*/ 133 w 2713"/>
                <a:gd name="T63" fmla="*/ 1695 h 2500"/>
                <a:gd name="T64" fmla="*/ 2580 w 2713"/>
                <a:gd name="T65" fmla="*/ 1695 h 2500"/>
                <a:gd name="T66" fmla="*/ 2580 w 2713"/>
                <a:gd name="T67" fmla="*/ 1834 h 2500"/>
                <a:gd name="T68" fmla="*/ 2521 w 2713"/>
                <a:gd name="T69" fmla="*/ 1079 h 2500"/>
                <a:gd name="T70" fmla="*/ 1624 w 2713"/>
                <a:gd name="T71" fmla="*/ 1089 h 2500"/>
                <a:gd name="T72" fmla="*/ 1565 w 2713"/>
                <a:gd name="T73" fmla="*/ 1056 h 2500"/>
                <a:gd name="T74" fmla="*/ 1526 w 2713"/>
                <a:gd name="T75" fmla="*/ 985 h 2500"/>
                <a:gd name="T76" fmla="*/ 1418 w 2713"/>
                <a:gd name="T77" fmla="*/ 1328 h 2500"/>
                <a:gd name="T78" fmla="*/ 1354 w 2713"/>
                <a:gd name="T79" fmla="*/ 1375 h 2500"/>
                <a:gd name="T80" fmla="*/ 1349 w 2713"/>
                <a:gd name="T81" fmla="*/ 1375 h 2500"/>
                <a:gd name="T82" fmla="*/ 1289 w 2713"/>
                <a:gd name="T83" fmla="*/ 1318 h 2500"/>
                <a:gd name="T84" fmla="*/ 1191 w 2713"/>
                <a:gd name="T85" fmla="*/ 696 h 2500"/>
                <a:gd name="T86" fmla="*/ 1123 w 2713"/>
                <a:gd name="T87" fmla="*/ 1015 h 2500"/>
                <a:gd name="T88" fmla="*/ 1058 w 2713"/>
                <a:gd name="T89" fmla="*/ 1068 h 2500"/>
                <a:gd name="T90" fmla="*/ 207 w 2713"/>
                <a:gd name="T91" fmla="*/ 1068 h 2500"/>
                <a:gd name="T92" fmla="*/ 140 w 2713"/>
                <a:gd name="T93" fmla="*/ 1001 h 2500"/>
                <a:gd name="T94" fmla="*/ 207 w 2713"/>
                <a:gd name="T95" fmla="*/ 934 h 2500"/>
                <a:gd name="T96" fmla="*/ 1004 w 2713"/>
                <a:gd name="T97" fmla="*/ 934 h 2500"/>
                <a:gd name="T98" fmla="*/ 1136 w 2713"/>
                <a:gd name="T99" fmla="*/ 315 h 2500"/>
                <a:gd name="T100" fmla="*/ 1201 w 2713"/>
                <a:gd name="T101" fmla="*/ 262 h 2500"/>
                <a:gd name="T102" fmla="*/ 1203 w 2713"/>
                <a:gd name="T103" fmla="*/ 262 h 2500"/>
                <a:gd name="T104" fmla="*/ 1267 w 2713"/>
                <a:gd name="T105" fmla="*/ 318 h 2500"/>
                <a:gd name="T106" fmla="*/ 1376 w 2713"/>
                <a:gd name="T107" fmla="*/ 1016 h 2500"/>
                <a:gd name="T108" fmla="*/ 1445 w 2713"/>
                <a:gd name="T109" fmla="*/ 798 h 2500"/>
                <a:gd name="T110" fmla="*/ 1501 w 2713"/>
                <a:gd name="T111" fmla="*/ 752 h 2500"/>
                <a:gd name="T112" fmla="*/ 1566 w 2713"/>
                <a:gd name="T113" fmla="*/ 786 h 2500"/>
                <a:gd name="T114" fmla="*/ 1662 w 2713"/>
                <a:gd name="T115" fmla="*/ 956 h 2500"/>
                <a:gd name="T116" fmla="*/ 2519 w 2713"/>
                <a:gd name="T117" fmla="*/ 945 h 2500"/>
                <a:gd name="T118" fmla="*/ 2520 w 2713"/>
                <a:gd name="T119" fmla="*/ 945 h 2500"/>
                <a:gd name="T120" fmla="*/ 2587 w 2713"/>
                <a:gd name="T121" fmla="*/ 1011 h 2500"/>
                <a:gd name="T122" fmla="*/ 2521 w 2713"/>
                <a:gd name="T123" fmla="*/ 1079 h 2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13" h="2500">
                  <a:moveTo>
                    <a:pt x="2508" y="0"/>
                  </a:moveTo>
                  <a:lnTo>
                    <a:pt x="206" y="0"/>
                  </a:lnTo>
                  <a:cubicBezTo>
                    <a:pt x="92" y="0"/>
                    <a:pt x="0" y="92"/>
                    <a:pt x="0" y="205"/>
                  </a:cubicBezTo>
                  <a:lnTo>
                    <a:pt x="0" y="211"/>
                  </a:lnTo>
                  <a:lnTo>
                    <a:pt x="0" y="1628"/>
                  </a:lnTo>
                  <a:lnTo>
                    <a:pt x="0" y="1834"/>
                  </a:lnTo>
                  <a:cubicBezTo>
                    <a:pt x="0" y="1948"/>
                    <a:pt x="92" y="2040"/>
                    <a:pt x="206" y="2040"/>
                  </a:cubicBezTo>
                  <a:lnTo>
                    <a:pt x="1028" y="2040"/>
                  </a:lnTo>
                  <a:lnTo>
                    <a:pt x="913" y="2366"/>
                  </a:lnTo>
                  <a:lnTo>
                    <a:pt x="633" y="2366"/>
                  </a:lnTo>
                  <a:cubicBezTo>
                    <a:pt x="597" y="2366"/>
                    <a:pt x="567" y="2396"/>
                    <a:pt x="567" y="2433"/>
                  </a:cubicBezTo>
                  <a:cubicBezTo>
                    <a:pt x="567" y="2470"/>
                    <a:pt x="597" y="2500"/>
                    <a:pt x="633" y="2500"/>
                  </a:cubicBezTo>
                  <a:lnTo>
                    <a:pt x="960" y="2500"/>
                  </a:lnTo>
                  <a:lnTo>
                    <a:pt x="1753" y="2500"/>
                  </a:lnTo>
                  <a:lnTo>
                    <a:pt x="2080" y="2500"/>
                  </a:lnTo>
                  <a:cubicBezTo>
                    <a:pt x="2117" y="2500"/>
                    <a:pt x="2147" y="2470"/>
                    <a:pt x="2147" y="2433"/>
                  </a:cubicBezTo>
                  <a:cubicBezTo>
                    <a:pt x="2147" y="2396"/>
                    <a:pt x="2117" y="2366"/>
                    <a:pt x="2080" y="2366"/>
                  </a:cubicBezTo>
                  <a:lnTo>
                    <a:pt x="1801" y="2366"/>
                  </a:lnTo>
                  <a:lnTo>
                    <a:pt x="1686" y="2040"/>
                  </a:lnTo>
                  <a:lnTo>
                    <a:pt x="2508" y="2040"/>
                  </a:lnTo>
                  <a:cubicBezTo>
                    <a:pt x="2621" y="2040"/>
                    <a:pt x="2713" y="1948"/>
                    <a:pt x="2713" y="1834"/>
                  </a:cubicBezTo>
                  <a:lnTo>
                    <a:pt x="2713" y="1628"/>
                  </a:lnTo>
                  <a:lnTo>
                    <a:pt x="2713" y="211"/>
                  </a:lnTo>
                  <a:lnTo>
                    <a:pt x="2713" y="205"/>
                  </a:lnTo>
                  <a:cubicBezTo>
                    <a:pt x="2713" y="92"/>
                    <a:pt x="2621" y="0"/>
                    <a:pt x="2508" y="0"/>
                  </a:cubicBezTo>
                  <a:close/>
                  <a:moveTo>
                    <a:pt x="2580" y="1834"/>
                  </a:moveTo>
                  <a:cubicBezTo>
                    <a:pt x="2580" y="1874"/>
                    <a:pt x="2548" y="1906"/>
                    <a:pt x="2508" y="1906"/>
                  </a:cubicBezTo>
                  <a:lnTo>
                    <a:pt x="1592" y="1906"/>
                  </a:lnTo>
                  <a:lnTo>
                    <a:pt x="1122" y="1906"/>
                  </a:lnTo>
                  <a:lnTo>
                    <a:pt x="206" y="1906"/>
                  </a:lnTo>
                  <a:cubicBezTo>
                    <a:pt x="166" y="1906"/>
                    <a:pt x="133" y="1874"/>
                    <a:pt x="133" y="1834"/>
                  </a:cubicBezTo>
                  <a:lnTo>
                    <a:pt x="133" y="1695"/>
                  </a:lnTo>
                  <a:lnTo>
                    <a:pt x="2580" y="1695"/>
                  </a:lnTo>
                  <a:lnTo>
                    <a:pt x="2580" y="1834"/>
                  </a:lnTo>
                  <a:close/>
                  <a:moveTo>
                    <a:pt x="2521" y="1079"/>
                  </a:moveTo>
                  <a:lnTo>
                    <a:pt x="1624" y="1089"/>
                  </a:lnTo>
                  <a:cubicBezTo>
                    <a:pt x="1600" y="1090"/>
                    <a:pt x="1577" y="1077"/>
                    <a:pt x="1565" y="1056"/>
                  </a:cubicBezTo>
                  <a:lnTo>
                    <a:pt x="1526" y="985"/>
                  </a:lnTo>
                  <a:lnTo>
                    <a:pt x="1418" y="1328"/>
                  </a:lnTo>
                  <a:cubicBezTo>
                    <a:pt x="1409" y="1356"/>
                    <a:pt x="1383" y="1375"/>
                    <a:pt x="1354" y="1375"/>
                  </a:cubicBezTo>
                  <a:cubicBezTo>
                    <a:pt x="1353" y="1375"/>
                    <a:pt x="1351" y="1375"/>
                    <a:pt x="1349" y="1375"/>
                  </a:cubicBezTo>
                  <a:cubicBezTo>
                    <a:pt x="1319" y="1372"/>
                    <a:pt x="1293" y="1349"/>
                    <a:pt x="1289" y="1318"/>
                  </a:cubicBezTo>
                  <a:lnTo>
                    <a:pt x="1191" y="696"/>
                  </a:lnTo>
                  <a:lnTo>
                    <a:pt x="1123" y="1015"/>
                  </a:lnTo>
                  <a:cubicBezTo>
                    <a:pt x="1117" y="1046"/>
                    <a:pt x="1090" y="1068"/>
                    <a:pt x="1058" y="1068"/>
                  </a:cubicBezTo>
                  <a:lnTo>
                    <a:pt x="207" y="1068"/>
                  </a:lnTo>
                  <a:cubicBezTo>
                    <a:pt x="170" y="1068"/>
                    <a:pt x="140" y="1038"/>
                    <a:pt x="140" y="1001"/>
                  </a:cubicBezTo>
                  <a:cubicBezTo>
                    <a:pt x="140" y="964"/>
                    <a:pt x="170" y="934"/>
                    <a:pt x="207" y="934"/>
                  </a:cubicBezTo>
                  <a:lnTo>
                    <a:pt x="1004" y="934"/>
                  </a:lnTo>
                  <a:lnTo>
                    <a:pt x="1136" y="315"/>
                  </a:lnTo>
                  <a:cubicBezTo>
                    <a:pt x="1142" y="284"/>
                    <a:pt x="1169" y="262"/>
                    <a:pt x="1201" y="262"/>
                  </a:cubicBezTo>
                  <a:cubicBezTo>
                    <a:pt x="1201" y="262"/>
                    <a:pt x="1202" y="262"/>
                    <a:pt x="1203" y="262"/>
                  </a:cubicBezTo>
                  <a:cubicBezTo>
                    <a:pt x="1235" y="263"/>
                    <a:pt x="1262" y="287"/>
                    <a:pt x="1267" y="318"/>
                  </a:cubicBezTo>
                  <a:lnTo>
                    <a:pt x="1376" y="1016"/>
                  </a:lnTo>
                  <a:lnTo>
                    <a:pt x="1445" y="798"/>
                  </a:lnTo>
                  <a:cubicBezTo>
                    <a:pt x="1452" y="773"/>
                    <a:pt x="1475" y="755"/>
                    <a:pt x="1501" y="752"/>
                  </a:cubicBezTo>
                  <a:cubicBezTo>
                    <a:pt x="1528" y="749"/>
                    <a:pt x="1553" y="763"/>
                    <a:pt x="1566" y="786"/>
                  </a:cubicBezTo>
                  <a:lnTo>
                    <a:pt x="1662" y="956"/>
                  </a:lnTo>
                  <a:lnTo>
                    <a:pt x="2519" y="945"/>
                  </a:lnTo>
                  <a:lnTo>
                    <a:pt x="2520" y="945"/>
                  </a:lnTo>
                  <a:cubicBezTo>
                    <a:pt x="2557" y="945"/>
                    <a:pt x="2587" y="974"/>
                    <a:pt x="2587" y="1011"/>
                  </a:cubicBezTo>
                  <a:cubicBezTo>
                    <a:pt x="2587" y="1048"/>
                    <a:pt x="2558" y="1078"/>
                    <a:pt x="2521" y="1079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8905" tIns="358905" rIns="358905" bIns="358905" numCol="1" spcCol="1270" anchor="ctr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4600" kern="120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5078730" y="2799715"/>
              <a:ext cx="2668905" cy="3134360"/>
            </a:xfrm>
            <a:custGeom>
              <a:avLst/>
              <a:gdLst>
                <a:gd name="connsiteX0" fmla="*/ 1749868 w 2668958"/>
                <a:gd name="connsiteY0" fmla="*/ 0 h 3134525"/>
                <a:gd name="connsiteX1" fmla="*/ 1803225 w 2668958"/>
                <a:gd name="connsiteY1" fmla="*/ 25703 h 3134525"/>
                <a:gd name="connsiteX2" fmla="*/ 2668958 w 2668958"/>
                <a:gd name="connsiteY2" fmla="*/ 1480285 h 3134525"/>
                <a:gd name="connsiteX3" fmla="*/ 1014714 w 2668958"/>
                <a:gd name="connsiteY3" fmla="*/ 3134525 h 3134525"/>
                <a:gd name="connsiteX4" fmla="*/ 89811 w 2668958"/>
                <a:gd name="connsiteY4" fmla="*/ 2852007 h 3134525"/>
                <a:gd name="connsiteX5" fmla="*/ 0 w 2668958"/>
                <a:gd name="connsiteY5" fmla="*/ 2784847 h 3134525"/>
                <a:gd name="connsiteX6" fmla="*/ 1749868 w 2668958"/>
                <a:gd name="connsiteY6" fmla="*/ 2784847 h 3134525"/>
                <a:gd name="connsiteX0-1" fmla="*/ 1749868 w 2668958"/>
                <a:gd name="connsiteY0-2" fmla="*/ 2784847 h 3134525"/>
                <a:gd name="connsiteX1-3" fmla="*/ 1749868 w 2668958"/>
                <a:gd name="connsiteY1-4" fmla="*/ 0 h 3134525"/>
                <a:gd name="connsiteX2-5" fmla="*/ 1803225 w 2668958"/>
                <a:gd name="connsiteY2-6" fmla="*/ 25703 h 3134525"/>
                <a:gd name="connsiteX3-7" fmla="*/ 2668958 w 2668958"/>
                <a:gd name="connsiteY3-8" fmla="*/ 1480285 h 3134525"/>
                <a:gd name="connsiteX4-9" fmla="*/ 1014714 w 2668958"/>
                <a:gd name="connsiteY4-10" fmla="*/ 3134525 h 3134525"/>
                <a:gd name="connsiteX5-11" fmla="*/ 89811 w 2668958"/>
                <a:gd name="connsiteY5-12" fmla="*/ 2852007 h 3134525"/>
                <a:gd name="connsiteX6-13" fmla="*/ 0 w 2668958"/>
                <a:gd name="connsiteY6-14" fmla="*/ 2784847 h 3134525"/>
                <a:gd name="connsiteX7" fmla="*/ 1841308 w 2668958"/>
                <a:gd name="connsiteY7" fmla="*/ 2876287 h 3134525"/>
                <a:gd name="connsiteX0-15" fmla="*/ 1749868 w 2668958"/>
                <a:gd name="connsiteY0-16" fmla="*/ 2784847 h 3134525"/>
                <a:gd name="connsiteX1-17" fmla="*/ 1749868 w 2668958"/>
                <a:gd name="connsiteY1-18" fmla="*/ 0 h 3134525"/>
                <a:gd name="connsiteX2-19" fmla="*/ 1803225 w 2668958"/>
                <a:gd name="connsiteY2-20" fmla="*/ 25703 h 3134525"/>
                <a:gd name="connsiteX3-21" fmla="*/ 2668958 w 2668958"/>
                <a:gd name="connsiteY3-22" fmla="*/ 1480285 h 3134525"/>
                <a:gd name="connsiteX4-23" fmla="*/ 1014714 w 2668958"/>
                <a:gd name="connsiteY4-24" fmla="*/ 3134525 h 3134525"/>
                <a:gd name="connsiteX5-25" fmla="*/ 89811 w 2668958"/>
                <a:gd name="connsiteY5-26" fmla="*/ 2852007 h 3134525"/>
                <a:gd name="connsiteX6-27" fmla="*/ 0 w 2668958"/>
                <a:gd name="connsiteY6-28" fmla="*/ 2784847 h 3134525"/>
                <a:gd name="connsiteX0-29" fmla="*/ 1749868 w 2668958"/>
                <a:gd name="connsiteY0-30" fmla="*/ 0 h 3134525"/>
                <a:gd name="connsiteX1-31" fmla="*/ 1803225 w 2668958"/>
                <a:gd name="connsiteY1-32" fmla="*/ 25703 h 3134525"/>
                <a:gd name="connsiteX2-33" fmla="*/ 2668958 w 2668958"/>
                <a:gd name="connsiteY2-34" fmla="*/ 1480285 h 3134525"/>
                <a:gd name="connsiteX3-35" fmla="*/ 1014714 w 2668958"/>
                <a:gd name="connsiteY3-36" fmla="*/ 3134525 h 3134525"/>
                <a:gd name="connsiteX4-37" fmla="*/ 89811 w 2668958"/>
                <a:gd name="connsiteY4-38" fmla="*/ 2852007 h 3134525"/>
                <a:gd name="connsiteX5-39" fmla="*/ 0 w 2668958"/>
                <a:gd name="connsiteY5-40" fmla="*/ 2784847 h 31345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668958" h="3134525">
                  <a:moveTo>
                    <a:pt x="1749868" y="0"/>
                  </a:moveTo>
                  <a:lnTo>
                    <a:pt x="1803225" y="25703"/>
                  </a:lnTo>
                  <a:cubicBezTo>
                    <a:pt x="2318894" y="305831"/>
                    <a:pt x="2668958" y="852177"/>
                    <a:pt x="2668958" y="1480285"/>
                  </a:cubicBezTo>
                  <a:cubicBezTo>
                    <a:pt x="2668958" y="2393896"/>
                    <a:pt x="1928328" y="3134525"/>
                    <a:pt x="1014714" y="3134525"/>
                  </a:cubicBezTo>
                  <a:cubicBezTo>
                    <a:pt x="672109" y="3134525"/>
                    <a:pt x="353830" y="3030374"/>
                    <a:pt x="89811" y="2852007"/>
                  </a:cubicBezTo>
                  <a:lnTo>
                    <a:pt x="0" y="2784847"/>
                  </a:lnTo>
                </a:path>
              </a:pathLst>
            </a:custGeom>
            <a:noFill/>
            <a:ln w="38100">
              <a:solidFill>
                <a:schemeClr val="bg1">
                  <a:lumMod val="85000"/>
                </a:schemeClr>
              </a:solidFill>
              <a:prstDash val="sysDash"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srgbClr val="00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2" name="Freeform 7"/>
            <p:cNvSpPr/>
            <p:nvPr/>
          </p:nvSpPr>
          <p:spPr>
            <a:xfrm>
              <a:off x="5400040" y="2098675"/>
              <a:ext cx="1618615" cy="930910"/>
            </a:xfrm>
            <a:custGeom>
              <a:avLst/>
              <a:gdLst>
                <a:gd name="T0" fmla="*/ 68 w 448"/>
                <a:gd name="T1" fmla="*/ 258 h 258"/>
                <a:gd name="T2" fmla="*/ 327 w 448"/>
                <a:gd name="T3" fmla="*/ 258 h 258"/>
                <a:gd name="T4" fmla="*/ 327 w 448"/>
                <a:gd name="T5" fmla="*/ 110 h 258"/>
                <a:gd name="T6" fmla="*/ 239 w 448"/>
                <a:gd name="T7" fmla="*/ 12 h 258"/>
                <a:gd name="T8" fmla="*/ 144 w 448"/>
                <a:gd name="T9" fmla="*/ 66 h 258"/>
                <a:gd name="T10" fmla="*/ 90 w 448"/>
                <a:gd name="T11" fmla="*/ 62 h 258"/>
                <a:gd name="T12" fmla="*/ 63 w 448"/>
                <a:gd name="T13" fmla="*/ 108 h 258"/>
                <a:gd name="T14" fmla="*/ 9 w 448"/>
                <a:gd name="T15" fmla="*/ 177 h 258"/>
                <a:gd name="T16" fmla="*/ 68 w 448"/>
                <a:gd name="T1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8" h="258">
                  <a:moveTo>
                    <a:pt x="68" y="258"/>
                  </a:moveTo>
                  <a:lnTo>
                    <a:pt x="327" y="258"/>
                  </a:lnTo>
                  <a:cubicBezTo>
                    <a:pt x="327" y="258"/>
                    <a:pt x="448" y="185"/>
                    <a:pt x="327" y="110"/>
                  </a:cubicBezTo>
                  <a:cubicBezTo>
                    <a:pt x="327" y="110"/>
                    <a:pt x="323" y="19"/>
                    <a:pt x="239" y="12"/>
                  </a:cubicBezTo>
                  <a:cubicBezTo>
                    <a:pt x="239" y="12"/>
                    <a:pt x="172" y="0"/>
                    <a:pt x="144" y="66"/>
                  </a:cubicBezTo>
                  <a:cubicBezTo>
                    <a:pt x="144" y="66"/>
                    <a:pt x="123" y="49"/>
                    <a:pt x="90" y="62"/>
                  </a:cubicBezTo>
                  <a:cubicBezTo>
                    <a:pt x="90" y="62"/>
                    <a:pt x="64" y="71"/>
                    <a:pt x="63" y="108"/>
                  </a:cubicBezTo>
                  <a:cubicBezTo>
                    <a:pt x="63" y="108"/>
                    <a:pt x="10" y="113"/>
                    <a:pt x="9" y="177"/>
                  </a:cubicBezTo>
                  <a:cubicBezTo>
                    <a:pt x="9" y="177"/>
                    <a:pt x="0" y="247"/>
                    <a:pt x="68" y="25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980" tIns="250980" rIns="250980" bIns="250980" numCol="1" spcCol="1270" anchor="ctr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200" kern="120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3" name="Freeform 8"/>
            <p:cNvSpPr/>
            <p:nvPr/>
          </p:nvSpPr>
          <p:spPr>
            <a:xfrm>
              <a:off x="6828155" y="4572000"/>
              <a:ext cx="1618615" cy="930910"/>
            </a:xfrm>
            <a:custGeom>
              <a:avLst/>
              <a:gdLst>
                <a:gd name="T0" fmla="*/ 68 w 448"/>
                <a:gd name="T1" fmla="*/ 258 h 258"/>
                <a:gd name="T2" fmla="*/ 327 w 448"/>
                <a:gd name="T3" fmla="*/ 258 h 258"/>
                <a:gd name="T4" fmla="*/ 327 w 448"/>
                <a:gd name="T5" fmla="*/ 110 h 258"/>
                <a:gd name="T6" fmla="*/ 239 w 448"/>
                <a:gd name="T7" fmla="*/ 12 h 258"/>
                <a:gd name="T8" fmla="*/ 144 w 448"/>
                <a:gd name="T9" fmla="*/ 66 h 258"/>
                <a:gd name="T10" fmla="*/ 90 w 448"/>
                <a:gd name="T11" fmla="*/ 62 h 258"/>
                <a:gd name="T12" fmla="*/ 63 w 448"/>
                <a:gd name="T13" fmla="*/ 108 h 258"/>
                <a:gd name="T14" fmla="*/ 9 w 448"/>
                <a:gd name="T15" fmla="*/ 177 h 258"/>
                <a:gd name="T16" fmla="*/ 68 w 448"/>
                <a:gd name="T1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8" h="258">
                  <a:moveTo>
                    <a:pt x="68" y="258"/>
                  </a:moveTo>
                  <a:lnTo>
                    <a:pt x="327" y="258"/>
                  </a:lnTo>
                  <a:cubicBezTo>
                    <a:pt x="327" y="258"/>
                    <a:pt x="448" y="185"/>
                    <a:pt x="327" y="110"/>
                  </a:cubicBezTo>
                  <a:cubicBezTo>
                    <a:pt x="327" y="110"/>
                    <a:pt x="323" y="19"/>
                    <a:pt x="239" y="12"/>
                  </a:cubicBezTo>
                  <a:cubicBezTo>
                    <a:pt x="239" y="12"/>
                    <a:pt x="172" y="0"/>
                    <a:pt x="144" y="66"/>
                  </a:cubicBezTo>
                  <a:cubicBezTo>
                    <a:pt x="144" y="66"/>
                    <a:pt x="123" y="49"/>
                    <a:pt x="90" y="62"/>
                  </a:cubicBezTo>
                  <a:cubicBezTo>
                    <a:pt x="90" y="62"/>
                    <a:pt x="64" y="71"/>
                    <a:pt x="63" y="108"/>
                  </a:cubicBezTo>
                  <a:cubicBezTo>
                    <a:pt x="63" y="108"/>
                    <a:pt x="10" y="113"/>
                    <a:pt x="9" y="177"/>
                  </a:cubicBezTo>
                  <a:cubicBezTo>
                    <a:pt x="9" y="177"/>
                    <a:pt x="0" y="247"/>
                    <a:pt x="68" y="25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980" tIns="250980" rIns="250980" bIns="250980" numCol="1" spcCol="1270" anchor="ctr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200" kern="120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Freeform 9"/>
            <p:cNvSpPr/>
            <p:nvPr/>
          </p:nvSpPr>
          <p:spPr>
            <a:xfrm>
              <a:off x="3971925" y="4572000"/>
              <a:ext cx="1618615" cy="930910"/>
            </a:xfrm>
            <a:custGeom>
              <a:avLst/>
              <a:gdLst>
                <a:gd name="T0" fmla="*/ 68 w 448"/>
                <a:gd name="T1" fmla="*/ 258 h 258"/>
                <a:gd name="T2" fmla="*/ 327 w 448"/>
                <a:gd name="T3" fmla="*/ 258 h 258"/>
                <a:gd name="T4" fmla="*/ 327 w 448"/>
                <a:gd name="T5" fmla="*/ 110 h 258"/>
                <a:gd name="T6" fmla="*/ 239 w 448"/>
                <a:gd name="T7" fmla="*/ 12 h 258"/>
                <a:gd name="T8" fmla="*/ 144 w 448"/>
                <a:gd name="T9" fmla="*/ 66 h 258"/>
                <a:gd name="T10" fmla="*/ 90 w 448"/>
                <a:gd name="T11" fmla="*/ 62 h 258"/>
                <a:gd name="T12" fmla="*/ 63 w 448"/>
                <a:gd name="T13" fmla="*/ 108 h 258"/>
                <a:gd name="T14" fmla="*/ 9 w 448"/>
                <a:gd name="T15" fmla="*/ 177 h 258"/>
                <a:gd name="T16" fmla="*/ 68 w 448"/>
                <a:gd name="T1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8" h="258">
                  <a:moveTo>
                    <a:pt x="68" y="258"/>
                  </a:moveTo>
                  <a:lnTo>
                    <a:pt x="327" y="258"/>
                  </a:lnTo>
                  <a:cubicBezTo>
                    <a:pt x="327" y="258"/>
                    <a:pt x="448" y="185"/>
                    <a:pt x="327" y="110"/>
                  </a:cubicBezTo>
                  <a:cubicBezTo>
                    <a:pt x="327" y="110"/>
                    <a:pt x="323" y="19"/>
                    <a:pt x="239" y="12"/>
                  </a:cubicBezTo>
                  <a:cubicBezTo>
                    <a:pt x="239" y="12"/>
                    <a:pt x="172" y="0"/>
                    <a:pt x="144" y="66"/>
                  </a:cubicBezTo>
                  <a:cubicBezTo>
                    <a:pt x="144" y="66"/>
                    <a:pt x="123" y="49"/>
                    <a:pt x="90" y="62"/>
                  </a:cubicBezTo>
                  <a:cubicBezTo>
                    <a:pt x="90" y="62"/>
                    <a:pt x="64" y="71"/>
                    <a:pt x="63" y="108"/>
                  </a:cubicBezTo>
                  <a:cubicBezTo>
                    <a:pt x="63" y="108"/>
                    <a:pt x="10" y="113"/>
                    <a:pt x="9" y="177"/>
                  </a:cubicBezTo>
                  <a:cubicBezTo>
                    <a:pt x="9" y="177"/>
                    <a:pt x="0" y="247"/>
                    <a:pt x="68" y="25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980" tIns="250980" rIns="250980" bIns="250980" numCol="1" spcCol="1270" anchor="ctr" anchorCtr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200" kern="120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31" name="Oval 25"/>
            <p:cNvSpPr/>
            <p:nvPr/>
          </p:nvSpPr>
          <p:spPr>
            <a:xfrm>
              <a:off x="4491990" y="4979035"/>
              <a:ext cx="349885" cy="286385"/>
            </a:xfrm>
            <a:custGeom>
              <a:avLst/>
              <a:gdLst>
                <a:gd name="connsiteX0" fmla="*/ 94228 w 607200"/>
                <a:gd name="connsiteY0" fmla="*/ 292831 h 497939"/>
                <a:gd name="connsiteX1" fmla="*/ 117481 w 607200"/>
                <a:gd name="connsiteY1" fmla="*/ 292831 h 497939"/>
                <a:gd name="connsiteX2" fmla="*/ 151068 w 607200"/>
                <a:gd name="connsiteY2" fmla="*/ 292831 h 497939"/>
                <a:gd name="connsiteX3" fmla="*/ 189822 w 607200"/>
                <a:gd name="connsiteY3" fmla="*/ 292831 h 497939"/>
                <a:gd name="connsiteX4" fmla="*/ 202740 w 607200"/>
                <a:gd name="connsiteY4" fmla="*/ 292831 h 497939"/>
                <a:gd name="connsiteX5" fmla="*/ 205323 w 607200"/>
                <a:gd name="connsiteY5" fmla="*/ 292831 h 497939"/>
                <a:gd name="connsiteX6" fmla="*/ 287999 w 607200"/>
                <a:gd name="connsiteY6" fmla="*/ 292831 h 497939"/>
                <a:gd name="connsiteX7" fmla="*/ 307376 w 607200"/>
                <a:gd name="connsiteY7" fmla="*/ 312175 h 497939"/>
                <a:gd name="connsiteX8" fmla="*/ 307376 w 607200"/>
                <a:gd name="connsiteY8" fmla="*/ 350862 h 497939"/>
                <a:gd name="connsiteX9" fmla="*/ 287999 w 607200"/>
                <a:gd name="connsiteY9" fmla="*/ 365047 h 497939"/>
                <a:gd name="connsiteX10" fmla="*/ 220825 w 607200"/>
                <a:gd name="connsiteY10" fmla="*/ 365047 h 497939"/>
                <a:gd name="connsiteX11" fmla="*/ 241494 w 607200"/>
                <a:gd name="connsiteY11" fmla="*/ 388260 h 497939"/>
                <a:gd name="connsiteX12" fmla="*/ 362924 w 607200"/>
                <a:gd name="connsiteY12" fmla="*/ 388260 h 497939"/>
                <a:gd name="connsiteX13" fmla="*/ 413304 w 607200"/>
                <a:gd name="connsiteY13" fmla="*/ 344414 h 497939"/>
                <a:gd name="connsiteX14" fmla="*/ 419763 w 607200"/>
                <a:gd name="connsiteY14" fmla="*/ 344414 h 497939"/>
                <a:gd name="connsiteX15" fmla="*/ 432681 w 607200"/>
                <a:gd name="connsiteY15" fmla="*/ 353441 h 497939"/>
                <a:gd name="connsiteX16" fmla="*/ 453350 w 607200"/>
                <a:gd name="connsiteY16" fmla="*/ 388260 h 497939"/>
                <a:gd name="connsiteX17" fmla="*/ 463684 w 607200"/>
                <a:gd name="connsiteY17" fmla="*/ 414051 h 497939"/>
                <a:gd name="connsiteX18" fmla="*/ 457225 w 607200"/>
                <a:gd name="connsiteY18" fmla="*/ 421789 h 497939"/>
                <a:gd name="connsiteX19" fmla="*/ 271205 w 607200"/>
                <a:gd name="connsiteY19" fmla="*/ 497874 h 497939"/>
                <a:gd name="connsiteX20" fmla="*/ 94228 w 607200"/>
                <a:gd name="connsiteY20" fmla="*/ 456607 h 497939"/>
                <a:gd name="connsiteX21" fmla="*/ 0 w 607200"/>
                <a:gd name="connsiteY21" fmla="*/ 272122 h 497939"/>
                <a:gd name="connsiteX22" fmla="*/ 67098 w 607200"/>
                <a:gd name="connsiteY22" fmla="*/ 272122 h 497939"/>
                <a:gd name="connsiteX23" fmla="*/ 67098 w 607200"/>
                <a:gd name="connsiteY23" fmla="*/ 497855 h 497939"/>
                <a:gd name="connsiteX24" fmla="*/ 0 w 607200"/>
                <a:gd name="connsiteY24" fmla="*/ 497855 h 497939"/>
                <a:gd name="connsiteX25" fmla="*/ 319132 w 607200"/>
                <a:gd name="connsiteY25" fmla="*/ 52809 h 497939"/>
                <a:gd name="connsiteX26" fmla="*/ 319132 w 607200"/>
                <a:gd name="connsiteY26" fmla="*/ 69584 h 497939"/>
                <a:gd name="connsiteX27" fmla="*/ 554184 w 607200"/>
                <a:gd name="connsiteY27" fmla="*/ 69584 h 497939"/>
                <a:gd name="connsiteX28" fmla="*/ 554184 w 607200"/>
                <a:gd name="connsiteY28" fmla="*/ 52809 h 497939"/>
                <a:gd name="connsiteX29" fmla="*/ 283596 w 607200"/>
                <a:gd name="connsiteY29" fmla="*/ 47069 h 497939"/>
                <a:gd name="connsiteX30" fmla="*/ 290818 w 607200"/>
                <a:gd name="connsiteY30" fmla="*/ 50060 h 497939"/>
                <a:gd name="connsiteX31" fmla="*/ 293356 w 607200"/>
                <a:gd name="connsiteY31" fmla="*/ 56187 h 497939"/>
                <a:gd name="connsiteX32" fmla="*/ 286573 w 607200"/>
                <a:gd name="connsiteY32" fmla="*/ 53684 h 497939"/>
                <a:gd name="connsiteX33" fmla="*/ 181486 w 607200"/>
                <a:gd name="connsiteY33" fmla="*/ 47009 h 497939"/>
                <a:gd name="connsiteX34" fmla="*/ 188897 w 607200"/>
                <a:gd name="connsiteY34" fmla="*/ 50060 h 497939"/>
                <a:gd name="connsiteX35" fmla="*/ 191482 w 607200"/>
                <a:gd name="connsiteY35" fmla="*/ 56265 h 497939"/>
                <a:gd name="connsiteX36" fmla="*/ 184490 w 607200"/>
                <a:gd name="connsiteY36" fmla="*/ 53684 h 497939"/>
                <a:gd name="connsiteX37" fmla="*/ 231880 w 607200"/>
                <a:gd name="connsiteY37" fmla="*/ 47007 h 497939"/>
                <a:gd name="connsiteX38" fmla="*/ 239252 w 607200"/>
                <a:gd name="connsiteY38" fmla="*/ 50060 h 497939"/>
                <a:gd name="connsiteX39" fmla="*/ 241812 w 607200"/>
                <a:gd name="connsiteY39" fmla="*/ 56240 h 497939"/>
                <a:gd name="connsiteX40" fmla="*/ 234886 w 607200"/>
                <a:gd name="connsiteY40" fmla="*/ 53684 h 497939"/>
                <a:gd name="connsiteX41" fmla="*/ 298365 w 607200"/>
                <a:gd name="connsiteY41" fmla="*/ 25794 h 497939"/>
                <a:gd name="connsiteX42" fmla="*/ 281566 w 607200"/>
                <a:gd name="connsiteY42" fmla="*/ 42560 h 497939"/>
                <a:gd name="connsiteX43" fmla="*/ 283596 w 607200"/>
                <a:gd name="connsiteY43" fmla="*/ 47069 h 497939"/>
                <a:gd name="connsiteX44" fmla="*/ 278956 w 607200"/>
                <a:gd name="connsiteY44" fmla="*/ 45147 h 497939"/>
                <a:gd name="connsiteX45" fmla="*/ 262181 w 607200"/>
                <a:gd name="connsiteY45" fmla="*/ 61922 h 497939"/>
                <a:gd name="connsiteX46" fmla="*/ 278956 w 607200"/>
                <a:gd name="connsiteY46" fmla="*/ 78697 h 497939"/>
                <a:gd name="connsiteX47" fmla="*/ 295731 w 607200"/>
                <a:gd name="connsiteY47" fmla="*/ 61922 h 497939"/>
                <a:gd name="connsiteX48" fmla="*/ 293356 w 607200"/>
                <a:gd name="connsiteY48" fmla="*/ 56187 h 497939"/>
                <a:gd name="connsiteX49" fmla="*/ 298365 w 607200"/>
                <a:gd name="connsiteY49" fmla="*/ 58036 h 497939"/>
                <a:gd name="connsiteX50" fmla="*/ 315163 w 607200"/>
                <a:gd name="connsiteY50" fmla="*/ 42560 h 497939"/>
                <a:gd name="connsiteX51" fmla="*/ 298365 w 607200"/>
                <a:gd name="connsiteY51" fmla="*/ 25794 h 497939"/>
                <a:gd name="connsiteX52" fmla="*/ 246677 w 607200"/>
                <a:gd name="connsiteY52" fmla="*/ 25794 h 497939"/>
                <a:gd name="connsiteX53" fmla="*/ 229878 w 607200"/>
                <a:gd name="connsiteY53" fmla="*/ 42560 h 497939"/>
                <a:gd name="connsiteX54" fmla="*/ 231880 w 607200"/>
                <a:gd name="connsiteY54" fmla="*/ 47007 h 497939"/>
                <a:gd name="connsiteX55" fmla="*/ 227390 w 607200"/>
                <a:gd name="connsiteY55" fmla="*/ 45147 h 497939"/>
                <a:gd name="connsiteX56" fmla="*/ 210615 w 607200"/>
                <a:gd name="connsiteY56" fmla="*/ 61922 h 497939"/>
                <a:gd name="connsiteX57" fmla="*/ 227390 w 607200"/>
                <a:gd name="connsiteY57" fmla="*/ 78697 h 497939"/>
                <a:gd name="connsiteX58" fmla="*/ 244165 w 607200"/>
                <a:gd name="connsiteY58" fmla="*/ 61922 h 497939"/>
                <a:gd name="connsiteX59" fmla="*/ 241812 w 607200"/>
                <a:gd name="connsiteY59" fmla="*/ 56240 h 497939"/>
                <a:gd name="connsiteX60" fmla="*/ 246677 w 607200"/>
                <a:gd name="connsiteY60" fmla="*/ 58036 h 497939"/>
                <a:gd name="connsiteX61" fmla="*/ 263475 w 607200"/>
                <a:gd name="connsiteY61" fmla="*/ 42560 h 497939"/>
                <a:gd name="connsiteX62" fmla="*/ 246677 w 607200"/>
                <a:gd name="connsiteY62" fmla="*/ 25794 h 497939"/>
                <a:gd name="connsiteX63" fmla="*/ 196281 w 607200"/>
                <a:gd name="connsiteY63" fmla="*/ 25794 h 497939"/>
                <a:gd name="connsiteX64" fmla="*/ 179483 w 607200"/>
                <a:gd name="connsiteY64" fmla="*/ 42560 h 497939"/>
                <a:gd name="connsiteX65" fmla="*/ 181486 w 607200"/>
                <a:gd name="connsiteY65" fmla="*/ 47009 h 497939"/>
                <a:gd name="connsiteX66" fmla="*/ 176962 w 607200"/>
                <a:gd name="connsiteY66" fmla="*/ 45147 h 497939"/>
                <a:gd name="connsiteX67" fmla="*/ 160084 w 607200"/>
                <a:gd name="connsiteY67" fmla="*/ 61922 h 497939"/>
                <a:gd name="connsiteX68" fmla="*/ 176962 w 607200"/>
                <a:gd name="connsiteY68" fmla="*/ 78697 h 497939"/>
                <a:gd name="connsiteX69" fmla="*/ 193840 w 607200"/>
                <a:gd name="connsiteY69" fmla="*/ 61922 h 497939"/>
                <a:gd name="connsiteX70" fmla="*/ 191482 w 607200"/>
                <a:gd name="connsiteY70" fmla="*/ 56265 h 497939"/>
                <a:gd name="connsiteX71" fmla="*/ 196281 w 607200"/>
                <a:gd name="connsiteY71" fmla="*/ 58036 h 497939"/>
                <a:gd name="connsiteX72" fmla="*/ 213080 w 607200"/>
                <a:gd name="connsiteY72" fmla="*/ 42560 h 497939"/>
                <a:gd name="connsiteX73" fmla="*/ 196281 w 607200"/>
                <a:gd name="connsiteY73" fmla="*/ 25794 h 497939"/>
                <a:gd name="connsiteX74" fmla="*/ 171729 w 607200"/>
                <a:gd name="connsiteY74" fmla="*/ 0 h 497939"/>
                <a:gd name="connsiteX75" fmla="*/ 573603 w 607200"/>
                <a:gd name="connsiteY75" fmla="*/ 0 h 497939"/>
                <a:gd name="connsiteX76" fmla="*/ 607200 w 607200"/>
                <a:gd name="connsiteY76" fmla="*/ 33532 h 497939"/>
                <a:gd name="connsiteX77" fmla="*/ 607200 w 607200"/>
                <a:gd name="connsiteY77" fmla="*/ 368852 h 497939"/>
                <a:gd name="connsiteX78" fmla="*/ 573603 w 607200"/>
                <a:gd name="connsiteY78" fmla="*/ 402384 h 497939"/>
                <a:gd name="connsiteX79" fmla="*/ 476688 w 607200"/>
                <a:gd name="connsiteY79" fmla="*/ 402384 h 497939"/>
                <a:gd name="connsiteX80" fmla="*/ 484441 w 607200"/>
                <a:gd name="connsiteY80" fmla="*/ 393356 h 497939"/>
                <a:gd name="connsiteX81" fmla="*/ 474104 w 607200"/>
                <a:gd name="connsiteY81" fmla="*/ 368852 h 497939"/>
                <a:gd name="connsiteX82" fmla="*/ 573603 w 607200"/>
                <a:gd name="connsiteY82" fmla="*/ 368852 h 497939"/>
                <a:gd name="connsiteX83" fmla="*/ 573603 w 607200"/>
                <a:gd name="connsiteY83" fmla="*/ 83830 h 497939"/>
                <a:gd name="connsiteX84" fmla="*/ 171729 w 607200"/>
                <a:gd name="connsiteY84" fmla="*/ 83830 h 497939"/>
                <a:gd name="connsiteX85" fmla="*/ 171729 w 607200"/>
                <a:gd name="connsiteY85" fmla="*/ 273415 h 497939"/>
                <a:gd name="connsiteX86" fmla="*/ 138132 w 607200"/>
                <a:gd name="connsiteY86" fmla="*/ 273415 h 497939"/>
                <a:gd name="connsiteX87" fmla="*/ 138132 w 607200"/>
                <a:gd name="connsiteY87" fmla="*/ 33532 h 497939"/>
                <a:gd name="connsiteX88" fmla="*/ 171729 w 607200"/>
                <a:gd name="connsiteY88" fmla="*/ 0 h 49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07200" h="497939">
                  <a:moveTo>
                    <a:pt x="94228" y="292831"/>
                  </a:moveTo>
                  <a:lnTo>
                    <a:pt x="117481" y="292831"/>
                  </a:lnTo>
                  <a:lnTo>
                    <a:pt x="151068" y="292831"/>
                  </a:lnTo>
                  <a:lnTo>
                    <a:pt x="189822" y="292831"/>
                  </a:lnTo>
                  <a:lnTo>
                    <a:pt x="202740" y="292831"/>
                  </a:lnTo>
                  <a:lnTo>
                    <a:pt x="205323" y="292831"/>
                  </a:lnTo>
                  <a:lnTo>
                    <a:pt x="287999" y="292831"/>
                  </a:lnTo>
                  <a:cubicBezTo>
                    <a:pt x="308668" y="292831"/>
                    <a:pt x="307376" y="312175"/>
                    <a:pt x="307376" y="312175"/>
                  </a:cubicBezTo>
                  <a:lnTo>
                    <a:pt x="307376" y="350862"/>
                  </a:lnTo>
                  <a:cubicBezTo>
                    <a:pt x="307376" y="366337"/>
                    <a:pt x="287999" y="365047"/>
                    <a:pt x="287999" y="365047"/>
                  </a:cubicBezTo>
                  <a:lnTo>
                    <a:pt x="220825" y="365047"/>
                  </a:lnTo>
                  <a:cubicBezTo>
                    <a:pt x="227284" y="374074"/>
                    <a:pt x="233743" y="381812"/>
                    <a:pt x="241494" y="388260"/>
                  </a:cubicBezTo>
                  <a:lnTo>
                    <a:pt x="362924" y="388260"/>
                  </a:lnTo>
                  <a:cubicBezTo>
                    <a:pt x="387468" y="370206"/>
                    <a:pt x="401678" y="346993"/>
                    <a:pt x="413304" y="344414"/>
                  </a:cubicBezTo>
                  <a:cubicBezTo>
                    <a:pt x="414596" y="344414"/>
                    <a:pt x="414596" y="344414"/>
                    <a:pt x="419763" y="344414"/>
                  </a:cubicBezTo>
                  <a:cubicBezTo>
                    <a:pt x="423638" y="345704"/>
                    <a:pt x="432681" y="353441"/>
                    <a:pt x="432681" y="353441"/>
                  </a:cubicBezTo>
                  <a:cubicBezTo>
                    <a:pt x="440432" y="362468"/>
                    <a:pt x="448183" y="376653"/>
                    <a:pt x="453350" y="388260"/>
                  </a:cubicBezTo>
                  <a:cubicBezTo>
                    <a:pt x="459809" y="402445"/>
                    <a:pt x="463684" y="414051"/>
                    <a:pt x="463684" y="414051"/>
                  </a:cubicBezTo>
                  <a:cubicBezTo>
                    <a:pt x="462392" y="416630"/>
                    <a:pt x="459809" y="419210"/>
                    <a:pt x="457225" y="421789"/>
                  </a:cubicBezTo>
                  <a:cubicBezTo>
                    <a:pt x="379717" y="503032"/>
                    <a:pt x="271205" y="497874"/>
                    <a:pt x="271205" y="497874"/>
                  </a:cubicBezTo>
                  <a:cubicBezTo>
                    <a:pt x="225992" y="497874"/>
                    <a:pt x="94228" y="456607"/>
                    <a:pt x="94228" y="456607"/>
                  </a:cubicBezTo>
                  <a:close/>
                  <a:moveTo>
                    <a:pt x="0" y="272122"/>
                  </a:moveTo>
                  <a:lnTo>
                    <a:pt x="67098" y="272122"/>
                  </a:lnTo>
                  <a:lnTo>
                    <a:pt x="67098" y="497855"/>
                  </a:lnTo>
                  <a:lnTo>
                    <a:pt x="0" y="497855"/>
                  </a:lnTo>
                  <a:close/>
                  <a:moveTo>
                    <a:pt x="319132" y="52809"/>
                  </a:moveTo>
                  <a:lnTo>
                    <a:pt x="319132" y="69584"/>
                  </a:lnTo>
                  <a:lnTo>
                    <a:pt x="554184" y="69584"/>
                  </a:lnTo>
                  <a:lnTo>
                    <a:pt x="554184" y="52809"/>
                  </a:lnTo>
                  <a:close/>
                  <a:moveTo>
                    <a:pt x="283596" y="47069"/>
                  </a:moveTo>
                  <a:lnTo>
                    <a:pt x="290818" y="50060"/>
                  </a:lnTo>
                  <a:lnTo>
                    <a:pt x="293356" y="56187"/>
                  </a:lnTo>
                  <a:lnTo>
                    <a:pt x="286573" y="53684"/>
                  </a:lnTo>
                  <a:close/>
                  <a:moveTo>
                    <a:pt x="181486" y="47009"/>
                  </a:moveTo>
                  <a:lnTo>
                    <a:pt x="188897" y="50060"/>
                  </a:lnTo>
                  <a:lnTo>
                    <a:pt x="191482" y="56265"/>
                  </a:lnTo>
                  <a:lnTo>
                    <a:pt x="184490" y="53684"/>
                  </a:lnTo>
                  <a:close/>
                  <a:moveTo>
                    <a:pt x="231880" y="47007"/>
                  </a:moveTo>
                  <a:lnTo>
                    <a:pt x="239252" y="50060"/>
                  </a:lnTo>
                  <a:lnTo>
                    <a:pt x="241812" y="56240"/>
                  </a:lnTo>
                  <a:lnTo>
                    <a:pt x="234886" y="53684"/>
                  </a:lnTo>
                  <a:close/>
                  <a:moveTo>
                    <a:pt x="298365" y="25794"/>
                  </a:moveTo>
                  <a:cubicBezTo>
                    <a:pt x="289319" y="25794"/>
                    <a:pt x="281566" y="32242"/>
                    <a:pt x="281566" y="42560"/>
                  </a:cubicBezTo>
                  <a:lnTo>
                    <a:pt x="283596" y="47069"/>
                  </a:lnTo>
                  <a:lnTo>
                    <a:pt x="278956" y="45147"/>
                  </a:lnTo>
                  <a:cubicBezTo>
                    <a:pt x="269691" y="45147"/>
                    <a:pt x="262181" y="52657"/>
                    <a:pt x="262181" y="61922"/>
                  </a:cubicBezTo>
                  <a:cubicBezTo>
                    <a:pt x="262181" y="71187"/>
                    <a:pt x="269691" y="78697"/>
                    <a:pt x="278956" y="78697"/>
                  </a:cubicBezTo>
                  <a:cubicBezTo>
                    <a:pt x="288221" y="78697"/>
                    <a:pt x="295731" y="71187"/>
                    <a:pt x="295731" y="61922"/>
                  </a:cubicBezTo>
                  <a:lnTo>
                    <a:pt x="293356" y="56187"/>
                  </a:lnTo>
                  <a:lnTo>
                    <a:pt x="298365" y="58036"/>
                  </a:lnTo>
                  <a:cubicBezTo>
                    <a:pt x="307410" y="58036"/>
                    <a:pt x="315163" y="51588"/>
                    <a:pt x="315163" y="42560"/>
                  </a:cubicBezTo>
                  <a:cubicBezTo>
                    <a:pt x="315163" y="32242"/>
                    <a:pt x="307410" y="25794"/>
                    <a:pt x="298365" y="25794"/>
                  </a:cubicBezTo>
                  <a:close/>
                  <a:moveTo>
                    <a:pt x="246677" y="25794"/>
                  </a:moveTo>
                  <a:cubicBezTo>
                    <a:pt x="237632" y="25794"/>
                    <a:pt x="229878" y="32242"/>
                    <a:pt x="229878" y="42560"/>
                  </a:cubicBezTo>
                  <a:lnTo>
                    <a:pt x="231880" y="47007"/>
                  </a:lnTo>
                  <a:lnTo>
                    <a:pt x="227390" y="45147"/>
                  </a:lnTo>
                  <a:cubicBezTo>
                    <a:pt x="218125" y="45147"/>
                    <a:pt x="210615" y="52657"/>
                    <a:pt x="210615" y="61922"/>
                  </a:cubicBezTo>
                  <a:cubicBezTo>
                    <a:pt x="210615" y="71187"/>
                    <a:pt x="218125" y="78697"/>
                    <a:pt x="227390" y="78697"/>
                  </a:cubicBezTo>
                  <a:cubicBezTo>
                    <a:pt x="236655" y="78697"/>
                    <a:pt x="244165" y="71187"/>
                    <a:pt x="244165" y="61922"/>
                  </a:cubicBezTo>
                  <a:lnTo>
                    <a:pt x="241812" y="56240"/>
                  </a:lnTo>
                  <a:lnTo>
                    <a:pt x="246677" y="58036"/>
                  </a:lnTo>
                  <a:cubicBezTo>
                    <a:pt x="255722" y="58036"/>
                    <a:pt x="263475" y="51588"/>
                    <a:pt x="263475" y="42560"/>
                  </a:cubicBezTo>
                  <a:cubicBezTo>
                    <a:pt x="263475" y="32242"/>
                    <a:pt x="255722" y="25794"/>
                    <a:pt x="246677" y="25794"/>
                  </a:cubicBezTo>
                  <a:close/>
                  <a:moveTo>
                    <a:pt x="196281" y="25794"/>
                  </a:moveTo>
                  <a:cubicBezTo>
                    <a:pt x="187236" y="25794"/>
                    <a:pt x="179483" y="32242"/>
                    <a:pt x="179483" y="42560"/>
                  </a:cubicBezTo>
                  <a:lnTo>
                    <a:pt x="181486" y="47009"/>
                  </a:lnTo>
                  <a:lnTo>
                    <a:pt x="176962" y="45147"/>
                  </a:lnTo>
                  <a:cubicBezTo>
                    <a:pt x="167641" y="45147"/>
                    <a:pt x="160084" y="52657"/>
                    <a:pt x="160084" y="61922"/>
                  </a:cubicBezTo>
                  <a:cubicBezTo>
                    <a:pt x="160084" y="71187"/>
                    <a:pt x="167641" y="78697"/>
                    <a:pt x="176962" y="78697"/>
                  </a:cubicBezTo>
                  <a:cubicBezTo>
                    <a:pt x="186283" y="78697"/>
                    <a:pt x="193840" y="71187"/>
                    <a:pt x="193840" y="61922"/>
                  </a:cubicBezTo>
                  <a:lnTo>
                    <a:pt x="191482" y="56265"/>
                  </a:lnTo>
                  <a:lnTo>
                    <a:pt x="196281" y="58036"/>
                  </a:lnTo>
                  <a:cubicBezTo>
                    <a:pt x="205327" y="58036"/>
                    <a:pt x="213080" y="51588"/>
                    <a:pt x="213080" y="42560"/>
                  </a:cubicBezTo>
                  <a:cubicBezTo>
                    <a:pt x="213080" y="32242"/>
                    <a:pt x="205327" y="25794"/>
                    <a:pt x="196281" y="25794"/>
                  </a:cubicBezTo>
                  <a:close/>
                  <a:moveTo>
                    <a:pt x="171729" y="0"/>
                  </a:moveTo>
                  <a:lnTo>
                    <a:pt x="573603" y="0"/>
                  </a:lnTo>
                  <a:cubicBezTo>
                    <a:pt x="592986" y="0"/>
                    <a:pt x="607200" y="15476"/>
                    <a:pt x="607200" y="33532"/>
                  </a:cubicBezTo>
                  <a:lnTo>
                    <a:pt x="607200" y="368852"/>
                  </a:lnTo>
                  <a:cubicBezTo>
                    <a:pt x="607200" y="386908"/>
                    <a:pt x="592986" y="402384"/>
                    <a:pt x="573603" y="402384"/>
                  </a:cubicBezTo>
                  <a:lnTo>
                    <a:pt x="476688" y="402384"/>
                  </a:lnTo>
                  <a:cubicBezTo>
                    <a:pt x="479273" y="399805"/>
                    <a:pt x="481857" y="397225"/>
                    <a:pt x="484441" y="393356"/>
                  </a:cubicBezTo>
                  <a:cubicBezTo>
                    <a:pt x="484441" y="393356"/>
                    <a:pt x="479273" y="381749"/>
                    <a:pt x="474104" y="368852"/>
                  </a:cubicBezTo>
                  <a:lnTo>
                    <a:pt x="573603" y="368852"/>
                  </a:lnTo>
                  <a:lnTo>
                    <a:pt x="573603" y="83830"/>
                  </a:lnTo>
                  <a:lnTo>
                    <a:pt x="171729" y="83830"/>
                  </a:lnTo>
                  <a:lnTo>
                    <a:pt x="171729" y="273415"/>
                  </a:lnTo>
                  <a:lnTo>
                    <a:pt x="138132" y="273415"/>
                  </a:lnTo>
                  <a:lnTo>
                    <a:pt x="138132" y="33532"/>
                  </a:lnTo>
                  <a:cubicBezTo>
                    <a:pt x="138132" y="15476"/>
                    <a:pt x="152346" y="0"/>
                    <a:pt x="171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32" name="Oval 26"/>
            <p:cNvSpPr/>
            <p:nvPr/>
          </p:nvSpPr>
          <p:spPr>
            <a:xfrm>
              <a:off x="7352030" y="4976495"/>
              <a:ext cx="349885" cy="291465"/>
            </a:xfrm>
            <a:custGeom>
              <a:avLst/>
              <a:gdLst>
                <a:gd name="connsiteX0" fmla="*/ 409335 w 603951"/>
                <a:gd name="connsiteY0" fmla="*/ 174560 h 503930"/>
                <a:gd name="connsiteX1" fmla="*/ 434158 w 603951"/>
                <a:gd name="connsiteY1" fmla="*/ 174560 h 503930"/>
                <a:gd name="connsiteX2" fmla="*/ 434158 w 603951"/>
                <a:gd name="connsiteY2" fmla="*/ 196395 h 503930"/>
                <a:gd name="connsiteX3" fmla="*/ 469904 w 603951"/>
                <a:gd name="connsiteY3" fmla="*/ 204335 h 503930"/>
                <a:gd name="connsiteX4" fmla="*/ 461960 w 603951"/>
                <a:gd name="connsiteY4" fmla="*/ 232125 h 503930"/>
                <a:gd name="connsiteX5" fmla="*/ 427208 w 603951"/>
                <a:gd name="connsiteY5" fmla="*/ 224185 h 503930"/>
                <a:gd name="connsiteX6" fmla="*/ 405363 w 603951"/>
                <a:gd name="connsiteY6" fmla="*/ 238080 h 503930"/>
                <a:gd name="connsiteX7" fmla="*/ 435151 w 603951"/>
                <a:gd name="connsiteY7" fmla="*/ 258922 h 503930"/>
                <a:gd name="connsiteX8" fmla="*/ 476854 w 603951"/>
                <a:gd name="connsiteY8" fmla="*/ 305569 h 503930"/>
                <a:gd name="connsiteX9" fmla="*/ 432172 w 603951"/>
                <a:gd name="connsiteY9" fmla="*/ 351224 h 503930"/>
                <a:gd name="connsiteX10" fmla="*/ 432172 w 603951"/>
                <a:gd name="connsiteY10" fmla="*/ 376036 h 503930"/>
                <a:gd name="connsiteX11" fmla="*/ 408342 w 603951"/>
                <a:gd name="connsiteY11" fmla="*/ 376036 h 503930"/>
                <a:gd name="connsiteX12" fmla="*/ 408342 w 603951"/>
                <a:gd name="connsiteY12" fmla="*/ 353209 h 503930"/>
                <a:gd name="connsiteX13" fmla="*/ 366639 w 603951"/>
                <a:gd name="connsiteY13" fmla="*/ 342291 h 503930"/>
                <a:gd name="connsiteX14" fmla="*/ 373589 w 603951"/>
                <a:gd name="connsiteY14" fmla="*/ 313509 h 503930"/>
                <a:gd name="connsiteX15" fmla="*/ 414300 w 603951"/>
                <a:gd name="connsiteY15" fmla="*/ 324426 h 503930"/>
                <a:gd name="connsiteX16" fmla="*/ 438130 w 603951"/>
                <a:gd name="connsiteY16" fmla="*/ 308546 h 503930"/>
                <a:gd name="connsiteX17" fmla="*/ 412314 w 603951"/>
                <a:gd name="connsiteY17" fmla="*/ 287704 h 503930"/>
                <a:gd name="connsiteX18" fmla="*/ 367632 w 603951"/>
                <a:gd name="connsiteY18" fmla="*/ 242050 h 503930"/>
                <a:gd name="connsiteX19" fmla="*/ 409335 w 603951"/>
                <a:gd name="connsiteY19" fmla="*/ 198380 h 503930"/>
                <a:gd name="connsiteX20" fmla="*/ 23849 w 603951"/>
                <a:gd name="connsiteY20" fmla="*/ 147802 h 503930"/>
                <a:gd name="connsiteX21" fmla="*/ 179857 w 603951"/>
                <a:gd name="connsiteY21" fmla="*/ 147802 h 503930"/>
                <a:gd name="connsiteX22" fmla="*/ 202712 w 603951"/>
                <a:gd name="connsiteY22" fmla="*/ 171610 h 503930"/>
                <a:gd name="connsiteX23" fmla="*/ 202712 w 603951"/>
                <a:gd name="connsiteY23" fmla="*/ 321402 h 503930"/>
                <a:gd name="connsiteX24" fmla="*/ 178864 w 603951"/>
                <a:gd name="connsiteY24" fmla="*/ 345210 h 503930"/>
                <a:gd name="connsiteX25" fmla="*/ 159984 w 603951"/>
                <a:gd name="connsiteY25" fmla="*/ 336282 h 503930"/>
                <a:gd name="connsiteX26" fmla="*/ 151041 w 603951"/>
                <a:gd name="connsiteY26" fmla="*/ 481114 h 503930"/>
                <a:gd name="connsiteX27" fmla="*/ 126198 w 603951"/>
                <a:gd name="connsiteY27" fmla="*/ 503930 h 503930"/>
                <a:gd name="connsiteX28" fmla="*/ 77508 w 603951"/>
                <a:gd name="connsiteY28" fmla="*/ 503930 h 503930"/>
                <a:gd name="connsiteX29" fmla="*/ 52665 w 603951"/>
                <a:gd name="connsiteY29" fmla="*/ 481114 h 503930"/>
                <a:gd name="connsiteX30" fmla="*/ 42729 w 603951"/>
                <a:gd name="connsiteY30" fmla="*/ 336282 h 503930"/>
                <a:gd name="connsiteX31" fmla="*/ 24842 w 603951"/>
                <a:gd name="connsiteY31" fmla="*/ 345210 h 503930"/>
                <a:gd name="connsiteX32" fmla="*/ 994 w 603951"/>
                <a:gd name="connsiteY32" fmla="*/ 321402 h 503930"/>
                <a:gd name="connsiteX33" fmla="*/ 0 w 603951"/>
                <a:gd name="connsiteY33" fmla="*/ 171610 h 503930"/>
                <a:gd name="connsiteX34" fmla="*/ 23849 w 603951"/>
                <a:gd name="connsiteY34" fmla="*/ 147802 h 503930"/>
                <a:gd name="connsiteX35" fmla="*/ 421189 w 603951"/>
                <a:gd name="connsiteY35" fmla="*/ 144915 h 503930"/>
                <a:gd name="connsiteX36" fmla="*/ 291070 w 603951"/>
                <a:gd name="connsiteY36" fmla="*/ 275856 h 503930"/>
                <a:gd name="connsiteX37" fmla="*/ 421189 w 603951"/>
                <a:gd name="connsiteY37" fmla="*/ 405804 h 503930"/>
                <a:gd name="connsiteX38" fmla="*/ 552301 w 603951"/>
                <a:gd name="connsiteY38" fmla="*/ 275856 h 503930"/>
                <a:gd name="connsiteX39" fmla="*/ 421189 w 603951"/>
                <a:gd name="connsiteY39" fmla="*/ 144915 h 503930"/>
                <a:gd name="connsiteX40" fmla="*/ 421189 w 603951"/>
                <a:gd name="connsiteY40" fmla="*/ 93332 h 503930"/>
                <a:gd name="connsiteX41" fmla="*/ 603951 w 603951"/>
                <a:gd name="connsiteY41" fmla="*/ 275856 h 503930"/>
                <a:gd name="connsiteX42" fmla="*/ 421189 w 603951"/>
                <a:gd name="connsiteY42" fmla="*/ 458379 h 503930"/>
                <a:gd name="connsiteX43" fmla="*/ 238427 w 603951"/>
                <a:gd name="connsiteY43" fmla="*/ 275856 h 503930"/>
                <a:gd name="connsiteX44" fmla="*/ 421189 w 603951"/>
                <a:gd name="connsiteY44" fmla="*/ 93332 h 503930"/>
                <a:gd name="connsiteX45" fmla="*/ 101854 w 603951"/>
                <a:gd name="connsiteY45" fmla="*/ 0 h 503930"/>
                <a:gd name="connsiteX46" fmla="*/ 167872 w 603951"/>
                <a:gd name="connsiteY46" fmla="*/ 66018 h 503930"/>
                <a:gd name="connsiteX47" fmla="*/ 101854 w 603951"/>
                <a:gd name="connsiteY47" fmla="*/ 132036 h 503930"/>
                <a:gd name="connsiteX48" fmla="*/ 35836 w 603951"/>
                <a:gd name="connsiteY48" fmla="*/ 66018 h 503930"/>
                <a:gd name="connsiteX49" fmla="*/ 101854 w 603951"/>
                <a:gd name="connsiteY49" fmla="*/ 0 h 50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03951" h="503930">
                  <a:moveTo>
                    <a:pt x="409335" y="174560"/>
                  </a:moveTo>
                  <a:lnTo>
                    <a:pt x="434158" y="174560"/>
                  </a:lnTo>
                  <a:lnTo>
                    <a:pt x="434158" y="196395"/>
                  </a:lnTo>
                  <a:cubicBezTo>
                    <a:pt x="450045" y="197387"/>
                    <a:pt x="461960" y="200365"/>
                    <a:pt x="469904" y="204335"/>
                  </a:cubicBezTo>
                  <a:lnTo>
                    <a:pt x="461960" y="232125"/>
                  </a:lnTo>
                  <a:cubicBezTo>
                    <a:pt x="456003" y="230140"/>
                    <a:pt x="445080" y="224185"/>
                    <a:pt x="427208" y="224185"/>
                  </a:cubicBezTo>
                  <a:cubicBezTo>
                    <a:pt x="410328" y="224185"/>
                    <a:pt x="405363" y="231132"/>
                    <a:pt x="405363" y="238080"/>
                  </a:cubicBezTo>
                  <a:cubicBezTo>
                    <a:pt x="405363" y="246019"/>
                    <a:pt x="414300" y="250982"/>
                    <a:pt x="435151" y="258922"/>
                  </a:cubicBezTo>
                  <a:cubicBezTo>
                    <a:pt x="464939" y="269839"/>
                    <a:pt x="476854" y="283734"/>
                    <a:pt x="476854" y="305569"/>
                  </a:cubicBezTo>
                  <a:cubicBezTo>
                    <a:pt x="476854" y="327404"/>
                    <a:pt x="460967" y="346261"/>
                    <a:pt x="432172" y="351224"/>
                  </a:cubicBezTo>
                  <a:lnTo>
                    <a:pt x="432172" y="376036"/>
                  </a:lnTo>
                  <a:lnTo>
                    <a:pt x="408342" y="376036"/>
                  </a:lnTo>
                  <a:lnTo>
                    <a:pt x="408342" y="353209"/>
                  </a:lnTo>
                  <a:cubicBezTo>
                    <a:pt x="391462" y="352216"/>
                    <a:pt x="375575" y="348246"/>
                    <a:pt x="366639" y="342291"/>
                  </a:cubicBezTo>
                  <a:lnTo>
                    <a:pt x="373589" y="313509"/>
                  </a:lnTo>
                  <a:cubicBezTo>
                    <a:pt x="383519" y="319464"/>
                    <a:pt x="398413" y="324426"/>
                    <a:pt x="414300" y="324426"/>
                  </a:cubicBezTo>
                  <a:cubicBezTo>
                    <a:pt x="429193" y="324426"/>
                    <a:pt x="438130" y="318471"/>
                    <a:pt x="438130" y="308546"/>
                  </a:cubicBezTo>
                  <a:cubicBezTo>
                    <a:pt x="438130" y="299614"/>
                    <a:pt x="430186" y="293659"/>
                    <a:pt x="412314" y="287704"/>
                  </a:cubicBezTo>
                  <a:cubicBezTo>
                    <a:pt x="385505" y="278772"/>
                    <a:pt x="367632" y="265869"/>
                    <a:pt x="367632" y="242050"/>
                  </a:cubicBezTo>
                  <a:cubicBezTo>
                    <a:pt x="367632" y="220215"/>
                    <a:pt x="383519" y="203342"/>
                    <a:pt x="409335" y="198380"/>
                  </a:cubicBezTo>
                  <a:close/>
                  <a:moveTo>
                    <a:pt x="23849" y="147802"/>
                  </a:moveTo>
                  <a:cubicBezTo>
                    <a:pt x="34779" y="147802"/>
                    <a:pt x="178864" y="147802"/>
                    <a:pt x="179857" y="147802"/>
                  </a:cubicBezTo>
                  <a:cubicBezTo>
                    <a:pt x="192775" y="147802"/>
                    <a:pt x="203706" y="158714"/>
                    <a:pt x="202712" y="171610"/>
                  </a:cubicBezTo>
                  <a:lnTo>
                    <a:pt x="202712" y="321402"/>
                  </a:lnTo>
                  <a:cubicBezTo>
                    <a:pt x="202712" y="334298"/>
                    <a:pt x="191782" y="345210"/>
                    <a:pt x="178864" y="345210"/>
                  </a:cubicBezTo>
                  <a:cubicBezTo>
                    <a:pt x="170914" y="345210"/>
                    <a:pt x="164952" y="341242"/>
                    <a:pt x="159984" y="336282"/>
                  </a:cubicBezTo>
                  <a:lnTo>
                    <a:pt x="151041" y="481114"/>
                  </a:lnTo>
                  <a:cubicBezTo>
                    <a:pt x="150047" y="494010"/>
                    <a:pt x="139116" y="503930"/>
                    <a:pt x="126198" y="503930"/>
                  </a:cubicBezTo>
                  <a:lnTo>
                    <a:pt x="77508" y="503930"/>
                  </a:lnTo>
                  <a:cubicBezTo>
                    <a:pt x="63596" y="503930"/>
                    <a:pt x="53659" y="495002"/>
                    <a:pt x="52665" y="481114"/>
                  </a:cubicBezTo>
                  <a:lnTo>
                    <a:pt x="42729" y="336282"/>
                  </a:lnTo>
                  <a:cubicBezTo>
                    <a:pt x="38754" y="341242"/>
                    <a:pt x="31798" y="345210"/>
                    <a:pt x="24842" y="345210"/>
                  </a:cubicBezTo>
                  <a:cubicBezTo>
                    <a:pt x="10931" y="345210"/>
                    <a:pt x="994" y="334298"/>
                    <a:pt x="994" y="321402"/>
                  </a:cubicBezTo>
                  <a:lnTo>
                    <a:pt x="0" y="171610"/>
                  </a:lnTo>
                  <a:cubicBezTo>
                    <a:pt x="0" y="158714"/>
                    <a:pt x="10931" y="147802"/>
                    <a:pt x="23849" y="147802"/>
                  </a:cubicBezTo>
                  <a:close/>
                  <a:moveTo>
                    <a:pt x="421189" y="144915"/>
                  </a:moveTo>
                  <a:cubicBezTo>
                    <a:pt x="349673" y="144915"/>
                    <a:pt x="291070" y="203441"/>
                    <a:pt x="291070" y="275856"/>
                  </a:cubicBezTo>
                  <a:cubicBezTo>
                    <a:pt x="291070" y="347278"/>
                    <a:pt x="349673" y="405804"/>
                    <a:pt x="421189" y="405804"/>
                  </a:cubicBezTo>
                  <a:cubicBezTo>
                    <a:pt x="493698" y="405804"/>
                    <a:pt x="552301" y="347278"/>
                    <a:pt x="552301" y="275856"/>
                  </a:cubicBezTo>
                  <a:cubicBezTo>
                    <a:pt x="552301" y="203441"/>
                    <a:pt x="493698" y="144915"/>
                    <a:pt x="421189" y="144915"/>
                  </a:cubicBezTo>
                  <a:close/>
                  <a:moveTo>
                    <a:pt x="421189" y="93332"/>
                  </a:moveTo>
                  <a:cubicBezTo>
                    <a:pt x="522503" y="93332"/>
                    <a:pt x="603951" y="174674"/>
                    <a:pt x="603951" y="275856"/>
                  </a:cubicBezTo>
                  <a:cubicBezTo>
                    <a:pt x="603951" y="376045"/>
                    <a:pt x="522503" y="458379"/>
                    <a:pt x="421189" y="458379"/>
                  </a:cubicBezTo>
                  <a:cubicBezTo>
                    <a:pt x="320869" y="458379"/>
                    <a:pt x="238427" y="376045"/>
                    <a:pt x="238427" y="275856"/>
                  </a:cubicBezTo>
                  <a:cubicBezTo>
                    <a:pt x="238427" y="174674"/>
                    <a:pt x="320869" y="93332"/>
                    <a:pt x="421189" y="93332"/>
                  </a:cubicBezTo>
                  <a:close/>
                  <a:moveTo>
                    <a:pt x="101854" y="0"/>
                  </a:moveTo>
                  <a:cubicBezTo>
                    <a:pt x="138315" y="0"/>
                    <a:pt x="167872" y="29557"/>
                    <a:pt x="167872" y="66018"/>
                  </a:cubicBezTo>
                  <a:cubicBezTo>
                    <a:pt x="167872" y="102479"/>
                    <a:pt x="138315" y="132036"/>
                    <a:pt x="101854" y="132036"/>
                  </a:cubicBezTo>
                  <a:cubicBezTo>
                    <a:pt x="65393" y="132036"/>
                    <a:pt x="35836" y="102479"/>
                    <a:pt x="35836" y="66018"/>
                  </a:cubicBezTo>
                  <a:cubicBezTo>
                    <a:pt x="35836" y="29557"/>
                    <a:pt x="65393" y="0"/>
                    <a:pt x="1018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29" name="Oval 27"/>
            <p:cNvSpPr/>
            <p:nvPr/>
          </p:nvSpPr>
          <p:spPr>
            <a:xfrm>
              <a:off x="5936615" y="2479675"/>
              <a:ext cx="349885" cy="326390"/>
            </a:xfrm>
            <a:custGeom>
              <a:avLst/>
              <a:gdLst>
                <a:gd name="connsiteX0" fmla="*/ 458084 w 607556"/>
                <a:gd name="connsiteY0" fmla="*/ 325643 h 566782"/>
                <a:gd name="connsiteX1" fmla="*/ 374604 w 607556"/>
                <a:gd name="connsiteY1" fmla="*/ 409015 h 566782"/>
                <a:gd name="connsiteX2" fmla="*/ 375227 w 607556"/>
                <a:gd name="connsiteY2" fmla="*/ 418703 h 566782"/>
                <a:gd name="connsiteX3" fmla="*/ 381457 w 607556"/>
                <a:gd name="connsiteY3" fmla="*/ 441991 h 566782"/>
                <a:gd name="connsiteX4" fmla="*/ 396498 w 607556"/>
                <a:gd name="connsiteY4" fmla="*/ 465189 h 566782"/>
                <a:gd name="connsiteX5" fmla="*/ 458084 w 607556"/>
                <a:gd name="connsiteY5" fmla="*/ 492387 h 566782"/>
                <a:gd name="connsiteX6" fmla="*/ 541564 w 607556"/>
                <a:gd name="connsiteY6" fmla="*/ 409015 h 566782"/>
                <a:gd name="connsiteX7" fmla="*/ 512462 w 607556"/>
                <a:gd name="connsiteY7" fmla="*/ 345819 h 566782"/>
                <a:gd name="connsiteX8" fmla="*/ 489145 w 607556"/>
                <a:gd name="connsiteY8" fmla="*/ 331687 h 566782"/>
                <a:gd name="connsiteX9" fmla="*/ 465916 w 607556"/>
                <a:gd name="connsiteY9" fmla="*/ 325998 h 566782"/>
                <a:gd name="connsiteX10" fmla="*/ 458084 w 607556"/>
                <a:gd name="connsiteY10" fmla="*/ 325643 h 566782"/>
                <a:gd name="connsiteX11" fmla="*/ 458084 w 607556"/>
                <a:gd name="connsiteY11" fmla="*/ 279157 h 566782"/>
                <a:gd name="connsiteX12" fmla="*/ 465827 w 607556"/>
                <a:gd name="connsiteY12" fmla="*/ 279424 h 566782"/>
                <a:gd name="connsiteX13" fmla="*/ 489145 w 607556"/>
                <a:gd name="connsiteY13" fmla="*/ 282890 h 566782"/>
                <a:gd name="connsiteX14" fmla="*/ 512462 w 607556"/>
                <a:gd name="connsiteY14" fmla="*/ 291067 h 566782"/>
                <a:gd name="connsiteX15" fmla="*/ 588199 w 607556"/>
                <a:gd name="connsiteY15" fmla="*/ 409015 h 566782"/>
                <a:gd name="connsiteX16" fmla="*/ 561411 w 607556"/>
                <a:gd name="connsiteY16" fmla="*/ 487765 h 566782"/>
                <a:gd name="connsiteX17" fmla="*/ 578054 w 607556"/>
                <a:gd name="connsiteY17" fmla="*/ 504386 h 566782"/>
                <a:gd name="connsiteX18" fmla="*/ 594607 w 607556"/>
                <a:gd name="connsiteY18" fmla="*/ 520919 h 566782"/>
                <a:gd name="connsiteX19" fmla="*/ 600748 w 607556"/>
                <a:gd name="connsiteY19" fmla="*/ 527051 h 566782"/>
                <a:gd name="connsiteX20" fmla="*/ 600748 w 607556"/>
                <a:gd name="connsiteY20" fmla="*/ 559938 h 566782"/>
                <a:gd name="connsiteX21" fmla="*/ 584284 w 607556"/>
                <a:gd name="connsiteY21" fmla="*/ 566782 h 566782"/>
                <a:gd name="connsiteX22" fmla="*/ 567819 w 607556"/>
                <a:gd name="connsiteY22" fmla="*/ 559938 h 566782"/>
                <a:gd name="connsiteX23" fmla="*/ 560521 w 607556"/>
                <a:gd name="connsiteY23" fmla="*/ 552650 h 566782"/>
                <a:gd name="connsiteX24" fmla="*/ 543789 w 607556"/>
                <a:gd name="connsiteY24" fmla="*/ 535940 h 566782"/>
                <a:gd name="connsiteX25" fmla="*/ 526969 w 607556"/>
                <a:gd name="connsiteY25" fmla="*/ 519141 h 566782"/>
                <a:gd name="connsiteX26" fmla="*/ 458084 w 607556"/>
                <a:gd name="connsiteY26" fmla="*/ 538873 h 566782"/>
                <a:gd name="connsiteX27" fmla="*/ 340874 w 607556"/>
                <a:gd name="connsiteY27" fmla="*/ 465189 h 566782"/>
                <a:gd name="connsiteX28" fmla="*/ 332330 w 607556"/>
                <a:gd name="connsiteY28" fmla="*/ 441902 h 566782"/>
                <a:gd name="connsiteX29" fmla="*/ 328414 w 607556"/>
                <a:gd name="connsiteY29" fmla="*/ 418703 h 566782"/>
                <a:gd name="connsiteX30" fmla="*/ 328058 w 607556"/>
                <a:gd name="connsiteY30" fmla="*/ 409015 h 566782"/>
                <a:gd name="connsiteX31" fmla="*/ 333398 w 607556"/>
                <a:gd name="connsiteY31" fmla="*/ 372129 h 566782"/>
                <a:gd name="connsiteX32" fmla="*/ 358495 w 607556"/>
                <a:gd name="connsiteY32" fmla="*/ 325643 h 566782"/>
                <a:gd name="connsiteX33" fmla="*/ 458084 w 607556"/>
                <a:gd name="connsiteY33" fmla="*/ 279157 h 566782"/>
                <a:gd name="connsiteX34" fmla="*/ 163065 w 607556"/>
                <a:gd name="connsiteY34" fmla="*/ 232584 h 566782"/>
                <a:gd name="connsiteX35" fmla="*/ 139745 w 607556"/>
                <a:gd name="connsiteY35" fmla="*/ 255869 h 566782"/>
                <a:gd name="connsiteX36" fmla="*/ 163065 w 607556"/>
                <a:gd name="connsiteY36" fmla="*/ 279065 h 566782"/>
                <a:gd name="connsiteX37" fmla="*/ 302810 w 607556"/>
                <a:gd name="connsiteY37" fmla="*/ 279065 h 566782"/>
                <a:gd name="connsiteX38" fmla="*/ 326130 w 607556"/>
                <a:gd name="connsiteY38" fmla="*/ 255869 h 566782"/>
                <a:gd name="connsiteX39" fmla="*/ 302810 w 607556"/>
                <a:gd name="connsiteY39" fmla="*/ 232584 h 566782"/>
                <a:gd name="connsiteX40" fmla="*/ 396003 w 607556"/>
                <a:gd name="connsiteY40" fmla="*/ 92962 h 566782"/>
                <a:gd name="connsiteX41" fmla="*/ 372771 w 607556"/>
                <a:gd name="connsiteY41" fmla="*/ 116247 h 566782"/>
                <a:gd name="connsiteX42" fmla="*/ 396003 w 607556"/>
                <a:gd name="connsiteY42" fmla="*/ 139532 h 566782"/>
                <a:gd name="connsiteX43" fmla="*/ 419323 w 607556"/>
                <a:gd name="connsiteY43" fmla="*/ 116247 h 566782"/>
                <a:gd name="connsiteX44" fmla="*/ 396003 w 607556"/>
                <a:gd name="connsiteY44" fmla="*/ 92962 h 566782"/>
                <a:gd name="connsiteX45" fmla="*/ 302810 w 607556"/>
                <a:gd name="connsiteY45" fmla="*/ 92962 h 566782"/>
                <a:gd name="connsiteX46" fmla="*/ 279578 w 607556"/>
                <a:gd name="connsiteY46" fmla="*/ 116247 h 566782"/>
                <a:gd name="connsiteX47" fmla="*/ 302810 w 607556"/>
                <a:gd name="connsiteY47" fmla="*/ 139532 h 566782"/>
                <a:gd name="connsiteX48" fmla="*/ 326130 w 607556"/>
                <a:gd name="connsiteY48" fmla="*/ 116247 h 566782"/>
                <a:gd name="connsiteX49" fmla="*/ 302810 w 607556"/>
                <a:gd name="connsiteY49" fmla="*/ 92962 h 566782"/>
                <a:gd name="connsiteX50" fmla="*/ 209706 w 607556"/>
                <a:gd name="connsiteY50" fmla="*/ 92962 h 566782"/>
                <a:gd name="connsiteX51" fmla="*/ 186386 w 607556"/>
                <a:gd name="connsiteY51" fmla="*/ 116247 h 566782"/>
                <a:gd name="connsiteX52" fmla="*/ 209706 w 607556"/>
                <a:gd name="connsiteY52" fmla="*/ 139532 h 566782"/>
                <a:gd name="connsiteX53" fmla="*/ 232938 w 607556"/>
                <a:gd name="connsiteY53" fmla="*/ 116247 h 566782"/>
                <a:gd name="connsiteX54" fmla="*/ 209706 w 607556"/>
                <a:gd name="connsiteY54" fmla="*/ 92962 h 566782"/>
                <a:gd name="connsiteX55" fmla="*/ 23320 w 607556"/>
                <a:gd name="connsiteY55" fmla="*/ 0 h 566782"/>
                <a:gd name="connsiteX56" fmla="*/ 489196 w 607556"/>
                <a:gd name="connsiteY56" fmla="*/ 0 h 566782"/>
                <a:gd name="connsiteX57" fmla="*/ 512516 w 607556"/>
                <a:gd name="connsiteY57" fmla="*/ 23196 h 566782"/>
                <a:gd name="connsiteX58" fmla="*/ 512516 w 607556"/>
                <a:gd name="connsiteY58" fmla="*/ 241205 h 566782"/>
                <a:gd name="connsiteX59" fmla="*/ 489196 w 607556"/>
                <a:gd name="connsiteY59" fmla="*/ 235339 h 566782"/>
                <a:gd name="connsiteX60" fmla="*/ 465964 w 607556"/>
                <a:gd name="connsiteY60" fmla="*/ 232762 h 566782"/>
                <a:gd name="connsiteX61" fmla="*/ 458131 w 607556"/>
                <a:gd name="connsiteY61" fmla="*/ 232584 h 566782"/>
                <a:gd name="connsiteX62" fmla="*/ 302543 w 607556"/>
                <a:gd name="connsiteY62" fmla="*/ 325636 h 566782"/>
                <a:gd name="connsiteX63" fmla="*/ 132001 w 607556"/>
                <a:gd name="connsiteY63" fmla="*/ 325636 h 566782"/>
                <a:gd name="connsiteX64" fmla="*/ 108680 w 607556"/>
                <a:gd name="connsiteY64" fmla="*/ 348921 h 566782"/>
                <a:gd name="connsiteX65" fmla="*/ 132001 w 607556"/>
                <a:gd name="connsiteY65" fmla="*/ 372117 h 566782"/>
                <a:gd name="connsiteX66" fmla="*/ 285364 w 607556"/>
                <a:gd name="connsiteY66" fmla="*/ 372117 h 566782"/>
                <a:gd name="connsiteX67" fmla="*/ 281537 w 607556"/>
                <a:gd name="connsiteY67" fmla="*/ 409000 h 566782"/>
                <a:gd name="connsiteX68" fmla="*/ 281804 w 607556"/>
                <a:gd name="connsiteY68" fmla="*/ 418687 h 566782"/>
                <a:gd name="connsiteX69" fmla="*/ 284563 w 607556"/>
                <a:gd name="connsiteY69" fmla="*/ 441972 h 566782"/>
                <a:gd name="connsiteX70" fmla="*/ 290705 w 607556"/>
                <a:gd name="connsiteY70" fmla="*/ 465168 h 566782"/>
                <a:gd name="connsiteX71" fmla="*/ 23320 w 607556"/>
                <a:gd name="connsiteY71" fmla="*/ 465168 h 566782"/>
                <a:gd name="connsiteX72" fmla="*/ 0 w 607556"/>
                <a:gd name="connsiteY72" fmla="*/ 441972 h 566782"/>
                <a:gd name="connsiteX73" fmla="*/ 0 w 607556"/>
                <a:gd name="connsiteY73" fmla="*/ 23196 h 566782"/>
                <a:gd name="connsiteX74" fmla="*/ 23320 w 607556"/>
                <a:gd name="connsiteY74" fmla="*/ 0 h 56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7556" h="566782">
                  <a:moveTo>
                    <a:pt x="458084" y="325643"/>
                  </a:moveTo>
                  <a:cubicBezTo>
                    <a:pt x="412072" y="325643"/>
                    <a:pt x="374604" y="363063"/>
                    <a:pt x="374604" y="409015"/>
                  </a:cubicBezTo>
                  <a:cubicBezTo>
                    <a:pt x="374604" y="412304"/>
                    <a:pt x="374871" y="415503"/>
                    <a:pt x="375227" y="418703"/>
                  </a:cubicBezTo>
                  <a:cubicBezTo>
                    <a:pt x="376206" y="426880"/>
                    <a:pt x="378253" y="434702"/>
                    <a:pt x="381457" y="441991"/>
                  </a:cubicBezTo>
                  <a:cubicBezTo>
                    <a:pt x="385195" y="450523"/>
                    <a:pt x="390268" y="458434"/>
                    <a:pt x="396498" y="465189"/>
                  </a:cubicBezTo>
                  <a:cubicBezTo>
                    <a:pt x="411805" y="481899"/>
                    <a:pt x="433788" y="492387"/>
                    <a:pt x="458084" y="492387"/>
                  </a:cubicBezTo>
                  <a:cubicBezTo>
                    <a:pt x="504096" y="492387"/>
                    <a:pt x="541564" y="454967"/>
                    <a:pt x="541564" y="409015"/>
                  </a:cubicBezTo>
                  <a:cubicBezTo>
                    <a:pt x="541564" y="383772"/>
                    <a:pt x="530262" y="361107"/>
                    <a:pt x="512462" y="345819"/>
                  </a:cubicBezTo>
                  <a:cubicBezTo>
                    <a:pt x="505609" y="339953"/>
                    <a:pt x="497688" y="335153"/>
                    <a:pt x="489145" y="331687"/>
                  </a:cubicBezTo>
                  <a:cubicBezTo>
                    <a:pt x="481847" y="328754"/>
                    <a:pt x="474015" y="326798"/>
                    <a:pt x="465916" y="325998"/>
                  </a:cubicBezTo>
                  <a:cubicBezTo>
                    <a:pt x="463335" y="325821"/>
                    <a:pt x="460754" y="325643"/>
                    <a:pt x="458084" y="325643"/>
                  </a:cubicBezTo>
                  <a:close/>
                  <a:moveTo>
                    <a:pt x="458084" y="279157"/>
                  </a:moveTo>
                  <a:cubicBezTo>
                    <a:pt x="460754" y="279157"/>
                    <a:pt x="463335" y="279246"/>
                    <a:pt x="465827" y="279424"/>
                  </a:cubicBezTo>
                  <a:cubicBezTo>
                    <a:pt x="473837" y="279868"/>
                    <a:pt x="481669" y="281024"/>
                    <a:pt x="489145" y="282890"/>
                  </a:cubicBezTo>
                  <a:cubicBezTo>
                    <a:pt x="497243" y="284935"/>
                    <a:pt x="505075" y="287601"/>
                    <a:pt x="512462" y="291067"/>
                  </a:cubicBezTo>
                  <a:cubicBezTo>
                    <a:pt x="557050" y="311688"/>
                    <a:pt x="588199" y="356752"/>
                    <a:pt x="588199" y="409015"/>
                  </a:cubicBezTo>
                  <a:cubicBezTo>
                    <a:pt x="588199" y="438613"/>
                    <a:pt x="578143" y="465900"/>
                    <a:pt x="561411" y="487765"/>
                  </a:cubicBezTo>
                  <a:lnTo>
                    <a:pt x="578054" y="504386"/>
                  </a:lnTo>
                  <a:lnTo>
                    <a:pt x="594607" y="520919"/>
                  </a:lnTo>
                  <a:lnTo>
                    <a:pt x="600748" y="527051"/>
                  </a:lnTo>
                  <a:cubicBezTo>
                    <a:pt x="609826" y="536118"/>
                    <a:pt x="609826" y="550872"/>
                    <a:pt x="600748" y="559938"/>
                  </a:cubicBezTo>
                  <a:cubicBezTo>
                    <a:pt x="596209" y="564471"/>
                    <a:pt x="590246" y="566782"/>
                    <a:pt x="584284" y="566782"/>
                  </a:cubicBezTo>
                  <a:cubicBezTo>
                    <a:pt x="578321" y="566782"/>
                    <a:pt x="572358" y="564471"/>
                    <a:pt x="567819" y="559938"/>
                  </a:cubicBezTo>
                  <a:lnTo>
                    <a:pt x="560521" y="552650"/>
                  </a:lnTo>
                  <a:lnTo>
                    <a:pt x="543789" y="535940"/>
                  </a:lnTo>
                  <a:lnTo>
                    <a:pt x="526969" y="519141"/>
                  </a:lnTo>
                  <a:cubicBezTo>
                    <a:pt x="506944" y="531673"/>
                    <a:pt x="483360" y="538873"/>
                    <a:pt x="458084" y="538873"/>
                  </a:cubicBezTo>
                  <a:cubicBezTo>
                    <a:pt x="406554" y="538873"/>
                    <a:pt x="361877" y="508742"/>
                    <a:pt x="340874" y="465189"/>
                  </a:cubicBezTo>
                  <a:cubicBezTo>
                    <a:pt x="337314" y="457812"/>
                    <a:pt x="334466" y="449990"/>
                    <a:pt x="332330" y="441902"/>
                  </a:cubicBezTo>
                  <a:cubicBezTo>
                    <a:pt x="330372" y="434436"/>
                    <a:pt x="329037" y="426614"/>
                    <a:pt x="328414" y="418703"/>
                  </a:cubicBezTo>
                  <a:cubicBezTo>
                    <a:pt x="328236" y="415503"/>
                    <a:pt x="328058" y="412304"/>
                    <a:pt x="328058" y="409015"/>
                  </a:cubicBezTo>
                  <a:cubicBezTo>
                    <a:pt x="328058" y="396216"/>
                    <a:pt x="329927" y="383861"/>
                    <a:pt x="333398" y="372129"/>
                  </a:cubicBezTo>
                  <a:cubicBezTo>
                    <a:pt x="338560" y="354885"/>
                    <a:pt x="347193" y="339064"/>
                    <a:pt x="358495" y="325643"/>
                  </a:cubicBezTo>
                  <a:cubicBezTo>
                    <a:pt x="382347" y="297200"/>
                    <a:pt x="418124" y="279157"/>
                    <a:pt x="458084" y="279157"/>
                  </a:cubicBezTo>
                  <a:close/>
                  <a:moveTo>
                    <a:pt x="163065" y="232584"/>
                  </a:moveTo>
                  <a:cubicBezTo>
                    <a:pt x="150248" y="232584"/>
                    <a:pt x="139745" y="242982"/>
                    <a:pt x="139745" y="255869"/>
                  </a:cubicBezTo>
                  <a:cubicBezTo>
                    <a:pt x="139745" y="268667"/>
                    <a:pt x="150248" y="279065"/>
                    <a:pt x="163065" y="279065"/>
                  </a:cubicBezTo>
                  <a:lnTo>
                    <a:pt x="302810" y="279065"/>
                  </a:lnTo>
                  <a:cubicBezTo>
                    <a:pt x="315716" y="279065"/>
                    <a:pt x="326130" y="268667"/>
                    <a:pt x="326130" y="255869"/>
                  </a:cubicBezTo>
                  <a:cubicBezTo>
                    <a:pt x="326130" y="242982"/>
                    <a:pt x="315716" y="232584"/>
                    <a:pt x="302810" y="232584"/>
                  </a:cubicBezTo>
                  <a:close/>
                  <a:moveTo>
                    <a:pt x="396003" y="92962"/>
                  </a:moveTo>
                  <a:cubicBezTo>
                    <a:pt x="383185" y="92962"/>
                    <a:pt x="372771" y="103450"/>
                    <a:pt x="372771" y="116247"/>
                  </a:cubicBezTo>
                  <a:cubicBezTo>
                    <a:pt x="372771" y="129134"/>
                    <a:pt x="383185" y="139532"/>
                    <a:pt x="396003" y="139532"/>
                  </a:cubicBezTo>
                  <a:cubicBezTo>
                    <a:pt x="408909" y="139532"/>
                    <a:pt x="419323" y="129134"/>
                    <a:pt x="419323" y="116247"/>
                  </a:cubicBezTo>
                  <a:cubicBezTo>
                    <a:pt x="419323" y="103450"/>
                    <a:pt x="408909" y="92962"/>
                    <a:pt x="396003" y="92962"/>
                  </a:cubicBezTo>
                  <a:close/>
                  <a:moveTo>
                    <a:pt x="302810" y="92962"/>
                  </a:moveTo>
                  <a:cubicBezTo>
                    <a:pt x="289993" y="92962"/>
                    <a:pt x="279578" y="103450"/>
                    <a:pt x="279578" y="116247"/>
                  </a:cubicBezTo>
                  <a:cubicBezTo>
                    <a:pt x="279578" y="129134"/>
                    <a:pt x="289993" y="139532"/>
                    <a:pt x="302810" y="139532"/>
                  </a:cubicBezTo>
                  <a:cubicBezTo>
                    <a:pt x="315716" y="139532"/>
                    <a:pt x="326130" y="129134"/>
                    <a:pt x="326130" y="116247"/>
                  </a:cubicBezTo>
                  <a:cubicBezTo>
                    <a:pt x="326130" y="103450"/>
                    <a:pt x="315716" y="92962"/>
                    <a:pt x="302810" y="92962"/>
                  </a:cubicBezTo>
                  <a:close/>
                  <a:moveTo>
                    <a:pt x="209706" y="92962"/>
                  </a:moveTo>
                  <a:cubicBezTo>
                    <a:pt x="196800" y="92962"/>
                    <a:pt x="186386" y="103450"/>
                    <a:pt x="186386" y="116247"/>
                  </a:cubicBezTo>
                  <a:cubicBezTo>
                    <a:pt x="186386" y="129134"/>
                    <a:pt x="196800" y="139532"/>
                    <a:pt x="209706" y="139532"/>
                  </a:cubicBezTo>
                  <a:cubicBezTo>
                    <a:pt x="222523" y="139532"/>
                    <a:pt x="232938" y="129134"/>
                    <a:pt x="232938" y="116247"/>
                  </a:cubicBezTo>
                  <a:cubicBezTo>
                    <a:pt x="232938" y="103450"/>
                    <a:pt x="222523" y="92962"/>
                    <a:pt x="209706" y="92962"/>
                  </a:cubicBezTo>
                  <a:close/>
                  <a:moveTo>
                    <a:pt x="23320" y="0"/>
                  </a:moveTo>
                  <a:lnTo>
                    <a:pt x="489196" y="0"/>
                  </a:lnTo>
                  <a:cubicBezTo>
                    <a:pt x="502102" y="0"/>
                    <a:pt x="512516" y="10398"/>
                    <a:pt x="512516" y="23196"/>
                  </a:cubicBezTo>
                  <a:lnTo>
                    <a:pt x="512516" y="241205"/>
                  </a:lnTo>
                  <a:cubicBezTo>
                    <a:pt x="504950" y="238716"/>
                    <a:pt x="497206" y="236761"/>
                    <a:pt x="489196" y="235339"/>
                  </a:cubicBezTo>
                  <a:cubicBezTo>
                    <a:pt x="481630" y="234006"/>
                    <a:pt x="473797" y="233117"/>
                    <a:pt x="465964" y="232762"/>
                  </a:cubicBezTo>
                  <a:cubicBezTo>
                    <a:pt x="463383" y="232673"/>
                    <a:pt x="460802" y="232584"/>
                    <a:pt x="458131" y="232584"/>
                  </a:cubicBezTo>
                  <a:cubicBezTo>
                    <a:pt x="390929" y="232584"/>
                    <a:pt x="332361" y="270267"/>
                    <a:pt x="302543" y="325636"/>
                  </a:cubicBezTo>
                  <a:lnTo>
                    <a:pt x="132001" y="325636"/>
                  </a:lnTo>
                  <a:cubicBezTo>
                    <a:pt x="119184" y="325636"/>
                    <a:pt x="108680" y="336034"/>
                    <a:pt x="108680" y="348921"/>
                  </a:cubicBezTo>
                  <a:cubicBezTo>
                    <a:pt x="108680" y="361718"/>
                    <a:pt x="119184" y="372117"/>
                    <a:pt x="132001" y="372117"/>
                  </a:cubicBezTo>
                  <a:lnTo>
                    <a:pt x="285364" y="372117"/>
                  </a:lnTo>
                  <a:cubicBezTo>
                    <a:pt x="282872" y="384026"/>
                    <a:pt x="281537" y="396379"/>
                    <a:pt x="281537" y="409000"/>
                  </a:cubicBezTo>
                  <a:cubicBezTo>
                    <a:pt x="281537" y="412288"/>
                    <a:pt x="281626" y="415487"/>
                    <a:pt x="281804" y="418687"/>
                  </a:cubicBezTo>
                  <a:cubicBezTo>
                    <a:pt x="282160" y="426597"/>
                    <a:pt x="283139" y="434329"/>
                    <a:pt x="284563" y="441972"/>
                  </a:cubicBezTo>
                  <a:cubicBezTo>
                    <a:pt x="286076" y="449882"/>
                    <a:pt x="288123" y="457614"/>
                    <a:pt x="290705" y="465168"/>
                  </a:cubicBezTo>
                  <a:lnTo>
                    <a:pt x="23320" y="465168"/>
                  </a:lnTo>
                  <a:cubicBezTo>
                    <a:pt x="10414" y="465168"/>
                    <a:pt x="0" y="454770"/>
                    <a:pt x="0" y="441972"/>
                  </a:cubicBezTo>
                  <a:lnTo>
                    <a:pt x="0" y="23196"/>
                  </a:lnTo>
                  <a:cubicBezTo>
                    <a:pt x="0" y="10398"/>
                    <a:pt x="10414" y="0"/>
                    <a:pt x="233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sp>
        <p:nvSpPr>
          <p:cNvPr id="35" name="文本框 34"/>
          <p:cNvSpPr txBox="1"/>
          <p:nvPr/>
        </p:nvSpPr>
        <p:spPr bwMode="auto">
          <a:xfrm>
            <a:off x="8406130" y="4223772"/>
            <a:ext cx="2660015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动手比划动笔圈画</a:t>
            </a:r>
            <a:endParaRPr lang="en-US" altLang="zh-CN" sz="2000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FF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多感官加深内涵感悟</a:t>
            </a:r>
            <a:endParaRPr lang="zh-CN" altLang="en-US" sz="2000" dirty="0">
              <a:solidFill>
                <a:srgbClr val="FF0000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 bwMode="auto">
          <a:xfrm>
            <a:off x="1679258" y="4336554"/>
            <a:ext cx="2660015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结合实际问题常辨析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FF0000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对比中明晰本质区别</a:t>
            </a:r>
            <a:endParaRPr lang="zh-CN" altLang="en-US" sz="2000" dirty="0">
              <a:solidFill>
                <a:srgbClr val="FF0000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7" name="TextBox 12"/>
          <p:cNvSpPr txBox="1"/>
          <p:nvPr/>
        </p:nvSpPr>
        <p:spPr>
          <a:xfrm>
            <a:off x="3568700" y="574040"/>
            <a:ext cx="5054600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改进策略</a:t>
            </a:r>
            <a:endParaRPr lang="id-ID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3" descr="B4650F1162BEA47E885EF93DF1EBE1B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245" y="1450340"/>
            <a:ext cx="6534785" cy="1144905"/>
          </a:xfrm>
          <a:prstGeom prst="rect">
            <a:avLst/>
          </a:prstGeom>
        </p:spPr>
      </p:pic>
      <p:sp>
        <p:nvSpPr>
          <p:cNvPr id="2" name="Rectangle: Rounded Corners 25"/>
          <p:cNvSpPr/>
          <p:nvPr/>
        </p:nvSpPr>
        <p:spPr>
          <a:xfrm>
            <a:off x="3585130" y="671195"/>
            <a:ext cx="5325190" cy="63944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 dirty="0">
                <a:cs typeface="+mn-ea"/>
                <a:sym typeface="+mn-lt"/>
              </a:rPr>
              <a:t>典型错题</a:t>
            </a:r>
            <a:r>
              <a:rPr lang="en-US" altLang="zh-CN" sz="4000" dirty="0">
                <a:cs typeface="+mn-ea"/>
                <a:sym typeface="+mn-lt"/>
              </a:rPr>
              <a:t>——</a:t>
            </a:r>
            <a:r>
              <a:rPr lang="zh-CN" altLang="en-US" sz="4000" dirty="0">
                <a:cs typeface="+mn-ea"/>
                <a:sym typeface="+mn-lt"/>
              </a:rPr>
              <a:t>策略</a:t>
            </a:r>
            <a:endParaRPr lang="id-ID" sz="4000" dirty="0">
              <a:cs typeface="+mn-ea"/>
              <a:sym typeface="+mn-lt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502650" y="1734820"/>
            <a:ext cx="3250565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sz="2400" spc="300" dirty="0">
                <a:solidFill>
                  <a:srgbClr val="FF0000"/>
                </a:solidFill>
                <a:cs typeface="+mn-ea"/>
                <a:sym typeface="+mn-lt"/>
              </a:rPr>
              <a:t>见一共、就相加</a:t>
            </a:r>
            <a:endParaRPr lang="zh-CN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17245" y="2751455"/>
            <a:ext cx="10108565" cy="891540"/>
            <a:chOff x="1271" y="7736"/>
            <a:chExt cx="15919" cy="1404"/>
          </a:xfrm>
        </p:grpSpPr>
        <p:sp>
          <p:nvSpPr>
            <p:cNvPr id="6" name="TextBox 13"/>
            <p:cNvSpPr txBox="1"/>
            <p:nvPr/>
          </p:nvSpPr>
          <p:spPr>
            <a:xfrm>
              <a:off x="13374" y="8147"/>
              <a:ext cx="3816" cy="5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r>
                <a:rPr lang="zh-CN" sz="2400" spc="300" dirty="0">
                  <a:solidFill>
                    <a:srgbClr val="FF0000"/>
                  </a:solidFill>
                  <a:cs typeface="+mn-ea"/>
                  <a:sym typeface="+mn-lt"/>
                </a:rPr>
                <a:t>凭感觉、自定义</a:t>
              </a:r>
              <a:endParaRPr lang="zh-CN" sz="2400" spc="300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  <p:pic>
          <p:nvPicPr>
            <p:cNvPr id="8" name="Picture 2" descr="QQ图片20210118132751"/>
            <p:cNvPicPr>
              <a:picLocks noChangeAspect="1" noChangeArrowheads="1"/>
            </p:cNvPicPr>
            <p:nvPr/>
          </p:nvPicPr>
          <p:blipFill>
            <a:blip r:embed="rId2"/>
            <a:srcRect l="28305" t="48054" r="5651"/>
            <a:stretch>
              <a:fillRect/>
            </a:stretch>
          </p:blipFill>
          <p:spPr bwMode="auto">
            <a:xfrm>
              <a:off x="1271" y="7736"/>
              <a:ext cx="8262" cy="1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组合 11"/>
          <p:cNvGrpSpPr/>
          <p:nvPr/>
        </p:nvGrpSpPr>
        <p:grpSpPr>
          <a:xfrm>
            <a:off x="781050" y="3893185"/>
            <a:ext cx="10828655" cy="1757045"/>
            <a:chOff x="1272" y="4713"/>
            <a:chExt cx="17053" cy="276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9" y="4713"/>
              <a:ext cx="11528" cy="134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2" y="6332"/>
              <a:ext cx="11584" cy="1149"/>
            </a:xfrm>
            <a:prstGeom prst="rect">
              <a:avLst/>
            </a:prstGeom>
          </p:spPr>
        </p:pic>
        <p:sp>
          <p:nvSpPr>
            <p:cNvPr id="11" name="TextBox 13"/>
            <p:cNvSpPr txBox="1"/>
            <p:nvPr/>
          </p:nvSpPr>
          <p:spPr>
            <a:xfrm>
              <a:off x="13375" y="5471"/>
              <a:ext cx="4951" cy="5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r>
                <a:rPr lang="zh-CN" altLang="en-US" sz="2400" spc="300" dirty="0">
                  <a:solidFill>
                    <a:srgbClr val="FF0000"/>
                  </a:solidFill>
                  <a:cs typeface="+mn-ea"/>
                  <a:sym typeface="+mn-lt"/>
                </a:rPr>
                <a:t>只看数、不思义</a:t>
              </a:r>
              <a:endParaRPr lang="en-US" sz="2400" spc="300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: Rounded Corners 25"/>
          <p:cNvSpPr/>
          <p:nvPr/>
        </p:nvSpPr>
        <p:spPr>
          <a:xfrm>
            <a:off x="3585130" y="671195"/>
            <a:ext cx="5325190" cy="63944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 dirty="0">
                <a:cs typeface="+mn-ea"/>
                <a:sym typeface="+mn-lt"/>
              </a:rPr>
              <a:t>典型错题</a:t>
            </a:r>
            <a:r>
              <a:rPr lang="en-US" altLang="zh-CN" sz="4000" dirty="0">
                <a:cs typeface="+mn-ea"/>
                <a:sym typeface="+mn-lt"/>
              </a:rPr>
              <a:t>——</a:t>
            </a:r>
            <a:r>
              <a:rPr lang="zh-CN" altLang="en-US" sz="4000" dirty="0">
                <a:cs typeface="+mn-ea"/>
                <a:sym typeface="+mn-lt"/>
              </a:rPr>
              <a:t>策略</a:t>
            </a:r>
            <a:endParaRPr lang="id-ID" sz="4000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13" y="1622891"/>
            <a:ext cx="3363075" cy="7264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34109" y="1478280"/>
            <a:ext cx="40350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 dirty="0"/>
              <a:t>希望小学买了</a:t>
            </a:r>
            <a:r>
              <a:rPr lang="en-US" altLang="zh-CN" sz="2000" dirty="0"/>
              <a:t>2</a:t>
            </a:r>
            <a:r>
              <a:rPr lang="zh-CN" altLang="en-US" sz="2000" dirty="0"/>
              <a:t>个篮球和</a:t>
            </a:r>
            <a:r>
              <a:rPr lang="en-US" altLang="zh-CN" sz="2000" dirty="0"/>
              <a:t>4</a:t>
            </a:r>
            <a:r>
              <a:rPr lang="zh-CN" altLang="en-US" sz="2000" dirty="0"/>
              <a:t>个足球，</a:t>
            </a:r>
            <a:endParaRPr lang="en-US" altLang="zh-CN" sz="2000" dirty="0"/>
          </a:p>
          <a:p>
            <a:r>
              <a:rPr lang="zh-CN" altLang="en-US" sz="2000" dirty="0"/>
              <a:t>一共花了</a:t>
            </a:r>
            <a:r>
              <a:rPr lang="en-US" altLang="zh-CN" sz="2000" dirty="0"/>
              <a:t>310</a:t>
            </a:r>
            <a:r>
              <a:rPr lang="zh-CN" altLang="en-US" sz="2000" dirty="0"/>
              <a:t>元，一个篮球</a:t>
            </a:r>
            <a:r>
              <a:rPr lang="en-US" altLang="zh-CN" sz="2000" dirty="0"/>
              <a:t>65</a:t>
            </a:r>
            <a:r>
              <a:rPr lang="zh-CN" altLang="en-US" sz="2000" dirty="0"/>
              <a:t>元，</a:t>
            </a:r>
            <a:endParaRPr lang="en-US" altLang="zh-CN" sz="2000" dirty="0"/>
          </a:p>
          <a:p>
            <a:r>
              <a:rPr lang="zh-CN" altLang="en-US" sz="2000" dirty="0"/>
              <a:t>一个足球多少元？</a:t>
            </a:r>
            <a:endParaRPr lang="zh-CN" altLang="en-US" sz="2000" dirty="0"/>
          </a:p>
        </p:txBody>
      </p:sp>
      <p:sp>
        <p:nvSpPr>
          <p:cNvPr id="6" name="TextBox 13"/>
          <p:cNvSpPr txBox="1"/>
          <p:nvPr/>
        </p:nvSpPr>
        <p:spPr>
          <a:xfrm>
            <a:off x="8910320" y="1626759"/>
            <a:ext cx="242315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只顾思路正确，</a:t>
            </a:r>
            <a:endParaRPr lang="en-US" altLang="zh-CN" sz="2400" spc="300" dirty="0">
              <a:solidFill>
                <a:srgbClr val="FF0000"/>
              </a:solidFill>
              <a:cs typeface="+mn-ea"/>
              <a:sym typeface="+mn-lt"/>
            </a:endParaRPr>
          </a:p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不顾运算顺序</a:t>
            </a:r>
            <a:endParaRPr 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0" b="12584"/>
          <a:stretch>
            <a:fillRect/>
          </a:stretch>
        </p:blipFill>
        <p:spPr>
          <a:xfrm>
            <a:off x="1260890" y="2595090"/>
            <a:ext cx="7320000" cy="720000"/>
          </a:xfrm>
          <a:prstGeom prst="rect">
            <a:avLst/>
          </a:prstGeom>
        </p:spPr>
      </p:pic>
      <p:sp>
        <p:nvSpPr>
          <p:cNvPr id="9" name="TextBox 13"/>
          <p:cNvSpPr txBox="1"/>
          <p:nvPr/>
        </p:nvSpPr>
        <p:spPr>
          <a:xfrm>
            <a:off x="8823959" y="3059668"/>
            <a:ext cx="259587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只凭感觉或印象</a:t>
            </a:r>
            <a:endParaRPr lang="en-US" altLang="zh-CN" sz="2400" spc="300" dirty="0">
              <a:solidFill>
                <a:srgbClr val="FF0000"/>
              </a:solidFill>
              <a:cs typeface="+mn-ea"/>
              <a:sym typeface="+mn-lt"/>
            </a:endParaRPr>
          </a:p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不动手实践</a:t>
            </a:r>
            <a:endParaRPr 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890" y="3472782"/>
            <a:ext cx="7320001" cy="720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4" t="8597" r="10161" b="5703"/>
          <a:stretch>
            <a:fillRect/>
          </a:stretch>
        </p:blipFill>
        <p:spPr bwMode="auto">
          <a:xfrm rot="5400000">
            <a:off x="3580130" y="2408555"/>
            <a:ext cx="215011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7617460" y="4561840"/>
            <a:ext cx="444881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ea"/>
              </a:rPr>
              <a:t>两个全年级总人数是不同的单位“1”，</a:t>
            </a:r>
            <a:endParaRPr lang="zh-CN" altLang="en-US" sz="2400" spc="300" dirty="0">
              <a:solidFill>
                <a:srgbClr val="FF0000"/>
              </a:solidFill>
              <a:cs typeface="+mn-ea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ea"/>
              </a:rPr>
              <a:t>是一个变量，</a:t>
            </a:r>
            <a:endParaRPr lang="zh-CN" altLang="en-US" sz="2400" spc="300" dirty="0">
              <a:solidFill>
                <a:srgbClr val="FF0000"/>
              </a:solidFill>
              <a:cs typeface="+mn-ea"/>
              <a:sym typeface="+mn-ea"/>
            </a:endParaRPr>
          </a:p>
          <a:p>
            <a:pPr algn="l">
              <a:lnSpc>
                <a:spcPct val="100000"/>
              </a:lnSpc>
              <a:buClrTx/>
              <a:buSzTx/>
              <a:buNone/>
            </a:pPr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ea"/>
              </a:rPr>
              <a:t>不变量是女生人数。</a:t>
            </a:r>
            <a:endParaRPr lang="zh-CN" altLang="en-US" sz="2400" spc="300" dirty="0">
              <a:solidFill>
                <a:srgbClr val="FF0000"/>
              </a:solidFill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3923983" y="1665129"/>
            <a:ext cx="3041650" cy="3653632"/>
          </a:xfrm>
          <a:custGeom>
            <a:avLst/>
            <a:gdLst>
              <a:gd name="T0" fmla="*/ 1916 w 3832"/>
              <a:gd name="T1" fmla="*/ 0 h 4603"/>
              <a:gd name="T2" fmla="*/ 0 w 3832"/>
              <a:gd name="T3" fmla="*/ 1100 h 4603"/>
              <a:gd name="T4" fmla="*/ 1125 w 3832"/>
              <a:gd name="T5" fmla="*/ 4603 h 4603"/>
              <a:gd name="T6" fmla="*/ 2707 w 3832"/>
              <a:gd name="T7" fmla="*/ 4603 h 4603"/>
              <a:gd name="T8" fmla="*/ 3832 w 3832"/>
              <a:gd name="T9" fmla="*/ 1100 h 4603"/>
              <a:gd name="T10" fmla="*/ 1916 w 3832"/>
              <a:gd name="T11" fmla="*/ 0 h 4603"/>
              <a:gd name="T12" fmla="*/ 2627 w 3832"/>
              <a:gd name="T13" fmla="*/ 4506 h 4603"/>
              <a:gd name="T14" fmla="*/ 1205 w 3832"/>
              <a:gd name="T15" fmla="*/ 4506 h 4603"/>
              <a:gd name="T16" fmla="*/ 104 w 3832"/>
              <a:gd name="T17" fmla="*/ 1148 h 4603"/>
              <a:gd name="T18" fmla="*/ 1916 w 3832"/>
              <a:gd name="T19" fmla="*/ 104 h 4603"/>
              <a:gd name="T20" fmla="*/ 3727 w 3832"/>
              <a:gd name="T21" fmla="*/ 1148 h 4603"/>
              <a:gd name="T22" fmla="*/ 2627 w 3832"/>
              <a:gd name="T23" fmla="*/ 4506 h 4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32" h="4603">
                <a:moveTo>
                  <a:pt x="1916" y="0"/>
                </a:moveTo>
                <a:lnTo>
                  <a:pt x="0" y="1100"/>
                </a:lnTo>
                <a:lnTo>
                  <a:pt x="1125" y="4603"/>
                </a:lnTo>
                <a:lnTo>
                  <a:pt x="2707" y="4603"/>
                </a:lnTo>
                <a:lnTo>
                  <a:pt x="3832" y="1100"/>
                </a:lnTo>
                <a:lnTo>
                  <a:pt x="1916" y="0"/>
                </a:lnTo>
                <a:close/>
                <a:moveTo>
                  <a:pt x="2627" y="4506"/>
                </a:moveTo>
                <a:lnTo>
                  <a:pt x="1205" y="4506"/>
                </a:lnTo>
                <a:lnTo>
                  <a:pt x="104" y="1148"/>
                </a:lnTo>
                <a:lnTo>
                  <a:pt x="1916" y="104"/>
                </a:lnTo>
                <a:lnTo>
                  <a:pt x="3727" y="1148"/>
                </a:lnTo>
                <a:lnTo>
                  <a:pt x="2627" y="450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grpSp>
        <p:nvGrpSpPr>
          <p:cNvPr id="7" name="Group 6"/>
          <p:cNvGrpSpPr/>
          <p:nvPr/>
        </p:nvGrpSpPr>
        <p:grpSpPr>
          <a:xfrm>
            <a:off x="4812189" y="5412423"/>
            <a:ext cx="1263650" cy="839788"/>
            <a:chOff x="10923588" y="10893425"/>
            <a:chExt cx="2527300" cy="1679575"/>
          </a:xfrm>
        </p:grpSpPr>
        <p:sp>
          <p:nvSpPr>
            <p:cNvPr id="22" name="Freeform 21"/>
            <p:cNvSpPr/>
            <p:nvPr/>
          </p:nvSpPr>
          <p:spPr bwMode="auto">
            <a:xfrm>
              <a:off x="10923588" y="11642725"/>
              <a:ext cx="2527300" cy="930275"/>
            </a:xfrm>
            <a:custGeom>
              <a:avLst/>
              <a:gdLst>
                <a:gd name="T0" fmla="*/ 0 w 1592"/>
                <a:gd name="T1" fmla="*/ 0 h 586"/>
                <a:gd name="T2" fmla="*/ 0 w 1592"/>
                <a:gd name="T3" fmla="*/ 128 h 586"/>
                <a:gd name="T4" fmla="*/ 797 w 1592"/>
                <a:gd name="T5" fmla="*/ 586 h 586"/>
                <a:gd name="T6" fmla="*/ 1592 w 1592"/>
                <a:gd name="T7" fmla="*/ 128 h 586"/>
                <a:gd name="T8" fmla="*/ 1592 w 1592"/>
                <a:gd name="T9" fmla="*/ 0 h 586"/>
                <a:gd name="T10" fmla="*/ 0 w 1592"/>
                <a:gd name="T11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2" h="586">
                  <a:moveTo>
                    <a:pt x="0" y="0"/>
                  </a:moveTo>
                  <a:lnTo>
                    <a:pt x="0" y="128"/>
                  </a:lnTo>
                  <a:lnTo>
                    <a:pt x="797" y="586"/>
                  </a:lnTo>
                  <a:lnTo>
                    <a:pt x="1592" y="128"/>
                  </a:lnTo>
                  <a:lnTo>
                    <a:pt x="15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en-US" sz="900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0923588" y="10893425"/>
              <a:ext cx="2527300" cy="28416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en-US" sz="900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0923588" y="11269662"/>
              <a:ext cx="2527300" cy="28416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en-US" sz="900"/>
            </a:p>
          </p:txBody>
        </p:sp>
      </p:grpSp>
      <p:sp>
        <p:nvSpPr>
          <p:cNvPr id="25" name="Freeform 24"/>
          <p:cNvSpPr/>
          <p:nvPr/>
        </p:nvSpPr>
        <p:spPr bwMode="auto">
          <a:xfrm>
            <a:off x="4550252" y="3422491"/>
            <a:ext cx="1793875" cy="1720850"/>
          </a:xfrm>
          <a:custGeom>
            <a:avLst/>
            <a:gdLst>
              <a:gd name="T0" fmla="*/ 1129 w 2260"/>
              <a:gd name="T1" fmla="*/ 0 h 2168"/>
              <a:gd name="T2" fmla="*/ 0 w 2260"/>
              <a:gd name="T3" fmla="*/ 654 h 2168"/>
              <a:gd name="T4" fmla="*/ 474 w 2260"/>
              <a:gd name="T5" fmla="*/ 2168 h 2168"/>
              <a:gd name="T6" fmla="*/ 1131 w 2260"/>
              <a:gd name="T7" fmla="*/ 2168 h 2168"/>
              <a:gd name="T8" fmla="*/ 1786 w 2260"/>
              <a:gd name="T9" fmla="*/ 2168 h 2168"/>
              <a:gd name="T10" fmla="*/ 2260 w 2260"/>
              <a:gd name="T11" fmla="*/ 652 h 2168"/>
              <a:gd name="T12" fmla="*/ 1129 w 2260"/>
              <a:gd name="T13" fmla="*/ 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0" h="2168">
                <a:moveTo>
                  <a:pt x="1129" y="0"/>
                </a:moveTo>
                <a:lnTo>
                  <a:pt x="0" y="654"/>
                </a:lnTo>
                <a:lnTo>
                  <a:pt x="474" y="2168"/>
                </a:lnTo>
                <a:lnTo>
                  <a:pt x="1131" y="2168"/>
                </a:lnTo>
                <a:lnTo>
                  <a:pt x="1786" y="2168"/>
                </a:lnTo>
                <a:lnTo>
                  <a:pt x="2260" y="652"/>
                </a:lnTo>
                <a:lnTo>
                  <a:pt x="1129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4207352" y="453136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4334352" y="4658360"/>
            <a:ext cx="0" cy="0"/>
          </a:xfrm>
          <a:prstGeom prst="line">
            <a:avLst/>
          </a:prstGeom>
          <a:noFill/>
          <a:ln w="12700" cap="flat">
            <a:solidFill>
              <a:srgbClr val="00AEE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sp>
        <p:nvSpPr>
          <p:cNvPr id="28" name="Freeform 27"/>
          <p:cNvSpPr/>
          <p:nvPr/>
        </p:nvSpPr>
        <p:spPr bwMode="auto">
          <a:xfrm>
            <a:off x="5054283" y="4075748"/>
            <a:ext cx="787400" cy="1067594"/>
          </a:xfrm>
          <a:custGeom>
            <a:avLst/>
            <a:gdLst>
              <a:gd name="T0" fmla="*/ 992 w 992"/>
              <a:gd name="T1" fmla="*/ 0 h 1345"/>
              <a:gd name="T2" fmla="*/ 496 w 992"/>
              <a:gd name="T3" fmla="*/ 285 h 1345"/>
              <a:gd name="T4" fmla="*/ 0 w 992"/>
              <a:gd name="T5" fmla="*/ 0 h 1345"/>
              <a:gd name="T6" fmla="*/ 0 w 992"/>
              <a:gd name="T7" fmla="*/ 265 h 1345"/>
              <a:gd name="T8" fmla="*/ 397 w 992"/>
              <a:gd name="T9" fmla="*/ 494 h 1345"/>
              <a:gd name="T10" fmla="*/ 397 w 992"/>
              <a:gd name="T11" fmla="*/ 1345 h 1345"/>
              <a:gd name="T12" fmla="*/ 592 w 992"/>
              <a:gd name="T13" fmla="*/ 1345 h 1345"/>
              <a:gd name="T14" fmla="*/ 592 w 992"/>
              <a:gd name="T15" fmla="*/ 494 h 1345"/>
              <a:gd name="T16" fmla="*/ 992 w 992"/>
              <a:gd name="T17" fmla="*/ 265 h 1345"/>
              <a:gd name="T18" fmla="*/ 992 w 992"/>
              <a:gd name="T19" fmla="*/ 0 h 1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92" h="1345">
                <a:moveTo>
                  <a:pt x="992" y="0"/>
                </a:moveTo>
                <a:lnTo>
                  <a:pt x="496" y="285"/>
                </a:lnTo>
                <a:lnTo>
                  <a:pt x="0" y="0"/>
                </a:lnTo>
                <a:lnTo>
                  <a:pt x="0" y="265"/>
                </a:lnTo>
                <a:lnTo>
                  <a:pt x="397" y="494"/>
                </a:lnTo>
                <a:lnTo>
                  <a:pt x="397" y="1345"/>
                </a:lnTo>
                <a:lnTo>
                  <a:pt x="592" y="1345"/>
                </a:lnTo>
                <a:lnTo>
                  <a:pt x="592" y="494"/>
                </a:lnTo>
                <a:lnTo>
                  <a:pt x="992" y="265"/>
                </a:lnTo>
                <a:lnTo>
                  <a:pt x="99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sp>
        <p:nvSpPr>
          <p:cNvPr id="29" name="Freeform 28"/>
          <p:cNvSpPr/>
          <p:nvPr/>
        </p:nvSpPr>
        <p:spPr bwMode="auto">
          <a:xfrm>
            <a:off x="5465445" y="1877060"/>
            <a:ext cx="1300957" cy="1485107"/>
          </a:xfrm>
          <a:custGeom>
            <a:avLst/>
            <a:gdLst>
              <a:gd name="T0" fmla="*/ 1639 w 1639"/>
              <a:gd name="T1" fmla="*/ 911 h 1871"/>
              <a:gd name="T2" fmla="*/ 0 w 1639"/>
              <a:gd name="T3" fmla="*/ 0 h 1871"/>
              <a:gd name="T4" fmla="*/ 0 w 1639"/>
              <a:gd name="T5" fmla="*/ 1871 h 1871"/>
              <a:gd name="T6" fmla="*/ 1639 w 1639"/>
              <a:gd name="T7" fmla="*/ 911 h 1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9" h="1871">
                <a:moveTo>
                  <a:pt x="1639" y="911"/>
                </a:moveTo>
                <a:lnTo>
                  <a:pt x="0" y="0"/>
                </a:lnTo>
                <a:lnTo>
                  <a:pt x="0" y="1871"/>
                </a:lnTo>
                <a:lnTo>
                  <a:pt x="1639" y="911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sp>
        <p:nvSpPr>
          <p:cNvPr id="30" name="Freeform 29"/>
          <p:cNvSpPr/>
          <p:nvPr/>
        </p:nvSpPr>
        <p:spPr bwMode="auto">
          <a:xfrm>
            <a:off x="4112102" y="2643029"/>
            <a:ext cx="1291432" cy="1257300"/>
          </a:xfrm>
          <a:custGeom>
            <a:avLst/>
            <a:gdLst>
              <a:gd name="T0" fmla="*/ 0 w 1627"/>
              <a:gd name="T1" fmla="*/ 0 h 1584"/>
              <a:gd name="T2" fmla="*/ 536 w 1627"/>
              <a:gd name="T3" fmla="*/ 1584 h 1584"/>
              <a:gd name="T4" fmla="*/ 1627 w 1627"/>
              <a:gd name="T5" fmla="*/ 952 h 1584"/>
              <a:gd name="T6" fmla="*/ 0 w 1627"/>
              <a:gd name="T7" fmla="*/ 0 h 1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27" h="1584">
                <a:moveTo>
                  <a:pt x="0" y="0"/>
                </a:moveTo>
                <a:lnTo>
                  <a:pt x="536" y="1584"/>
                </a:lnTo>
                <a:lnTo>
                  <a:pt x="1627" y="9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sp>
        <p:nvSpPr>
          <p:cNvPr id="31" name="Freeform 30"/>
          <p:cNvSpPr/>
          <p:nvPr/>
        </p:nvSpPr>
        <p:spPr bwMode="auto">
          <a:xfrm>
            <a:off x="4124802" y="1880235"/>
            <a:ext cx="1297782" cy="1480344"/>
          </a:xfrm>
          <a:custGeom>
            <a:avLst/>
            <a:gdLst>
              <a:gd name="T0" fmla="*/ 1635 w 1635"/>
              <a:gd name="T1" fmla="*/ 1865 h 1865"/>
              <a:gd name="T2" fmla="*/ 1635 w 1635"/>
              <a:gd name="T3" fmla="*/ 0 h 1865"/>
              <a:gd name="T4" fmla="*/ 0 w 1635"/>
              <a:gd name="T5" fmla="*/ 909 h 1865"/>
              <a:gd name="T6" fmla="*/ 1635 w 1635"/>
              <a:gd name="T7" fmla="*/ 1865 h 1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5" h="1865">
                <a:moveTo>
                  <a:pt x="1635" y="1865"/>
                </a:moveTo>
                <a:lnTo>
                  <a:pt x="1635" y="0"/>
                </a:lnTo>
                <a:lnTo>
                  <a:pt x="0" y="909"/>
                </a:lnTo>
                <a:lnTo>
                  <a:pt x="1635" y="18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sp>
        <p:nvSpPr>
          <p:cNvPr id="32" name="Freeform 31"/>
          <p:cNvSpPr/>
          <p:nvPr/>
        </p:nvSpPr>
        <p:spPr bwMode="auto">
          <a:xfrm>
            <a:off x="5487670" y="2638266"/>
            <a:ext cx="1296194" cy="1262063"/>
          </a:xfrm>
          <a:custGeom>
            <a:avLst/>
            <a:gdLst>
              <a:gd name="T0" fmla="*/ 1095 w 1633"/>
              <a:gd name="T1" fmla="*/ 1590 h 1590"/>
              <a:gd name="T2" fmla="*/ 1633 w 1633"/>
              <a:gd name="T3" fmla="*/ 0 h 1590"/>
              <a:gd name="T4" fmla="*/ 0 w 1633"/>
              <a:gd name="T5" fmla="*/ 958 h 1590"/>
              <a:gd name="T6" fmla="*/ 1095 w 1633"/>
              <a:gd name="T7" fmla="*/ 1590 h 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3" h="1590">
                <a:moveTo>
                  <a:pt x="1095" y="1590"/>
                </a:moveTo>
                <a:lnTo>
                  <a:pt x="1633" y="0"/>
                </a:lnTo>
                <a:lnTo>
                  <a:pt x="0" y="958"/>
                </a:lnTo>
                <a:lnTo>
                  <a:pt x="1095" y="15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en-US" sz="900"/>
          </a:p>
        </p:txBody>
      </p:sp>
      <p:grpSp>
        <p:nvGrpSpPr>
          <p:cNvPr id="10" name="组合 9"/>
          <p:cNvGrpSpPr/>
          <p:nvPr/>
        </p:nvGrpSpPr>
        <p:grpSpPr>
          <a:xfrm>
            <a:off x="1286076" y="1542298"/>
            <a:ext cx="3113601" cy="806126"/>
            <a:chOff x="1688864" y="1671030"/>
            <a:chExt cx="3113601" cy="806126"/>
          </a:xfrm>
        </p:grpSpPr>
        <p:sp>
          <p:nvSpPr>
            <p:cNvPr id="35" name="TextBox 34"/>
            <p:cNvSpPr txBox="1"/>
            <p:nvPr/>
          </p:nvSpPr>
          <p:spPr>
            <a:xfrm>
              <a:off x="1879400" y="1671030"/>
              <a:ext cx="2923065" cy="4305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r"/>
              <a:r>
                <a:rPr lang="zh-CN" altLang="en-US" sz="2800" b="1" cap="all" dirty="0">
                  <a:solidFill>
                    <a:schemeClr val="accent6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空间与几何</a:t>
              </a:r>
              <a:endParaRPr lang="en-US" sz="2800" b="1" cap="all" dirty="0">
                <a:solidFill>
                  <a:schemeClr val="accent6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88864" y="2044537"/>
              <a:ext cx="2923065" cy="4326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r"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2400" spc="25" dirty="0">
                  <a:solidFill>
                    <a:srgbClr val="FF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观察实践画图</a:t>
              </a:r>
              <a:endParaRPr lang="en-US" sz="2400" spc="25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464592" y="3200454"/>
            <a:ext cx="47329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27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</a:t>
            </a:r>
            <a:endParaRPr lang="en-US" sz="2700" cap="all" dirty="0">
              <a:solidFill>
                <a:schemeClr val="bg1"/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75456" y="2417847"/>
            <a:ext cx="47329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27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</a:t>
            </a:r>
            <a:endParaRPr lang="en-US" sz="2700" cap="all" dirty="0">
              <a:solidFill>
                <a:schemeClr val="bg1"/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62758" y="2417847"/>
            <a:ext cx="47329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27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</a:t>
            </a:r>
            <a:endParaRPr lang="en-US" sz="2700" cap="all" dirty="0">
              <a:solidFill>
                <a:schemeClr val="bg1"/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00200" y="3200454"/>
            <a:ext cx="47329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en-US" sz="27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4</a:t>
            </a:r>
            <a:endParaRPr lang="en-US" sz="2700" cap="all" dirty="0">
              <a:solidFill>
                <a:schemeClr val="bg1"/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5" name="TextBox 12"/>
          <p:cNvSpPr txBox="1"/>
          <p:nvPr/>
        </p:nvSpPr>
        <p:spPr>
          <a:xfrm>
            <a:off x="2938145" y="712117"/>
            <a:ext cx="5054600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改进策略</a:t>
            </a:r>
            <a:endParaRPr lang="id-ID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403652" y="3200158"/>
            <a:ext cx="5195570" cy="846455"/>
            <a:chOff x="572135" y="1677496"/>
            <a:chExt cx="5195570" cy="846455"/>
          </a:xfrm>
        </p:grpSpPr>
        <p:sp>
          <p:nvSpPr>
            <p:cNvPr id="48" name="TextBox 34"/>
            <p:cNvSpPr txBox="1"/>
            <p:nvPr/>
          </p:nvSpPr>
          <p:spPr>
            <a:xfrm>
              <a:off x="572135" y="1677496"/>
              <a:ext cx="2923065" cy="4305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r"/>
              <a:r>
                <a:rPr lang="zh-CN" sz="2800" b="1" cap="all" dirty="0">
                  <a:solidFill>
                    <a:schemeClr val="accent6"/>
                  </a:solidFill>
                  <a:latin typeface="Montserrat SemiBold" panose="00000700000000000000" pitchFamily="50" charset="0"/>
                  <a:cs typeface="Open Sans Semibold" panose="020B0706030804020204" pitchFamily="34" charset="0"/>
                </a:rPr>
                <a:t>常用策略</a:t>
              </a:r>
              <a:endParaRPr lang="zh-CN" sz="2800" b="1" cap="all" dirty="0">
                <a:solidFill>
                  <a:schemeClr val="accent6"/>
                </a:solidFill>
                <a:latin typeface="Montserrat SemiBold" panose="00000700000000000000" pitchFamily="50" charset="0"/>
                <a:cs typeface="Open Sans Semibold" panose="020B0706030804020204" pitchFamily="34" charset="0"/>
              </a:endParaRPr>
            </a:p>
          </p:txBody>
        </p:sp>
        <p:sp>
          <p:nvSpPr>
            <p:cNvPr id="49" name="TextBox 35"/>
            <p:cNvSpPr txBox="1"/>
            <p:nvPr/>
          </p:nvSpPr>
          <p:spPr>
            <a:xfrm>
              <a:off x="1352550" y="2044526"/>
              <a:ext cx="4415155" cy="4794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r"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2400" spc="25" dirty="0">
                  <a:solidFill>
                    <a:srgbClr val="FF0000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理解策略本质、把握运用要点</a:t>
              </a:r>
              <a:endParaRPr lang="zh-CN" altLang="en-US" sz="2400" spc="25" dirty="0">
                <a:solidFill>
                  <a:srgbClr val="FF0000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897170" y="1665074"/>
            <a:ext cx="4477547" cy="1398749"/>
            <a:chOff x="2070115" y="1564528"/>
            <a:chExt cx="4477547" cy="1398749"/>
          </a:xfrm>
        </p:grpSpPr>
        <p:sp>
          <p:nvSpPr>
            <p:cNvPr id="51" name="TextBox 34"/>
            <p:cNvSpPr txBox="1"/>
            <p:nvPr/>
          </p:nvSpPr>
          <p:spPr>
            <a:xfrm>
              <a:off x="2070115" y="1564528"/>
              <a:ext cx="1611712" cy="4305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r"/>
              <a:r>
                <a:rPr lang="zh-CN" altLang="en-US" sz="2800" b="1" cap="all" dirty="0">
                  <a:solidFill>
                    <a:schemeClr val="accent6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四则运算</a:t>
              </a:r>
              <a:endParaRPr lang="zh-CN" altLang="en-US" sz="2800" b="1" cap="all" dirty="0">
                <a:solidFill>
                  <a:schemeClr val="accent6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52" name="TextBox 35"/>
            <p:cNvSpPr txBox="1"/>
            <p:nvPr/>
          </p:nvSpPr>
          <p:spPr>
            <a:xfrm>
              <a:off x="2217870" y="2039987"/>
              <a:ext cx="4329792" cy="9232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2400" spc="25" dirty="0">
                  <a:solidFill>
                    <a:srgbClr val="FF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知意义明算理讲策略</a:t>
              </a:r>
              <a:endParaRPr lang="en-US" altLang="zh-CN" sz="2400" spc="25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r">
                <a:lnSpc>
                  <a:spcPts val="2000"/>
                </a:lnSpc>
                <a:spcAft>
                  <a:spcPts val="600"/>
                </a:spcAft>
              </a:pPr>
              <a:r>
                <a:rPr lang="en-US" altLang="zh-CN" sz="2400" spc="25" dirty="0">
                  <a:solidFill>
                    <a:srgbClr val="FF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</a:t>
              </a:r>
              <a:r>
                <a:rPr lang="zh-CN" altLang="en-US" sz="2400" spc="25" dirty="0">
                  <a:solidFill>
                    <a:srgbClr val="FF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加倍、补偿、分割、重组等）</a:t>
              </a:r>
              <a:endParaRPr lang="zh-CN" altLang="en-US" sz="2400" spc="25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r"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2400" spc="25" dirty="0">
                  <a:solidFill>
                    <a:srgbClr val="FF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+mn-ea"/>
                </a:rPr>
                <a:t>明思路定位置调顺序（综合式）</a:t>
              </a:r>
              <a:endParaRPr lang="en-US" altLang="zh-CN" sz="2400" spc="25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-120546" y="3063676"/>
            <a:ext cx="4232807" cy="778044"/>
            <a:chOff x="1419963" y="1636982"/>
            <a:chExt cx="2058179" cy="778044"/>
          </a:xfrm>
        </p:grpSpPr>
        <p:sp>
          <p:nvSpPr>
            <p:cNvPr id="54" name="TextBox 34"/>
            <p:cNvSpPr txBox="1"/>
            <p:nvPr/>
          </p:nvSpPr>
          <p:spPr>
            <a:xfrm>
              <a:off x="2153407" y="1636982"/>
              <a:ext cx="1221571" cy="4305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r"/>
              <a:r>
                <a:rPr lang="zh-CN" altLang="en-US" sz="2800" cap="all" dirty="0">
                  <a:solidFill>
                    <a:schemeClr val="accent6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方程（解决问题）</a:t>
              </a:r>
              <a:endParaRPr lang="en-US" sz="2800" cap="all" dirty="0">
                <a:solidFill>
                  <a:schemeClr val="accent6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55" name="TextBox 35"/>
            <p:cNvSpPr txBox="1"/>
            <p:nvPr/>
          </p:nvSpPr>
          <p:spPr>
            <a:xfrm>
              <a:off x="1419963" y="1935601"/>
              <a:ext cx="2058179" cy="4794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r"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2400" spc="25" dirty="0">
                  <a:solidFill>
                    <a:srgbClr val="FF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抓住等量关系（不变量）</a:t>
              </a:r>
              <a:endParaRPr lang="en-US" sz="2400" spc="25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: Rounded Corners 25"/>
          <p:cNvSpPr/>
          <p:nvPr/>
        </p:nvSpPr>
        <p:spPr>
          <a:xfrm>
            <a:off x="3577510" y="557530"/>
            <a:ext cx="5325190" cy="63944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 dirty="0">
                <a:cs typeface="+mn-ea"/>
                <a:sym typeface="+mn-lt"/>
              </a:rPr>
              <a:t>典型错题</a:t>
            </a:r>
            <a:r>
              <a:rPr lang="en-US" altLang="zh-CN" sz="4000" dirty="0">
                <a:cs typeface="+mn-ea"/>
                <a:sym typeface="+mn-lt"/>
              </a:rPr>
              <a:t>——</a:t>
            </a:r>
            <a:r>
              <a:rPr lang="zh-CN" altLang="en-US" sz="4000" dirty="0">
                <a:cs typeface="+mn-ea"/>
                <a:sym typeface="+mn-lt"/>
              </a:rPr>
              <a:t>审题</a:t>
            </a:r>
            <a:endParaRPr lang="id-ID" sz="4000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20845" y="4755196"/>
            <a:ext cx="975360" cy="3660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41070" y="2511425"/>
            <a:ext cx="6938010" cy="1325880"/>
            <a:chOff x="1482" y="5498"/>
            <a:chExt cx="10926" cy="208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9" t="17459" r="13499"/>
            <a:stretch>
              <a:fillRect/>
            </a:stretch>
          </p:blipFill>
          <p:spPr>
            <a:xfrm>
              <a:off x="1482" y="5498"/>
              <a:ext cx="10926" cy="2088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6847" y="6086"/>
              <a:ext cx="1051" cy="48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3"/>
          <p:cNvSpPr txBox="1"/>
          <p:nvPr/>
        </p:nvSpPr>
        <p:spPr>
          <a:xfrm>
            <a:off x="8289147" y="2884959"/>
            <a:ext cx="2142633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反义词不理解</a:t>
            </a:r>
            <a:endParaRPr 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289052" y="4664830"/>
            <a:ext cx="2142633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要求</a:t>
            </a:r>
            <a:r>
              <a:rPr lang="zh-CN" sz="2400" spc="300" dirty="0">
                <a:solidFill>
                  <a:srgbClr val="FF0000"/>
                </a:solidFill>
                <a:cs typeface="+mn-ea"/>
                <a:sym typeface="+mn-lt"/>
              </a:rPr>
              <a:t>不明确</a:t>
            </a:r>
            <a:endParaRPr lang="zh-CN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41070" y="4117975"/>
            <a:ext cx="6614160" cy="1463040"/>
            <a:chOff x="2902" y="7834"/>
            <a:chExt cx="10416" cy="230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4" t="2929" r="4747" b="19501"/>
            <a:stretch>
              <a:fillRect/>
            </a:stretch>
          </p:blipFill>
          <p:spPr>
            <a:xfrm>
              <a:off x="2902" y="7834"/>
              <a:ext cx="10417" cy="2304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7898" y="8229"/>
              <a:ext cx="2555" cy="6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" name="图片 2" descr="IMG_9214"/>
          <p:cNvPicPr>
            <a:picLocks noChangeAspect="1"/>
          </p:cNvPicPr>
          <p:nvPr/>
        </p:nvPicPr>
        <p:blipFill>
          <a:blip r:embed="rId3"/>
          <a:srcRect b="19231"/>
          <a:stretch>
            <a:fillRect/>
          </a:stretch>
        </p:blipFill>
        <p:spPr>
          <a:xfrm>
            <a:off x="941070" y="1305560"/>
            <a:ext cx="5647690" cy="8934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13"/>
          <p:cNvSpPr txBox="1"/>
          <p:nvPr/>
        </p:nvSpPr>
        <p:spPr>
          <a:xfrm>
            <a:off x="8289290" y="1738630"/>
            <a:ext cx="3284220" cy="368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圈画了不关注词意</a:t>
            </a:r>
            <a:endParaRPr 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: Rounded Corners 25"/>
          <p:cNvSpPr/>
          <p:nvPr/>
        </p:nvSpPr>
        <p:spPr>
          <a:xfrm>
            <a:off x="3577510" y="557530"/>
            <a:ext cx="5325190" cy="63944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254000" dist="63500" dir="5400000" algn="t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 dirty="0">
                <a:cs typeface="+mn-ea"/>
                <a:sym typeface="+mn-lt"/>
              </a:rPr>
              <a:t>典型错题</a:t>
            </a:r>
            <a:r>
              <a:rPr lang="en-US" altLang="zh-CN" sz="4000" dirty="0">
                <a:cs typeface="+mn-ea"/>
                <a:sym typeface="+mn-lt"/>
              </a:rPr>
              <a:t>——</a:t>
            </a:r>
            <a:r>
              <a:rPr lang="zh-CN" altLang="en-US" sz="4000" dirty="0">
                <a:cs typeface="+mn-ea"/>
                <a:sym typeface="+mn-lt"/>
              </a:rPr>
              <a:t>审题</a:t>
            </a:r>
            <a:endParaRPr lang="id-ID" sz="4000" dirty="0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37615" y="1727835"/>
            <a:ext cx="9190990" cy="1115060"/>
            <a:chOff x="1482" y="3600"/>
            <a:chExt cx="14474" cy="175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265"/>
            <a:stretch>
              <a:fillRect/>
            </a:stretch>
          </p:blipFill>
          <p:spPr>
            <a:xfrm>
              <a:off x="1482" y="3600"/>
              <a:ext cx="14475" cy="1757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5551" y="4488"/>
              <a:ext cx="1575" cy="49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13"/>
          <p:cNvSpPr txBox="1"/>
          <p:nvPr/>
        </p:nvSpPr>
        <p:spPr>
          <a:xfrm>
            <a:off x="5298345" y="4904738"/>
            <a:ext cx="15977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2400" spc="300" dirty="0">
                <a:solidFill>
                  <a:srgbClr val="FF0000"/>
                </a:solidFill>
                <a:cs typeface="+mn-ea"/>
                <a:sym typeface="+mn-lt"/>
              </a:rPr>
              <a:t>问题不清</a:t>
            </a:r>
            <a:endParaRPr lang="en-US" sz="2400" spc="3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0" t="8461" r="30620" b="8667"/>
          <a:stretch>
            <a:fillRect/>
          </a:stretch>
        </p:blipFill>
        <p:spPr bwMode="auto">
          <a:xfrm rot="5400000">
            <a:off x="4937473" y="-310564"/>
            <a:ext cx="1296145" cy="828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任意多边形 3"/>
          <p:cNvSpPr/>
          <p:nvPr/>
        </p:nvSpPr>
        <p:spPr>
          <a:xfrm>
            <a:off x="4634594" y="1744703"/>
            <a:ext cx="1413281" cy="1030762"/>
          </a:xfrm>
          <a:custGeom>
            <a:avLst/>
            <a:gdLst>
              <a:gd name="connsiteX0" fmla="*/ 1544779 w 1544780"/>
              <a:gd name="connsiteY0" fmla="*/ 0 h 1126522"/>
              <a:gd name="connsiteX1" fmla="*/ 1544780 w 1544780"/>
              <a:gd name="connsiteY1" fmla="*/ 0 h 1126522"/>
              <a:gd name="connsiteX2" fmla="*/ 1177877 w 1544780"/>
              <a:gd name="connsiteY2" fmla="*/ 1126522 h 1126522"/>
              <a:gd name="connsiteX3" fmla="*/ 0 w 1544780"/>
              <a:gd name="connsiteY3" fmla="*/ 1126514 h 1126522"/>
              <a:gd name="connsiteX4" fmla="*/ 49564 w 1544780"/>
              <a:gd name="connsiteY4" fmla="*/ 991095 h 1126522"/>
              <a:gd name="connsiteX5" fmla="*/ 1544779 w 1544780"/>
              <a:gd name="connsiteY5" fmla="*/ 0 h 112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4780" h="1126522">
                <a:moveTo>
                  <a:pt x="1544779" y="0"/>
                </a:moveTo>
                <a:lnTo>
                  <a:pt x="1544780" y="0"/>
                </a:lnTo>
                <a:lnTo>
                  <a:pt x="1177877" y="1126522"/>
                </a:lnTo>
                <a:lnTo>
                  <a:pt x="0" y="1126514"/>
                </a:lnTo>
                <a:lnTo>
                  <a:pt x="49564" y="991095"/>
                </a:lnTo>
                <a:cubicBezTo>
                  <a:pt x="295909" y="408670"/>
                  <a:pt x="872620" y="0"/>
                  <a:pt x="1544779" y="0"/>
                </a:cubicBezTo>
                <a:close/>
              </a:path>
            </a:pathLst>
          </a:custGeom>
          <a:solidFill>
            <a:srgbClr val="E9615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任意多边形 4"/>
          <p:cNvSpPr/>
          <p:nvPr/>
        </p:nvSpPr>
        <p:spPr>
          <a:xfrm>
            <a:off x="6047878" y="1744703"/>
            <a:ext cx="1413279" cy="1030762"/>
          </a:xfrm>
          <a:custGeom>
            <a:avLst/>
            <a:gdLst>
              <a:gd name="connsiteX0" fmla="*/ 0 w 1544777"/>
              <a:gd name="connsiteY0" fmla="*/ 0 h 1126522"/>
              <a:gd name="connsiteX1" fmla="*/ 165914 w 1544777"/>
              <a:gd name="connsiteY1" fmla="*/ 8378 h 1126522"/>
              <a:gd name="connsiteX2" fmla="*/ 1495213 w 1544777"/>
              <a:gd name="connsiteY2" fmla="*/ 991095 h 1126522"/>
              <a:gd name="connsiteX3" fmla="*/ 1544777 w 1544777"/>
              <a:gd name="connsiteY3" fmla="*/ 1126514 h 1126522"/>
              <a:gd name="connsiteX4" fmla="*/ 366901 w 1544777"/>
              <a:gd name="connsiteY4" fmla="*/ 1126522 h 1126522"/>
              <a:gd name="connsiteX5" fmla="*/ 0 w 1544777"/>
              <a:gd name="connsiteY5" fmla="*/ 0 h 1126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4777" h="1126522">
                <a:moveTo>
                  <a:pt x="0" y="0"/>
                </a:moveTo>
                <a:lnTo>
                  <a:pt x="165914" y="8378"/>
                </a:lnTo>
                <a:cubicBezTo>
                  <a:pt x="765982" y="69318"/>
                  <a:pt x="1269397" y="457206"/>
                  <a:pt x="1495213" y="991095"/>
                </a:cubicBezTo>
                <a:lnTo>
                  <a:pt x="1544777" y="1126514"/>
                </a:lnTo>
                <a:lnTo>
                  <a:pt x="366901" y="1126522"/>
                </a:lnTo>
                <a:lnTo>
                  <a:pt x="0" y="0"/>
                </a:lnTo>
                <a:close/>
              </a:path>
            </a:pathLst>
          </a:custGeom>
          <a:solidFill>
            <a:srgbClr val="ECC3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lt1"/>
              </a:solidFill>
              <a:latin typeface="庞门正道标题体" pitchFamily="2" charset="-122"/>
              <a:ea typeface="庞门正道标题体" pitchFamily="2" charset="-122"/>
            </a:endParaRPr>
          </a:p>
        </p:txBody>
      </p:sp>
      <p:sp>
        <p:nvSpPr>
          <p:cNvPr id="4" name="任意多边形 5"/>
          <p:cNvSpPr/>
          <p:nvPr/>
        </p:nvSpPr>
        <p:spPr>
          <a:xfrm>
            <a:off x="4563272" y="2780422"/>
            <a:ext cx="941479" cy="1647555"/>
          </a:xfrm>
          <a:custGeom>
            <a:avLst/>
            <a:gdLst>
              <a:gd name="connsiteX0" fmla="*/ 75974 w 1029078"/>
              <a:gd name="connsiteY0" fmla="*/ 0 h 1800617"/>
              <a:gd name="connsiteX1" fmla="*/ 1029078 w 1029078"/>
              <a:gd name="connsiteY1" fmla="*/ 690797 h 1800617"/>
              <a:gd name="connsiteX2" fmla="*/ 667599 w 1029078"/>
              <a:gd name="connsiteY2" fmla="*/ 1800617 h 1800617"/>
              <a:gd name="connsiteX3" fmla="*/ 590526 w 1029078"/>
              <a:gd name="connsiteY3" fmla="*/ 1742984 h 1800617"/>
              <a:gd name="connsiteX4" fmla="*/ 0 w 1029078"/>
              <a:gd name="connsiteY4" fmla="*/ 490800 h 1800617"/>
              <a:gd name="connsiteX5" fmla="*/ 72955 w 1029078"/>
              <a:gd name="connsiteY5" fmla="*/ 8248 h 1800617"/>
              <a:gd name="connsiteX6" fmla="*/ 75974 w 1029078"/>
              <a:gd name="connsiteY6" fmla="*/ 0 h 1800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9078" h="1800617">
                <a:moveTo>
                  <a:pt x="75974" y="0"/>
                </a:moveTo>
                <a:lnTo>
                  <a:pt x="1029078" y="690797"/>
                </a:lnTo>
                <a:lnTo>
                  <a:pt x="667599" y="1800617"/>
                </a:lnTo>
                <a:lnTo>
                  <a:pt x="590526" y="1742984"/>
                </a:lnTo>
                <a:cubicBezTo>
                  <a:pt x="229877" y="1445350"/>
                  <a:pt x="0" y="994920"/>
                  <a:pt x="0" y="490800"/>
                </a:cubicBezTo>
                <a:cubicBezTo>
                  <a:pt x="0" y="322760"/>
                  <a:pt x="25542" y="160686"/>
                  <a:pt x="72955" y="8248"/>
                </a:cubicBezTo>
                <a:lnTo>
                  <a:pt x="7597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oto Sans S Chinese Light" pitchFamily="34" charset="-122"/>
              <a:ea typeface="Noto Sans S Chinese Light" pitchFamily="34" charset="-122"/>
            </a:endParaRPr>
          </a:p>
        </p:txBody>
      </p:sp>
      <p:sp>
        <p:nvSpPr>
          <p:cNvPr id="5" name="任意多边形 6"/>
          <p:cNvSpPr/>
          <p:nvPr/>
        </p:nvSpPr>
        <p:spPr>
          <a:xfrm>
            <a:off x="6591001" y="2780421"/>
            <a:ext cx="941478" cy="1647554"/>
          </a:xfrm>
          <a:custGeom>
            <a:avLst/>
            <a:gdLst>
              <a:gd name="connsiteX0" fmla="*/ 953103 w 1029077"/>
              <a:gd name="connsiteY0" fmla="*/ 0 h 1800616"/>
              <a:gd name="connsiteX1" fmla="*/ 956122 w 1029077"/>
              <a:gd name="connsiteY1" fmla="*/ 8247 h 1800616"/>
              <a:gd name="connsiteX2" fmla="*/ 1029077 w 1029077"/>
              <a:gd name="connsiteY2" fmla="*/ 490799 h 1800616"/>
              <a:gd name="connsiteX3" fmla="*/ 438551 w 1029077"/>
              <a:gd name="connsiteY3" fmla="*/ 1742983 h 1800616"/>
              <a:gd name="connsiteX4" fmla="*/ 361479 w 1029077"/>
              <a:gd name="connsiteY4" fmla="*/ 1800616 h 1800616"/>
              <a:gd name="connsiteX5" fmla="*/ 0 w 1029077"/>
              <a:gd name="connsiteY5" fmla="*/ 690796 h 1800616"/>
              <a:gd name="connsiteX6" fmla="*/ 953103 w 1029077"/>
              <a:gd name="connsiteY6" fmla="*/ 0 h 1800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9077" h="1800616">
                <a:moveTo>
                  <a:pt x="953103" y="0"/>
                </a:moveTo>
                <a:lnTo>
                  <a:pt x="956122" y="8247"/>
                </a:lnTo>
                <a:cubicBezTo>
                  <a:pt x="1003535" y="160685"/>
                  <a:pt x="1029077" y="322759"/>
                  <a:pt x="1029077" y="490799"/>
                </a:cubicBezTo>
                <a:cubicBezTo>
                  <a:pt x="1029077" y="994919"/>
                  <a:pt x="799200" y="1445349"/>
                  <a:pt x="438551" y="1742983"/>
                </a:cubicBezTo>
                <a:lnTo>
                  <a:pt x="361479" y="1800616"/>
                </a:lnTo>
                <a:lnTo>
                  <a:pt x="0" y="690796"/>
                </a:lnTo>
                <a:lnTo>
                  <a:pt x="95310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oto Sans S Chinese Light" pitchFamily="34" charset="-122"/>
              <a:ea typeface="Noto Sans S Chinese Light" pitchFamily="34" charset="-122"/>
            </a:endParaRPr>
          </a:p>
        </p:txBody>
      </p:sp>
      <p:sp>
        <p:nvSpPr>
          <p:cNvPr id="6" name="任意多边形 7"/>
          <p:cNvSpPr/>
          <p:nvPr/>
        </p:nvSpPr>
        <p:spPr>
          <a:xfrm>
            <a:off x="5181966" y="3806203"/>
            <a:ext cx="1731818" cy="908094"/>
          </a:xfrm>
          <a:custGeom>
            <a:avLst/>
            <a:gdLst>
              <a:gd name="connsiteX0" fmla="*/ 946478 w 1892955"/>
              <a:gd name="connsiteY0" fmla="*/ 0 h 992458"/>
              <a:gd name="connsiteX1" fmla="*/ 1892955 w 1892955"/>
              <a:gd name="connsiteY1" fmla="*/ 686014 h 992458"/>
              <a:gd name="connsiteX2" fmla="*/ 1853765 w 1892955"/>
              <a:gd name="connsiteY2" fmla="*/ 715320 h 992458"/>
              <a:gd name="connsiteX3" fmla="*/ 946477 w 1892955"/>
              <a:gd name="connsiteY3" fmla="*/ 992458 h 992458"/>
              <a:gd name="connsiteX4" fmla="*/ 39189 w 1892955"/>
              <a:gd name="connsiteY4" fmla="*/ 715320 h 992458"/>
              <a:gd name="connsiteX5" fmla="*/ 0 w 1892955"/>
              <a:gd name="connsiteY5" fmla="*/ 686015 h 992458"/>
              <a:gd name="connsiteX6" fmla="*/ 946478 w 1892955"/>
              <a:gd name="connsiteY6" fmla="*/ 0 h 992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92955" h="992458">
                <a:moveTo>
                  <a:pt x="946478" y="0"/>
                </a:moveTo>
                <a:lnTo>
                  <a:pt x="1892955" y="686014"/>
                </a:lnTo>
                <a:lnTo>
                  <a:pt x="1853765" y="715320"/>
                </a:lnTo>
                <a:cubicBezTo>
                  <a:pt x="1594774" y="890291"/>
                  <a:pt x="1282557" y="992458"/>
                  <a:pt x="946477" y="992458"/>
                </a:cubicBezTo>
                <a:cubicBezTo>
                  <a:pt x="610397" y="992458"/>
                  <a:pt x="298180" y="890291"/>
                  <a:pt x="39189" y="715320"/>
                </a:cubicBezTo>
                <a:lnTo>
                  <a:pt x="0" y="686015"/>
                </a:lnTo>
                <a:lnTo>
                  <a:pt x="946478" y="0"/>
                </a:lnTo>
                <a:close/>
              </a:path>
            </a:pathLst>
          </a:custGeom>
          <a:solidFill>
            <a:srgbClr val="77B9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48380" y="1695423"/>
            <a:ext cx="1977497" cy="1129322"/>
            <a:chOff x="2808744" y="1744704"/>
            <a:chExt cx="1977497" cy="1129322"/>
          </a:xfrm>
        </p:grpSpPr>
        <p:sp>
          <p:nvSpPr>
            <p:cNvPr id="7" name="矩形 6"/>
            <p:cNvSpPr/>
            <p:nvPr/>
          </p:nvSpPr>
          <p:spPr>
            <a:xfrm>
              <a:off x="2808744" y="1744704"/>
              <a:ext cx="1650653" cy="461657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</a:rPr>
                <a:t>理清题意</a:t>
              </a:r>
              <a:endPara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</a:endParaRPr>
            </a:p>
          </p:txBody>
        </p:sp>
        <p:sp>
          <p:nvSpPr>
            <p:cNvPr id="8" name="矩形 47"/>
            <p:cNvSpPr>
              <a:spLocks noChangeArrowheads="1"/>
            </p:cNvSpPr>
            <p:nvPr/>
          </p:nvSpPr>
          <p:spPr bwMode="auto">
            <a:xfrm>
              <a:off x="2808744" y="2096577"/>
              <a:ext cx="1977497" cy="777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明确条件和问题，</a:t>
              </a:r>
              <a:endParaRPr kumimoji="0" lang="en-US" altLang="zh-CN" sz="1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  <a:sym typeface="微软雅黑" panose="020B050302020402020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抓住关键词</a:t>
              </a: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  <a:sym typeface="微软雅黑" panose="020B050302020402020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5234266" y="2773767"/>
            <a:ext cx="1650653" cy="95409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</a:rPr>
              <a:t>解决实际</a:t>
            </a:r>
            <a:endParaRPr kumimoji="0" lang="en-US" altLang="zh-CN" sz="280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oto Sans S Chinese Light" pitchFamily="34" charset="-122"/>
              <a:ea typeface="Noto Sans S Chinese Light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</a:rPr>
              <a:t>问题</a:t>
            </a:r>
            <a:endParaRPr kumimoji="0" lang="en-US" altLang="zh-CN" sz="360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oto Sans S Chinese Light" pitchFamily="34" charset="-122"/>
              <a:ea typeface="Noto Sans S Chinese Light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861464" y="3366617"/>
            <a:ext cx="2429361" cy="1129321"/>
            <a:chOff x="2045590" y="1744704"/>
            <a:chExt cx="2429361" cy="1129321"/>
          </a:xfrm>
        </p:grpSpPr>
        <p:sp>
          <p:nvSpPr>
            <p:cNvPr id="21" name="矩形 20"/>
            <p:cNvSpPr/>
            <p:nvPr/>
          </p:nvSpPr>
          <p:spPr>
            <a:xfrm>
              <a:off x="2045590" y="1744704"/>
              <a:ext cx="2413807" cy="461657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</a:rPr>
                <a:t>选择合适的策略</a:t>
              </a:r>
              <a:endPara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</a:endParaRPr>
            </a:p>
          </p:txBody>
        </p:sp>
        <p:sp>
          <p:nvSpPr>
            <p:cNvPr id="22" name="矩形 47"/>
            <p:cNvSpPr>
              <a:spLocks noChangeArrowheads="1"/>
            </p:cNvSpPr>
            <p:nvPr/>
          </p:nvSpPr>
          <p:spPr bwMode="auto">
            <a:xfrm>
              <a:off x="2497454" y="2096576"/>
              <a:ext cx="1977497" cy="777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从条件</a:t>
              </a:r>
              <a:r>
                <a:rPr kumimoji="0" lang="en-US" altLang="zh-CN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/</a:t>
              </a: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问题</a:t>
              </a:r>
              <a:r>
                <a:rPr lang="zh-CN" altLang="en-US" sz="1800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想起、列表、画图</a:t>
              </a:r>
              <a:r>
                <a:rPr lang="en-US" altLang="zh-CN" sz="1800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……</a:t>
              </a: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751402" y="4889095"/>
            <a:ext cx="2592945" cy="1129322"/>
            <a:chOff x="2193296" y="1744704"/>
            <a:chExt cx="2592945" cy="1129322"/>
          </a:xfrm>
        </p:grpSpPr>
        <p:sp>
          <p:nvSpPr>
            <p:cNvPr id="24" name="矩形 23"/>
            <p:cNvSpPr/>
            <p:nvPr/>
          </p:nvSpPr>
          <p:spPr>
            <a:xfrm>
              <a:off x="2193296" y="1744704"/>
              <a:ext cx="2266101" cy="461657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</a:rPr>
                <a:t>分析数量关系</a:t>
              </a:r>
              <a:endPara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</a:endParaRPr>
            </a:p>
          </p:txBody>
        </p:sp>
        <p:sp>
          <p:nvSpPr>
            <p:cNvPr id="25" name="矩形 47"/>
            <p:cNvSpPr>
              <a:spLocks noChangeArrowheads="1"/>
            </p:cNvSpPr>
            <p:nvPr/>
          </p:nvSpPr>
          <p:spPr bwMode="auto">
            <a:xfrm>
              <a:off x="2369494" y="2096577"/>
              <a:ext cx="2416747" cy="777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加减乘除四则运算</a:t>
              </a:r>
              <a:endParaRPr kumimoji="0" lang="en-US" altLang="zh-CN" sz="1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  <a:sym typeface="微软雅黑" panose="020B050302020402020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800" kern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（生活经验积累）</a:t>
              </a: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648074" y="3376848"/>
            <a:ext cx="2230598" cy="1129322"/>
            <a:chOff x="2808744" y="1744704"/>
            <a:chExt cx="2230598" cy="1129322"/>
          </a:xfrm>
        </p:grpSpPr>
        <p:sp>
          <p:nvSpPr>
            <p:cNvPr id="27" name="矩形 26"/>
            <p:cNvSpPr/>
            <p:nvPr/>
          </p:nvSpPr>
          <p:spPr>
            <a:xfrm>
              <a:off x="2808744" y="1744704"/>
              <a:ext cx="1650653" cy="461657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</a:rPr>
                <a:t>列式计算</a:t>
              </a:r>
              <a:endPara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</a:endParaRPr>
            </a:p>
          </p:txBody>
        </p:sp>
        <p:sp>
          <p:nvSpPr>
            <p:cNvPr id="28" name="矩形 47"/>
            <p:cNvSpPr>
              <a:spLocks noChangeArrowheads="1"/>
            </p:cNvSpPr>
            <p:nvPr/>
          </p:nvSpPr>
          <p:spPr bwMode="auto">
            <a:xfrm>
              <a:off x="2808744" y="2096577"/>
              <a:ext cx="2230598" cy="777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估算笔算口算验算灵活组合</a:t>
              </a: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848821" y="1764795"/>
            <a:ext cx="1977497" cy="1129322"/>
            <a:chOff x="2808744" y="1744704"/>
            <a:chExt cx="1977497" cy="1129322"/>
          </a:xfrm>
        </p:grpSpPr>
        <p:sp>
          <p:nvSpPr>
            <p:cNvPr id="30" name="矩形 29"/>
            <p:cNvSpPr/>
            <p:nvPr/>
          </p:nvSpPr>
          <p:spPr>
            <a:xfrm>
              <a:off x="2808744" y="1744704"/>
              <a:ext cx="1650653" cy="461657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</a:rPr>
                <a:t>检验反思</a:t>
              </a:r>
              <a:endPara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</a:endParaRPr>
            </a:p>
          </p:txBody>
        </p:sp>
        <p:sp>
          <p:nvSpPr>
            <p:cNvPr id="31" name="矩形 47"/>
            <p:cNvSpPr>
              <a:spLocks noChangeArrowheads="1"/>
            </p:cNvSpPr>
            <p:nvPr/>
          </p:nvSpPr>
          <p:spPr bwMode="auto">
            <a:xfrm>
              <a:off x="2808744" y="2096577"/>
              <a:ext cx="1977497" cy="777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另一种方法</a:t>
              </a:r>
              <a:endParaRPr kumimoji="0" lang="en-US" altLang="zh-CN" sz="1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  <a:sym typeface="微软雅黑" panose="020B050302020402020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Noto Sans S Chinese Light" pitchFamily="34" charset="-122"/>
                  <a:ea typeface="Noto Sans S Chinese Light" pitchFamily="34" charset="-122"/>
                  <a:sym typeface="微软雅黑" panose="020B0503020204020204" charset="-122"/>
                </a:rPr>
                <a:t>把得数代入原题</a:t>
              </a: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S Chinese Light" pitchFamily="34" charset="-122"/>
                <a:ea typeface="Noto Sans S Chinese Light" pitchFamily="34" charset="-122"/>
                <a:sym typeface="微软雅黑" panose="020B0503020204020204" charset="-122"/>
              </a:endParaRPr>
            </a:p>
          </p:txBody>
        </p:sp>
      </p:grpSp>
      <p:sp>
        <p:nvSpPr>
          <p:cNvPr id="45" name="TextBox 12"/>
          <p:cNvSpPr txBox="1"/>
          <p:nvPr/>
        </p:nvSpPr>
        <p:spPr>
          <a:xfrm>
            <a:off x="3608705" y="552097"/>
            <a:ext cx="5054600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改进策略</a:t>
            </a:r>
            <a:endParaRPr lang="id-ID" sz="4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268980" y="2830195"/>
            <a:ext cx="385572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72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谢谢聆听</a:t>
            </a:r>
            <a:endParaRPr lang="zh-CN" altLang="en-US" sz="72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f2af1db2-f727-490e-a5cc-8789e86e9744}"/>
</p:tagLst>
</file>

<file path=ppt/tags/tag2.xml><?xml version="1.0" encoding="utf-8"?>
<p:tagLst xmlns:p="http://schemas.openxmlformats.org/presentationml/2006/main">
  <p:tag name="KSO_WM_UNIT_TABLE_BEAUTIFY" val="smartTable{cae4d3f7-6ae8-405d-85c3-8b4c398112a1}"/>
</p:tagLst>
</file>

<file path=ppt/tags/tag3.xml><?xml version="1.0" encoding="utf-8"?>
<p:tagLst xmlns:p="http://schemas.openxmlformats.org/presentationml/2006/main">
  <p:tag name="KSO_WM_UNIT_TABLE_BEAUTIFY" val="smartTable{2c8408a9-112b-43b6-8d6e-c3797fa699cc}"/>
</p:tagLst>
</file>

<file path=ppt/tags/tag4.xml><?xml version="1.0" encoding="utf-8"?>
<p:tagLst xmlns:p="http://schemas.openxmlformats.org/presentationml/2006/main">
  <p:tag name="KSO_WM_UNIT_TABLE_BEAUTIFY" val="smartTable{1c0fc6b7-11f9-41f4-ab72-888b9aa621d5}"/>
</p:tagLst>
</file>

<file path=ppt/tags/tag5.xml><?xml version="1.0" encoding="utf-8"?>
<p:tagLst xmlns:p="http://schemas.openxmlformats.org/presentationml/2006/main">
  <p:tag name="KSO_WM_UNIT_TABLE_BEAUTIFY" val="smartTable{d3aa29b9-ba64-49d6-bdee-609935b2f406}"/>
  <p:tag name="TABLE_ENDDRAG_ORIGIN_RECT" val="636*283"/>
  <p:tag name="TABLE_ENDDRAG_RECT" val="49*143*637*283"/>
</p:tagLst>
</file>

<file path=ppt/theme/theme1.xml><?xml version="1.0" encoding="utf-8"?>
<a:theme xmlns:a="http://schemas.openxmlformats.org/drawingml/2006/main" name="千图网海量PPT模板www.58pic.com">
  <a:themeElements>
    <a:clrScheme name="自定义 100">
      <a:dk1>
        <a:sysClr val="windowText" lastClr="000000"/>
      </a:dk1>
      <a:lt1>
        <a:sysClr val="window" lastClr="FFFFFF"/>
      </a:lt1>
      <a:dk2>
        <a:srgbClr val="DE2934"/>
      </a:dk2>
      <a:lt2>
        <a:srgbClr val="E48C5B"/>
      </a:lt2>
      <a:accent1>
        <a:srgbClr val="DE2934"/>
      </a:accent1>
      <a:accent2>
        <a:srgbClr val="E48C5B"/>
      </a:accent2>
      <a:accent3>
        <a:srgbClr val="EB7E85"/>
      </a:accent3>
      <a:accent4>
        <a:srgbClr val="E48C5B"/>
      </a:accent4>
      <a:accent5>
        <a:srgbClr val="E48C5B"/>
      </a:accent5>
      <a:accent6>
        <a:srgbClr val="DE2934"/>
      </a:accent6>
      <a:hlink>
        <a:srgbClr val="0000FF"/>
      </a:hlink>
      <a:folHlink>
        <a:srgbClr val="800080"/>
      </a:folHlink>
    </a:clrScheme>
    <a:fontScheme name="自定义 4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dirty="0" smtClean="0">
            <a:latin typeface="+mn-ea"/>
            <a:ea typeface="+mn-ea"/>
          </a:defRPr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1438</Words>
  <Application>WPS 演示</Application>
  <PresentationFormat>自定义</PresentationFormat>
  <Paragraphs>415</Paragraphs>
  <Slides>22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6" baseType="lpstr">
      <vt:lpstr>Arial</vt:lpstr>
      <vt:lpstr>宋体</vt:lpstr>
      <vt:lpstr>Wingdings</vt:lpstr>
      <vt:lpstr>Rockwell</vt:lpstr>
      <vt:lpstr>华文琥珀</vt:lpstr>
      <vt:lpstr>字魂59号-创粗黑</vt:lpstr>
      <vt:lpstr>黑体</vt:lpstr>
      <vt:lpstr>微软雅黑</vt:lpstr>
      <vt:lpstr>楷体</vt:lpstr>
      <vt:lpstr>Calibri</vt:lpstr>
      <vt:lpstr>Times New Roman</vt:lpstr>
      <vt:lpstr>Arial Unicode MS</vt:lpstr>
      <vt:lpstr>思源黑体</vt:lpstr>
      <vt:lpstr>Montserrat SemiBold</vt:lpstr>
      <vt:lpstr>Segoe Print</vt:lpstr>
      <vt:lpstr>Open Sans Semibold</vt:lpstr>
      <vt:lpstr>Open Sans</vt:lpstr>
      <vt:lpstr>庞门正道标题体</vt:lpstr>
      <vt:lpstr>Noto Sans S Chinese Light</vt:lpstr>
      <vt:lpstr>Yu Gothic UI Semibold</vt:lpstr>
      <vt:lpstr>华文隶书</vt:lpstr>
      <vt:lpstr>华文宋体</vt:lpstr>
      <vt:lpstr>方正粗黑宋简体</vt:lpstr>
      <vt:lpstr>千图网海量PPT模板www.58pic.com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Pages>13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ASUS</cp:lastModifiedBy>
  <cp:revision>27</cp:revision>
  <dcterms:created xsi:type="dcterms:W3CDTF">2021-02-22T06:20:00Z</dcterms:created>
  <dcterms:modified xsi:type="dcterms:W3CDTF">2021-02-24T02:35:30Z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2052-11.1.0.10314</vt:lpwstr>
  </property>
</Properties>
</file>