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60" r:id="rId13"/>
    <p:sldId id="261" r:id="rId14"/>
    <p:sldId id="272" r:id="rId15"/>
    <p:sldId id="273" r:id="rId16"/>
    <p:sldId id="274" r:id="rId17"/>
    <p:sldId id="276" r:id="rId18"/>
    <p:sldId id="262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8" autoAdjust="0"/>
  </p:normalViewPr>
  <p:slideViewPr>
    <p:cSldViewPr>
      <p:cViewPr varScale="1">
        <p:scale>
          <a:sx n="110" d="100"/>
          <a:sy n="110" d="100"/>
        </p:scale>
        <p:origin x="-65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ADFAB-4E06-46F4-AF0C-DAF54A26CD54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B73BD-0BD9-487B-B493-DDEF8746F9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、登录学校管理账号，找到数据填报模块</a:t>
            </a:r>
            <a:br>
              <a:rPr lang="zh-CN" altLang="en-US" dirty="0"/>
            </a:br>
            <a:r>
              <a:rPr lang="en-US" altLang="zh-CN" dirty="0"/>
              <a:t>2</a:t>
            </a:r>
            <a:r>
              <a:rPr lang="zh-CN" altLang="en-US" dirty="0"/>
              <a:t>、填报</a:t>
            </a:r>
            <a:r>
              <a:rPr lang="zh-CN" altLang="en-US" dirty="0" smtClean="0"/>
              <a:t>表格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apple\Desktop\信息化培训ＰＰＴ文件\QQ截图201911281612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4362658"/>
            <a:ext cx="526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推荐谷歌浏览器、火狐浏览器、３６０极速浏览器</a:t>
            </a:r>
            <a:endParaRPr lang="zh-CN" altLang="en-US" dirty="0"/>
          </a:p>
        </p:txBody>
      </p:sp>
      <p:sp>
        <p:nvSpPr>
          <p:cNvPr id="14" name="左箭头 13"/>
          <p:cNvSpPr/>
          <p:nvPr/>
        </p:nvSpPr>
        <p:spPr>
          <a:xfrm>
            <a:off x="6084168" y="1851670"/>
            <a:ext cx="288032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000" dirty="0" smtClean="0"/>
              <a:t>帐号和密码输入注意大小写，复制时注意空格</a:t>
            </a:r>
            <a:endParaRPr lang="zh-CN" altLang="en-US" sz="1000" dirty="0"/>
          </a:p>
        </p:txBody>
      </p:sp>
      <p:sp>
        <p:nvSpPr>
          <p:cNvPr id="15" name="左箭头 14"/>
          <p:cNvSpPr/>
          <p:nvPr/>
        </p:nvSpPr>
        <p:spPr>
          <a:xfrm>
            <a:off x="6084168" y="2283718"/>
            <a:ext cx="252028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验证码限时较短，输入前先刷新一下</a:t>
            </a:r>
            <a:endParaRPr lang="zh-CN" altLang="en-US" sz="1000" dirty="0"/>
          </a:p>
        </p:txBody>
      </p:sp>
      <p:sp>
        <p:nvSpPr>
          <p:cNvPr id="17" name="圆角矩形 16"/>
          <p:cNvSpPr/>
          <p:nvPr/>
        </p:nvSpPr>
        <p:spPr>
          <a:xfrm>
            <a:off x="107504" y="555526"/>
            <a:ext cx="3024336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密码重置后用的是统一密码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jyxxh#123@456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07504" y="1491630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本系统按季度填报，学校在季度内可随时更新数据，每季度后的１－１５日各级审核上报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6228184" y="627534"/>
            <a:ext cx="273630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http://jyxxh.emis.edu.cn/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5" name="Picture 3" descr="C:\Users\apple\Desktop\信息化培训ＰＰＴ文件\信息化工作保障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39902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5292080" y="1491630"/>
            <a:ext cx="244827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全学段填写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pple\Desktop\信息化培训ＰＰＴ文件\网络安全保障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5508104" y="1779662"/>
            <a:ext cx="252028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全学段填写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C:\Users\apple\Desktop\信息化培训ＰＰＴ文件\管理信息系统建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左箭头标注 5"/>
          <p:cNvSpPr/>
          <p:nvPr/>
        </p:nvSpPr>
        <p:spPr>
          <a:xfrm>
            <a:off x="3563888" y="1059582"/>
            <a:ext cx="3456384" cy="331236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学校在用的信息系统先在左边点选相应的类。再在下方系统建设级别中选本校使用的系统</a:t>
            </a:r>
          </a:p>
          <a:p>
            <a:pPr algn="ctr"/>
            <a:endParaRPr lang="zh-CN" altLang="en-US" dirty="0"/>
          </a:p>
        </p:txBody>
      </p:sp>
      <p:sp>
        <p:nvSpPr>
          <p:cNvPr id="9" name="下箭头 8"/>
          <p:cNvSpPr/>
          <p:nvPr/>
        </p:nvSpPr>
        <p:spPr>
          <a:xfrm rot="20847680">
            <a:off x="350410" y="2465317"/>
            <a:ext cx="216024" cy="22597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记住先把左边的方框内打勾</a:t>
            </a:r>
            <a:endParaRPr lang="zh-CN" altLang="en-US" sz="1000" dirty="0"/>
          </a:p>
        </p:txBody>
      </p:sp>
      <p:sp>
        <p:nvSpPr>
          <p:cNvPr id="7" name="圆角矩形 6"/>
          <p:cNvSpPr/>
          <p:nvPr/>
        </p:nvSpPr>
        <p:spPr>
          <a:xfrm>
            <a:off x="7596336" y="1131590"/>
            <a:ext cx="1008112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全学段填写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C:\Users\apple\Desktop\信息化培训ＰＰＴ文件\本级建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左箭头 4"/>
          <p:cNvSpPr/>
          <p:nvPr/>
        </p:nvSpPr>
        <p:spPr>
          <a:xfrm>
            <a:off x="1691680" y="358926"/>
            <a:ext cx="7056784" cy="196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本级建设中选取学校所有的非上级建设系统类别保存，如有选错并保存的就得重新再选一户遍，并不能只删除你选错的。</a:t>
            </a:r>
            <a:endParaRPr lang="zh-CN" altLang="en-US" sz="1000" dirty="0"/>
          </a:p>
        </p:txBody>
      </p:sp>
      <p:sp>
        <p:nvSpPr>
          <p:cNvPr id="6" name="左箭头 5"/>
          <p:cNvSpPr/>
          <p:nvPr/>
        </p:nvSpPr>
        <p:spPr>
          <a:xfrm>
            <a:off x="2123728" y="627534"/>
            <a:ext cx="244827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系统造价你指学校所有系统的总造价</a:t>
            </a:r>
            <a:endParaRPr lang="zh-CN" altLang="en-US" sz="1000" dirty="0"/>
          </a:p>
        </p:txBody>
      </p:sp>
      <p:sp>
        <p:nvSpPr>
          <p:cNvPr id="7" name="左箭头标注 6"/>
          <p:cNvSpPr/>
          <p:nvPr/>
        </p:nvSpPr>
        <p:spPr>
          <a:xfrm>
            <a:off x="2771800" y="2737470"/>
            <a:ext cx="5472608" cy="170648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这次北京培训已经向部里提出多个系统运维人员不是同一人的问题，在上级没有解决这个问题前有多个系统的学校，建议填系统统管部门的人员联系方式。</a:t>
            </a:r>
            <a:endParaRPr lang="zh-CN" altLang="en-US" dirty="0"/>
          </a:p>
        </p:txBody>
      </p:sp>
      <p:sp>
        <p:nvSpPr>
          <p:cNvPr id="8" name="左箭头 7"/>
          <p:cNvSpPr/>
          <p:nvPr/>
        </p:nvSpPr>
        <p:spPr>
          <a:xfrm>
            <a:off x="1691680" y="123478"/>
            <a:ext cx="6768752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上级建设指由上级主管部门建设好给你使用的系统（例小学使用区县自建系统的这个就算是上级建设），其他类推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3" name="Picture 3" descr="C:\Users\apple\Desktop\信息化培训ＰＰＴ文件\数字教育资源中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5364088" y="1707654"/>
            <a:ext cx="259228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中职学校填写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pple\Desktop\信息化培训ＰＰＴ文件\数字教育资源高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5220072" y="1275606"/>
            <a:ext cx="2808312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高职、本科高校填写，如某项指标没有可直接填“０”，问号说明中有提示。</a:t>
            </a:r>
            <a:endParaRPr lang="zh-CN" altLang="en-US" dirty="0"/>
          </a:p>
        </p:txBody>
      </p:sp>
      <p:sp>
        <p:nvSpPr>
          <p:cNvPr id="10" name="左箭头标注 9"/>
          <p:cNvSpPr/>
          <p:nvPr/>
        </p:nvSpPr>
        <p:spPr>
          <a:xfrm>
            <a:off x="1691680" y="3723878"/>
            <a:ext cx="2448272" cy="100811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这四行数据本科高校填报界面没有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pple\Desktop\信息化培训ＰＰＴ文件\网络学习空间高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63838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5076056" y="843558"/>
            <a:ext cx="309634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中职、高职、本科高校填写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apple\Desktop\信息化培训ＰＰＴ文件\基础设施高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36046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5076056" y="1275606"/>
            <a:ext cx="259228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高职、本科高校填写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 descr="C:\Users\apple\Desktop\信息化培训ＰＰＴ文件\资源接收管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4427984" y="1275606"/>
            <a:ext cx="22322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本填报界面是教学点项目学校专用的，其他学校不用填报这个界面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8" name="Picture 4" descr="C:\Users\apple\Desktop\信息化培训ＰＰＴ文件\QQ截图2019112909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9" name="左箭头 8"/>
          <p:cNvSpPr/>
          <p:nvPr/>
        </p:nvSpPr>
        <p:spPr>
          <a:xfrm rot="20630710">
            <a:off x="2048709" y="795908"/>
            <a:ext cx="1899998" cy="2479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指本次登陆系统时输入的密码</a:t>
            </a:r>
            <a:endParaRPr lang="zh-CN" altLang="en-US" sz="1000" dirty="0"/>
          </a:p>
        </p:txBody>
      </p:sp>
      <p:sp>
        <p:nvSpPr>
          <p:cNvPr id="10" name="左箭头 9"/>
          <p:cNvSpPr/>
          <p:nvPr/>
        </p:nvSpPr>
        <p:spPr>
          <a:xfrm rot="20705783">
            <a:off x="2336276" y="1112853"/>
            <a:ext cx="1689405" cy="1939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建议在文档中写好再复制</a:t>
            </a:r>
            <a:endParaRPr lang="zh-CN" altLang="en-US" sz="1000" dirty="0"/>
          </a:p>
        </p:txBody>
      </p:sp>
      <p:sp>
        <p:nvSpPr>
          <p:cNvPr id="11" name="左箭头 10"/>
          <p:cNvSpPr/>
          <p:nvPr/>
        </p:nvSpPr>
        <p:spPr>
          <a:xfrm>
            <a:off x="4932040" y="2301720"/>
            <a:ext cx="2232248" cy="1980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保存完成后点确定不要点Ｘ</a:t>
            </a:r>
            <a:endParaRPr lang="zh-CN" altLang="en-US" sz="1000" dirty="0"/>
          </a:p>
        </p:txBody>
      </p:sp>
      <p:sp>
        <p:nvSpPr>
          <p:cNvPr id="8" name="矩形 7"/>
          <p:cNvSpPr/>
          <p:nvPr/>
        </p:nvSpPr>
        <p:spPr>
          <a:xfrm>
            <a:off x="3347864" y="2931790"/>
            <a:ext cx="23042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填写个人信息时所有数字信息不要在中文状态下输入会出错</a:t>
            </a:r>
            <a:endParaRPr lang="zh-CN" altLang="en-US" dirty="0"/>
          </a:p>
        </p:txBody>
      </p:sp>
      <p:sp>
        <p:nvSpPr>
          <p:cNvPr id="12" name="圆角矩形 11"/>
          <p:cNvSpPr/>
          <p:nvPr/>
        </p:nvSpPr>
        <p:spPr>
          <a:xfrm>
            <a:off x="6372200" y="2859782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重置密码后进入也要修改密码才能用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pple\Desktop\信息化培训ＰＰＴ文件\管理员信息修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左箭头 4"/>
          <p:cNvSpPr/>
          <p:nvPr/>
        </p:nvSpPr>
        <p:spPr>
          <a:xfrm rot="584102">
            <a:off x="3631220" y="818997"/>
            <a:ext cx="3134323" cy="2116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学校新管理员接手后在这里修改管理员信息和密码</a:t>
            </a:r>
            <a:endParaRPr lang="zh-CN" altLang="en-US" sz="1000" dirty="0"/>
          </a:p>
        </p:txBody>
      </p:sp>
      <p:sp>
        <p:nvSpPr>
          <p:cNvPr id="6" name="左箭头 5"/>
          <p:cNvSpPr/>
          <p:nvPr/>
        </p:nvSpPr>
        <p:spPr>
          <a:xfrm rot="1316772">
            <a:off x="1424033" y="1741071"/>
            <a:ext cx="3699682" cy="2721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lt1">
                    <a:alpha val="0"/>
                  </a:schemeClr>
                </a:solidFill>
              </a:rPr>
              <a:t>密码</a:t>
            </a:r>
            <a:r>
              <a:rPr lang="zh-CN" altLang="en-US" sz="1000" dirty="0" smtClean="0"/>
              <a:t>会每半年强制更新一次且不能用前三次使用过的密码</a:t>
            </a:r>
            <a:endParaRPr lang="zh-CN" altLang="en-US" sz="1000" dirty="0"/>
          </a:p>
        </p:txBody>
      </p:sp>
      <p:sp>
        <p:nvSpPr>
          <p:cNvPr id="7" name="上箭头标注 6"/>
          <p:cNvSpPr/>
          <p:nvPr/>
        </p:nvSpPr>
        <p:spPr>
          <a:xfrm>
            <a:off x="467544" y="1419622"/>
            <a:ext cx="1440160" cy="165618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旧帐号绑定的用处就是同步一期数据，绑定后一期的帐号也可以用来登陆。如不需要可解除绑定。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7410" name="Picture 2" descr="C:\Users\apple\Desktop\信息化培训ＰＰＴ文件\学校信息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9" name="左箭头 8"/>
          <p:cNvSpPr/>
          <p:nvPr/>
        </p:nvSpPr>
        <p:spPr>
          <a:xfrm>
            <a:off x="1835696" y="1203598"/>
            <a:ext cx="4608512" cy="72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前四条信息是基础库同步过来不能修改</a:t>
            </a:r>
            <a:endParaRPr lang="zh-CN" altLang="en-US" dirty="0"/>
          </a:p>
        </p:txBody>
      </p:sp>
      <p:sp>
        <p:nvSpPr>
          <p:cNvPr id="10" name="左箭头 9"/>
          <p:cNvSpPr/>
          <p:nvPr/>
        </p:nvSpPr>
        <p:spPr>
          <a:xfrm>
            <a:off x="1979712" y="2283718"/>
            <a:ext cx="518457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班级数量指每年统一招生时确定的班级数量（如每年招１０个班，学校有四个年级那系统中就填４０）</a:t>
            </a:r>
            <a:endParaRPr lang="zh-CN" altLang="en-US" sz="800" dirty="0"/>
          </a:p>
        </p:txBody>
      </p:sp>
      <p:sp>
        <p:nvSpPr>
          <p:cNvPr id="7" name="左箭头 6"/>
          <p:cNvSpPr/>
          <p:nvPr/>
        </p:nvSpPr>
        <p:spPr>
          <a:xfrm>
            <a:off x="1979712" y="2067694"/>
            <a:ext cx="2808312" cy="196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教师数量参照指标中教职工数的要求填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/>
          <p:nvPr/>
        </p:nvSpPr>
        <p:spPr>
          <a:xfrm>
            <a:off x="251520" y="267494"/>
            <a:ext cx="662473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3.2.1 </a:t>
            </a:r>
            <a:r>
              <a:rPr lang="zh-CN" altLang="en-US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学校管理员 </a:t>
            </a:r>
            <a:r>
              <a:rPr lang="en-US" altLang="zh-CN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– </a:t>
            </a:r>
            <a:r>
              <a:rPr lang="zh-CN" altLang="en-US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填报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059582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学校填报审核流程</a:t>
            </a:r>
          </a:p>
        </p:txBody>
      </p:sp>
      <p:sp>
        <p:nvSpPr>
          <p:cNvPr id="4" name="矩形 3"/>
          <p:cNvSpPr/>
          <p:nvPr/>
        </p:nvSpPr>
        <p:spPr>
          <a:xfrm>
            <a:off x="8028305" y="2211705"/>
            <a:ext cx="21590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159750" y="2135505"/>
            <a:ext cx="298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8BB763A5-5264-4772-8415-EEF44DF5902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795" y="789464"/>
            <a:ext cx="7538541" cy="4208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60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/>
          <p:nvPr/>
        </p:nvSpPr>
        <p:spPr>
          <a:xfrm>
            <a:off x="251520" y="267494"/>
            <a:ext cx="662473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3.2.1 </a:t>
            </a:r>
            <a:r>
              <a:rPr lang="zh-CN" altLang="en-US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学校管理员 </a:t>
            </a:r>
            <a:r>
              <a:rPr lang="en-US" altLang="zh-CN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– </a:t>
            </a:r>
            <a:r>
              <a:rPr lang="zh-CN" altLang="en-US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填报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059582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学校填报审核流程</a:t>
            </a:r>
          </a:p>
        </p:txBody>
      </p:sp>
      <p:sp>
        <p:nvSpPr>
          <p:cNvPr id="5" name="矩形 4"/>
          <p:cNvSpPr/>
          <p:nvPr/>
        </p:nvSpPr>
        <p:spPr>
          <a:xfrm>
            <a:off x="3636010" y="4156075"/>
            <a:ext cx="287655" cy="144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34631BF-B3E5-4A84-B50E-0C77390B0B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357" y="1171101"/>
            <a:ext cx="7804977" cy="3129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11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 88"/>
          <p:cNvSpPr/>
          <p:nvPr/>
        </p:nvSpPr>
        <p:spPr>
          <a:xfrm>
            <a:off x="251520" y="267494"/>
            <a:ext cx="662473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3.2.1 </a:t>
            </a:r>
            <a:r>
              <a:rPr lang="zh-CN" altLang="en-US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学校管理员 </a:t>
            </a:r>
            <a:r>
              <a:rPr lang="en-US" altLang="zh-CN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– </a:t>
            </a:r>
            <a:r>
              <a:rPr lang="zh-CN" altLang="en-US" sz="2800" b="1" dirty="0">
                <a:solidFill>
                  <a:srgbClr val="1854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填报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059582"/>
            <a:ext cx="461665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/>
              <a:t>学校填报审核流程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10528FC8-04A2-4BEA-81BC-1F627B47C4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4" t="23893"/>
          <a:stretch/>
        </p:blipFill>
        <p:spPr>
          <a:xfrm>
            <a:off x="570229" y="1203598"/>
            <a:ext cx="8009582" cy="2925306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="" xmlns:a16="http://schemas.microsoft.com/office/drawing/2014/main" id="{2FA6254B-891F-4BD9-81C4-63162CFB805A}"/>
              </a:ext>
            </a:extLst>
          </p:cNvPr>
          <p:cNvSpPr/>
          <p:nvPr/>
        </p:nvSpPr>
        <p:spPr>
          <a:xfrm>
            <a:off x="3995936" y="3145226"/>
            <a:ext cx="4032448" cy="9499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如果管理员未点击上报，则在每个季度的最后一天系统执行自动上报，当前学校的上报状态为“系统上报”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C380188-B78C-4373-90E3-0E404067309D}"/>
              </a:ext>
            </a:extLst>
          </p:cNvPr>
          <p:cNvSpPr/>
          <p:nvPr/>
        </p:nvSpPr>
        <p:spPr>
          <a:xfrm>
            <a:off x="7020272" y="1347614"/>
            <a:ext cx="12241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19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pple\Desktop\信息化培训ＰＰＴ文件\教学点项目信息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2627784" y="2067694"/>
            <a:ext cx="223224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本界面由教学点填写</a:t>
            </a:r>
            <a:endParaRPr lang="zh-CN" altLang="en-US" dirty="0"/>
          </a:p>
        </p:txBody>
      </p:sp>
      <p:sp>
        <p:nvSpPr>
          <p:cNvPr id="6" name="左箭头 5"/>
          <p:cNvSpPr/>
          <p:nvPr/>
        </p:nvSpPr>
        <p:spPr>
          <a:xfrm>
            <a:off x="3203848" y="843558"/>
            <a:ext cx="3312368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每个填写指标后面都有一个问号，管理员将鼠标放在上面可显示该指标的说明</a:t>
            </a:r>
            <a:endParaRPr lang="zh-CN" altLang="en-US" sz="1000" dirty="0"/>
          </a:p>
        </p:txBody>
      </p:sp>
      <p:sp>
        <p:nvSpPr>
          <p:cNvPr id="8" name="下箭头 7"/>
          <p:cNvSpPr/>
          <p:nvPr/>
        </p:nvSpPr>
        <p:spPr>
          <a:xfrm rot="21147133">
            <a:off x="421987" y="345874"/>
            <a:ext cx="216024" cy="1804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打</a:t>
            </a:r>
            <a:r>
              <a:rPr lang="en-US" altLang="zh-CN" sz="1000" dirty="0" smtClean="0"/>
              <a:t>*</a:t>
            </a:r>
            <a:r>
              <a:rPr lang="zh-CN" altLang="en-US" sz="1000" dirty="0" smtClean="0"/>
              <a:t>号标记的是必填项</a:t>
            </a:r>
            <a:endParaRPr lang="zh-CN" altLang="en-US" sz="1000" dirty="0"/>
          </a:p>
        </p:txBody>
      </p:sp>
      <p:sp>
        <p:nvSpPr>
          <p:cNvPr id="11" name="上下箭头 10"/>
          <p:cNvSpPr/>
          <p:nvPr/>
        </p:nvSpPr>
        <p:spPr>
          <a:xfrm rot="2141802">
            <a:off x="5510445" y="311978"/>
            <a:ext cx="337633" cy="5053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/>
              <a:t>每个界面填报完成后一定记得保存，不然退出这个界面后信息都会消失。</a:t>
            </a:r>
            <a:endParaRPr lang="zh-CN" alt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pple\Desktop\信息化培训ＰＰＴ文件\三通情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5148064" y="1779662"/>
            <a:ext cx="288032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本界面由基础教育学校和中职学校填写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596</Words>
  <Application>Microsoft Office PowerPoint</Application>
  <PresentationFormat>全屏显示(16:9)</PresentationFormat>
  <Paragraphs>47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apple</dc:creator>
  <cp:lastModifiedBy>apple</cp:lastModifiedBy>
  <cp:revision>70</cp:revision>
  <dcterms:created xsi:type="dcterms:W3CDTF">2019-11-28T08:19:36Z</dcterms:created>
  <dcterms:modified xsi:type="dcterms:W3CDTF">2019-12-06T03:41:34Z</dcterms:modified>
</cp:coreProperties>
</file>