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80" r:id="rId3"/>
    <p:sldId id="284" r:id="rId4"/>
    <p:sldId id="286" r:id="rId5"/>
    <p:sldId id="287" r:id="rId6"/>
    <p:sldId id="288" r:id="rId7"/>
    <p:sldId id="289" r:id="rId8"/>
    <p:sldId id="291" r:id="rId9"/>
    <p:sldId id="292" r:id="rId10"/>
    <p:sldId id="281" r:id="rId11"/>
    <p:sldId id="257" r:id="rId12"/>
    <p:sldId id="258" r:id="rId13"/>
    <p:sldId id="259" r:id="rId14"/>
    <p:sldId id="264" r:id="rId15"/>
    <p:sldId id="266" r:id="rId16"/>
    <p:sldId id="267" r:id="rId17"/>
    <p:sldId id="268" r:id="rId18"/>
    <p:sldId id="269" r:id="rId19"/>
    <p:sldId id="270" r:id="rId20"/>
    <p:sldId id="271" r:id="rId21"/>
    <p:sldId id="260" r:id="rId22"/>
    <p:sldId id="261" r:id="rId23"/>
    <p:sldId id="272" r:id="rId24"/>
    <p:sldId id="273" r:id="rId25"/>
    <p:sldId id="274" r:id="rId26"/>
    <p:sldId id="276" r:id="rId27"/>
    <p:sldId id="262" r:id="rId28"/>
    <p:sldId id="293" r:id="rId29"/>
    <p:sldId id="290" r:id="rId30"/>
    <p:sldId id="278" r:id="rId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284" autoAdjust="0"/>
  </p:normalViewPr>
  <p:slideViewPr>
    <p:cSldViewPr>
      <p:cViewPr varScale="1">
        <p:scale>
          <a:sx n="84" d="100"/>
          <a:sy n="84" d="100"/>
        </p:scale>
        <p:origin x="-140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ADFAB-4E06-46F4-AF0C-DAF54A26CD54}" type="datetimeFigureOut">
              <a:rPr lang="zh-CN" altLang="en-US" smtClean="0"/>
              <a:pPr/>
              <a:t>2019/12/13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B73BD-0BD9-487B-B493-DDEF8746F93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ctr"/>
            <a:endParaRPr lang="zh-CN" altLang="en-US" dirty="0"/>
          </a:p>
        </p:txBody>
      </p:sp>
    </p:spTree>
    <p:extLst>
      <p:ext uri="{BB962C8B-B14F-4D97-AF65-F5344CB8AC3E}">
        <p14:creationId xmlns:p14="http://schemas.microsoft.com/office/powerpoint/2010/main" xmlns="" val="105302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1</a:t>
            </a:r>
            <a:r>
              <a:rPr lang="zh-CN" altLang="en-US" dirty="0"/>
              <a:t>、登录学校管理账号，找到数据填报模块</a:t>
            </a:r>
            <a:br>
              <a:rPr lang="zh-CN" altLang="en-US" dirty="0"/>
            </a:br>
            <a:r>
              <a:rPr lang="en-US" altLang="zh-CN" dirty="0"/>
              <a:t>2</a:t>
            </a:r>
            <a:r>
              <a:rPr lang="zh-CN" altLang="en-US" dirty="0"/>
              <a:t>、填报</a:t>
            </a:r>
            <a:r>
              <a:rPr lang="zh-CN" altLang="en-US" dirty="0" smtClean="0"/>
              <a:t>表格</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pPr/>
              <a:t>30</a:t>
            </a:fld>
            <a:endParaRPr lang="zh-CN" altLang="en-US"/>
          </a:p>
        </p:txBody>
      </p:sp>
    </p:spTree>
    <p:extLst>
      <p:ext uri="{BB962C8B-B14F-4D97-AF65-F5344CB8AC3E}">
        <p14:creationId xmlns="" xmlns:p14="http://schemas.microsoft.com/office/powerpoint/2010/main" val="29276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因当时国家重点关注基础教育，所以对高校的信息化管理暂时放置一边不做要求。</a:t>
            </a:r>
            <a:endParaRPr lang="en-US" altLang="zh-CN" dirty="0" smtClean="0"/>
          </a:p>
          <a:p>
            <a:r>
              <a:rPr lang="zh-CN" altLang="en-US" smtClean="0"/>
              <a:t>我省每年的现代化监测报告中各市的信息化数据都从这个系统中提取。</a:t>
            </a:r>
            <a:endParaRPr lang="zh-CN" altLang="en-US" dirty="0"/>
          </a:p>
        </p:txBody>
      </p:sp>
      <p:sp>
        <p:nvSpPr>
          <p:cNvPr id="4" name="灯片编号占位符 3"/>
          <p:cNvSpPr>
            <a:spLocks noGrp="1"/>
          </p:cNvSpPr>
          <p:nvPr>
            <p:ph type="sldNum" sz="quarter" idx="10"/>
          </p:nvPr>
        </p:nvSpPr>
        <p:spPr/>
        <p:txBody>
          <a:bodyPr/>
          <a:lstStyle/>
          <a:p>
            <a:fld id="{B20B73BD-0BD9-487B-B493-DDEF8746F933}"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该</a:t>
            </a:r>
            <a:r>
              <a:rPr lang="zh-CN" altLang="zh-CN" sz="1200" kern="1200" dirty="0" smtClean="0">
                <a:solidFill>
                  <a:schemeClr val="tx1"/>
                </a:solidFill>
                <a:effectLst/>
                <a:latin typeface="+mn-lt"/>
                <a:ea typeface="+mn-ea"/>
                <a:cs typeface="+mn-cs"/>
              </a:rPr>
              <a:t>系统</a:t>
            </a:r>
            <a:r>
              <a:rPr lang="zh-CN" altLang="en-US" sz="1200" kern="1200" dirty="0" smtClean="0">
                <a:solidFill>
                  <a:schemeClr val="tx1"/>
                </a:solidFill>
                <a:effectLst/>
                <a:latin typeface="+mn-lt"/>
                <a:ea typeface="+mn-ea"/>
                <a:cs typeface="+mn-cs"/>
              </a:rPr>
              <a:t>的负责部门</a:t>
            </a:r>
            <a:r>
              <a:rPr lang="zh-CN" altLang="zh-CN" sz="1200" kern="1200" dirty="0" smtClean="0">
                <a:solidFill>
                  <a:schemeClr val="tx1"/>
                </a:solidFill>
                <a:effectLst/>
                <a:latin typeface="+mn-lt"/>
                <a:ea typeface="+mn-ea"/>
                <a:cs typeface="+mn-cs"/>
              </a:rPr>
              <a:t>一般情况下</a:t>
            </a:r>
            <a:r>
              <a:rPr lang="zh-CN" altLang="en-US" sz="1200" kern="1200" dirty="0" smtClean="0">
                <a:solidFill>
                  <a:schemeClr val="tx1"/>
                </a:solidFill>
                <a:effectLst/>
                <a:latin typeface="+mn-lt"/>
                <a:ea typeface="+mn-ea"/>
                <a:cs typeface="+mn-cs"/>
              </a:rPr>
              <a:t>是在</a:t>
            </a:r>
            <a:r>
              <a:rPr lang="zh-CN" altLang="zh-CN" sz="1200" kern="1200" dirty="0" smtClean="0">
                <a:solidFill>
                  <a:schemeClr val="tx1"/>
                </a:solidFill>
                <a:effectLst/>
                <a:latin typeface="+mn-lt"/>
                <a:ea typeface="+mn-ea"/>
                <a:cs typeface="+mn-cs"/>
              </a:rPr>
              <a:t>省厅，市局的发展规划处，区县教育局的计财科负责</a:t>
            </a:r>
            <a:r>
              <a:rPr lang="zh-CN" altLang="en-US" sz="1200" kern="1200" dirty="0" smtClean="0">
                <a:solidFill>
                  <a:schemeClr val="tx1"/>
                </a:solidFill>
                <a:effectLst/>
                <a:latin typeface="+mn-lt"/>
                <a:ea typeface="+mn-ea"/>
                <a:cs typeface="+mn-cs"/>
              </a:rPr>
              <a:t>。教育基础数据库</a:t>
            </a:r>
            <a:r>
              <a:rPr lang="zh-CN" altLang="zh-CN" sz="1200" kern="1200" dirty="0" smtClean="0">
                <a:solidFill>
                  <a:schemeClr val="tx1"/>
                </a:solidFill>
                <a:effectLst/>
                <a:latin typeface="+mn-lt"/>
                <a:ea typeface="+mn-ea"/>
                <a:cs typeface="+mn-cs"/>
              </a:rPr>
              <a:t>每季度更新一次，在下季度更新时，将会对其信息进行调整。</a:t>
            </a:r>
            <a:r>
              <a:rPr lang="zh-CN" altLang="en-US" sz="1200" kern="1200" dirty="0" smtClean="0">
                <a:solidFill>
                  <a:schemeClr val="tx1"/>
                </a:solidFill>
                <a:effectLst/>
                <a:latin typeface="+mn-lt"/>
                <a:ea typeface="+mn-ea"/>
                <a:cs typeface="+mn-cs"/>
              </a:rPr>
              <a:t>同步到我们的信息化工作管理信息系统。</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网络学习空间建设与应用指南，常见就是各级教育资源公共服务平台上承载的网络学习空间</a:t>
            </a:r>
            <a:endParaRPr lang="en-US" altLang="zh-CN" sz="1200" kern="1200" dirty="0" smtClean="0">
              <a:solidFill>
                <a:schemeClr val="tx1"/>
              </a:solidFill>
              <a:effectLst/>
              <a:latin typeface="+mn-lt"/>
              <a:ea typeface="+mn-ea"/>
              <a:cs typeface="+mn-cs"/>
            </a:endParaRPr>
          </a:p>
          <a:p>
            <a:r>
              <a:rPr lang="en-US" altLang="zh-CN" dirty="0" smtClean="0"/>
              <a:t>3.</a:t>
            </a:r>
            <a:r>
              <a:rPr lang="zh-CN" altLang="en-US" dirty="0" smtClean="0"/>
              <a:t>高校：基础设施：出口带宽、无线覆盖、多媒体教室、数据中心。</a:t>
            </a:r>
            <a:r>
              <a:rPr lang="zh-CN" altLang="en-US" baseline="0" dirty="0" smtClean="0"/>
              <a:t>数字化资源：资源共享课、视频公开课、</a:t>
            </a:r>
            <a:r>
              <a:rPr lang="en-US" altLang="zh-CN" baseline="0" dirty="0" smtClean="0"/>
              <a:t>MOOC</a:t>
            </a:r>
            <a:r>
              <a:rPr lang="zh-CN" altLang="en-US" baseline="0" dirty="0" smtClean="0"/>
              <a:t>等建设及应用情况，</a:t>
            </a:r>
            <a:r>
              <a:rPr lang="en-US" altLang="zh-CN" sz="1200" b="0" i="0" kern="1200" dirty="0" smtClean="0">
                <a:solidFill>
                  <a:schemeClr val="tx1"/>
                </a:solidFill>
                <a:effectLst/>
                <a:latin typeface="+mn-lt"/>
                <a:ea typeface="+mn-ea"/>
                <a:cs typeface="+mn-cs"/>
              </a:rPr>
              <a:t>SPOC</a:t>
            </a:r>
            <a:r>
              <a:rPr lang="zh-CN" altLang="en-US" sz="1200" b="0" i="0" kern="1200" dirty="0" smtClean="0">
                <a:solidFill>
                  <a:schemeClr val="tx1"/>
                </a:solidFill>
                <a:effectLst/>
                <a:latin typeface="+mn-lt"/>
                <a:ea typeface="+mn-ea"/>
                <a:cs typeface="+mn-cs"/>
              </a:rPr>
              <a:t>小规模限制性在线课程</a:t>
            </a:r>
            <a:endParaRPr lang="en-US" altLang="zh-CN" baseline="0" dirty="0" smtClean="0"/>
          </a:p>
          <a:p>
            <a:r>
              <a:rPr lang="en-US" altLang="zh-CN" baseline="0" dirty="0" smtClean="0"/>
              <a:t>4.</a:t>
            </a:r>
            <a:r>
              <a:rPr lang="zh-CN" altLang="en-US" baseline="0" dirty="0" smtClean="0"/>
              <a:t>信息化工作保障体系：人、财、制度的建设情况</a:t>
            </a:r>
            <a:endParaRPr lang="en-US" altLang="zh-CN" baseline="0" dirty="0" smtClean="0"/>
          </a:p>
          <a:p>
            <a:r>
              <a:rPr lang="zh-CN" altLang="en-US" baseline="0" dirty="0" smtClean="0"/>
              <a:t>网络安全保障：安全产品有哪些、安全制度的建设情况</a:t>
            </a:r>
            <a:endParaRPr lang="en-US" altLang="zh-CN" baseline="0" dirty="0" smtClean="0"/>
          </a:p>
          <a:p>
            <a:r>
              <a:rPr lang="zh-CN" altLang="en-US" baseline="0" dirty="0" smtClean="0"/>
              <a:t>管理信息系统建设：学校的信息化系统（学校资产类、教务、教学等）建设及使用情况</a:t>
            </a:r>
            <a:endParaRPr lang="en-US" altLang="zh-CN" baseline="0" dirty="0" smtClean="0"/>
          </a:p>
          <a:p>
            <a:endParaRPr lang="zh-CN" altLang="en-US" dirty="0"/>
          </a:p>
        </p:txBody>
      </p:sp>
    </p:spTree>
    <p:extLst>
      <p:ext uri="{BB962C8B-B14F-4D97-AF65-F5344CB8AC3E}">
        <p14:creationId xmlns:p14="http://schemas.microsoft.com/office/powerpoint/2010/main" xmlns="" val="112986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2020</a:t>
            </a:r>
            <a:r>
              <a:rPr lang="zh-CN" altLang="en-US" dirty="0" smtClean="0"/>
              <a:t>年</a:t>
            </a:r>
            <a:r>
              <a:rPr lang="en-US" altLang="zh-CN" dirty="0" smtClean="0"/>
              <a:t>1</a:t>
            </a:r>
            <a:r>
              <a:rPr lang="zh-CN" altLang="en-US" dirty="0" smtClean="0"/>
              <a:t>月</a:t>
            </a:r>
            <a:r>
              <a:rPr lang="en-US" altLang="zh-CN" dirty="0" smtClean="0"/>
              <a:t>16</a:t>
            </a:r>
            <a:r>
              <a:rPr lang="zh-CN" altLang="en-US" dirty="0" smtClean="0"/>
              <a:t>日就能出全国</a:t>
            </a:r>
            <a:r>
              <a:rPr lang="en-US" altLang="zh-CN" dirty="0" smtClean="0"/>
              <a:t>2019</a:t>
            </a:r>
            <a:r>
              <a:rPr lang="zh-CN" altLang="en-US" dirty="0" smtClean="0"/>
              <a:t>年第四季度的统计数据报告</a:t>
            </a:r>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pPr/>
              <a:t>4</a:t>
            </a:fld>
            <a:endParaRPr lang="zh-CN" altLang="en-US"/>
          </a:p>
        </p:txBody>
      </p:sp>
    </p:spTree>
    <p:extLst>
      <p:ext uri="{BB962C8B-B14F-4D97-AF65-F5344CB8AC3E}">
        <p14:creationId xmlns:p14="http://schemas.microsoft.com/office/powerpoint/2010/main" xmlns="" val="270598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A0DA3-A293-40F3-9CAC-FE9582201C6C}" type="slidenum">
              <a:rPr lang="zh-CN" altLang="en-US" smtClean="0"/>
              <a:pPr/>
              <a:t>6</a:t>
            </a:fld>
            <a:endParaRPr lang="zh-CN" altLang="en-US"/>
          </a:p>
        </p:txBody>
      </p:sp>
    </p:spTree>
    <p:extLst>
      <p:ext uri="{BB962C8B-B14F-4D97-AF65-F5344CB8AC3E}">
        <p14:creationId xmlns:p14="http://schemas.microsoft.com/office/powerpoint/2010/main" xmlns="" val="252587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20B73BD-0BD9-487B-B493-DDEF8746F933}"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20B73BD-0BD9-487B-B493-DDEF8746F933}"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20B73BD-0BD9-487B-B493-DDEF8746F933}"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20B73BD-0BD9-487B-B493-DDEF8746F933}"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2019/12/13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2926"/>
            <a:ext cx="9144000" cy="514350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427734"/>
            <a:ext cx="9144000" cy="1238768"/>
          </a:xfrm>
          <a:prstGeom prst="rect">
            <a:avLst/>
          </a:prstGeom>
        </p:spPr>
      </p:pic>
      <p:sp>
        <p:nvSpPr>
          <p:cNvPr id="28" name="文本框 22"/>
          <p:cNvSpPr txBox="1">
            <a:spLocks noChangeArrowheads="1"/>
          </p:cNvSpPr>
          <p:nvPr/>
        </p:nvSpPr>
        <p:spPr bwMode="auto">
          <a:xfrm>
            <a:off x="107504" y="2553747"/>
            <a:ext cx="804896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zh-CN" sz="2800" b="1" spc="100" dirty="0" smtClean="0">
                <a:solidFill>
                  <a:schemeClr val="bg1"/>
                </a:solidFill>
                <a:latin typeface="方正小标宋简体" panose="03000509000000000000" pitchFamily="65" charset="-122"/>
                <a:ea typeface="方正小标宋简体" panose="03000509000000000000" pitchFamily="65" charset="-122"/>
                <a:sym typeface="+mn-ea"/>
              </a:rPr>
              <a:t>全国教育信息化工作</a:t>
            </a:r>
            <a:r>
              <a:rPr lang="zh-CN" altLang="en-US" sz="2800" b="1" spc="100" dirty="0" smtClean="0">
                <a:solidFill>
                  <a:schemeClr val="bg1"/>
                </a:solidFill>
                <a:latin typeface="方正小标宋简体" panose="03000509000000000000" pitchFamily="65" charset="-122"/>
                <a:ea typeface="方正小标宋简体" panose="03000509000000000000" pitchFamily="65" charset="-122"/>
                <a:sym typeface="+mn-ea"/>
              </a:rPr>
              <a:t>管理</a:t>
            </a:r>
            <a:r>
              <a:rPr lang="zh-CN" sz="2800" b="1" spc="100" dirty="0" smtClean="0">
                <a:solidFill>
                  <a:schemeClr val="bg1"/>
                </a:solidFill>
                <a:latin typeface="方正小标宋简体" panose="03000509000000000000" pitchFamily="65" charset="-122"/>
                <a:ea typeface="方正小标宋简体" panose="03000509000000000000" pitchFamily="65" charset="-122"/>
                <a:sym typeface="+mn-ea"/>
              </a:rPr>
              <a:t>信息系统</a:t>
            </a:r>
          </a:p>
          <a:p>
            <a:pPr algn="l"/>
            <a:r>
              <a:rPr lang="zh-CN" sz="2800" b="1" spc="100" dirty="0" smtClean="0">
                <a:solidFill>
                  <a:schemeClr val="bg1"/>
                </a:solidFill>
                <a:latin typeface="方正小标宋简体" panose="03000509000000000000" pitchFamily="65" charset="-122"/>
                <a:ea typeface="方正小标宋简体" panose="03000509000000000000" pitchFamily="65" charset="-122"/>
                <a:sym typeface="+mn-ea"/>
              </a:rPr>
              <a:t>介绍</a:t>
            </a:r>
            <a:r>
              <a:rPr lang="zh-CN" altLang="en-US" sz="2800" b="1" spc="100" dirty="0" smtClean="0">
                <a:solidFill>
                  <a:schemeClr val="bg1"/>
                </a:solidFill>
                <a:latin typeface="方正小标宋简体" panose="03000509000000000000" pitchFamily="65" charset="-122"/>
                <a:ea typeface="方正小标宋简体" panose="03000509000000000000" pitchFamily="65" charset="-122"/>
                <a:sym typeface="+mn-ea"/>
              </a:rPr>
              <a:t>与填报工作说明</a:t>
            </a:r>
            <a:endParaRPr lang="zh-CN" sz="2800" b="1" spc="100" dirty="0" smtClean="0">
              <a:solidFill>
                <a:schemeClr val="bg1"/>
              </a:solidFill>
              <a:latin typeface="方正小标宋简体" panose="03000509000000000000" pitchFamily="65" charset="-122"/>
              <a:ea typeface="方正小标宋简体" panose="03000509000000000000"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iterate type="lt">
                                    <p:tmPct val="22000"/>
                                  </p:iterate>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pic>
        <p:nvPicPr>
          <p:cNvPr id="1026" name="Picture 2" descr="C:\Users\apple\Desktop\信息化培训ＰＰＴ文件\QQ截图20191128161232.pn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
        <p:nvSpPr>
          <p:cNvPr id="5" name="TextBox 4"/>
          <p:cNvSpPr txBox="1"/>
          <p:nvPr/>
        </p:nvSpPr>
        <p:spPr>
          <a:xfrm>
            <a:off x="1835696" y="4362658"/>
            <a:ext cx="5262979" cy="369332"/>
          </a:xfrm>
          <a:prstGeom prst="rect">
            <a:avLst/>
          </a:prstGeom>
          <a:noFill/>
        </p:spPr>
        <p:txBody>
          <a:bodyPr wrap="square" rtlCol="0">
            <a:spAutoFit/>
          </a:bodyPr>
          <a:lstStyle/>
          <a:p>
            <a:r>
              <a:rPr lang="zh-CN" altLang="en-US" dirty="0" smtClean="0"/>
              <a:t>推荐谷歌浏览器、火狐浏览器、３６０极速浏览器</a:t>
            </a:r>
            <a:endParaRPr lang="zh-CN" altLang="en-US" dirty="0"/>
          </a:p>
        </p:txBody>
      </p:sp>
      <p:sp>
        <p:nvSpPr>
          <p:cNvPr id="14" name="左箭头 13"/>
          <p:cNvSpPr/>
          <p:nvPr/>
        </p:nvSpPr>
        <p:spPr>
          <a:xfrm>
            <a:off x="6084168" y="1851670"/>
            <a:ext cx="288032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dirty="0" smtClean="0"/>
              <a:t>帐号和密码输入注意大小写，复制时注意空格</a:t>
            </a:r>
            <a:endParaRPr lang="zh-CN" altLang="en-US" sz="1000" dirty="0"/>
          </a:p>
        </p:txBody>
      </p:sp>
      <p:sp>
        <p:nvSpPr>
          <p:cNvPr id="15" name="左箭头 14"/>
          <p:cNvSpPr/>
          <p:nvPr/>
        </p:nvSpPr>
        <p:spPr>
          <a:xfrm>
            <a:off x="6084168" y="2283718"/>
            <a:ext cx="252028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验证码限时较短，输入前先刷新一下</a:t>
            </a:r>
            <a:endParaRPr lang="zh-CN" altLang="en-US" sz="1000" dirty="0"/>
          </a:p>
        </p:txBody>
      </p:sp>
      <p:sp>
        <p:nvSpPr>
          <p:cNvPr id="17" name="圆角矩形 16"/>
          <p:cNvSpPr/>
          <p:nvPr/>
        </p:nvSpPr>
        <p:spPr>
          <a:xfrm>
            <a:off x="107504" y="555526"/>
            <a:ext cx="3024336"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密码重置后用的是统一密码</a:t>
            </a:r>
            <a:endParaRPr lang="en-US" altLang="zh-CN" dirty="0" smtClean="0"/>
          </a:p>
          <a:p>
            <a:pPr algn="ctr"/>
            <a:r>
              <a:rPr lang="en-US" altLang="zh-CN" dirty="0" smtClean="0"/>
              <a:t>jyxxh#123@456</a:t>
            </a:r>
            <a:endParaRPr lang="zh-CN" altLang="en-US" dirty="0"/>
          </a:p>
        </p:txBody>
      </p:sp>
      <p:sp>
        <p:nvSpPr>
          <p:cNvPr id="10" name="圆角矩形 9"/>
          <p:cNvSpPr/>
          <p:nvPr/>
        </p:nvSpPr>
        <p:spPr>
          <a:xfrm>
            <a:off x="6228184" y="627534"/>
            <a:ext cx="27363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http://jyxxh.emis.edu.cn/</a:t>
            </a:r>
            <a:endParaRPr lang="zh-CN" altLang="en-US" dirty="0"/>
          </a:p>
        </p:txBody>
      </p:sp>
      <p:sp>
        <p:nvSpPr>
          <p:cNvPr id="12" name="圆角矩形 11"/>
          <p:cNvSpPr/>
          <p:nvPr/>
        </p:nvSpPr>
        <p:spPr>
          <a:xfrm>
            <a:off x="6084168" y="2859782"/>
            <a:ext cx="302433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操作时输入方式要注意非中文必须在英文状态下进行，否则系统报错。</a:t>
            </a:r>
            <a:endParaRPr lang="zh-CN" altLang="en-US" dirty="0"/>
          </a:p>
        </p:txBody>
      </p:sp>
      <p:sp>
        <p:nvSpPr>
          <p:cNvPr id="13" name="圆角矩形 12"/>
          <p:cNvSpPr/>
          <p:nvPr/>
        </p:nvSpPr>
        <p:spPr>
          <a:xfrm>
            <a:off x="179512" y="3507854"/>
            <a:ext cx="352839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smtClean="0"/>
              <a:t>用户名和密码错误登录</a:t>
            </a:r>
            <a:r>
              <a:rPr lang="en-US" altLang="zh-CN" sz="1200" dirty="0" smtClean="0"/>
              <a:t>5</a:t>
            </a:r>
            <a:r>
              <a:rPr lang="zh-CN" altLang="en-US" sz="1200" dirty="0" smtClean="0"/>
              <a:t>次后账号将被锁定</a:t>
            </a:r>
            <a:r>
              <a:rPr lang="en-US" altLang="zh-CN" sz="1200" dirty="0" smtClean="0"/>
              <a:t>10</a:t>
            </a:r>
            <a:r>
              <a:rPr lang="zh-CN" altLang="en-US" sz="1200" dirty="0" smtClean="0"/>
              <a:t>分钟</a:t>
            </a:r>
            <a:endParaRPr lang="zh-CN"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8" name="Picture 4" descr="C:\Users\apple\Desktop\信息化培训ＰＰＴ文件\QQ截图20191129090300.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9" name="左箭头 8"/>
          <p:cNvSpPr/>
          <p:nvPr/>
        </p:nvSpPr>
        <p:spPr>
          <a:xfrm rot="20630710">
            <a:off x="2048709" y="795908"/>
            <a:ext cx="1899998" cy="247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指本次登陆系统时输入的密码</a:t>
            </a:r>
            <a:endParaRPr lang="zh-CN" altLang="en-US" sz="1000" dirty="0"/>
          </a:p>
        </p:txBody>
      </p:sp>
      <p:sp>
        <p:nvSpPr>
          <p:cNvPr id="10" name="左箭头 9"/>
          <p:cNvSpPr/>
          <p:nvPr/>
        </p:nvSpPr>
        <p:spPr>
          <a:xfrm rot="20705783">
            <a:off x="2336276" y="1112853"/>
            <a:ext cx="1689405" cy="1939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建议在文档中写好再复制</a:t>
            </a:r>
            <a:endParaRPr lang="zh-CN" altLang="en-US" sz="1000" dirty="0"/>
          </a:p>
        </p:txBody>
      </p:sp>
      <p:sp>
        <p:nvSpPr>
          <p:cNvPr id="11" name="左箭头 10"/>
          <p:cNvSpPr/>
          <p:nvPr/>
        </p:nvSpPr>
        <p:spPr>
          <a:xfrm>
            <a:off x="4932040" y="2301720"/>
            <a:ext cx="2232248" cy="1980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保存完成后点确定不要点Ｘ</a:t>
            </a:r>
            <a:endParaRPr lang="zh-CN" altLang="en-US" sz="1000" dirty="0"/>
          </a:p>
        </p:txBody>
      </p:sp>
      <p:sp>
        <p:nvSpPr>
          <p:cNvPr id="8" name="矩形 7"/>
          <p:cNvSpPr/>
          <p:nvPr/>
        </p:nvSpPr>
        <p:spPr>
          <a:xfrm>
            <a:off x="3347864" y="2931790"/>
            <a:ext cx="230425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填写个人信息时所有数字信息不要在中文状态下输入会出错</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pple\Desktop\信息化培训ＰＰＴ文件\管理员信息修改.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左箭头 4"/>
          <p:cNvSpPr/>
          <p:nvPr/>
        </p:nvSpPr>
        <p:spPr>
          <a:xfrm rot="584102">
            <a:off x="3631220" y="818997"/>
            <a:ext cx="3134323" cy="211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学校新管理员接手后在这里修改管理员信息和密码</a:t>
            </a:r>
            <a:endParaRPr lang="zh-CN" altLang="en-US" sz="1000" dirty="0"/>
          </a:p>
        </p:txBody>
      </p:sp>
      <p:sp>
        <p:nvSpPr>
          <p:cNvPr id="6" name="左箭头 5"/>
          <p:cNvSpPr/>
          <p:nvPr/>
        </p:nvSpPr>
        <p:spPr>
          <a:xfrm rot="491050">
            <a:off x="1417913" y="1335060"/>
            <a:ext cx="4901432" cy="2721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lt1">
                    <a:alpha val="0"/>
                  </a:schemeClr>
                </a:solidFill>
              </a:rPr>
              <a:t>密码</a:t>
            </a:r>
            <a:r>
              <a:rPr lang="zh-CN" altLang="en-US" sz="1000" dirty="0" smtClean="0"/>
              <a:t>每半年强制更新一次且不能用前三次使用过的密码</a:t>
            </a:r>
            <a:endParaRPr lang="zh-CN" altLang="en-US" sz="1000" dirty="0"/>
          </a:p>
        </p:txBody>
      </p:sp>
      <p:sp>
        <p:nvSpPr>
          <p:cNvPr id="7" name="上箭头标注 6"/>
          <p:cNvSpPr/>
          <p:nvPr/>
        </p:nvSpPr>
        <p:spPr>
          <a:xfrm>
            <a:off x="467544" y="1419622"/>
            <a:ext cx="1440160" cy="165618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旧帐号绑定的用处就是同步一期数据，绑定后一期的帐号也可以用来登陆。如不需要可解除绑定。</a:t>
            </a:r>
            <a:endParaRPr lang="zh-CN" altLang="en-US" sz="1000" dirty="0"/>
          </a:p>
        </p:txBody>
      </p:sp>
      <p:sp>
        <p:nvSpPr>
          <p:cNvPr id="8" name="圆角矩形 7"/>
          <p:cNvSpPr/>
          <p:nvPr/>
        </p:nvSpPr>
        <p:spPr>
          <a:xfrm>
            <a:off x="6300192" y="1347614"/>
            <a:ext cx="201622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重置密码后进入也要修改密码才能用</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17410" name="Picture 2" descr="C:\Users\apple\Desktop\信息化培训ＰＰＴ文件\学校信息.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9" name="左箭头 8"/>
          <p:cNvSpPr/>
          <p:nvPr/>
        </p:nvSpPr>
        <p:spPr>
          <a:xfrm>
            <a:off x="1835696" y="1203598"/>
            <a:ext cx="4608512"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前四条信息是基础库同步过来不能修改</a:t>
            </a:r>
            <a:endParaRPr lang="zh-CN" altLang="en-US" dirty="0"/>
          </a:p>
        </p:txBody>
      </p:sp>
      <p:sp>
        <p:nvSpPr>
          <p:cNvPr id="10" name="左箭头 9"/>
          <p:cNvSpPr/>
          <p:nvPr/>
        </p:nvSpPr>
        <p:spPr>
          <a:xfrm>
            <a:off x="1979712" y="2283718"/>
            <a:ext cx="518457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t>班级数量指每年统一招生时确定的班级数量（如每年招１０个班，学校有四个年级那系统中就填４０）</a:t>
            </a:r>
            <a:endParaRPr lang="zh-CN" altLang="en-US" sz="800" dirty="0"/>
          </a:p>
        </p:txBody>
      </p:sp>
      <p:sp>
        <p:nvSpPr>
          <p:cNvPr id="7" name="左箭头 6"/>
          <p:cNvSpPr/>
          <p:nvPr/>
        </p:nvSpPr>
        <p:spPr>
          <a:xfrm>
            <a:off x="1979712" y="2067694"/>
            <a:ext cx="2808312" cy="196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教师数量参照指标中教职工数的要求填</a:t>
            </a:r>
            <a:endParaRPr lang="zh-CN" altLang="en-US" sz="1000" dirty="0"/>
          </a:p>
        </p:txBody>
      </p:sp>
      <p:sp>
        <p:nvSpPr>
          <p:cNvPr id="8" name="圆角矩形 7"/>
          <p:cNvSpPr/>
          <p:nvPr/>
        </p:nvSpPr>
        <p:spPr>
          <a:xfrm>
            <a:off x="899592" y="3291830"/>
            <a:ext cx="73448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本培训课件由各学段的填报表单共同组成，有些表单是全学段填报，请管理员忽略课件中的学段问题</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3" name="TextBox 2"/>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sp>
        <p:nvSpPr>
          <p:cNvPr id="4" name="矩形 3"/>
          <p:cNvSpPr/>
          <p:nvPr/>
        </p:nvSpPr>
        <p:spPr>
          <a:xfrm>
            <a:off x="8028305" y="2211705"/>
            <a:ext cx="2159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159750" y="2135505"/>
            <a:ext cx="298450" cy="368300"/>
          </a:xfrm>
          <a:prstGeom prst="rect">
            <a:avLst/>
          </a:prstGeom>
          <a:noFill/>
        </p:spPr>
        <p:txBody>
          <a:bodyPr wrap="square" rtlCol="0">
            <a:spAutoFit/>
          </a:bodyPr>
          <a:lstStyle/>
          <a:p>
            <a:r>
              <a:rPr lang="en-US" altLang="zh-CN">
                <a:solidFill>
                  <a:srgbClr val="FF0000"/>
                </a:solidFill>
              </a:rPr>
              <a:t>6</a:t>
            </a:r>
          </a:p>
        </p:txBody>
      </p:sp>
      <p:pic>
        <p:nvPicPr>
          <p:cNvPr id="6" name="图片 5">
            <a:extLst>
              <a:ext uri="{FF2B5EF4-FFF2-40B4-BE49-F238E27FC236}">
                <a16:creationId xmlns="" xmlns:a16="http://schemas.microsoft.com/office/drawing/2014/main" id="{8BB763A5-5264-4772-8415-EEF44DF59023}"/>
              </a:ext>
            </a:extLst>
          </p:cNvPr>
          <p:cNvPicPr>
            <a:picLocks noChangeAspect="1"/>
          </p:cNvPicPr>
          <p:nvPr/>
        </p:nvPicPr>
        <p:blipFill>
          <a:blip r:embed="rId3" cstate="print"/>
          <a:stretch>
            <a:fillRect/>
          </a:stretch>
        </p:blipFill>
        <p:spPr>
          <a:xfrm>
            <a:off x="899795" y="789464"/>
            <a:ext cx="7538541" cy="4208675"/>
          </a:xfrm>
          <a:prstGeom prst="rect">
            <a:avLst/>
          </a:prstGeom>
        </p:spPr>
      </p:pic>
    </p:spTree>
    <p:extLst>
      <p:ext uri="{BB962C8B-B14F-4D97-AF65-F5344CB8AC3E}">
        <p14:creationId xmlns="" xmlns:p14="http://schemas.microsoft.com/office/powerpoint/2010/main" val="1396092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3" name="TextBox 2"/>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sp>
        <p:nvSpPr>
          <p:cNvPr id="5" name="矩形 4"/>
          <p:cNvSpPr/>
          <p:nvPr/>
        </p:nvSpPr>
        <p:spPr>
          <a:xfrm>
            <a:off x="3636010" y="4156075"/>
            <a:ext cx="287655" cy="144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 xmlns:a16="http://schemas.microsoft.com/office/drawing/2014/main" id="{C34631BF-B3E5-4A84-B50E-0C77390B0BE7}"/>
              </a:ext>
            </a:extLst>
          </p:cNvPr>
          <p:cNvPicPr>
            <a:picLocks noChangeAspect="1"/>
          </p:cNvPicPr>
          <p:nvPr/>
        </p:nvPicPr>
        <p:blipFill>
          <a:blip r:embed="rId2" cstate="print"/>
          <a:stretch>
            <a:fillRect/>
          </a:stretch>
        </p:blipFill>
        <p:spPr>
          <a:xfrm>
            <a:off x="877357" y="1171101"/>
            <a:ext cx="7804977" cy="3129119"/>
          </a:xfrm>
          <a:prstGeom prst="rect">
            <a:avLst/>
          </a:prstGeom>
        </p:spPr>
      </p:pic>
    </p:spTree>
    <p:extLst>
      <p:ext uri="{BB962C8B-B14F-4D97-AF65-F5344CB8AC3E}">
        <p14:creationId xmlns="" xmlns:p14="http://schemas.microsoft.com/office/powerpoint/2010/main" val="1201190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3" name="TextBox 2"/>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pic>
        <p:nvPicPr>
          <p:cNvPr id="6" name="图片 5">
            <a:extLst>
              <a:ext uri="{FF2B5EF4-FFF2-40B4-BE49-F238E27FC236}">
                <a16:creationId xmlns="" xmlns:a16="http://schemas.microsoft.com/office/drawing/2014/main" id="{10528FC8-04A2-4BEA-81BC-1F627B47C460}"/>
              </a:ext>
            </a:extLst>
          </p:cNvPr>
          <p:cNvPicPr>
            <a:picLocks noChangeAspect="1"/>
          </p:cNvPicPr>
          <p:nvPr/>
        </p:nvPicPr>
        <p:blipFill rotWithShape="1">
          <a:blip r:embed="rId2" cstate="print"/>
          <a:srcRect l="194" t="23893"/>
          <a:stretch/>
        </p:blipFill>
        <p:spPr>
          <a:xfrm>
            <a:off x="570229" y="1203598"/>
            <a:ext cx="8009582" cy="2925306"/>
          </a:xfrm>
          <a:prstGeom prst="rect">
            <a:avLst/>
          </a:prstGeom>
        </p:spPr>
      </p:pic>
      <p:sp>
        <p:nvSpPr>
          <p:cNvPr id="2" name="矩形: 圆角 1">
            <a:extLst>
              <a:ext uri="{FF2B5EF4-FFF2-40B4-BE49-F238E27FC236}">
                <a16:creationId xmlns="" xmlns:a16="http://schemas.microsoft.com/office/drawing/2014/main" id="{2FA6254B-891F-4BD9-81C4-63162CFB805A}"/>
              </a:ext>
            </a:extLst>
          </p:cNvPr>
          <p:cNvSpPr/>
          <p:nvPr/>
        </p:nvSpPr>
        <p:spPr>
          <a:xfrm>
            <a:off x="3995936" y="3145226"/>
            <a:ext cx="4032448" cy="9499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0000"/>
                </a:solidFill>
              </a:rPr>
              <a:t>如果管理员未点击上报，则在每个季度的最后一天系统执行自动上报，当前学校的上报状态为“系统上报”</a:t>
            </a:r>
          </a:p>
        </p:txBody>
      </p:sp>
      <p:sp>
        <p:nvSpPr>
          <p:cNvPr id="4" name="矩形 3">
            <a:extLst>
              <a:ext uri="{FF2B5EF4-FFF2-40B4-BE49-F238E27FC236}">
                <a16:creationId xmlns="" xmlns:a16="http://schemas.microsoft.com/office/drawing/2014/main" id="{5C380188-B78C-4373-90E3-0E404067309D}"/>
              </a:ext>
            </a:extLst>
          </p:cNvPr>
          <p:cNvSpPr/>
          <p:nvPr/>
        </p:nvSpPr>
        <p:spPr>
          <a:xfrm>
            <a:off x="7020272" y="1347614"/>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32198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descr="C:\Users\apple\Desktop\信息化培训ＰＰＴ文件\教学点项目信息.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圆角矩形 4"/>
          <p:cNvSpPr/>
          <p:nvPr/>
        </p:nvSpPr>
        <p:spPr>
          <a:xfrm>
            <a:off x="2627784" y="2067694"/>
            <a:ext cx="223224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本界面由教学点填写</a:t>
            </a:r>
            <a:endParaRPr lang="zh-CN" altLang="en-US" dirty="0"/>
          </a:p>
        </p:txBody>
      </p:sp>
      <p:sp>
        <p:nvSpPr>
          <p:cNvPr id="6" name="左箭头 5"/>
          <p:cNvSpPr/>
          <p:nvPr/>
        </p:nvSpPr>
        <p:spPr>
          <a:xfrm>
            <a:off x="3203848" y="843558"/>
            <a:ext cx="33123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每个填写指标后面都有一个问号，管理员将鼠标放在上面可显示该指标的说明</a:t>
            </a:r>
            <a:endParaRPr lang="zh-CN" altLang="en-US" sz="1000" dirty="0"/>
          </a:p>
        </p:txBody>
      </p:sp>
      <p:sp>
        <p:nvSpPr>
          <p:cNvPr id="8" name="下箭头 7"/>
          <p:cNvSpPr/>
          <p:nvPr/>
        </p:nvSpPr>
        <p:spPr>
          <a:xfrm rot="21147133">
            <a:off x="421987" y="345874"/>
            <a:ext cx="216024" cy="1804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打</a:t>
            </a:r>
            <a:r>
              <a:rPr lang="en-US" altLang="zh-CN" sz="1000" dirty="0" smtClean="0"/>
              <a:t>*</a:t>
            </a:r>
            <a:r>
              <a:rPr lang="zh-CN" altLang="en-US" sz="1000" dirty="0" smtClean="0"/>
              <a:t>号标记的是必填项</a:t>
            </a:r>
            <a:endParaRPr lang="zh-CN" altLang="en-US" sz="1000" dirty="0"/>
          </a:p>
        </p:txBody>
      </p:sp>
      <p:sp>
        <p:nvSpPr>
          <p:cNvPr id="11" name="上下箭头 10"/>
          <p:cNvSpPr/>
          <p:nvPr/>
        </p:nvSpPr>
        <p:spPr>
          <a:xfrm rot="2141802">
            <a:off x="5510445" y="311978"/>
            <a:ext cx="337633" cy="50530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每个界面填报完成后一定记得保存，不然退出这个界面后信息都会消失。</a:t>
            </a:r>
            <a:endParaRPr lang="zh-CN" alt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pple\Desktop\信息化培训ＰＰＴ文件\三通情况.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圆角矩形 4"/>
          <p:cNvSpPr/>
          <p:nvPr/>
        </p:nvSpPr>
        <p:spPr>
          <a:xfrm>
            <a:off x="5148064" y="1779662"/>
            <a:ext cx="2880320"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本界面由基础教育学校和中职学校填写</a:t>
            </a:r>
            <a:endParaRPr lang="zh-CN" altLang="en-US" dirty="0"/>
          </a:p>
        </p:txBody>
      </p:sp>
      <p:sp>
        <p:nvSpPr>
          <p:cNvPr id="6" name="左箭头 5"/>
          <p:cNvSpPr/>
          <p:nvPr/>
        </p:nvSpPr>
        <p:spPr>
          <a:xfrm>
            <a:off x="2483768" y="771550"/>
            <a:ext cx="482453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本省所有学校带宽都已经超过</a:t>
            </a:r>
            <a:r>
              <a:rPr lang="en-US" altLang="zh-CN" sz="1200" dirty="0" smtClean="0"/>
              <a:t>100</a:t>
            </a:r>
            <a:r>
              <a:rPr lang="zh-CN" altLang="en-US" sz="1200" dirty="0" smtClean="0"/>
              <a:t>Ｍ，市、区县管理员审核时注意</a:t>
            </a:r>
            <a:endParaRPr lang="zh-CN"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075" name="Picture 3" descr="C:\Users\apple\Desktop\信息化培训ＰＰＴ文件\信息化工作保障.png"/>
          <p:cNvPicPr>
            <a:picLocks noChangeAspect="1" noChangeArrowheads="1"/>
          </p:cNvPicPr>
          <p:nvPr/>
        </p:nvPicPr>
        <p:blipFill>
          <a:blip r:embed="rId2" cstate="print"/>
          <a:srcRect/>
          <a:stretch>
            <a:fillRect/>
          </a:stretch>
        </p:blipFill>
        <p:spPr bwMode="auto">
          <a:xfrm>
            <a:off x="0" y="0"/>
            <a:ext cx="9144000" cy="3939902"/>
          </a:xfrm>
          <a:prstGeom prst="rect">
            <a:avLst/>
          </a:prstGeom>
          <a:noFill/>
        </p:spPr>
      </p:pic>
      <p:sp>
        <p:nvSpPr>
          <p:cNvPr id="6" name="圆角矩形 5"/>
          <p:cNvSpPr/>
          <p:nvPr/>
        </p:nvSpPr>
        <p:spPr>
          <a:xfrm>
            <a:off x="5292080" y="1491630"/>
            <a:ext cx="244827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全学段填写</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简介</a:t>
            </a:r>
            <a:endParaRPr lang="zh-CN" altLang="en-US" dirty="0"/>
          </a:p>
        </p:txBody>
      </p:sp>
      <p:sp>
        <p:nvSpPr>
          <p:cNvPr id="3" name="内容占位符 2"/>
          <p:cNvSpPr>
            <a:spLocks noGrp="1"/>
          </p:cNvSpPr>
          <p:nvPr>
            <p:ph idx="1"/>
          </p:nvPr>
        </p:nvSpPr>
        <p:spPr>
          <a:xfrm>
            <a:off x="457200" y="1131590"/>
            <a:ext cx="8229600" cy="3463033"/>
          </a:xfrm>
        </p:spPr>
        <p:txBody>
          <a:bodyPr>
            <a:normAutofit fontScale="92500"/>
          </a:bodyPr>
          <a:lstStyle/>
          <a:p>
            <a:r>
              <a:rPr lang="en-US" altLang="zh-CN" dirty="0" smtClean="0"/>
              <a:t>1</a:t>
            </a:r>
            <a:r>
              <a:rPr lang="zh-CN" altLang="en-US" dirty="0" smtClean="0"/>
              <a:t>、</a:t>
            </a:r>
            <a:r>
              <a:rPr lang="en-US" altLang="zh-CN" dirty="0" smtClean="0"/>
              <a:t>2013</a:t>
            </a:r>
            <a:r>
              <a:rPr lang="zh-CN" altLang="en-US" dirty="0" smtClean="0"/>
              <a:t>年</a:t>
            </a:r>
            <a:r>
              <a:rPr lang="en-US" altLang="zh-CN" dirty="0" smtClean="0"/>
              <a:t>10</a:t>
            </a:r>
            <a:r>
              <a:rPr lang="zh-CN" altLang="en-US" dirty="0" smtClean="0"/>
              <a:t>月中央电教馆开发建设</a:t>
            </a:r>
            <a:endParaRPr lang="en-US" altLang="zh-CN" dirty="0" smtClean="0"/>
          </a:p>
          <a:p>
            <a:r>
              <a:rPr lang="zh-CN" altLang="en-US" dirty="0" smtClean="0"/>
              <a:t>全国教育信息化工作进展地理信息系统（一期）</a:t>
            </a:r>
            <a:endParaRPr lang="en-US" altLang="zh-CN" dirty="0" smtClean="0"/>
          </a:p>
          <a:p>
            <a:r>
              <a:rPr lang="en-US" altLang="zh-CN" dirty="0" smtClean="0"/>
              <a:t>2</a:t>
            </a:r>
            <a:r>
              <a:rPr lang="zh-CN" altLang="en-US" dirty="0" smtClean="0"/>
              <a:t>、</a:t>
            </a:r>
            <a:r>
              <a:rPr lang="en-US" altLang="zh-CN" dirty="0" smtClean="0"/>
              <a:t>2014</a:t>
            </a:r>
            <a:r>
              <a:rPr lang="zh-CN" altLang="en-US" dirty="0" smtClean="0"/>
              <a:t>年为顺应信息化发展更名为</a:t>
            </a:r>
            <a:endParaRPr lang="en-US" altLang="zh-CN" dirty="0" smtClean="0"/>
          </a:p>
          <a:p>
            <a:r>
              <a:rPr lang="zh-CN" altLang="en-US" dirty="0" smtClean="0"/>
              <a:t>教育信息化工作进展信息系统</a:t>
            </a:r>
            <a:endParaRPr lang="en-US" altLang="zh-CN" dirty="0" smtClean="0"/>
          </a:p>
          <a:p>
            <a:r>
              <a:rPr lang="en-US" altLang="zh-CN" dirty="0" smtClean="0"/>
              <a:t>3</a:t>
            </a:r>
            <a:r>
              <a:rPr lang="zh-CN" altLang="en-US" dirty="0" smtClean="0"/>
              <a:t>、</a:t>
            </a:r>
            <a:r>
              <a:rPr lang="en-US" altLang="zh-CN" dirty="0" smtClean="0"/>
              <a:t>2018</a:t>
            </a:r>
            <a:r>
              <a:rPr lang="zh-CN" altLang="en-US" dirty="0" smtClean="0"/>
              <a:t>年为进一步强化信息化管理建设</a:t>
            </a:r>
            <a:endParaRPr lang="en-US" altLang="zh-CN" dirty="0" smtClean="0"/>
          </a:p>
          <a:p>
            <a:r>
              <a:rPr lang="zh-CN" altLang="en-US" dirty="0" smtClean="0"/>
              <a:t>全国教育信息化工作管理信息系统（二期）</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descr="C:\Users\apple\Desktop\信息化培训ＰＰＴ文件\网络安全保障.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圆角矩形 4"/>
          <p:cNvSpPr/>
          <p:nvPr/>
        </p:nvSpPr>
        <p:spPr>
          <a:xfrm>
            <a:off x="5508104" y="1779662"/>
            <a:ext cx="252028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全学段填写</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8434" name="Picture 2" descr="C:\Users\apple\Desktop\信息化培训ＰＰＴ文件\管理信息系统建设.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6" name="左箭头标注 5"/>
          <p:cNvSpPr/>
          <p:nvPr/>
        </p:nvSpPr>
        <p:spPr>
          <a:xfrm>
            <a:off x="3563888" y="1059582"/>
            <a:ext cx="3456384" cy="331236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学校在用的信息系统先在左边点选相应的类。再在下方系统建设级别中选本校使用的系统</a:t>
            </a:r>
          </a:p>
          <a:p>
            <a:pPr algn="ctr"/>
            <a:endParaRPr lang="zh-CN" altLang="en-US" dirty="0"/>
          </a:p>
        </p:txBody>
      </p:sp>
      <p:sp>
        <p:nvSpPr>
          <p:cNvPr id="9" name="下箭头 8"/>
          <p:cNvSpPr/>
          <p:nvPr/>
        </p:nvSpPr>
        <p:spPr>
          <a:xfrm rot="20847680">
            <a:off x="350410" y="2465317"/>
            <a:ext cx="216024" cy="2259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记住先把左边的方框内打勾</a:t>
            </a:r>
            <a:endParaRPr lang="zh-CN" altLang="en-US" sz="1000" dirty="0"/>
          </a:p>
        </p:txBody>
      </p:sp>
      <p:sp>
        <p:nvSpPr>
          <p:cNvPr id="7" name="圆角矩形 6"/>
          <p:cNvSpPr/>
          <p:nvPr/>
        </p:nvSpPr>
        <p:spPr>
          <a:xfrm>
            <a:off x="7596336" y="1131590"/>
            <a:ext cx="1008112"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全学段填写</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descr="C:\Users\apple\Desktop\信息化培训ＰＰＴ文件\本级建设.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左箭头 4"/>
          <p:cNvSpPr/>
          <p:nvPr/>
        </p:nvSpPr>
        <p:spPr>
          <a:xfrm>
            <a:off x="1691680" y="358926"/>
            <a:ext cx="7056784" cy="196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本级建设中选取学校所有的非上级建设系统类别保存，如有选错并保存的就得重新再选一户遍，并不能只删除你选错的。</a:t>
            </a:r>
            <a:endParaRPr lang="zh-CN" altLang="en-US" sz="1000" dirty="0"/>
          </a:p>
        </p:txBody>
      </p:sp>
      <p:sp>
        <p:nvSpPr>
          <p:cNvPr id="6" name="左箭头 5"/>
          <p:cNvSpPr/>
          <p:nvPr/>
        </p:nvSpPr>
        <p:spPr>
          <a:xfrm>
            <a:off x="2123728" y="627534"/>
            <a:ext cx="2448272"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系统</a:t>
            </a:r>
            <a:r>
              <a:rPr lang="zh-CN" altLang="en-US" sz="1000" dirty="0" smtClean="0"/>
              <a:t>造价是指</a:t>
            </a:r>
            <a:r>
              <a:rPr lang="zh-CN" altLang="en-US" sz="1000" dirty="0" smtClean="0"/>
              <a:t>学校所有系统的总造价</a:t>
            </a:r>
            <a:endParaRPr lang="zh-CN" altLang="en-US" sz="1000" dirty="0"/>
          </a:p>
        </p:txBody>
      </p:sp>
      <p:sp>
        <p:nvSpPr>
          <p:cNvPr id="7" name="左箭头标注 6"/>
          <p:cNvSpPr/>
          <p:nvPr/>
        </p:nvSpPr>
        <p:spPr>
          <a:xfrm>
            <a:off x="2771800" y="2737470"/>
            <a:ext cx="5472608" cy="170648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这次北京培训已经向部里提出多个系统运维人员不是同一人的问题，在上级没有解决这个问题前有多个系统的学校，建议填系统统管部门的人员联系方式。</a:t>
            </a:r>
            <a:endParaRPr lang="zh-CN" altLang="en-US" dirty="0"/>
          </a:p>
        </p:txBody>
      </p:sp>
      <p:sp>
        <p:nvSpPr>
          <p:cNvPr id="8" name="左箭头 7"/>
          <p:cNvSpPr/>
          <p:nvPr/>
        </p:nvSpPr>
        <p:spPr>
          <a:xfrm>
            <a:off x="1691680" y="123478"/>
            <a:ext cx="6768752"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上级建设指由上级主管部门建设好给你使用的系统（例小学使用区县自建系统的这个就算是上级建设），其他类推</a:t>
            </a:r>
            <a:endParaRPr lang="zh-CN" alt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3" name="Picture 3" descr="C:\Users\apple\Desktop\信息化培训ＰＰＴ文件\数字教育资源中职.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6" name="圆角矩形 5"/>
          <p:cNvSpPr/>
          <p:nvPr/>
        </p:nvSpPr>
        <p:spPr>
          <a:xfrm>
            <a:off x="5364088" y="1707654"/>
            <a:ext cx="259228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中职学校填写</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descr="C:\Users\apple\Desktop\信息化培训ＰＰＴ文件\数字教育资源高职.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圆角矩形 4"/>
          <p:cNvSpPr/>
          <p:nvPr/>
        </p:nvSpPr>
        <p:spPr>
          <a:xfrm>
            <a:off x="5220072" y="1275606"/>
            <a:ext cx="2808312"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高职、本科高校填写，如某项指标没有可直接填“０”，问号说明中有提示。</a:t>
            </a:r>
            <a:endParaRPr lang="zh-CN" altLang="en-US" dirty="0"/>
          </a:p>
        </p:txBody>
      </p:sp>
      <p:sp>
        <p:nvSpPr>
          <p:cNvPr id="10" name="左箭头标注 9"/>
          <p:cNvSpPr/>
          <p:nvPr/>
        </p:nvSpPr>
        <p:spPr>
          <a:xfrm>
            <a:off x="1691680" y="3723878"/>
            <a:ext cx="2448272" cy="100811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这四行数据本科高校填报界面没有</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7170" name="Picture 2" descr="C:\Users\apple\Desktop\信息化培训ＰＰＴ文件\网络学习空间高职.png"/>
          <p:cNvPicPr>
            <a:picLocks noChangeAspect="1" noChangeArrowheads="1"/>
          </p:cNvPicPr>
          <p:nvPr/>
        </p:nvPicPr>
        <p:blipFill>
          <a:blip r:embed="rId2" cstate="print"/>
          <a:srcRect/>
          <a:stretch>
            <a:fillRect/>
          </a:stretch>
        </p:blipFill>
        <p:spPr bwMode="auto">
          <a:xfrm>
            <a:off x="0" y="0"/>
            <a:ext cx="9144000" cy="3363838"/>
          </a:xfrm>
          <a:prstGeom prst="rect">
            <a:avLst/>
          </a:prstGeom>
          <a:noFill/>
        </p:spPr>
      </p:pic>
      <p:sp>
        <p:nvSpPr>
          <p:cNvPr id="5" name="圆角矩形 4"/>
          <p:cNvSpPr/>
          <p:nvPr/>
        </p:nvSpPr>
        <p:spPr>
          <a:xfrm>
            <a:off x="5076056" y="843558"/>
            <a:ext cx="3096344"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中职、高职、本科高校填写</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9218" name="Picture 2" descr="C:\Users\apple\Desktop\信息化培训ＰＰＴ文件\基础设施高职.png"/>
          <p:cNvPicPr>
            <a:picLocks noChangeAspect="1" noChangeArrowheads="1"/>
          </p:cNvPicPr>
          <p:nvPr/>
        </p:nvPicPr>
        <p:blipFill>
          <a:blip r:embed="rId2" cstate="print"/>
          <a:srcRect/>
          <a:stretch>
            <a:fillRect/>
          </a:stretch>
        </p:blipFill>
        <p:spPr bwMode="auto">
          <a:xfrm>
            <a:off x="0" y="0"/>
            <a:ext cx="9144000" cy="5236046"/>
          </a:xfrm>
          <a:prstGeom prst="rect">
            <a:avLst/>
          </a:prstGeom>
          <a:noFill/>
        </p:spPr>
      </p:pic>
      <p:sp>
        <p:nvSpPr>
          <p:cNvPr id="5" name="圆角矩形 4"/>
          <p:cNvSpPr/>
          <p:nvPr/>
        </p:nvSpPr>
        <p:spPr>
          <a:xfrm>
            <a:off x="5076056" y="1275606"/>
            <a:ext cx="2592288"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高职、本科高校填写</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482" name="Picture 2" descr="C:\Users\apple\Desktop\信息化培训ＰＰＴ文件\资源接收管理.pn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圆角矩形 4"/>
          <p:cNvSpPr/>
          <p:nvPr/>
        </p:nvSpPr>
        <p:spPr>
          <a:xfrm>
            <a:off x="4427984" y="1275606"/>
            <a:ext cx="223224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本填报界面是教学点项目学校专用的，其他学校不用填报这个界面</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buNone/>
            </a:pPr>
            <a:r>
              <a:rPr lang="zh-CN" altLang="en-US" sz="9600" dirty="0" smtClean="0">
                <a:solidFill>
                  <a:srgbClr val="FF0000"/>
                </a:solidFill>
              </a:rPr>
              <a:t>　据实填报</a:t>
            </a:r>
            <a:endParaRPr lang="zh-CN" altLang="en-US" sz="96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sz="6000" dirty="0" smtClean="0"/>
              <a:t>　　　问题解答</a:t>
            </a:r>
            <a:endParaRPr lang="zh-CN" alt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7" name="矩形 6"/>
          <p:cNvSpPr>
            <a:spLocks noChangeAspect="1"/>
          </p:cNvSpPr>
          <p:nvPr/>
        </p:nvSpPr>
        <p:spPr>
          <a:xfrm>
            <a:off x="180340" y="92075"/>
            <a:ext cx="5399772" cy="369332"/>
          </a:xfrm>
          <a:prstGeom prst="rect">
            <a:avLst/>
          </a:prstGeom>
        </p:spPr>
        <p:txBody>
          <a:bodyPr wrap="square">
            <a:spAutoFit/>
          </a:bodyPr>
          <a:lstStyle/>
          <a:p>
            <a:r>
              <a:rPr lang="zh-CN" altLang="en-US" dirty="0" smtClean="0">
                <a:solidFill>
                  <a:schemeClr val="tx2"/>
                </a:solidFill>
                <a:effectLst/>
                <a:latin typeface="方正小标宋简体" panose="03000509000000000000" charset="-122"/>
                <a:ea typeface="方正小标宋简体" panose="03000509000000000000" charset="-122"/>
              </a:rPr>
              <a:t>指标介绍</a:t>
            </a:r>
            <a:r>
              <a:rPr lang="en-US" altLang="zh-CN" dirty="0" smtClean="0">
                <a:solidFill>
                  <a:schemeClr val="tx2"/>
                </a:solidFill>
                <a:effectLst/>
                <a:latin typeface="方正小标宋简体" panose="03000509000000000000" charset="-122"/>
                <a:ea typeface="方正小标宋简体" panose="03000509000000000000" charset="-122"/>
              </a:rPr>
              <a:t>——</a:t>
            </a:r>
            <a:r>
              <a:rPr lang="zh-CN" altLang="en-US" dirty="0" smtClean="0">
                <a:solidFill>
                  <a:schemeClr val="tx2"/>
                </a:solidFill>
                <a:effectLst/>
                <a:latin typeface="方正小标宋简体" panose="03000509000000000000" charset="-122"/>
                <a:ea typeface="方正小标宋简体" panose="03000509000000000000" charset="-122"/>
              </a:rPr>
              <a:t>关键指标</a:t>
            </a:r>
          </a:p>
        </p:txBody>
      </p:sp>
      <p:grpSp>
        <p:nvGrpSpPr>
          <p:cNvPr id="2" name="组合 46"/>
          <p:cNvGrpSpPr/>
          <p:nvPr/>
        </p:nvGrpSpPr>
        <p:grpSpPr>
          <a:xfrm>
            <a:off x="683568" y="741159"/>
            <a:ext cx="7947660" cy="4896544"/>
            <a:chOff x="574289" y="1019934"/>
            <a:chExt cx="7292726" cy="5400527"/>
          </a:xfrm>
        </p:grpSpPr>
        <p:sp>
          <p:nvSpPr>
            <p:cNvPr id="9" name="圆角矩形 8"/>
            <p:cNvSpPr/>
            <p:nvPr/>
          </p:nvSpPr>
          <p:spPr>
            <a:xfrm>
              <a:off x="574289" y="1019934"/>
              <a:ext cx="7292726" cy="4639851"/>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ltLang="zh-CN" dirty="0" smtClean="0">
                <a:solidFill>
                  <a:schemeClr val="tx1"/>
                </a:solidFill>
                <a:latin typeface="仿宋_GB2312" panose="02010609030101010101" pitchFamily="49" charset="-122"/>
                <a:ea typeface="仿宋_GB2312" panose="02010609030101010101" pitchFamily="49" charset="-122"/>
              </a:endParaRPr>
            </a:p>
            <a:p>
              <a:r>
                <a:rPr lang="en-US" altLang="zh-CN" b="1" dirty="0" smtClean="0">
                  <a:solidFill>
                    <a:schemeClr val="tx1"/>
                  </a:solidFill>
                  <a:latin typeface="仿宋_GB2312" panose="02010609030101010101" pitchFamily="49" charset="-122"/>
                  <a:ea typeface="仿宋_GB2312" panose="02010609030101010101" pitchFamily="49" charset="-122"/>
                </a:rPr>
                <a:t>1.</a:t>
              </a:r>
              <a:r>
                <a:rPr lang="zh-CN" altLang="en-US" b="1" dirty="0" smtClean="0">
                  <a:solidFill>
                    <a:schemeClr val="tx1"/>
                  </a:solidFill>
                  <a:latin typeface="仿宋_GB2312" panose="02010609030101010101" pitchFamily="49" charset="-122"/>
                  <a:ea typeface="仿宋_GB2312" panose="02010609030101010101" pitchFamily="49" charset="-122"/>
                </a:rPr>
                <a:t>学校基本信息：包含学校的名称、</a:t>
              </a:r>
              <a:r>
                <a:rPr lang="zh-CN" altLang="en-US" b="1" dirty="0">
                  <a:solidFill>
                    <a:schemeClr val="tx1"/>
                  </a:solidFill>
                  <a:latin typeface="仿宋_GB2312" panose="02010609030101010101" pitchFamily="49" charset="-122"/>
                  <a:ea typeface="仿宋_GB2312" panose="02010609030101010101" pitchFamily="49" charset="-122"/>
                </a:rPr>
                <a:t>标识</a:t>
              </a:r>
              <a:r>
                <a:rPr lang="zh-CN" altLang="en-US" b="1" dirty="0" smtClean="0">
                  <a:solidFill>
                    <a:schemeClr val="tx1"/>
                  </a:solidFill>
                  <a:latin typeface="仿宋_GB2312" panose="02010609030101010101" pitchFamily="49" charset="-122"/>
                  <a:ea typeface="仿宋_GB2312" panose="02010609030101010101" pitchFamily="49" charset="-122"/>
                </a:rPr>
                <a:t>码、办学类型、学制等信息。</a:t>
              </a:r>
              <a:endParaRPr lang="en-US" altLang="zh-CN" b="1" dirty="0" smtClean="0">
                <a:solidFill>
                  <a:schemeClr val="tx1"/>
                </a:solidFill>
                <a:latin typeface="仿宋_GB2312" panose="02010609030101010101" pitchFamily="49" charset="-122"/>
                <a:ea typeface="仿宋_GB2312" panose="02010609030101010101" pitchFamily="49" charset="-122"/>
              </a:endParaRPr>
            </a:p>
            <a:p>
              <a:r>
                <a:rPr lang="zh-CN" altLang="en-US" dirty="0" smtClean="0">
                  <a:solidFill>
                    <a:schemeClr val="tx1"/>
                  </a:solidFill>
                  <a:latin typeface="仿宋_GB2312" panose="02010609030101010101" pitchFamily="49" charset="-122"/>
                  <a:ea typeface="仿宋_GB2312" panose="02010609030101010101" pitchFamily="49" charset="-122"/>
                </a:rPr>
                <a:t>    系统</a:t>
              </a:r>
              <a:r>
                <a:rPr lang="zh-CN" altLang="en-US" dirty="0">
                  <a:solidFill>
                    <a:schemeClr val="tx1"/>
                  </a:solidFill>
                  <a:latin typeface="仿宋_GB2312" panose="02010609030101010101" pitchFamily="49" charset="-122"/>
                  <a:ea typeface="仿宋_GB2312" panose="02010609030101010101" pitchFamily="49" charset="-122"/>
                </a:rPr>
                <a:t>中各级教育行政部门信息、区划信息、学校信息都严格以教育部“教育基础信息数据库管理与服务系统”共享 的数据为依据，在系统中自动更新，不支持在系统中进行人工操作</a:t>
              </a:r>
              <a:r>
                <a:rPr lang="zh-CN" altLang="en-US" dirty="0" smtClean="0">
                  <a:solidFill>
                    <a:schemeClr val="tx1"/>
                  </a:solidFill>
                  <a:latin typeface="仿宋_GB2312" panose="02010609030101010101" pitchFamily="49" charset="-122"/>
                  <a:ea typeface="仿宋_GB2312" panose="02010609030101010101" pitchFamily="49" charset="-122"/>
                </a:rPr>
                <a:t>。</a:t>
              </a:r>
              <a:endParaRPr lang="en-US" altLang="zh-CN" dirty="0" smtClean="0">
                <a:solidFill>
                  <a:schemeClr val="tx1"/>
                </a:solidFill>
                <a:latin typeface="仿宋_GB2312" panose="02010609030101010101" pitchFamily="49" charset="-122"/>
                <a:ea typeface="仿宋_GB2312" panose="02010609030101010101" pitchFamily="49" charset="-122"/>
              </a:endParaRPr>
            </a:p>
            <a:p>
              <a:endParaRPr lang="en-US" altLang="zh-CN" b="1" dirty="0" smtClean="0">
                <a:solidFill>
                  <a:schemeClr val="tx1"/>
                </a:solidFill>
                <a:latin typeface="仿宋_GB2312" panose="02010609030101010101" pitchFamily="49" charset="-122"/>
                <a:ea typeface="仿宋_GB2312" panose="02010609030101010101" pitchFamily="49" charset="-122"/>
              </a:endParaRPr>
            </a:p>
            <a:p>
              <a:r>
                <a:rPr lang="en-US" altLang="zh-CN" b="1" dirty="0" smtClean="0">
                  <a:solidFill>
                    <a:schemeClr val="tx1"/>
                  </a:solidFill>
                  <a:latin typeface="仿宋_GB2312" panose="02010609030101010101" pitchFamily="49" charset="-122"/>
                  <a:ea typeface="仿宋_GB2312" panose="02010609030101010101" pitchFamily="49" charset="-122"/>
                </a:rPr>
                <a:t>2.</a:t>
              </a:r>
              <a:r>
                <a:rPr lang="zh-CN" altLang="en-US" b="1" dirty="0" smtClean="0">
                  <a:solidFill>
                    <a:schemeClr val="tx1"/>
                  </a:solidFill>
                  <a:latin typeface="仿宋_GB2312" panose="02010609030101010101" pitchFamily="49" charset="-122"/>
                  <a:ea typeface="仿宋_GB2312" panose="02010609030101010101" pitchFamily="49" charset="-122"/>
                </a:rPr>
                <a:t>三通</a:t>
              </a:r>
              <a:r>
                <a:rPr lang="zh-CN" altLang="en-US" b="1" dirty="0">
                  <a:solidFill>
                    <a:schemeClr val="tx1"/>
                  </a:solidFill>
                  <a:latin typeface="仿宋_GB2312" panose="02010609030101010101" pitchFamily="49" charset="-122"/>
                  <a:ea typeface="仿宋_GB2312" panose="02010609030101010101" pitchFamily="49" charset="-122"/>
                </a:rPr>
                <a:t>情况</a:t>
              </a:r>
              <a:r>
                <a:rPr lang="zh-CN" altLang="en-US" b="1" dirty="0" smtClean="0">
                  <a:solidFill>
                    <a:schemeClr val="tx1"/>
                  </a:solidFill>
                  <a:latin typeface="仿宋_GB2312" panose="02010609030101010101" pitchFamily="49" charset="-122"/>
                  <a:ea typeface="仿宋_GB2312" panose="02010609030101010101" pitchFamily="49" charset="-122"/>
                </a:rPr>
                <a:t>：网络学习空间</a:t>
              </a:r>
              <a:endParaRPr lang="en-US" altLang="zh-CN" b="1" dirty="0" smtClean="0">
                <a:solidFill>
                  <a:schemeClr val="tx1"/>
                </a:solidFill>
                <a:latin typeface="仿宋_GB2312" panose="02010609030101010101" pitchFamily="49" charset="-122"/>
                <a:ea typeface="仿宋_GB2312" panose="02010609030101010101" pitchFamily="49" charset="-122"/>
              </a:endParaRPr>
            </a:p>
            <a:p>
              <a:r>
                <a:rPr lang="zh-CN" altLang="en-US" dirty="0" smtClean="0">
                  <a:solidFill>
                    <a:schemeClr val="tx1"/>
                  </a:solidFill>
                  <a:latin typeface="仿宋_GB2312" panose="02010609030101010101" pitchFamily="49" charset="-122"/>
                  <a:ea typeface="仿宋_GB2312" panose="02010609030101010101" pitchFamily="49" charset="-122"/>
                </a:rPr>
                <a:t>    网络学习空间是由教育主管部门或学校认定的，融资源、服务、数据为一体，支持共享、交互、创新的实名制网络学习场所。</a:t>
              </a:r>
              <a:endParaRPr lang="en-US" altLang="zh-CN" dirty="0" smtClean="0">
                <a:solidFill>
                  <a:schemeClr val="tx1"/>
                </a:solidFill>
                <a:latin typeface="仿宋_GB2312" panose="02010609030101010101" pitchFamily="49" charset="-122"/>
                <a:ea typeface="仿宋_GB2312" panose="02010609030101010101" pitchFamily="49" charset="-122"/>
              </a:endParaRPr>
            </a:p>
            <a:p>
              <a:endParaRPr lang="en-US" altLang="zh-CN" b="1" dirty="0" smtClean="0">
                <a:solidFill>
                  <a:schemeClr val="tx1"/>
                </a:solidFill>
                <a:latin typeface="仿宋_GB2312" panose="02010609030101010101" pitchFamily="49" charset="-122"/>
                <a:ea typeface="仿宋_GB2312" panose="02010609030101010101" pitchFamily="49" charset="-122"/>
              </a:endParaRPr>
            </a:p>
            <a:p>
              <a:r>
                <a:rPr lang="en-US" altLang="zh-CN" b="1" dirty="0" smtClean="0">
                  <a:solidFill>
                    <a:schemeClr val="tx1"/>
                  </a:solidFill>
                  <a:latin typeface="仿宋_GB2312" panose="02010609030101010101" pitchFamily="49" charset="-122"/>
                  <a:ea typeface="仿宋_GB2312" panose="02010609030101010101" pitchFamily="49" charset="-122"/>
                </a:rPr>
                <a:t>3.</a:t>
              </a:r>
              <a:r>
                <a:rPr lang="zh-CN" altLang="en-US" b="1" dirty="0" smtClean="0">
                  <a:solidFill>
                    <a:schemeClr val="tx1"/>
                  </a:solidFill>
                  <a:latin typeface="仿宋_GB2312" panose="02010609030101010101" pitchFamily="49" charset="-122"/>
                  <a:ea typeface="仿宋_GB2312" panose="02010609030101010101" pitchFamily="49" charset="-122"/>
                </a:rPr>
                <a:t>高校填报指标：基础设施、数字化资源</a:t>
              </a:r>
              <a:endParaRPr lang="en-US" altLang="zh-CN" b="1" dirty="0" smtClean="0">
                <a:solidFill>
                  <a:schemeClr val="tx1"/>
                </a:solidFill>
                <a:latin typeface="仿宋_GB2312" panose="02010609030101010101" pitchFamily="49" charset="-122"/>
                <a:ea typeface="仿宋_GB2312" panose="02010609030101010101" pitchFamily="49" charset="-122"/>
              </a:endParaRPr>
            </a:p>
            <a:p>
              <a:endParaRPr lang="en-US" altLang="zh-CN" b="1" dirty="0" smtClean="0">
                <a:solidFill>
                  <a:schemeClr val="tx1"/>
                </a:solidFill>
                <a:latin typeface="仿宋_GB2312" panose="02010609030101010101" pitchFamily="49" charset="-122"/>
                <a:ea typeface="仿宋_GB2312" panose="02010609030101010101" pitchFamily="49" charset="-122"/>
              </a:endParaRPr>
            </a:p>
            <a:p>
              <a:r>
                <a:rPr lang="en-US" altLang="zh-CN" b="1" dirty="0" smtClean="0">
                  <a:solidFill>
                    <a:schemeClr val="tx1"/>
                  </a:solidFill>
                  <a:latin typeface="仿宋_GB2312" panose="02010609030101010101" pitchFamily="49" charset="-122"/>
                  <a:ea typeface="仿宋_GB2312" panose="02010609030101010101" pitchFamily="49" charset="-122"/>
                </a:rPr>
                <a:t>4.</a:t>
              </a:r>
              <a:r>
                <a:rPr lang="zh-CN" altLang="en-US" b="1" dirty="0">
                  <a:solidFill>
                    <a:schemeClr val="tx1"/>
                  </a:solidFill>
                  <a:latin typeface="仿宋_GB2312" panose="02010609030101010101" pitchFamily="49" charset="-122"/>
                  <a:ea typeface="仿宋_GB2312" panose="02010609030101010101" pitchFamily="49" charset="-122"/>
                </a:rPr>
                <a:t>系统新增指标：信息化工作保障体系</a:t>
              </a:r>
              <a:r>
                <a:rPr lang="zh-CN" altLang="en-US" b="1" dirty="0" smtClean="0">
                  <a:solidFill>
                    <a:schemeClr val="tx1"/>
                  </a:solidFill>
                  <a:latin typeface="仿宋_GB2312" panose="02010609030101010101" pitchFamily="49" charset="-122"/>
                  <a:ea typeface="仿宋_GB2312" panose="02010609030101010101" pitchFamily="49" charset="-122"/>
                </a:rPr>
                <a:t>、网络安全保障、管理信息系统建设</a:t>
              </a:r>
              <a:endParaRPr lang="en-US" altLang="zh-CN" b="1" dirty="0" smtClean="0">
                <a:solidFill>
                  <a:schemeClr val="tx1"/>
                </a:solidFill>
                <a:latin typeface="仿宋_GB2312" panose="02010609030101010101" pitchFamily="49" charset="-122"/>
                <a:ea typeface="仿宋_GB2312" panose="02010609030101010101" pitchFamily="49" charset="-122"/>
              </a:endParaRPr>
            </a:p>
            <a:p>
              <a:endParaRPr lang="en-US" altLang="zh-CN" b="1" dirty="0" smtClean="0">
                <a:solidFill>
                  <a:schemeClr val="tx1"/>
                </a:solidFill>
                <a:latin typeface="仿宋_GB2312" panose="02010609030101010101" pitchFamily="49" charset="-122"/>
                <a:ea typeface="仿宋_GB2312" panose="02010609030101010101" pitchFamily="49" charset="-122"/>
              </a:endParaRPr>
            </a:p>
          </p:txBody>
        </p:sp>
        <p:sp>
          <p:nvSpPr>
            <p:cNvPr id="10" name="圆角矩形 5"/>
            <p:cNvSpPr/>
            <p:nvPr/>
          </p:nvSpPr>
          <p:spPr>
            <a:xfrm>
              <a:off x="785508" y="1410350"/>
              <a:ext cx="6870288" cy="50101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R="0" lvl="0" indent="0" algn="l" defTabSz="914400" rtl="0" eaLnBrk="1" fontAlgn="base" latinLnBrk="0" hangingPunct="1">
                <a:lnSpc>
                  <a:spcPct val="100000"/>
                </a:lnSpc>
                <a:spcBef>
                  <a:spcPct val="20000"/>
                </a:spcBef>
                <a:spcAft>
                  <a:spcPct val="0"/>
                </a:spcAft>
                <a:buClrTx/>
                <a:buSzTx/>
                <a:buNone/>
                <a:defRPr/>
              </a:pPr>
              <a:endParaRPr b="1" dirty="0">
                <a:solidFill>
                  <a:schemeClr val="tx1"/>
                </a:solidFill>
                <a:latin typeface="方正小标宋简体" panose="03000509000000000000" charset="-122"/>
                <a:ea typeface="方正小标宋简体" panose="03000509000000000000" charset="-122"/>
                <a:cs typeface="仿宋_GB2312" charset="0"/>
                <a:sym typeface="+mn-ea"/>
              </a:endParaRPr>
            </a:p>
          </p:txBody>
        </p:sp>
      </p:grpSp>
    </p:spTree>
    <p:extLst>
      <p:ext uri="{BB962C8B-B14F-4D97-AF65-F5344CB8AC3E}">
        <p14:creationId xmlns:p14="http://schemas.microsoft.com/office/powerpoint/2010/main" xmlns="" val="1286527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573530"/>
            <a:ext cx="8229600" cy="1854200"/>
          </a:xfrm>
        </p:spPr>
        <p:txBody>
          <a:bodyPr/>
          <a:lstStyle/>
          <a:p>
            <a:pPr marL="0" indent="0" algn="ctr">
              <a:lnSpc>
                <a:spcPct val="200000"/>
              </a:lnSpc>
              <a:buNone/>
            </a:pPr>
            <a:r>
              <a:rPr lang="zh-CN" altLang="en-US" sz="4400" dirty="0">
                <a:solidFill>
                  <a:schemeClr val="accent1">
                    <a:lumMod val="75000"/>
                  </a:schemeClr>
                </a:solidFill>
                <a:latin typeface="方正小标宋简体" panose="03000509000000000000" charset="-122"/>
                <a:ea typeface="方正小标宋简体" panose="03000509000000000000" charset="-122"/>
                <a:sym typeface="+mn-ea"/>
              </a:rPr>
              <a:t>谢谢</a:t>
            </a:r>
            <a:endParaRPr lang="zh-CN" altLang="en-US" sz="3600" b="1" dirty="0" smtClean="0">
              <a:latin typeface="微软雅黑" panose="020B0503020204020204" pitchFamily="34" charset="-122"/>
              <a:ea typeface="微软雅黑" panose="020B0503020204020204" pitchFamily="34" charset="-122"/>
              <a:sym typeface="+mn-ea"/>
            </a:endParaRPr>
          </a:p>
        </p:txBody>
      </p:sp>
      <p:sp>
        <p:nvSpPr>
          <p:cNvPr id="4098"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0" name="矩形 9"/>
          <p:cNvSpPr>
            <a:spLocks noChangeAspect="1"/>
          </p:cNvSpPr>
          <p:nvPr/>
        </p:nvSpPr>
        <p:spPr>
          <a:xfrm>
            <a:off x="180340" y="92075"/>
            <a:ext cx="1537970" cy="369332"/>
          </a:xfrm>
          <a:prstGeom prst="rect">
            <a:avLst/>
          </a:prstGeom>
        </p:spPr>
        <p:txBody>
          <a:bodyPr wrap="square">
            <a:spAutoFit/>
          </a:bodyPr>
          <a:lstStyle/>
          <a:p>
            <a:r>
              <a:rPr lang="zh-CN" altLang="en-US" dirty="0" smtClean="0">
                <a:solidFill>
                  <a:schemeClr val="tx2"/>
                </a:solidFill>
                <a:latin typeface="方正小标宋简体" panose="03000509000000000000" charset="-122"/>
                <a:ea typeface="方正小标宋简体" panose="03000509000000000000" charset="-122"/>
              </a:rPr>
              <a:t>填报说明</a:t>
            </a:r>
            <a:endParaRPr lang="zh-CN" altLang="en-US" dirty="0" smtClean="0">
              <a:solidFill>
                <a:schemeClr val="tx2"/>
              </a:solidFill>
              <a:effectLst/>
              <a:latin typeface="方正小标宋简体" panose="03000509000000000000" charset="-122"/>
              <a:ea typeface="方正小标宋简体" panose="03000509000000000000"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2242354008"/>
              </p:ext>
            </p:extLst>
          </p:nvPr>
        </p:nvGraphicFramePr>
        <p:xfrm>
          <a:off x="539551" y="1419622"/>
          <a:ext cx="7992890" cy="2743200"/>
        </p:xfrm>
        <a:graphic>
          <a:graphicData uri="http://schemas.openxmlformats.org/drawingml/2006/table">
            <a:tbl>
              <a:tblPr firstRow="1" bandRow="1">
                <a:tableStyleId>{5C22544A-7EE6-4342-B048-85BDC9FD1C3A}</a:tableStyleId>
              </a:tblPr>
              <a:tblGrid>
                <a:gridCol w="1598578"/>
                <a:gridCol w="1598578"/>
                <a:gridCol w="1598578"/>
                <a:gridCol w="1598578"/>
                <a:gridCol w="1598578"/>
              </a:tblGrid>
              <a:tr h="370840">
                <a:tc>
                  <a:txBody>
                    <a:bodyPr/>
                    <a:lstStyle/>
                    <a:p>
                      <a:endParaRPr lang="zh-CN" altLang="en-US" dirty="0">
                        <a:latin typeface="仿宋_GB2312" panose="02010609030101010101" pitchFamily="49" charset="-122"/>
                        <a:ea typeface="仿宋_GB2312" panose="02010609030101010101" pitchFamily="49" charset="-122"/>
                      </a:endParaRPr>
                    </a:p>
                  </a:txBody>
                  <a:tcPr/>
                </a:tc>
                <a:tc>
                  <a:txBody>
                    <a:bodyPr/>
                    <a:lstStyle/>
                    <a:p>
                      <a:r>
                        <a:rPr lang="zh-CN" altLang="en-US" dirty="0" smtClean="0">
                          <a:latin typeface="仿宋_GB2312" panose="02010609030101010101" pitchFamily="49" charset="-122"/>
                          <a:ea typeface="仿宋_GB2312" panose="02010609030101010101" pitchFamily="49" charset="-122"/>
                        </a:rPr>
                        <a:t>各级各类学校（除部署高校）</a:t>
                      </a:r>
                      <a:endParaRPr lang="zh-CN" altLang="en-US" dirty="0">
                        <a:latin typeface="仿宋_GB2312" panose="02010609030101010101" pitchFamily="49" charset="-122"/>
                        <a:ea typeface="仿宋_GB2312" panose="02010609030101010101" pitchFamily="49" charset="-122"/>
                      </a:endParaRPr>
                    </a:p>
                  </a:txBody>
                  <a:tcPr/>
                </a:tc>
                <a:tc>
                  <a:txBody>
                    <a:bodyPr/>
                    <a:lstStyle/>
                    <a:p>
                      <a:r>
                        <a:rPr lang="zh-CN" altLang="en-US" dirty="0" smtClean="0">
                          <a:latin typeface="仿宋_GB2312" panose="02010609030101010101" pitchFamily="49" charset="-122"/>
                          <a:ea typeface="仿宋_GB2312" panose="02010609030101010101" pitchFamily="49" charset="-122"/>
                        </a:rPr>
                        <a:t>区县级教育行政部门</a:t>
                      </a:r>
                      <a:endParaRPr lang="zh-CN" altLang="en-US" dirty="0">
                        <a:latin typeface="仿宋_GB2312" panose="02010609030101010101" pitchFamily="49" charset="-122"/>
                        <a:ea typeface="仿宋_GB2312" panose="02010609030101010101" pitchFamily="49" charset="-122"/>
                      </a:endParaRPr>
                    </a:p>
                  </a:txBody>
                  <a:tcPr/>
                </a:tc>
                <a:tc>
                  <a:txBody>
                    <a:bodyPr/>
                    <a:lstStyle/>
                    <a:p>
                      <a:r>
                        <a:rPr lang="zh-CN" altLang="en-US" dirty="0" smtClean="0">
                          <a:latin typeface="仿宋_GB2312" panose="02010609030101010101" pitchFamily="49" charset="-122"/>
                          <a:ea typeface="仿宋_GB2312" panose="02010609030101010101" pitchFamily="49" charset="-122"/>
                        </a:rPr>
                        <a:t>地市级教育行政部门</a:t>
                      </a:r>
                      <a:endParaRPr lang="zh-CN" altLang="en-US" dirty="0">
                        <a:latin typeface="仿宋_GB2312" panose="02010609030101010101" pitchFamily="49" charset="-122"/>
                        <a:ea typeface="仿宋_GB2312" panose="02010609030101010101" pitchFamily="49" charset="-122"/>
                      </a:endParaRPr>
                    </a:p>
                  </a:txBody>
                  <a:tcPr/>
                </a:tc>
                <a:tc>
                  <a:txBody>
                    <a:bodyPr/>
                    <a:lstStyle/>
                    <a:p>
                      <a:r>
                        <a:rPr lang="zh-CN" altLang="en-US" dirty="0" smtClean="0">
                          <a:latin typeface="仿宋_GB2312" panose="02010609030101010101" pitchFamily="49" charset="-122"/>
                          <a:ea typeface="仿宋_GB2312" panose="02010609030101010101" pitchFamily="49" charset="-122"/>
                        </a:rPr>
                        <a:t>省级教育行政部门</a:t>
                      </a:r>
                      <a:r>
                        <a:rPr lang="en-US" altLang="zh-CN" dirty="0" smtClean="0">
                          <a:latin typeface="仿宋_GB2312" panose="02010609030101010101" pitchFamily="49" charset="-122"/>
                          <a:ea typeface="仿宋_GB2312" panose="02010609030101010101" pitchFamily="49" charset="-122"/>
                        </a:rPr>
                        <a:t>/</a:t>
                      </a:r>
                      <a:r>
                        <a:rPr lang="zh-CN" altLang="en-US" dirty="0" smtClean="0">
                          <a:latin typeface="仿宋_GB2312" panose="02010609030101010101" pitchFamily="49" charset="-122"/>
                          <a:ea typeface="仿宋_GB2312" panose="02010609030101010101" pitchFamily="49" charset="-122"/>
                        </a:rPr>
                        <a:t>部署高校</a:t>
                      </a:r>
                      <a:endParaRPr lang="zh-CN" altLang="en-US" dirty="0">
                        <a:latin typeface="仿宋_GB2312" panose="02010609030101010101" pitchFamily="49" charset="-122"/>
                        <a:ea typeface="仿宋_GB2312" panose="02010609030101010101" pitchFamily="49" charset="-122"/>
                      </a:endParaRPr>
                    </a:p>
                  </a:txBody>
                  <a:tcPr/>
                </a:tc>
              </a:tr>
              <a:tr h="370840">
                <a:tc>
                  <a:txBody>
                    <a:bodyPr/>
                    <a:lstStyle/>
                    <a:p>
                      <a:r>
                        <a:rPr lang="zh-CN" altLang="en-US" dirty="0" smtClean="0">
                          <a:latin typeface="仿宋_GB2312" panose="02010609030101010101" pitchFamily="49" charset="-122"/>
                          <a:ea typeface="仿宋_GB2312" panose="02010609030101010101" pitchFamily="49" charset="-122"/>
                        </a:rPr>
                        <a:t>上报及审核本季度数据时间段</a:t>
                      </a:r>
                      <a:endParaRPr lang="zh-CN" altLang="en-US" dirty="0">
                        <a:latin typeface="仿宋_GB2312" panose="02010609030101010101" pitchFamily="49" charset="-122"/>
                        <a:ea typeface="仿宋_GB2312" panose="02010609030101010101" pitchFamily="49" charset="-122"/>
                      </a:endParaRPr>
                    </a:p>
                  </a:txBody>
                  <a:tcPr/>
                </a:tc>
                <a:tc>
                  <a:txBody>
                    <a:bodyPr/>
                    <a:lstStyle/>
                    <a:p>
                      <a:r>
                        <a:rPr lang="zh-CN" altLang="en-US" dirty="0" smtClean="0">
                          <a:latin typeface="仿宋_GB2312" panose="02010609030101010101" pitchFamily="49" charset="-122"/>
                          <a:ea typeface="仿宋_GB2312" panose="02010609030101010101" pitchFamily="49" charset="-122"/>
                        </a:rPr>
                        <a:t>本季度首月</a:t>
                      </a:r>
                      <a:r>
                        <a:rPr lang="en-US" altLang="zh-CN" dirty="0" smtClean="0">
                          <a:latin typeface="仿宋_GB2312" panose="02010609030101010101" pitchFamily="49" charset="-122"/>
                          <a:ea typeface="仿宋_GB2312" panose="02010609030101010101" pitchFamily="49" charset="-122"/>
                        </a:rPr>
                        <a:t>16</a:t>
                      </a:r>
                      <a:r>
                        <a:rPr lang="zh-CN" altLang="en-US" dirty="0" smtClean="0">
                          <a:latin typeface="仿宋_GB2312" panose="02010609030101010101" pitchFamily="49" charset="-122"/>
                          <a:ea typeface="仿宋_GB2312" panose="02010609030101010101" pitchFamily="49" charset="-122"/>
                        </a:rPr>
                        <a:t>日至本季度末上报</a:t>
                      </a:r>
                      <a:endParaRPr lang="zh-CN" altLang="en-US" dirty="0">
                        <a:latin typeface="仿宋_GB2312" panose="02010609030101010101" pitchFamily="49" charset="-122"/>
                        <a:ea typeface="仿宋_GB2312" panose="02010609030101010101" pitchFamily="49" charset="-122"/>
                      </a:endParaRPr>
                    </a:p>
                  </a:txBody>
                  <a:tcPr/>
                </a:tc>
                <a:tc>
                  <a:txBody>
                    <a:bodyPr/>
                    <a:lstStyle/>
                    <a:p>
                      <a:r>
                        <a:rPr lang="zh-CN" altLang="en-US" dirty="0" smtClean="0">
                          <a:latin typeface="仿宋_GB2312" panose="02010609030101010101" pitchFamily="49" charset="-122"/>
                          <a:ea typeface="仿宋_GB2312" panose="02010609030101010101" pitchFamily="49" charset="-122"/>
                        </a:rPr>
                        <a:t>下一季度首月</a:t>
                      </a:r>
                      <a:r>
                        <a:rPr lang="en-US" altLang="zh-CN" dirty="0" smtClean="0">
                          <a:latin typeface="仿宋_GB2312" panose="02010609030101010101" pitchFamily="49" charset="-122"/>
                          <a:ea typeface="仿宋_GB2312" panose="02010609030101010101" pitchFamily="49" charset="-122"/>
                        </a:rPr>
                        <a:t>1</a:t>
                      </a:r>
                      <a:r>
                        <a:rPr lang="zh-CN" altLang="en-US" dirty="0" smtClean="0">
                          <a:latin typeface="仿宋_GB2312" panose="02010609030101010101" pitchFamily="49" charset="-122"/>
                          <a:ea typeface="仿宋_GB2312" panose="02010609030101010101" pitchFamily="49" charset="-122"/>
                        </a:rPr>
                        <a:t>日至</a:t>
                      </a:r>
                      <a:r>
                        <a:rPr lang="en-US" altLang="zh-CN" dirty="0" smtClean="0">
                          <a:latin typeface="仿宋_GB2312" panose="02010609030101010101" pitchFamily="49" charset="-122"/>
                          <a:ea typeface="仿宋_GB2312" panose="02010609030101010101" pitchFamily="49" charset="-122"/>
                        </a:rPr>
                        <a:t>5</a:t>
                      </a:r>
                      <a:r>
                        <a:rPr lang="zh-CN" altLang="en-US" dirty="0" smtClean="0">
                          <a:latin typeface="仿宋_GB2312" panose="02010609030101010101" pitchFamily="49" charset="-122"/>
                          <a:ea typeface="仿宋_GB2312" panose="02010609030101010101" pitchFamily="49" charset="-122"/>
                        </a:rPr>
                        <a:t>日审核</a:t>
                      </a:r>
                      <a:endParaRPr lang="zh-CN" altLang="en-US" dirty="0">
                        <a:latin typeface="仿宋_GB2312" panose="02010609030101010101" pitchFamily="49" charset="-122"/>
                        <a:ea typeface="仿宋_GB2312" panose="0201060903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仿宋_GB2312" panose="02010609030101010101" pitchFamily="49" charset="-122"/>
                          <a:ea typeface="仿宋_GB2312" panose="02010609030101010101" pitchFamily="49" charset="-122"/>
                        </a:rPr>
                        <a:t>下一季度首月</a:t>
                      </a:r>
                      <a:r>
                        <a:rPr lang="en-US" altLang="zh-CN" dirty="0" smtClean="0">
                          <a:latin typeface="仿宋_GB2312" panose="02010609030101010101" pitchFamily="49" charset="-122"/>
                          <a:ea typeface="仿宋_GB2312" panose="02010609030101010101" pitchFamily="49" charset="-122"/>
                        </a:rPr>
                        <a:t>6</a:t>
                      </a:r>
                      <a:r>
                        <a:rPr lang="zh-CN" altLang="en-US" dirty="0" smtClean="0">
                          <a:latin typeface="仿宋_GB2312" panose="02010609030101010101" pitchFamily="49" charset="-122"/>
                          <a:ea typeface="仿宋_GB2312" panose="02010609030101010101" pitchFamily="49" charset="-122"/>
                        </a:rPr>
                        <a:t>日至</a:t>
                      </a:r>
                      <a:r>
                        <a:rPr lang="en-US" altLang="zh-CN" dirty="0" smtClean="0">
                          <a:latin typeface="仿宋_GB2312" panose="02010609030101010101" pitchFamily="49" charset="-122"/>
                          <a:ea typeface="仿宋_GB2312" panose="02010609030101010101" pitchFamily="49" charset="-122"/>
                        </a:rPr>
                        <a:t>10</a:t>
                      </a:r>
                      <a:r>
                        <a:rPr lang="zh-CN" altLang="en-US" dirty="0" smtClean="0">
                          <a:latin typeface="仿宋_GB2312" panose="02010609030101010101" pitchFamily="49" charset="-122"/>
                          <a:ea typeface="仿宋_GB2312" panose="02010609030101010101" pitchFamily="49" charset="-122"/>
                        </a:rPr>
                        <a:t>日审核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仿宋_GB2312" panose="02010609030101010101" pitchFamily="49" charset="-122"/>
                          <a:ea typeface="仿宋_GB2312" panose="02010609030101010101" pitchFamily="49" charset="-122"/>
                        </a:rPr>
                        <a:t>下一季度首月</a:t>
                      </a:r>
                      <a:r>
                        <a:rPr lang="en-US" altLang="zh-CN" dirty="0" smtClean="0">
                          <a:latin typeface="仿宋_GB2312" panose="02010609030101010101" pitchFamily="49" charset="-122"/>
                          <a:ea typeface="仿宋_GB2312" panose="02010609030101010101" pitchFamily="49" charset="-122"/>
                        </a:rPr>
                        <a:t>11</a:t>
                      </a:r>
                      <a:r>
                        <a:rPr lang="zh-CN" altLang="en-US" dirty="0" smtClean="0">
                          <a:latin typeface="仿宋_GB2312" panose="02010609030101010101" pitchFamily="49" charset="-122"/>
                          <a:ea typeface="仿宋_GB2312" panose="02010609030101010101" pitchFamily="49" charset="-122"/>
                        </a:rPr>
                        <a:t>日至</a:t>
                      </a:r>
                      <a:r>
                        <a:rPr lang="en-US" altLang="zh-CN" dirty="0" smtClean="0">
                          <a:latin typeface="仿宋_GB2312" panose="02010609030101010101" pitchFamily="49" charset="-122"/>
                          <a:ea typeface="仿宋_GB2312" panose="02010609030101010101" pitchFamily="49" charset="-122"/>
                        </a:rPr>
                        <a:t>15</a:t>
                      </a:r>
                      <a:r>
                        <a:rPr lang="zh-CN" altLang="en-US" dirty="0" smtClean="0">
                          <a:latin typeface="仿宋_GB2312" panose="02010609030101010101" pitchFamily="49" charset="-122"/>
                          <a:ea typeface="仿宋_GB2312" panose="02010609030101010101" pitchFamily="49" charset="-122"/>
                        </a:rPr>
                        <a:t>日审核</a:t>
                      </a:r>
                    </a:p>
                  </a:txBody>
                  <a:tcPr/>
                </a:tc>
              </a:tr>
              <a:tr h="370840">
                <a:tc>
                  <a:txBody>
                    <a:bodyPr/>
                    <a:lstStyle/>
                    <a:p>
                      <a:r>
                        <a:rPr lang="en-US" altLang="zh-CN" dirty="0" smtClean="0">
                          <a:latin typeface="仿宋_GB2312" panose="02010609030101010101" pitchFamily="49" charset="-122"/>
                          <a:ea typeface="仿宋_GB2312" panose="02010609030101010101" pitchFamily="49" charset="-122"/>
                        </a:rPr>
                        <a:t>2019</a:t>
                      </a:r>
                      <a:r>
                        <a:rPr lang="zh-CN" altLang="en-US" dirty="0" smtClean="0">
                          <a:latin typeface="仿宋_GB2312" panose="02010609030101010101" pitchFamily="49" charset="-122"/>
                          <a:ea typeface="仿宋_GB2312" panose="02010609030101010101" pitchFamily="49" charset="-122"/>
                        </a:rPr>
                        <a:t>年第四季度数据审核上报时间段</a:t>
                      </a:r>
                      <a:endParaRPr lang="zh-CN" altLang="en-US" dirty="0">
                        <a:latin typeface="仿宋_GB2312" panose="02010609030101010101" pitchFamily="49" charset="-122"/>
                        <a:ea typeface="仿宋_GB2312" panose="02010609030101010101" pitchFamily="49" charset="-122"/>
                      </a:endParaRPr>
                    </a:p>
                  </a:txBody>
                  <a:tcPr/>
                </a:tc>
                <a:tc>
                  <a:txBody>
                    <a:bodyPr/>
                    <a:lstStyle/>
                    <a:p>
                      <a:pPr algn="ctr"/>
                      <a:r>
                        <a:rPr lang="en-US" altLang="zh-CN" dirty="0" smtClean="0">
                          <a:latin typeface="仿宋_GB2312" panose="02010609030101010101" pitchFamily="49" charset="-122"/>
                          <a:ea typeface="仿宋_GB2312" panose="02010609030101010101" pitchFamily="49" charset="-122"/>
                        </a:rPr>
                        <a:t>2019.10.16</a:t>
                      </a:r>
                    </a:p>
                    <a:p>
                      <a:pPr algn="ctr"/>
                      <a:r>
                        <a:rPr lang="en-US" altLang="zh-CN" dirty="0" smtClean="0">
                          <a:latin typeface="仿宋_GB2312" panose="02010609030101010101" pitchFamily="49" charset="-122"/>
                          <a:ea typeface="仿宋_GB2312" panose="02010609030101010101" pitchFamily="49" charset="-122"/>
                        </a:rPr>
                        <a:t>——</a:t>
                      </a:r>
                    </a:p>
                    <a:p>
                      <a:pPr algn="ctr"/>
                      <a:r>
                        <a:rPr lang="en-US" altLang="zh-CN" dirty="0" smtClean="0">
                          <a:latin typeface="仿宋_GB2312" panose="02010609030101010101" pitchFamily="49" charset="-122"/>
                          <a:ea typeface="仿宋_GB2312" panose="02010609030101010101" pitchFamily="49" charset="-122"/>
                        </a:rPr>
                        <a:t>2019.12.31</a:t>
                      </a:r>
                      <a:endParaRPr lang="zh-CN" altLang="en-US" dirty="0">
                        <a:latin typeface="仿宋_GB2312" panose="02010609030101010101" pitchFamily="49" charset="-122"/>
                        <a:ea typeface="仿宋_GB2312" panose="02010609030101010101" pitchFamily="49" charset="-122"/>
                      </a:endParaRPr>
                    </a:p>
                  </a:txBody>
                  <a:tcPr/>
                </a:tc>
                <a:tc>
                  <a:txBody>
                    <a:bodyPr/>
                    <a:lstStyle/>
                    <a:p>
                      <a:pPr algn="ctr"/>
                      <a:r>
                        <a:rPr lang="en-US" altLang="zh-CN" dirty="0" smtClean="0">
                          <a:latin typeface="仿宋_GB2312" panose="02010609030101010101" pitchFamily="49" charset="-122"/>
                          <a:ea typeface="仿宋_GB2312" panose="02010609030101010101" pitchFamily="49" charset="-122"/>
                        </a:rPr>
                        <a:t>2020.1.1</a:t>
                      </a:r>
                    </a:p>
                    <a:p>
                      <a:pPr algn="ctr"/>
                      <a:r>
                        <a:rPr lang="en-US" altLang="zh-CN" dirty="0" smtClean="0">
                          <a:latin typeface="仿宋_GB2312" panose="02010609030101010101" pitchFamily="49" charset="-122"/>
                          <a:ea typeface="仿宋_GB2312" panose="02010609030101010101" pitchFamily="49" charset="-122"/>
                        </a:rPr>
                        <a:t>——</a:t>
                      </a:r>
                    </a:p>
                    <a:p>
                      <a:pPr algn="ctr"/>
                      <a:r>
                        <a:rPr lang="en-US" altLang="zh-CN" dirty="0" smtClean="0">
                          <a:latin typeface="仿宋_GB2312" panose="02010609030101010101" pitchFamily="49" charset="-122"/>
                          <a:ea typeface="仿宋_GB2312" panose="02010609030101010101" pitchFamily="49" charset="-122"/>
                        </a:rPr>
                        <a:t>2020.1.5</a:t>
                      </a:r>
                      <a:endParaRPr lang="zh-CN" altLang="en-US" dirty="0">
                        <a:latin typeface="仿宋_GB2312" panose="02010609030101010101" pitchFamily="49" charset="-122"/>
                        <a:ea typeface="仿宋_GB2312" panose="02010609030101010101" pitchFamily="49" charset="-122"/>
                      </a:endParaRPr>
                    </a:p>
                  </a:txBody>
                  <a:tcPr/>
                </a:tc>
                <a:tc>
                  <a:txBody>
                    <a:bodyPr/>
                    <a:lstStyle/>
                    <a:p>
                      <a:pPr algn="ctr"/>
                      <a:r>
                        <a:rPr lang="en-US" altLang="zh-CN" dirty="0" smtClean="0">
                          <a:latin typeface="仿宋_GB2312" panose="02010609030101010101" pitchFamily="49" charset="-122"/>
                          <a:ea typeface="仿宋_GB2312" panose="02010609030101010101" pitchFamily="49" charset="-122"/>
                        </a:rPr>
                        <a:t>2020.1.6</a:t>
                      </a:r>
                    </a:p>
                    <a:p>
                      <a:pPr algn="ctr"/>
                      <a:r>
                        <a:rPr lang="en-US" altLang="zh-CN" dirty="0" smtClean="0">
                          <a:latin typeface="仿宋_GB2312" panose="02010609030101010101" pitchFamily="49" charset="-122"/>
                          <a:ea typeface="仿宋_GB2312" panose="02010609030101010101" pitchFamily="49" charset="-122"/>
                        </a:rPr>
                        <a:t>——</a:t>
                      </a:r>
                    </a:p>
                    <a:p>
                      <a:pPr algn="ctr"/>
                      <a:r>
                        <a:rPr lang="en-US" altLang="zh-CN" dirty="0" smtClean="0">
                          <a:latin typeface="仿宋_GB2312" panose="02010609030101010101" pitchFamily="49" charset="-122"/>
                          <a:ea typeface="仿宋_GB2312" panose="02010609030101010101" pitchFamily="49" charset="-122"/>
                        </a:rPr>
                        <a:t>2020.1.10</a:t>
                      </a:r>
                      <a:endParaRPr lang="zh-CN" altLang="en-US" dirty="0" smtClean="0">
                        <a:latin typeface="仿宋_GB2312" panose="02010609030101010101" pitchFamily="49" charset="-122"/>
                        <a:ea typeface="仿宋_GB2312" panose="02010609030101010101" pitchFamily="49" charset="-122"/>
                      </a:endParaRPr>
                    </a:p>
                  </a:txBody>
                  <a:tcPr/>
                </a:tc>
                <a:tc>
                  <a:txBody>
                    <a:bodyPr/>
                    <a:lstStyle/>
                    <a:p>
                      <a:pPr algn="ctr"/>
                      <a:r>
                        <a:rPr lang="en-US" altLang="zh-CN" dirty="0" smtClean="0">
                          <a:latin typeface="仿宋_GB2312" panose="02010609030101010101" pitchFamily="49" charset="-122"/>
                          <a:ea typeface="仿宋_GB2312" panose="02010609030101010101" pitchFamily="49" charset="-122"/>
                        </a:rPr>
                        <a:t>2020.1.11</a:t>
                      </a:r>
                    </a:p>
                    <a:p>
                      <a:pPr algn="ctr"/>
                      <a:r>
                        <a:rPr lang="en-US" altLang="zh-CN" dirty="0" smtClean="0">
                          <a:latin typeface="仿宋_GB2312" panose="02010609030101010101" pitchFamily="49" charset="-122"/>
                          <a:ea typeface="仿宋_GB2312" panose="02010609030101010101" pitchFamily="49" charset="-122"/>
                        </a:rPr>
                        <a:t>——</a:t>
                      </a:r>
                    </a:p>
                    <a:p>
                      <a:pPr algn="ctr"/>
                      <a:r>
                        <a:rPr lang="en-US" altLang="zh-CN" dirty="0" smtClean="0">
                          <a:latin typeface="仿宋_GB2312" panose="02010609030101010101" pitchFamily="49" charset="-122"/>
                          <a:ea typeface="仿宋_GB2312" panose="02010609030101010101" pitchFamily="49" charset="-122"/>
                        </a:rPr>
                        <a:t>2020.1.15</a:t>
                      </a:r>
                      <a:endParaRPr lang="zh-CN" altLang="en-US" dirty="0" smtClean="0">
                        <a:latin typeface="仿宋_GB2312" panose="02010609030101010101" pitchFamily="49" charset="-122"/>
                        <a:ea typeface="仿宋_GB2312" panose="02010609030101010101" pitchFamily="49" charset="-122"/>
                      </a:endParaRPr>
                    </a:p>
                  </a:txBody>
                  <a:tcPr/>
                </a:tc>
              </a:tr>
            </a:tbl>
          </a:graphicData>
        </a:graphic>
      </p:graphicFrame>
    </p:spTree>
    <p:extLst>
      <p:ext uri="{BB962C8B-B14F-4D97-AF65-F5344CB8AC3E}">
        <p14:creationId xmlns:p14="http://schemas.microsoft.com/office/powerpoint/2010/main" xmlns="" val="196505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grpSp>
        <p:nvGrpSpPr>
          <p:cNvPr id="2" name="组合 46"/>
          <p:cNvGrpSpPr/>
          <p:nvPr/>
        </p:nvGrpSpPr>
        <p:grpSpPr>
          <a:xfrm>
            <a:off x="683568" y="1203598"/>
            <a:ext cx="7947660" cy="1992138"/>
            <a:chOff x="574289" y="1019934"/>
            <a:chExt cx="7292726" cy="5400527"/>
          </a:xfrm>
        </p:grpSpPr>
        <p:sp>
          <p:nvSpPr>
            <p:cNvPr id="5" name="圆角矩形 4"/>
            <p:cNvSpPr/>
            <p:nvPr/>
          </p:nvSpPr>
          <p:spPr>
            <a:xfrm>
              <a:off x="574289" y="1019934"/>
              <a:ext cx="7292726" cy="4731372"/>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圆角矩形 5"/>
            <p:cNvSpPr/>
            <p:nvPr/>
          </p:nvSpPr>
          <p:spPr>
            <a:xfrm>
              <a:off x="785508" y="1410350"/>
              <a:ext cx="6870288" cy="50101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R="0" lvl="0" indent="0" algn="l" defTabSz="914400" rtl="0" eaLnBrk="1" fontAlgn="base" latinLnBrk="0" hangingPunct="1">
                <a:lnSpc>
                  <a:spcPct val="100000"/>
                </a:lnSpc>
                <a:spcBef>
                  <a:spcPct val="20000"/>
                </a:spcBef>
                <a:spcAft>
                  <a:spcPct val="0"/>
                </a:spcAft>
                <a:buClrTx/>
                <a:buSzTx/>
                <a:buNone/>
                <a:defRPr/>
              </a:pPr>
              <a:r>
                <a:rPr lang="en-US" altLang="zh-CN" dirty="0" smtClean="0">
                  <a:solidFill>
                    <a:schemeClr val="tx1"/>
                  </a:solidFill>
                  <a:latin typeface="仿宋_GB2312" panose="02010609030101010101" pitchFamily="49" charset="-122"/>
                  <a:ea typeface="仿宋_GB2312" panose="02010609030101010101" pitchFamily="49" charset="-122"/>
                  <a:sym typeface="+mn-ea"/>
                </a:rPr>
                <a:t>《</a:t>
              </a:r>
              <a:r>
                <a:rPr lang="zh-CN" altLang="en-US" dirty="0" smtClean="0">
                  <a:solidFill>
                    <a:schemeClr val="tx1"/>
                  </a:solidFill>
                  <a:latin typeface="仿宋_GB2312" panose="02010609030101010101" pitchFamily="49" charset="-122"/>
                  <a:ea typeface="仿宋_GB2312" panose="02010609030101010101" pitchFamily="49" charset="-122"/>
                  <a:sym typeface="+mn-ea"/>
                </a:rPr>
                <a:t>全国教育信息化工作管理信息系统</a:t>
              </a:r>
              <a:r>
                <a:rPr lang="en-US" altLang="zh-CN" dirty="0" smtClean="0">
                  <a:solidFill>
                    <a:schemeClr val="tx1"/>
                  </a:solidFill>
                  <a:latin typeface="仿宋_GB2312" panose="02010609030101010101" pitchFamily="49" charset="-122"/>
                  <a:ea typeface="仿宋_GB2312" panose="02010609030101010101" pitchFamily="49" charset="-122"/>
                  <a:sym typeface="+mn-ea"/>
                </a:rPr>
                <a:t>—</a:t>
              </a:r>
              <a:r>
                <a:rPr lang="zh-CN" altLang="en-US" dirty="0">
                  <a:solidFill>
                    <a:schemeClr val="tx1"/>
                  </a:solidFill>
                  <a:latin typeface="仿宋_GB2312" panose="02010609030101010101" pitchFamily="49" charset="-122"/>
                  <a:ea typeface="仿宋_GB2312" panose="02010609030101010101" pitchFamily="49" charset="-122"/>
                  <a:sym typeface="+mn-ea"/>
                </a:rPr>
                <a:t>采集</a:t>
              </a:r>
              <a:r>
                <a:rPr lang="zh-CN" altLang="en-US" dirty="0" smtClean="0">
                  <a:solidFill>
                    <a:schemeClr val="tx1"/>
                  </a:solidFill>
                  <a:latin typeface="仿宋_GB2312" panose="02010609030101010101" pitchFamily="49" charset="-122"/>
                  <a:ea typeface="仿宋_GB2312" panose="02010609030101010101" pitchFamily="49" charset="-122"/>
                  <a:sym typeface="+mn-ea"/>
                </a:rPr>
                <a:t>指标</a:t>
              </a:r>
              <a:r>
                <a:rPr lang="en-US" altLang="zh-CN" dirty="0" smtClean="0">
                  <a:solidFill>
                    <a:schemeClr val="tx1"/>
                  </a:solidFill>
                  <a:latin typeface="仿宋_GB2312" panose="02010609030101010101" pitchFamily="49" charset="-122"/>
                  <a:ea typeface="仿宋_GB2312" panose="02010609030101010101" pitchFamily="49" charset="-122"/>
                  <a:sym typeface="+mn-ea"/>
                </a:rPr>
                <a:t>V1.1》</a:t>
              </a:r>
            </a:p>
            <a:p>
              <a:pPr marR="0" lvl="0" indent="0" algn="l" defTabSz="914400" rtl="0" eaLnBrk="1" fontAlgn="base" latinLnBrk="0" hangingPunct="1">
                <a:lnSpc>
                  <a:spcPct val="100000"/>
                </a:lnSpc>
                <a:spcBef>
                  <a:spcPct val="20000"/>
                </a:spcBef>
                <a:spcAft>
                  <a:spcPct val="0"/>
                </a:spcAft>
                <a:buClrTx/>
                <a:buSzTx/>
                <a:buNone/>
                <a:defRPr/>
              </a:pPr>
              <a:endParaRPr lang="en-US" altLang="zh-CN" dirty="0" smtClean="0">
                <a:solidFill>
                  <a:schemeClr val="tx1"/>
                </a:solidFill>
                <a:latin typeface="仿宋_GB2312" panose="02010609030101010101" pitchFamily="49" charset="-122"/>
                <a:ea typeface="仿宋_GB2312" panose="02010609030101010101" pitchFamily="49" charset="-122"/>
                <a:sym typeface="+mn-ea"/>
              </a:endParaRPr>
            </a:p>
            <a:p>
              <a:pPr lvl="0" fontAlgn="base">
                <a:spcBef>
                  <a:spcPct val="20000"/>
                </a:spcBef>
                <a:spcAft>
                  <a:spcPct val="0"/>
                </a:spcAft>
                <a:defRPr/>
              </a:pPr>
              <a:r>
                <a:rPr kumimoji="0" lang="en-US" altLang="zh-CN"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sym typeface="+mn-ea"/>
                </a:rPr>
                <a:t>《</a:t>
              </a:r>
              <a:r>
                <a:rPr lang="zh-CN" altLang="en-US" dirty="0">
                  <a:solidFill>
                    <a:schemeClr val="tx1"/>
                  </a:solidFill>
                  <a:latin typeface="仿宋_GB2312" panose="02010609030101010101" pitchFamily="49" charset="-122"/>
                  <a:ea typeface="仿宋_GB2312" panose="02010609030101010101" pitchFamily="49" charset="-122"/>
                  <a:sym typeface="+mn-ea"/>
                </a:rPr>
                <a:t>全国教育信息化工作</a:t>
              </a:r>
              <a:r>
                <a:rPr lang="zh-CN" altLang="en-US" dirty="0" smtClean="0">
                  <a:solidFill>
                    <a:schemeClr val="tx1"/>
                  </a:solidFill>
                  <a:latin typeface="仿宋_GB2312" panose="02010609030101010101" pitchFamily="49" charset="-122"/>
                  <a:ea typeface="仿宋_GB2312" panose="02010609030101010101" pitchFamily="49" charset="-122"/>
                  <a:sym typeface="+mn-ea"/>
                </a:rPr>
                <a:t>管理信息系统</a:t>
              </a:r>
              <a:r>
                <a:rPr lang="en-US" altLang="zh-CN" dirty="0" smtClean="0">
                  <a:solidFill>
                    <a:schemeClr val="tx1"/>
                  </a:solidFill>
                  <a:latin typeface="仿宋_GB2312" panose="02010609030101010101" pitchFamily="49" charset="-122"/>
                  <a:ea typeface="仿宋_GB2312" panose="02010609030101010101" pitchFamily="49" charset="-122"/>
                  <a:sym typeface="+mn-ea"/>
                </a:rPr>
                <a:t>—</a:t>
              </a:r>
              <a:r>
                <a:rPr lang="zh-CN" altLang="en-US" dirty="0" smtClean="0">
                  <a:solidFill>
                    <a:schemeClr val="tx1"/>
                  </a:solidFill>
                  <a:latin typeface="仿宋_GB2312" panose="02010609030101010101" pitchFamily="49" charset="-122"/>
                  <a:ea typeface="仿宋_GB2312" panose="02010609030101010101" pitchFamily="49" charset="-122"/>
                  <a:sym typeface="+mn-ea"/>
                </a:rPr>
                <a:t>采集指标</a:t>
              </a:r>
              <a:r>
                <a:rPr lang="zh-CN" altLang="en-US" dirty="0">
                  <a:solidFill>
                    <a:schemeClr val="tx1"/>
                  </a:solidFill>
                  <a:latin typeface="仿宋_GB2312" panose="02010609030101010101" pitchFamily="49" charset="-122"/>
                  <a:ea typeface="仿宋_GB2312" panose="02010609030101010101" pitchFamily="49" charset="-122"/>
                  <a:sym typeface="+mn-ea"/>
                </a:rPr>
                <a:t>解释及填报</a:t>
              </a:r>
              <a:r>
                <a:rPr lang="zh-CN" altLang="en-US" dirty="0" smtClean="0">
                  <a:solidFill>
                    <a:schemeClr val="tx1"/>
                  </a:solidFill>
                  <a:latin typeface="仿宋_GB2312" panose="02010609030101010101" pitchFamily="49" charset="-122"/>
                  <a:ea typeface="仿宋_GB2312" panose="02010609030101010101" pitchFamily="49" charset="-122"/>
                  <a:sym typeface="+mn-ea"/>
                </a:rPr>
                <a:t>说明</a:t>
              </a:r>
              <a:r>
                <a:rPr lang="en-US" altLang="zh-CN" dirty="0" smtClean="0">
                  <a:solidFill>
                    <a:schemeClr val="tx1"/>
                  </a:solidFill>
                  <a:latin typeface="仿宋_GB2312" panose="02010609030101010101" pitchFamily="49" charset="-122"/>
                  <a:ea typeface="仿宋_GB2312" panose="02010609030101010101" pitchFamily="49" charset="-122"/>
                  <a:sym typeface="+mn-ea"/>
                </a:rPr>
                <a:t>V1.1</a:t>
              </a:r>
              <a:r>
                <a:rPr kumimoji="0" lang="en-US" altLang="zh-CN"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sym typeface="+mn-ea"/>
                </a:rPr>
                <a:t>》</a:t>
              </a:r>
              <a:endParaRPr kumimoji="0" lang="en-US" altLang="zh-CN"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endParaRPr>
            </a:p>
            <a:p>
              <a:pPr marR="0" lvl="0" indent="0" algn="l" defTabSz="914400" rtl="0" eaLnBrk="1" fontAlgn="base" latinLnBrk="0" hangingPunct="1">
                <a:lnSpc>
                  <a:spcPct val="100000"/>
                </a:lnSpc>
                <a:spcBef>
                  <a:spcPct val="20000"/>
                </a:spcBef>
                <a:spcAft>
                  <a:spcPct val="0"/>
                </a:spcAft>
                <a:buClrTx/>
                <a:buSzTx/>
                <a:buNone/>
                <a:defRPr/>
              </a:pPr>
              <a:endParaRPr dirty="0">
                <a:solidFill>
                  <a:schemeClr val="tx1"/>
                </a:solidFill>
                <a:latin typeface="方正小标宋简体" panose="03000509000000000000" charset="-122"/>
                <a:ea typeface="方正小标宋简体" panose="03000509000000000000" charset="-122"/>
                <a:cs typeface="仿宋_GB2312" charset="0"/>
                <a:sym typeface="+mn-ea"/>
              </a:endParaRPr>
            </a:p>
          </p:txBody>
        </p:sp>
      </p:grpSp>
      <p:sp>
        <p:nvSpPr>
          <p:cNvPr id="7" name="矩形 6"/>
          <p:cNvSpPr>
            <a:spLocks noChangeAspect="1"/>
          </p:cNvSpPr>
          <p:nvPr/>
        </p:nvSpPr>
        <p:spPr>
          <a:xfrm>
            <a:off x="180340" y="92075"/>
            <a:ext cx="4031620" cy="369332"/>
          </a:xfrm>
          <a:prstGeom prst="rect">
            <a:avLst/>
          </a:prstGeom>
        </p:spPr>
        <p:txBody>
          <a:bodyPr wrap="square">
            <a:spAutoFit/>
          </a:bodyPr>
          <a:lstStyle/>
          <a:p>
            <a:r>
              <a:rPr lang="zh-CN" altLang="en-US" dirty="0" smtClean="0">
                <a:solidFill>
                  <a:schemeClr val="tx2"/>
                </a:solidFill>
                <a:effectLst/>
                <a:latin typeface="方正小标宋简体" panose="03000509000000000000" charset="-122"/>
                <a:ea typeface="方正小标宋简体" panose="03000509000000000000" charset="-122"/>
              </a:rPr>
              <a:t>指标介绍</a:t>
            </a:r>
            <a:r>
              <a:rPr lang="en-US" altLang="zh-CN" dirty="0" smtClean="0">
                <a:solidFill>
                  <a:schemeClr val="tx2"/>
                </a:solidFill>
                <a:effectLst/>
                <a:latin typeface="方正小标宋简体" panose="03000509000000000000" charset="-122"/>
                <a:ea typeface="方正小标宋简体" panose="03000509000000000000" charset="-122"/>
              </a:rPr>
              <a:t>——</a:t>
            </a:r>
            <a:r>
              <a:rPr lang="zh-CN" altLang="en-US" dirty="0" smtClean="0">
                <a:solidFill>
                  <a:schemeClr val="tx2"/>
                </a:solidFill>
                <a:effectLst/>
                <a:latin typeface="方正小标宋简体" panose="03000509000000000000" charset="-122"/>
                <a:ea typeface="方正小标宋简体" panose="03000509000000000000" charset="-122"/>
              </a:rPr>
              <a:t>参考文档</a:t>
            </a:r>
          </a:p>
        </p:txBody>
      </p:sp>
      <p:sp>
        <p:nvSpPr>
          <p:cNvPr id="9" name="圆角矩形 5"/>
          <p:cNvSpPr/>
          <p:nvPr/>
        </p:nvSpPr>
        <p:spPr>
          <a:xfrm>
            <a:off x="913756" y="3134084"/>
            <a:ext cx="7487284" cy="18481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R="0" lvl="0" indent="0" algn="l" defTabSz="914400" rtl="0" eaLnBrk="1" fontAlgn="base" latinLnBrk="0" hangingPunct="1">
              <a:lnSpc>
                <a:spcPct val="100000"/>
              </a:lnSpc>
              <a:spcBef>
                <a:spcPct val="20000"/>
              </a:spcBef>
              <a:spcAft>
                <a:spcPct val="0"/>
              </a:spcAft>
              <a:buClrTx/>
              <a:buSzTx/>
              <a:buNone/>
              <a:defRPr/>
            </a:pPr>
            <a:endParaRPr dirty="0">
              <a:solidFill>
                <a:schemeClr val="tx1"/>
              </a:solidFill>
              <a:latin typeface="方正小标宋简体" panose="03000509000000000000" charset="-122"/>
              <a:ea typeface="方正小标宋简体" panose="03000509000000000000" charset="-122"/>
              <a:cs typeface="仿宋_GB2312"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10" name="矩形 9"/>
          <p:cNvSpPr>
            <a:spLocks noChangeAspect="1"/>
          </p:cNvSpPr>
          <p:nvPr/>
        </p:nvSpPr>
        <p:spPr>
          <a:xfrm>
            <a:off x="180340" y="92075"/>
            <a:ext cx="1537970" cy="369332"/>
          </a:xfrm>
          <a:prstGeom prst="rect">
            <a:avLst/>
          </a:prstGeom>
        </p:spPr>
        <p:txBody>
          <a:bodyPr wrap="square">
            <a:spAutoFit/>
          </a:bodyPr>
          <a:lstStyle/>
          <a:p>
            <a:r>
              <a:rPr lang="zh-CN" altLang="en-US" dirty="0" smtClean="0">
                <a:solidFill>
                  <a:schemeClr val="tx2"/>
                </a:solidFill>
                <a:latin typeface="方正小标宋简体" panose="03000509000000000000" charset="-122"/>
                <a:ea typeface="方正小标宋简体" panose="03000509000000000000" charset="-122"/>
              </a:rPr>
              <a:t>填报说明</a:t>
            </a:r>
            <a:endParaRPr lang="zh-CN" altLang="en-US" dirty="0" smtClean="0">
              <a:solidFill>
                <a:schemeClr val="tx2"/>
              </a:solidFill>
              <a:effectLst/>
              <a:latin typeface="方正小标宋简体" panose="03000509000000000000" charset="-122"/>
              <a:ea typeface="方正小标宋简体" panose="03000509000000000000" charset="-122"/>
            </a:endParaRPr>
          </a:p>
        </p:txBody>
      </p:sp>
      <p:grpSp>
        <p:nvGrpSpPr>
          <p:cNvPr id="2" name="组合 46"/>
          <p:cNvGrpSpPr/>
          <p:nvPr/>
        </p:nvGrpSpPr>
        <p:grpSpPr>
          <a:xfrm>
            <a:off x="755576" y="976585"/>
            <a:ext cx="7947660" cy="3678739"/>
            <a:chOff x="640363" y="708761"/>
            <a:chExt cx="7292726" cy="5042544"/>
          </a:xfrm>
        </p:grpSpPr>
        <p:sp>
          <p:nvSpPr>
            <p:cNvPr id="12" name="圆角矩形 11"/>
            <p:cNvSpPr/>
            <p:nvPr/>
          </p:nvSpPr>
          <p:spPr>
            <a:xfrm>
              <a:off x="640363" y="1019934"/>
              <a:ext cx="7292726" cy="4731371"/>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圆角矩形 5"/>
            <p:cNvSpPr/>
            <p:nvPr/>
          </p:nvSpPr>
          <p:spPr>
            <a:xfrm>
              <a:off x="851582" y="708761"/>
              <a:ext cx="6870288" cy="50101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fontAlgn="base">
                <a:spcBef>
                  <a:spcPct val="20000"/>
                </a:spcBef>
                <a:spcAft>
                  <a:spcPct val="0"/>
                </a:spcAft>
                <a:defRPr/>
              </a:pPr>
              <a:endParaRPr lang="en-US" altLang="zh-CN" dirty="0" smtClean="0">
                <a:latin typeface="仿宋_GB2312" panose="02010609030101010101" pitchFamily="49" charset="-122"/>
                <a:ea typeface="仿宋_GB2312" panose="02010609030101010101" pitchFamily="49" charset="-122"/>
              </a:endParaRPr>
            </a:p>
            <a:p>
              <a:pPr lvl="0" fontAlgn="base">
                <a:spcBef>
                  <a:spcPct val="20000"/>
                </a:spcBef>
                <a:spcAft>
                  <a:spcPct val="0"/>
                </a:spcAft>
                <a:defRPr/>
              </a:pPr>
              <a:r>
                <a:rPr lang="zh-CN" altLang="en-US" dirty="0" smtClean="0">
                  <a:solidFill>
                    <a:schemeClr val="tx1"/>
                  </a:solidFill>
                  <a:latin typeface="仿宋_GB2312" panose="02010609030101010101" pitchFamily="49" charset="-122"/>
                  <a:ea typeface="仿宋_GB2312" panose="02010609030101010101" pitchFamily="49" charset="-122"/>
                  <a:cs typeface="仿宋_GB2312" charset="0"/>
                  <a:sym typeface="+mn-ea"/>
                </a:rPr>
                <a:t>数据管理：各级教育行政部门、学校按照系统要求填报数据，做到有变化即更新，无变化每季度确认。</a:t>
              </a:r>
              <a:endParaRPr lang="en-US" altLang="zh-CN" dirty="0" smtClean="0">
                <a:solidFill>
                  <a:schemeClr val="tx1"/>
                </a:solidFill>
                <a:latin typeface="仿宋_GB2312" panose="02010609030101010101" pitchFamily="49" charset="-122"/>
                <a:ea typeface="仿宋_GB2312" panose="02010609030101010101" pitchFamily="49" charset="-122"/>
                <a:cs typeface="仿宋_GB2312" charset="0"/>
                <a:sym typeface="+mn-ea"/>
              </a:endParaRPr>
            </a:p>
            <a:p>
              <a:pPr lvl="0" fontAlgn="base">
                <a:spcBef>
                  <a:spcPct val="20000"/>
                </a:spcBef>
                <a:spcAft>
                  <a:spcPct val="0"/>
                </a:spcAft>
                <a:defRPr/>
              </a:pPr>
              <a:endParaRPr lang="en-US" dirty="0">
                <a:solidFill>
                  <a:schemeClr val="tx1"/>
                </a:solidFill>
                <a:latin typeface="仿宋_GB2312" panose="02010609030101010101" pitchFamily="49" charset="-122"/>
                <a:ea typeface="仿宋_GB2312" panose="02010609030101010101" pitchFamily="49" charset="-122"/>
                <a:cs typeface="仿宋_GB2312" charset="0"/>
                <a:sym typeface="+mn-ea"/>
              </a:endParaRPr>
            </a:p>
            <a:p>
              <a:pPr lvl="0" fontAlgn="base">
                <a:spcBef>
                  <a:spcPct val="20000"/>
                </a:spcBef>
                <a:spcAft>
                  <a:spcPct val="0"/>
                </a:spcAft>
                <a:defRPr/>
              </a:pPr>
              <a:r>
                <a:rPr lang="zh-CN" altLang="en-US" dirty="0" smtClean="0">
                  <a:solidFill>
                    <a:schemeClr val="tx1"/>
                  </a:solidFill>
                  <a:latin typeface="仿宋_GB2312" panose="02010609030101010101" pitchFamily="49" charset="-122"/>
                  <a:ea typeface="仿宋_GB2312" panose="02010609030101010101" pitchFamily="49" charset="-122"/>
                  <a:cs typeface="仿宋_GB2312" charset="0"/>
                  <a:sym typeface="+mn-ea"/>
                </a:rPr>
                <a:t>安全管理：重视安全保障工作，加强账号和密码的管理</a:t>
              </a:r>
              <a:endParaRPr dirty="0">
                <a:solidFill>
                  <a:schemeClr val="tx1"/>
                </a:solidFill>
                <a:latin typeface="仿宋_GB2312" panose="02010609030101010101" pitchFamily="49" charset="-122"/>
                <a:ea typeface="仿宋_GB2312" panose="02010609030101010101" pitchFamily="49" charset="-122"/>
                <a:cs typeface="仿宋_GB2312" charset="0"/>
                <a:sym typeface="+mn-ea"/>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p:nvPr/>
        </p:nvSpPr>
        <p:spPr>
          <a:xfrm>
            <a:off x="0" y="483235"/>
            <a:ext cx="9144000" cy="0"/>
          </a:xfrm>
          <a:prstGeom prst="line">
            <a:avLst/>
          </a:prstGeom>
          <a:ln w="9525" cap="flat" cmpd="sng">
            <a:solidFill>
              <a:srgbClr val="C0C0C0">
                <a:alpha val="21960"/>
              </a:srgbClr>
            </a:solidFill>
            <a:prstDash val="sysDash"/>
            <a:headEnd type="none" w="med" len="med"/>
            <a:tailEnd type="none" w="med" len="med"/>
          </a:ln>
        </p:spPr>
      </p:sp>
      <p:sp>
        <p:nvSpPr>
          <p:cNvPr id="7" name="矩形 6"/>
          <p:cNvSpPr>
            <a:spLocks noChangeAspect="1"/>
          </p:cNvSpPr>
          <p:nvPr/>
        </p:nvSpPr>
        <p:spPr>
          <a:xfrm>
            <a:off x="180340" y="92075"/>
            <a:ext cx="1537970" cy="369332"/>
          </a:xfrm>
          <a:prstGeom prst="rect">
            <a:avLst/>
          </a:prstGeom>
        </p:spPr>
        <p:txBody>
          <a:bodyPr wrap="square">
            <a:spAutoFit/>
          </a:bodyPr>
          <a:lstStyle/>
          <a:p>
            <a:r>
              <a:rPr lang="zh-CN" altLang="en-US" dirty="0" smtClean="0">
                <a:solidFill>
                  <a:schemeClr val="tx2"/>
                </a:solidFill>
                <a:latin typeface="方正小标宋简体" panose="03000509000000000000" charset="-122"/>
                <a:ea typeface="方正小标宋简体" panose="03000509000000000000" charset="-122"/>
              </a:rPr>
              <a:t>填报说明</a:t>
            </a:r>
            <a:endParaRPr lang="zh-CN" altLang="en-US" dirty="0" smtClean="0">
              <a:solidFill>
                <a:schemeClr val="tx2"/>
              </a:solidFill>
              <a:effectLst/>
              <a:latin typeface="方正小标宋简体" panose="03000509000000000000" charset="-122"/>
              <a:ea typeface="方正小标宋简体" panose="03000509000000000000" charset="-122"/>
            </a:endParaRPr>
          </a:p>
        </p:txBody>
      </p:sp>
      <p:grpSp>
        <p:nvGrpSpPr>
          <p:cNvPr id="2" name="组合 46"/>
          <p:cNvGrpSpPr/>
          <p:nvPr/>
        </p:nvGrpSpPr>
        <p:grpSpPr>
          <a:xfrm>
            <a:off x="683568" y="1203599"/>
            <a:ext cx="7947660" cy="1152127"/>
            <a:chOff x="574289" y="1019934"/>
            <a:chExt cx="7292726" cy="4731372"/>
          </a:xfrm>
        </p:grpSpPr>
        <p:sp>
          <p:nvSpPr>
            <p:cNvPr id="11" name="圆角矩形 10"/>
            <p:cNvSpPr/>
            <p:nvPr/>
          </p:nvSpPr>
          <p:spPr>
            <a:xfrm>
              <a:off x="574289" y="1019934"/>
              <a:ext cx="7292726" cy="4731372"/>
            </a:xfrm>
            <a:prstGeom prst="roundRect">
              <a:avLst>
                <a:gd name="adj" fmla="val 10000"/>
              </a:avLst>
            </a:prstGeom>
            <a:solidFill>
              <a:schemeClr val="accent1">
                <a:lumMod val="20000"/>
                <a:lumOff val="80000"/>
                <a:alpha val="90000"/>
              </a:schemeClr>
            </a:solidFill>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圆角矩形 5"/>
            <p:cNvSpPr/>
            <p:nvPr/>
          </p:nvSpPr>
          <p:spPr>
            <a:xfrm>
              <a:off x="785508" y="2498485"/>
              <a:ext cx="6870288" cy="2732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fontAlgn="base">
                <a:spcBef>
                  <a:spcPct val="20000"/>
                </a:spcBef>
                <a:spcAft>
                  <a:spcPct val="0"/>
                </a:spcAft>
                <a:defRPr/>
              </a:pPr>
              <a:r>
                <a:rPr lang="en-US" altLang="zh-CN" dirty="0" smtClean="0">
                  <a:solidFill>
                    <a:schemeClr val="tx1"/>
                  </a:solidFill>
                  <a:latin typeface="仿宋_GB2312" panose="02010609030101010101" pitchFamily="49" charset="-122"/>
                  <a:ea typeface="仿宋_GB2312" panose="02010609030101010101" pitchFamily="49" charset="-122"/>
                  <a:sym typeface="+mn-ea"/>
                </a:rPr>
                <a:t>《</a:t>
              </a:r>
              <a:r>
                <a:rPr lang="zh-CN" altLang="en-US" dirty="0">
                  <a:solidFill>
                    <a:schemeClr val="tx1"/>
                  </a:solidFill>
                  <a:latin typeface="仿宋_GB2312" panose="02010609030101010101" pitchFamily="49" charset="-122"/>
                  <a:ea typeface="仿宋_GB2312" panose="02010609030101010101" pitchFamily="49" charset="-122"/>
                  <a:sym typeface="+mn-ea"/>
                </a:rPr>
                <a:t>全国教育信息化工作管理信息系统管理办法（试行）</a:t>
              </a:r>
              <a:r>
                <a:rPr lang="en-US" altLang="zh-CN" dirty="0" smtClean="0">
                  <a:solidFill>
                    <a:schemeClr val="tx1"/>
                  </a:solidFill>
                  <a:latin typeface="仿宋_GB2312" panose="02010609030101010101" pitchFamily="49" charset="-122"/>
                  <a:ea typeface="仿宋_GB2312" panose="02010609030101010101" pitchFamily="49" charset="-122"/>
                  <a:sym typeface="+mn-ea"/>
                </a:rPr>
                <a:t>》</a:t>
              </a:r>
            </a:p>
            <a:p>
              <a:pPr marR="0" lvl="0" indent="0" algn="l" defTabSz="914400" rtl="0" eaLnBrk="1" fontAlgn="base" latinLnBrk="0" hangingPunct="1">
                <a:lnSpc>
                  <a:spcPct val="100000"/>
                </a:lnSpc>
                <a:spcBef>
                  <a:spcPct val="20000"/>
                </a:spcBef>
                <a:spcAft>
                  <a:spcPct val="0"/>
                </a:spcAft>
                <a:buClrTx/>
                <a:buSzTx/>
                <a:buNone/>
                <a:defRPr/>
              </a:pPr>
              <a:endParaRPr dirty="0">
                <a:solidFill>
                  <a:schemeClr val="tx1"/>
                </a:solidFill>
                <a:latin typeface="方正小标宋简体" panose="03000509000000000000" charset="-122"/>
                <a:ea typeface="方正小标宋简体" panose="03000509000000000000" charset="-122"/>
                <a:cs typeface="仿宋_GB2312" charset="0"/>
                <a:sym typeface="+mn-ea"/>
              </a:endParaRPr>
            </a:p>
          </p:txBody>
        </p:sp>
      </p:grpSp>
    </p:spTree>
    <p:extLst>
      <p:ext uri="{BB962C8B-B14F-4D97-AF65-F5344CB8AC3E}">
        <p14:creationId xmlns:p14="http://schemas.microsoft.com/office/powerpoint/2010/main" xmlns="" val="1929119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34380"/>
            <a:ext cx="8229600" cy="857250"/>
          </a:xfrm>
        </p:spPr>
        <p:txBody>
          <a:bodyPr>
            <a:normAutofit fontScale="90000"/>
          </a:bodyPr>
          <a:lstStyle/>
          <a:p>
            <a:r>
              <a:rPr lang="zh-CN" altLang="en-US" sz="3600" dirty="0" smtClean="0">
                <a:solidFill>
                  <a:srgbClr val="FF0000"/>
                </a:solidFill>
              </a:rPr>
              <a:t>闪退、不能保存、保存跳回登陆界面</a:t>
            </a:r>
            <a:r>
              <a:rPr lang="en-US" altLang="zh-CN" dirty="0" smtClean="0"/>
              <a:t/>
            </a:r>
            <a:br>
              <a:rPr lang="en-US" altLang="zh-CN" dirty="0" smtClean="0"/>
            </a:br>
            <a:endParaRPr lang="zh-CN" altLang="en-US" dirty="0"/>
          </a:p>
        </p:txBody>
      </p:sp>
      <p:sp>
        <p:nvSpPr>
          <p:cNvPr id="3" name="内容占位符 2"/>
          <p:cNvSpPr>
            <a:spLocks noGrp="1"/>
          </p:cNvSpPr>
          <p:nvPr>
            <p:ph idx="1"/>
          </p:nvPr>
        </p:nvSpPr>
        <p:spPr/>
        <p:txBody>
          <a:bodyPr>
            <a:normAutofit/>
          </a:bodyPr>
          <a:lstStyle/>
          <a:p>
            <a:r>
              <a:rPr lang="zh-CN" altLang="en-US" sz="2800" dirty="0" smtClean="0"/>
              <a:t>１、浏览器不对或浏览器缓存满溢</a:t>
            </a:r>
            <a:endParaRPr lang="en-US" altLang="zh-CN" sz="2800" dirty="0" smtClean="0"/>
          </a:p>
          <a:p>
            <a:r>
              <a:rPr lang="zh-CN" altLang="en-US" sz="2800" dirty="0" smtClean="0"/>
              <a:t>２、电脑ＩＰ地址没有固定</a:t>
            </a:r>
            <a:endParaRPr lang="en-US" altLang="zh-CN" sz="2800" dirty="0" smtClean="0"/>
          </a:p>
          <a:p>
            <a:r>
              <a:rPr lang="zh-CN" altLang="en-US" sz="2800" dirty="0" smtClean="0"/>
              <a:t>３、网络限制</a:t>
            </a:r>
            <a:endParaRPr lang="en-US" altLang="zh-CN" sz="2800" dirty="0" smtClean="0"/>
          </a:p>
          <a:p>
            <a:r>
              <a:rPr lang="zh-CN" altLang="en-US" sz="2800" dirty="0" smtClean="0"/>
              <a:t>４、电脑系统限制</a:t>
            </a:r>
            <a:endParaRPr lang="zh-CN" altLang="en-US" sz="2800" dirty="0"/>
          </a:p>
        </p:txBody>
      </p:sp>
      <p:pic>
        <p:nvPicPr>
          <p:cNvPr id="1026" name="Picture 2" descr="C:\Users\apple\Desktop\信息化培训ＰＰＴ文件\ＩＰ地址.png"/>
          <p:cNvPicPr>
            <a:picLocks noChangeAspect="1" noChangeArrowheads="1"/>
          </p:cNvPicPr>
          <p:nvPr/>
        </p:nvPicPr>
        <p:blipFill>
          <a:blip r:embed="rId3" cstate="print"/>
          <a:srcRect/>
          <a:stretch>
            <a:fillRect/>
          </a:stretch>
        </p:blipFill>
        <p:spPr bwMode="auto">
          <a:xfrm>
            <a:off x="5508105" y="1677255"/>
            <a:ext cx="3635896" cy="3466245"/>
          </a:xfrm>
          <a:prstGeom prst="rect">
            <a:avLst/>
          </a:prstGeom>
          <a:noFill/>
        </p:spPr>
      </p:pic>
      <p:sp>
        <p:nvSpPr>
          <p:cNvPr id="5" name="圆角矩形 4"/>
          <p:cNvSpPr/>
          <p:nvPr/>
        </p:nvSpPr>
        <p:spPr>
          <a:xfrm>
            <a:off x="467544" y="3651870"/>
            <a:ext cx="417646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大家在培训中有问题可在群里留言，我在最后解答</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4293293"/>
            <a:ext cx="8229600" cy="510705"/>
          </a:xfrm>
        </p:spPr>
        <p:txBody>
          <a:bodyPr>
            <a:noAutofit/>
          </a:bodyPr>
          <a:lstStyle/>
          <a:p>
            <a:r>
              <a:rPr lang="zh-CN" altLang="en-US" sz="1600" dirty="0" smtClean="0"/>
              <a:t>目前还没有省份能正常同步数据，请各市、区、县管理员未进系统和已经不存在的学校向领导汇报，在我省目前正常使用的基础库中检查一下是否更新完成。</a:t>
            </a:r>
            <a:endParaRPr lang="zh-CN" altLang="en-US" sz="1600" dirty="0"/>
          </a:p>
        </p:txBody>
      </p:sp>
      <p:pic>
        <p:nvPicPr>
          <p:cNvPr id="2050" name="Picture 2" descr="C:\Users\apple\Desktop\信息化培训ＰＰＴ文件\暂停招生.png"/>
          <p:cNvPicPr>
            <a:picLocks noChangeAspect="1" noChangeArrowheads="1"/>
          </p:cNvPicPr>
          <p:nvPr/>
        </p:nvPicPr>
        <p:blipFill>
          <a:blip r:embed="rId3" cstate="print"/>
          <a:srcRect/>
          <a:stretch>
            <a:fillRect/>
          </a:stretch>
        </p:blipFill>
        <p:spPr bwMode="auto">
          <a:xfrm>
            <a:off x="0" y="0"/>
            <a:ext cx="9144000" cy="4082688"/>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1371</Words>
  <Application>Microsoft Office PowerPoint</Application>
  <PresentationFormat>全屏显示(16:9)</PresentationFormat>
  <Paragraphs>131</Paragraphs>
  <Slides>30</Slides>
  <Notes>11</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幻灯片 1</vt:lpstr>
      <vt:lpstr>简介</vt:lpstr>
      <vt:lpstr>幻灯片 3</vt:lpstr>
      <vt:lpstr>幻灯片 4</vt:lpstr>
      <vt:lpstr>幻灯片 5</vt:lpstr>
      <vt:lpstr>幻灯片 6</vt:lpstr>
      <vt:lpstr>幻灯片 7</vt:lpstr>
      <vt:lpstr>闪退、不能保存、保存跳回登陆界面 </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apple</cp:lastModifiedBy>
  <cp:revision>112</cp:revision>
  <dcterms:created xsi:type="dcterms:W3CDTF">2019-11-28T08:19:36Z</dcterms:created>
  <dcterms:modified xsi:type="dcterms:W3CDTF">2019-12-13T01:25:02Z</dcterms:modified>
</cp:coreProperties>
</file>