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8"/>
  </p:notesMasterIdLst>
  <p:handoutMasterIdLst>
    <p:handoutMasterId r:id="rId89"/>
  </p:handoutMasterIdLst>
  <p:sldIdLst>
    <p:sldId id="256" r:id="rId2"/>
    <p:sldId id="257" r:id="rId3"/>
    <p:sldId id="258" r:id="rId4"/>
    <p:sldId id="259" r:id="rId5"/>
    <p:sldId id="260" r:id="rId6"/>
    <p:sldId id="269" r:id="rId7"/>
    <p:sldId id="393" r:id="rId8"/>
    <p:sldId id="546" r:id="rId9"/>
    <p:sldId id="547" r:id="rId10"/>
    <p:sldId id="358" r:id="rId11"/>
    <p:sldId id="548" r:id="rId12"/>
    <p:sldId id="549" r:id="rId13"/>
    <p:sldId id="550" r:id="rId14"/>
    <p:sldId id="467" r:id="rId15"/>
    <p:sldId id="397" r:id="rId16"/>
    <p:sldId id="360" r:id="rId17"/>
    <p:sldId id="341" r:id="rId18"/>
    <p:sldId id="398" r:id="rId19"/>
    <p:sldId id="346" r:id="rId20"/>
    <p:sldId id="347" r:id="rId21"/>
    <p:sldId id="399" r:id="rId22"/>
    <p:sldId id="348" r:id="rId23"/>
    <p:sldId id="340" r:id="rId24"/>
    <p:sldId id="401" r:id="rId25"/>
    <p:sldId id="402" r:id="rId26"/>
    <p:sldId id="470" r:id="rId27"/>
    <p:sldId id="350" r:id="rId28"/>
    <p:sldId id="349" r:id="rId29"/>
    <p:sldId id="339" r:id="rId30"/>
    <p:sldId id="338" r:id="rId31"/>
    <p:sldId id="351" r:id="rId32"/>
    <p:sldId id="403" r:id="rId33"/>
    <p:sldId id="406" r:id="rId34"/>
    <p:sldId id="404" r:id="rId35"/>
    <p:sldId id="405" r:id="rId36"/>
    <p:sldId id="352" r:id="rId37"/>
    <p:sldId id="407" r:id="rId38"/>
    <p:sldId id="408" r:id="rId39"/>
    <p:sldId id="409" r:id="rId40"/>
    <p:sldId id="410" r:id="rId41"/>
    <p:sldId id="353" r:id="rId42"/>
    <p:sldId id="413" r:id="rId43"/>
    <p:sldId id="414" r:id="rId44"/>
    <p:sldId id="354" r:id="rId45"/>
    <p:sldId id="416" r:id="rId46"/>
    <p:sldId id="417" r:id="rId47"/>
    <p:sldId id="418" r:id="rId48"/>
    <p:sldId id="425" r:id="rId49"/>
    <p:sldId id="552" r:id="rId50"/>
    <p:sldId id="553" r:id="rId51"/>
    <p:sldId id="554" r:id="rId52"/>
    <p:sldId id="555" r:id="rId53"/>
    <p:sldId id="556" r:id="rId54"/>
    <p:sldId id="557" r:id="rId55"/>
    <p:sldId id="558" r:id="rId56"/>
    <p:sldId id="559" r:id="rId57"/>
    <p:sldId id="285" r:id="rId58"/>
    <p:sldId id="543" r:id="rId59"/>
    <p:sldId id="544" r:id="rId60"/>
    <p:sldId id="545" r:id="rId61"/>
    <p:sldId id="279" r:id="rId62"/>
    <p:sldId id="426" r:id="rId63"/>
    <p:sldId id="427" r:id="rId64"/>
    <p:sldId id="431" r:id="rId65"/>
    <p:sldId id="432" r:id="rId66"/>
    <p:sldId id="433" r:id="rId67"/>
    <p:sldId id="428" r:id="rId68"/>
    <p:sldId id="429" r:id="rId69"/>
    <p:sldId id="434" r:id="rId70"/>
    <p:sldId id="436" r:id="rId71"/>
    <p:sldId id="435" r:id="rId72"/>
    <p:sldId id="437" r:id="rId73"/>
    <p:sldId id="472" r:id="rId74"/>
    <p:sldId id="561" r:id="rId75"/>
    <p:sldId id="473" r:id="rId76"/>
    <p:sldId id="474" r:id="rId77"/>
    <p:sldId id="475" r:id="rId78"/>
    <p:sldId id="476" r:id="rId79"/>
    <p:sldId id="477" r:id="rId80"/>
    <p:sldId id="560" r:id="rId81"/>
    <p:sldId id="542" r:id="rId82"/>
    <p:sldId id="300" r:id="rId83"/>
    <p:sldId id="283" r:id="rId84"/>
    <p:sldId id="289" r:id="rId85"/>
    <p:sldId id="284" r:id="rId86"/>
    <p:sldId id="290" r:id="rId87"/>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762">
          <p15:clr>
            <a:srgbClr val="A4A3A4"/>
          </p15:clr>
        </p15:guide>
        <p15:guide id="2" pos="29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8ED5"/>
    <a:srgbClr val="FD7E7E"/>
    <a:srgbClr val="1854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61" autoAdjust="0"/>
    <p:restoredTop sz="82103" autoAdjust="0"/>
  </p:normalViewPr>
  <p:slideViewPr>
    <p:cSldViewPr>
      <p:cViewPr varScale="1">
        <p:scale>
          <a:sx n="77" d="100"/>
          <a:sy n="77" d="100"/>
        </p:scale>
        <p:origin x="-1014" y="-84"/>
      </p:cViewPr>
      <p:guideLst>
        <p:guide orient="horz" pos="1762"/>
        <p:guide pos="294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2019/11/14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411539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2019/11/14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4773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1</a:t>
            </a:r>
            <a:r>
              <a:rPr lang="zh-CN" altLang="en-US" dirty="0"/>
              <a:t>、用户名和密码输入准确  错误登录</a:t>
            </a:r>
            <a:r>
              <a:rPr lang="en-US" altLang="zh-CN" dirty="0"/>
              <a:t>5</a:t>
            </a:r>
            <a:r>
              <a:rPr lang="zh-CN" altLang="en-US" dirty="0"/>
              <a:t>次后  账号将被锁定</a:t>
            </a:r>
            <a:r>
              <a:rPr lang="en-US" altLang="zh-CN" dirty="0"/>
              <a:t>10</a:t>
            </a:r>
            <a:r>
              <a:rPr lang="zh-CN" altLang="en-US" dirty="0"/>
              <a:t>分钟</a:t>
            </a:r>
          </a:p>
          <a:p>
            <a:r>
              <a:rPr lang="en-US" altLang="zh-CN" dirty="0"/>
              <a:t>2</a:t>
            </a:r>
            <a:r>
              <a:rPr lang="zh-CN" altLang="en-US" dirty="0"/>
              <a:t>、如果不知道密码和账号找谁  知道吗   地区管理员 上级地区管理员   系统管理模块</a:t>
            </a:r>
            <a:r>
              <a:rPr lang="en-US" altLang="zh-CN" dirty="0"/>
              <a:t>-</a:t>
            </a:r>
            <a:r>
              <a:rPr lang="zh-CN" altLang="en-US" dirty="0"/>
              <a:t>用户管理看账号、学校管理重置</a:t>
            </a:r>
            <a:r>
              <a:rPr lang="zh-CN" altLang="en-US" dirty="0" smtClean="0"/>
              <a:t>密</a:t>
            </a:r>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地区审核员登录，审核本级管理员上报的数据。</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2117987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extLst>
      <p:ext uri="{BB962C8B-B14F-4D97-AF65-F5344CB8AC3E}">
        <p14:creationId xmlns:p14="http://schemas.microsoft.com/office/powerpoint/2010/main" val="3097225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extLst>
      <p:ext uri="{BB962C8B-B14F-4D97-AF65-F5344CB8AC3E}">
        <p14:creationId xmlns:p14="http://schemas.microsoft.com/office/powerpoint/2010/main" val="644919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创建通知文件</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extLst>
      <p:ext uri="{BB962C8B-B14F-4D97-AF65-F5344CB8AC3E}">
        <p14:creationId xmlns:p14="http://schemas.microsoft.com/office/powerpoint/2010/main" val="346601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1</a:t>
            </a:r>
            <a:r>
              <a:rPr lang="zh-CN" altLang="en-US" dirty="0"/>
              <a:t>、学校每个季度报一次  </a:t>
            </a:r>
          </a:p>
          <a:p>
            <a:r>
              <a:rPr lang="en-US" altLang="zh-CN" dirty="0"/>
              <a:t>2</a:t>
            </a:r>
            <a:r>
              <a:rPr lang="zh-CN" altLang="en-US" dirty="0" smtClean="0"/>
              <a:t>、区</a:t>
            </a:r>
            <a:r>
              <a:rPr lang="en-US" altLang="zh-CN" dirty="0" smtClean="0"/>
              <a:t>/</a:t>
            </a:r>
            <a:r>
              <a:rPr lang="zh-CN" altLang="en-US" dirty="0" smtClean="0"/>
              <a:t>县</a:t>
            </a:r>
            <a:r>
              <a:rPr lang="zh-CN" altLang="en-US" dirty="0"/>
              <a:t>级每个季度后一个月</a:t>
            </a:r>
            <a:r>
              <a:rPr lang="en-US" altLang="zh-CN" dirty="0"/>
              <a:t>1-5</a:t>
            </a:r>
            <a:r>
              <a:rPr lang="zh-CN" altLang="en-US" dirty="0"/>
              <a:t>号审核并上报上级</a:t>
            </a:r>
          </a:p>
          <a:p>
            <a:r>
              <a:rPr lang="en-US" altLang="zh-CN" dirty="0"/>
              <a:t>3</a:t>
            </a:r>
            <a:r>
              <a:rPr lang="zh-CN" altLang="en-US" dirty="0" smtClean="0"/>
              <a:t>、地市级每个季度后</a:t>
            </a:r>
            <a:r>
              <a:rPr lang="zh-CN" altLang="en-US" dirty="0"/>
              <a:t>一个月的</a:t>
            </a:r>
            <a:r>
              <a:rPr lang="en-US" altLang="zh-CN" dirty="0"/>
              <a:t>6-10</a:t>
            </a:r>
            <a:r>
              <a:rPr lang="zh-CN" altLang="en-US" dirty="0"/>
              <a:t>号审核</a:t>
            </a:r>
            <a:r>
              <a:rPr lang="zh-CN" altLang="en-US" dirty="0">
                <a:sym typeface="+mn-ea"/>
              </a:rPr>
              <a:t>并上报上级</a:t>
            </a:r>
            <a:endParaRPr lang="zh-CN" altLang="en-US" dirty="0"/>
          </a:p>
          <a:p>
            <a:r>
              <a:rPr lang="en-US" altLang="zh-CN" dirty="0"/>
              <a:t>4</a:t>
            </a:r>
            <a:r>
              <a:rPr lang="zh-CN" altLang="en-US" dirty="0"/>
              <a:t>、</a:t>
            </a:r>
            <a:r>
              <a:rPr lang="zh-CN" altLang="en-US" dirty="0" smtClean="0"/>
              <a:t>省级每个季度后</a:t>
            </a:r>
            <a:r>
              <a:rPr lang="zh-CN" altLang="en-US" dirty="0"/>
              <a:t>一个月的</a:t>
            </a:r>
            <a:r>
              <a:rPr lang="en-US" altLang="zh-CN" dirty="0"/>
              <a:t>16-15</a:t>
            </a:r>
            <a:r>
              <a:rPr lang="zh-CN" altLang="en-US" dirty="0"/>
              <a:t>号审核</a:t>
            </a:r>
            <a:r>
              <a:rPr lang="zh-CN" altLang="en-US" dirty="0">
                <a:sym typeface="+mn-ea"/>
              </a:rPr>
              <a:t>并上报上级</a:t>
            </a:r>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1</a:t>
            </a:r>
            <a:r>
              <a:rPr lang="zh-CN" altLang="en-US" dirty="0"/>
              <a:t>、登录学校管理账号，找到数据填报模块</a:t>
            </a:r>
            <a:br>
              <a:rPr lang="zh-CN" altLang="en-US" dirty="0"/>
            </a:br>
            <a:r>
              <a:rPr lang="en-US" altLang="zh-CN" dirty="0"/>
              <a:t>2</a:t>
            </a:r>
            <a:r>
              <a:rPr lang="zh-CN" altLang="en-US" dirty="0"/>
              <a:t>、填报</a:t>
            </a:r>
            <a:r>
              <a:rPr lang="zh-CN" altLang="en-US" dirty="0" smtClean="0"/>
              <a:t>表格</a:t>
            </a:r>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区县级管理员登录，审核下级学校上报数据</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1451363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区县级管理员执行学校重报操作，需填写重报说明。</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465933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同理，地市级、省级审核下级上报时和区县级审核员的界面类似，只是数据区域为下级地区列表，可以点击下钻。</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2281933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地区管理员填报指标及审核流程。</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3150417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地区管理员登录，进行填报，填写完指标，点击上报即可。注：每个填报表单，本季度必须保存过才行。</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2606734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地区管理员上报后，上报按钮变成灰色状态按钮。</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extLst>
      <p:ext uri="{BB962C8B-B14F-4D97-AF65-F5344CB8AC3E}">
        <p14:creationId xmlns:p14="http://schemas.microsoft.com/office/powerpoint/2010/main" val="3017372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2019/11/14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2019/11/14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2019/11/14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2019/11/14</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37167" y="1491630"/>
            <a:ext cx="11801855" cy="1754326"/>
          </a:xfrm>
          <a:prstGeom prst="rect">
            <a:avLst/>
          </a:prstGeom>
          <a:noFill/>
        </p:spPr>
        <p:txBody>
          <a:bodyPr wrap="square" rtlCol="0">
            <a:spAutoFit/>
          </a:bodyPr>
          <a:lstStyle/>
          <a:p>
            <a:pPr algn="ctr"/>
            <a:r>
              <a:rPr lang="en-US" altLang="zh-CN" sz="3600" b="1" dirty="0">
                <a:solidFill>
                  <a:schemeClr val="bg1"/>
                </a:solidFill>
                <a:latin typeface="微软雅黑" panose="020B0503020204020204" pitchFamily="34" charset="-122"/>
                <a:ea typeface="微软雅黑" panose="020B0503020204020204" pitchFamily="34" charset="-122"/>
              </a:rPr>
              <a:t>《</a:t>
            </a:r>
            <a:r>
              <a:rPr lang="zh-CN" altLang="en-US" sz="3600" b="1" dirty="0">
                <a:solidFill>
                  <a:schemeClr val="bg1"/>
                </a:solidFill>
                <a:latin typeface="微软雅黑" panose="020B0503020204020204" pitchFamily="34" charset="-122"/>
                <a:ea typeface="微软雅黑" panose="020B0503020204020204" pitchFamily="34" charset="-122"/>
                <a:sym typeface="+mn-ea"/>
              </a:rPr>
              <a:t>教育信息化工作（业务）管理信息系统</a:t>
            </a:r>
            <a:r>
              <a:rPr lang="en-US" altLang="zh-CN" sz="3600" b="1" dirty="0">
                <a:solidFill>
                  <a:schemeClr val="bg1"/>
                </a:solidFill>
                <a:latin typeface="微软雅黑" panose="020B0503020204020204" pitchFamily="34" charset="-122"/>
                <a:ea typeface="微软雅黑" panose="020B0503020204020204" pitchFamily="34" charset="-122"/>
              </a:rPr>
              <a:t>》</a:t>
            </a:r>
            <a:r>
              <a:rPr lang="en-US" altLang="zh-CN" sz="3600" dirty="0">
                <a:solidFill>
                  <a:schemeClr val="bg1"/>
                </a:solidFill>
                <a:latin typeface="微软雅黑" panose="020B0503020204020204" pitchFamily="34" charset="-122"/>
                <a:ea typeface="微软雅黑" panose="020B0503020204020204" pitchFamily="34" charset="-122"/>
              </a:rPr>
              <a:t>              </a:t>
            </a:r>
            <a:br>
              <a:rPr lang="en-US" altLang="zh-CN" sz="3600" dirty="0">
                <a:solidFill>
                  <a:schemeClr val="bg1"/>
                </a:solidFill>
                <a:latin typeface="微软雅黑" panose="020B0503020204020204" pitchFamily="34" charset="-122"/>
                <a:ea typeface="微软雅黑" panose="020B0503020204020204" pitchFamily="34" charset="-122"/>
              </a:rPr>
            </a:br>
            <a:r>
              <a:rPr lang="en-US" altLang="zh-CN" sz="3600" dirty="0">
                <a:solidFill>
                  <a:schemeClr val="bg1"/>
                </a:solidFill>
                <a:latin typeface="微软雅黑" panose="020B0503020204020204" pitchFamily="34" charset="-122"/>
                <a:ea typeface="微软雅黑" panose="020B0503020204020204" pitchFamily="34" charset="-122"/>
              </a:rPr>
              <a:t>      </a:t>
            </a:r>
          </a:p>
          <a:p>
            <a:pPr algn="ctr"/>
            <a:r>
              <a:rPr lang="zh-CN" altLang="en-US" sz="3600" b="1" dirty="0">
                <a:solidFill>
                  <a:schemeClr val="bg1"/>
                </a:solidFill>
                <a:latin typeface="微软雅黑" panose="020B0503020204020204" pitchFamily="34" charset="-122"/>
                <a:ea typeface="微软雅黑" panose="020B0503020204020204" pitchFamily="34" charset="-122"/>
              </a:rPr>
              <a:t>地区用户使用培训</a:t>
            </a:r>
            <a:endParaRPr lang="en-US" altLang="zh-CN" sz="3600" spc="300"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619614" y="3673403"/>
            <a:ext cx="2512226" cy="369332"/>
          </a:xfrm>
          <a:prstGeom prst="rect">
            <a:avLst/>
          </a:prstGeom>
        </p:spPr>
        <p:txBody>
          <a:bodyPr wrap="none">
            <a:spAutoFit/>
          </a:bodyPr>
          <a:lstStyle/>
          <a:p>
            <a:fld id="{3D2FC712-0DAB-354A-AD7C-A275CA2BE0D5}" type="datetime3">
              <a:rPr lang="zh-CN" altLang="en-US">
                <a:solidFill>
                  <a:schemeClr val="tx1">
                    <a:lumMod val="95000"/>
                    <a:lumOff val="5000"/>
                  </a:schemeClr>
                </a:solidFill>
                <a:latin typeface="微软雅黑" panose="020B0503020204020204" pitchFamily="34" charset="-122"/>
                <a:ea typeface="微软雅黑" panose="020B0503020204020204" pitchFamily="34" charset="-122"/>
              </a:rPr>
              <a:t>2019年11月14日星期四</a:t>
            </a:fld>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5400600"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3.2 </a:t>
            </a:r>
            <a:r>
              <a:rPr lang="zh-CN" altLang="en-US" sz="2800" b="1" dirty="0">
                <a:solidFill>
                  <a:srgbClr val="1854A3"/>
                </a:solidFill>
                <a:latin typeface="微软雅黑" panose="020B0503020204020204" pitchFamily="34" charset="-122"/>
                <a:ea typeface="微软雅黑" panose="020B0503020204020204" pitchFamily="34" charset="-122"/>
                <a:cs typeface="+mj-cs"/>
              </a:rPr>
              <a:t>填报功能培训 </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按业务流程</a:t>
            </a:r>
          </a:p>
        </p:txBody>
      </p:sp>
      <p:sp>
        <p:nvSpPr>
          <p:cNvPr id="2" name="TextBox 1"/>
          <p:cNvSpPr txBox="1"/>
          <p:nvPr/>
        </p:nvSpPr>
        <p:spPr>
          <a:xfrm>
            <a:off x="570845" y="1059582"/>
            <a:ext cx="2926080" cy="368300"/>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核心业务流程四条主线之一</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995685"/>
            <a:ext cx="8676456" cy="1388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3.2.1 </a:t>
            </a:r>
            <a:r>
              <a:rPr lang="zh-CN" altLang="en-US" sz="2800" b="1" dirty="0">
                <a:solidFill>
                  <a:srgbClr val="1854A3"/>
                </a:solidFill>
                <a:latin typeface="微软雅黑" panose="020B0503020204020204" pitchFamily="34" charset="-122"/>
                <a:ea typeface="微软雅黑" panose="020B0503020204020204" pitchFamily="34" charset="-122"/>
                <a:cs typeface="+mj-cs"/>
              </a:rPr>
              <a:t>学校管理员 </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填报</a:t>
            </a:r>
          </a:p>
        </p:txBody>
      </p:sp>
      <p:sp>
        <p:nvSpPr>
          <p:cNvPr id="3" name="TextBox 2"/>
          <p:cNvSpPr txBox="1"/>
          <p:nvPr/>
        </p:nvSpPr>
        <p:spPr>
          <a:xfrm>
            <a:off x="107504" y="1059582"/>
            <a:ext cx="461665" cy="1938992"/>
          </a:xfrm>
          <a:prstGeom prst="rect">
            <a:avLst/>
          </a:prstGeom>
          <a:noFill/>
        </p:spPr>
        <p:txBody>
          <a:bodyPr vert="eaVert" wrap="none" rtlCol="0">
            <a:spAutoFit/>
          </a:bodyPr>
          <a:lstStyle/>
          <a:p>
            <a:r>
              <a:rPr lang="zh-CN" altLang="en-US" dirty="0"/>
              <a:t>学校填报审核流程</a:t>
            </a:r>
          </a:p>
        </p:txBody>
      </p:sp>
      <p:sp>
        <p:nvSpPr>
          <p:cNvPr id="4" name="矩形 3"/>
          <p:cNvSpPr/>
          <p:nvPr/>
        </p:nvSpPr>
        <p:spPr>
          <a:xfrm>
            <a:off x="8028305" y="2211705"/>
            <a:ext cx="215900"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159750" y="2135505"/>
            <a:ext cx="298450" cy="368300"/>
          </a:xfrm>
          <a:prstGeom prst="rect">
            <a:avLst/>
          </a:prstGeom>
          <a:noFill/>
        </p:spPr>
        <p:txBody>
          <a:bodyPr wrap="square" rtlCol="0">
            <a:spAutoFit/>
          </a:bodyPr>
          <a:lstStyle/>
          <a:p>
            <a:r>
              <a:rPr lang="en-US" altLang="zh-CN">
                <a:solidFill>
                  <a:srgbClr val="FF0000"/>
                </a:solidFill>
              </a:rPr>
              <a:t>6</a:t>
            </a:r>
          </a:p>
        </p:txBody>
      </p:sp>
      <p:pic>
        <p:nvPicPr>
          <p:cNvPr id="6" name="图片 5">
            <a:extLst>
              <a:ext uri="{FF2B5EF4-FFF2-40B4-BE49-F238E27FC236}">
                <a16:creationId xmlns="" xmlns:a16="http://schemas.microsoft.com/office/drawing/2014/main" id="{8BB763A5-5264-4772-8415-EEF44DF59023}"/>
              </a:ext>
            </a:extLst>
          </p:cNvPr>
          <p:cNvPicPr>
            <a:picLocks noChangeAspect="1"/>
          </p:cNvPicPr>
          <p:nvPr/>
        </p:nvPicPr>
        <p:blipFill>
          <a:blip r:embed="rId3"/>
          <a:stretch>
            <a:fillRect/>
          </a:stretch>
        </p:blipFill>
        <p:spPr>
          <a:xfrm>
            <a:off x="899795" y="789464"/>
            <a:ext cx="7538541" cy="4208675"/>
          </a:xfrm>
          <a:prstGeom prst="rect">
            <a:avLst/>
          </a:prstGeom>
        </p:spPr>
      </p:pic>
    </p:spTree>
    <p:extLst>
      <p:ext uri="{BB962C8B-B14F-4D97-AF65-F5344CB8AC3E}">
        <p14:creationId xmlns:p14="http://schemas.microsoft.com/office/powerpoint/2010/main" val="1396092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3.2.1 </a:t>
            </a:r>
            <a:r>
              <a:rPr lang="zh-CN" altLang="en-US" sz="2800" b="1" dirty="0">
                <a:solidFill>
                  <a:srgbClr val="1854A3"/>
                </a:solidFill>
                <a:latin typeface="微软雅黑" panose="020B0503020204020204" pitchFamily="34" charset="-122"/>
                <a:ea typeface="微软雅黑" panose="020B0503020204020204" pitchFamily="34" charset="-122"/>
                <a:cs typeface="+mj-cs"/>
              </a:rPr>
              <a:t>学校管理员 </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填报</a:t>
            </a:r>
          </a:p>
        </p:txBody>
      </p:sp>
      <p:sp>
        <p:nvSpPr>
          <p:cNvPr id="3" name="TextBox 2"/>
          <p:cNvSpPr txBox="1"/>
          <p:nvPr/>
        </p:nvSpPr>
        <p:spPr>
          <a:xfrm>
            <a:off x="107504" y="1059582"/>
            <a:ext cx="461665" cy="1938992"/>
          </a:xfrm>
          <a:prstGeom prst="rect">
            <a:avLst/>
          </a:prstGeom>
          <a:noFill/>
        </p:spPr>
        <p:txBody>
          <a:bodyPr vert="eaVert" wrap="none" rtlCol="0">
            <a:spAutoFit/>
          </a:bodyPr>
          <a:lstStyle/>
          <a:p>
            <a:r>
              <a:rPr lang="zh-CN" altLang="en-US" dirty="0"/>
              <a:t>学校填报审核流程</a:t>
            </a:r>
          </a:p>
        </p:txBody>
      </p:sp>
      <p:sp>
        <p:nvSpPr>
          <p:cNvPr id="5" name="矩形 4"/>
          <p:cNvSpPr/>
          <p:nvPr/>
        </p:nvSpPr>
        <p:spPr>
          <a:xfrm>
            <a:off x="3636010" y="4156075"/>
            <a:ext cx="287655" cy="144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 xmlns:a16="http://schemas.microsoft.com/office/drawing/2014/main" id="{C34631BF-B3E5-4A84-B50E-0C77390B0BE7}"/>
              </a:ext>
            </a:extLst>
          </p:cNvPr>
          <p:cNvPicPr>
            <a:picLocks noChangeAspect="1"/>
          </p:cNvPicPr>
          <p:nvPr/>
        </p:nvPicPr>
        <p:blipFill>
          <a:blip r:embed="rId2"/>
          <a:stretch>
            <a:fillRect/>
          </a:stretch>
        </p:blipFill>
        <p:spPr>
          <a:xfrm>
            <a:off x="877357" y="1171101"/>
            <a:ext cx="7804977" cy="3129119"/>
          </a:xfrm>
          <a:prstGeom prst="rect">
            <a:avLst/>
          </a:prstGeom>
        </p:spPr>
      </p:pic>
    </p:spTree>
    <p:extLst>
      <p:ext uri="{BB962C8B-B14F-4D97-AF65-F5344CB8AC3E}">
        <p14:creationId xmlns:p14="http://schemas.microsoft.com/office/powerpoint/2010/main" val="1201190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3.2.1 </a:t>
            </a:r>
            <a:r>
              <a:rPr lang="zh-CN" altLang="en-US" sz="2800" b="1" dirty="0">
                <a:solidFill>
                  <a:srgbClr val="1854A3"/>
                </a:solidFill>
                <a:latin typeface="微软雅黑" panose="020B0503020204020204" pitchFamily="34" charset="-122"/>
                <a:ea typeface="微软雅黑" panose="020B0503020204020204" pitchFamily="34" charset="-122"/>
                <a:cs typeface="+mj-cs"/>
              </a:rPr>
              <a:t>学校管理员 </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填报</a:t>
            </a:r>
          </a:p>
        </p:txBody>
      </p:sp>
      <p:sp>
        <p:nvSpPr>
          <p:cNvPr id="3" name="TextBox 2"/>
          <p:cNvSpPr txBox="1"/>
          <p:nvPr/>
        </p:nvSpPr>
        <p:spPr>
          <a:xfrm>
            <a:off x="107504" y="1059582"/>
            <a:ext cx="461665" cy="1938992"/>
          </a:xfrm>
          <a:prstGeom prst="rect">
            <a:avLst/>
          </a:prstGeom>
          <a:noFill/>
        </p:spPr>
        <p:txBody>
          <a:bodyPr vert="eaVert" wrap="none" rtlCol="0">
            <a:spAutoFit/>
          </a:bodyPr>
          <a:lstStyle/>
          <a:p>
            <a:r>
              <a:rPr lang="zh-CN" altLang="en-US" dirty="0"/>
              <a:t>学校填报审核流程</a:t>
            </a:r>
          </a:p>
        </p:txBody>
      </p:sp>
      <p:pic>
        <p:nvPicPr>
          <p:cNvPr id="6" name="图片 5">
            <a:extLst>
              <a:ext uri="{FF2B5EF4-FFF2-40B4-BE49-F238E27FC236}">
                <a16:creationId xmlns="" xmlns:a16="http://schemas.microsoft.com/office/drawing/2014/main" id="{10528FC8-04A2-4BEA-81BC-1F627B47C460}"/>
              </a:ext>
            </a:extLst>
          </p:cNvPr>
          <p:cNvPicPr>
            <a:picLocks noChangeAspect="1"/>
          </p:cNvPicPr>
          <p:nvPr/>
        </p:nvPicPr>
        <p:blipFill rotWithShape="1">
          <a:blip r:embed="rId2"/>
          <a:srcRect l="194" t="23893"/>
          <a:stretch/>
        </p:blipFill>
        <p:spPr>
          <a:xfrm>
            <a:off x="570229" y="1203598"/>
            <a:ext cx="8009582" cy="2925306"/>
          </a:xfrm>
          <a:prstGeom prst="rect">
            <a:avLst/>
          </a:prstGeom>
        </p:spPr>
      </p:pic>
      <p:sp>
        <p:nvSpPr>
          <p:cNvPr id="2" name="矩形: 圆角 1">
            <a:extLst>
              <a:ext uri="{FF2B5EF4-FFF2-40B4-BE49-F238E27FC236}">
                <a16:creationId xmlns="" xmlns:a16="http://schemas.microsoft.com/office/drawing/2014/main" id="{2FA6254B-891F-4BD9-81C4-63162CFB805A}"/>
              </a:ext>
            </a:extLst>
          </p:cNvPr>
          <p:cNvSpPr/>
          <p:nvPr/>
        </p:nvSpPr>
        <p:spPr>
          <a:xfrm>
            <a:off x="3995936" y="3145226"/>
            <a:ext cx="4032448" cy="94995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rgbClr val="FF0000"/>
                </a:solidFill>
              </a:rPr>
              <a:t>如果管理员未点击上报，则在每个季度的最后一天系统执行自动上报，当前学校的上报状态为“系统上报”</a:t>
            </a:r>
          </a:p>
        </p:txBody>
      </p:sp>
      <p:sp>
        <p:nvSpPr>
          <p:cNvPr id="4" name="矩形 3">
            <a:extLst>
              <a:ext uri="{FF2B5EF4-FFF2-40B4-BE49-F238E27FC236}">
                <a16:creationId xmlns="" xmlns:a16="http://schemas.microsoft.com/office/drawing/2014/main" id="{5C380188-B78C-4373-90E3-0E404067309D}"/>
              </a:ext>
            </a:extLst>
          </p:cNvPr>
          <p:cNvSpPr/>
          <p:nvPr/>
        </p:nvSpPr>
        <p:spPr>
          <a:xfrm>
            <a:off x="7020272" y="1347614"/>
            <a:ext cx="122413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21985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3.2.2 </a:t>
            </a:r>
            <a:r>
              <a:rPr lang="zh-CN" altLang="en-US" sz="2800" b="1" dirty="0">
                <a:solidFill>
                  <a:srgbClr val="1854A3"/>
                </a:solidFill>
                <a:latin typeface="微软雅黑" panose="020B0503020204020204" pitchFamily="34" charset="-122"/>
                <a:ea typeface="微软雅黑" panose="020B0503020204020204" pitchFamily="34" charset="-122"/>
                <a:cs typeface="+mj-cs"/>
              </a:rPr>
              <a:t>地区审核员 </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区县审核上报</a:t>
            </a:r>
          </a:p>
        </p:txBody>
      </p:sp>
      <p:sp>
        <p:nvSpPr>
          <p:cNvPr id="9" name="TextBox 8"/>
          <p:cNvSpPr txBox="1"/>
          <p:nvPr/>
        </p:nvSpPr>
        <p:spPr>
          <a:xfrm>
            <a:off x="107504" y="1059582"/>
            <a:ext cx="461665" cy="1938992"/>
          </a:xfrm>
          <a:prstGeom prst="rect">
            <a:avLst/>
          </a:prstGeom>
          <a:noFill/>
        </p:spPr>
        <p:txBody>
          <a:bodyPr vert="eaVert" wrap="none" rtlCol="0">
            <a:spAutoFit/>
          </a:bodyPr>
          <a:lstStyle/>
          <a:p>
            <a:r>
              <a:rPr lang="zh-CN" altLang="en-US" dirty="0"/>
              <a:t>学校填报审核流程</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789464"/>
            <a:ext cx="6896844" cy="4042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3.2.2 </a:t>
            </a:r>
            <a:r>
              <a:rPr lang="zh-CN" altLang="en-US" sz="2800" b="1" dirty="0">
                <a:solidFill>
                  <a:srgbClr val="1854A3"/>
                </a:solidFill>
                <a:latin typeface="微软雅黑" panose="020B0503020204020204" pitchFamily="34" charset="-122"/>
                <a:ea typeface="微软雅黑" panose="020B0503020204020204" pitchFamily="34" charset="-122"/>
                <a:cs typeface="+mj-cs"/>
              </a:rPr>
              <a:t>地区审核员 </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审核上报</a:t>
            </a:r>
          </a:p>
        </p:txBody>
      </p:sp>
      <p:sp>
        <p:nvSpPr>
          <p:cNvPr id="9" name="TextBox 8"/>
          <p:cNvSpPr txBox="1"/>
          <p:nvPr/>
        </p:nvSpPr>
        <p:spPr>
          <a:xfrm>
            <a:off x="107504" y="1059582"/>
            <a:ext cx="461665" cy="1938992"/>
          </a:xfrm>
          <a:prstGeom prst="rect">
            <a:avLst/>
          </a:prstGeom>
          <a:noFill/>
        </p:spPr>
        <p:txBody>
          <a:bodyPr vert="eaVert" wrap="none" rtlCol="0">
            <a:spAutoFit/>
          </a:bodyPr>
          <a:lstStyle/>
          <a:p>
            <a:r>
              <a:rPr lang="zh-CN" altLang="en-US" dirty="0"/>
              <a:t>学校填报审核流程</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789464"/>
            <a:ext cx="7091536" cy="3966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460" y="267335"/>
            <a:ext cx="6624796" cy="52322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sym typeface="+mn-ea"/>
              </a:rPr>
              <a:t>3.2.4</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地市（省级）审核员审核下级上报</a:t>
            </a:r>
          </a:p>
        </p:txBody>
      </p:sp>
      <p:sp>
        <p:nvSpPr>
          <p:cNvPr id="7" name="TextBox 6"/>
          <p:cNvSpPr txBox="1"/>
          <p:nvPr/>
        </p:nvSpPr>
        <p:spPr>
          <a:xfrm>
            <a:off x="358775" y="1640840"/>
            <a:ext cx="459740" cy="2834640"/>
          </a:xfrm>
          <a:prstGeom prst="rect">
            <a:avLst/>
          </a:prstGeom>
          <a:noFill/>
        </p:spPr>
        <p:txBody>
          <a:bodyPr vert="eaVert" wrap="none" rtlCol="0">
            <a:spAutoFit/>
          </a:bodyPr>
          <a:lstStyle/>
          <a:p>
            <a:r>
              <a:rPr lang="zh-CN" altLang="en-US" dirty="0"/>
              <a:t>地市级审核员审核下级地区</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2856" y="810110"/>
            <a:ext cx="7217576" cy="392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圆角矩形 2"/>
          <p:cNvSpPr/>
          <p:nvPr/>
        </p:nvSpPr>
        <p:spPr>
          <a:xfrm>
            <a:off x="5387485" y="2834052"/>
            <a:ext cx="2076533" cy="5760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smtClean="0">
                <a:solidFill>
                  <a:srgbClr val="FF0000"/>
                </a:solidFill>
              </a:rPr>
              <a:t>按钮</a:t>
            </a:r>
            <a:r>
              <a:rPr lang="en-US" altLang="zh-CN" sz="1200" dirty="0" smtClean="0">
                <a:solidFill>
                  <a:srgbClr val="FF0000"/>
                </a:solidFill>
              </a:rPr>
              <a:t>:</a:t>
            </a:r>
          </a:p>
          <a:p>
            <a:r>
              <a:rPr lang="zh-CN" altLang="en-US" sz="1200" dirty="0" smtClean="0">
                <a:solidFill>
                  <a:srgbClr val="FF0000"/>
                </a:solidFill>
              </a:rPr>
              <a:t>未到期</a:t>
            </a:r>
            <a:r>
              <a:rPr lang="en-US" altLang="zh-CN" sz="1200" dirty="0" smtClean="0">
                <a:solidFill>
                  <a:srgbClr val="FF0000"/>
                </a:solidFill>
              </a:rPr>
              <a:t>-&gt;</a:t>
            </a:r>
            <a:r>
              <a:rPr lang="zh-CN" altLang="en-US" sz="1200" dirty="0" smtClean="0">
                <a:solidFill>
                  <a:srgbClr val="FF0000"/>
                </a:solidFill>
              </a:rPr>
              <a:t>上报</a:t>
            </a:r>
            <a:r>
              <a:rPr lang="en-US" altLang="zh-CN" sz="1200" dirty="0" smtClean="0">
                <a:solidFill>
                  <a:srgbClr val="FF0000"/>
                </a:solidFill>
              </a:rPr>
              <a:t>-&gt;</a:t>
            </a:r>
            <a:r>
              <a:rPr lang="zh-CN" altLang="en-US" sz="1200" dirty="0" smtClean="0">
                <a:solidFill>
                  <a:srgbClr val="FF0000"/>
                </a:solidFill>
              </a:rPr>
              <a:t>已上报</a:t>
            </a:r>
            <a:endParaRPr lang="zh-CN" altLang="en-US" sz="1200" dirty="0">
              <a:solidFill>
                <a:srgbClr val="FF0000"/>
              </a:solidFill>
            </a:endParaRPr>
          </a:p>
        </p:txBody>
      </p:sp>
      <p:cxnSp>
        <p:nvCxnSpPr>
          <p:cNvPr id="5" name="直接箭头连接符 4"/>
          <p:cNvCxnSpPr/>
          <p:nvPr/>
        </p:nvCxnSpPr>
        <p:spPr>
          <a:xfrm flipV="1">
            <a:off x="7259694" y="2571750"/>
            <a:ext cx="408650" cy="2623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460" y="267335"/>
            <a:ext cx="6245860"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3.3 </a:t>
            </a:r>
            <a:r>
              <a:rPr lang="zh-CN" altLang="en-US" sz="2800" b="1" dirty="0">
                <a:solidFill>
                  <a:srgbClr val="1854A3"/>
                </a:solidFill>
                <a:latin typeface="微软雅黑" panose="020B0503020204020204" pitchFamily="34" charset="-122"/>
                <a:ea typeface="微软雅黑" panose="020B0503020204020204" pitchFamily="34" charset="-122"/>
                <a:cs typeface="+mj-cs"/>
              </a:rPr>
              <a:t>填报功能培训 </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地区填报审核流程</a:t>
            </a:r>
          </a:p>
        </p:txBody>
      </p:sp>
      <p:sp>
        <p:nvSpPr>
          <p:cNvPr id="2" name="TextBox 1"/>
          <p:cNvSpPr txBox="1"/>
          <p:nvPr/>
        </p:nvSpPr>
        <p:spPr>
          <a:xfrm>
            <a:off x="570845" y="1059582"/>
            <a:ext cx="2926080" cy="368300"/>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核心业务流程四条主线之二</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995686"/>
            <a:ext cx="4488859" cy="114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3.3.1 </a:t>
            </a:r>
            <a:r>
              <a:rPr lang="zh-CN" altLang="en-US" sz="2800" b="1" dirty="0">
                <a:solidFill>
                  <a:srgbClr val="1854A3"/>
                </a:solidFill>
                <a:latin typeface="微软雅黑" panose="020B0503020204020204" pitchFamily="34" charset="-122"/>
                <a:ea typeface="微软雅黑" panose="020B0503020204020204" pitchFamily="34" charset="-122"/>
                <a:cs typeface="+mj-cs"/>
              </a:rPr>
              <a:t>地区管理员 </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填报</a:t>
            </a:r>
          </a:p>
        </p:txBody>
      </p:sp>
      <p:sp>
        <p:nvSpPr>
          <p:cNvPr id="5" name="TextBox 4"/>
          <p:cNvSpPr txBox="1"/>
          <p:nvPr/>
        </p:nvSpPr>
        <p:spPr>
          <a:xfrm>
            <a:off x="35496" y="1280830"/>
            <a:ext cx="461665" cy="1938992"/>
          </a:xfrm>
          <a:prstGeom prst="rect">
            <a:avLst/>
          </a:prstGeom>
          <a:noFill/>
        </p:spPr>
        <p:txBody>
          <a:bodyPr vert="eaVert" wrap="none" rtlCol="0">
            <a:spAutoFit/>
          </a:bodyPr>
          <a:lstStyle/>
          <a:p>
            <a:r>
              <a:rPr lang="zh-CN" altLang="en-US" dirty="0"/>
              <a:t>地区填报审核流程</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812334"/>
            <a:ext cx="8055645" cy="30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圆角矩形 1"/>
          <p:cNvSpPr/>
          <p:nvPr/>
        </p:nvSpPr>
        <p:spPr>
          <a:xfrm>
            <a:off x="6012160" y="2340252"/>
            <a:ext cx="2160240" cy="131161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rgbClr val="FF0000"/>
                </a:solidFill>
              </a:rPr>
              <a:t>地区管理员登录，填写所有表单并保存，完成后点击上报。</a:t>
            </a:r>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3.3.1 </a:t>
            </a:r>
            <a:r>
              <a:rPr lang="zh-CN" altLang="en-US" sz="2800" b="1" dirty="0">
                <a:solidFill>
                  <a:srgbClr val="1854A3"/>
                </a:solidFill>
                <a:latin typeface="微软雅黑" panose="020B0503020204020204" pitchFamily="34" charset="-122"/>
                <a:ea typeface="微软雅黑" panose="020B0503020204020204" pitchFamily="34" charset="-122"/>
                <a:cs typeface="+mj-cs"/>
              </a:rPr>
              <a:t>地区管理员 </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上报</a:t>
            </a:r>
          </a:p>
        </p:txBody>
      </p:sp>
      <p:sp>
        <p:nvSpPr>
          <p:cNvPr id="5" name="TextBox 4"/>
          <p:cNvSpPr txBox="1"/>
          <p:nvPr/>
        </p:nvSpPr>
        <p:spPr>
          <a:xfrm>
            <a:off x="35496" y="1280830"/>
            <a:ext cx="461665" cy="1938992"/>
          </a:xfrm>
          <a:prstGeom prst="rect">
            <a:avLst/>
          </a:prstGeom>
          <a:noFill/>
        </p:spPr>
        <p:txBody>
          <a:bodyPr vert="eaVert" wrap="none" rtlCol="0">
            <a:spAutoFit/>
          </a:bodyPr>
          <a:lstStyle/>
          <a:p>
            <a:r>
              <a:rPr lang="zh-CN" altLang="en-US" dirty="0"/>
              <a:t>地区填报审核流程</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933451"/>
            <a:ext cx="8229933" cy="2617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圆角矩形 1"/>
          <p:cNvSpPr/>
          <p:nvPr/>
        </p:nvSpPr>
        <p:spPr>
          <a:xfrm>
            <a:off x="5652120" y="2715766"/>
            <a:ext cx="2088232" cy="83495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地区管理员</a:t>
            </a:r>
            <a:endParaRPr lang="en-US" altLang="zh-CN" dirty="0" smtClean="0">
              <a:solidFill>
                <a:srgbClr val="FF0000"/>
              </a:solidFill>
            </a:endParaRPr>
          </a:p>
          <a:p>
            <a:pPr algn="ctr"/>
            <a:r>
              <a:rPr lang="zh-CN" altLang="en-US" dirty="0" smtClean="0">
                <a:solidFill>
                  <a:srgbClr val="FF0000"/>
                </a:solidFill>
              </a:rPr>
              <a:t>上报完成</a:t>
            </a:r>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4" name="组合 4"/>
          <p:cNvGrpSpPr/>
          <p:nvPr/>
        </p:nvGrpSpPr>
        <p:grpSpPr bwMode="auto">
          <a:xfrm>
            <a:off x="2274094" y="812952"/>
            <a:ext cx="4542286" cy="534662"/>
            <a:chOff x="2477951" y="1857375"/>
            <a:chExt cx="3929063" cy="688975"/>
          </a:xfrm>
        </p:grpSpPr>
        <p:grpSp>
          <p:nvGrpSpPr>
            <p:cNvPr id="5" name="Group 9"/>
            <p:cNvGrpSpPr/>
            <p:nvPr/>
          </p:nvGrpSpPr>
          <p:grpSpPr bwMode="auto">
            <a:xfrm>
              <a:off x="2477951" y="1857375"/>
              <a:ext cx="3929063" cy="688975"/>
              <a:chOff x="720" y="1392"/>
              <a:chExt cx="4058" cy="480"/>
            </a:xfrm>
          </p:grpSpPr>
          <p:sp>
            <p:nvSpPr>
              <p:cNvPr id="14" name="AutoShape 10"/>
              <p:cNvSpPr>
                <a:spLocks noChangeArrowheads="1"/>
              </p:cNvSpPr>
              <p:nvPr/>
            </p:nvSpPr>
            <p:spPr bwMode="gray">
              <a:xfrm>
                <a:off x="720" y="1392"/>
                <a:ext cx="4058" cy="480"/>
              </a:xfrm>
              <a:prstGeom prst="roundRect">
                <a:avLst>
                  <a:gd name="adj" fmla="val 17509"/>
                </a:avLst>
              </a:prstGeom>
              <a:solidFill>
                <a:schemeClr val="tx2">
                  <a:lumMod val="60000"/>
                  <a:lumOff val="40000"/>
                </a:schemeClr>
              </a:soli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nvGrpSpPr>
              <p:cNvPr id="15" name="Group 11"/>
              <p:cNvGrpSpPr/>
              <p:nvPr/>
            </p:nvGrpSpPr>
            <p:grpSpPr bwMode="auto">
              <a:xfrm>
                <a:off x="730" y="1407"/>
                <a:ext cx="4043" cy="444"/>
                <a:chOff x="744" y="1407"/>
                <a:chExt cx="3988" cy="444"/>
              </a:xfrm>
            </p:grpSpPr>
            <p:sp>
              <p:nvSpPr>
                <p:cNvPr id="16" name="AutoShape 12"/>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sp>
              <p:nvSpPr>
                <p:cNvPr id="17" name="AutoShape 13"/>
                <p:cNvSpPr>
                  <a:spLocks noChangeArrowheads="1"/>
                </p:cNvSpPr>
                <p:nvPr/>
              </p:nvSpPr>
              <p:spPr bwMode="gray">
                <a:xfrm>
                  <a:off x="744" y="1407"/>
                  <a:ext cx="3988" cy="115"/>
                </a:xfrm>
                <a:prstGeom prst="roundRect">
                  <a:avLst>
                    <a:gd name="adj" fmla="val 50000"/>
                  </a:avLst>
                </a:prstGeom>
                <a:gradFill flip="none" rotWithShape="1">
                  <a:gsLst>
                    <a:gs pos="0">
                      <a:schemeClr val="hlink">
                        <a:gamma/>
                        <a:tint val="25490"/>
                        <a:invGamma/>
                      </a:schemeClr>
                    </a:gs>
                    <a:gs pos="100000">
                      <a:schemeClr val="hlink">
                        <a:alpha val="0"/>
                      </a:schemeClr>
                    </a:gs>
                  </a:gsLst>
                  <a:lin ang="5400000" scaled="1"/>
                  <a:tileRect/>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grpSp>
        <p:sp>
          <p:nvSpPr>
            <p:cNvPr id="6" name="Text Box 20"/>
            <p:cNvSpPr txBox="1">
              <a:spLocks noChangeArrowheads="1"/>
            </p:cNvSpPr>
            <p:nvPr/>
          </p:nvSpPr>
          <p:spPr bwMode="gray">
            <a:xfrm>
              <a:off x="2719125" y="1929381"/>
              <a:ext cx="3179547" cy="444794"/>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项目概述</a:t>
              </a:r>
            </a:p>
          </p:txBody>
        </p:sp>
        <p:grpSp>
          <p:nvGrpSpPr>
            <p:cNvPr id="7" name="组合 136"/>
            <p:cNvGrpSpPr/>
            <p:nvPr/>
          </p:nvGrpSpPr>
          <p:grpSpPr bwMode="auto">
            <a:xfrm>
              <a:off x="2504939" y="1873405"/>
              <a:ext cx="461962" cy="488588"/>
              <a:chOff x="1357290" y="5168938"/>
              <a:chExt cx="428625" cy="489957"/>
            </a:xfrm>
          </p:grpSpPr>
          <p:grpSp>
            <p:nvGrpSpPr>
              <p:cNvPr id="8" name="Group 28"/>
              <p:cNvGrpSpPr/>
              <p:nvPr/>
            </p:nvGrpSpPr>
            <p:grpSpPr bwMode="auto">
              <a:xfrm>
                <a:off x="1357290" y="5230270"/>
                <a:ext cx="428625" cy="428625"/>
                <a:chOff x="4166" y="1706"/>
                <a:chExt cx="1252" cy="1252"/>
              </a:xfrm>
            </p:grpSpPr>
            <p:sp>
              <p:nvSpPr>
                <p:cNvPr id="10"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13"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sp>
            <p:nvSpPr>
              <p:cNvPr id="9" name="Text Box 33"/>
              <p:cNvSpPr txBox="1">
                <a:spLocks noChangeArrowheads="1"/>
              </p:cNvSpPr>
              <p:nvPr/>
            </p:nvSpPr>
            <p:spPr bwMode="auto">
              <a:xfrm>
                <a:off x="1370542" y="5168938"/>
                <a:ext cx="396875" cy="446041"/>
              </a:xfrm>
              <a:prstGeom prst="rect">
                <a:avLst/>
              </a:prstGeom>
              <a:noFill/>
              <a:ln w="9525">
                <a:noFill/>
                <a:miter lim="800000"/>
              </a:ln>
            </p:spPr>
            <p:txBody>
              <a:bodyPr>
                <a:spAutoFit/>
              </a:bodyPr>
              <a:lstStyle/>
              <a:p>
                <a:pPr algn="ctr">
                  <a:spcBef>
                    <a:spcPct val="50000"/>
                  </a:spcBef>
                </a:pPr>
                <a:r>
                  <a:rPr lang="en-US" altLang="zh-CN" sz="2000">
                    <a:solidFill>
                      <a:srgbClr val="000000"/>
                    </a:solidFill>
                    <a:latin typeface="微软雅黑" panose="020B0503020204020204" pitchFamily="34" charset="-122"/>
                    <a:ea typeface="微软雅黑" panose="020B0503020204020204" pitchFamily="34" charset="-122"/>
                  </a:rPr>
                  <a:t>1</a:t>
                </a:r>
              </a:p>
            </p:txBody>
          </p:sp>
        </p:grpSp>
      </p:grpSp>
      <p:grpSp>
        <p:nvGrpSpPr>
          <p:cNvPr id="18" name="组合 4"/>
          <p:cNvGrpSpPr/>
          <p:nvPr/>
        </p:nvGrpSpPr>
        <p:grpSpPr bwMode="auto">
          <a:xfrm>
            <a:off x="2274729" y="1419622"/>
            <a:ext cx="4542286" cy="534662"/>
            <a:chOff x="2477951" y="1857375"/>
            <a:chExt cx="3929063" cy="688975"/>
          </a:xfrm>
        </p:grpSpPr>
        <p:grpSp>
          <p:nvGrpSpPr>
            <p:cNvPr id="19" name="Group 9"/>
            <p:cNvGrpSpPr/>
            <p:nvPr/>
          </p:nvGrpSpPr>
          <p:grpSpPr bwMode="auto">
            <a:xfrm>
              <a:off x="2477951" y="1857375"/>
              <a:ext cx="3929063" cy="688975"/>
              <a:chOff x="720" y="1392"/>
              <a:chExt cx="4058" cy="480"/>
            </a:xfrm>
          </p:grpSpPr>
          <p:sp>
            <p:nvSpPr>
              <p:cNvPr id="28" name="AutoShape 10"/>
              <p:cNvSpPr>
                <a:spLocks noChangeArrowheads="1"/>
              </p:cNvSpPr>
              <p:nvPr/>
            </p:nvSpPr>
            <p:spPr bwMode="gray">
              <a:xfrm>
                <a:off x="720" y="1392"/>
                <a:ext cx="4058" cy="480"/>
              </a:xfrm>
              <a:prstGeom prst="roundRect">
                <a:avLst>
                  <a:gd name="adj" fmla="val 17509"/>
                </a:avLst>
              </a:prstGeom>
              <a:solidFill>
                <a:schemeClr val="tx2">
                  <a:lumMod val="60000"/>
                  <a:lumOff val="40000"/>
                </a:schemeClr>
              </a:soli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nvGrpSpPr>
              <p:cNvPr id="29" name="Group 11"/>
              <p:cNvGrpSpPr/>
              <p:nvPr/>
            </p:nvGrpSpPr>
            <p:grpSpPr bwMode="auto">
              <a:xfrm>
                <a:off x="730" y="1407"/>
                <a:ext cx="4043" cy="444"/>
                <a:chOff x="744" y="1407"/>
                <a:chExt cx="3988" cy="444"/>
              </a:xfrm>
            </p:grpSpPr>
            <p:sp>
              <p:nvSpPr>
                <p:cNvPr id="30" name="AutoShape 12"/>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sp>
              <p:nvSpPr>
                <p:cNvPr id="31" name="AutoShape 13"/>
                <p:cNvSpPr>
                  <a:spLocks noChangeArrowheads="1"/>
                </p:cNvSpPr>
                <p:nvPr/>
              </p:nvSpPr>
              <p:spPr bwMode="gray">
                <a:xfrm>
                  <a:off x="744" y="1407"/>
                  <a:ext cx="3988" cy="115"/>
                </a:xfrm>
                <a:prstGeom prst="roundRect">
                  <a:avLst>
                    <a:gd name="adj" fmla="val 50000"/>
                  </a:avLst>
                </a:prstGeom>
                <a:gradFill flip="none" rotWithShape="1">
                  <a:gsLst>
                    <a:gs pos="0">
                      <a:schemeClr val="hlink">
                        <a:gamma/>
                        <a:tint val="25490"/>
                        <a:invGamma/>
                      </a:schemeClr>
                    </a:gs>
                    <a:gs pos="100000">
                      <a:schemeClr val="hlink">
                        <a:alpha val="0"/>
                      </a:schemeClr>
                    </a:gs>
                  </a:gsLst>
                  <a:lin ang="5400000" scaled="1"/>
                  <a:tileRect/>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grpSp>
        <p:sp>
          <p:nvSpPr>
            <p:cNvPr id="20" name="Text Box 20"/>
            <p:cNvSpPr txBox="1">
              <a:spLocks noChangeArrowheads="1"/>
            </p:cNvSpPr>
            <p:nvPr/>
          </p:nvSpPr>
          <p:spPr bwMode="gray">
            <a:xfrm>
              <a:off x="2719125" y="1929381"/>
              <a:ext cx="3179547" cy="444794"/>
            </a:xfrm>
            <a:prstGeom prst="rect">
              <a:avLst/>
            </a:prstGeom>
            <a:solidFill>
              <a:srgbClr val="558ED5"/>
            </a:solidFill>
            <a:ln w="9525">
              <a:noFill/>
              <a:miter lim="800000"/>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系统角色功能介绍</a:t>
              </a:r>
            </a:p>
          </p:txBody>
        </p:sp>
        <p:grpSp>
          <p:nvGrpSpPr>
            <p:cNvPr id="21" name="组合 136"/>
            <p:cNvGrpSpPr/>
            <p:nvPr/>
          </p:nvGrpSpPr>
          <p:grpSpPr bwMode="auto">
            <a:xfrm>
              <a:off x="2504939" y="1873405"/>
              <a:ext cx="461962" cy="488588"/>
              <a:chOff x="1357290" y="5168938"/>
              <a:chExt cx="428625" cy="489957"/>
            </a:xfrm>
          </p:grpSpPr>
          <p:grpSp>
            <p:nvGrpSpPr>
              <p:cNvPr id="22" name="Group 28"/>
              <p:cNvGrpSpPr/>
              <p:nvPr/>
            </p:nvGrpSpPr>
            <p:grpSpPr bwMode="auto">
              <a:xfrm>
                <a:off x="1357290" y="5230270"/>
                <a:ext cx="428625" cy="428625"/>
                <a:chOff x="4166" y="1706"/>
                <a:chExt cx="1252" cy="1252"/>
              </a:xfrm>
            </p:grpSpPr>
            <p:sp>
              <p:nvSpPr>
                <p:cNvPr id="24"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25"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26"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27"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sp>
            <p:nvSpPr>
              <p:cNvPr id="23" name="Text Box 33"/>
              <p:cNvSpPr txBox="1">
                <a:spLocks noChangeArrowheads="1"/>
              </p:cNvSpPr>
              <p:nvPr/>
            </p:nvSpPr>
            <p:spPr bwMode="auto">
              <a:xfrm>
                <a:off x="1370542" y="5168938"/>
                <a:ext cx="396875" cy="446041"/>
              </a:xfrm>
              <a:prstGeom prst="rect">
                <a:avLst/>
              </a:prstGeom>
              <a:noFill/>
              <a:ln w="9525">
                <a:noFill/>
                <a:miter lim="800000"/>
              </a:ln>
            </p:spPr>
            <p:txBody>
              <a:bodyPr>
                <a:spAutoFit/>
              </a:bodyPr>
              <a:lstStyle/>
              <a:p>
                <a:pPr algn="ctr">
                  <a:spcBef>
                    <a:spcPct val="50000"/>
                  </a:spcBef>
                </a:pPr>
                <a:r>
                  <a:rPr lang="en-US" altLang="zh-CN" sz="2000">
                    <a:solidFill>
                      <a:srgbClr val="000000"/>
                    </a:solidFill>
                    <a:latin typeface="微软雅黑" panose="020B0503020204020204" pitchFamily="34" charset="-122"/>
                    <a:ea typeface="微软雅黑" panose="020B0503020204020204" pitchFamily="34" charset="-122"/>
                  </a:rPr>
                  <a:t>2</a:t>
                </a:r>
              </a:p>
            </p:txBody>
          </p:sp>
        </p:grpSp>
      </p:grpSp>
      <p:grpSp>
        <p:nvGrpSpPr>
          <p:cNvPr id="32" name="组合 4"/>
          <p:cNvGrpSpPr/>
          <p:nvPr/>
        </p:nvGrpSpPr>
        <p:grpSpPr bwMode="auto">
          <a:xfrm>
            <a:off x="2289334" y="2067694"/>
            <a:ext cx="4542286" cy="534662"/>
            <a:chOff x="2477951" y="1857375"/>
            <a:chExt cx="3929063" cy="688975"/>
          </a:xfrm>
        </p:grpSpPr>
        <p:grpSp>
          <p:nvGrpSpPr>
            <p:cNvPr id="33" name="Group 9"/>
            <p:cNvGrpSpPr/>
            <p:nvPr/>
          </p:nvGrpSpPr>
          <p:grpSpPr bwMode="auto">
            <a:xfrm>
              <a:off x="2477951" y="1857375"/>
              <a:ext cx="3929063" cy="688975"/>
              <a:chOff x="720" y="1392"/>
              <a:chExt cx="4058" cy="480"/>
            </a:xfrm>
          </p:grpSpPr>
          <p:sp>
            <p:nvSpPr>
              <p:cNvPr id="42" name="AutoShape 10"/>
              <p:cNvSpPr>
                <a:spLocks noChangeArrowheads="1"/>
              </p:cNvSpPr>
              <p:nvPr/>
            </p:nvSpPr>
            <p:spPr bwMode="gray">
              <a:xfrm>
                <a:off x="720" y="1392"/>
                <a:ext cx="4058" cy="480"/>
              </a:xfrm>
              <a:prstGeom prst="roundRect">
                <a:avLst>
                  <a:gd name="adj" fmla="val 17509"/>
                </a:avLst>
              </a:prstGeom>
              <a:solidFill>
                <a:schemeClr val="tx2">
                  <a:lumMod val="60000"/>
                  <a:lumOff val="40000"/>
                </a:schemeClr>
              </a:soli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nvGrpSpPr>
              <p:cNvPr id="43" name="Group 11"/>
              <p:cNvGrpSpPr/>
              <p:nvPr/>
            </p:nvGrpSpPr>
            <p:grpSpPr bwMode="auto">
              <a:xfrm>
                <a:off x="730" y="1407"/>
                <a:ext cx="4043" cy="444"/>
                <a:chOff x="744" y="1407"/>
                <a:chExt cx="3988" cy="444"/>
              </a:xfrm>
            </p:grpSpPr>
            <p:sp>
              <p:nvSpPr>
                <p:cNvPr id="44" name="AutoShape 12"/>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sp>
              <p:nvSpPr>
                <p:cNvPr id="45" name="AutoShape 13"/>
                <p:cNvSpPr>
                  <a:spLocks noChangeArrowheads="1"/>
                </p:cNvSpPr>
                <p:nvPr/>
              </p:nvSpPr>
              <p:spPr bwMode="gray">
                <a:xfrm>
                  <a:off x="744" y="1407"/>
                  <a:ext cx="3988" cy="115"/>
                </a:xfrm>
                <a:prstGeom prst="roundRect">
                  <a:avLst>
                    <a:gd name="adj" fmla="val 50000"/>
                  </a:avLst>
                </a:prstGeom>
                <a:gradFill flip="none" rotWithShape="1">
                  <a:gsLst>
                    <a:gs pos="0">
                      <a:schemeClr val="hlink">
                        <a:gamma/>
                        <a:tint val="25490"/>
                        <a:invGamma/>
                      </a:schemeClr>
                    </a:gs>
                    <a:gs pos="100000">
                      <a:schemeClr val="hlink">
                        <a:alpha val="0"/>
                      </a:schemeClr>
                    </a:gs>
                  </a:gsLst>
                  <a:lin ang="5400000" scaled="1"/>
                  <a:tileRect/>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grpSp>
        <p:sp>
          <p:nvSpPr>
            <p:cNvPr id="34" name="Text Box 20"/>
            <p:cNvSpPr txBox="1">
              <a:spLocks noChangeArrowheads="1"/>
            </p:cNvSpPr>
            <p:nvPr/>
          </p:nvSpPr>
          <p:spPr bwMode="gray">
            <a:xfrm>
              <a:off x="2719125" y="1929381"/>
              <a:ext cx="3179547" cy="513875"/>
            </a:xfrm>
            <a:prstGeom prst="rect">
              <a:avLst/>
            </a:prstGeom>
            <a:solidFill>
              <a:srgbClr val="558ED5"/>
            </a:solidFill>
            <a:ln w="9525">
              <a:noFill/>
              <a:miter lim="800000"/>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填报功能培训</a:t>
              </a:r>
            </a:p>
          </p:txBody>
        </p:sp>
        <p:grpSp>
          <p:nvGrpSpPr>
            <p:cNvPr id="35" name="组合 136"/>
            <p:cNvGrpSpPr/>
            <p:nvPr/>
          </p:nvGrpSpPr>
          <p:grpSpPr bwMode="auto">
            <a:xfrm>
              <a:off x="2504939" y="1873405"/>
              <a:ext cx="461962" cy="488588"/>
              <a:chOff x="1357290" y="5168938"/>
              <a:chExt cx="428625" cy="489957"/>
            </a:xfrm>
          </p:grpSpPr>
          <p:grpSp>
            <p:nvGrpSpPr>
              <p:cNvPr id="36" name="Group 28"/>
              <p:cNvGrpSpPr/>
              <p:nvPr/>
            </p:nvGrpSpPr>
            <p:grpSpPr bwMode="auto">
              <a:xfrm>
                <a:off x="1357290" y="5230270"/>
                <a:ext cx="428625" cy="428625"/>
                <a:chOff x="4166" y="1706"/>
                <a:chExt cx="1252" cy="1252"/>
              </a:xfrm>
            </p:grpSpPr>
            <p:sp>
              <p:nvSpPr>
                <p:cNvPr id="38"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39"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40"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41"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sp>
            <p:nvSpPr>
              <p:cNvPr id="37" name="Text Box 33"/>
              <p:cNvSpPr txBox="1">
                <a:spLocks noChangeArrowheads="1"/>
              </p:cNvSpPr>
              <p:nvPr/>
            </p:nvSpPr>
            <p:spPr bwMode="auto">
              <a:xfrm>
                <a:off x="1370542" y="5168938"/>
                <a:ext cx="396875" cy="446041"/>
              </a:xfrm>
              <a:prstGeom prst="rect">
                <a:avLst/>
              </a:prstGeom>
              <a:noFill/>
              <a:ln w="9525">
                <a:noFill/>
                <a:miter lim="800000"/>
              </a:ln>
            </p:spPr>
            <p:txBody>
              <a:bodyPr>
                <a:spAutoFit/>
              </a:bodyPr>
              <a:lstStyle/>
              <a:p>
                <a:pPr algn="ctr">
                  <a:spcBef>
                    <a:spcPct val="50000"/>
                  </a:spcBef>
                </a:pPr>
                <a:r>
                  <a:rPr lang="en-US" altLang="zh-CN" sz="2000">
                    <a:solidFill>
                      <a:srgbClr val="000000"/>
                    </a:solidFill>
                    <a:latin typeface="微软雅黑" panose="020B0503020204020204" pitchFamily="34" charset="-122"/>
                    <a:ea typeface="微软雅黑" panose="020B0503020204020204" pitchFamily="34" charset="-122"/>
                  </a:rPr>
                  <a:t>3</a:t>
                </a:r>
              </a:p>
            </p:txBody>
          </p:sp>
        </p:grpSp>
      </p:grpSp>
      <p:grpSp>
        <p:nvGrpSpPr>
          <p:cNvPr id="46" name="组合 4"/>
          <p:cNvGrpSpPr/>
          <p:nvPr/>
        </p:nvGrpSpPr>
        <p:grpSpPr bwMode="auto">
          <a:xfrm>
            <a:off x="2288064" y="2685160"/>
            <a:ext cx="4542286" cy="534662"/>
            <a:chOff x="2477951" y="1857375"/>
            <a:chExt cx="3929063" cy="688975"/>
          </a:xfrm>
        </p:grpSpPr>
        <p:grpSp>
          <p:nvGrpSpPr>
            <p:cNvPr id="47" name="Group 9"/>
            <p:cNvGrpSpPr/>
            <p:nvPr/>
          </p:nvGrpSpPr>
          <p:grpSpPr bwMode="auto">
            <a:xfrm>
              <a:off x="2477951" y="1857375"/>
              <a:ext cx="3929063" cy="688975"/>
              <a:chOff x="720" y="1392"/>
              <a:chExt cx="4058" cy="480"/>
            </a:xfrm>
          </p:grpSpPr>
          <p:sp>
            <p:nvSpPr>
              <p:cNvPr id="56" name="AutoShape 10"/>
              <p:cNvSpPr>
                <a:spLocks noChangeArrowheads="1"/>
              </p:cNvSpPr>
              <p:nvPr/>
            </p:nvSpPr>
            <p:spPr bwMode="gray">
              <a:xfrm>
                <a:off x="720" y="1392"/>
                <a:ext cx="4058" cy="480"/>
              </a:xfrm>
              <a:prstGeom prst="roundRect">
                <a:avLst>
                  <a:gd name="adj" fmla="val 17509"/>
                </a:avLst>
              </a:prstGeom>
              <a:solidFill>
                <a:schemeClr val="tx2">
                  <a:lumMod val="60000"/>
                  <a:lumOff val="40000"/>
                </a:schemeClr>
              </a:soli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nvGrpSpPr>
              <p:cNvPr id="57" name="Group 11"/>
              <p:cNvGrpSpPr/>
              <p:nvPr/>
            </p:nvGrpSpPr>
            <p:grpSpPr bwMode="auto">
              <a:xfrm>
                <a:off x="730" y="1407"/>
                <a:ext cx="4043" cy="444"/>
                <a:chOff x="744" y="1407"/>
                <a:chExt cx="3988" cy="444"/>
              </a:xfrm>
            </p:grpSpPr>
            <p:sp>
              <p:nvSpPr>
                <p:cNvPr id="58" name="AutoShape 12"/>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sp>
              <p:nvSpPr>
                <p:cNvPr id="59" name="AutoShape 13"/>
                <p:cNvSpPr>
                  <a:spLocks noChangeArrowheads="1"/>
                </p:cNvSpPr>
                <p:nvPr/>
              </p:nvSpPr>
              <p:spPr bwMode="gray">
                <a:xfrm>
                  <a:off x="744" y="1407"/>
                  <a:ext cx="3988" cy="115"/>
                </a:xfrm>
                <a:prstGeom prst="roundRect">
                  <a:avLst>
                    <a:gd name="adj" fmla="val 50000"/>
                  </a:avLst>
                </a:prstGeom>
                <a:gradFill flip="none" rotWithShape="1">
                  <a:gsLst>
                    <a:gs pos="0">
                      <a:schemeClr val="hlink">
                        <a:gamma/>
                        <a:tint val="25490"/>
                        <a:invGamma/>
                      </a:schemeClr>
                    </a:gs>
                    <a:gs pos="100000">
                      <a:schemeClr val="hlink">
                        <a:alpha val="0"/>
                      </a:schemeClr>
                    </a:gs>
                  </a:gsLst>
                  <a:lin ang="5400000" scaled="1"/>
                  <a:tileRect/>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grpSp>
        <p:sp>
          <p:nvSpPr>
            <p:cNvPr id="48" name="Text Box 20"/>
            <p:cNvSpPr txBox="1">
              <a:spLocks noChangeArrowheads="1"/>
            </p:cNvSpPr>
            <p:nvPr/>
          </p:nvSpPr>
          <p:spPr bwMode="gray">
            <a:xfrm>
              <a:off x="2719125" y="1929381"/>
              <a:ext cx="3179547" cy="513875"/>
            </a:xfrm>
            <a:prstGeom prst="rect">
              <a:avLst/>
            </a:prstGeom>
            <a:solidFill>
              <a:srgbClr val="558ED5"/>
            </a:solidFill>
            <a:ln w="9525">
              <a:noFill/>
              <a:miter lim="800000"/>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其他功能培训</a:t>
              </a:r>
            </a:p>
          </p:txBody>
        </p:sp>
        <p:grpSp>
          <p:nvGrpSpPr>
            <p:cNvPr id="49" name="组合 136"/>
            <p:cNvGrpSpPr/>
            <p:nvPr/>
          </p:nvGrpSpPr>
          <p:grpSpPr bwMode="auto">
            <a:xfrm>
              <a:off x="2504939" y="1873405"/>
              <a:ext cx="461962" cy="488588"/>
              <a:chOff x="1357290" y="5168938"/>
              <a:chExt cx="428625" cy="489957"/>
            </a:xfrm>
          </p:grpSpPr>
          <p:grpSp>
            <p:nvGrpSpPr>
              <p:cNvPr id="50" name="Group 28"/>
              <p:cNvGrpSpPr/>
              <p:nvPr/>
            </p:nvGrpSpPr>
            <p:grpSpPr bwMode="auto">
              <a:xfrm>
                <a:off x="1357290" y="5230270"/>
                <a:ext cx="428625" cy="428625"/>
                <a:chOff x="4166" y="1706"/>
                <a:chExt cx="1252" cy="1252"/>
              </a:xfrm>
            </p:grpSpPr>
            <p:sp>
              <p:nvSpPr>
                <p:cNvPr id="52"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53"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54"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55"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sp>
            <p:nvSpPr>
              <p:cNvPr id="51" name="Text Box 33"/>
              <p:cNvSpPr txBox="1">
                <a:spLocks noChangeArrowheads="1"/>
              </p:cNvSpPr>
              <p:nvPr/>
            </p:nvSpPr>
            <p:spPr bwMode="auto">
              <a:xfrm>
                <a:off x="1370542" y="5168938"/>
                <a:ext cx="396875" cy="446041"/>
              </a:xfrm>
              <a:prstGeom prst="rect">
                <a:avLst/>
              </a:prstGeom>
              <a:noFill/>
              <a:ln w="9525">
                <a:noFill/>
                <a:miter lim="800000"/>
              </a:ln>
            </p:spPr>
            <p:txBody>
              <a:bodyPr>
                <a:spAutoFit/>
              </a:bodyPr>
              <a:lstStyle/>
              <a:p>
                <a:pPr algn="ctr">
                  <a:spcBef>
                    <a:spcPct val="50000"/>
                  </a:spcBef>
                </a:pPr>
                <a:r>
                  <a:rPr lang="en-US" altLang="zh-CN" sz="2000">
                    <a:solidFill>
                      <a:srgbClr val="000000"/>
                    </a:solidFill>
                    <a:latin typeface="微软雅黑" panose="020B0503020204020204" pitchFamily="34" charset="-122"/>
                    <a:ea typeface="微软雅黑" panose="020B0503020204020204" pitchFamily="34" charset="-122"/>
                  </a:rPr>
                  <a:t>4</a:t>
                </a:r>
              </a:p>
            </p:txBody>
          </p:sp>
        </p:grpSp>
      </p:grpSp>
      <p:grpSp>
        <p:nvGrpSpPr>
          <p:cNvPr id="60" name="组合 4"/>
          <p:cNvGrpSpPr/>
          <p:nvPr/>
        </p:nvGrpSpPr>
        <p:grpSpPr bwMode="auto">
          <a:xfrm>
            <a:off x="2289969" y="3291830"/>
            <a:ext cx="4542286" cy="534662"/>
            <a:chOff x="2477951" y="1857375"/>
            <a:chExt cx="3929063" cy="688975"/>
          </a:xfrm>
        </p:grpSpPr>
        <p:grpSp>
          <p:nvGrpSpPr>
            <p:cNvPr id="61" name="Group 9"/>
            <p:cNvGrpSpPr/>
            <p:nvPr/>
          </p:nvGrpSpPr>
          <p:grpSpPr bwMode="auto">
            <a:xfrm>
              <a:off x="2477951" y="1857375"/>
              <a:ext cx="3929063" cy="688975"/>
              <a:chOff x="720" y="1392"/>
              <a:chExt cx="4058" cy="480"/>
            </a:xfrm>
          </p:grpSpPr>
          <p:sp>
            <p:nvSpPr>
              <p:cNvPr id="70" name="AutoShape 10"/>
              <p:cNvSpPr>
                <a:spLocks noChangeArrowheads="1"/>
              </p:cNvSpPr>
              <p:nvPr/>
            </p:nvSpPr>
            <p:spPr bwMode="gray">
              <a:xfrm>
                <a:off x="720" y="1392"/>
                <a:ext cx="4058" cy="480"/>
              </a:xfrm>
              <a:prstGeom prst="roundRect">
                <a:avLst>
                  <a:gd name="adj" fmla="val 17509"/>
                </a:avLst>
              </a:prstGeom>
              <a:solidFill>
                <a:schemeClr val="tx2">
                  <a:lumMod val="60000"/>
                  <a:lumOff val="40000"/>
                </a:schemeClr>
              </a:soli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nvGrpSpPr>
              <p:cNvPr id="71" name="Group 11"/>
              <p:cNvGrpSpPr/>
              <p:nvPr/>
            </p:nvGrpSpPr>
            <p:grpSpPr bwMode="auto">
              <a:xfrm>
                <a:off x="730" y="1407"/>
                <a:ext cx="4043" cy="444"/>
                <a:chOff x="744" y="1407"/>
                <a:chExt cx="3988" cy="444"/>
              </a:xfrm>
            </p:grpSpPr>
            <p:sp>
              <p:nvSpPr>
                <p:cNvPr id="72" name="AutoShape 12"/>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sp>
              <p:nvSpPr>
                <p:cNvPr id="73" name="AutoShape 13"/>
                <p:cNvSpPr>
                  <a:spLocks noChangeArrowheads="1"/>
                </p:cNvSpPr>
                <p:nvPr/>
              </p:nvSpPr>
              <p:spPr bwMode="gray">
                <a:xfrm>
                  <a:off x="744" y="1407"/>
                  <a:ext cx="3988" cy="115"/>
                </a:xfrm>
                <a:prstGeom prst="roundRect">
                  <a:avLst>
                    <a:gd name="adj" fmla="val 50000"/>
                  </a:avLst>
                </a:prstGeom>
                <a:gradFill flip="none" rotWithShape="1">
                  <a:gsLst>
                    <a:gs pos="0">
                      <a:schemeClr val="hlink">
                        <a:gamma/>
                        <a:tint val="25490"/>
                        <a:invGamma/>
                      </a:schemeClr>
                    </a:gs>
                    <a:gs pos="100000">
                      <a:schemeClr val="hlink">
                        <a:alpha val="0"/>
                      </a:schemeClr>
                    </a:gs>
                  </a:gsLst>
                  <a:lin ang="5400000" scaled="1"/>
                  <a:tileRect/>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grpSp>
        <p:sp>
          <p:nvSpPr>
            <p:cNvPr id="62" name="Text Box 20"/>
            <p:cNvSpPr txBox="1">
              <a:spLocks noChangeArrowheads="1"/>
            </p:cNvSpPr>
            <p:nvPr/>
          </p:nvSpPr>
          <p:spPr bwMode="gray">
            <a:xfrm>
              <a:off x="2719125" y="1929381"/>
              <a:ext cx="3179547" cy="444794"/>
            </a:xfrm>
            <a:prstGeom prst="rect">
              <a:avLst/>
            </a:prstGeom>
            <a:solidFill>
              <a:srgbClr val="558ED5"/>
            </a:solidFill>
            <a:ln w="9525">
              <a:noFill/>
              <a:miter lim="800000"/>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客户服务</a:t>
              </a:r>
            </a:p>
          </p:txBody>
        </p:sp>
        <p:grpSp>
          <p:nvGrpSpPr>
            <p:cNvPr id="63" name="组合 136"/>
            <p:cNvGrpSpPr/>
            <p:nvPr/>
          </p:nvGrpSpPr>
          <p:grpSpPr bwMode="auto">
            <a:xfrm>
              <a:off x="2504939" y="1873405"/>
              <a:ext cx="461962" cy="488588"/>
              <a:chOff x="1357290" y="5168938"/>
              <a:chExt cx="428625" cy="489957"/>
            </a:xfrm>
          </p:grpSpPr>
          <p:grpSp>
            <p:nvGrpSpPr>
              <p:cNvPr id="64" name="Group 28"/>
              <p:cNvGrpSpPr/>
              <p:nvPr/>
            </p:nvGrpSpPr>
            <p:grpSpPr bwMode="auto">
              <a:xfrm>
                <a:off x="1357290" y="5230270"/>
                <a:ext cx="428625" cy="428625"/>
                <a:chOff x="4166" y="1706"/>
                <a:chExt cx="1252" cy="1252"/>
              </a:xfrm>
            </p:grpSpPr>
            <p:sp>
              <p:nvSpPr>
                <p:cNvPr id="66"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67"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68"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69"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sp>
            <p:nvSpPr>
              <p:cNvPr id="65" name="Text Box 33"/>
              <p:cNvSpPr txBox="1">
                <a:spLocks noChangeArrowheads="1"/>
              </p:cNvSpPr>
              <p:nvPr/>
            </p:nvSpPr>
            <p:spPr bwMode="auto">
              <a:xfrm>
                <a:off x="1370542" y="5168938"/>
                <a:ext cx="396875" cy="446041"/>
              </a:xfrm>
              <a:prstGeom prst="rect">
                <a:avLst/>
              </a:prstGeom>
              <a:noFill/>
              <a:ln w="9525">
                <a:noFill/>
                <a:miter lim="800000"/>
              </a:ln>
            </p:spPr>
            <p:txBody>
              <a:bodyPr>
                <a:spAutoFit/>
              </a:bodyPr>
              <a:lstStyle/>
              <a:p>
                <a:pPr algn="ctr">
                  <a:spcBef>
                    <a:spcPct val="50000"/>
                  </a:spcBef>
                </a:pPr>
                <a:r>
                  <a:rPr lang="en-US" altLang="zh-CN" sz="2000">
                    <a:solidFill>
                      <a:srgbClr val="000000"/>
                    </a:solidFill>
                    <a:latin typeface="微软雅黑" panose="020B0503020204020204" pitchFamily="34" charset="-122"/>
                    <a:ea typeface="微软雅黑" panose="020B0503020204020204" pitchFamily="34" charset="-122"/>
                  </a:rPr>
                  <a:t>5</a:t>
                </a:r>
              </a:p>
            </p:txBody>
          </p:sp>
        </p:grpSp>
      </p:grpSp>
      <p:grpSp>
        <p:nvGrpSpPr>
          <p:cNvPr id="74" name="组合 4"/>
          <p:cNvGrpSpPr/>
          <p:nvPr/>
        </p:nvGrpSpPr>
        <p:grpSpPr bwMode="auto">
          <a:xfrm>
            <a:off x="2267744" y="3909296"/>
            <a:ext cx="4542286" cy="534662"/>
            <a:chOff x="2477951" y="1857375"/>
            <a:chExt cx="3929063" cy="688975"/>
          </a:xfrm>
        </p:grpSpPr>
        <p:grpSp>
          <p:nvGrpSpPr>
            <p:cNvPr id="75" name="Group 9"/>
            <p:cNvGrpSpPr/>
            <p:nvPr/>
          </p:nvGrpSpPr>
          <p:grpSpPr bwMode="auto">
            <a:xfrm>
              <a:off x="2477951" y="1857375"/>
              <a:ext cx="3929063" cy="688975"/>
              <a:chOff x="720" y="1392"/>
              <a:chExt cx="4058" cy="480"/>
            </a:xfrm>
          </p:grpSpPr>
          <p:sp>
            <p:nvSpPr>
              <p:cNvPr id="84" name="AutoShape 10"/>
              <p:cNvSpPr>
                <a:spLocks noChangeArrowheads="1"/>
              </p:cNvSpPr>
              <p:nvPr/>
            </p:nvSpPr>
            <p:spPr bwMode="gray">
              <a:xfrm>
                <a:off x="720" y="1392"/>
                <a:ext cx="4058" cy="480"/>
              </a:xfrm>
              <a:prstGeom prst="roundRect">
                <a:avLst>
                  <a:gd name="adj" fmla="val 17509"/>
                </a:avLst>
              </a:prstGeom>
              <a:solidFill>
                <a:schemeClr val="tx2">
                  <a:lumMod val="60000"/>
                  <a:lumOff val="40000"/>
                </a:schemeClr>
              </a:soli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nvGrpSpPr>
              <p:cNvPr id="85" name="Group 11"/>
              <p:cNvGrpSpPr/>
              <p:nvPr/>
            </p:nvGrpSpPr>
            <p:grpSpPr bwMode="auto">
              <a:xfrm>
                <a:off x="730" y="1407"/>
                <a:ext cx="4043" cy="444"/>
                <a:chOff x="744" y="1407"/>
                <a:chExt cx="3988" cy="444"/>
              </a:xfrm>
            </p:grpSpPr>
            <p:sp>
              <p:nvSpPr>
                <p:cNvPr id="86" name="AutoShape 12"/>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sp>
              <p:nvSpPr>
                <p:cNvPr id="87" name="AutoShape 13"/>
                <p:cNvSpPr>
                  <a:spLocks noChangeArrowheads="1"/>
                </p:cNvSpPr>
                <p:nvPr/>
              </p:nvSpPr>
              <p:spPr bwMode="gray">
                <a:xfrm>
                  <a:off x="744" y="1407"/>
                  <a:ext cx="3988" cy="115"/>
                </a:xfrm>
                <a:prstGeom prst="roundRect">
                  <a:avLst>
                    <a:gd name="adj" fmla="val 50000"/>
                  </a:avLst>
                </a:prstGeom>
                <a:gradFill flip="none" rotWithShape="1">
                  <a:gsLst>
                    <a:gs pos="0">
                      <a:schemeClr val="hlink">
                        <a:gamma/>
                        <a:tint val="25490"/>
                        <a:invGamma/>
                      </a:schemeClr>
                    </a:gs>
                    <a:gs pos="100000">
                      <a:schemeClr val="hlink">
                        <a:alpha val="0"/>
                      </a:schemeClr>
                    </a:gs>
                  </a:gsLst>
                  <a:lin ang="5400000" scaled="1"/>
                  <a:tileRect/>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grpSp>
        <p:sp>
          <p:nvSpPr>
            <p:cNvPr id="76" name="Text Box 20"/>
            <p:cNvSpPr txBox="1">
              <a:spLocks noChangeArrowheads="1"/>
            </p:cNvSpPr>
            <p:nvPr/>
          </p:nvSpPr>
          <p:spPr bwMode="gray">
            <a:xfrm>
              <a:off x="2719125" y="1929381"/>
              <a:ext cx="3179547" cy="444794"/>
            </a:xfrm>
            <a:prstGeom prst="rect">
              <a:avLst/>
            </a:prstGeom>
            <a:solidFill>
              <a:srgbClr val="558ED5"/>
            </a:solidFill>
            <a:ln w="9525">
              <a:noFill/>
              <a:miter lim="800000"/>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交流讨论</a:t>
              </a:r>
            </a:p>
          </p:txBody>
        </p:sp>
        <p:grpSp>
          <p:nvGrpSpPr>
            <p:cNvPr id="77" name="组合 136"/>
            <p:cNvGrpSpPr/>
            <p:nvPr/>
          </p:nvGrpSpPr>
          <p:grpSpPr bwMode="auto">
            <a:xfrm>
              <a:off x="2504939" y="1873405"/>
              <a:ext cx="461962" cy="488588"/>
              <a:chOff x="1357290" y="5168938"/>
              <a:chExt cx="428625" cy="489957"/>
            </a:xfrm>
          </p:grpSpPr>
          <p:grpSp>
            <p:nvGrpSpPr>
              <p:cNvPr id="78" name="Group 28"/>
              <p:cNvGrpSpPr/>
              <p:nvPr/>
            </p:nvGrpSpPr>
            <p:grpSpPr bwMode="auto">
              <a:xfrm>
                <a:off x="1357290" y="5230270"/>
                <a:ext cx="428625" cy="428625"/>
                <a:chOff x="4166" y="1706"/>
                <a:chExt cx="1252" cy="1252"/>
              </a:xfrm>
            </p:grpSpPr>
            <p:sp>
              <p:nvSpPr>
                <p:cNvPr id="80"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81"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82"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83"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sp>
            <p:nvSpPr>
              <p:cNvPr id="79" name="Text Box 33"/>
              <p:cNvSpPr txBox="1">
                <a:spLocks noChangeArrowheads="1"/>
              </p:cNvSpPr>
              <p:nvPr/>
            </p:nvSpPr>
            <p:spPr bwMode="auto">
              <a:xfrm>
                <a:off x="1370542" y="5168938"/>
                <a:ext cx="396875" cy="446041"/>
              </a:xfrm>
              <a:prstGeom prst="rect">
                <a:avLst/>
              </a:prstGeom>
              <a:noFill/>
              <a:ln w="9525">
                <a:noFill/>
                <a:miter lim="800000"/>
              </a:ln>
            </p:spPr>
            <p:txBody>
              <a:bodyPr>
                <a:spAutoFit/>
              </a:bodyPr>
              <a:lstStyle/>
              <a:p>
                <a:pPr algn="ctr">
                  <a:spcBef>
                    <a:spcPct val="50000"/>
                  </a:spcBef>
                </a:pPr>
                <a:r>
                  <a:rPr lang="en-US" altLang="zh-CN" sz="2000">
                    <a:solidFill>
                      <a:srgbClr val="000000"/>
                    </a:solidFill>
                    <a:latin typeface="微软雅黑" panose="020B0503020204020204" pitchFamily="34" charset="-122"/>
                    <a:ea typeface="微软雅黑" panose="020B0503020204020204" pitchFamily="34" charset="-122"/>
                  </a:rPr>
                  <a:t>6</a:t>
                </a:r>
              </a:p>
            </p:txBody>
          </p:sp>
        </p:grpSp>
      </p:grpSp>
      <p:sp>
        <p:nvSpPr>
          <p:cNvPr id="90" name="矩形 89"/>
          <p:cNvSpPr/>
          <p:nvPr/>
        </p:nvSpPr>
        <p:spPr>
          <a:xfrm>
            <a:off x="251520" y="267494"/>
            <a:ext cx="3960440" cy="523220"/>
          </a:xfrm>
          <a:prstGeom prst="rect">
            <a:avLst/>
          </a:prstGeom>
        </p:spPr>
        <p:txBody>
          <a:bodyPr wrap="square">
            <a:spAutoFit/>
          </a:bodyPr>
          <a:lstStyle/>
          <a:p>
            <a:pPr>
              <a:spcBef>
                <a:spcPct val="0"/>
              </a:spcBef>
            </a:pPr>
            <a:r>
              <a:rPr lang="zh-CN" altLang="en-US" sz="2800" b="1" dirty="0">
                <a:solidFill>
                  <a:srgbClr val="1854A3"/>
                </a:solidFill>
                <a:latin typeface="微软雅黑" panose="020B0503020204020204" pitchFamily="34" charset="-122"/>
                <a:ea typeface="微软雅黑" panose="020B0503020204020204" pitchFamily="34" charset="-122"/>
                <a:cs typeface="+mj-cs"/>
              </a:rPr>
              <a:t>目录</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3.3.2 </a:t>
            </a:r>
            <a:r>
              <a:rPr lang="zh-CN" altLang="en-US" sz="2800" b="1" dirty="0">
                <a:solidFill>
                  <a:srgbClr val="1854A3"/>
                </a:solidFill>
                <a:latin typeface="微软雅黑" panose="020B0503020204020204" pitchFamily="34" charset="-122"/>
                <a:ea typeface="微软雅黑" panose="020B0503020204020204" pitchFamily="34" charset="-122"/>
                <a:cs typeface="+mj-cs"/>
              </a:rPr>
              <a:t>本级审核员 </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审核地区管理员填报</a:t>
            </a:r>
          </a:p>
        </p:txBody>
      </p:sp>
      <p:sp>
        <p:nvSpPr>
          <p:cNvPr id="2" name="TextBox 1"/>
          <p:cNvSpPr txBox="1"/>
          <p:nvPr/>
        </p:nvSpPr>
        <p:spPr>
          <a:xfrm>
            <a:off x="574474" y="1059582"/>
            <a:ext cx="461665" cy="1708160"/>
          </a:xfrm>
          <a:prstGeom prst="rect">
            <a:avLst/>
          </a:prstGeom>
          <a:noFill/>
        </p:spPr>
        <p:txBody>
          <a:bodyPr vert="eaVert" wrap="none" rtlCol="0">
            <a:spAutoFit/>
          </a:bodyPr>
          <a:lstStyle/>
          <a:p>
            <a:r>
              <a:rPr lang="zh-CN" altLang="en-US" dirty="0">
                <a:latin typeface="微软雅黑" panose="020B0503020204020204" pitchFamily="34" charset="-122"/>
                <a:ea typeface="微软雅黑" panose="020B0503020204020204" pitchFamily="34" charset="-122"/>
              </a:rPr>
              <a:t>本级审核员审核</a:t>
            </a:r>
          </a:p>
        </p:txBody>
      </p:sp>
      <p:sp>
        <p:nvSpPr>
          <p:cNvPr id="7" name="TextBox 6"/>
          <p:cNvSpPr txBox="1"/>
          <p:nvPr/>
        </p:nvSpPr>
        <p:spPr>
          <a:xfrm>
            <a:off x="35496" y="1280830"/>
            <a:ext cx="461665" cy="1938992"/>
          </a:xfrm>
          <a:prstGeom prst="rect">
            <a:avLst/>
          </a:prstGeom>
          <a:noFill/>
        </p:spPr>
        <p:txBody>
          <a:bodyPr vert="eaVert" wrap="none" rtlCol="0">
            <a:spAutoFit/>
          </a:bodyPr>
          <a:lstStyle/>
          <a:p>
            <a:r>
              <a:rPr lang="zh-CN" altLang="en-US" dirty="0"/>
              <a:t>地区填报审核流程</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808418"/>
            <a:ext cx="7753325" cy="2883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圆角矩形 2"/>
          <p:cNvSpPr/>
          <p:nvPr/>
        </p:nvSpPr>
        <p:spPr>
          <a:xfrm>
            <a:off x="5508104" y="2767742"/>
            <a:ext cx="2160240" cy="117216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审核员登录</a:t>
            </a:r>
            <a:endParaRPr lang="en-US" altLang="zh-CN" dirty="0" smtClean="0">
              <a:solidFill>
                <a:srgbClr val="FF0000"/>
              </a:solidFill>
            </a:endParaRPr>
          </a:p>
          <a:p>
            <a:pPr algn="ctr"/>
            <a:r>
              <a:rPr lang="zh-CN" altLang="en-US" dirty="0" smtClean="0">
                <a:solidFill>
                  <a:srgbClr val="FF0000"/>
                </a:solidFill>
              </a:rPr>
              <a:t>进行审核</a:t>
            </a:r>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3.3.3 </a:t>
            </a:r>
            <a:r>
              <a:rPr lang="zh-CN" altLang="en-US" sz="2800" b="1" dirty="0">
                <a:solidFill>
                  <a:srgbClr val="1854A3"/>
                </a:solidFill>
                <a:latin typeface="微软雅黑" panose="020B0503020204020204" pitchFamily="34" charset="-122"/>
                <a:ea typeface="微软雅黑" panose="020B0503020204020204" pitchFamily="34" charset="-122"/>
                <a:cs typeface="+mj-cs"/>
              </a:rPr>
              <a:t>本级审核员 </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审核地区管理员填报</a:t>
            </a:r>
          </a:p>
        </p:txBody>
      </p:sp>
      <p:sp>
        <p:nvSpPr>
          <p:cNvPr id="2" name="TextBox 1"/>
          <p:cNvSpPr txBox="1"/>
          <p:nvPr/>
        </p:nvSpPr>
        <p:spPr>
          <a:xfrm>
            <a:off x="574474" y="1059582"/>
            <a:ext cx="461665" cy="1708160"/>
          </a:xfrm>
          <a:prstGeom prst="rect">
            <a:avLst/>
          </a:prstGeom>
          <a:noFill/>
        </p:spPr>
        <p:txBody>
          <a:bodyPr vert="eaVert" wrap="none" rtlCol="0">
            <a:spAutoFit/>
          </a:bodyPr>
          <a:lstStyle/>
          <a:p>
            <a:r>
              <a:rPr lang="zh-CN" altLang="en-US" dirty="0">
                <a:latin typeface="微软雅黑" panose="020B0503020204020204" pitchFamily="34" charset="-122"/>
                <a:ea typeface="微软雅黑" panose="020B0503020204020204" pitchFamily="34" charset="-122"/>
              </a:rPr>
              <a:t>本级审核员审核</a:t>
            </a:r>
          </a:p>
        </p:txBody>
      </p:sp>
      <p:sp>
        <p:nvSpPr>
          <p:cNvPr id="7" name="TextBox 6"/>
          <p:cNvSpPr txBox="1"/>
          <p:nvPr/>
        </p:nvSpPr>
        <p:spPr>
          <a:xfrm>
            <a:off x="35496" y="1280830"/>
            <a:ext cx="461665" cy="1938992"/>
          </a:xfrm>
          <a:prstGeom prst="rect">
            <a:avLst/>
          </a:prstGeom>
          <a:noFill/>
        </p:spPr>
        <p:txBody>
          <a:bodyPr vert="eaVert" wrap="none" rtlCol="0">
            <a:spAutoFit/>
          </a:bodyPr>
          <a:lstStyle/>
          <a:p>
            <a:r>
              <a:rPr lang="zh-CN" altLang="en-US" dirty="0"/>
              <a:t>地区填报审核流程</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885876"/>
            <a:ext cx="7907872" cy="3054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圆角矩形 2"/>
          <p:cNvSpPr/>
          <p:nvPr/>
        </p:nvSpPr>
        <p:spPr>
          <a:xfrm>
            <a:off x="6300192" y="3003798"/>
            <a:ext cx="2304256" cy="129614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审核员点击退回</a:t>
            </a:r>
            <a:endParaRPr lang="en-US" altLang="zh-CN" dirty="0" smtClean="0">
              <a:solidFill>
                <a:srgbClr val="FF0000"/>
              </a:solidFill>
            </a:endParaRPr>
          </a:p>
          <a:p>
            <a:pPr algn="ctr"/>
            <a:r>
              <a:rPr lang="zh-CN" altLang="en-US" dirty="0" smtClean="0">
                <a:solidFill>
                  <a:srgbClr val="FF0000"/>
                </a:solidFill>
              </a:rPr>
              <a:t>填写重报说明</a:t>
            </a:r>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40" y="705001"/>
            <a:ext cx="8622060" cy="338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3.3.4 </a:t>
            </a:r>
            <a:r>
              <a:rPr lang="zh-CN" altLang="en-US" sz="2800" b="1" dirty="0">
                <a:solidFill>
                  <a:srgbClr val="1854A3"/>
                </a:solidFill>
                <a:latin typeface="微软雅黑" panose="020B0503020204020204" pitchFamily="34" charset="-122"/>
                <a:ea typeface="微软雅黑" panose="020B0503020204020204" pitchFamily="34" charset="-122"/>
                <a:cs typeface="+mj-cs"/>
              </a:rPr>
              <a:t>地区管理员 </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地区填报信息 </a:t>
            </a:r>
            <a:r>
              <a:rPr lang="en-US" altLang="zh-CN" sz="2800" b="1" dirty="0">
                <a:solidFill>
                  <a:srgbClr val="1854A3"/>
                </a:solidFill>
                <a:latin typeface="微软雅黑" panose="020B0503020204020204" pitchFamily="34" charset="-122"/>
                <a:ea typeface="微软雅黑" panose="020B0503020204020204" pitchFamily="34" charset="-122"/>
              </a:rPr>
              <a:t>–</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重报</a:t>
            </a:r>
          </a:p>
        </p:txBody>
      </p:sp>
      <p:sp>
        <p:nvSpPr>
          <p:cNvPr id="7" name="TextBox 6"/>
          <p:cNvSpPr txBox="1"/>
          <p:nvPr/>
        </p:nvSpPr>
        <p:spPr>
          <a:xfrm>
            <a:off x="35496" y="1280830"/>
            <a:ext cx="461665" cy="1938992"/>
          </a:xfrm>
          <a:prstGeom prst="rect">
            <a:avLst/>
          </a:prstGeom>
          <a:noFill/>
        </p:spPr>
        <p:txBody>
          <a:bodyPr vert="eaVert" wrap="none" rtlCol="0">
            <a:spAutoFit/>
          </a:bodyPr>
          <a:lstStyle/>
          <a:p>
            <a:r>
              <a:rPr lang="zh-CN" altLang="en-US" dirty="0"/>
              <a:t>地区填报审核流程</a:t>
            </a:r>
          </a:p>
        </p:txBody>
      </p:sp>
      <p:sp>
        <p:nvSpPr>
          <p:cNvPr id="9" name="圆角矩形 8"/>
          <p:cNvSpPr/>
          <p:nvPr/>
        </p:nvSpPr>
        <p:spPr>
          <a:xfrm>
            <a:off x="6012161" y="2921830"/>
            <a:ext cx="3240360" cy="1306103"/>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6"/>
          <p:cNvSpPr txBox="1"/>
          <p:nvPr/>
        </p:nvSpPr>
        <p:spPr>
          <a:xfrm>
            <a:off x="6130115" y="3020347"/>
            <a:ext cx="2906382" cy="1077218"/>
          </a:xfrm>
          <a:prstGeom prst="rect">
            <a:avLst/>
          </a:prstGeom>
          <a:noFill/>
          <a:ln>
            <a:noFill/>
          </a:ln>
        </p:spPr>
        <p:txBody>
          <a:bodyPr wrap="square" rtlCol="0">
            <a:spAutoFit/>
          </a:bodyPr>
          <a:lstStyle/>
          <a:p>
            <a:r>
              <a:rPr lang="zh-CN" altLang="en-US" sz="1600" dirty="0">
                <a:solidFill>
                  <a:srgbClr val="FF0000"/>
                </a:solidFill>
                <a:latin typeface="微软雅黑" panose="020B0503020204020204" pitchFamily="34" charset="-122"/>
                <a:ea typeface="微软雅黑" panose="020B0503020204020204" pitchFamily="34" charset="-122"/>
              </a:rPr>
              <a:t>表单如被要求重报，移入查看重报原因，按要求修改表单并保存，完成后即可“重新上报”，完成重报</a:t>
            </a:r>
            <a:r>
              <a:rPr lang="zh-CN" altLang="en-US" sz="1600" dirty="0" smtClean="0">
                <a:solidFill>
                  <a:srgbClr val="FF0000"/>
                </a:solidFill>
                <a:latin typeface="微软雅黑" panose="020B0503020204020204" pitchFamily="34" charset="-122"/>
                <a:ea typeface="微软雅黑" panose="020B0503020204020204" pitchFamily="34" charset="-122"/>
              </a:rPr>
              <a:t>。</a:t>
            </a:r>
            <a:endParaRPr lang="en-US" altLang="zh-CN" sz="16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5400600"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3.4 </a:t>
            </a:r>
            <a:r>
              <a:rPr lang="zh-CN" altLang="en-US" sz="2800" b="1" dirty="0">
                <a:solidFill>
                  <a:srgbClr val="1854A3"/>
                </a:solidFill>
                <a:latin typeface="微软雅黑" panose="020B0503020204020204" pitchFamily="34" charset="-122"/>
                <a:ea typeface="微软雅黑" panose="020B0503020204020204" pitchFamily="34" charset="-122"/>
                <a:cs typeface="+mj-cs"/>
              </a:rPr>
              <a:t>填报功能培训 </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按业务流程</a:t>
            </a:r>
          </a:p>
        </p:txBody>
      </p:sp>
      <p:sp>
        <p:nvSpPr>
          <p:cNvPr id="2" name="TextBox 1"/>
          <p:cNvSpPr txBox="1"/>
          <p:nvPr/>
        </p:nvSpPr>
        <p:spPr>
          <a:xfrm>
            <a:off x="570845" y="1059582"/>
            <a:ext cx="2926080" cy="368300"/>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核心业务流程四条主线之三</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067441"/>
            <a:ext cx="5760639" cy="174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3.4.1 </a:t>
            </a:r>
            <a:r>
              <a:rPr lang="zh-CN" altLang="en-US" sz="2800" b="1" dirty="0">
                <a:solidFill>
                  <a:srgbClr val="1854A3"/>
                </a:solidFill>
                <a:latin typeface="微软雅黑" panose="020B0503020204020204" pitchFamily="34" charset="-122"/>
                <a:ea typeface="微软雅黑" panose="020B0503020204020204" pitchFamily="34" charset="-122"/>
                <a:cs typeface="+mj-cs"/>
              </a:rPr>
              <a:t>地区管理员</a:t>
            </a:r>
            <a:r>
              <a:rPr lang="en-US" altLang="zh-CN" sz="2800" b="1" dirty="0">
                <a:solidFill>
                  <a:srgbClr val="1854A3"/>
                </a:solidFill>
                <a:latin typeface="微软雅黑" panose="020B0503020204020204" pitchFamily="34" charset="-122"/>
                <a:ea typeface="微软雅黑" panose="020B0503020204020204" pitchFamily="34" charset="-122"/>
                <a:cs typeface="+mj-cs"/>
              </a:rPr>
              <a:t>-</a:t>
            </a:r>
            <a:r>
              <a:rPr lang="zh-CN" altLang="en-US" sz="2800" b="1" dirty="0">
                <a:solidFill>
                  <a:srgbClr val="1854A3"/>
                </a:solidFill>
                <a:latin typeface="微软雅黑" panose="020B0503020204020204" pitchFamily="34" charset="-122"/>
                <a:ea typeface="微软雅黑" panose="020B0503020204020204" pitchFamily="34" charset="-122"/>
                <a:cs typeface="+mj-cs"/>
              </a:rPr>
              <a:t>通知文件 </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创建</a:t>
            </a:r>
          </a:p>
        </p:txBody>
      </p:sp>
      <p:sp>
        <p:nvSpPr>
          <p:cNvPr id="7" name="TextBox 6"/>
          <p:cNvSpPr txBox="1"/>
          <p:nvPr/>
        </p:nvSpPr>
        <p:spPr>
          <a:xfrm>
            <a:off x="35496" y="1280830"/>
            <a:ext cx="461665" cy="1938992"/>
          </a:xfrm>
          <a:prstGeom prst="rect">
            <a:avLst/>
          </a:prstGeom>
          <a:noFill/>
        </p:spPr>
        <p:txBody>
          <a:bodyPr vert="eaVert" wrap="none" rtlCol="0">
            <a:spAutoFit/>
          </a:bodyPr>
          <a:lstStyle/>
          <a:p>
            <a:r>
              <a:rPr lang="zh-CN" altLang="en-US" dirty="0"/>
              <a:t>通知文件审核流程</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281" y="760774"/>
            <a:ext cx="7552159" cy="3951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3.4.1 </a:t>
            </a:r>
            <a:r>
              <a:rPr lang="zh-CN" altLang="en-US" sz="2800" b="1" dirty="0">
                <a:solidFill>
                  <a:srgbClr val="1854A3"/>
                </a:solidFill>
                <a:latin typeface="微软雅黑" panose="020B0503020204020204" pitchFamily="34" charset="-122"/>
                <a:ea typeface="微软雅黑" panose="020B0503020204020204" pitchFamily="34" charset="-122"/>
                <a:cs typeface="+mj-cs"/>
              </a:rPr>
              <a:t>地区管理员</a:t>
            </a:r>
            <a:r>
              <a:rPr lang="en-US" altLang="zh-CN" sz="2800" b="1" dirty="0">
                <a:solidFill>
                  <a:srgbClr val="1854A3"/>
                </a:solidFill>
                <a:latin typeface="微软雅黑" panose="020B0503020204020204" pitchFamily="34" charset="-122"/>
                <a:ea typeface="微软雅黑" panose="020B0503020204020204" pitchFamily="34" charset="-122"/>
                <a:cs typeface="+mj-cs"/>
              </a:rPr>
              <a:t>-</a:t>
            </a:r>
            <a:r>
              <a:rPr lang="zh-CN" altLang="en-US" sz="2800" b="1" dirty="0">
                <a:solidFill>
                  <a:srgbClr val="1854A3"/>
                </a:solidFill>
                <a:latin typeface="微软雅黑" panose="020B0503020204020204" pitchFamily="34" charset="-122"/>
                <a:ea typeface="微软雅黑" panose="020B0503020204020204" pitchFamily="34" charset="-122"/>
                <a:cs typeface="+mj-cs"/>
              </a:rPr>
              <a:t>通知文件 </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创建</a:t>
            </a:r>
          </a:p>
        </p:txBody>
      </p:sp>
      <p:sp>
        <p:nvSpPr>
          <p:cNvPr id="7" name="TextBox 6"/>
          <p:cNvSpPr txBox="1"/>
          <p:nvPr/>
        </p:nvSpPr>
        <p:spPr>
          <a:xfrm>
            <a:off x="35496" y="1280830"/>
            <a:ext cx="461665" cy="1938992"/>
          </a:xfrm>
          <a:prstGeom prst="rect">
            <a:avLst/>
          </a:prstGeom>
          <a:noFill/>
        </p:spPr>
        <p:txBody>
          <a:bodyPr vert="eaVert" wrap="none" rtlCol="0">
            <a:spAutoFit/>
          </a:bodyPr>
          <a:lstStyle/>
          <a:p>
            <a:r>
              <a:rPr lang="zh-CN" altLang="en-US" dirty="0"/>
              <a:t>通知文件审核流程</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083" y="805936"/>
            <a:ext cx="4643610" cy="38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圆角矩形 1"/>
          <p:cNvSpPr/>
          <p:nvPr/>
        </p:nvSpPr>
        <p:spPr>
          <a:xfrm>
            <a:off x="5652120" y="1419623"/>
            <a:ext cx="2160240" cy="9361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创建通知文件页面</a:t>
            </a:r>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3.4.1 </a:t>
            </a:r>
            <a:r>
              <a:rPr lang="zh-CN" altLang="en-US" sz="2800" b="1" dirty="0">
                <a:solidFill>
                  <a:srgbClr val="1854A3"/>
                </a:solidFill>
                <a:latin typeface="微软雅黑" panose="020B0503020204020204" pitchFamily="34" charset="-122"/>
                <a:ea typeface="微软雅黑" panose="020B0503020204020204" pitchFamily="34" charset="-122"/>
                <a:cs typeface="+mj-cs"/>
              </a:rPr>
              <a:t>地区管理员</a:t>
            </a:r>
            <a:r>
              <a:rPr lang="en-US" altLang="zh-CN" sz="2800" b="1" dirty="0">
                <a:solidFill>
                  <a:srgbClr val="1854A3"/>
                </a:solidFill>
                <a:latin typeface="微软雅黑" panose="020B0503020204020204" pitchFamily="34" charset="-122"/>
                <a:ea typeface="微软雅黑" panose="020B0503020204020204" pitchFamily="34" charset="-122"/>
                <a:cs typeface="+mj-cs"/>
              </a:rPr>
              <a:t>-</a:t>
            </a:r>
            <a:r>
              <a:rPr lang="zh-CN" altLang="en-US" sz="2800" b="1" dirty="0">
                <a:solidFill>
                  <a:srgbClr val="1854A3"/>
                </a:solidFill>
                <a:latin typeface="微软雅黑" panose="020B0503020204020204" pitchFamily="34" charset="-122"/>
                <a:ea typeface="微软雅黑" panose="020B0503020204020204" pitchFamily="34" charset="-122"/>
                <a:cs typeface="+mj-cs"/>
              </a:rPr>
              <a:t>通知文件 </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提交审核</a:t>
            </a:r>
          </a:p>
        </p:txBody>
      </p:sp>
      <p:sp>
        <p:nvSpPr>
          <p:cNvPr id="7" name="TextBox 6"/>
          <p:cNvSpPr txBox="1"/>
          <p:nvPr/>
        </p:nvSpPr>
        <p:spPr>
          <a:xfrm>
            <a:off x="35496" y="1280830"/>
            <a:ext cx="461665" cy="1938992"/>
          </a:xfrm>
          <a:prstGeom prst="rect">
            <a:avLst/>
          </a:prstGeom>
          <a:noFill/>
        </p:spPr>
        <p:txBody>
          <a:bodyPr vert="eaVert" wrap="none" rtlCol="0">
            <a:spAutoFit/>
          </a:bodyPr>
          <a:lstStyle/>
          <a:p>
            <a:r>
              <a:rPr lang="zh-CN" altLang="en-US" dirty="0"/>
              <a:t>通知文件审核流程</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789464"/>
            <a:ext cx="6421661" cy="3875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圆角矩形 2"/>
          <p:cNvSpPr/>
          <p:nvPr/>
        </p:nvSpPr>
        <p:spPr>
          <a:xfrm>
            <a:off x="5148064" y="2427734"/>
            <a:ext cx="2736304" cy="115212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rgbClr val="FF0000"/>
                </a:solidFill>
              </a:rPr>
              <a:t>创建完成后是未提交状态，需要点击提交审核按钮，由地区管理员进行审核。</a:t>
            </a:r>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3.4.2 </a:t>
            </a:r>
            <a:r>
              <a:rPr lang="zh-CN" altLang="en-US" sz="2800" b="1" dirty="0">
                <a:solidFill>
                  <a:srgbClr val="1854A3"/>
                </a:solidFill>
                <a:latin typeface="微软雅黑" panose="020B0503020204020204" pitchFamily="34" charset="-122"/>
                <a:ea typeface="微软雅黑" panose="020B0503020204020204" pitchFamily="34" charset="-122"/>
                <a:cs typeface="+mj-cs"/>
              </a:rPr>
              <a:t>本级审核员</a:t>
            </a:r>
            <a:r>
              <a:rPr lang="en-US" altLang="zh-CN" sz="2800" b="1" dirty="0">
                <a:solidFill>
                  <a:srgbClr val="1854A3"/>
                </a:solidFill>
                <a:latin typeface="微软雅黑" panose="020B0503020204020204" pitchFamily="34" charset="-122"/>
                <a:ea typeface="微软雅黑" panose="020B0503020204020204" pitchFamily="34" charset="-122"/>
                <a:cs typeface="+mj-cs"/>
              </a:rPr>
              <a:t>-</a:t>
            </a:r>
            <a:r>
              <a:rPr lang="zh-CN" altLang="en-US" sz="2800" b="1" dirty="0">
                <a:solidFill>
                  <a:srgbClr val="1854A3"/>
                </a:solidFill>
                <a:latin typeface="微软雅黑" panose="020B0503020204020204" pitchFamily="34" charset="-122"/>
                <a:ea typeface="微软雅黑" panose="020B0503020204020204" pitchFamily="34" charset="-122"/>
                <a:cs typeface="+mj-cs"/>
              </a:rPr>
              <a:t>通知文件 </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审核</a:t>
            </a:r>
          </a:p>
        </p:txBody>
      </p:sp>
      <p:sp>
        <p:nvSpPr>
          <p:cNvPr id="2" name="TextBox 1"/>
          <p:cNvSpPr txBox="1"/>
          <p:nvPr/>
        </p:nvSpPr>
        <p:spPr>
          <a:xfrm>
            <a:off x="497136" y="911244"/>
            <a:ext cx="1338828"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本级审核员</a:t>
            </a:r>
          </a:p>
        </p:txBody>
      </p:sp>
      <p:sp>
        <p:nvSpPr>
          <p:cNvPr id="5" name="TextBox 4"/>
          <p:cNvSpPr txBox="1"/>
          <p:nvPr/>
        </p:nvSpPr>
        <p:spPr>
          <a:xfrm>
            <a:off x="35496" y="1280830"/>
            <a:ext cx="461665" cy="1938992"/>
          </a:xfrm>
          <a:prstGeom prst="rect">
            <a:avLst/>
          </a:prstGeom>
          <a:noFill/>
        </p:spPr>
        <p:txBody>
          <a:bodyPr vert="eaVert" wrap="none" rtlCol="0">
            <a:spAutoFit/>
          </a:bodyPr>
          <a:lstStyle/>
          <a:p>
            <a:r>
              <a:rPr lang="zh-CN" altLang="en-US" dirty="0"/>
              <a:t>通知文件审核流程</a:t>
            </a:r>
          </a:p>
        </p:txBody>
      </p:sp>
      <p:pic>
        <p:nvPicPr>
          <p:cNvPr id="3" name="图片 2"/>
          <p:cNvPicPr>
            <a:picLocks noChangeAspect="1"/>
          </p:cNvPicPr>
          <p:nvPr/>
        </p:nvPicPr>
        <p:blipFill>
          <a:blip r:embed="rId3"/>
          <a:stretch>
            <a:fillRect/>
          </a:stretch>
        </p:blipFill>
        <p:spPr>
          <a:xfrm>
            <a:off x="497205" y="1280795"/>
            <a:ext cx="7468870" cy="3350895"/>
          </a:xfrm>
          <a:prstGeom prst="rect">
            <a:avLst/>
          </a:prstGeom>
        </p:spPr>
      </p:pic>
      <p:sp>
        <p:nvSpPr>
          <p:cNvPr id="4" name="矩形 3"/>
          <p:cNvSpPr/>
          <p:nvPr/>
        </p:nvSpPr>
        <p:spPr>
          <a:xfrm>
            <a:off x="2123728" y="2853542"/>
            <a:ext cx="576064" cy="131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123728" y="3651870"/>
            <a:ext cx="576064" cy="131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716016" y="2787774"/>
            <a:ext cx="2520280" cy="9361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审核员</a:t>
            </a:r>
            <a:endParaRPr lang="en-US" altLang="zh-CN" dirty="0" smtClean="0">
              <a:solidFill>
                <a:srgbClr val="FF0000"/>
              </a:solidFill>
            </a:endParaRPr>
          </a:p>
          <a:p>
            <a:pPr algn="ctr"/>
            <a:r>
              <a:rPr lang="zh-CN" altLang="en-US" dirty="0" smtClean="0">
                <a:solidFill>
                  <a:srgbClr val="FF0000"/>
                </a:solidFill>
              </a:rPr>
              <a:t>审核通知</a:t>
            </a:r>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3.4.1 </a:t>
            </a:r>
            <a:r>
              <a:rPr lang="zh-CN" altLang="en-US" sz="2800" b="1" dirty="0">
                <a:solidFill>
                  <a:srgbClr val="1854A3"/>
                </a:solidFill>
                <a:latin typeface="微软雅黑" panose="020B0503020204020204" pitchFamily="34" charset="-122"/>
                <a:ea typeface="微软雅黑" panose="020B0503020204020204" pitchFamily="34" charset="-122"/>
                <a:cs typeface="+mj-cs"/>
              </a:rPr>
              <a:t>地区管理员</a:t>
            </a:r>
            <a:r>
              <a:rPr lang="en-US" altLang="zh-CN" sz="2800" b="1" dirty="0">
                <a:solidFill>
                  <a:srgbClr val="1854A3"/>
                </a:solidFill>
                <a:latin typeface="微软雅黑" panose="020B0503020204020204" pitchFamily="34" charset="-122"/>
                <a:ea typeface="微软雅黑" panose="020B0503020204020204" pitchFamily="34" charset="-122"/>
                <a:cs typeface="+mj-cs"/>
              </a:rPr>
              <a:t>-</a:t>
            </a:r>
            <a:r>
              <a:rPr lang="zh-CN" altLang="en-US" sz="2800" b="1" dirty="0">
                <a:solidFill>
                  <a:srgbClr val="1854A3"/>
                </a:solidFill>
                <a:latin typeface="微软雅黑" panose="020B0503020204020204" pitchFamily="34" charset="-122"/>
                <a:ea typeface="微软雅黑" panose="020B0503020204020204" pitchFamily="34" charset="-122"/>
                <a:cs typeface="+mj-cs"/>
              </a:rPr>
              <a:t>通知文件 </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状态</a:t>
            </a:r>
          </a:p>
        </p:txBody>
      </p:sp>
      <p:sp>
        <p:nvSpPr>
          <p:cNvPr id="7" name="TextBox 6"/>
          <p:cNvSpPr txBox="1"/>
          <p:nvPr/>
        </p:nvSpPr>
        <p:spPr>
          <a:xfrm>
            <a:off x="35496" y="1280830"/>
            <a:ext cx="461665" cy="1938992"/>
          </a:xfrm>
          <a:prstGeom prst="rect">
            <a:avLst/>
          </a:prstGeom>
          <a:noFill/>
        </p:spPr>
        <p:txBody>
          <a:bodyPr vert="eaVert" wrap="none" rtlCol="0">
            <a:spAutoFit/>
          </a:bodyPr>
          <a:lstStyle/>
          <a:p>
            <a:r>
              <a:rPr lang="zh-CN" altLang="en-US" dirty="0"/>
              <a:t>通知文件审核流程</a:t>
            </a:r>
          </a:p>
        </p:txBody>
      </p:sp>
      <p:pic>
        <p:nvPicPr>
          <p:cNvPr id="3" name="图片 2"/>
          <p:cNvPicPr>
            <a:picLocks noChangeAspect="1"/>
          </p:cNvPicPr>
          <p:nvPr/>
        </p:nvPicPr>
        <p:blipFill>
          <a:blip r:embed="rId3"/>
          <a:stretch>
            <a:fillRect/>
          </a:stretch>
        </p:blipFill>
        <p:spPr>
          <a:xfrm>
            <a:off x="782955" y="893445"/>
            <a:ext cx="5748655" cy="3594735"/>
          </a:xfrm>
          <a:prstGeom prst="rect">
            <a:avLst/>
          </a:prstGeom>
        </p:spPr>
      </p:pic>
      <p:sp>
        <p:nvSpPr>
          <p:cNvPr id="2" name="圆角矩形 1"/>
          <p:cNvSpPr/>
          <p:nvPr/>
        </p:nvSpPr>
        <p:spPr>
          <a:xfrm>
            <a:off x="5940152" y="2067694"/>
            <a:ext cx="2304256" cy="7148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通知所有的状态</a:t>
            </a:r>
            <a:endParaRPr lang="zh-CN" altLang="en-US" dirty="0">
              <a:solidFill>
                <a:srgbClr val="FF0000"/>
              </a:solidFill>
            </a:endParaRPr>
          </a:p>
        </p:txBody>
      </p:sp>
      <p:sp>
        <p:nvSpPr>
          <p:cNvPr id="5" name="右箭头 4"/>
          <p:cNvSpPr/>
          <p:nvPr/>
        </p:nvSpPr>
        <p:spPr>
          <a:xfrm rot="10800000">
            <a:off x="4211960" y="2164416"/>
            <a:ext cx="1656184" cy="50666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5400600"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3.5 </a:t>
            </a:r>
            <a:r>
              <a:rPr lang="zh-CN" altLang="en-US" sz="2800" b="1" dirty="0">
                <a:solidFill>
                  <a:srgbClr val="1854A3"/>
                </a:solidFill>
                <a:latin typeface="微软雅黑" panose="020B0503020204020204" pitchFamily="34" charset="-122"/>
                <a:ea typeface="微软雅黑" panose="020B0503020204020204" pitchFamily="34" charset="-122"/>
                <a:cs typeface="+mj-cs"/>
              </a:rPr>
              <a:t>填报功能培训 </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按业务流程</a:t>
            </a:r>
          </a:p>
        </p:txBody>
      </p:sp>
      <p:sp>
        <p:nvSpPr>
          <p:cNvPr id="2" name="TextBox 1"/>
          <p:cNvSpPr txBox="1"/>
          <p:nvPr/>
        </p:nvSpPr>
        <p:spPr>
          <a:xfrm>
            <a:off x="570845" y="1059582"/>
            <a:ext cx="2926080" cy="368300"/>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核心业务流程四条主线之四</a:t>
            </a:r>
            <a:endParaRPr lang="en-US" altLang="zh-CN" dirty="0">
              <a:latin typeface="微软雅黑" panose="020B0503020204020204" pitchFamily="34" charset="-122"/>
              <a:ea typeface="微软雅黑" panose="020B0503020204020204" pitchFamily="34" charset="-122"/>
            </a:endParaRPr>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995687"/>
            <a:ext cx="6649529" cy="1837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311150" y="1995805"/>
            <a:ext cx="259080" cy="2647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581025" y="1995170"/>
            <a:ext cx="0" cy="2556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251520" y="267494"/>
            <a:ext cx="3960440" cy="52322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1. </a:t>
            </a:r>
            <a:r>
              <a:rPr lang="zh-CN" altLang="en-US" sz="2800" b="1" dirty="0">
                <a:solidFill>
                  <a:srgbClr val="1854A3"/>
                </a:solidFill>
                <a:latin typeface="微软雅黑" panose="020B0503020204020204" pitchFamily="34" charset="-122"/>
                <a:ea typeface="微软雅黑" panose="020B0503020204020204" pitchFamily="34" charset="-122"/>
                <a:cs typeface="+mj-cs"/>
              </a:rPr>
              <a:t>项目概述－项目背景</a:t>
            </a:r>
          </a:p>
        </p:txBody>
      </p:sp>
      <p:sp>
        <p:nvSpPr>
          <p:cNvPr id="3" name="内容占位符 2"/>
          <p:cNvSpPr>
            <a:spLocks noGrp="1"/>
          </p:cNvSpPr>
          <p:nvPr>
            <p:ph idx="1"/>
          </p:nvPr>
        </p:nvSpPr>
        <p:spPr>
          <a:xfrm>
            <a:off x="623392" y="771550"/>
            <a:ext cx="8269088" cy="3960440"/>
          </a:xfrm>
        </p:spPr>
        <p:txBody>
          <a:bodyPr>
            <a:noAutofit/>
          </a:bodyPr>
          <a:lstStyle/>
          <a:p>
            <a:pPr marL="0" indent="0">
              <a:lnSpc>
                <a:spcPct val="150000"/>
              </a:lnSpc>
              <a:buNone/>
            </a:pPr>
            <a:r>
              <a:rPr lang="en-US" altLang="zh-CN" sz="1400" dirty="0">
                <a:solidFill>
                  <a:schemeClr val="tx1"/>
                </a:solidFill>
                <a:sym typeface="+mn-ea"/>
              </a:rPr>
              <a:t>      </a:t>
            </a:r>
            <a:r>
              <a:rPr lang="zh-CN" altLang="en-US" sz="1400" dirty="0">
                <a:latin typeface="微软雅黑" panose="020B0503020204020204" pitchFamily="34" charset="-122"/>
                <a:ea typeface="微软雅黑" panose="020B0503020204020204" pitchFamily="34" charset="-122"/>
                <a:sym typeface="+mn-ea"/>
              </a:rPr>
              <a:t>随着“教学点数字教育资源全覆盖”项目、三通工程等教育信息化重大工程的逐步深入和教育信息化试点工作的逐步展开，及时掌握信息化工作的进展情况，及时了解资源应用、平台活动等重要数据，改进教育管理方式，提高教育管理效率，促进教育管理和教育决策科学化尤为重要。</a:t>
            </a:r>
          </a:p>
          <a:p>
            <a:pPr marL="0" indent="0">
              <a:lnSpc>
                <a:spcPct val="150000"/>
              </a:lnSpc>
              <a:buNone/>
            </a:pPr>
            <a:r>
              <a:rPr lang="en-US" altLang="zh-CN" sz="1400" dirty="0">
                <a:latin typeface="微软雅黑" panose="020B0503020204020204" pitchFamily="34" charset="-122"/>
                <a:ea typeface="微软雅黑" panose="020B0503020204020204" pitchFamily="34" charset="-122"/>
                <a:sym typeface="+mn-ea"/>
              </a:rPr>
              <a:t>       2013</a:t>
            </a:r>
            <a:r>
              <a:rPr lang="zh-CN" altLang="en-US" sz="1400" dirty="0">
                <a:latin typeface="微软雅黑" panose="020B0503020204020204" pitchFamily="34" charset="-122"/>
                <a:ea typeface="微软雅黑" panose="020B0503020204020204" pitchFamily="34" charset="-122"/>
                <a:sym typeface="+mn-ea"/>
              </a:rPr>
              <a:t>年教育部委托电教馆开发全国教育信息化工作进展信息系统（以下简称“一期系统”），通过一期系统由学校和各级单位填报教育信息化工作进展数据，及时掌握了教育信息化工作各方面的进展情况，以数据推动工作，在推进教育信息化工作过程中发挥了有力地支撑作用。</a:t>
            </a:r>
            <a:r>
              <a:rPr lang="en-US" altLang="zh-CN" sz="1400" dirty="0">
                <a:latin typeface="微软雅黑" panose="020B0503020204020204" pitchFamily="34" charset="-122"/>
                <a:ea typeface="微软雅黑" panose="020B0503020204020204" pitchFamily="34" charset="-122"/>
                <a:sym typeface="+mn-ea"/>
              </a:rPr>
              <a:t>2015</a:t>
            </a:r>
            <a:r>
              <a:rPr lang="zh-CN" altLang="en-US" sz="1400" dirty="0">
                <a:latin typeface="微软雅黑" panose="020B0503020204020204" pitchFamily="34" charset="-122"/>
                <a:ea typeface="微软雅黑" panose="020B0503020204020204" pitchFamily="34" charset="-122"/>
                <a:sym typeface="+mn-ea"/>
              </a:rPr>
              <a:t>年制定了</a:t>
            </a:r>
            <a:r>
              <a:rPr lang="en-US" altLang="zh-CN" sz="1400" dirty="0">
                <a:latin typeface="微软雅黑" panose="020B0503020204020204" pitchFamily="34" charset="-122"/>
                <a:ea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sym typeface="+mn-ea"/>
              </a:rPr>
              <a:t>全国教育信息化工作进展信息系统管理办法（试行）</a:t>
            </a:r>
            <a:r>
              <a:rPr lang="en-US" altLang="zh-CN" sz="1400" dirty="0">
                <a:latin typeface="微软雅黑" panose="020B0503020204020204" pitchFamily="34" charset="-122"/>
                <a:ea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sym typeface="+mn-ea"/>
              </a:rPr>
              <a:t>，用以进一步提高一期系统对教育信息化工作的支撑力度，确保数据的准确性和权威性。</a:t>
            </a:r>
            <a:endParaRPr lang="en-US" altLang="zh-CN" sz="1400" dirty="0">
              <a:latin typeface="微软雅黑" panose="020B0503020204020204" pitchFamily="34" charset="-122"/>
              <a:ea typeface="微软雅黑" panose="020B0503020204020204" pitchFamily="34" charset="-122"/>
              <a:sym typeface="+mn-ea"/>
            </a:endParaRPr>
          </a:p>
          <a:p>
            <a:pPr marL="0" indent="0">
              <a:lnSpc>
                <a:spcPct val="150000"/>
              </a:lnSpc>
              <a:buNone/>
            </a:pPr>
            <a:r>
              <a:rPr lang="zh-CN" altLang="en-US" sz="1400" dirty="0">
                <a:latin typeface="微软雅黑" panose="020B0503020204020204" pitchFamily="34" charset="-122"/>
                <a:ea typeface="微软雅黑" panose="020B0503020204020204" pitchFamily="34" charset="-122"/>
                <a:sym typeface="+mn-ea"/>
              </a:rPr>
              <a:t>       但随着教育信息化工作的不断推进，一期系统已无法满足现在的工作要求，一是系统在指标扩展功能上不够灵活，还不能横向和纵向扩展指标；二是系统数据未同步共享至省级，无法支撑地方再次利用；三是系统移动端功能还不够丰富。因此，教育部科技司及时启动了教育信息化工作（业务）管理信息系统（以下简称“二期系统”）建设，并委托信息中心进行相关建设管理。</a:t>
            </a:r>
          </a:p>
          <a:p>
            <a:pPr marL="0" indent="0">
              <a:lnSpc>
                <a:spcPct val="150000"/>
              </a:lnSpc>
              <a:buNone/>
            </a:pPr>
            <a:endParaRPr lang="zh-CN" altLang="en-US" sz="1400" dirty="0">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5400600"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3.5 </a:t>
            </a:r>
            <a:r>
              <a:rPr lang="zh-CN" altLang="en-US" sz="2800" b="1" dirty="0">
                <a:solidFill>
                  <a:srgbClr val="1854A3"/>
                </a:solidFill>
                <a:latin typeface="微软雅黑" panose="020B0503020204020204" pitchFamily="34" charset="-122"/>
                <a:ea typeface="微软雅黑" panose="020B0503020204020204" pitchFamily="34" charset="-122"/>
                <a:cs typeface="+mj-cs"/>
              </a:rPr>
              <a:t>填报功能培训 </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按业务流程</a:t>
            </a:r>
          </a:p>
        </p:txBody>
      </p:sp>
      <p:sp>
        <p:nvSpPr>
          <p:cNvPr id="2" name="TextBox 1"/>
          <p:cNvSpPr txBox="1"/>
          <p:nvPr/>
        </p:nvSpPr>
        <p:spPr>
          <a:xfrm>
            <a:off x="570845" y="1059582"/>
            <a:ext cx="2926080" cy="368300"/>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核心业务流程四条主线之四</a:t>
            </a: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995687"/>
            <a:ext cx="7722385" cy="2325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311150" y="1995805"/>
            <a:ext cx="259080" cy="2647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581025" y="1995170"/>
            <a:ext cx="0" cy="2664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734481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3.5.1 </a:t>
            </a:r>
            <a:r>
              <a:rPr lang="zh-CN" altLang="en-US" sz="2800" b="1" dirty="0" smtClean="0">
                <a:solidFill>
                  <a:srgbClr val="1854A3"/>
                </a:solidFill>
                <a:latin typeface="微软雅黑" panose="020B0503020204020204" pitchFamily="34" charset="-122"/>
                <a:ea typeface="微软雅黑" panose="020B0503020204020204" pitchFamily="34" charset="-122"/>
                <a:cs typeface="+mj-cs"/>
              </a:rPr>
              <a:t>省级</a:t>
            </a:r>
            <a:r>
              <a:rPr lang="zh-CN" altLang="en-US" sz="2800" b="1" dirty="0">
                <a:solidFill>
                  <a:srgbClr val="1854A3"/>
                </a:solidFill>
                <a:latin typeface="微软雅黑" panose="020B0503020204020204" pitchFamily="34" charset="-122"/>
                <a:ea typeface="微软雅黑" panose="020B0503020204020204" pitchFamily="34" charset="-122"/>
                <a:cs typeface="+mj-cs"/>
              </a:rPr>
              <a:t>管理员 </a:t>
            </a:r>
            <a:r>
              <a:rPr lang="en-US" altLang="zh-CN" sz="2800" b="1" dirty="0">
                <a:solidFill>
                  <a:srgbClr val="1854A3"/>
                </a:solidFill>
                <a:latin typeface="微软雅黑" panose="020B0503020204020204" pitchFamily="34" charset="-122"/>
                <a:ea typeface="微软雅黑" panose="020B0503020204020204" pitchFamily="34" charset="-122"/>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指标管理 </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创建</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106" y="771550"/>
            <a:ext cx="7380310" cy="4012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5496" y="1280830"/>
            <a:ext cx="461665" cy="1938992"/>
          </a:xfrm>
          <a:prstGeom prst="rect">
            <a:avLst/>
          </a:prstGeom>
          <a:noFill/>
        </p:spPr>
        <p:txBody>
          <a:bodyPr vert="eaVert" wrap="none" rtlCol="0">
            <a:spAutoFit/>
          </a:bodyPr>
          <a:lstStyle/>
          <a:p>
            <a:r>
              <a:rPr lang="zh-CN" altLang="en-US" dirty="0"/>
              <a:t>指标管理审核流程</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734481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3.5.2 </a:t>
            </a:r>
            <a:r>
              <a:rPr lang="zh-CN" altLang="en-US" sz="2800" b="1" dirty="0">
                <a:solidFill>
                  <a:srgbClr val="1854A3"/>
                </a:solidFill>
                <a:latin typeface="微软雅黑" panose="020B0503020204020204" pitchFamily="34" charset="-122"/>
                <a:ea typeface="微软雅黑" panose="020B0503020204020204" pitchFamily="34" charset="-122"/>
                <a:cs typeface="+mj-cs"/>
              </a:rPr>
              <a:t>中央、省级管理员 </a:t>
            </a:r>
            <a:r>
              <a:rPr lang="en-US" altLang="zh-CN" sz="2800" b="1" dirty="0">
                <a:solidFill>
                  <a:srgbClr val="1854A3"/>
                </a:solidFill>
                <a:latin typeface="微软雅黑" panose="020B0503020204020204" pitchFamily="34" charset="-122"/>
                <a:ea typeface="微软雅黑" panose="020B0503020204020204" pitchFamily="34" charset="-122"/>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指标管理 </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创建</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291" y="915566"/>
            <a:ext cx="8496213" cy="3773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5496" y="1280830"/>
            <a:ext cx="461665" cy="1938992"/>
          </a:xfrm>
          <a:prstGeom prst="rect">
            <a:avLst/>
          </a:prstGeom>
          <a:noFill/>
        </p:spPr>
        <p:txBody>
          <a:bodyPr vert="eaVert" wrap="none" rtlCol="0">
            <a:spAutoFit/>
          </a:bodyPr>
          <a:lstStyle/>
          <a:p>
            <a:r>
              <a:rPr lang="zh-CN" altLang="en-US" dirty="0"/>
              <a:t>指标管理审核流程</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734481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3.5.5 </a:t>
            </a:r>
            <a:r>
              <a:rPr lang="zh-CN" altLang="en-US" sz="2800" b="1" dirty="0">
                <a:solidFill>
                  <a:srgbClr val="1854A3"/>
                </a:solidFill>
                <a:latin typeface="微软雅黑" panose="020B0503020204020204" pitchFamily="34" charset="-122"/>
                <a:ea typeface="微软雅黑" panose="020B0503020204020204" pitchFamily="34" charset="-122"/>
                <a:cs typeface="+mj-cs"/>
              </a:rPr>
              <a:t>中央、省级管理员 </a:t>
            </a:r>
            <a:r>
              <a:rPr lang="en-US" altLang="zh-CN" sz="2800" b="1" dirty="0">
                <a:solidFill>
                  <a:srgbClr val="1854A3"/>
                </a:solidFill>
                <a:latin typeface="微软雅黑" panose="020B0503020204020204" pitchFamily="34" charset="-122"/>
                <a:ea typeface="微软雅黑" panose="020B0503020204020204" pitchFamily="34" charset="-122"/>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指标管理 </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创建</a:t>
            </a:r>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811233"/>
            <a:ext cx="5398169" cy="386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5496" y="1280830"/>
            <a:ext cx="461665" cy="1938992"/>
          </a:xfrm>
          <a:prstGeom prst="rect">
            <a:avLst/>
          </a:prstGeom>
          <a:noFill/>
        </p:spPr>
        <p:txBody>
          <a:bodyPr vert="eaVert" wrap="none" rtlCol="0">
            <a:spAutoFit/>
          </a:bodyPr>
          <a:lstStyle/>
          <a:p>
            <a:r>
              <a:rPr lang="zh-CN" altLang="en-US" dirty="0"/>
              <a:t>指标管理审核流程</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734481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3.5.3 </a:t>
            </a:r>
            <a:r>
              <a:rPr lang="zh-CN" altLang="en-US" sz="2800" b="1" dirty="0">
                <a:solidFill>
                  <a:srgbClr val="1854A3"/>
                </a:solidFill>
                <a:latin typeface="微软雅黑" panose="020B0503020204020204" pitchFamily="34" charset="-122"/>
                <a:ea typeface="微软雅黑" panose="020B0503020204020204" pitchFamily="34" charset="-122"/>
                <a:cs typeface="+mj-cs"/>
              </a:rPr>
              <a:t>中央、省级管理员 </a:t>
            </a:r>
            <a:r>
              <a:rPr lang="en-US" altLang="zh-CN" sz="2800" b="1" dirty="0">
                <a:solidFill>
                  <a:srgbClr val="1854A3"/>
                </a:solidFill>
                <a:latin typeface="微软雅黑" panose="020B0503020204020204" pitchFamily="34" charset="-122"/>
                <a:ea typeface="微软雅黑" panose="020B0503020204020204" pitchFamily="34" charset="-122"/>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指标管理 </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创建</a:t>
            </a:r>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811233"/>
            <a:ext cx="5398169" cy="386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9688" y="915566"/>
            <a:ext cx="6523037"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5496" y="1280830"/>
            <a:ext cx="461665" cy="1938992"/>
          </a:xfrm>
          <a:prstGeom prst="rect">
            <a:avLst/>
          </a:prstGeom>
          <a:noFill/>
        </p:spPr>
        <p:txBody>
          <a:bodyPr vert="eaVert" wrap="none" rtlCol="0">
            <a:spAutoFit/>
          </a:bodyPr>
          <a:lstStyle/>
          <a:p>
            <a:r>
              <a:rPr lang="zh-CN" altLang="en-US" dirty="0"/>
              <a:t>指标管理审核流程</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734481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3.5.4 </a:t>
            </a:r>
            <a:r>
              <a:rPr lang="zh-CN" altLang="en-US" sz="2800" b="1" dirty="0">
                <a:solidFill>
                  <a:srgbClr val="1854A3"/>
                </a:solidFill>
                <a:latin typeface="微软雅黑" panose="020B0503020204020204" pitchFamily="34" charset="-122"/>
                <a:ea typeface="微软雅黑" panose="020B0503020204020204" pitchFamily="34" charset="-122"/>
                <a:cs typeface="+mj-cs"/>
              </a:rPr>
              <a:t>中央、省级管理员 </a:t>
            </a:r>
            <a:r>
              <a:rPr lang="en-US" altLang="zh-CN" sz="2800" b="1" dirty="0">
                <a:solidFill>
                  <a:srgbClr val="1854A3"/>
                </a:solidFill>
                <a:latin typeface="微软雅黑" panose="020B0503020204020204" pitchFamily="34" charset="-122"/>
                <a:ea typeface="微软雅黑" panose="020B0503020204020204" pitchFamily="34" charset="-122"/>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指标管理 </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创建</a:t>
            </a:r>
          </a:p>
        </p:txBody>
      </p:sp>
      <p:pic>
        <p:nvPicPr>
          <p:cNvPr id="163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25" y="1069057"/>
            <a:ext cx="6380163"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5496" y="1280830"/>
            <a:ext cx="461665" cy="1938992"/>
          </a:xfrm>
          <a:prstGeom prst="rect">
            <a:avLst/>
          </a:prstGeom>
          <a:noFill/>
        </p:spPr>
        <p:txBody>
          <a:bodyPr vert="eaVert" wrap="none" rtlCol="0">
            <a:spAutoFit/>
          </a:bodyPr>
          <a:lstStyle/>
          <a:p>
            <a:r>
              <a:rPr lang="zh-CN" altLang="en-US" dirty="0"/>
              <a:t>指标管理审核流程</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141" y="966423"/>
            <a:ext cx="8353993" cy="304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矩形 88"/>
          <p:cNvSpPr/>
          <p:nvPr/>
        </p:nvSpPr>
        <p:spPr>
          <a:xfrm>
            <a:off x="251520" y="267494"/>
            <a:ext cx="7848872"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3.5.6 </a:t>
            </a:r>
            <a:r>
              <a:rPr lang="zh-CN" altLang="en-US" sz="2800" b="1" dirty="0">
                <a:solidFill>
                  <a:srgbClr val="1854A3"/>
                </a:solidFill>
                <a:latin typeface="微软雅黑" panose="020B0503020204020204" pitchFamily="34" charset="-122"/>
                <a:ea typeface="微软雅黑" panose="020B0503020204020204" pitchFamily="34" charset="-122"/>
                <a:cs typeface="+mj-cs"/>
              </a:rPr>
              <a:t>中央、省级管理员 </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审核发布指标</a:t>
            </a:r>
          </a:p>
        </p:txBody>
      </p:sp>
      <p:sp>
        <p:nvSpPr>
          <p:cNvPr id="2" name="TextBox 1"/>
          <p:cNvSpPr txBox="1"/>
          <p:nvPr/>
        </p:nvSpPr>
        <p:spPr>
          <a:xfrm>
            <a:off x="467544" y="885170"/>
            <a:ext cx="430887" cy="3990836"/>
          </a:xfrm>
          <a:prstGeom prst="rect">
            <a:avLst/>
          </a:prstGeom>
          <a:noFill/>
        </p:spPr>
        <p:txBody>
          <a:bodyPr vert="eaVert" wrap="none" rtlCol="0">
            <a:spAutoFit/>
          </a:bodyPr>
          <a:lstStyle/>
          <a:p>
            <a:r>
              <a:rPr lang="zh-CN" altLang="en-US" sz="1600" dirty="0">
                <a:latin typeface="微软雅黑" panose="020B0503020204020204" pitchFamily="34" charset="-122"/>
                <a:ea typeface="微软雅黑" panose="020B0503020204020204" pitchFamily="34" charset="-122"/>
              </a:rPr>
              <a:t>中央管理员创建指标不用审核直接点击发布</a:t>
            </a:r>
          </a:p>
        </p:txBody>
      </p:sp>
      <p:sp>
        <p:nvSpPr>
          <p:cNvPr id="11" name="TextBox 10"/>
          <p:cNvSpPr txBox="1"/>
          <p:nvPr/>
        </p:nvSpPr>
        <p:spPr>
          <a:xfrm>
            <a:off x="35496" y="1280830"/>
            <a:ext cx="461665" cy="1938992"/>
          </a:xfrm>
          <a:prstGeom prst="rect">
            <a:avLst/>
          </a:prstGeom>
          <a:noFill/>
        </p:spPr>
        <p:txBody>
          <a:bodyPr vert="eaVert" wrap="none" rtlCol="0">
            <a:spAutoFit/>
          </a:bodyPr>
          <a:lstStyle/>
          <a:p>
            <a:r>
              <a:rPr lang="zh-CN" altLang="en-US" dirty="0"/>
              <a:t>指标管理审核流程</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7848872"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3.5.7 </a:t>
            </a:r>
            <a:r>
              <a:rPr lang="zh-CN" altLang="en-US" sz="2800" b="1" dirty="0">
                <a:solidFill>
                  <a:srgbClr val="1854A3"/>
                </a:solidFill>
                <a:latin typeface="微软雅黑" panose="020B0503020204020204" pitchFamily="34" charset="-122"/>
                <a:ea typeface="微软雅黑" panose="020B0503020204020204" pitchFamily="34" charset="-122"/>
                <a:cs typeface="+mj-cs"/>
              </a:rPr>
              <a:t>中央、省级管理员 </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审核发布指标</a:t>
            </a:r>
          </a:p>
        </p:txBody>
      </p:sp>
      <p:sp>
        <p:nvSpPr>
          <p:cNvPr id="11" name="TextBox 10"/>
          <p:cNvSpPr txBox="1"/>
          <p:nvPr/>
        </p:nvSpPr>
        <p:spPr>
          <a:xfrm>
            <a:off x="35496" y="1280830"/>
            <a:ext cx="461665" cy="1938992"/>
          </a:xfrm>
          <a:prstGeom prst="rect">
            <a:avLst/>
          </a:prstGeom>
          <a:noFill/>
        </p:spPr>
        <p:txBody>
          <a:bodyPr vert="eaVert" wrap="none" rtlCol="0">
            <a:spAutoFit/>
          </a:bodyPr>
          <a:lstStyle/>
          <a:p>
            <a:r>
              <a:rPr lang="zh-CN" altLang="en-US" dirty="0"/>
              <a:t>指标管理审核流程</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986025"/>
            <a:ext cx="7982261" cy="2881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70356" y="993723"/>
            <a:ext cx="461665" cy="3554819"/>
          </a:xfrm>
          <a:prstGeom prst="rect">
            <a:avLst/>
          </a:prstGeom>
          <a:noFill/>
        </p:spPr>
        <p:txBody>
          <a:bodyPr vert="eaVert" wrap="none" rtlCol="0">
            <a:spAutoFit/>
          </a:bodyPr>
          <a:lstStyle/>
          <a:p>
            <a:r>
              <a:rPr lang="zh-CN" altLang="en-US" dirty="0">
                <a:latin typeface="微软雅黑" panose="020B0503020204020204" pitchFamily="34" charset="-122"/>
                <a:ea typeface="微软雅黑" panose="020B0503020204020204" pitchFamily="34" charset="-122"/>
              </a:rPr>
              <a:t>省级管理员创建指标需要审核流程</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7848872"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3.5.8 </a:t>
            </a:r>
            <a:r>
              <a:rPr lang="zh-CN" altLang="en-US" sz="2800" b="1" dirty="0">
                <a:solidFill>
                  <a:srgbClr val="1854A3"/>
                </a:solidFill>
                <a:latin typeface="微软雅黑" panose="020B0503020204020204" pitchFamily="34" charset="-122"/>
                <a:ea typeface="微软雅黑" panose="020B0503020204020204" pitchFamily="34" charset="-122"/>
                <a:cs typeface="+mj-cs"/>
              </a:rPr>
              <a:t>中央、省级管理员 </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审核发布指标</a:t>
            </a:r>
          </a:p>
        </p:txBody>
      </p:sp>
      <p:sp>
        <p:nvSpPr>
          <p:cNvPr id="11" name="TextBox 10"/>
          <p:cNvSpPr txBox="1"/>
          <p:nvPr/>
        </p:nvSpPr>
        <p:spPr>
          <a:xfrm>
            <a:off x="35496" y="1280830"/>
            <a:ext cx="461665" cy="1938992"/>
          </a:xfrm>
          <a:prstGeom prst="rect">
            <a:avLst/>
          </a:prstGeom>
          <a:noFill/>
        </p:spPr>
        <p:txBody>
          <a:bodyPr vert="eaVert" wrap="none" rtlCol="0">
            <a:spAutoFit/>
          </a:bodyPr>
          <a:lstStyle/>
          <a:p>
            <a:r>
              <a:rPr lang="zh-CN" altLang="en-US" dirty="0"/>
              <a:t>指标管理审核流程</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693" y="954108"/>
            <a:ext cx="7951787" cy="22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986026"/>
            <a:ext cx="7938703" cy="3529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矩形 88"/>
          <p:cNvSpPr/>
          <p:nvPr/>
        </p:nvSpPr>
        <p:spPr>
          <a:xfrm>
            <a:off x="251520" y="267494"/>
            <a:ext cx="7848872"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3.5.9 </a:t>
            </a:r>
            <a:r>
              <a:rPr lang="zh-CN" altLang="en-US" sz="2800" b="1" dirty="0">
                <a:solidFill>
                  <a:srgbClr val="1854A3"/>
                </a:solidFill>
                <a:latin typeface="微软雅黑" panose="020B0503020204020204" pitchFamily="34" charset="-122"/>
                <a:ea typeface="微软雅黑" panose="020B0503020204020204" pitchFamily="34" charset="-122"/>
                <a:cs typeface="+mj-cs"/>
              </a:rPr>
              <a:t>中央、省级管理员 </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审核发布指标</a:t>
            </a:r>
          </a:p>
        </p:txBody>
      </p:sp>
      <p:sp>
        <p:nvSpPr>
          <p:cNvPr id="11" name="TextBox 10"/>
          <p:cNvSpPr txBox="1"/>
          <p:nvPr/>
        </p:nvSpPr>
        <p:spPr>
          <a:xfrm>
            <a:off x="35496" y="1280830"/>
            <a:ext cx="461665" cy="1938992"/>
          </a:xfrm>
          <a:prstGeom prst="rect">
            <a:avLst/>
          </a:prstGeom>
          <a:noFill/>
        </p:spPr>
        <p:txBody>
          <a:bodyPr vert="eaVert" wrap="none" rtlCol="0">
            <a:spAutoFit/>
          </a:bodyPr>
          <a:lstStyle/>
          <a:p>
            <a:r>
              <a:rPr lang="zh-CN" altLang="en-US" dirty="0"/>
              <a:t>指标管理审核流程</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87" name="组合 86"/>
          <p:cNvGrpSpPr/>
          <p:nvPr/>
        </p:nvGrpSpPr>
        <p:grpSpPr>
          <a:xfrm>
            <a:off x="2274094" y="812952"/>
            <a:ext cx="4542286" cy="534662"/>
            <a:chOff x="2274094" y="812952"/>
            <a:chExt cx="4542286" cy="534662"/>
          </a:xfrm>
        </p:grpSpPr>
        <p:grpSp>
          <p:nvGrpSpPr>
            <p:cNvPr id="3" name="Group 9"/>
            <p:cNvGrpSpPr/>
            <p:nvPr/>
          </p:nvGrpSpPr>
          <p:grpSpPr bwMode="auto">
            <a:xfrm>
              <a:off x="2274094" y="812952"/>
              <a:ext cx="4542286" cy="534662"/>
              <a:chOff x="720" y="1392"/>
              <a:chExt cx="4058" cy="480"/>
            </a:xfrm>
          </p:grpSpPr>
          <p:sp>
            <p:nvSpPr>
              <p:cNvPr id="12" name="AutoShape 10"/>
              <p:cNvSpPr>
                <a:spLocks noChangeArrowheads="1"/>
              </p:cNvSpPr>
              <p:nvPr/>
            </p:nvSpPr>
            <p:spPr bwMode="gray">
              <a:xfrm>
                <a:off x="720" y="1392"/>
                <a:ext cx="4058" cy="480"/>
              </a:xfrm>
              <a:prstGeom prst="roundRect">
                <a:avLst>
                  <a:gd name="adj" fmla="val 17509"/>
                </a:avLst>
              </a:prstGeom>
              <a:solidFill>
                <a:schemeClr val="tx2">
                  <a:lumMod val="60000"/>
                  <a:lumOff val="40000"/>
                </a:schemeClr>
              </a:soli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nvGrpSpPr>
              <p:cNvPr id="13" name="Group 11"/>
              <p:cNvGrpSpPr/>
              <p:nvPr/>
            </p:nvGrpSpPr>
            <p:grpSpPr bwMode="auto">
              <a:xfrm>
                <a:off x="730" y="1407"/>
                <a:ext cx="4043" cy="444"/>
                <a:chOff x="744" y="1407"/>
                <a:chExt cx="3988" cy="444"/>
              </a:xfrm>
            </p:grpSpPr>
            <p:sp>
              <p:nvSpPr>
                <p:cNvPr id="14" name="AutoShape 12"/>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sp>
              <p:nvSpPr>
                <p:cNvPr id="15" name="AutoShape 13"/>
                <p:cNvSpPr>
                  <a:spLocks noChangeArrowheads="1"/>
                </p:cNvSpPr>
                <p:nvPr/>
              </p:nvSpPr>
              <p:spPr bwMode="gray">
                <a:xfrm>
                  <a:off x="744" y="1407"/>
                  <a:ext cx="3988" cy="115"/>
                </a:xfrm>
                <a:prstGeom prst="roundRect">
                  <a:avLst>
                    <a:gd name="adj" fmla="val 50000"/>
                  </a:avLst>
                </a:prstGeom>
                <a:gradFill flip="none" rotWithShape="1">
                  <a:gsLst>
                    <a:gs pos="0">
                      <a:schemeClr val="hlink">
                        <a:gamma/>
                        <a:tint val="25490"/>
                        <a:invGamma/>
                      </a:schemeClr>
                    </a:gs>
                    <a:gs pos="100000">
                      <a:schemeClr val="hlink">
                        <a:alpha val="0"/>
                      </a:schemeClr>
                    </a:gs>
                  </a:gsLst>
                  <a:lin ang="5400000" scaled="1"/>
                  <a:tileRect/>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grpSp>
        <p:sp>
          <p:nvSpPr>
            <p:cNvPr id="4" name="Text Box 20"/>
            <p:cNvSpPr txBox="1">
              <a:spLocks noChangeArrowheads="1"/>
            </p:cNvSpPr>
            <p:nvPr/>
          </p:nvSpPr>
          <p:spPr bwMode="gray">
            <a:xfrm>
              <a:off x="2555776" y="872854"/>
              <a:ext cx="3675790" cy="345171"/>
            </a:xfrm>
            <a:prstGeom prst="rect">
              <a:avLst/>
            </a:prstGeom>
            <a:solidFill>
              <a:srgbClr val="558ED5"/>
            </a:solidFill>
            <a:ln w="9525">
              <a:noFill/>
              <a:miter lim="800000"/>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项目概述</a:t>
              </a:r>
            </a:p>
          </p:txBody>
        </p:sp>
        <p:grpSp>
          <p:nvGrpSpPr>
            <p:cNvPr id="5" name="组合 136"/>
            <p:cNvGrpSpPr/>
            <p:nvPr/>
          </p:nvGrpSpPr>
          <p:grpSpPr bwMode="auto">
            <a:xfrm>
              <a:off x="2305294" y="825392"/>
              <a:ext cx="534062" cy="379157"/>
              <a:chOff x="1357290" y="5168938"/>
              <a:chExt cx="428625" cy="489957"/>
            </a:xfrm>
          </p:grpSpPr>
          <p:grpSp>
            <p:nvGrpSpPr>
              <p:cNvPr id="6" name="Group 28"/>
              <p:cNvGrpSpPr/>
              <p:nvPr/>
            </p:nvGrpSpPr>
            <p:grpSpPr bwMode="auto">
              <a:xfrm>
                <a:off x="1357290" y="5230270"/>
                <a:ext cx="428625" cy="428625"/>
                <a:chOff x="4166" y="1706"/>
                <a:chExt cx="1252" cy="1252"/>
              </a:xfrm>
            </p:grpSpPr>
            <p:sp>
              <p:nvSpPr>
                <p:cNvPr id="8"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9"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sp>
            <p:nvSpPr>
              <p:cNvPr id="7" name="Text Box 33"/>
              <p:cNvSpPr txBox="1">
                <a:spLocks noChangeArrowheads="1"/>
              </p:cNvSpPr>
              <p:nvPr/>
            </p:nvSpPr>
            <p:spPr bwMode="auto">
              <a:xfrm>
                <a:off x="1370542" y="5168938"/>
                <a:ext cx="396875" cy="446041"/>
              </a:xfrm>
              <a:prstGeom prst="rect">
                <a:avLst/>
              </a:prstGeom>
              <a:noFill/>
              <a:ln w="9525">
                <a:noFill/>
                <a:miter lim="800000"/>
              </a:ln>
            </p:spPr>
            <p:txBody>
              <a:bodyPr>
                <a:spAutoFit/>
              </a:bodyPr>
              <a:lstStyle/>
              <a:p>
                <a:pPr algn="ctr">
                  <a:spcBef>
                    <a:spcPct val="50000"/>
                  </a:spcBef>
                </a:pPr>
                <a:r>
                  <a:rPr lang="en-US" altLang="zh-CN" sz="2000">
                    <a:solidFill>
                      <a:srgbClr val="000000"/>
                    </a:solidFill>
                    <a:latin typeface="微软雅黑" panose="020B0503020204020204" pitchFamily="34" charset="-122"/>
                    <a:ea typeface="微软雅黑" panose="020B0503020204020204" pitchFamily="34" charset="-122"/>
                  </a:rPr>
                  <a:t>1</a:t>
                </a:r>
              </a:p>
            </p:txBody>
          </p:sp>
        </p:grpSp>
      </p:grpSp>
      <p:grpSp>
        <p:nvGrpSpPr>
          <p:cNvPr id="16" name="组合 4"/>
          <p:cNvGrpSpPr/>
          <p:nvPr/>
        </p:nvGrpSpPr>
        <p:grpSpPr bwMode="auto">
          <a:xfrm>
            <a:off x="2274729" y="1419622"/>
            <a:ext cx="4542286" cy="534662"/>
            <a:chOff x="2477951" y="1857375"/>
            <a:chExt cx="3929063" cy="688975"/>
          </a:xfrm>
        </p:grpSpPr>
        <p:grpSp>
          <p:nvGrpSpPr>
            <p:cNvPr id="17" name="Group 9"/>
            <p:cNvGrpSpPr/>
            <p:nvPr/>
          </p:nvGrpSpPr>
          <p:grpSpPr bwMode="auto">
            <a:xfrm>
              <a:off x="2477951" y="1857375"/>
              <a:ext cx="3929063" cy="688975"/>
              <a:chOff x="720" y="1392"/>
              <a:chExt cx="4058" cy="480"/>
            </a:xfrm>
          </p:grpSpPr>
          <p:sp>
            <p:nvSpPr>
              <p:cNvPr id="26" name="AutoShape 10"/>
              <p:cNvSpPr>
                <a:spLocks noChangeArrowheads="1"/>
              </p:cNvSpPr>
              <p:nvPr/>
            </p:nvSpPr>
            <p:spPr bwMode="gray">
              <a:xfrm>
                <a:off x="720" y="1392"/>
                <a:ext cx="4058" cy="480"/>
              </a:xfrm>
              <a:prstGeom prst="roundRect">
                <a:avLst>
                  <a:gd name="adj" fmla="val 17509"/>
                </a:avLst>
              </a:prstGeom>
              <a:solidFill>
                <a:schemeClr val="tx2">
                  <a:lumMod val="60000"/>
                  <a:lumOff val="40000"/>
                </a:schemeClr>
              </a:soli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nvGrpSpPr>
              <p:cNvPr id="27" name="Group 11"/>
              <p:cNvGrpSpPr/>
              <p:nvPr/>
            </p:nvGrpSpPr>
            <p:grpSpPr bwMode="auto">
              <a:xfrm>
                <a:off x="730" y="1407"/>
                <a:ext cx="4043" cy="444"/>
                <a:chOff x="744" y="1407"/>
                <a:chExt cx="3988" cy="444"/>
              </a:xfrm>
            </p:grpSpPr>
            <p:sp>
              <p:nvSpPr>
                <p:cNvPr id="28" name="AutoShape 12"/>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sp>
              <p:nvSpPr>
                <p:cNvPr id="29" name="AutoShape 13"/>
                <p:cNvSpPr>
                  <a:spLocks noChangeArrowheads="1"/>
                </p:cNvSpPr>
                <p:nvPr/>
              </p:nvSpPr>
              <p:spPr bwMode="gray">
                <a:xfrm>
                  <a:off x="744" y="1407"/>
                  <a:ext cx="3988" cy="115"/>
                </a:xfrm>
                <a:prstGeom prst="roundRect">
                  <a:avLst>
                    <a:gd name="adj" fmla="val 50000"/>
                  </a:avLst>
                </a:prstGeom>
                <a:gradFill flip="none" rotWithShape="1">
                  <a:gsLst>
                    <a:gs pos="0">
                      <a:schemeClr val="hlink">
                        <a:gamma/>
                        <a:tint val="25490"/>
                        <a:invGamma/>
                      </a:schemeClr>
                    </a:gs>
                    <a:gs pos="100000">
                      <a:schemeClr val="hlink">
                        <a:alpha val="0"/>
                      </a:schemeClr>
                    </a:gs>
                  </a:gsLst>
                  <a:lin ang="5400000" scaled="1"/>
                  <a:tileRect/>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grpSp>
        <p:sp>
          <p:nvSpPr>
            <p:cNvPr id="18" name="Text Box 20"/>
            <p:cNvSpPr txBox="1">
              <a:spLocks noChangeArrowheads="1"/>
            </p:cNvSpPr>
            <p:nvPr/>
          </p:nvSpPr>
          <p:spPr bwMode="gray">
            <a:xfrm>
              <a:off x="2719125" y="1929381"/>
              <a:ext cx="3179547" cy="444794"/>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系统角色功能介绍</a:t>
              </a:r>
            </a:p>
          </p:txBody>
        </p:sp>
        <p:grpSp>
          <p:nvGrpSpPr>
            <p:cNvPr id="19" name="组合 136"/>
            <p:cNvGrpSpPr/>
            <p:nvPr/>
          </p:nvGrpSpPr>
          <p:grpSpPr bwMode="auto">
            <a:xfrm>
              <a:off x="2504939" y="1873405"/>
              <a:ext cx="461962" cy="488588"/>
              <a:chOff x="1357290" y="5168938"/>
              <a:chExt cx="428625" cy="489957"/>
            </a:xfrm>
          </p:grpSpPr>
          <p:grpSp>
            <p:nvGrpSpPr>
              <p:cNvPr id="20" name="Group 28"/>
              <p:cNvGrpSpPr/>
              <p:nvPr/>
            </p:nvGrpSpPr>
            <p:grpSpPr bwMode="auto">
              <a:xfrm>
                <a:off x="1357290" y="5230270"/>
                <a:ext cx="428625" cy="428625"/>
                <a:chOff x="4166" y="1706"/>
                <a:chExt cx="1252" cy="1252"/>
              </a:xfrm>
            </p:grpSpPr>
            <p:sp>
              <p:nvSpPr>
                <p:cNvPr id="22"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23"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24"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25"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sp>
            <p:nvSpPr>
              <p:cNvPr id="21" name="Text Box 33"/>
              <p:cNvSpPr txBox="1">
                <a:spLocks noChangeArrowheads="1"/>
              </p:cNvSpPr>
              <p:nvPr/>
            </p:nvSpPr>
            <p:spPr bwMode="auto">
              <a:xfrm>
                <a:off x="1370542" y="5168938"/>
                <a:ext cx="396875" cy="446041"/>
              </a:xfrm>
              <a:prstGeom prst="rect">
                <a:avLst/>
              </a:prstGeom>
              <a:noFill/>
              <a:ln w="9525">
                <a:noFill/>
                <a:miter lim="800000"/>
              </a:ln>
            </p:spPr>
            <p:txBody>
              <a:bodyPr>
                <a:spAutoFit/>
              </a:bodyPr>
              <a:lstStyle/>
              <a:p>
                <a:pPr algn="ctr">
                  <a:spcBef>
                    <a:spcPct val="50000"/>
                  </a:spcBef>
                </a:pPr>
                <a:r>
                  <a:rPr lang="en-US" altLang="zh-CN" sz="2000">
                    <a:solidFill>
                      <a:srgbClr val="000000"/>
                    </a:solidFill>
                    <a:latin typeface="微软雅黑" panose="020B0503020204020204" pitchFamily="34" charset="-122"/>
                    <a:ea typeface="微软雅黑" panose="020B0503020204020204" pitchFamily="34" charset="-122"/>
                  </a:rPr>
                  <a:t>2</a:t>
                </a:r>
              </a:p>
            </p:txBody>
          </p:sp>
        </p:grpSp>
      </p:grpSp>
      <p:grpSp>
        <p:nvGrpSpPr>
          <p:cNvPr id="30" name="组合 4"/>
          <p:cNvGrpSpPr/>
          <p:nvPr/>
        </p:nvGrpSpPr>
        <p:grpSpPr bwMode="auto">
          <a:xfrm>
            <a:off x="2289334" y="2067694"/>
            <a:ext cx="4542286" cy="534662"/>
            <a:chOff x="2477951" y="1857375"/>
            <a:chExt cx="3929063" cy="688975"/>
          </a:xfrm>
        </p:grpSpPr>
        <p:grpSp>
          <p:nvGrpSpPr>
            <p:cNvPr id="31" name="Group 9"/>
            <p:cNvGrpSpPr/>
            <p:nvPr/>
          </p:nvGrpSpPr>
          <p:grpSpPr bwMode="auto">
            <a:xfrm>
              <a:off x="2477951" y="1857375"/>
              <a:ext cx="3929063" cy="688975"/>
              <a:chOff x="720" y="1392"/>
              <a:chExt cx="4058" cy="480"/>
            </a:xfrm>
          </p:grpSpPr>
          <p:sp>
            <p:nvSpPr>
              <p:cNvPr id="40" name="AutoShape 10"/>
              <p:cNvSpPr>
                <a:spLocks noChangeArrowheads="1"/>
              </p:cNvSpPr>
              <p:nvPr/>
            </p:nvSpPr>
            <p:spPr bwMode="gray">
              <a:xfrm>
                <a:off x="720" y="1392"/>
                <a:ext cx="4058" cy="480"/>
              </a:xfrm>
              <a:prstGeom prst="roundRect">
                <a:avLst>
                  <a:gd name="adj" fmla="val 17509"/>
                </a:avLst>
              </a:prstGeom>
              <a:solidFill>
                <a:schemeClr val="tx2">
                  <a:lumMod val="60000"/>
                  <a:lumOff val="40000"/>
                </a:schemeClr>
              </a:soli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nvGrpSpPr>
              <p:cNvPr id="41" name="Group 11"/>
              <p:cNvGrpSpPr/>
              <p:nvPr/>
            </p:nvGrpSpPr>
            <p:grpSpPr bwMode="auto">
              <a:xfrm>
                <a:off x="730" y="1407"/>
                <a:ext cx="4043" cy="444"/>
                <a:chOff x="744" y="1407"/>
                <a:chExt cx="3988" cy="444"/>
              </a:xfrm>
            </p:grpSpPr>
            <p:sp>
              <p:nvSpPr>
                <p:cNvPr id="42" name="AutoShape 12"/>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sp>
              <p:nvSpPr>
                <p:cNvPr id="43" name="AutoShape 13"/>
                <p:cNvSpPr>
                  <a:spLocks noChangeArrowheads="1"/>
                </p:cNvSpPr>
                <p:nvPr/>
              </p:nvSpPr>
              <p:spPr bwMode="gray">
                <a:xfrm>
                  <a:off x="744" y="1407"/>
                  <a:ext cx="3988" cy="115"/>
                </a:xfrm>
                <a:prstGeom prst="roundRect">
                  <a:avLst>
                    <a:gd name="adj" fmla="val 50000"/>
                  </a:avLst>
                </a:prstGeom>
                <a:gradFill flip="none" rotWithShape="1">
                  <a:gsLst>
                    <a:gs pos="0">
                      <a:schemeClr val="hlink">
                        <a:gamma/>
                        <a:tint val="25490"/>
                        <a:invGamma/>
                      </a:schemeClr>
                    </a:gs>
                    <a:gs pos="100000">
                      <a:schemeClr val="hlink">
                        <a:alpha val="0"/>
                      </a:schemeClr>
                    </a:gs>
                  </a:gsLst>
                  <a:lin ang="5400000" scaled="1"/>
                  <a:tileRect/>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grpSp>
        <p:sp>
          <p:nvSpPr>
            <p:cNvPr id="32" name="Text Box 20"/>
            <p:cNvSpPr txBox="1">
              <a:spLocks noChangeArrowheads="1"/>
            </p:cNvSpPr>
            <p:nvPr/>
          </p:nvSpPr>
          <p:spPr bwMode="gray">
            <a:xfrm>
              <a:off x="2719125" y="1929381"/>
              <a:ext cx="3179547" cy="513875"/>
            </a:xfrm>
            <a:prstGeom prst="rect">
              <a:avLst/>
            </a:prstGeom>
            <a:solidFill>
              <a:srgbClr val="558ED5"/>
            </a:solidFill>
            <a:ln w="9525">
              <a:noFill/>
              <a:miter lim="800000"/>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填报功能培训</a:t>
              </a:r>
            </a:p>
          </p:txBody>
        </p:sp>
        <p:grpSp>
          <p:nvGrpSpPr>
            <p:cNvPr id="33" name="组合 136"/>
            <p:cNvGrpSpPr/>
            <p:nvPr/>
          </p:nvGrpSpPr>
          <p:grpSpPr bwMode="auto">
            <a:xfrm>
              <a:off x="2504939" y="1873405"/>
              <a:ext cx="461962" cy="488588"/>
              <a:chOff x="1357290" y="5168938"/>
              <a:chExt cx="428625" cy="489957"/>
            </a:xfrm>
          </p:grpSpPr>
          <p:grpSp>
            <p:nvGrpSpPr>
              <p:cNvPr id="34" name="Group 28"/>
              <p:cNvGrpSpPr/>
              <p:nvPr/>
            </p:nvGrpSpPr>
            <p:grpSpPr bwMode="auto">
              <a:xfrm>
                <a:off x="1357290" y="5230270"/>
                <a:ext cx="428625" cy="428625"/>
                <a:chOff x="4166" y="1706"/>
                <a:chExt cx="1252" cy="1252"/>
              </a:xfrm>
            </p:grpSpPr>
            <p:sp>
              <p:nvSpPr>
                <p:cNvPr id="36"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37"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38"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39"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sp>
            <p:nvSpPr>
              <p:cNvPr id="35" name="Text Box 33"/>
              <p:cNvSpPr txBox="1">
                <a:spLocks noChangeArrowheads="1"/>
              </p:cNvSpPr>
              <p:nvPr/>
            </p:nvSpPr>
            <p:spPr bwMode="auto">
              <a:xfrm>
                <a:off x="1370542" y="5168938"/>
                <a:ext cx="396875" cy="446041"/>
              </a:xfrm>
              <a:prstGeom prst="rect">
                <a:avLst/>
              </a:prstGeom>
              <a:noFill/>
              <a:ln w="9525">
                <a:noFill/>
                <a:miter lim="800000"/>
              </a:ln>
            </p:spPr>
            <p:txBody>
              <a:bodyPr>
                <a:spAutoFit/>
              </a:bodyPr>
              <a:lstStyle/>
              <a:p>
                <a:pPr algn="ctr">
                  <a:spcBef>
                    <a:spcPct val="50000"/>
                  </a:spcBef>
                </a:pPr>
                <a:r>
                  <a:rPr lang="en-US" altLang="zh-CN" sz="2000">
                    <a:solidFill>
                      <a:srgbClr val="000000"/>
                    </a:solidFill>
                    <a:latin typeface="微软雅黑" panose="020B0503020204020204" pitchFamily="34" charset="-122"/>
                    <a:ea typeface="微软雅黑" panose="020B0503020204020204" pitchFamily="34" charset="-122"/>
                  </a:rPr>
                  <a:t>3</a:t>
                </a:r>
              </a:p>
            </p:txBody>
          </p:sp>
        </p:grpSp>
      </p:grpSp>
      <p:grpSp>
        <p:nvGrpSpPr>
          <p:cNvPr id="44" name="组合 4"/>
          <p:cNvGrpSpPr/>
          <p:nvPr/>
        </p:nvGrpSpPr>
        <p:grpSpPr bwMode="auto">
          <a:xfrm>
            <a:off x="2288064" y="2685160"/>
            <a:ext cx="4542286" cy="534662"/>
            <a:chOff x="2477951" y="1857375"/>
            <a:chExt cx="3929063" cy="688975"/>
          </a:xfrm>
        </p:grpSpPr>
        <p:grpSp>
          <p:nvGrpSpPr>
            <p:cNvPr id="45" name="Group 9"/>
            <p:cNvGrpSpPr/>
            <p:nvPr/>
          </p:nvGrpSpPr>
          <p:grpSpPr bwMode="auto">
            <a:xfrm>
              <a:off x="2477951" y="1857375"/>
              <a:ext cx="3929063" cy="688975"/>
              <a:chOff x="720" y="1392"/>
              <a:chExt cx="4058" cy="480"/>
            </a:xfrm>
          </p:grpSpPr>
          <p:sp>
            <p:nvSpPr>
              <p:cNvPr id="54" name="AutoShape 10"/>
              <p:cNvSpPr>
                <a:spLocks noChangeArrowheads="1"/>
              </p:cNvSpPr>
              <p:nvPr/>
            </p:nvSpPr>
            <p:spPr bwMode="gray">
              <a:xfrm>
                <a:off x="720" y="1392"/>
                <a:ext cx="4058" cy="480"/>
              </a:xfrm>
              <a:prstGeom prst="roundRect">
                <a:avLst>
                  <a:gd name="adj" fmla="val 17509"/>
                </a:avLst>
              </a:prstGeom>
              <a:solidFill>
                <a:schemeClr val="tx2">
                  <a:lumMod val="60000"/>
                  <a:lumOff val="40000"/>
                </a:schemeClr>
              </a:soli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nvGrpSpPr>
              <p:cNvPr id="55" name="Group 11"/>
              <p:cNvGrpSpPr/>
              <p:nvPr/>
            </p:nvGrpSpPr>
            <p:grpSpPr bwMode="auto">
              <a:xfrm>
                <a:off x="730" y="1407"/>
                <a:ext cx="4043" cy="444"/>
                <a:chOff x="744" y="1407"/>
                <a:chExt cx="3988" cy="444"/>
              </a:xfrm>
            </p:grpSpPr>
            <p:sp>
              <p:nvSpPr>
                <p:cNvPr id="56" name="AutoShape 12"/>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sp>
              <p:nvSpPr>
                <p:cNvPr id="57" name="AutoShape 13"/>
                <p:cNvSpPr>
                  <a:spLocks noChangeArrowheads="1"/>
                </p:cNvSpPr>
                <p:nvPr/>
              </p:nvSpPr>
              <p:spPr bwMode="gray">
                <a:xfrm>
                  <a:off x="744" y="1407"/>
                  <a:ext cx="3988" cy="115"/>
                </a:xfrm>
                <a:prstGeom prst="roundRect">
                  <a:avLst>
                    <a:gd name="adj" fmla="val 50000"/>
                  </a:avLst>
                </a:prstGeom>
                <a:gradFill flip="none" rotWithShape="1">
                  <a:gsLst>
                    <a:gs pos="0">
                      <a:schemeClr val="hlink">
                        <a:gamma/>
                        <a:tint val="25490"/>
                        <a:invGamma/>
                      </a:schemeClr>
                    </a:gs>
                    <a:gs pos="100000">
                      <a:schemeClr val="hlink">
                        <a:alpha val="0"/>
                      </a:schemeClr>
                    </a:gs>
                  </a:gsLst>
                  <a:lin ang="5400000" scaled="1"/>
                  <a:tileRect/>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grpSp>
        <p:sp>
          <p:nvSpPr>
            <p:cNvPr id="46" name="Text Box 20"/>
            <p:cNvSpPr txBox="1">
              <a:spLocks noChangeArrowheads="1"/>
            </p:cNvSpPr>
            <p:nvPr/>
          </p:nvSpPr>
          <p:spPr bwMode="gray">
            <a:xfrm>
              <a:off x="2719125" y="1929381"/>
              <a:ext cx="3179547" cy="513875"/>
            </a:xfrm>
            <a:prstGeom prst="rect">
              <a:avLst/>
            </a:prstGeom>
            <a:solidFill>
              <a:srgbClr val="558ED5"/>
            </a:solidFill>
            <a:ln w="9525">
              <a:noFill/>
              <a:miter lim="800000"/>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其他功能培训</a:t>
              </a:r>
            </a:p>
          </p:txBody>
        </p:sp>
        <p:grpSp>
          <p:nvGrpSpPr>
            <p:cNvPr id="47" name="组合 136"/>
            <p:cNvGrpSpPr/>
            <p:nvPr/>
          </p:nvGrpSpPr>
          <p:grpSpPr bwMode="auto">
            <a:xfrm>
              <a:off x="2504939" y="1873405"/>
              <a:ext cx="461962" cy="488588"/>
              <a:chOff x="1357290" y="5168938"/>
              <a:chExt cx="428625" cy="489957"/>
            </a:xfrm>
          </p:grpSpPr>
          <p:grpSp>
            <p:nvGrpSpPr>
              <p:cNvPr id="48" name="Group 28"/>
              <p:cNvGrpSpPr/>
              <p:nvPr/>
            </p:nvGrpSpPr>
            <p:grpSpPr bwMode="auto">
              <a:xfrm>
                <a:off x="1357290" y="5230270"/>
                <a:ext cx="428625" cy="428625"/>
                <a:chOff x="4166" y="1706"/>
                <a:chExt cx="1252" cy="1252"/>
              </a:xfrm>
            </p:grpSpPr>
            <p:sp>
              <p:nvSpPr>
                <p:cNvPr id="50"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51"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52"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53"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sp>
            <p:nvSpPr>
              <p:cNvPr id="49" name="Text Box 33"/>
              <p:cNvSpPr txBox="1">
                <a:spLocks noChangeArrowheads="1"/>
              </p:cNvSpPr>
              <p:nvPr/>
            </p:nvSpPr>
            <p:spPr bwMode="auto">
              <a:xfrm>
                <a:off x="1370542" y="5168938"/>
                <a:ext cx="396875" cy="446041"/>
              </a:xfrm>
              <a:prstGeom prst="rect">
                <a:avLst/>
              </a:prstGeom>
              <a:noFill/>
              <a:ln w="9525">
                <a:noFill/>
                <a:miter lim="800000"/>
              </a:ln>
            </p:spPr>
            <p:txBody>
              <a:bodyPr>
                <a:spAutoFit/>
              </a:bodyPr>
              <a:lstStyle/>
              <a:p>
                <a:pPr algn="ctr">
                  <a:spcBef>
                    <a:spcPct val="50000"/>
                  </a:spcBef>
                </a:pPr>
                <a:r>
                  <a:rPr lang="en-US" altLang="zh-CN" sz="2000">
                    <a:solidFill>
                      <a:srgbClr val="000000"/>
                    </a:solidFill>
                    <a:latin typeface="微软雅黑" panose="020B0503020204020204" pitchFamily="34" charset="-122"/>
                    <a:ea typeface="微软雅黑" panose="020B0503020204020204" pitchFamily="34" charset="-122"/>
                  </a:rPr>
                  <a:t>4</a:t>
                </a:r>
              </a:p>
            </p:txBody>
          </p:sp>
        </p:grpSp>
      </p:grpSp>
      <p:grpSp>
        <p:nvGrpSpPr>
          <p:cNvPr id="58" name="组合 4"/>
          <p:cNvGrpSpPr/>
          <p:nvPr/>
        </p:nvGrpSpPr>
        <p:grpSpPr bwMode="auto">
          <a:xfrm>
            <a:off x="2289969" y="3291830"/>
            <a:ext cx="4542286" cy="534662"/>
            <a:chOff x="2477951" y="1857375"/>
            <a:chExt cx="3929063" cy="688975"/>
          </a:xfrm>
        </p:grpSpPr>
        <p:grpSp>
          <p:nvGrpSpPr>
            <p:cNvPr id="59" name="Group 9"/>
            <p:cNvGrpSpPr/>
            <p:nvPr/>
          </p:nvGrpSpPr>
          <p:grpSpPr bwMode="auto">
            <a:xfrm>
              <a:off x="2477951" y="1857375"/>
              <a:ext cx="3929063" cy="688975"/>
              <a:chOff x="720" y="1392"/>
              <a:chExt cx="4058" cy="480"/>
            </a:xfrm>
          </p:grpSpPr>
          <p:sp>
            <p:nvSpPr>
              <p:cNvPr id="68" name="AutoShape 10"/>
              <p:cNvSpPr>
                <a:spLocks noChangeArrowheads="1"/>
              </p:cNvSpPr>
              <p:nvPr/>
            </p:nvSpPr>
            <p:spPr bwMode="gray">
              <a:xfrm>
                <a:off x="720" y="1392"/>
                <a:ext cx="4058" cy="480"/>
              </a:xfrm>
              <a:prstGeom prst="roundRect">
                <a:avLst>
                  <a:gd name="adj" fmla="val 17509"/>
                </a:avLst>
              </a:prstGeom>
              <a:solidFill>
                <a:schemeClr val="tx2">
                  <a:lumMod val="60000"/>
                  <a:lumOff val="40000"/>
                </a:schemeClr>
              </a:soli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nvGrpSpPr>
              <p:cNvPr id="69" name="Group 11"/>
              <p:cNvGrpSpPr/>
              <p:nvPr/>
            </p:nvGrpSpPr>
            <p:grpSpPr bwMode="auto">
              <a:xfrm>
                <a:off x="730" y="1407"/>
                <a:ext cx="4043" cy="444"/>
                <a:chOff x="744" y="1407"/>
                <a:chExt cx="3988" cy="444"/>
              </a:xfrm>
            </p:grpSpPr>
            <p:sp>
              <p:nvSpPr>
                <p:cNvPr id="70" name="AutoShape 12"/>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sp>
              <p:nvSpPr>
                <p:cNvPr id="71" name="AutoShape 13"/>
                <p:cNvSpPr>
                  <a:spLocks noChangeArrowheads="1"/>
                </p:cNvSpPr>
                <p:nvPr/>
              </p:nvSpPr>
              <p:spPr bwMode="gray">
                <a:xfrm>
                  <a:off x="744" y="1407"/>
                  <a:ext cx="3988" cy="115"/>
                </a:xfrm>
                <a:prstGeom prst="roundRect">
                  <a:avLst>
                    <a:gd name="adj" fmla="val 50000"/>
                  </a:avLst>
                </a:prstGeom>
                <a:gradFill flip="none" rotWithShape="1">
                  <a:gsLst>
                    <a:gs pos="0">
                      <a:schemeClr val="hlink">
                        <a:gamma/>
                        <a:tint val="25490"/>
                        <a:invGamma/>
                      </a:schemeClr>
                    </a:gs>
                    <a:gs pos="100000">
                      <a:schemeClr val="hlink">
                        <a:alpha val="0"/>
                      </a:schemeClr>
                    </a:gs>
                  </a:gsLst>
                  <a:lin ang="5400000" scaled="1"/>
                  <a:tileRect/>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grpSp>
        <p:sp>
          <p:nvSpPr>
            <p:cNvPr id="60" name="Text Box 20"/>
            <p:cNvSpPr txBox="1">
              <a:spLocks noChangeArrowheads="1"/>
            </p:cNvSpPr>
            <p:nvPr/>
          </p:nvSpPr>
          <p:spPr bwMode="gray">
            <a:xfrm>
              <a:off x="2719125" y="1929381"/>
              <a:ext cx="3179547" cy="444794"/>
            </a:xfrm>
            <a:prstGeom prst="rect">
              <a:avLst/>
            </a:prstGeom>
            <a:solidFill>
              <a:srgbClr val="558ED5"/>
            </a:solidFill>
            <a:ln w="9525">
              <a:noFill/>
              <a:miter lim="800000"/>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客户服务</a:t>
              </a:r>
            </a:p>
          </p:txBody>
        </p:sp>
        <p:grpSp>
          <p:nvGrpSpPr>
            <p:cNvPr id="61" name="组合 136"/>
            <p:cNvGrpSpPr/>
            <p:nvPr/>
          </p:nvGrpSpPr>
          <p:grpSpPr bwMode="auto">
            <a:xfrm>
              <a:off x="2504939" y="1873405"/>
              <a:ext cx="461962" cy="488588"/>
              <a:chOff x="1357290" y="5168938"/>
              <a:chExt cx="428625" cy="489957"/>
            </a:xfrm>
          </p:grpSpPr>
          <p:grpSp>
            <p:nvGrpSpPr>
              <p:cNvPr id="62" name="Group 28"/>
              <p:cNvGrpSpPr/>
              <p:nvPr/>
            </p:nvGrpSpPr>
            <p:grpSpPr bwMode="auto">
              <a:xfrm>
                <a:off x="1357290" y="5230270"/>
                <a:ext cx="428625" cy="428625"/>
                <a:chOff x="4166" y="1706"/>
                <a:chExt cx="1252" cy="1252"/>
              </a:xfrm>
            </p:grpSpPr>
            <p:sp>
              <p:nvSpPr>
                <p:cNvPr id="64"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65"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66"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67"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sp>
            <p:nvSpPr>
              <p:cNvPr id="63" name="Text Box 33"/>
              <p:cNvSpPr txBox="1">
                <a:spLocks noChangeArrowheads="1"/>
              </p:cNvSpPr>
              <p:nvPr/>
            </p:nvSpPr>
            <p:spPr bwMode="auto">
              <a:xfrm>
                <a:off x="1370542" y="5168938"/>
                <a:ext cx="396875" cy="446041"/>
              </a:xfrm>
              <a:prstGeom prst="rect">
                <a:avLst/>
              </a:prstGeom>
              <a:noFill/>
              <a:ln w="9525">
                <a:noFill/>
                <a:miter lim="800000"/>
              </a:ln>
            </p:spPr>
            <p:txBody>
              <a:bodyPr>
                <a:spAutoFit/>
              </a:bodyPr>
              <a:lstStyle/>
              <a:p>
                <a:pPr algn="ctr">
                  <a:spcBef>
                    <a:spcPct val="50000"/>
                  </a:spcBef>
                </a:pPr>
                <a:r>
                  <a:rPr lang="en-US" altLang="zh-CN" sz="2000">
                    <a:solidFill>
                      <a:srgbClr val="000000"/>
                    </a:solidFill>
                    <a:latin typeface="微软雅黑" panose="020B0503020204020204" pitchFamily="34" charset="-122"/>
                    <a:ea typeface="微软雅黑" panose="020B0503020204020204" pitchFamily="34" charset="-122"/>
                  </a:rPr>
                  <a:t>5</a:t>
                </a:r>
              </a:p>
            </p:txBody>
          </p:sp>
        </p:grpSp>
      </p:grpSp>
      <p:grpSp>
        <p:nvGrpSpPr>
          <p:cNvPr id="72" name="组合 4"/>
          <p:cNvGrpSpPr/>
          <p:nvPr/>
        </p:nvGrpSpPr>
        <p:grpSpPr bwMode="auto">
          <a:xfrm>
            <a:off x="2267744" y="3909296"/>
            <a:ext cx="4542286" cy="534662"/>
            <a:chOff x="2477951" y="1857375"/>
            <a:chExt cx="3929063" cy="688975"/>
          </a:xfrm>
        </p:grpSpPr>
        <p:grpSp>
          <p:nvGrpSpPr>
            <p:cNvPr id="73" name="Group 9"/>
            <p:cNvGrpSpPr/>
            <p:nvPr/>
          </p:nvGrpSpPr>
          <p:grpSpPr bwMode="auto">
            <a:xfrm>
              <a:off x="2477951" y="1857375"/>
              <a:ext cx="3929063" cy="688975"/>
              <a:chOff x="720" y="1392"/>
              <a:chExt cx="4058" cy="480"/>
            </a:xfrm>
          </p:grpSpPr>
          <p:sp>
            <p:nvSpPr>
              <p:cNvPr id="82" name="AutoShape 10"/>
              <p:cNvSpPr>
                <a:spLocks noChangeArrowheads="1"/>
              </p:cNvSpPr>
              <p:nvPr/>
            </p:nvSpPr>
            <p:spPr bwMode="gray">
              <a:xfrm>
                <a:off x="720" y="1392"/>
                <a:ext cx="4058" cy="480"/>
              </a:xfrm>
              <a:prstGeom prst="roundRect">
                <a:avLst>
                  <a:gd name="adj" fmla="val 17509"/>
                </a:avLst>
              </a:prstGeom>
              <a:solidFill>
                <a:schemeClr val="tx2">
                  <a:lumMod val="60000"/>
                  <a:lumOff val="40000"/>
                </a:schemeClr>
              </a:soli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nvGrpSpPr>
              <p:cNvPr id="83" name="Group 11"/>
              <p:cNvGrpSpPr/>
              <p:nvPr/>
            </p:nvGrpSpPr>
            <p:grpSpPr bwMode="auto">
              <a:xfrm>
                <a:off x="730" y="1407"/>
                <a:ext cx="4043" cy="444"/>
                <a:chOff x="744" y="1407"/>
                <a:chExt cx="3988" cy="444"/>
              </a:xfrm>
            </p:grpSpPr>
            <p:sp>
              <p:nvSpPr>
                <p:cNvPr id="84" name="AutoShape 12"/>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sp>
              <p:nvSpPr>
                <p:cNvPr id="85" name="AutoShape 13"/>
                <p:cNvSpPr>
                  <a:spLocks noChangeArrowheads="1"/>
                </p:cNvSpPr>
                <p:nvPr/>
              </p:nvSpPr>
              <p:spPr bwMode="gray">
                <a:xfrm>
                  <a:off x="744" y="1407"/>
                  <a:ext cx="3988" cy="115"/>
                </a:xfrm>
                <a:prstGeom prst="roundRect">
                  <a:avLst>
                    <a:gd name="adj" fmla="val 50000"/>
                  </a:avLst>
                </a:prstGeom>
                <a:gradFill flip="none" rotWithShape="1">
                  <a:gsLst>
                    <a:gs pos="0">
                      <a:schemeClr val="hlink">
                        <a:gamma/>
                        <a:tint val="25490"/>
                        <a:invGamma/>
                      </a:schemeClr>
                    </a:gs>
                    <a:gs pos="100000">
                      <a:schemeClr val="hlink">
                        <a:alpha val="0"/>
                      </a:schemeClr>
                    </a:gs>
                  </a:gsLst>
                  <a:lin ang="5400000" scaled="1"/>
                  <a:tileRect/>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grpSp>
        <p:sp>
          <p:nvSpPr>
            <p:cNvPr id="74" name="Text Box 20"/>
            <p:cNvSpPr txBox="1">
              <a:spLocks noChangeArrowheads="1"/>
            </p:cNvSpPr>
            <p:nvPr/>
          </p:nvSpPr>
          <p:spPr bwMode="gray">
            <a:xfrm>
              <a:off x="2719125" y="1929381"/>
              <a:ext cx="3179547" cy="444794"/>
            </a:xfrm>
            <a:prstGeom prst="rect">
              <a:avLst/>
            </a:prstGeom>
            <a:solidFill>
              <a:srgbClr val="558ED5"/>
            </a:solidFill>
            <a:ln w="9525">
              <a:noFill/>
              <a:miter lim="800000"/>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交流讨论</a:t>
              </a:r>
            </a:p>
          </p:txBody>
        </p:sp>
        <p:grpSp>
          <p:nvGrpSpPr>
            <p:cNvPr id="75" name="组合 136"/>
            <p:cNvGrpSpPr/>
            <p:nvPr/>
          </p:nvGrpSpPr>
          <p:grpSpPr bwMode="auto">
            <a:xfrm>
              <a:off x="2504939" y="1873405"/>
              <a:ext cx="461962" cy="488588"/>
              <a:chOff x="1357290" y="5168938"/>
              <a:chExt cx="428625" cy="489957"/>
            </a:xfrm>
          </p:grpSpPr>
          <p:grpSp>
            <p:nvGrpSpPr>
              <p:cNvPr id="76" name="Group 28"/>
              <p:cNvGrpSpPr/>
              <p:nvPr/>
            </p:nvGrpSpPr>
            <p:grpSpPr bwMode="auto">
              <a:xfrm>
                <a:off x="1357290" y="5230270"/>
                <a:ext cx="428625" cy="428625"/>
                <a:chOff x="4166" y="1706"/>
                <a:chExt cx="1252" cy="1252"/>
              </a:xfrm>
            </p:grpSpPr>
            <p:sp>
              <p:nvSpPr>
                <p:cNvPr id="78"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79"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80"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81"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sp>
            <p:nvSpPr>
              <p:cNvPr id="77" name="Text Box 33"/>
              <p:cNvSpPr txBox="1">
                <a:spLocks noChangeArrowheads="1"/>
              </p:cNvSpPr>
              <p:nvPr/>
            </p:nvSpPr>
            <p:spPr bwMode="auto">
              <a:xfrm>
                <a:off x="1370542" y="5168938"/>
                <a:ext cx="396875" cy="446041"/>
              </a:xfrm>
              <a:prstGeom prst="rect">
                <a:avLst/>
              </a:prstGeom>
              <a:noFill/>
              <a:ln w="9525">
                <a:noFill/>
                <a:miter lim="800000"/>
              </a:ln>
            </p:spPr>
            <p:txBody>
              <a:bodyPr>
                <a:spAutoFit/>
              </a:bodyPr>
              <a:lstStyle/>
              <a:p>
                <a:pPr algn="ctr">
                  <a:spcBef>
                    <a:spcPct val="50000"/>
                  </a:spcBef>
                </a:pPr>
                <a:r>
                  <a:rPr lang="en-US" altLang="zh-CN" sz="2000">
                    <a:solidFill>
                      <a:srgbClr val="000000"/>
                    </a:solidFill>
                    <a:latin typeface="微软雅黑" panose="020B0503020204020204" pitchFamily="34" charset="-122"/>
                    <a:ea typeface="微软雅黑" panose="020B0503020204020204" pitchFamily="34" charset="-122"/>
                  </a:rPr>
                  <a:t>6</a:t>
                </a:r>
              </a:p>
            </p:txBody>
          </p:sp>
        </p:grpSp>
      </p:grpSp>
      <p:sp>
        <p:nvSpPr>
          <p:cNvPr id="89" name="矩形 88"/>
          <p:cNvSpPr/>
          <p:nvPr/>
        </p:nvSpPr>
        <p:spPr>
          <a:xfrm>
            <a:off x="251520" y="267494"/>
            <a:ext cx="3960440" cy="523220"/>
          </a:xfrm>
          <a:prstGeom prst="rect">
            <a:avLst/>
          </a:prstGeom>
        </p:spPr>
        <p:txBody>
          <a:bodyPr wrap="square">
            <a:spAutoFit/>
          </a:bodyPr>
          <a:lstStyle/>
          <a:p>
            <a:pPr>
              <a:spcBef>
                <a:spcPct val="0"/>
              </a:spcBef>
            </a:pPr>
            <a:r>
              <a:rPr lang="zh-CN" altLang="en-US" sz="2800" b="1" dirty="0">
                <a:solidFill>
                  <a:srgbClr val="1854A3"/>
                </a:solidFill>
                <a:latin typeface="微软雅黑" panose="020B0503020204020204" pitchFamily="34" charset="-122"/>
                <a:ea typeface="微软雅黑" panose="020B0503020204020204" pitchFamily="34" charset="-122"/>
                <a:cs typeface="+mj-cs"/>
              </a:rPr>
              <a:t>目录</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987574"/>
            <a:ext cx="8009115" cy="378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矩形 88"/>
          <p:cNvSpPr/>
          <p:nvPr/>
        </p:nvSpPr>
        <p:spPr>
          <a:xfrm>
            <a:off x="251520" y="267494"/>
            <a:ext cx="7848872"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3.5.10 </a:t>
            </a:r>
            <a:r>
              <a:rPr lang="zh-CN" altLang="en-US" sz="2800" b="1" dirty="0">
                <a:solidFill>
                  <a:srgbClr val="1854A3"/>
                </a:solidFill>
                <a:latin typeface="微软雅黑" panose="020B0503020204020204" pitchFamily="34" charset="-122"/>
                <a:ea typeface="微软雅黑" panose="020B0503020204020204" pitchFamily="34" charset="-122"/>
                <a:cs typeface="+mj-cs"/>
              </a:rPr>
              <a:t>中央、省级管理员 </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审核发布指标</a:t>
            </a:r>
          </a:p>
        </p:txBody>
      </p:sp>
      <p:sp>
        <p:nvSpPr>
          <p:cNvPr id="11" name="TextBox 10"/>
          <p:cNvSpPr txBox="1"/>
          <p:nvPr/>
        </p:nvSpPr>
        <p:spPr>
          <a:xfrm>
            <a:off x="35496" y="1280830"/>
            <a:ext cx="461665" cy="1938992"/>
          </a:xfrm>
          <a:prstGeom prst="rect">
            <a:avLst/>
          </a:prstGeom>
          <a:noFill/>
        </p:spPr>
        <p:txBody>
          <a:bodyPr vert="eaVert" wrap="none" rtlCol="0">
            <a:spAutoFit/>
          </a:bodyPr>
          <a:lstStyle/>
          <a:p>
            <a:r>
              <a:rPr lang="zh-CN" altLang="en-US" dirty="0"/>
              <a:t>指标管理审核流程</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7848872"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3.5.11 </a:t>
            </a:r>
            <a:r>
              <a:rPr lang="zh-CN" altLang="en-US" sz="2800" b="1" dirty="0">
                <a:solidFill>
                  <a:srgbClr val="1854A3"/>
                </a:solidFill>
                <a:latin typeface="微软雅黑" panose="020B0503020204020204" pitchFamily="34" charset="-122"/>
                <a:ea typeface="微软雅黑" panose="020B0503020204020204" pitchFamily="34" charset="-122"/>
                <a:cs typeface="+mj-cs"/>
              </a:rPr>
              <a:t>中央、省级管理员 </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设置发布表单</a:t>
            </a:r>
          </a:p>
        </p:txBody>
      </p:sp>
      <p:sp>
        <p:nvSpPr>
          <p:cNvPr id="11" name="TextBox 10"/>
          <p:cNvSpPr txBox="1"/>
          <p:nvPr/>
        </p:nvSpPr>
        <p:spPr>
          <a:xfrm>
            <a:off x="35496" y="1280830"/>
            <a:ext cx="461665" cy="1938992"/>
          </a:xfrm>
          <a:prstGeom prst="rect">
            <a:avLst/>
          </a:prstGeom>
          <a:noFill/>
        </p:spPr>
        <p:txBody>
          <a:bodyPr vert="eaVert" wrap="none" rtlCol="0">
            <a:spAutoFit/>
          </a:bodyPr>
          <a:lstStyle/>
          <a:p>
            <a:r>
              <a:rPr lang="zh-CN" altLang="en-US" dirty="0"/>
              <a:t>指标管理审核流程</a:t>
            </a:r>
          </a:p>
        </p:txBody>
      </p:sp>
      <p:pic>
        <p:nvPicPr>
          <p:cNvPr id="2" name="图片 1"/>
          <p:cNvPicPr>
            <a:picLocks noChangeAspect="1"/>
          </p:cNvPicPr>
          <p:nvPr/>
        </p:nvPicPr>
        <p:blipFill>
          <a:blip r:embed="rId3"/>
          <a:stretch>
            <a:fillRect/>
          </a:stretch>
        </p:blipFill>
        <p:spPr>
          <a:xfrm>
            <a:off x="633730" y="897890"/>
            <a:ext cx="7676515" cy="38354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7848872"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3.5.12 </a:t>
            </a:r>
            <a:r>
              <a:rPr lang="zh-CN" altLang="en-US" sz="2800" b="1" dirty="0">
                <a:solidFill>
                  <a:srgbClr val="1854A3"/>
                </a:solidFill>
                <a:latin typeface="微软雅黑" panose="020B0503020204020204" pitchFamily="34" charset="-122"/>
                <a:ea typeface="微软雅黑" panose="020B0503020204020204" pitchFamily="34" charset="-122"/>
                <a:cs typeface="+mj-cs"/>
              </a:rPr>
              <a:t>中央、省级管理员 </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设置发布表单</a:t>
            </a: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089" y="771550"/>
            <a:ext cx="6042223" cy="419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5496" y="1280830"/>
            <a:ext cx="461665" cy="1938992"/>
          </a:xfrm>
          <a:prstGeom prst="rect">
            <a:avLst/>
          </a:prstGeom>
          <a:noFill/>
        </p:spPr>
        <p:txBody>
          <a:bodyPr vert="eaVert" wrap="none" rtlCol="0">
            <a:spAutoFit/>
          </a:bodyPr>
          <a:lstStyle/>
          <a:p>
            <a:r>
              <a:rPr lang="zh-CN" altLang="en-US" dirty="0"/>
              <a:t>指标管理审核流程</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7848872"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3.5.13 </a:t>
            </a:r>
            <a:r>
              <a:rPr lang="zh-CN" altLang="en-US" sz="2800" b="1" dirty="0">
                <a:solidFill>
                  <a:srgbClr val="1854A3"/>
                </a:solidFill>
                <a:latin typeface="微软雅黑" panose="020B0503020204020204" pitchFamily="34" charset="-122"/>
                <a:ea typeface="微软雅黑" panose="020B0503020204020204" pitchFamily="34" charset="-122"/>
                <a:cs typeface="+mj-cs"/>
              </a:rPr>
              <a:t>中央、省级管理员 </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设置发布表单</a:t>
            </a:r>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169" y="1131590"/>
            <a:ext cx="7761287"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5496" y="1280830"/>
            <a:ext cx="461665" cy="1938992"/>
          </a:xfrm>
          <a:prstGeom prst="rect">
            <a:avLst/>
          </a:prstGeom>
          <a:noFill/>
        </p:spPr>
        <p:txBody>
          <a:bodyPr vert="eaVert" wrap="none" rtlCol="0">
            <a:spAutoFit/>
          </a:bodyPr>
          <a:lstStyle/>
          <a:p>
            <a:r>
              <a:rPr lang="zh-CN" altLang="en-US" dirty="0"/>
              <a:t>指标管理审核流程</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7848872"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3.5.13 </a:t>
            </a:r>
            <a:r>
              <a:rPr lang="zh-CN" altLang="en-US" sz="2800" b="1" dirty="0">
                <a:solidFill>
                  <a:srgbClr val="1854A3"/>
                </a:solidFill>
                <a:latin typeface="微软雅黑" panose="020B0503020204020204" pitchFamily="34" charset="-122"/>
                <a:ea typeface="微软雅黑" panose="020B0503020204020204" pitchFamily="34" charset="-122"/>
                <a:cs typeface="+mj-cs"/>
              </a:rPr>
              <a:t>中央、省级管理员 </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字典管理</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799830"/>
            <a:ext cx="7488832" cy="3860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5496" y="1280830"/>
            <a:ext cx="461665" cy="1938992"/>
          </a:xfrm>
          <a:prstGeom prst="rect">
            <a:avLst/>
          </a:prstGeom>
          <a:noFill/>
        </p:spPr>
        <p:txBody>
          <a:bodyPr vert="eaVert" wrap="none" rtlCol="0">
            <a:spAutoFit/>
          </a:bodyPr>
          <a:lstStyle/>
          <a:p>
            <a:r>
              <a:rPr lang="zh-CN" altLang="en-US" dirty="0"/>
              <a:t>指标管理审核流程</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7848872"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3.2.14 </a:t>
            </a:r>
            <a:r>
              <a:rPr lang="zh-CN" altLang="en-US" sz="2800" b="1" dirty="0">
                <a:solidFill>
                  <a:srgbClr val="1854A3"/>
                </a:solidFill>
                <a:latin typeface="微软雅黑" panose="020B0503020204020204" pitchFamily="34" charset="-122"/>
                <a:ea typeface="微软雅黑" panose="020B0503020204020204" pitchFamily="34" charset="-122"/>
                <a:cs typeface="+mj-cs"/>
              </a:rPr>
              <a:t>中央、省级管理员 </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字典管理</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3059" y="1303759"/>
            <a:ext cx="6665913"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5496" y="1280830"/>
            <a:ext cx="461665" cy="1938992"/>
          </a:xfrm>
          <a:prstGeom prst="rect">
            <a:avLst/>
          </a:prstGeom>
          <a:noFill/>
        </p:spPr>
        <p:txBody>
          <a:bodyPr vert="eaVert" wrap="none" rtlCol="0">
            <a:spAutoFit/>
          </a:bodyPr>
          <a:lstStyle/>
          <a:p>
            <a:r>
              <a:rPr lang="zh-CN" altLang="en-US" dirty="0"/>
              <a:t>指标管理审核流程</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683" y="987574"/>
            <a:ext cx="8684453" cy="359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矩形 88"/>
          <p:cNvSpPr/>
          <p:nvPr/>
        </p:nvSpPr>
        <p:spPr>
          <a:xfrm>
            <a:off x="251520" y="267494"/>
            <a:ext cx="7848872"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3.2.15 </a:t>
            </a:r>
            <a:r>
              <a:rPr lang="zh-CN" altLang="en-US" sz="2800" b="1" dirty="0">
                <a:solidFill>
                  <a:srgbClr val="1854A3"/>
                </a:solidFill>
                <a:latin typeface="微软雅黑" panose="020B0503020204020204" pitchFamily="34" charset="-122"/>
                <a:ea typeface="微软雅黑" panose="020B0503020204020204" pitchFamily="34" charset="-122"/>
                <a:cs typeface="+mj-cs"/>
              </a:rPr>
              <a:t>中央、省级管理员 </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字典管理</a:t>
            </a:r>
          </a:p>
        </p:txBody>
      </p:sp>
      <p:sp>
        <p:nvSpPr>
          <p:cNvPr id="7" name="TextBox 6"/>
          <p:cNvSpPr txBox="1"/>
          <p:nvPr/>
        </p:nvSpPr>
        <p:spPr>
          <a:xfrm>
            <a:off x="35496" y="1280830"/>
            <a:ext cx="461665" cy="1938992"/>
          </a:xfrm>
          <a:prstGeom prst="rect">
            <a:avLst/>
          </a:prstGeom>
          <a:noFill/>
        </p:spPr>
        <p:txBody>
          <a:bodyPr vert="eaVert" wrap="none" rtlCol="0">
            <a:spAutoFit/>
          </a:bodyPr>
          <a:lstStyle/>
          <a:p>
            <a:r>
              <a:rPr lang="zh-CN" altLang="en-US" dirty="0"/>
              <a:t>指标管理审核流程</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7848872"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3.2.16 </a:t>
            </a:r>
            <a:r>
              <a:rPr lang="zh-CN" altLang="en-US" sz="2800" b="1" dirty="0">
                <a:solidFill>
                  <a:srgbClr val="1854A3"/>
                </a:solidFill>
                <a:latin typeface="微软雅黑" panose="020B0503020204020204" pitchFamily="34" charset="-122"/>
                <a:ea typeface="微软雅黑" panose="020B0503020204020204" pitchFamily="34" charset="-122"/>
                <a:cs typeface="+mj-cs"/>
              </a:rPr>
              <a:t>中央、省级管理员 </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字典管理</a:t>
            </a:r>
          </a:p>
        </p:txBody>
      </p:sp>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871" y="696970"/>
            <a:ext cx="5327377" cy="4468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5496" y="1280830"/>
            <a:ext cx="461665" cy="1938992"/>
          </a:xfrm>
          <a:prstGeom prst="rect">
            <a:avLst/>
          </a:prstGeom>
          <a:noFill/>
        </p:spPr>
        <p:txBody>
          <a:bodyPr vert="eaVert" wrap="none" rtlCol="0">
            <a:spAutoFit/>
          </a:bodyPr>
          <a:lstStyle/>
          <a:p>
            <a:r>
              <a:rPr lang="zh-CN" altLang="en-US" dirty="0"/>
              <a:t>指标管理审核流程</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87" name="组合 86"/>
          <p:cNvGrpSpPr/>
          <p:nvPr/>
        </p:nvGrpSpPr>
        <p:grpSpPr>
          <a:xfrm>
            <a:off x="2274094" y="812952"/>
            <a:ext cx="4542286" cy="534662"/>
            <a:chOff x="2274094" y="812952"/>
            <a:chExt cx="4542286" cy="534662"/>
          </a:xfrm>
        </p:grpSpPr>
        <p:grpSp>
          <p:nvGrpSpPr>
            <p:cNvPr id="3" name="Group 9"/>
            <p:cNvGrpSpPr/>
            <p:nvPr/>
          </p:nvGrpSpPr>
          <p:grpSpPr bwMode="auto">
            <a:xfrm>
              <a:off x="2274094" y="812952"/>
              <a:ext cx="4542286" cy="534662"/>
              <a:chOff x="720" y="1392"/>
              <a:chExt cx="4058" cy="480"/>
            </a:xfrm>
          </p:grpSpPr>
          <p:sp>
            <p:nvSpPr>
              <p:cNvPr id="12" name="AutoShape 10"/>
              <p:cNvSpPr>
                <a:spLocks noChangeArrowheads="1"/>
              </p:cNvSpPr>
              <p:nvPr/>
            </p:nvSpPr>
            <p:spPr bwMode="gray">
              <a:xfrm>
                <a:off x="720" y="1392"/>
                <a:ext cx="4058" cy="480"/>
              </a:xfrm>
              <a:prstGeom prst="roundRect">
                <a:avLst>
                  <a:gd name="adj" fmla="val 17509"/>
                </a:avLst>
              </a:prstGeom>
              <a:solidFill>
                <a:schemeClr val="tx2">
                  <a:lumMod val="60000"/>
                  <a:lumOff val="40000"/>
                </a:schemeClr>
              </a:soli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nvGrpSpPr>
              <p:cNvPr id="13" name="Group 11"/>
              <p:cNvGrpSpPr/>
              <p:nvPr/>
            </p:nvGrpSpPr>
            <p:grpSpPr bwMode="auto">
              <a:xfrm>
                <a:off x="730" y="1407"/>
                <a:ext cx="4043" cy="444"/>
                <a:chOff x="744" y="1407"/>
                <a:chExt cx="3988" cy="444"/>
              </a:xfrm>
            </p:grpSpPr>
            <p:sp>
              <p:nvSpPr>
                <p:cNvPr id="14" name="AutoShape 12"/>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sp>
              <p:nvSpPr>
                <p:cNvPr id="15" name="AutoShape 13"/>
                <p:cNvSpPr>
                  <a:spLocks noChangeArrowheads="1"/>
                </p:cNvSpPr>
                <p:nvPr/>
              </p:nvSpPr>
              <p:spPr bwMode="gray">
                <a:xfrm>
                  <a:off x="744" y="1407"/>
                  <a:ext cx="3988" cy="115"/>
                </a:xfrm>
                <a:prstGeom prst="roundRect">
                  <a:avLst>
                    <a:gd name="adj" fmla="val 50000"/>
                  </a:avLst>
                </a:prstGeom>
                <a:gradFill flip="none" rotWithShape="1">
                  <a:gsLst>
                    <a:gs pos="0">
                      <a:schemeClr val="hlink">
                        <a:gamma/>
                        <a:tint val="25490"/>
                        <a:invGamma/>
                      </a:schemeClr>
                    </a:gs>
                    <a:gs pos="100000">
                      <a:schemeClr val="hlink">
                        <a:alpha val="0"/>
                      </a:schemeClr>
                    </a:gs>
                  </a:gsLst>
                  <a:lin ang="5400000" scaled="1"/>
                  <a:tileRect/>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grpSp>
        <p:sp>
          <p:nvSpPr>
            <p:cNvPr id="4" name="Text Box 20"/>
            <p:cNvSpPr txBox="1">
              <a:spLocks noChangeArrowheads="1"/>
            </p:cNvSpPr>
            <p:nvPr/>
          </p:nvSpPr>
          <p:spPr bwMode="gray">
            <a:xfrm>
              <a:off x="2555776" y="872854"/>
              <a:ext cx="3675790" cy="345171"/>
            </a:xfrm>
            <a:prstGeom prst="rect">
              <a:avLst/>
            </a:prstGeom>
            <a:solidFill>
              <a:srgbClr val="558ED5"/>
            </a:solidFill>
            <a:ln w="9525">
              <a:noFill/>
              <a:miter lim="800000"/>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项目概述</a:t>
              </a:r>
            </a:p>
          </p:txBody>
        </p:sp>
        <p:grpSp>
          <p:nvGrpSpPr>
            <p:cNvPr id="5" name="组合 136"/>
            <p:cNvGrpSpPr/>
            <p:nvPr/>
          </p:nvGrpSpPr>
          <p:grpSpPr bwMode="auto">
            <a:xfrm>
              <a:off x="2305294" y="825392"/>
              <a:ext cx="534062" cy="379157"/>
              <a:chOff x="1357290" y="5168938"/>
              <a:chExt cx="428625" cy="489957"/>
            </a:xfrm>
          </p:grpSpPr>
          <p:grpSp>
            <p:nvGrpSpPr>
              <p:cNvPr id="6" name="Group 28"/>
              <p:cNvGrpSpPr/>
              <p:nvPr/>
            </p:nvGrpSpPr>
            <p:grpSpPr bwMode="auto">
              <a:xfrm>
                <a:off x="1357290" y="5230270"/>
                <a:ext cx="428625" cy="428625"/>
                <a:chOff x="4166" y="1706"/>
                <a:chExt cx="1252" cy="1252"/>
              </a:xfrm>
            </p:grpSpPr>
            <p:sp>
              <p:nvSpPr>
                <p:cNvPr id="8"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9"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sp>
            <p:nvSpPr>
              <p:cNvPr id="7" name="Text Box 33"/>
              <p:cNvSpPr txBox="1">
                <a:spLocks noChangeArrowheads="1"/>
              </p:cNvSpPr>
              <p:nvPr/>
            </p:nvSpPr>
            <p:spPr bwMode="auto">
              <a:xfrm>
                <a:off x="1370542" y="5168938"/>
                <a:ext cx="396875" cy="446041"/>
              </a:xfrm>
              <a:prstGeom prst="rect">
                <a:avLst/>
              </a:prstGeom>
              <a:noFill/>
              <a:ln w="9525">
                <a:noFill/>
                <a:miter lim="800000"/>
              </a:ln>
            </p:spPr>
            <p:txBody>
              <a:bodyPr>
                <a:spAutoFit/>
              </a:bodyPr>
              <a:lstStyle/>
              <a:p>
                <a:pPr algn="ctr">
                  <a:spcBef>
                    <a:spcPct val="50000"/>
                  </a:spcBef>
                </a:pPr>
                <a:r>
                  <a:rPr lang="en-US" altLang="zh-CN" sz="2000">
                    <a:solidFill>
                      <a:srgbClr val="000000"/>
                    </a:solidFill>
                    <a:latin typeface="微软雅黑" panose="020B0503020204020204" pitchFamily="34" charset="-122"/>
                    <a:ea typeface="微软雅黑" panose="020B0503020204020204" pitchFamily="34" charset="-122"/>
                  </a:rPr>
                  <a:t>1</a:t>
                </a:r>
              </a:p>
            </p:txBody>
          </p:sp>
        </p:grpSp>
      </p:grpSp>
      <p:grpSp>
        <p:nvGrpSpPr>
          <p:cNvPr id="16" name="组合 4"/>
          <p:cNvGrpSpPr/>
          <p:nvPr/>
        </p:nvGrpSpPr>
        <p:grpSpPr bwMode="auto">
          <a:xfrm>
            <a:off x="2274729" y="1419622"/>
            <a:ext cx="4542286" cy="534662"/>
            <a:chOff x="2477951" y="1857375"/>
            <a:chExt cx="3929063" cy="688975"/>
          </a:xfrm>
        </p:grpSpPr>
        <p:grpSp>
          <p:nvGrpSpPr>
            <p:cNvPr id="17" name="Group 9"/>
            <p:cNvGrpSpPr/>
            <p:nvPr/>
          </p:nvGrpSpPr>
          <p:grpSpPr bwMode="auto">
            <a:xfrm>
              <a:off x="2477951" y="1857375"/>
              <a:ext cx="3929063" cy="688975"/>
              <a:chOff x="720" y="1392"/>
              <a:chExt cx="4058" cy="480"/>
            </a:xfrm>
          </p:grpSpPr>
          <p:sp>
            <p:nvSpPr>
              <p:cNvPr id="26" name="AutoShape 10"/>
              <p:cNvSpPr>
                <a:spLocks noChangeArrowheads="1"/>
              </p:cNvSpPr>
              <p:nvPr/>
            </p:nvSpPr>
            <p:spPr bwMode="gray">
              <a:xfrm>
                <a:off x="720" y="1392"/>
                <a:ext cx="4058" cy="480"/>
              </a:xfrm>
              <a:prstGeom prst="roundRect">
                <a:avLst>
                  <a:gd name="adj" fmla="val 17509"/>
                </a:avLst>
              </a:prstGeom>
              <a:solidFill>
                <a:schemeClr val="tx2">
                  <a:lumMod val="60000"/>
                  <a:lumOff val="40000"/>
                </a:schemeClr>
              </a:soli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nvGrpSpPr>
              <p:cNvPr id="27" name="Group 11"/>
              <p:cNvGrpSpPr/>
              <p:nvPr/>
            </p:nvGrpSpPr>
            <p:grpSpPr bwMode="auto">
              <a:xfrm>
                <a:off x="730" y="1407"/>
                <a:ext cx="4043" cy="444"/>
                <a:chOff x="744" y="1407"/>
                <a:chExt cx="3988" cy="444"/>
              </a:xfrm>
            </p:grpSpPr>
            <p:sp>
              <p:nvSpPr>
                <p:cNvPr id="28" name="AutoShape 12"/>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sp>
              <p:nvSpPr>
                <p:cNvPr id="29" name="AutoShape 13"/>
                <p:cNvSpPr>
                  <a:spLocks noChangeArrowheads="1"/>
                </p:cNvSpPr>
                <p:nvPr/>
              </p:nvSpPr>
              <p:spPr bwMode="gray">
                <a:xfrm>
                  <a:off x="744" y="1407"/>
                  <a:ext cx="3988" cy="115"/>
                </a:xfrm>
                <a:prstGeom prst="roundRect">
                  <a:avLst>
                    <a:gd name="adj" fmla="val 50000"/>
                  </a:avLst>
                </a:prstGeom>
                <a:gradFill flip="none" rotWithShape="1">
                  <a:gsLst>
                    <a:gs pos="0">
                      <a:schemeClr val="hlink">
                        <a:gamma/>
                        <a:tint val="25490"/>
                        <a:invGamma/>
                      </a:schemeClr>
                    </a:gs>
                    <a:gs pos="100000">
                      <a:schemeClr val="hlink">
                        <a:alpha val="0"/>
                      </a:schemeClr>
                    </a:gs>
                  </a:gsLst>
                  <a:lin ang="5400000" scaled="1"/>
                  <a:tileRect/>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grpSp>
        <p:sp>
          <p:nvSpPr>
            <p:cNvPr id="18" name="Text Box 20"/>
            <p:cNvSpPr txBox="1">
              <a:spLocks noChangeArrowheads="1"/>
            </p:cNvSpPr>
            <p:nvPr/>
          </p:nvSpPr>
          <p:spPr bwMode="gray">
            <a:xfrm>
              <a:off x="2719125" y="1929381"/>
              <a:ext cx="3179547" cy="444794"/>
            </a:xfrm>
            <a:prstGeom prst="rect">
              <a:avLst/>
            </a:prstGeom>
            <a:solidFill>
              <a:srgbClr val="558ED5"/>
            </a:solidFill>
            <a:ln w="9525">
              <a:noFill/>
              <a:miter lim="800000"/>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系统角色功能介绍</a:t>
              </a:r>
            </a:p>
          </p:txBody>
        </p:sp>
        <p:grpSp>
          <p:nvGrpSpPr>
            <p:cNvPr id="19" name="组合 136"/>
            <p:cNvGrpSpPr/>
            <p:nvPr/>
          </p:nvGrpSpPr>
          <p:grpSpPr bwMode="auto">
            <a:xfrm>
              <a:off x="2504939" y="1873405"/>
              <a:ext cx="461962" cy="488588"/>
              <a:chOff x="1357290" y="5168938"/>
              <a:chExt cx="428625" cy="489957"/>
            </a:xfrm>
          </p:grpSpPr>
          <p:grpSp>
            <p:nvGrpSpPr>
              <p:cNvPr id="20" name="Group 28"/>
              <p:cNvGrpSpPr/>
              <p:nvPr/>
            </p:nvGrpSpPr>
            <p:grpSpPr bwMode="auto">
              <a:xfrm>
                <a:off x="1357290" y="5230270"/>
                <a:ext cx="428625" cy="428625"/>
                <a:chOff x="4166" y="1706"/>
                <a:chExt cx="1252" cy="1252"/>
              </a:xfrm>
            </p:grpSpPr>
            <p:sp>
              <p:nvSpPr>
                <p:cNvPr id="22"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23"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24"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25"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sp>
            <p:nvSpPr>
              <p:cNvPr id="21" name="Text Box 33"/>
              <p:cNvSpPr txBox="1">
                <a:spLocks noChangeArrowheads="1"/>
              </p:cNvSpPr>
              <p:nvPr/>
            </p:nvSpPr>
            <p:spPr bwMode="auto">
              <a:xfrm>
                <a:off x="1370542" y="5168938"/>
                <a:ext cx="396875" cy="446041"/>
              </a:xfrm>
              <a:prstGeom prst="rect">
                <a:avLst/>
              </a:prstGeom>
              <a:noFill/>
              <a:ln w="9525">
                <a:noFill/>
                <a:miter lim="800000"/>
              </a:ln>
            </p:spPr>
            <p:txBody>
              <a:bodyPr>
                <a:spAutoFit/>
              </a:bodyPr>
              <a:lstStyle/>
              <a:p>
                <a:pPr algn="ctr">
                  <a:spcBef>
                    <a:spcPct val="50000"/>
                  </a:spcBef>
                </a:pPr>
                <a:r>
                  <a:rPr lang="en-US" altLang="zh-CN" sz="2000">
                    <a:solidFill>
                      <a:srgbClr val="000000"/>
                    </a:solidFill>
                    <a:latin typeface="微软雅黑" panose="020B0503020204020204" pitchFamily="34" charset="-122"/>
                    <a:ea typeface="微软雅黑" panose="020B0503020204020204" pitchFamily="34" charset="-122"/>
                  </a:rPr>
                  <a:t>2</a:t>
                </a:r>
              </a:p>
            </p:txBody>
          </p:sp>
        </p:grpSp>
      </p:grpSp>
      <p:grpSp>
        <p:nvGrpSpPr>
          <p:cNvPr id="30" name="组合 4"/>
          <p:cNvGrpSpPr/>
          <p:nvPr/>
        </p:nvGrpSpPr>
        <p:grpSpPr bwMode="auto">
          <a:xfrm>
            <a:off x="2289334" y="2067694"/>
            <a:ext cx="4542286" cy="534662"/>
            <a:chOff x="2477951" y="1857375"/>
            <a:chExt cx="3929063" cy="688975"/>
          </a:xfrm>
        </p:grpSpPr>
        <p:grpSp>
          <p:nvGrpSpPr>
            <p:cNvPr id="31" name="Group 9"/>
            <p:cNvGrpSpPr/>
            <p:nvPr/>
          </p:nvGrpSpPr>
          <p:grpSpPr bwMode="auto">
            <a:xfrm>
              <a:off x="2477951" y="1857375"/>
              <a:ext cx="3929063" cy="688975"/>
              <a:chOff x="720" y="1392"/>
              <a:chExt cx="4058" cy="480"/>
            </a:xfrm>
          </p:grpSpPr>
          <p:sp>
            <p:nvSpPr>
              <p:cNvPr id="40" name="AutoShape 10"/>
              <p:cNvSpPr>
                <a:spLocks noChangeArrowheads="1"/>
              </p:cNvSpPr>
              <p:nvPr/>
            </p:nvSpPr>
            <p:spPr bwMode="gray">
              <a:xfrm>
                <a:off x="720" y="1392"/>
                <a:ext cx="4058" cy="480"/>
              </a:xfrm>
              <a:prstGeom prst="roundRect">
                <a:avLst>
                  <a:gd name="adj" fmla="val 17509"/>
                </a:avLst>
              </a:prstGeom>
              <a:solidFill>
                <a:schemeClr val="tx2">
                  <a:lumMod val="60000"/>
                  <a:lumOff val="40000"/>
                </a:schemeClr>
              </a:soli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nvGrpSpPr>
              <p:cNvPr id="41" name="Group 11"/>
              <p:cNvGrpSpPr/>
              <p:nvPr/>
            </p:nvGrpSpPr>
            <p:grpSpPr bwMode="auto">
              <a:xfrm>
                <a:off x="730" y="1407"/>
                <a:ext cx="4043" cy="444"/>
                <a:chOff x="744" y="1407"/>
                <a:chExt cx="3988" cy="444"/>
              </a:xfrm>
            </p:grpSpPr>
            <p:sp>
              <p:nvSpPr>
                <p:cNvPr id="42" name="AutoShape 12"/>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sp>
              <p:nvSpPr>
                <p:cNvPr id="43" name="AutoShape 13"/>
                <p:cNvSpPr>
                  <a:spLocks noChangeArrowheads="1"/>
                </p:cNvSpPr>
                <p:nvPr/>
              </p:nvSpPr>
              <p:spPr bwMode="gray">
                <a:xfrm>
                  <a:off x="744" y="1407"/>
                  <a:ext cx="3988" cy="115"/>
                </a:xfrm>
                <a:prstGeom prst="roundRect">
                  <a:avLst>
                    <a:gd name="adj" fmla="val 50000"/>
                  </a:avLst>
                </a:prstGeom>
                <a:gradFill flip="none" rotWithShape="1">
                  <a:gsLst>
                    <a:gs pos="0">
                      <a:schemeClr val="hlink">
                        <a:gamma/>
                        <a:tint val="25490"/>
                        <a:invGamma/>
                      </a:schemeClr>
                    </a:gs>
                    <a:gs pos="100000">
                      <a:schemeClr val="hlink">
                        <a:alpha val="0"/>
                      </a:schemeClr>
                    </a:gs>
                  </a:gsLst>
                  <a:lin ang="5400000" scaled="1"/>
                  <a:tileRect/>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grpSp>
        <p:sp>
          <p:nvSpPr>
            <p:cNvPr id="32" name="Text Box 20"/>
            <p:cNvSpPr txBox="1">
              <a:spLocks noChangeArrowheads="1"/>
            </p:cNvSpPr>
            <p:nvPr/>
          </p:nvSpPr>
          <p:spPr bwMode="gray">
            <a:xfrm>
              <a:off x="2719125" y="1929381"/>
              <a:ext cx="3179547" cy="513875"/>
            </a:xfrm>
            <a:prstGeom prst="rect">
              <a:avLst/>
            </a:prstGeom>
            <a:solidFill>
              <a:srgbClr val="558ED5"/>
            </a:solidFill>
            <a:ln w="9525">
              <a:noFill/>
              <a:miter lim="800000"/>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填报功能培训</a:t>
              </a:r>
            </a:p>
          </p:txBody>
        </p:sp>
        <p:grpSp>
          <p:nvGrpSpPr>
            <p:cNvPr id="33" name="组合 136"/>
            <p:cNvGrpSpPr/>
            <p:nvPr/>
          </p:nvGrpSpPr>
          <p:grpSpPr bwMode="auto">
            <a:xfrm>
              <a:off x="2504939" y="1873405"/>
              <a:ext cx="461962" cy="488588"/>
              <a:chOff x="1357290" y="5168938"/>
              <a:chExt cx="428625" cy="489957"/>
            </a:xfrm>
          </p:grpSpPr>
          <p:grpSp>
            <p:nvGrpSpPr>
              <p:cNvPr id="34" name="Group 28"/>
              <p:cNvGrpSpPr/>
              <p:nvPr/>
            </p:nvGrpSpPr>
            <p:grpSpPr bwMode="auto">
              <a:xfrm>
                <a:off x="1357290" y="5230270"/>
                <a:ext cx="428625" cy="428625"/>
                <a:chOff x="4166" y="1706"/>
                <a:chExt cx="1252" cy="1252"/>
              </a:xfrm>
            </p:grpSpPr>
            <p:sp>
              <p:nvSpPr>
                <p:cNvPr id="36"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37"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38"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39"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sp>
            <p:nvSpPr>
              <p:cNvPr id="35" name="Text Box 33"/>
              <p:cNvSpPr txBox="1">
                <a:spLocks noChangeArrowheads="1"/>
              </p:cNvSpPr>
              <p:nvPr/>
            </p:nvSpPr>
            <p:spPr bwMode="auto">
              <a:xfrm>
                <a:off x="1370542" y="5168938"/>
                <a:ext cx="396875" cy="446041"/>
              </a:xfrm>
              <a:prstGeom prst="rect">
                <a:avLst/>
              </a:prstGeom>
              <a:noFill/>
              <a:ln w="9525">
                <a:noFill/>
                <a:miter lim="800000"/>
              </a:ln>
            </p:spPr>
            <p:txBody>
              <a:bodyPr>
                <a:spAutoFit/>
              </a:bodyPr>
              <a:lstStyle/>
              <a:p>
                <a:pPr algn="ctr">
                  <a:spcBef>
                    <a:spcPct val="50000"/>
                  </a:spcBef>
                </a:pPr>
                <a:r>
                  <a:rPr lang="en-US" altLang="zh-CN" sz="2000">
                    <a:solidFill>
                      <a:srgbClr val="000000"/>
                    </a:solidFill>
                    <a:latin typeface="微软雅黑" panose="020B0503020204020204" pitchFamily="34" charset="-122"/>
                    <a:ea typeface="微软雅黑" panose="020B0503020204020204" pitchFamily="34" charset="-122"/>
                  </a:rPr>
                  <a:t>3</a:t>
                </a:r>
              </a:p>
            </p:txBody>
          </p:sp>
        </p:grpSp>
      </p:grpSp>
      <p:grpSp>
        <p:nvGrpSpPr>
          <p:cNvPr id="44" name="组合 4"/>
          <p:cNvGrpSpPr/>
          <p:nvPr/>
        </p:nvGrpSpPr>
        <p:grpSpPr bwMode="auto">
          <a:xfrm>
            <a:off x="2288064" y="2685160"/>
            <a:ext cx="4542286" cy="534662"/>
            <a:chOff x="2477951" y="1857375"/>
            <a:chExt cx="3929063" cy="688975"/>
          </a:xfrm>
        </p:grpSpPr>
        <p:grpSp>
          <p:nvGrpSpPr>
            <p:cNvPr id="45" name="Group 9"/>
            <p:cNvGrpSpPr/>
            <p:nvPr/>
          </p:nvGrpSpPr>
          <p:grpSpPr bwMode="auto">
            <a:xfrm>
              <a:off x="2477951" y="1857375"/>
              <a:ext cx="3929063" cy="688975"/>
              <a:chOff x="720" y="1392"/>
              <a:chExt cx="4058" cy="480"/>
            </a:xfrm>
          </p:grpSpPr>
          <p:sp>
            <p:nvSpPr>
              <p:cNvPr id="54" name="AutoShape 10"/>
              <p:cNvSpPr>
                <a:spLocks noChangeArrowheads="1"/>
              </p:cNvSpPr>
              <p:nvPr/>
            </p:nvSpPr>
            <p:spPr bwMode="gray">
              <a:xfrm>
                <a:off x="720" y="1392"/>
                <a:ext cx="4058" cy="480"/>
              </a:xfrm>
              <a:prstGeom prst="roundRect">
                <a:avLst>
                  <a:gd name="adj" fmla="val 17509"/>
                </a:avLst>
              </a:prstGeom>
              <a:solidFill>
                <a:schemeClr val="tx2">
                  <a:lumMod val="60000"/>
                  <a:lumOff val="40000"/>
                </a:schemeClr>
              </a:soli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nvGrpSpPr>
              <p:cNvPr id="55" name="Group 11"/>
              <p:cNvGrpSpPr/>
              <p:nvPr/>
            </p:nvGrpSpPr>
            <p:grpSpPr bwMode="auto">
              <a:xfrm>
                <a:off x="730" y="1407"/>
                <a:ext cx="4043" cy="444"/>
                <a:chOff x="744" y="1407"/>
                <a:chExt cx="3988" cy="444"/>
              </a:xfrm>
            </p:grpSpPr>
            <p:sp>
              <p:nvSpPr>
                <p:cNvPr id="56" name="AutoShape 12"/>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sp>
              <p:nvSpPr>
                <p:cNvPr id="57" name="AutoShape 13"/>
                <p:cNvSpPr>
                  <a:spLocks noChangeArrowheads="1"/>
                </p:cNvSpPr>
                <p:nvPr/>
              </p:nvSpPr>
              <p:spPr bwMode="gray">
                <a:xfrm>
                  <a:off x="744" y="1407"/>
                  <a:ext cx="3988" cy="115"/>
                </a:xfrm>
                <a:prstGeom prst="roundRect">
                  <a:avLst>
                    <a:gd name="adj" fmla="val 50000"/>
                  </a:avLst>
                </a:prstGeom>
                <a:gradFill flip="none" rotWithShape="1">
                  <a:gsLst>
                    <a:gs pos="0">
                      <a:schemeClr val="hlink">
                        <a:gamma/>
                        <a:tint val="25490"/>
                        <a:invGamma/>
                      </a:schemeClr>
                    </a:gs>
                    <a:gs pos="100000">
                      <a:schemeClr val="hlink">
                        <a:alpha val="0"/>
                      </a:schemeClr>
                    </a:gs>
                  </a:gsLst>
                  <a:lin ang="5400000" scaled="1"/>
                  <a:tileRect/>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grpSp>
        <p:sp>
          <p:nvSpPr>
            <p:cNvPr id="46" name="Text Box 20"/>
            <p:cNvSpPr txBox="1">
              <a:spLocks noChangeArrowheads="1"/>
            </p:cNvSpPr>
            <p:nvPr/>
          </p:nvSpPr>
          <p:spPr bwMode="gray">
            <a:xfrm>
              <a:off x="2719125" y="1929381"/>
              <a:ext cx="3179547" cy="513875"/>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其他功能培训</a:t>
              </a:r>
            </a:p>
          </p:txBody>
        </p:sp>
        <p:grpSp>
          <p:nvGrpSpPr>
            <p:cNvPr id="47" name="组合 136"/>
            <p:cNvGrpSpPr/>
            <p:nvPr/>
          </p:nvGrpSpPr>
          <p:grpSpPr bwMode="auto">
            <a:xfrm>
              <a:off x="2504939" y="1873405"/>
              <a:ext cx="461962" cy="488588"/>
              <a:chOff x="1357290" y="5168938"/>
              <a:chExt cx="428625" cy="489957"/>
            </a:xfrm>
          </p:grpSpPr>
          <p:grpSp>
            <p:nvGrpSpPr>
              <p:cNvPr id="48" name="Group 28"/>
              <p:cNvGrpSpPr/>
              <p:nvPr/>
            </p:nvGrpSpPr>
            <p:grpSpPr bwMode="auto">
              <a:xfrm>
                <a:off x="1357290" y="5230270"/>
                <a:ext cx="428625" cy="428625"/>
                <a:chOff x="4166" y="1706"/>
                <a:chExt cx="1252" cy="1252"/>
              </a:xfrm>
            </p:grpSpPr>
            <p:sp>
              <p:nvSpPr>
                <p:cNvPr id="50"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51"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52"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53"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sp>
            <p:nvSpPr>
              <p:cNvPr id="49" name="Text Box 33"/>
              <p:cNvSpPr txBox="1">
                <a:spLocks noChangeArrowheads="1"/>
              </p:cNvSpPr>
              <p:nvPr/>
            </p:nvSpPr>
            <p:spPr bwMode="auto">
              <a:xfrm>
                <a:off x="1370542" y="5168938"/>
                <a:ext cx="396875" cy="446041"/>
              </a:xfrm>
              <a:prstGeom prst="rect">
                <a:avLst/>
              </a:prstGeom>
              <a:noFill/>
              <a:ln w="9525">
                <a:noFill/>
                <a:miter lim="800000"/>
              </a:ln>
            </p:spPr>
            <p:txBody>
              <a:bodyPr>
                <a:spAutoFit/>
              </a:bodyPr>
              <a:lstStyle/>
              <a:p>
                <a:pPr algn="ctr">
                  <a:spcBef>
                    <a:spcPct val="50000"/>
                  </a:spcBef>
                </a:pPr>
                <a:r>
                  <a:rPr lang="en-US" altLang="zh-CN" sz="2000">
                    <a:solidFill>
                      <a:srgbClr val="000000"/>
                    </a:solidFill>
                    <a:latin typeface="微软雅黑" panose="020B0503020204020204" pitchFamily="34" charset="-122"/>
                    <a:ea typeface="微软雅黑" panose="020B0503020204020204" pitchFamily="34" charset="-122"/>
                  </a:rPr>
                  <a:t>4</a:t>
                </a:r>
              </a:p>
            </p:txBody>
          </p:sp>
        </p:grpSp>
      </p:grpSp>
      <p:grpSp>
        <p:nvGrpSpPr>
          <p:cNvPr id="58" name="组合 4"/>
          <p:cNvGrpSpPr/>
          <p:nvPr/>
        </p:nvGrpSpPr>
        <p:grpSpPr bwMode="auto">
          <a:xfrm>
            <a:off x="2289969" y="3291830"/>
            <a:ext cx="4542286" cy="534662"/>
            <a:chOff x="2477951" y="1857375"/>
            <a:chExt cx="3929063" cy="688975"/>
          </a:xfrm>
        </p:grpSpPr>
        <p:grpSp>
          <p:nvGrpSpPr>
            <p:cNvPr id="59" name="Group 9"/>
            <p:cNvGrpSpPr/>
            <p:nvPr/>
          </p:nvGrpSpPr>
          <p:grpSpPr bwMode="auto">
            <a:xfrm>
              <a:off x="2477951" y="1857375"/>
              <a:ext cx="3929063" cy="688975"/>
              <a:chOff x="720" y="1392"/>
              <a:chExt cx="4058" cy="480"/>
            </a:xfrm>
          </p:grpSpPr>
          <p:sp>
            <p:nvSpPr>
              <p:cNvPr id="68" name="AutoShape 10"/>
              <p:cNvSpPr>
                <a:spLocks noChangeArrowheads="1"/>
              </p:cNvSpPr>
              <p:nvPr/>
            </p:nvSpPr>
            <p:spPr bwMode="gray">
              <a:xfrm>
                <a:off x="720" y="1392"/>
                <a:ext cx="4058" cy="480"/>
              </a:xfrm>
              <a:prstGeom prst="roundRect">
                <a:avLst>
                  <a:gd name="adj" fmla="val 17509"/>
                </a:avLst>
              </a:prstGeom>
              <a:solidFill>
                <a:schemeClr val="tx2">
                  <a:lumMod val="60000"/>
                  <a:lumOff val="40000"/>
                </a:schemeClr>
              </a:soli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nvGrpSpPr>
              <p:cNvPr id="69" name="Group 11"/>
              <p:cNvGrpSpPr/>
              <p:nvPr/>
            </p:nvGrpSpPr>
            <p:grpSpPr bwMode="auto">
              <a:xfrm>
                <a:off x="730" y="1407"/>
                <a:ext cx="4043" cy="444"/>
                <a:chOff x="744" y="1407"/>
                <a:chExt cx="3988" cy="444"/>
              </a:xfrm>
            </p:grpSpPr>
            <p:sp>
              <p:nvSpPr>
                <p:cNvPr id="70" name="AutoShape 12"/>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sp>
              <p:nvSpPr>
                <p:cNvPr id="71" name="AutoShape 13"/>
                <p:cNvSpPr>
                  <a:spLocks noChangeArrowheads="1"/>
                </p:cNvSpPr>
                <p:nvPr/>
              </p:nvSpPr>
              <p:spPr bwMode="gray">
                <a:xfrm>
                  <a:off x="744" y="1407"/>
                  <a:ext cx="3988" cy="115"/>
                </a:xfrm>
                <a:prstGeom prst="roundRect">
                  <a:avLst>
                    <a:gd name="adj" fmla="val 50000"/>
                  </a:avLst>
                </a:prstGeom>
                <a:gradFill flip="none" rotWithShape="1">
                  <a:gsLst>
                    <a:gs pos="0">
                      <a:schemeClr val="hlink">
                        <a:gamma/>
                        <a:tint val="25490"/>
                        <a:invGamma/>
                      </a:schemeClr>
                    </a:gs>
                    <a:gs pos="100000">
                      <a:schemeClr val="hlink">
                        <a:alpha val="0"/>
                      </a:schemeClr>
                    </a:gs>
                  </a:gsLst>
                  <a:lin ang="5400000" scaled="1"/>
                  <a:tileRect/>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grpSp>
        <p:sp>
          <p:nvSpPr>
            <p:cNvPr id="60" name="Text Box 20"/>
            <p:cNvSpPr txBox="1">
              <a:spLocks noChangeArrowheads="1"/>
            </p:cNvSpPr>
            <p:nvPr/>
          </p:nvSpPr>
          <p:spPr bwMode="gray">
            <a:xfrm>
              <a:off x="2719125" y="1929381"/>
              <a:ext cx="3179547" cy="444794"/>
            </a:xfrm>
            <a:prstGeom prst="rect">
              <a:avLst/>
            </a:prstGeom>
            <a:solidFill>
              <a:srgbClr val="558ED5"/>
            </a:solidFill>
            <a:ln w="9525">
              <a:noFill/>
              <a:miter lim="800000"/>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客户服务</a:t>
              </a:r>
            </a:p>
          </p:txBody>
        </p:sp>
        <p:grpSp>
          <p:nvGrpSpPr>
            <p:cNvPr id="61" name="组合 136"/>
            <p:cNvGrpSpPr/>
            <p:nvPr/>
          </p:nvGrpSpPr>
          <p:grpSpPr bwMode="auto">
            <a:xfrm>
              <a:off x="2504939" y="1873405"/>
              <a:ext cx="461962" cy="488588"/>
              <a:chOff x="1357290" y="5168938"/>
              <a:chExt cx="428625" cy="489957"/>
            </a:xfrm>
          </p:grpSpPr>
          <p:grpSp>
            <p:nvGrpSpPr>
              <p:cNvPr id="62" name="Group 28"/>
              <p:cNvGrpSpPr/>
              <p:nvPr/>
            </p:nvGrpSpPr>
            <p:grpSpPr bwMode="auto">
              <a:xfrm>
                <a:off x="1357290" y="5230270"/>
                <a:ext cx="428625" cy="428625"/>
                <a:chOff x="4166" y="1706"/>
                <a:chExt cx="1252" cy="1252"/>
              </a:xfrm>
            </p:grpSpPr>
            <p:sp>
              <p:nvSpPr>
                <p:cNvPr id="64"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65"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66"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67"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sp>
            <p:nvSpPr>
              <p:cNvPr id="63" name="Text Box 33"/>
              <p:cNvSpPr txBox="1">
                <a:spLocks noChangeArrowheads="1"/>
              </p:cNvSpPr>
              <p:nvPr/>
            </p:nvSpPr>
            <p:spPr bwMode="auto">
              <a:xfrm>
                <a:off x="1370542" y="5168938"/>
                <a:ext cx="396875" cy="446041"/>
              </a:xfrm>
              <a:prstGeom prst="rect">
                <a:avLst/>
              </a:prstGeom>
              <a:noFill/>
              <a:ln w="9525">
                <a:noFill/>
                <a:miter lim="800000"/>
              </a:ln>
            </p:spPr>
            <p:txBody>
              <a:bodyPr>
                <a:spAutoFit/>
              </a:bodyPr>
              <a:lstStyle/>
              <a:p>
                <a:pPr algn="ctr">
                  <a:spcBef>
                    <a:spcPct val="50000"/>
                  </a:spcBef>
                </a:pPr>
                <a:r>
                  <a:rPr lang="en-US" altLang="zh-CN" sz="2000">
                    <a:solidFill>
                      <a:srgbClr val="000000"/>
                    </a:solidFill>
                    <a:latin typeface="微软雅黑" panose="020B0503020204020204" pitchFamily="34" charset="-122"/>
                    <a:ea typeface="微软雅黑" panose="020B0503020204020204" pitchFamily="34" charset="-122"/>
                  </a:rPr>
                  <a:t>5</a:t>
                </a:r>
              </a:p>
            </p:txBody>
          </p:sp>
        </p:grpSp>
      </p:grpSp>
      <p:grpSp>
        <p:nvGrpSpPr>
          <p:cNvPr id="72" name="组合 4"/>
          <p:cNvGrpSpPr/>
          <p:nvPr/>
        </p:nvGrpSpPr>
        <p:grpSpPr bwMode="auto">
          <a:xfrm>
            <a:off x="2267744" y="3909296"/>
            <a:ext cx="4542286" cy="534662"/>
            <a:chOff x="2477951" y="1857375"/>
            <a:chExt cx="3929063" cy="688975"/>
          </a:xfrm>
        </p:grpSpPr>
        <p:grpSp>
          <p:nvGrpSpPr>
            <p:cNvPr id="73" name="Group 9"/>
            <p:cNvGrpSpPr/>
            <p:nvPr/>
          </p:nvGrpSpPr>
          <p:grpSpPr bwMode="auto">
            <a:xfrm>
              <a:off x="2477951" y="1857375"/>
              <a:ext cx="3929063" cy="688975"/>
              <a:chOff x="720" y="1392"/>
              <a:chExt cx="4058" cy="480"/>
            </a:xfrm>
          </p:grpSpPr>
          <p:sp>
            <p:nvSpPr>
              <p:cNvPr id="82" name="AutoShape 10"/>
              <p:cNvSpPr>
                <a:spLocks noChangeArrowheads="1"/>
              </p:cNvSpPr>
              <p:nvPr/>
            </p:nvSpPr>
            <p:spPr bwMode="gray">
              <a:xfrm>
                <a:off x="720" y="1392"/>
                <a:ext cx="4058" cy="480"/>
              </a:xfrm>
              <a:prstGeom prst="roundRect">
                <a:avLst>
                  <a:gd name="adj" fmla="val 17509"/>
                </a:avLst>
              </a:prstGeom>
              <a:solidFill>
                <a:schemeClr val="tx2">
                  <a:lumMod val="60000"/>
                  <a:lumOff val="40000"/>
                </a:schemeClr>
              </a:soli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nvGrpSpPr>
              <p:cNvPr id="83" name="Group 11"/>
              <p:cNvGrpSpPr/>
              <p:nvPr/>
            </p:nvGrpSpPr>
            <p:grpSpPr bwMode="auto">
              <a:xfrm>
                <a:off x="730" y="1407"/>
                <a:ext cx="4043" cy="444"/>
                <a:chOff x="744" y="1407"/>
                <a:chExt cx="3988" cy="444"/>
              </a:xfrm>
            </p:grpSpPr>
            <p:sp>
              <p:nvSpPr>
                <p:cNvPr id="84" name="AutoShape 12"/>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sp>
              <p:nvSpPr>
                <p:cNvPr id="85" name="AutoShape 13"/>
                <p:cNvSpPr>
                  <a:spLocks noChangeArrowheads="1"/>
                </p:cNvSpPr>
                <p:nvPr/>
              </p:nvSpPr>
              <p:spPr bwMode="gray">
                <a:xfrm>
                  <a:off x="744" y="1407"/>
                  <a:ext cx="3988" cy="115"/>
                </a:xfrm>
                <a:prstGeom prst="roundRect">
                  <a:avLst>
                    <a:gd name="adj" fmla="val 50000"/>
                  </a:avLst>
                </a:prstGeom>
                <a:gradFill flip="none" rotWithShape="1">
                  <a:gsLst>
                    <a:gs pos="0">
                      <a:schemeClr val="hlink">
                        <a:gamma/>
                        <a:tint val="25490"/>
                        <a:invGamma/>
                      </a:schemeClr>
                    </a:gs>
                    <a:gs pos="100000">
                      <a:schemeClr val="hlink">
                        <a:alpha val="0"/>
                      </a:schemeClr>
                    </a:gs>
                  </a:gsLst>
                  <a:lin ang="5400000" scaled="1"/>
                  <a:tileRect/>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grpSp>
        <p:sp>
          <p:nvSpPr>
            <p:cNvPr id="74" name="Text Box 20"/>
            <p:cNvSpPr txBox="1">
              <a:spLocks noChangeArrowheads="1"/>
            </p:cNvSpPr>
            <p:nvPr/>
          </p:nvSpPr>
          <p:spPr bwMode="gray">
            <a:xfrm>
              <a:off x="2719125" y="1929381"/>
              <a:ext cx="3179547" cy="444794"/>
            </a:xfrm>
            <a:prstGeom prst="rect">
              <a:avLst/>
            </a:prstGeom>
            <a:solidFill>
              <a:srgbClr val="558ED5"/>
            </a:solidFill>
            <a:ln w="9525">
              <a:noFill/>
              <a:miter lim="800000"/>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交流讨论</a:t>
              </a:r>
            </a:p>
          </p:txBody>
        </p:sp>
        <p:grpSp>
          <p:nvGrpSpPr>
            <p:cNvPr id="75" name="组合 136"/>
            <p:cNvGrpSpPr/>
            <p:nvPr/>
          </p:nvGrpSpPr>
          <p:grpSpPr bwMode="auto">
            <a:xfrm>
              <a:off x="2504939" y="1873405"/>
              <a:ext cx="461962" cy="488588"/>
              <a:chOff x="1357290" y="5168938"/>
              <a:chExt cx="428625" cy="489957"/>
            </a:xfrm>
          </p:grpSpPr>
          <p:grpSp>
            <p:nvGrpSpPr>
              <p:cNvPr id="76" name="Group 28"/>
              <p:cNvGrpSpPr/>
              <p:nvPr/>
            </p:nvGrpSpPr>
            <p:grpSpPr bwMode="auto">
              <a:xfrm>
                <a:off x="1357290" y="5230270"/>
                <a:ext cx="428625" cy="428625"/>
                <a:chOff x="4166" y="1706"/>
                <a:chExt cx="1252" cy="1252"/>
              </a:xfrm>
            </p:grpSpPr>
            <p:sp>
              <p:nvSpPr>
                <p:cNvPr id="78"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79"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80"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81"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sp>
            <p:nvSpPr>
              <p:cNvPr id="77" name="Text Box 33"/>
              <p:cNvSpPr txBox="1">
                <a:spLocks noChangeArrowheads="1"/>
              </p:cNvSpPr>
              <p:nvPr/>
            </p:nvSpPr>
            <p:spPr bwMode="auto">
              <a:xfrm>
                <a:off x="1370542" y="5168938"/>
                <a:ext cx="396875" cy="446041"/>
              </a:xfrm>
              <a:prstGeom prst="rect">
                <a:avLst/>
              </a:prstGeom>
              <a:noFill/>
              <a:ln w="9525">
                <a:noFill/>
                <a:miter lim="800000"/>
              </a:ln>
            </p:spPr>
            <p:txBody>
              <a:bodyPr>
                <a:spAutoFit/>
              </a:bodyPr>
              <a:lstStyle/>
              <a:p>
                <a:pPr algn="ctr">
                  <a:spcBef>
                    <a:spcPct val="50000"/>
                  </a:spcBef>
                </a:pPr>
                <a:r>
                  <a:rPr lang="en-US" altLang="zh-CN" sz="2000">
                    <a:solidFill>
                      <a:srgbClr val="000000"/>
                    </a:solidFill>
                    <a:latin typeface="微软雅黑" panose="020B0503020204020204" pitchFamily="34" charset="-122"/>
                    <a:ea typeface="微软雅黑" panose="020B0503020204020204" pitchFamily="34" charset="-122"/>
                  </a:rPr>
                  <a:t>6</a:t>
                </a:r>
              </a:p>
            </p:txBody>
          </p:sp>
        </p:grpSp>
      </p:grpSp>
      <p:sp>
        <p:nvSpPr>
          <p:cNvPr id="89" name="矩形 88"/>
          <p:cNvSpPr/>
          <p:nvPr/>
        </p:nvSpPr>
        <p:spPr>
          <a:xfrm>
            <a:off x="251520" y="267494"/>
            <a:ext cx="3960440" cy="523220"/>
          </a:xfrm>
          <a:prstGeom prst="rect">
            <a:avLst/>
          </a:prstGeom>
        </p:spPr>
        <p:txBody>
          <a:bodyPr wrap="square">
            <a:spAutoFit/>
          </a:bodyPr>
          <a:lstStyle/>
          <a:p>
            <a:pPr>
              <a:spcBef>
                <a:spcPct val="0"/>
              </a:spcBef>
            </a:pPr>
            <a:r>
              <a:rPr lang="zh-CN" altLang="en-US" sz="2800" b="1" dirty="0">
                <a:solidFill>
                  <a:srgbClr val="1854A3"/>
                </a:solidFill>
                <a:latin typeface="微软雅黑" panose="020B0503020204020204" pitchFamily="34" charset="-122"/>
                <a:ea typeface="微软雅黑" panose="020B0503020204020204" pitchFamily="34" charset="-122"/>
                <a:cs typeface="+mj-cs"/>
              </a:rPr>
              <a:t>目录</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矩形 88"/>
          <p:cNvSpPr/>
          <p:nvPr/>
        </p:nvSpPr>
        <p:spPr>
          <a:xfrm>
            <a:off x="251520" y="267494"/>
            <a:ext cx="3960440"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4.1 </a:t>
            </a:r>
            <a:r>
              <a:rPr lang="zh-CN" altLang="en-US" sz="2800" b="1" dirty="0">
                <a:solidFill>
                  <a:srgbClr val="1854A3"/>
                </a:solidFill>
                <a:latin typeface="微软雅黑" panose="020B0503020204020204" pitchFamily="34" charset="-122"/>
                <a:ea typeface="微软雅黑" panose="020B0503020204020204" pitchFamily="34" charset="-122"/>
                <a:cs typeface="+mj-cs"/>
              </a:rPr>
              <a:t>学校管理员 </a:t>
            </a:r>
            <a:r>
              <a:rPr lang="en-US" altLang="zh-CN" sz="2800" b="1" dirty="0">
                <a:solidFill>
                  <a:srgbClr val="1854A3"/>
                </a:solidFill>
                <a:latin typeface="微软雅黑" panose="020B0503020204020204" pitchFamily="34" charset="-122"/>
                <a:ea typeface="微软雅黑" panose="020B0503020204020204" pitchFamily="34" charset="-122"/>
                <a:cs typeface="+mj-cs"/>
              </a:rPr>
              <a:t>– </a:t>
            </a:r>
            <a:r>
              <a:rPr lang="zh-CN" altLang="en-US" sz="2800" b="1" dirty="0">
                <a:solidFill>
                  <a:srgbClr val="1854A3"/>
                </a:solidFill>
                <a:latin typeface="微软雅黑" panose="020B0503020204020204" pitchFamily="34" charset="-122"/>
                <a:ea typeface="微软雅黑" panose="020B0503020204020204" pitchFamily="34" charset="-122"/>
                <a:cs typeface="+mj-cs"/>
              </a:rPr>
              <a:t>首页</a:t>
            </a:r>
          </a:p>
        </p:txBody>
      </p:sp>
      <p:pic>
        <p:nvPicPr>
          <p:cNvPr id="2" name="图片 1">
            <a:extLst>
              <a:ext uri="{FF2B5EF4-FFF2-40B4-BE49-F238E27FC236}">
                <a16:creationId xmlns="" xmlns:a16="http://schemas.microsoft.com/office/drawing/2014/main" id="{FCB734AB-289A-4DB4-BBDD-F1DA15E90D7C}"/>
              </a:ext>
            </a:extLst>
          </p:cNvPr>
          <p:cNvPicPr>
            <a:picLocks noChangeAspect="1"/>
          </p:cNvPicPr>
          <p:nvPr/>
        </p:nvPicPr>
        <p:blipFill>
          <a:blip r:embed="rId2"/>
          <a:stretch>
            <a:fillRect/>
          </a:stretch>
        </p:blipFill>
        <p:spPr>
          <a:xfrm>
            <a:off x="883897" y="789464"/>
            <a:ext cx="7376206" cy="4198660"/>
          </a:xfrm>
          <a:prstGeom prst="rect">
            <a:avLst/>
          </a:prstGeom>
        </p:spPr>
      </p:pic>
    </p:spTree>
    <p:extLst>
      <p:ext uri="{BB962C8B-B14F-4D97-AF65-F5344CB8AC3E}">
        <p14:creationId xmlns:p14="http://schemas.microsoft.com/office/powerpoint/2010/main" val="3025341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内容占位符 2"/>
          <p:cNvSpPr txBox="1"/>
          <p:nvPr/>
        </p:nvSpPr>
        <p:spPr>
          <a:xfrm>
            <a:off x="741252" y="843558"/>
            <a:ext cx="7503156" cy="339122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2400" b="0" kern="1200">
                <a:solidFill>
                  <a:srgbClr val="00469D"/>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rgbClr val="00469D"/>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469D"/>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469D"/>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469D"/>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2200" b="1" dirty="0">
                <a:solidFill>
                  <a:schemeClr val="tx1"/>
                </a:solidFill>
              </a:rPr>
              <a:t>学校类：</a:t>
            </a:r>
            <a:endParaRPr lang="en-US" altLang="zh-CN" sz="2200" b="1" dirty="0">
              <a:solidFill>
                <a:schemeClr val="tx1"/>
              </a:solidFill>
            </a:endParaRPr>
          </a:p>
          <a:p>
            <a:pPr>
              <a:lnSpc>
                <a:spcPct val="150000"/>
              </a:lnSpc>
            </a:pPr>
            <a:r>
              <a:rPr lang="zh-CN" altLang="en-US" sz="2000" dirty="0">
                <a:solidFill>
                  <a:schemeClr val="tx1"/>
                </a:solidFill>
              </a:rPr>
              <a:t>学校管理员：填报学校指标数据</a:t>
            </a:r>
            <a:endParaRPr lang="en-US" altLang="zh-CN" sz="2000" dirty="0">
              <a:solidFill>
                <a:schemeClr val="tx1"/>
              </a:solidFill>
            </a:endParaRPr>
          </a:p>
          <a:p>
            <a:pPr marL="0" indent="0">
              <a:lnSpc>
                <a:spcPct val="150000"/>
              </a:lnSpc>
              <a:buFont typeface="Arial" panose="020B0604020202020204" pitchFamily="34" charset="0"/>
              <a:buNone/>
            </a:pPr>
            <a:r>
              <a:rPr lang="zh-CN" altLang="en-US" sz="2200" b="1" dirty="0">
                <a:solidFill>
                  <a:schemeClr val="tx1"/>
                </a:solidFill>
              </a:rPr>
              <a:t>地区类（省市县）：</a:t>
            </a:r>
            <a:endParaRPr lang="en-US" altLang="zh-CN" sz="2200" b="1" dirty="0">
              <a:solidFill>
                <a:schemeClr val="tx1"/>
              </a:solidFill>
            </a:endParaRPr>
          </a:p>
          <a:p>
            <a:pPr>
              <a:lnSpc>
                <a:spcPct val="150000"/>
              </a:lnSpc>
            </a:pPr>
            <a:r>
              <a:rPr lang="zh-CN" altLang="en-US" sz="2000" dirty="0">
                <a:solidFill>
                  <a:schemeClr val="tx1"/>
                </a:solidFill>
              </a:rPr>
              <a:t>各级地区管理员：填报本地区指标数据；查看下级填报数据及统计数据；管理下级账号；</a:t>
            </a:r>
            <a:endParaRPr lang="en-US" altLang="zh-CN" sz="2000" dirty="0">
              <a:solidFill>
                <a:schemeClr val="tx1"/>
              </a:solidFill>
            </a:endParaRPr>
          </a:p>
          <a:p>
            <a:pPr>
              <a:lnSpc>
                <a:spcPct val="150000"/>
              </a:lnSpc>
            </a:pPr>
            <a:r>
              <a:rPr lang="zh-CN" altLang="en-US" sz="2000" dirty="0">
                <a:solidFill>
                  <a:schemeClr val="tx1"/>
                </a:solidFill>
              </a:rPr>
              <a:t>各级地区审核员：审核下级上报数据；查看统计数据；</a:t>
            </a:r>
            <a:endParaRPr lang="en-US" altLang="zh-CN" sz="2000" dirty="0">
              <a:solidFill>
                <a:schemeClr val="tx1"/>
              </a:solidFill>
            </a:endParaRPr>
          </a:p>
          <a:p>
            <a:pPr>
              <a:lnSpc>
                <a:spcPct val="150000"/>
              </a:lnSpc>
            </a:pPr>
            <a:r>
              <a:rPr lang="zh-CN" altLang="en-US" sz="2000" dirty="0">
                <a:solidFill>
                  <a:schemeClr val="tx1"/>
                </a:solidFill>
              </a:rPr>
              <a:t>各级地区视察员：查看统计数据；</a:t>
            </a:r>
            <a:endParaRPr lang="en-US" altLang="zh-CN" sz="2000" dirty="0">
              <a:solidFill>
                <a:schemeClr val="tx1"/>
              </a:solidFill>
            </a:endParaRPr>
          </a:p>
          <a:p>
            <a:pPr marL="0" indent="0">
              <a:lnSpc>
                <a:spcPct val="150000"/>
              </a:lnSpc>
              <a:buNone/>
            </a:pPr>
            <a:r>
              <a:rPr lang="zh-CN" altLang="en-US" sz="2200" b="1" dirty="0">
                <a:solidFill>
                  <a:schemeClr val="tx1"/>
                </a:solidFill>
              </a:rPr>
              <a:t>地区类（中央）：</a:t>
            </a:r>
            <a:endParaRPr lang="en-US" altLang="zh-CN" sz="2200" b="1" dirty="0">
              <a:solidFill>
                <a:schemeClr val="tx1"/>
              </a:solidFill>
            </a:endParaRPr>
          </a:p>
          <a:p>
            <a:pPr>
              <a:lnSpc>
                <a:spcPct val="150000"/>
              </a:lnSpc>
            </a:pPr>
            <a:r>
              <a:rPr lang="zh-CN" altLang="en-US" sz="2000" dirty="0">
                <a:solidFill>
                  <a:schemeClr val="tx1"/>
                </a:solidFill>
              </a:rPr>
              <a:t>中央地区管理员：管理全国学校；管理填报指标；查看统计数据；</a:t>
            </a:r>
            <a:endParaRPr lang="en-US" altLang="zh-CN" sz="2000" dirty="0">
              <a:solidFill>
                <a:schemeClr val="tx1"/>
              </a:solidFill>
            </a:endParaRPr>
          </a:p>
          <a:p>
            <a:pPr>
              <a:lnSpc>
                <a:spcPct val="150000"/>
              </a:lnSpc>
            </a:pPr>
            <a:r>
              <a:rPr lang="zh-CN" altLang="en-US" sz="2000" dirty="0">
                <a:solidFill>
                  <a:schemeClr val="tx1"/>
                </a:solidFill>
              </a:rPr>
              <a:t>中央地区审核员：查看下级上报数据</a:t>
            </a:r>
            <a:endParaRPr lang="en-US" altLang="zh-CN" sz="2000" dirty="0">
              <a:solidFill>
                <a:schemeClr val="tx1"/>
              </a:solidFill>
            </a:endParaRPr>
          </a:p>
          <a:p>
            <a:pPr>
              <a:lnSpc>
                <a:spcPct val="150000"/>
              </a:lnSpc>
            </a:pPr>
            <a:r>
              <a:rPr lang="zh-CN" altLang="en-US" sz="2000" dirty="0">
                <a:solidFill>
                  <a:schemeClr val="tx1"/>
                </a:solidFill>
              </a:rPr>
              <a:t>中央地区视察员：查看统计数据</a:t>
            </a:r>
            <a:endParaRPr lang="en-US" altLang="zh-CN" sz="2000" dirty="0">
              <a:solidFill>
                <a:schemeClr val="tx1"/>
              </a:solidFill>
            </a:endParaRPr>
          </a:p>
          <a:p>
            <a:pPr marL="0" indent="0">
              <a:lnSpc>
                <a:spcPct val="150000"/>
              </a:lnSpc>
              <a:buNone/>
            </a:pPr>
            <a:endParaRPr lang="en-US" altLang="zh-CN" sz="2000" dirty="0">
              <a:solidFill>
                <a:schemeClr val="tx1"/>
              </a:solidFill>
            </a:endParaRPr>
          </a:p>
        </p:txBody>
      </p:sp>
      <p:sp>
        <p:nvSpPr>
          <p:cNvPr id="5" name="矩形 4"/>
          <p:cNvSpPr/>
          <p:nvPr/>
        </p:nvSpPr>
        <p:spPr>
          <a:xfrm>
            <a:off x="251520" y="267494"/>
            <a:ext cx="3960440" cy="52322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2.1 </a:t>
            </a:r>
            <a:r>
              <a:rPr lang="zh-CN" altLang="en-US" sz="2800" b="1" dirty="0">
                <a:solidFill>
                  <a:srgbClr val="1854A3"/>
                </a:solidFill>
                <a:latin typeface="微软雅黑" panose="020B0503020204020204" pitchFamily="34" charset="-122"/>
                <a:ea typeface="微软雅黑" panose="020B0503020204020204" pitchFamily="34" charset="-122"/>
                <a:cs typeface="+mj-cs"/>
              </a:rPr>
              <a:t>系统角色</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4.1 </a:t>
            </a:r>
            <a:r>
              <a:rPr lang="zh-CN" altLang="en-US" sz="2800" b="1" dirty="0">
                <a:solidFill>
                  <a:srgbClr val="1854A3"/>
                </a:solidFill>
                <a:latin typeface="微软雅黑" panose="020B0503020204020204" pitchFamily="34" charset="-122"/>
                <a:ea typeface="微软雅黑" panose="020B0503020204020204" pitchFamily="34" charset="-122"/>
                <a:cs typeface="+mj-cs"/>
              </a:rPr>
              <a:t>其他功能介绍</a:t>
            </a:r>
            <a:r>
              <a:rPr lang="en-US" altLang="zh-CN" sz="2800" b="1" dirty="0">
                <a:solidFill>
                  <a:srgbClr val="1854A3"/>
                </a:solidFill>
                <a:latin typeface="微软雅黑" panose="020B0503020204020204" pitchFamily="34" charset="-122"/>
                <a:ea typeface="微软雅黑" panose="020B0503020204020204" pitchFamily="34" charset="-122"/>
                <a:cs typeface="+mj-cs"/>
              </a:rPr>
              <a:t> – </a:t>
            </a:r>
            <a:r>
              <a:rPr lang="zh-CN" altLang="en-US" sz="2800" b="1" dirty="0">
                <a:solidFill>
                  <a:srgbClr val="1854A3"/>
                </a:solidFill>
                <a:latin typeface="微软雅黑" panose="020B0503020204020204" pitchFamily="34" charset="-122"/>
                <a:ea typeface="微软雅黑" panose="020B0503020204020204" pitchFamily="34" charset="-122"/>
                <a:cs typeface="+mj-cs"/>
              </a:rPr>
              <a:t>学校管理员</a:t>
            </a:r>
          </a:p>
        </p:txBody>
      </p:sp>
      <p:sp>
        <p:nvSpPr>
          <p:cNvPr id="2" name="TextBox 1"/>
          <p:cNvSpPr txBox="1"/>
          <p:nvPr/>
        </p:nvSpPr>
        <p:spPr>
          <a:xfrm>
            <a:off x="179512" y="1203598"/>
            <a:ext cx="461665" cy="2169825"/>
          </a:xfrm>
          <a:prstGeom prst="rect">
            <a:avLst/>
          </a:prstGeom>
          <a:noFill/>
        </p:spPr>
        <p:txBody>
          <a:bodyPr vert="eaVert" wrap="none" rtlCol="0">
            <a:spAutoFit/>
          </a:bodyPr>
          <a:lstStyle/>
          <a:p>
            <a:r>
              <a:rPr lang="zh-CN" altLang="en-US" dirty="0"/>
              <a:t>学校管理员功能介绍</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808069"/>
            <a:ext cx="6547072" cy="3996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圆角矩形 2"/>
          <p:cNvSpPr/>
          <p:nvPr/>
        </p:nvSpPr>
        <p:spPr>
          <a:xfrm>
            <a:off x="4499992" y="2576542"/>
            <a:ext cx="2808312" cy="121934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rgbClr val="FF0000"/>
                </a:solidFill>
              </a:rPr>
              <a:t>学校管理员</a:t>
            </a:r>
            <a:endParaRPr lang="en-US" altLang="zh-CN" dirty="0" smtClean="0">
              <a:solidFill>
                <a:srgbClr val="FF0000"/>
              </a:solidFill>
            </a:endParaRPr>
          </a:p>
          <a:p>
            <a:r>
              <a:rPr lang="zh-CN" altLang="en-US" dirty="0" smtClean="0">
                <a:solidFill>
                  <a:srgbClr val="FF0000"/>
                </a:solidFill>
              </a:rPr>
              <a:t>开放了学生数，教师数，班级数的维护</a:t>
            </a:r>
            <a:endParaRPr lang="zh-CN" altLang="en-US" dirty="0">
              <a:solidFill>
                <a:srgbClr val="FF0000"/>
              </a:solidFill>
            </a:endParaRPr>
          </a:p>
        </p:txBody>
      </p:sp>
    </p:spTree>
    <p:extLst>
      <p:ext uri="{BB962C8B-B14F-4D97-AF65-F5344CB8AC3E}">
        <p14:creationId xmlns:p14="http://schemas.microsoft.com/office/powerpoint/2010/main" val="42320264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4.1 </a:t>
            </a:r>
            <a:r>
              <a:rPr lang="zh-CN" altLang="en-US" sz="2800" b="1" dirty="0">
                <a:solidFill>
                  <a:srgbClr val="1854A3"/>
                </a:solidFill>
                <a:latin typeface="微软雅黑" panose="020B0503020204020204" pitchFamily="34" charset="-122"/>
                <a:ea typeface="微软雅黑" panose="020B0503020204020204" pitchFamily="34" charset="-122"/>
                <a:cs typeface="+mj-cs"/>
              </a:rPr>
              <a:t>其他功能介绍</a:t>
            </a:r>
            <a:r>
              <a:rPr lang="en-US" altLang="zh-CN" sz="2800" b="1" dirty="0">
                <a:solidFill>
                  <a:srgbClr val="1854A3"/>
                </a:solidFill>
                <a:latin typeface="微软雅黑" panose="020B0503020204020204" pitchFamily="34" charset="-122"/>
                <a:ea typeface="微软雅黑" panose="020B0503020204020204" pitchFamily="34" charset="-122"/>
                <a:cs typeface="+mj-cs"/>
              </a:rPr>
              <a:t> – </a:t>
            </a:r>
            <a:r>
              <a:rPr lang="zh-CN" altLang="en-US" sz="2800" b="1" dirty="0">
                <a:solidFill>
                  <a:srgbClr val="1854A3"/>
                </a:solidFill>
                <a:latin typeface="微软雅黑" panose="020B0503020204020204" pitchFamily="34" charset="-122"/>
                <a:ea typeface="微软雅黑" panose="020B0503020204020204" pitchFamily="34" charset="-122"/>
                <a:cs typeface="+mj-cs"/>
              </a:rPr>
              <a:t>学校管理员</a:t>
            </a:r>
          </a:p>
        </p:txBody>
      </p:sp>
      <p:sp>
        <p:nvSpPr>
          <p:cNvPr id="2" name="TextBox 1"/>
          <p:cNvSpPr txBox="1"/>
          <p:nvPr/>
        </p:nvSpPr>
        <p:spPr>
          <a:xfrm>
            <a:off x="179512" y="1203598"/>
            <a:ext cx="461665" cy="2169825"/>
          </a:xfrm>
          <a:prstGeom prst="rect">
            <a:avLst/>
          </a:prstGeom>
          <a:noFill/>
        </p:spPr>
        <p:txBody>
          <a:bodyPr vert="eaVert" wrap="none" rtlCol="0">
            <a:spAutoFit/>
          </a:bodyPr>
          <a:lstStyle/>
          <a:p>
            <a:r>
              <a:rPr lang="zh-CN" altLang="en-US" dirty="0"/>
              <a:t>学校管理员功能介绍</a:t>
            </a:r>
          </a:p>
        </p:txBody>
      </p:sp>
      <p:pic>
        <p:nvPicPr>
          <p:cNvPr id="4" name="图片 3">
            <a:extLst>
              <a:ext uri="{FF2B5EF4-FFF2-40B4-BE49-F238E27FC236}">
                <a16:creationId xmlns="" xmlns:a16="http://schemas.microsoft.com/office/drawing/2014/main" id="{4CFE3658-7735-45E2-A702-4AF8DBDC7C94}"/>
              </a:ext>
            </a:extLst>
          </p:cNvPr>
          <p:cNvPicPr>
            <a:picLocks noChangeAspect="1"/>
          </p:cNvPicPr>
          <p:nvPr/>
        </p:nvPicPr>
        <p:blipFill>
          <a:blip r:embed="rId2"/>
          <a:stretch>
            <a:fillRect/>
          </a:stretch>
        </p:blipFill>
        <p:spPr>
          <a:xfrm>
            <a:off x="755576" y="987573"/>
            <a:ext cx="8192516" cy="3584679"/>
          </a:xfrm>
          <a:prstGeom prst="rect">
            <a:avLst/>
          </a:prstGeom>
        </p:spPr>
      </p:pic>
      <p:sp>
        <p:nvSpPr>
          <p:cNvPr id="3" name="圆角矩形 2"/>
          <p:cNvSpPr/>
          <p:nvPr/>
        </p:nvSpPr>
        <p:spPr>
          <a:xfrm>
            <a:off x="4851834" y="3147814"/>
            <a:ext cx="2960526"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查看上级发布的通知文件</a:t>
            </a:r>
            <a:endParaRPr lang="zh-CN" altLang="en-US" dirty="0">
              <a:solidFill>
                <a:srgbClr val="FF0000"/>
              </a:solidFill>
            </a:endParaRPr>
          </a:p>
        </p:txBody>
      </p:sp>
    </p:spTree>
    <p:extLst>
      <p:ext uri="{BB962C8B-B14F-4D97-AF65-F5344CB8AC3E}">
        <p14:creationId xmlns:p14="http://schemas.microsoft.com/office/powerpoint/2010/main" val="5860469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4.1 </a:t>
            </a:r>
            <a:r>
              <a:rPr lang="zh-CN" altLang="en-US" sz="2800" b="1" dirty="0">
                <a:solidFill>
                  <a:srgbClr val="1854A3"/>
                </a:solidFill>
                <a:latin typeface="微软雅黑" panose="020B0503020204020204" pitchFamily="34" charset="-122"/>
                <a:ea typeface="微软雅黑" panose="020B0503020204020204" pitchFamily="34" charset="-122"/>
                <a:cs typeface="+mj-cs"/>
              </a:rPr>
              <a:t>其他功能介绍</a:t>
            </a:r>
            <a:r>
              <a:rPr lang="en-US" altLang="zh-CN" sz="2800" b="1" dirty="0">
                <a:solidFill>
                  <a:srgbClr val="1854A3"/>
                </a:solidFill>
                <a:latin typeface="微软雅黑" panose="020B0503020204020204" pitchFamily="34" charset="-122"/>
                <a:ea typeface="微软雅黑" panose="020B0503020204020204" pitchFamily="34" charset="-122"/>
                <a:cs typeface="+mj-cs"/>
              </a:rPr>
              <a:t> – </a:t>
            </a:r>
            <a:r>
              <a:rPr lang="zh-CN" altLang="en-US" sz="2800" b="1" dirty="0">
                <a:solidFill>
                  <a:srgbClr val="1854A3"/>
                </a:solidFill>
                <a:latin typeface="微软雅黑" panose="020B0503020204020204" pitchFamily="34" charset="-122"/>
                <a:ea typeface="微软雅黑" panose="020B0503020204020204" pitchFamily="34" charset="-122"/>
                <a:cs typeface="+mj-cs"/>
              </a:rPr>
              <a:t>学校管理员</a:t>
            </a:r>
          </a:p>
        </p:txBody>
      </p:sp>
      <p:sp>
        <p:nvSpPr>
          <p:cNvPr id="2" name="TextBox 1"/>
          <p:cNvSpPr txBox="1"/>
          <p:nvPr/>
        </p:nvSpPr>
        <p:spPr>
          <a:xfrm>
            <a:off x="179512" y="1203598"/>
            <a:ext cx="461665" cy="2169825"/>
          </a:xfrm>
          <a:prstGeom prst="rect">
            <a:avLst/>
          </a:prstGeom>
          <a:noFill/>
        </p:spPr>
        <p:txBody>
          <a:bodyPr vert="eaVert" wrap="none" rtlCol="0">
            <a:spAutoFit/>
          </a:bodyPr>
          <a:lstStyle/>
          <a:p>
            <a:r>
              <a:rPr lang="zh-CN" altLang="en-US" dirty="0"/>
              <a:t>学校管理员功能介绍</a:t>
            </a:r>
          </a:p>
        </p:txBody>
      </p:sp>
      <p:pic>
        <p:nvPicPr>
          <p:cNvPr id="4" name="图片 3">
            <a:extLst>
              <a:ext uri="{FF2B5EF4-FFF2-40B4-BE49-F238E27FC236}">
                <a16:creationId xmlns="" xmlns:a16="http://schemas.microsoft.com/office/drawing/2014/main" id="{EEAD4740-5FD3-44D0-8324-AA4FBC9E3D31}"/>
              </a:ext>
            </a:extLst>
          </p:cNvPr>
          <p:cNvPicPr>
            <a:picLocks noChangeAspect="1"/>
          </p:cNvPicPr>
          <p:nvPr/>
        </p:nvPicPr>
        <p:blipFill>
          <a:blip r:embed="rId2"/>
          <a:stretch>
            <a:fillRect/>
          </a:stretch>
        </p:blipFill>
        <p:spPr>
          <a:xfrm>
            <a:off x="1071789" y="789464"/>
            <a:ext cx="7000421" cy="4028788"/>
          </a:xfrm>
          <a:prstGeom prst="rect">
            <a:avLst/>
          </a:prstGeom>
        </p:spPr>
      </p:pic>
      <p:sp>
        <p:nvSpPr>
          <p:cNvPr id="3" name="圆角矩形 2"/>
          <p:cNvSpPr/>
          <p:nvPr/>
        </p:nvSpPr>
        <p:spPr>
          <a:xfrm>
            <a:off x="4571999" y="2499742"/>
            <a:ext cx="2448273" cy="9361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教学点项目学校</a:t>
            </a:r>
            <a:endParaRPr lang="en-US" altLang="zh-CN" dirty="0" smtClean="0">
              <a:solidFill>
                <a:srgbClr val="FF0000"/>
              </a:solidFill>
            </a:endParaRPr>
          </a:p>
          <a:p>
            <a:pPr algn="ctr"/>
            <a:r>
              <a:rPr lang="zh-CN" altLang="en-US" dirty="0" smtClean="0">
                <a:solidFill>
                  <a:srgbClr val="FF0000"/>
                </a:solidFill>
              </a:rPr>
              <a:t>接收资源信息填写</a:t>
            </a:r>
            <a:endParaRPr lang="zh-CN" altLang="en-US" dirty="0">
              <a:solidFill>
                <a:srgbClr val="FF0000"/>
              </a:solidFill>
            </a:endParaRPr>
          </a:p>
        </p:txBody>
      </p:sp>
    </p:spTree>
    <p:extLst>
      <p:ext uri="{BB962C8B-B14F-4D97-AF65-F5344CB8AC3E}">
        <p14:creationId xmlns:p14="http://schemas.microsoft.com/office/powerpoint/2010/main" val="42499611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4.1 </a:t>
            </a:r>
            <a:r>
              <a:rPr lang="zh-CN" altLang="en-US" sz="2800" b="1" dirty="0">
                <a:solidFill>
                  <a:srgbClr val="1854A3"/>
                </a:solidFill>
                <a:latin typeface="微软雅黑" panose="020B0503020204020204" pitchFamily="34" charset="-122"/>
                <a:ea typeface="微软雅黑" panose="020B0503020204020204" pitchFamily="34" charset="-122"/>
                <a:cs typeface="+mj-cs"/>
              </a:rPr>
              <a:t>其他功能介绍</a:t>
            </a:r>
            <a:r>
              <a:rPr lang="en-US" altLang="zh-CN" sz="2800" b="1" dirty="0">
                <a:solidFill>
                  <a:srgbClr val="1854A3"/>
                </a:solidFill>
                <a:latin typeface="微软雅黑" panose="020B0503020204020204" pitchFamily="34" charset="-122"/>
                <a:ea typeface="微软雅黑" panose="020B0503020204020204" pitchFamily="34" charset="-122"/>
                <a:cs typeface="+mj-cs"/>
              </a:rPr>
              <a:t> – </a:t>
            </a:r>
            <a:r>
              <a:rPr lang="zh-CN" altLang="en-US" sz="2800" b="1" dirty="0">
                <a:solidFill>
                  <a:srgbClr val="1854A3"/>
                </a:solidFill>
                <a:latin typeface="微软雅黑" panose="020B0503020204020204" pitchFamily="34" charset="-122"/>
                <a:ea typeface="微软雅黑" panose="020B0503020204020204" pitchFamily="34" charset="-122"/>
                <a:cs typeface="+mj-cs"/>
              </a:rPr>
              <a:t>学校管理员</a:t>
            </a:r>
          </a:p>
        </p:txBody>
      </p:sp>
      <p:sp>
        <p:nvSpPr>
          <p:cNvPr id="2" name="TextBox 1"/>
          <p:cNvSpPr txBox="1"/>
          <p:nvPr/>
        </p:nvSpPr>
        <p:spPr>
          <a:xfrm>
            <a:off x="179512" y="1203598"/>
            <a:ext cx="461665" cy="2169825"/>
          </a:xfrm>
          <a:prstGeom prst="rect">
            <a:avLst/>
          </a:prstGeom>
          <a:noFill/>
        </p:spPr>
        <p:txBody>
          <a:bodyPr vert="eaVert" wrap="none" rtlCol="0">
            <a:spAutoFit/>
          </a:bodyPr>
          <a:lstStyle/>
          <a:p>
            <a:r>
              <a:rPr lang="zh-CN" altLang="en-US" dirty="0"/>
              <a:t>学校管理员功能介绍</a:t>
            </a:r>
          </a:p>
        </p:txBody>
      </p:sp>
      <p:pic>
        <p:nvPicPr>
          <p:cNvPr id="4" name="图片 3">
            <a:extLst>
              <a:ext uri="{FF2B5EF4-FFF2-40B4-BE49-F238E27FC236}">
                <a16:creationId xmlns="" xmlns:a16="http://schemas.microsoft.com/office/drawing/2014/main" id="{DFE4D517-4961-4692-9F41-77D2D6698B63}"/>
              </a:ext>
            </a:extLst>
          </p:cNvPr>
          <p:cNvPicPr>
            <a:picLocks noChangeAspect="1"/>
          </p:cNvPicPr>
          <p:nvPr/>
        </p:nvPicPr>
        <p:blipFill>
          <a:blip r:embed="rId3"/>
          <a:stretch>
            <a:fillRect/>
          </a:stretch>
        </p:blipFill>
        <p:spPr>
          <a:xfrm>
            <a:off x="1115616" y="789464"/>
            <a:ext cx="7236296" cy="4038863"/>
          </a:xfrm>
          <a:prstGeom prst="rect">
            <a:avLst/>
          </a:prstGeom>
        </p:spPr>
      </p:pic>
    </p:spTree>
    <p:extLst>
      <p:ext uri="{BB962C8B-B14F-4D97-AF65-F5344CB8AC3E}">
        <p14:creationId xmlns:p14="http://schemas.microsoft.com/office/powerpoint/2010/main" val="22198487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4.1 </a:t>
            </a:r>
            <a:r>
              <a:rPr lang="zh-CN" altLang="en-US" sz="2800" b="1" dirty="0">
                <a:solidFill>
                  <a:srgbClr val="1854A3"/>
                </a:solidFill>
                <a:latin typeface="微软雅黑" panose="020B0503020204020204" pitchFamily="34" charset="-122"/>
                <a:ea typeface="微软雅黑" panose="020B0503020204020204" pitchFamily="34" charset="-122"/>
                <a:cs typeface="+mj-cs"/>
              </a:rPr>
              <a:t>其他功能介绍</a:t>
            </a:r>
            <a:r>
              <a:rPr lang="en-US" altLang="zh-CN" sz="2800" b="1" dirty="0">
                <a:solidFill>
                  <a:srgbClr val="1854A3"/>
                </a:solidFill>
                <a:latin typeface="微软雅黑" panose="020B0503020204020204" pitchFamily="34" charset="-122"/>
                <a:ea typeface="微软雅黑" panose="020B0503020204020204" pitchFamily="34" charset="-122"/>
                <a:cs typeface="+mj-cs"/>
              </a:rPr>
              <a:t> – </a:t>
            </a:r>
            <a:r>
              <a:rPr lang="zh-CN" altLang="en-US" sz="2800" b="1" dirty="0">
                <a:solidFill>
                  <a:srgbClr val="1854A3"/>
                </a:solidFill>
                <a:latin typeface="微软雅黑" panose="020B0503020204020204" pitchFamily="34" charset="-122"/>
                <a:ea typeface="微软雅黑" panose="020B0503020204020204" pitchFamily="34" charset="-122"/>
                <a:cs typeface="+mj-cs"/>
              </a:rPr>
              <a:t>学校管理员</a:t>
            </a:r>
          </a:p>
        </p:txBody>
      </p:sp>
      <p:sp>
        <p:nvSpPr>
          <p:cNvPr id="2" name="TextBox 1"/>
          <p:cNvSpPr txBox="1"/>
          <p:nvPr/>
        </p:nvSpPr>
        <p:spPr>
          <a:xfrm>
            <a:off x="179512" y="1203598"/>
            <a:ext cx="461665" cy="2169825"/>
          </a:xfrm>
          <a:prstGeom prst="rect">
            <a:avLst/>
          </a:prstGeom>
          <a:noFill/>
        </p:spPr>
        <p:txBody>
          <a:bodyPr vert="eaVert" wrap="none" rtlCol="0">
            <a:spAutoFit/>
          </a:bodyPr>
          <a:lstStyle/>
          <a:p>
            <a:r>
              <a:rPr lang="zh-CN" altLang="en-US" dirty="0"/>
              <a:t>学校管理员功能介绍</a:t>
            </a:r>
          </a:p>
        </p:txBody>
      </p:sp>
      <p:pic>
        <p:nvPicPr>
          <p:cNvPr id="3" name="图片 2">
            <a:extLst>
              <a:ext uri="{FF2B5EF4-FFF2-40B4-BE49-F238E27FC236}">
                <a16:creationId xmlns="" xmlns:a16="http://schemas.microsoft.com/office/drawing/2014/main" id="{04014BC6-BE1F-4809-908C-5C3B45F3FAC7}"/>
              </a:ext>
            </a:extLst>
          </p:cNvPr>
          <p:cNvPicPr>
            <a:picLocks noChangeAspect="1"/>
          </p:cNvPicPr>
          <p:nvPr/>
        </p:nvPicPr>
        <p:blipFill>
          <a:blip r:embed="rId2"/>
          <a:stretch>
            <a:fillRect/>
          </a:stretch>
        </p:blipFill>
        <p:spPr>
          <a:xfrm>
            <a:off x="731450" y="871449"/>
            <a:ext cx="8233038" cy="3400602"/>
          </a:xfrm>
          <a:prstGeom prst="rect">
            <a:avLst/>
          </a:prstGeom>
        </p:spPr>
      </p:pic>
    </p:spTree>
    <p:extLst>
      <p:ext uri="{BB962C8B-B14F-4D97-AF65-F5344CB8AC3E}">
        <p14:creationId xmlns:p14="http://schemas.microsoft.com/office/powerpoint/2010/main" val="27890982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50EBFF44-511B-4EEA-8614-2C06DEDACDAD}"/>
              </a:ext>
            </a:extLst>
          </p:cNvPr>
          <p:cNvPicPr>
            <a:picLocks noChangeAspect="1"/>
          </p:cNvPicPr>
          <p:nvPr/>
        </p:nvPicPr>
        <p:blipFill>
          <a:blip r:embed="rId2"/>
          <a:stretch>
            <a:fillRect/>
          </a:stretch>
        </p:blipFill>
        <p:spPr>
          <a:xfrm>
            <a:off x="725705" y="1051332"/>
            <a:ext cx="8311615" cy="3040835"/>
          </a:xfrm>
          <a:prstGeom prst="rect">
            <a:avLst/>
          </a:prstGeom>
        </p:spPr>
      </p:pic>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4.1 </a:t>
            </a:r>
            <a:r>
              <a:rPr lang="zh-CN" altLang="en-US" sz="2800" b="1" dirty="0">
                <a:solidFill>
                  <a:srgbClr val="1854A3"/>
                </a:solidFill>
                <a:latin typeface="微软雅黑" panose="020B0503020204020204" pitchFamily="34" charset="-122"/>
                <a:ea typeface="微软雅黑" panose="020B0503020204020204" pitchFamily="34" charset="-122"/>
                <a:cs typeface="+mj-cs"/>
              </a:rPr>
              <a:t>其他功能介绍</a:t>
            </a:r>
            <a:r>
              <a:rPr lang="en-US" altLang="zh-CN" sz="2800" b="1" dirty="0">
                <a:solidFill>
                  <a:srgbClr val="1854A3"/>
                </a:solidFill>
                <a:latin typeface="微软雅黑" panose="020B0503020204020204" pitchFamily="34" charset="-122"/>
                <a:ea typeface="微软雅黑" panose="020B0503020204020204" pitchFamily="34" charset="-122"/>
                <a:cs typeface="+mj-cs"/>
              </a:rPr>
              <a:t> – </a:t>
            </a:r>
            <a:r>
              <a:rPr lang="zh-CN" altLang="en-US" sz="2800" b="1" dirty="0">
                <a:solidFill>
                  <a:srgbClr val="1854A3"/>
                </a:solidFill>
                <a:latin typeface="微软雅黑" panose="020B0503020204020204" pitchFamily="34" charset="-122"/>
                <a:ea typeface="微软雅黑" panose="020B0503020204020204" pitchFamily="34" charset="-122"/>
                <a:cs typeface="+mj-cs"/>
              </a:rPr>
              <a:t>学校管理员</a:t>
            </a:r>
          </a:p>
        </p:txBody>
      </p:sp>
      <p:sp>
        <p:nvSpPr>
          <p:cNvPr id="2" name="TextBox 1"/>
          <p:cNvSpPr txBox="1"/>
          <p:nvPr/>
        </p:nvSpPr>
        <p:spPr>
          <a:xfrm>
            <a:off x="179512" y="1203598"/>
            <a:ext cx="461665" cy="2169825"/>
          </a:xfrm>
          <a:prstGeom prst="rect">
            <a:avLst/>
          </a:prstGeom>
          <a:noFill/>
        </p:spPr>
        <p:txBody>
          <a:bodyPr vert="eaVert" wrap="none" rtlCol="0">
            <a:spAutoFit/>
          </a:bodyPr>
          <a:lstStyle/>
          <a:p>
            <a:r>
              <a:rPr lang="zh-CN" altLang="en-US" dirty="0"/>
              <a:t>学校管理员功能介绍</a:t>
            </a:r>
          </a:p>
        </p:txBody>
      </p:sp>
      <p:sp>
        <p:nvSpPr>
          <p:cNvPr id="3" name="文本框 2"/>
          <p:cNvSpPr txBox="1"/>
          <p:nvPr/>
        </p:nvSpPr>
        <p:spPr>
          <a:xfrm>
            <a:off x="5988184" y="3373423"/>
            <a:ext cx="3241675" cy="1169551"/>
          </a:xfrm>
          <a:prstGeom prst="rect">
            <a:avLst/>
          </a:prstGeom>
          <a:noFill/>
        </p:spPr>
        <p:txBody>
          <a:bodyPr wrap="square" rtlCol="0">
            <a:spAutoFit/>
          </a:bodyPr>
          <a:lstStyle/>
          <a:p>
            <a:r>
              <a:rPr lang="zh-CN" altLang="en-US" sz="1400" dirty="0">
                <a:solidFill>
                  <a:srgbClr val="FD7E7E"/>
                </a:solidFill>
                <a:latin typeface="黑体" panose="02010609060101010101" charset="-122"/>
                <a:ea typeface="黑体" panose="02010609060101010101" charset="-122"/>
                <a:cs typeface="黑体" panose="02010609060101010101" charset="-122"/>
              </a:rPr>
              <a:t>作用：</a:t>
            </a:r>
            <a:endParaRPr lang="en-US" altLang="zh-CN" sz="1400" dirty="0">
              <a:solidFill>
                <a:srgbClr val="FD7E7E"/>
              </a:solidFill>
              <a:latin typeface="黑体" panose="02010609060101010101" charset="-122"/>
              <a:ea typeface="黑体" panose="02010609060101010101" charset="-122"/>
              <a:cs typeface="黑体" panose="02010609060101010101" charset="-122"/>
            </a:endParaRPr>
          </a:p>
          <a:p>
            <a:r>
              <a:rPr lang="en-US" altLang="zh-CN" sz="1400" dirty="0">
                <a:solidFill>
                  <a:srgbClr val="FD7E7E"/>
                </a:solidFill>
                <a:latin typeface="黑体" panose="02010609060101010101" charset="-122"/>
                <a:ea typeface="黑体" panose="02010609060101010101" charset="-122"/>
                <a:cs typeface="黑体" panose="02010609060101010101" charset="-122"/>
              </a:rPr>
              <a:t>1.</a:t>
            </a:r>
            <a:r>
              <a:rPr lang="zh-CN" altLang="en-US" sz="1400" dirty="0">
                <a:solidFill>
                  <a:srgbClr val="FD7E7E"/>
                </a:solidFill>
                <a:latin typeface="黑体" panose="02010609060101010101" charset="-122"/>
                <a:ea typeface="黑体" panose="02010609060101010101" charset="-122"/>
                <a:cs typeface="黑体" panose="02010609060101010101" charset="-122"/>
              </a:rPr>
              <a:t>绑定账号后，新旧账号都可用于登录（登录密码是新账号的密码）</a:t>
            </a:r>
            <a:endParaRPr lang="en-US" altLang="zh-CN" sz="1400" dirty="0">
              <a:solidFill>
                <a:srgbClr val="FD7E7E"/>
              </a:solidFill>
              <a:latin typeface="黑体" panose="02010609060101010101" charset="-122"/>
              <a:ea typeface="黑体" panose="02010609060101010101" charset="-122"/>
              <a:cs typeface="黑体" panose="02010609060101010101" charset="-122"/>
            </a:endParaRPr>
          </a:p>
          <a:p>
            <a:r>
              <a:rPr lang="en-US" altLang="zh-CN" sz="1400" dirty="0">
                <a:solidFill>
                  <a:srgbClr val="FD7E7E"/>
                </a:solidFill>
                <a:latin typeface="黑体" panose="02010609060101010101" charset="-122"/>
                <a:ea typeface="黑体" panose="02010609060101010101" charset="-122"/>
                <a:cs typeface="黑体" panose="02010609060101010101" charset="-122"/>
              </a:rPr>
              <a:t>2.</a:t>
            </a:r>
            <a:r>
              <a:rPr lang="zh-CN" altLang="en-US" sz="1400" dirty="0">
                <a:solidFill>
                  <a:srgbClr val="FD7E7E"/>
                </a:solidFill>
                <a:latin typeface="黑体" panose="02010609060101010101" charset="-122"/>
                <a:ea typeface="黑体" panose="02010609060101010101" charset="-122"/>
                <a:cs typeface="黑体" panose="02010609060101010101" charset="-122"/>
              </a:rPr>
              <a:t>一期的三通，教学点等填报数据会同步到二期系统</a:t>
            </a:r>
          </a:p>
        </p:txBody>
      </p:sp>
      <p:sp>
        <p:nvSpPr>
          <p:cNvPr id="9" name="文本框 8">
            <a:extLst>
              <a:ext uri="{FF2B5EF4-FFF2-40B4-BE49-F238E27FC236}">
                <a16:creationId xmlns="" xmlns:a16="http://schemas.microsoft.com/office/drawing/2014/main" id="{65776319-55B8-4442-9A1C-C150B4FC9870}"/>
              </a:ext>
            </a:extLst>
          </p:cNvPr>
          <p:cNvSpPr txBox="1"/>
          <p:nvPr/>
        </p:nvSpPr>
        <p:spPr>
          <a:xfrm>
            <a:off x="6096197" y="1947665"/>
            <a:ext cx="3025651" cy="954107"/>
          </a:xfrm>
          <a:prstGeom prst="rect">
            <a:avLst/>
          </a:prstGeom>
          <a:noFill/>
        </p:spPr>
        <p:txBody>
          <a:bodyPr wrap="square" rtlCol="0">
            <a:spAutoFit/>
          </a:bodyPr>
          <a:lstStyle/>
          <a:p>
            <a:r>
              <a:rPr lang="zh-CN" altLang="en-US" sz="1400" dirty="0">
                <a:solidFill>
                  <a:srgbClr val="FD7E7E"/>
                </a:solidFill>
                <a:latin typeface="黑体" panose="02010609060101010101" charset="-122"/>
                <a:ea typeface="黑体" panose="02010609060101010101" charset="-122"/>
                <a:cs typeface="黑体" panose="02010609060101010101" charset="-122"/>
              </a:rPr>
              <a:t>功能说明：</a:t>
            </a:r>
            <a:endParaRPr lang="en-US" altLang="zh-CN" sz="1400" dirty="0">
              <a:solidFill>
                <a:srgbClr val="FD7E7E"/>
              </a:solidFill>
              <a:latin typeface="黑体" panose="02010609060101010101" charset="-122"/>
              <a:ea typeface="黑体" panose="02010609060101010101" charset="-122"/>
              <a:cs typeface="黑体" panose="02010609060101010101" charset="-122"/>
            </a:endParaRPr>
          </a:p>
          <a:p>
            <a:r>
              <a:rPr lang="zh-CN" altLang="en-US" sz="1400" dirty="0">
                <a:solidFill>
                  <a:srgbClr val="FD7E7E"/>
                </a:solidFill>
                <a:latin typeface="黑体" panose="02010609060101010101" charset="-122"/>
                <a:ea typeface="黑体" panose="02010609060101010101" charset="-122"/>
                <a:cs typeface="黑体" panose="02010609060101010101" charset="-122"/>
              </a:rPr>
              <a:t>系统根据学校机构标识码绑定了一些学校，但是有很多学校无法匹配上，只能我们管理员手工匹配。</a:t>
            </a:r>
          </a:p>
        </p:txBody>
      </p:sp>
    </p:spTree>
    <p:extLst>
      <p:ext uri="{BB962C8B-B14F-4D97-AF65-F5344CB8AC3E}">
        <p14:creationId xmlns:p14="http://schemas.microsoft.com/office/powerpoint/2010/main" val="35652699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4.1 </a:t>
            </a:r>
            <a:r>
              <a:rPr lang="zh-CN" altLang="en-US" sz="2800" b="1" dirty="0">
                <a:solidFill>
                  <a:srgbClr val="1854A3"/>
                </a:solidFill>
                <a:latin typeface="微软雅黑" panose="020B0503020204020204" pitchFamily="34" charset="-122"/>
                <a:ea typeface="微软雅黑" panose="020B0503020204020204" pitchFamily="34" charset="-122"/>
                <a:cs typeface="+mj-cs"/>
              </a:rPr>
              <a:t>其他功能介绍</a:t>
            </a:r>
            <a:r>
              <a:rPr lang="en-US" altLang="zh-CN" sz="2800" b="1" dirty="0">
                <a:solidFill>
                  <a:srgbClr val="1854A3"/>
                </a:solidFill>
                <a:latin typeface="微软雅黑" panose="020B0503020204020204" pitchFamily="34" charset="-122"/>
                <a:ea typeface="微软雅黑" panose="020B0503020204020204" pitchFamily="34" charset="-122"/>
                <a:cs typeface="+mj-cs"/>
              </a:rPr>
              <a:t> – </a:t>
            </a:r>
            <a:r>
              <a:rPr lang="zh-CN" altLang="en-US" sz="2800" b="1" dirty="0">
                <a:solidFill>
                  <a:srgbClr val="1854A3"/>
                </a:solidFill>
                <a:latin typeface="微软雅黑" panose="020B0503020204020204" pitchFamily="34" charset="-122"/>
                <a:ea typeface="微软雅黑" panose="020B0503020204020204" pitchFamily="34" charset="-122"/>
                <a:cs typeface="+mj-cs"/>
              </a:rPr>
              <a:t>学校管理员</a:t>
            </a:r>
          </a:p>
        </p:txBody>
      </p:sp>
      <p:sp>
        <p:nvSpPr>
          <p:cNvPr id="2" name="TextBox 1"/>
          <p:cNvSpPr txBox="1"/>
          <p:nvPr/>
        </p:nvSpPr>
        <p:spPr>
          <a:xfrm>
            <a:off x="179512" y="1203598"/>
            <a:ext cx="461665" cy="2169825"/>
          </a:xfrm>
          <a:prstGeom prst="rect">
            <a:avLst/>
          </a:prstGeom>
          <a:noFill/>
        </p:spPr>
        <p:txBody>
          <a:bodyPr vert="eaVert" wrap="none" rtlCol="0">
            <a:spAutoFit/>
          </a:bodyPr>
          <a:lstStyle/>
          <a:p>
            <a:r>
              <a:rPr lang="zh-CN" altLang="en-US" dirty="0"/>
              <a:t>学校管理员功能介绍</a:t>
            </a:r>
          </a:p>
        </p:txBody>
      </p:sp>
      <p:pic>
        <p:nvPicPr>
          <p:cNvPr id="5" name="Picture 2">
            <a:extLst>
              <a:ext uri="{FF2B5EF4-FFF2-40B4-BE49-F238E27FC236}">
                <a16:creationId xmlns="" xmlns:a16="http://schemas.microsoft.com/office/drawing/2014/main" id="{E52B3EDF-ED74-484A-AD3D-40A8201084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 t="39373"/>
          <a:stretch/>
        </p:blipFill>
        <p:spPr bwMode="auto">
          <a:xfrm>
            <a:off x="755576" y="987574"/>
            <a:ext cx="8208912" cy="1849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3555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7488832"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4.2 </a:t>
            </a:r>
            <a:r>
              <a:rPr lang="zh-CN" altLang="en-US" sz="2800" b="1" dirty="0">
                <a:solidFill>
                  <a:srgbClr val="1854A3"/>
                </a:solidFill>
                <a:latin typeface="微软雅黑" panose="020B0503020204020204" pitchFamily="34" charset="-122"/>
                <a:ea typeface="微软雅黑" panose="020B0503020204020204" pitchFamily="34" charset="-122"/>
                <a:cs typeface="+mj-cs"/>
              </a:rPr>
              <a:t>地区（管理员、审核员、视察员）</a:t>
            </a:r>
            <a:r>
              <a:rPr lang="en-US" altLang="zh-CN" sz="2800" b="1" dirty="0">
                <a:solidFill>
                  <a:srgbClr val="1854A3"/>
                </a:solidFill>
                <a:latin typeface="微软雅黑" panose="020B0503020204020204" pitchFamily="34" charset="-122"/>
                <a:ea typeface="微软雅黑" panose="020B0503020204020204" pitchFamily="34" charset="-122"/>
                <a:cs typeface="+mj-cs"/>
              </a:rPr>
              <a:t>–</a:t>
            </a:r>
            <a:r>
              <a:rPr lang="zh-CN" altLang="en-US" sz="2800" b="1" dirty="0">
                <a:solidFill>
                  <a:srgbClr val="1854A3"/>
                </a:solidFill>
                <a:latin typeface="微软雅黑" panose="020B0503020204020204" pitchFamily="34" charset="-122"/>
                <a:ea typeface="微软雅黑" panose="020B0503020204020204" pitchFamily="34" charset="-122"/>
                <a:cs typeface="+mj-cs"/>
              </a:rPr>
              <a:t>首页</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805936"/>
            <a:ext cx="8958411" cy="365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7488832"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4.2 </a:t>
            </a:r>
            <a:r>
              <a:rPr lang="zh-CN" altLang="en-US" sz="2800" b="1" dirty="0">
                <a:solidFill>
                  <a:srgbClr val="1854A3"/>
                </a:solidFill>
                <a:latin typeface="微软雅黑" panose="020B0503020204020204" pitchFamily="34" charset="-122"/>
                <a:ea typeface="微软雅黑" panose="020B0503020204020204" pitchFamily="34" charset="-122"/>
                <a:cs typeface="+mj-cs"/>
              </a:rPr>
              <a:t>地区（管理员、审核员、视察员）</a:t>
            </a:r>
            <a:r>
              <a:rPr lang="en-US" altLang="zh-CN" sz="2800" b="1" dirty="0">
                <a:solidFill>
                  <a:srgbClr val="1854A3"/>
                </a:solidFill>
                <a:latin typeface="微软雅黑" panose="020B0503020204020204" pitchFamily="34" charset="-122"/>
                <a:ea typeface="微软雅黑" panose="020B0503020204020204" pitchFamily="34" charset="-122"/>
                <a:cs typeface="+mj-cs"/>
              </a:rPr>
              <a:t>–</a:t>
            </a:r>
            <a:r>
              <a:rPr lang="zh-CN" altLang="en-US" sz="2800" b="1" dirty="0">
                <a:solidFill>
                  <a:srgbClr val="1854A3"/>
                </a:solidFill>
                <a:latin typeface="微软雅黑" panose="020B0503020204020204" pitchFamily="34" charset="-122"/>
                <a:ea typeface="微软雅黑" panose="020B0503020204020204" pitchFamily="34" charset="-122"/>
                <a:cs typeface="+mj-cs"/>
              </a:rPr>
              <a:t>首页</a:t>
            </a:r>
          </a:p>
        </p:txBody>
      </p:sp>
      <p:pic>
        <p:nvPicPr>
          <p:cNvPr id="2" name="图片 1"/>
          <p:cNvPicPr>
            <a:picLocks noChangeAspect="1"/>
          </p:cNvPicPr>
          <p:nvPr/>
        </p:nvPicPr>
        <p:blipFill>
          <a:blip r:embed="rId3"/>
          <a:stretch>
            <a:fillRect/>
          </a:stretch>
        </p:blipFill>
        <p:spPr>
          <a:xfrm>
            <a:off x="139065" y="1074420"/>
            <a:ext cx="7866380" cy="3554730"/>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7488832"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4.2 </a:t>
            </a:r>
            <a:r>
              <a:rPr lang="zh-CN" altLang="en-US" sz="2800" b="1" dirty="0">
                <a:solidFill>
                  <a:srgbClr val="1854A3"/>
                </a:solidFill>
                <a:latin typeface="微软雅黑" panose="020B0503020204020204" pitchFamily="34" charset="-122"/>
                <a:ea typeface="微软雅黑" panose="020B0503020204020204" pitchFamily="34" charset="-122"/>
                <a:cs typeface="+mj-cs"/>
              </a:rPr>
              <a:t>地区（管理员、审核员、视察员）</a:t>
            </a:r>
            <a:r>
              <a:rPr lang="en-US" altLang="zh-CN" sz="2800" b="1" dirty="0">
                <a:solidFill>
                  <a:srgbClr val="1854A3"/>
                </a:solidFill>
                <a:latin typeface="微软雅黑" panose="020B0503020204020204" pitchFamily="34" charset="-122"/>
                <a:ea typeface="微软雅黑" panose="020B0503020204020204" pitchFamily="34" charset="-122"/>
                <a:cs typeface="+mj-cs"/>
              </a:rPr>
              <a:t>–</a:t>
            </a:r>
            <a:r>
              <a:rPr lang="zh-CN" altLang="en-US" sz="2800" b="1" dirty="0">
                <a:solidFill>
                  <a:srgbClr val="1854A3"/>
                </a:solidFill>
                <a:latin typeface="微软雅黑" panose="020B0503020204020204" pitchFamily="34" charset="-122"/>
                <a:ea typeface="微软雅黑" panose="020B0503020204020204" pitchFamily="34" charset="-122"/>
                <a:cs typeface="+mj-cs"/>
              </a:rPr>
              <a:t>首页</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789464"/>
            <a:ext cx="7815039" cy="396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87" name="组合 86"/>
          <p:cNvGrpSpPr/>
          <p:nvPr/>
        </p:nvGrpSpPr>
        <p:grpSpPr>
          <a:xfrm>
            <a:off x="2274094" y="812952"/>
            <a:ext cx="4542286" cy="534662"/>
            <a:chOff x="2274094" y="812952"/>
            <a:chExt cx="4542286" cy="534662"/>
          </a:xfrm>
        </p:grpSpPr>
        <p:grpSp>
          <p:nvGrpSpPr>
            <p:cNvPr id="3" name="Group 9"/>
            <p:cNvGrpSpPr/>
            <p:nvPr/>
          </p:nvGrpSpPr>
          <p:grpSpPr bwMode="auto">
            <a:xfrm>
              <a:off x="2274094" y="812952"/>
              <a:ext cx="4542286" cy="534662"/>
              <a:chOff x="720" y="1392"/>
              <a:chExt cx="4058" cy="480"/>
            </a:xfrm>
          </p:grpSpPr>
          <p:sp>
            <p:nvSpPr>
              <p:cNvPr id="12" name="AutoShape 10"/>
              <p:cNvSpPr>
                <a:spLocks noChangeArrowheads="1"/>
              </p:cNvSpPr>
              <p:nvPr/>
            </p:nvSpPr>
            <p:spPr bwMode="gray">
              <a:xfrm>
                <a:off x="720" y="1392"/>
                <a:ext cx="4058" cy="480"/>
              </a:xfrm>
              <a:prstGeom prst="roundRect">
                <a:avLst>
                  <a:gd name="adj" fmla="val 17509"/>
                </a:avLst>
              </a:prstGeom>
              <a:solidFill>
                <a:schemeClr val="tx2">
                  <a:lumMod val="60000"/>
                  <a:lumOff val="40000"/>
                </a:schemeClr>
              </a:soli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nvGrpSpPr>
              <p:cNvPr id="13" name="Group 11"/>
              <p:cNvGrpSpPr/>
              <p:nvPr/>
            </p:nvGrpSpPr>
            <p:grpSpPr bwMode="auto">
              <a:xfrm>
                <a:off x="730" y="1407"/>
                <a:ext cx="4043" cy="444"/>
                <a:chOff x="744" y="1407"/>
                <a:chExt cx="3988" cy="444"/>
              </a:xfrm>
            </p:grpSpPr>
            <p:sp>
              <p:nvSpPr>
                <p:cNvPr id="14" name="AutoShape 12"/>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sp>
              <p:nvSpPr>
                <p:cNvPr id="15" name="AutoShape 13"/>
                <p:cNvSpPr>
                  <a:spLocks noChangeArrowheads="1"/>
                </p:cNvSpPr>
                <p:nvPr/>
              </p:nvSpPr>
              <p:spPr bwMode="gray">
                <a:xfrm>
                  <a:off x="744" y="1407"/>
                  <a:ext cx="3988" cy="115"/>
                </a:xfrm>
                <a:prstGeom prst="roundRect">
                  <a:avLst>
                    <a:gd name="adj" fmla="val 50000"/>
                  </a:avLst>
                </a:prstGeom>
                <a:gradFill flip="none" rotWithShape="1">
                  <a:gsLst>
                    <a:gs pos="0">
                      <a:schemeClr val="hlink">
                        <a:gamma/>
                        <a:tint val="25490"/>
                        <a:invGamma/>
                      </a:schemeClr>
                    </a:gs>
                    <a:gs pos="100000">
                      <a:schemeClr val="hlink">
                        <a:alpha val="0"/>
                      </a:schemeClr>
                    </a:gs>
                  </a:gsLst>
                  <a:lin ang="5400000" scaled="1"/>
                  <a:tileRect/>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grpSp>
        <p:sp>
          <p:nvSpPr>
            <p:cNvPr id="4" name="Text Box 20"/>
            <p:cNvSpPr txBox="1">
              <a:spLocks noChangeArrowheads="1"/>
            </p:cNvSpPr>
            <p:nvPr/>
          </p:nvSpPr>
          <p:spPr bwMode="gray">
            <a:xfrm>
              <a:off x="2555776" y="872854"/>
              <a:ext cx="3675790" cy="345171"/>
            </a:xfrm>
            <a:prstGeom prst="rect">
              <a:avLst/>
            </a:prstGeom>
            <a:solidFill>
              <a:srgbClr val="558ED5"/>
            </a:solidFill>
            <a:ln w="9525">
              <a:noFill/>
              <a:miter lim="800000"/>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项目概述</a:t>
              </a:r>
            </a:p>
          </p:txBody>
        </p:sp>
        <p:grpSp>
          <p:nvGrpSpPr>
            <p:cNvPr id="5" name="组合 136"/>
            <p:cNvGrpSpPr/>
            <p:nvPr/>
          </p:nvGrpSpPr>
          <p:grpSpPr bwMode="auto">
            <a:xfrm>
              <a:off x="2305294" y="825392"/>
              <a:ext cx="534062" cy="379157"/>
              <a:chOff x="1357290" y="5168938"/>
              <a:chExt cx="428625" cy="489957"/>
            </a:xfrm>
          </p:grpSpPr>
          <p:grpSp>
            <p:nvGrpSpPr>
              <p:cNvPr id="6" name="Group 28"/>
              <p:cNvGrpSpPr/>
              <p:nvPr/>
            </p:nvGrpSpPr>
            <p:grpSpPr bwMode="auto">
              <a:xfrm>
                <a:off x="1357290" y="5230270"/>
                <a:ext cx="428625" cy="428625"/>
                <a:chOff x="4166" y="1706"/>
                <a:chExt cx="1252" cy="1252"/>
              </a:xfrm>
            </p:grpSpPr>
            <p:sp>
              <p:nvSpPr>
                <p:cNvPr id="8"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9"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sp>
            <p:nvSpPr>
              <p:cNvPr id="7" name="Text Box 33"/>
              <p:cNvSpPr txBox="1">
                <a:spLocks noChangeArrowheads="1"/>
              </p:cNvSpPr>
              <p:nvPr/>
            </p:nvSpPr>
            <p:spPr bwMode="auto">
              <a:xfrm>
                <a:off x="1370542" y="5168938"/>
                <a:ext cx="396875" cy="446041"/>
              </a:xfrm>
              <a:prstGeom prst="rect">
                <a:avLst/>
              </a:prstGeom>
              <a:noFill/>
              <a:ln w="9525">
                <a:noFill/>
                <a:miter lim="800000"/>
              </a:ln>
            </p:spPr>
            <p:txBody>
              <a:bodyPr>
                <a:spAutoFit/>
              </a:bodyPr>
              <a:lstStyle/>
              <a:p>
                <a:pPr algn="ctr">
                  <a:spcBef>
                    <a:spcPct val="50000"/>
                  </a:spcBef>
                </a:pPr>
                <a:r>
                  <a:rPr lang="en-US" altLang="zh-CN" sz="2000">
                    <a:solidFill>
                      <a:srgbClr val="000000"/>
                    </a:solidFill>
                    <a:latin typeface="微软雅黑" panose="020B0503020204020204" pitchFamily="34" charset="-122"/>
                    <a:ea typeface="微软雅黑" panose="020B0503020204020204" pitchFamily="34" charset="-122"/>
                  </a:rPr>
                  <a:t>1</a:t>
                </a:r>
              </a:p>
            </p:txBody>
          </p:sp>
        </p:grpSp>
      </p:grpSp>
      <p:grpSp>
        <p:nvGrpSpPr>
          <p:cNvPr id="16" name="组合 4"/>
          <p:cNvGrpSpPr/>
          <p:nvPr/>
        </p:nvGrpSpPr>
        <p:grpSpPr bwMode="auto">
          <a:xfrm>
            <a:off x="2274729" y="1419622"/>
            <a:ext cx="4542286" cy="534662"/>
            <a:chOff x="2477951" y="1857375"/>
            <a:chExt cx="3929063" cy="688975"/>
          </a:xfrm>
        </p:grpSpPr>
        <p:grpSp>
          <p:nvGrpSpPr>
            <p:cNvPr id="17" name="Group 9"/>
            <p:cNvGrpSpPr/>
            <p:nvPr/>
          </p:nvGrpSpPr>
          <p:grpSpPr bwMode="auto">
            <a:xfrm>
              <a:off x="2477951" y="1857375"/>
              <a:ext cx="3929063" cy="688975"/>
              <a:chOff x="720" y="1392"/>
              <a:chExt cx="4058" cy="480"/>
            </a:xfrm>
          </p:grpSpPr>
          <p:sp>
            <p:nvSpPr>
              <p:cNvPr id="26" name="AutoShape 10"/>
              <p:cNvSpPr>
                <a:spLocks noChangeArrowheads="1"/>
              </p:cNvSpPr>
              <p:nvPr/>
            </p:nvSpPr>
            <p:spPr bwMode="gray">
              <a:xfrm>
                <a:off x="720" y="1392"/>
                <a:ext cx="4058" cy="480"/>
              </a:xfrm>
              <a:prstGeom prst="roundRect">
                <a:avLst>
                  <a:gd name="adj" fmla="val 17509"/>
                </a:avLst>
              </a:prstGeom>
              <a:solidFill>
                <a:schemeClr val="tx2">
                  <a:lumMod val="60000"/>
                  <a:lumOff val="40000"/>
                </a:schemeClr>
              </a:soli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nvGrpSpPr>
              <p:cNvPr id="27" name="Group 11"/>
              <p:cNvGrpSpPr/>
              <p:nvPr/>
            </p:nvGrpSpPr>
            <p:grpSpPr bwMode="auto">
              <a:xfrm>
                <a:off x="730" y="1407"/>
                <a:ext cx="4043" cy="444"/>
                <a:chOff x="744" y="1407"/>
                <a:chExt cx="3988" cy="444"/>
              </a:xfrm>
            </p:grpSpPr>
            <p:sp>
              <p:nvSpPr>
                <p:cNvPr id="28" name="AutoShape 12"/>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sp>
              <p:nvSpPr>
                <p:cNvPr id="29" name="AutoShape 13"/>
                <p:cNvSpPr>
                  <a:spLocks noChangeArrowheads="1"/>
                </p:cNvSpPr>
                <p:nvPr/>
              </p:nvSpPr>
              <p:spPr bwMode="gray">
                <a:xfrm>
                  <a:off x="744" y="1407"/>
                  <a:ext cx="3988" cy="115"/>
                </a:xfrm>
                <a:prstGeom prst="roundRect">
                  <a:avLst>
                    <a:gd name="adj" fmla="val 50000"/>
                  </a:avLst>
                </a:prstGeom>
                <a:gradFill flip="none" rotWithShape="1">
                  <a:gsLst>
                    <a:gs pos="0">
                      <a:schemeClr val="hlink">
                        <a:gamma/>
                        <a:tint val="25490"/>
                        <a:invGamma/>
                      </a:schemeClr>
                    </a:gs>
                    <a:gs pos="100000">
                      <a:schemeClr val="hlink">
                        <a:alpha val="0"/>
                      </a:schemeClr>
                    </a:gs>
                  </a:gsLst>
                  <a:lin ang="5400000" scaled="1"/>
                  <a:tileRect/>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grpSp>
        <p:sp>
          <p:nvSpPr>
            <p:cNvPr id="18" name="Text Box 20"/>
            <p:cNvSpPr txBox="1">
              <a:spLocks noChangeArrowheads="1"/>
            </p:cNvSpPr>
            <p:nvPr/>
          </p:nvSpPr>
          <p:spPr bwMode="gray">
            <a:xfrm>
              <a:off x="2719125" y="1929381"/>
              <a:ext cx="3179547" cy="444794"/>
            </a:xfrm>
            <a:prstGeom prst="rect">
              <a:avLst/>
            </a:prstGeom>
            <a:solidFill>
              <a:srgbClr val="558ED5"/>
            </a:solidFill>
            <a:ln w="9525">
              <a:noFill/>
              <a:miter lim="800000"/>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系统角色功能介绍</a:t>
              </a:r>
            </a:p>
          </p:txBody>
        </p:sp>
        <p:grpSp>
          <p:nvGrpSpPr>
            <p:cNvPr id="19" name="组合 136"/>
            <p:cNvGrpSpPr/>
            <p:nvPr/>
          </p:nvGrpSpPr>
          <p:grpSpPr bwMode="auto">
            <a:xfrm>
              <a:off x="2504939" y="1873405"/>
              <a:ext cx="461962" cy="488588"/>
              <a:chOff x="1357290" y="5168938"/>
              <a:chExt cx="428625" cy="489957"/>
            </a:xfrm>
          </p:grpSpPr>
          <p:grpSp>
            <p:nvGrpSpPr>
              <p:cNvPr id="20" name="Group 28"/>
              <p:cNvGrpSpPr/>
              <p:nvPr/>
            </p:nvGrpSpPr>
            <p:grpSpPr bwMode="auto">
              <a:xfrm>
                <a:off x="1357290" y="5230270"/>
                <a:ext cx="428625" cy="428625"/>
                <a:chOff x="4166" y="1706"/>
                <a:chExt cx="1252" cy="1252"/>
              </a:xfrm>
            </p:grpSpPr>
            <p:sp>
              <p:nvSpPr>
                <p:cNvPr id="22"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23"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24"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25"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sp>
            <p:nvSpPr>
              <p:cNvPr id="21" name="Text Box 33"/>
              <p:cNvSpPr txBox="1">
                <a:spLocks noChangeArrowheads="1"/>
              </p:cNvSpPr>
              <p:nvPr/>
            </p:nvSpPr>
            <p:spPr bwMode="auto">
              <a:xfrm>
                <a:off x="1370542" y="5168938"/>
                <a:ext cx="396875" cy="446041"/>
              </a:xfrm>
              <a:prstGeom prst="rect">
                <a:avLst/>
              </a:prstGeom>
              <a:noFill/>
              <a:ln w="9525">
                <a:noFill/>
                <a:miter lim="800000"/>
              </a:ln>
            </p:spPr>
            <p:txBody>
              <a:bodyPr>
                <a:spAutoFit/>
              </a:bodyPr>
              <a:lstStyle/>
              <a:p>
                <a:pPr algn="ctr">
                  <a:spcBef>
                    <a:spcPct val="50000"/>
                  </a:spcBef>
                </a:pPr>
                <a:r>
                  <a:rPr lang="en-US" altLang="zh-CN" sz="2000">
                    <a:solidFill>
                      <a:srgbClr val="000000"/>
                    </a:solidFill>
                    <a:latin typeface="微软雅黑" panose="020B0503020204020204" pitchFamily="34" charset="-122"/>
                    <a:ea typeface="微软雅黑" panose="020B0503020204020204" pitchFamily="34" charset="-122"/>
                  </a:rPr>
                  <a:t>2</a:t>
                </a:r>
              </a:p>
            </p:txBody>
          </p:sp>
        </p:grpSp>
      </p:grpSp>
      <p:grpSp>
        <p:nvGrpSpPr>
          <p:cNvPr id="30" name="组合 4"/>
          <p:cNvGrpSpPr/>
          <p:nvPr/>
        </p:nvGrpSpPr>
        <p:grpSpPr bwMode="auto">
          <a:xfrm>
            <a:off x="2289334" y="2067694"/>
            <a:ext cx="4542286" cy="534662"/>
            <a:chOff x="2477951" y="1857375"/>
            <a:chExt cx="3929063" cy="688975"/>
          </a:xfrm>
        </p:grpSpPr>
        <p:grpSp>
          <p:nvGrpSpPr>
            <p:cNvPr id="31" name="Group 9"/>
            <p:cNvGrpSpPr/>
            <p:nvPr/>
          </p:nvGrpSpPr>
          <p:grpSpPr bwMode="auto">
            <a:xfrm>
              <a:off x="2477951" y="1857375"/>
              <a:ext cx="3929063" cy="688975"/>
              <a:chOff x="720" y="1392"/>
              <a:chExt cx="4058" cy="480"/>
            </a:xfrm>
          </p:grpSpPr>
          <p:sp>
            <p:nvSpPr>
              <p:cNvPr id="40" name="AutoShape 10"/>
              <p:cNvSpPr>
                <a:spLocks noChangeArrowheads="1"/>
              </p:cNvSpPr>
              <p:nvPr/>
            </p:nvSpPr>
            <p:spPr bwMode="gray">
              <a:xfrm>
                <a:off x="720" y="1392"/>
                <a:ext cx="4058" cy="480"/>
              </a:xfrm>
              <a:prstGeom prst="roundRect">
                <a:avLst>
                  <a:gd name="adj" fmla="val 17509"/>
                </a:avLst>
              </a:prstGeom>
              <a:solidFill>
                <a:schemeClr val="tx2">
                  <a:lumMod val="60000"/>
                  <a:lumOff val="40000"/>
                </a:schemeClr>
              </a:soli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nvGrpSpPr>
              <p:cNvPr id="41" name="Group 11"/>
              <p:cNvGrpSpPr/>
              <p:nvPr/>
            </p:nvGrpSpPr>
            <p:grpSpPr bwMode="auto">
              <a:xfrm>
                <a:off x="730" y="1407"/>
                <a:ext cx="4043" cy="444"/>
                <a:chOff x="744" y="1407"/>
                <a:chExt cx="3988" cy="444"/>
              </a:xfrm>
            </p:grpSpPr>
            <p:sp>
              <p:nvSpPr>
                <p:cNvPr id="42" name="AutoShape 12"/>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sp>
              <p:nvSpPr>
                <p:cNvPr id="43" name="AutoShape 13"/>
                <p:cNvSpPr>
                  <a:spLocks noChangeArrowheads="1"/>
                </p:cNvSpPr>
                <p:nvPr/>
              </p:nvSpPr>
              <p:spPr bwMode="gray">
                <a:xfrm>
                  <a:off x="744" y="1407"/>
                  <a:ext cx="3988" cy="115"/>
                </a:xfrm>
                <a:prstGeom prst="roundRect">
                  <a:avLst>
                    <a:gd name="adj" fmla="val 50000"/>
                  </a:avLst>
                </a:prstGeom>
                <a:gradFill flip="none" rotWithShape="1">
                  <a:gsLst>
                    <a:gs pos="0">
                      <a:schemeClr val="hlink">
                        <a:gamma/>
                        <a:tint val="25490"/>
                        <a:invGamma/>
                      </a:schemeClr>
                    </a:gs>
                    <a:gs pos="100000">
                      <a:schemeClr val="hlink">
                        <a:alpha val="0"/>
                      </a:schemeClr>
                    </a:gs>
                  </a:gsLst>
                  <a:lin ang="5400000" scaled="1"/>
                  <a:tileRect/>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grpSp>
        <p:sp>
          <p:nvSpPr>
            <p:cNvPr id="32" name="Text Box 20"/>
            <p:cNvSpPr txBox="1">
              <a:spLocks noChangeArrowheads="1"/>
            </p:cNvSpPr>
            <p:nvPr/>
          </p:nvSpPr>
          <p:spPr bwMode="gray">
            <a:xfrm>
              <a:off x="2719125" y="1929381"/>
              <a:ext cx="3179547" cy="513875"/>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填报功能培训</a:t>
              </a:r>
            </a:p>
          </p:txBody>
        </p:sp>
        <p:grpSp>
          <p:nvGrpSpPr>
            <p:cNvPr id="33" name="组合 136"/>
            <p:cNvGrpSpPr/>
            <p:nvPr/>
          </p:nvGrpSpPr>
          <p:grpSpPr bwMode="auto">
            <a:xfrm>
              <a:off x="2504939" y="1873405"/>
              <a:ext cx="461962" cy="488588"/>
              <a:chOff x="1357290" y="5168938"/>
              <a:chExt cx="428625" cy="489957"/>
            </a:xfrm>
          </p:grpSpPr>
          <p:grpSp>
            <p:nvGrpSpPr>
              <p:cNvPr id="34" name="Group 28"/>
              <p:cNvGrpSpPr/>
              <p:nvPr/>
            </p:nvGrpSpPr>
            <p:grpSpPr bwMode="auto">
              <a:xfrm>
                <a:off x="1357290" y="5230270"/>
                <a:ext cx="428625" cy="428625"/>
                <a:chOff x="4166" y="1706"/>
                <a:chExt cx="1252" cy="1252"/>
              </a:xfrm>
            </p:grpSpPr>
            <p:sp>
              <p:nvSpPr>
                <p:cNvPr id="36"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37"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38"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39"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sp>
            <p:nvSpPr>
              <p:cNvPr id="35" name="Text Box 33"/>
              <p:cNvSpPr txBox="1">
                <a:spLocks noChangeArrowheads="1"/>
              </p:cNvSpPr>
              <p:nvPr/>
            </p:nvSpPr>
            <p:spPr bwMode="auto">
              <a:xfrm>
                <a:off x="1370542" y="5168938"/>
                <a:ext cx="396875" cy="446041"/>
              </a:xfrm>
              <a:prstGeom prst="rect">
                <a:avLst/>
              </a:prstGeom>
              <a:noFill/>
              <a:ln w="9525">
                <a:noFill/>
                <a:miter lim="800000"/>
              </a:ln>
            </p:spPr>
            <p:txBody>
              <a:bodyPr>
                <a:spAutoFit/>
              </a:bodyPr>
              <a:lstStyle/>
              <a:p>
                <a:pPr algn="ctr">
                  <a:spcBef>
                    <a:spcPct val="50000"/>
                  </a:spcBef>
                </a:pPr>
                <a:r>
                  <a:rPr lang="en-US" altLang="zh-CN" sz="2000">
                    <a:solidFill>
                      <a:srgbClr val="000000"/>
                    </a:solidFill>
                    <a:latin typeface="微软雅黑" panose="020B0503020204020204" pitchFamily="34" charset="-122"/>
                    <a:ea typeface="微软雅黑" panose="020B0503020204020204" pitchFamily="34" charset="-122"/>
                  </a:rPr>
                  <a:t>3</a:t>
                </a:r>
              </a:p>
            </p:txBody>
          </p:sp>
        </p:grpSp>
      </p:grpSp>
      <p:grpSp>
        <p:nvGrpSpPr>
          <p:cNvPr id="44" name="组合 4"/>
          <p:cNvGrpSpPr/>
          <p:nvPr/>
        </p:nvGrpSpPr>
        <p:grpSpPr bwMode="auto">
          <a:xfrm>
            <a:off x="2288064" y="2685160"/>
            <a:ext cx="4542286" cy="534662"/>
            <a:chOff x="2477951" y="1857375"/>
            <a:chExt cx="3929063" cy="688975"/>
          </a:xfrm>
        </p:grpSpPr>
        <p:grpSp>
          <p:nvGrpSpPr>
            <p:cNvPr id="45" name="Group 9"/>
            <p:cNvGrpSpPr/>
            <p:nvPr/>
          </p:nvGrpSpPr>
          <p:grpSpPr bwMode="auto">
            <a:xfrm>
              <a:off x="2477951" y="1857375"/>
              <a:ext cx="3929063" cy="688975"/>
              <a:chOff x="720" y="1392"/>
              <a:chExt cx="4058" cy="480"/>
            </a:xfrm>
          </p:grpSpPr>
          <p:sp>
            <p:nvSpPr>
              <p:cNvPr id="54" name="AutoShape 10"/>
              <p:cNvSpPr>
                <a:spLocks noChangeArrowheads="1"/>
              </p:cNvSpPr>
              <p:nvPr/>
            </p:nvSpPr>
            <p:spPr bwMode="gray">
              <a:xfrm>
                <a:off x="720" y="1392"/>
                <a:ext cx="4058" cy="480"/>
              </a:xfrm>
              <a:prstGeom prst="roundRect">
                <a:avLst>
                  <a:gd name="adj" fmla="val 17509"/>
                </a:avLst>
              </a:prstGeom>
              <a:solidFill>
                <a:schemeClr val="tx2">
                  <a:lumMod val="60000"/>
                  <a:lumOff val="40000"/>
                </a:schemeClr>
              </a:soli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nvGrpSpPr>
              <p:cNvPr id="55" name="Group 11"/>
              <p:cNvGrpSpPr/>
              <p:nvPr/>
            </p:nvGrpSpPr>
            <p:grpSpPr bwMode="auto">
              <a:xfrm>
                <a:off x="730" y="1407"/>
                <a:ext cx="4043" cy="444"/>
                <a:chOff x="744" y="1407"/>
                <a:chExt cx="3988" cy="444"/>
              </a:xfrm>
            </p:grpSpPr>
            <p:sp>
              <p:nvSpPr>
                <p:cNvPr id="56" name="AutoShape 12"/>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sp>
              <p:nvSpPr>
                <p:cNvPr id="57" name="AutoShape 13"/>
                <p:cNvSpPr>
                  <a:spLocks noChangeArrowheads="1"/>
                </p:cNvSpPr>
                <p:nvPr/>
              </p:nvSpPr>
              <p:spPr bwMode="gray">
                <a:xfrm>
                  <a:off x="744" y="1407"/>
                  <a:ext cx="3988" cy="115"/>
                </a:xfrm>
                <a:prstGeom prst="roundRect">
                  <a:avLst>
                    <a:gd name="adj" fmla="val 50000"/>
                  </a:avLst>
                </a:prstGeom>
                <a:gradFill flip="none" rotWithShape="1">
                  <a:gsLst>
                    <a:gs pos="0">
                      <a:schemeClr val="hlink">
                        <a:gamma/>
                        <a:tint val="25490"/>
                        <a:invGamma/>
                      </a:schemeClr>
                    </a:gs>
                    <a:gs pos="100000">
                      <a:schemeClr val="hlink">
                        <a:alpha val="0"/>
                      </a:schemeClr>
                    </a:gs>
                  </a:gsLst>
                  <a:lin ang="5400000" scaled="1"/>
                  <a:tileRect/>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grpSp>
        <p:sp>
          <p:nvSpPr>
            <p:cNvPr id="46" name="Text Box 20"/>
            <p:cNvSpPr txBox="1">
              <a:spLocks noChangeArrowheads="1"/>
            </p:cNvSpPr>
            <p:nvPr/>
          </p:nvSpPr>
          <p:spPr bwMode="gray">
            <a:xfrm>
              <a:off x="2719125" y="1929381"/>
              <a:ext cx="3179547" cy="513875"/>
            </a:xfrm>
            <a:prstGeom prst="rect">
              <a:avLst/>
            </a:prstGeom>
            <a:solidFill>
              <a:srgbClr val="558ED5"/>
            </a:solidFill>
            <a:ln w="9525">
              <a:noFill/>
              <a:miter lim="800000"/>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其他功能培训</a:t>
              </a:r>
            </a:p>
          </p:txBody>
        </p:sp>
        <p:grpSp>
          <p:nvGrpSpPr>
            <p:cNvPr id="47" name="组合 136"/>
            <p:cNvGrpSpPr/>
            <p:nvPr/>
          </p:nvGrpSpPr>
          <p:grpSpPr bwMode="auto">
            <a:xfrm>
              <a:off x="2504939" y="1873405"/>
              <a:ext cx="461962" cy="488588"/>
              <a:chOff x="1357290" y="5168938"/>
              <a:chExt cx="428625" cy="489957"/>
            </a:xfrm>
          </p:grpSpPr>
          <p:grpSp>
            <p:nvGrpSpPr>
              <p:cNvPr id="48" name="Group 28"/>
              <p:cNvGrpSpPr/>
              <p:nvPr/>
            </p:nvGrpSpPr>
            <p:grpSpPr bwMode="auto">
              <a:xfrm>
                <a:off x="1357290" y="5230270"/>
                <a:ext cx="428625" cy="428625"/>
                <a:chOff x="4166" y="1706"/>
                <a:chExt cx="1252" cy="1252"/>
              </a:xfrm>
            </p:grpSpPr>
            <p:sp>
              <p:nvSpPr>
                <p:cNvPr id="50"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51"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52"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53"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sp>
            <p:nvSpPr>
              <p:cNvPr id="49" name="Text Box 33"/>
              <p:cNvSpPr txBox="1">
                <a:spLocks noChangeArrowheads="1"/>
              </p:cNvSpPr>
              <p:nvPr/>
            </p:nvSpPr>
            <p:spPr bwMode="auto">
              <a:xfrm>
                <a:off x="1370542" y="5168938"/>
                <a:ext cx="396875" cy="446041"/>
              </a:xfrm>
              <a:prstGeom prst="rect">
                <a:avLst/>
              </a:prstGeom>
              <a:noFill/>
              <a:ln w="9525">
                <a:noFill/>
                <a:miter lim="800000"/>
              </a:ln>
            </p:spPr>
            <p:txBody>
              <a:bodyPr>
                <a:spAutoFit/>
              </a:bodyPr>
              <a:lstStyle/>
              <a:p>
                <a:pPr algn="ctr">
                  <a:spcBef>
                    <a:spcPct val="50000"/>
                  </a:spcBef>
                </a:pPr>
                <a:r>
                  <a:rPr lang="en-US" altLang="zh-CN" sz="2000">
                    <a:solidFill>
                      <a:srgbClr val="000000"/>
                    </a:solidFill>
                    <a:latin typeface="微软雅黑" panose="020B0503020204020204" pitchFamily="34" charset="-122"/>
                    <a:ea typeface="微软雅黑" panose="020B0503020204020204" pitchFamily="34" charset="-122"/>
                  </a:rPr>
                  <a:t>4</a:t>
                </a:r>
              </a:p>
            </p:txBody>
          </p:sp>
        </p:grpSp>
      </p:grpSp>
      <p:grpSp>
        <p:nvGrpSpPr>
          <p:cNvPr id="58" name="组合 4"/>
          <p:cNvGrpSpPr/>
          <p:nvPr/>
        </p:nvGrpSpPr>
        <p:grpSpPr bwMode="auto">
          <a:xfrm>
            <a:off x="2289969" y="3291830"/>
            <a:ext cx="4542286" cy="534662"/>
            <a:chOff x="2477951" y="1857375"/>
            <a:chExt cx="3929063" cy="688975"/>
          </a:xfrm>
        </p:grpSpPr>
        <p:grpSp>
          <p:nvGrpSpPr>
            <p:cNvPr id="59" name="Group 9"/>
            <p:cNvGrpSpPr/>
            <p:nvPr/>
          </p:nvGrpSpPr>
          <p:grpSpPr bwMode="auto">
            <a:xfrm>
              <a:off x="2477951" y="1857375"/>
              <a:ext cx="3929063" cy="688975"/>
              <a:chOff x="720" y="1392"/>
              <a:chExt cx="4058" cy="480"/>
            </a:xfrm>
          </p:grpSpPr>
          <p:sp>
            <p:nvSpPr>
              <p:cNvPr id="68" name="AutoShape 10"/>
              <p:cNvSpPr>
                <a:spLocks noChangeArrowheads="1"/>
              </p:cNvSpPr>
              <p:nvPr/>
            </p:nvSpPr>
            <p:spPr bwMode="gray">
              <a:xfrm>
                <a:off x="720" y="1392"/>
                <a:ext cx="4058" cy="480"/>
              </a:xfrm>
              <a:prstGeom prst="roundRect">
                <a:avLst>
                  <a:gd name="adj" fmla="val 17509"/>
                </a:avLst>
              </a:prstGeom>
              <a:solidFill>
                <a:schemeClr val="tx2">
                  <a:lumMod val="60000"/>
                  <a:lumOff val="40000"/>
                </a:schemeClr>
              </a:soli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nvGrpSpPr>
              <p:cNvPr id="69" name="Group 11"/>
              <p:cNvGrpSpPr/>
              <p:nvPr/>
            </p:nvGrpSpPr>
            <p:grpSpPr bwMode="auto">
              <a:xfrm>
                <a:off x="730" y="1407"/>
                <a:ext cx="4043" cy="444"/>
                <a:chOff x="744" y="1407"/>
                <a:chExt cx="3988" cy="444"/>
              </a:xfrm>
            </p:grpSpPr>
            <p:sp>
              <p:nvSpPr>
                <p:cNvPr id="70" name="AutoShape 12"/>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sp>
              <p:nvSpPr>
                <p:cNvPr id="71" name="AutoShape 13"/>
                <p:cNvSpPr>
                  <a:spLocks noChangeArrowheads="1"/>
                </p:cNvSpPr>
                <p:nvPr/>
              </p:nvSpPr>
              <p:spPr bwMode="gray">
                <a:xfrm>
                  <a:off x="744" y="1407"/>
                  <a:ext cx="3988" cy="115"/>
                </a:xfrm>
                <a:prstGeom prst="roundRect">
                  <a:avLst>
                    <a:gd name="adj" fmla="val 50000"/>
                  </a:avLst>
                </a:prstGeom>
                <a:gradFill flip="none" rotWithShape="1">
                  <a:gsLst>
                    <a:gs pos="0">
                      <a:schemeClr val="hlink">
                        <a:gamma/>
                        <a:tint val="25490"/>
                        <a:invGamma/>
                      </a:schemeClr>
                    </a:gs>
                    <a:gs pos="100000">
                      <a:schemeClr val="hlink">
                        <a:alpha val="0"/>
                      </a:schemeClr>
                    </a:gs>
                  </a:gsLst>
                  <a:lin ang="5400000" scaled="1"/>
                  <a:tileRect/>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grpSp>
        <p:sp>
          <p:nvSpPr>
            <p:cNvPr id="60" name="Text Box 20"/>
            <p:cNvSpPr txBox="1">
              <a:spLocks noChangeArrowheads="1"/>
            </p:cNvSpPr>
            <p:nvPr/>
          </p:nvSpPr>
          <p:spPr bwMode="gray">
            <a:xfrm>
              <a:off x="2719125" y="1929381"/>
              <a:ext cx="3179547" cy="444794"/>
            </a:xfrm>
            <a:prstGeom prst="rect">
              <a:avLst/>
            </a:prstGeom>
            <a:solidFill>
              <a:srgbClr val="558ED5"/>
            </a:solidFill>
            <a:ln w="9525">
              <a:noFill/>
              <a:miter lim="800000"/>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客户服务</a:t>
              </a:r>
            </a:p>
          </p:txBody>
        </p:sp>
        <p:grpSp>
          <p:nvGrpSpPr>
            <p:cNvPr id="61" name="组合 136"/>
            <p:cNvGrpSpPr/>
            <p:nvPr/>
          </p:nvGrpSpPr>
          <p:grpSpPr bwMode="auto">
            <a:xfrm>
              <a:off x="2504939" y="1873405"/>
              <a:ext cx="461962" cy="488588"/>
              <a:chOff x="1357290" y="5168938"/>
              <a:chExt cx="428625" cy="489957"/>
            </a:xfrm>
          </p:grpSpPr>
          <p:grpSp>
            <p:nvGrpSpPr>
              <p:cNvPr id="62" name="Group 28"/>
              <p:cNvGrpSpPr/>
              <p:nvPr/>
            </p:nvGrpSpPr>
            <p:grpSpPr bwMode="auto">
              <a:xfrm>
                <a:off x="1357290" y="5230270"/>
                <a:ext cx="428625" cy="428625"/>
                <a:chOff x="4166" y="1706"/>
                <a:chExt cx="1252" cy="1252"/>
              </a:xfrm>
            </p:grpSpPr>
            <p:sp>
              <p:nvSpPr>
                <p:cNvPr id="64"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65"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66"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67"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sp>
            <p:nvSpPr>
              <p:cNvPr id="63" name="Text Box 33"/>
              <p:cNvSpPr txBox="1">
                <a:spLocks noChangeArrowheads="1"/>
              </p:cNvSpPr>
              <p:nvPr/>
            </p:nvSpPr>
            <p:spPr bwMode="auto">
              <a:xfrm>
                <a:off x="1370542" y="5168938"/>
                <a:ext cx="396875" cy="446041"/>
              </a:xfrm>
              <a:prstGeom prst="rect">
                <a:avLst/>
              </a:prstGeom>
              <a:noFill/>
              <a:ln w="9525">
                <a:noFill/>
                <a:miter lim="800000"/>
              </a:ln>
            </p:spPr>
            <p:txBody>
              <a:bodyPr>
                <a:spAutoFit/>
              </a:bodyPr>
              <a:lstStyle/>
              <a:p>
                <a:pPr algn="ctr">
                  <a:spcBef>
                    <a:spcPct val="50000"/>
                  </a:spcBef>
                </a:pPr>
                <a:r>
                  <a:rPr lang="en-US" altLang="zh-CN" sz="2000">
                    <a:solidFill>
                      <a:srgbClr val="000000"/>
                    </a:solidFill>
                    <a:latin typeface="微软雅黑" panose="020B0503020204020204" pitchFamily="34" charset="-122"/>
                    <a:ea typeface="微软雅黑" panose="020B0503020204020204" pitchFamily="34" charset="-122"/>
                  </a:rPr>
                  <a:t>5</a:t>
                </a:r>
              </a:p>
            </p:txBody>
          </p:sp>
        </p:grpSp>
      </p:grpSp>
      <p:grpSp>
        <p:nvGrpSpPr>
          <p:cNvPr id="72" name="组合 4"/>
          <p:cNvGrpSpPr/>
          <p:nvPr/>
        </p:nvGrpSpPr>
        <p:grpSpPr bwMode="auto">
          <a:xfrm>
            <a:off x="2267744" y="3909296"/>
            <a:ext cx="4542286" cy="534662"/>
            <a:chOff x="2477951" y="1857375"/>
            <a:chExt cx="3929063" cy="688975"/>
          </a:xfrm>
        </p:grpSpPr>
        <p:grpSp>
          <p:nvGrpSpPr>
            <p:cNvPr id="73" name="Group 9"/>
            <p:cNvGrpSpPr/>
            <p:nvPr/>
          </p:nvGrpSpPr>
          <p:grpSpPr bwMode="auto">
            <a:xfrm>
              <a:off x="2477951" y="1857375"/>
              <a:ext cx="3929063" cy="688975"/>
              <a:chOff x="720" y="1392"/>
              <a:chExt cx="4058" cy="480"/>
            </a:xfrm>
          </p:grpSpPr>
          <p:sp>
            <p:nvSpPr>
              <p:cNvPr id="82" name="AutoShape 10"/>
              <p:cNvSpPr>
                <a:spLocks noChangeArrowheads="1"/>
              </p:cNvSpPr>
              <p:nvPr/>
            </p:nvSpPr>
            <p:spPr bwMode="gray">
              <a:xfrm>
                <a:off x="720" y="1392"/>
                <a:ext cx="4058" cy="480"/>
              </a:xfrm>
              <a:prstGeom prst="roundRect">
                <a:avLst>
                  <a:gd name="adj" fmla="val 17509"/>
                </a:avLst>
              </a:prstGeom>
              <a:solidFill>
                <a:schemeClr val="tx2">
                  <a:lumMod val="60000"/>
                  <a:lumOff val="40000"/>
                </a:schemeClr>
              </a:soli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nvGrpSpPr>
              <p:cNvPr id="83" name="Group 11"/>
              <p:cNvGrpSpPr/>
              <p:nvPr/>
            </p:nvGrpSpPr>
            <p:grpSpPr bwMode="auto">
              <a:xfrm>
                <a:off x="730" y="1407"/>
                <a:ext cx="4043" cy="444"/>
                <a:chOff x="744" y="1407"/>
                <a:chExt cx="3988" cy="444"/>
              </a:xfrm>
            </p:grpSpPr>
            <p:sp>
              <p:nvSpPr>
                <p:cNvPr id="84" name="AutoShape 12"/>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sp>
              <p:nvSpPr>
                <p:cNvPr id="85" name="AutoShape 13"/>
                <p:cNvSpPr>
                  <a:spLocks noChangeArrowheads="1"/>
                </p:cNvSpPr>
                <p:nvPr/>
              </p:nvSpPr>
              <p:spPr bwMode="gray">
                <a:xfrm>
                  <a:off x="744" y="1407"/>
                  <a:ext cx="3988" cy="115"/>
                </a:xfrm>
                <a:prstGeom prst="roundRect">
                  <a:avLst>
                    <a:gd name="adj" fmla="val 50000"/>
                  </a:avLst>
                </a:prstGeom>
                <a:gradFill flip="none" rotWithShape="1">
                  <a:gsLst>
                    <a:gs pos="0">
                      <a:schemeClr val="hlink">
                        <a:gamma/>
                        <a:tint val="25490"/>
                        <a:invGamma/>
                      </a:schemeClr>
                    </a:gs>
                    <a:gs pos="100000">
                      <a:schemeClr val="hlink">
                        <a:alpha val="0"/>
                      </a:schemeClr>
                    </a:gs>
                  </a:gsLst>
                  <a:lin ang="5400000" scaled="1"/>
                  <a:tileRect/>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grpSp>
        <p:sp>
          <p:nvSpPr>
            <p:cNvPr id="74" name="Text Box 20"/>
            <p:cNvSpPr txBox="1">
              <a:spLocks noChangeArrowheads="1"/>
            </p:cNvSpPr>
            <p:nvPr/>
          </p:nvSpPr>
          <p:spPr bwMode="gray">
            <a:xfrm>
              <a:off x="2719125" y="1929381"/>
              <a:ext cx="3179547" cy="444794"/>
            </a:xfrm>
            <a:prstGeom prst="rect">
              <a:avLst/>
            </a:prstGeom>
            <a:solidFill>
              <a:srgbClr val="558ED5"/>
            </a:solidFill>
            <a:ln w="9525">
              <a:noFill/>
              <a:miter lim="800000"/>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交流讨论</a:t>
              </a:r>
            </a:p>
          </p:txBody>
        </p:sp>
        <p:grpSp>
          <p:nvGrpSpPr>
            <p:cNvPr id="75" name="组合 136"/>
            <p:cNvGrpSpPr/>
            <p:nvPr/>
          </p:nvGrpSpPr>
          <p:grpSpPr bwMode="auto">
            <a:xfrm>
              <a:off x="2504939" y="1873405"/>
              <a:ext cx="461962" cy="488588"/>
              <a:chOff x="1357290" y="5168938"/>
              <a:chExt cx="428625" cy="489957"/>
            </a:xfrm>
          </p:grpSpPr>
          <p:grpSp>
            <p:nvGrpSpPr>
              <p:cNvPr id="76" name="Group 28"/>
              <p:cNvGrpSpPr/>
              <p:nvPr/>
            </p:nvGrpSpPr>
            <p:grpSpPr bwMode="auto">
              <a:xfrm>
                <a:off x="1357290" y="5230270"/>
                <a:ext cx="428625" cy="428625"/>
                <a:chOff x="4166" y="1706"/>
                <a:chExt cx="1252" cy="1252"/>
              </a:xfrm>
            </p:grpSpPr>
            <p:sp>
              <p:nvSpPr>
                <p:cNvPr id="78"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79"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80"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81"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sp>
            <p:nvSpPr>
              <p:cNvPr id="77" name="Text Box 33"/>
              <p:cNvSpPr txBox="1">
                <a:spLocks noChangeArrowheads="1"/>
              </p:cNvSpPr>
              <p:nvPr/>
            </p:nvSpPr>
            <p:spPr bwMode="auto">
              <a:xfrm>
                <a:off x="1370542" y="5168938"/>
                <a:ext cx="396875" cy="446041"/>
              </a:xfrm>
              <a:prstGeom prst="rect">
                <a:avLst/>
              </a:prstGeom>
              <a:noFill/>
              <a:ln w="9525">
                <a:noFill/>
                <a:miter lim="800000"/>
              </a:ln>
            </p:spPr>
            <p:txBody>
              <a:bodyPr>
                <a:spAutoFit/>
              </a:bodyPr>
              <a:lstStyle/>
              <a:p>
                <a:pPr algn="ctr">
                  <a:spcBef>
                    <a:spcPct val="50000"/>
                  </a:spcBef>
                </a:pPr>
                <a:r>
                  <a:rPr lang="en-US" altLang="zh-CN" sz="2000">
                    <a:solidFill>
                      <a:srgbClr val="000000"/>
                    </a:solidFill>
                    <a:latin typeface="微软雅黑" panose="020B0503020204020204" pitchFamily="34" charset="-122"/>
                    <a:ea typeface="微软雅黑" panose="020B0503020204020204" pitchFamily="34" charset="-122"/>
                  </a:rPr>
                  <a:t>6</a:t>
                </a:r>
              </a:p>
            </p:txBody>
          </p:sp>
        </p:grpSp>
      </p:grpSp>
      <p:sp>
        <p:nvSpPr>
          <p:cNvPr id="89" name="矩形 88"/>
          <p:cNvSpPr/>
          <p:nvPr/>
        </p:nvSpPr>
        <p:spPr>
          <a:xfrm>
            <a:off x="251520" y="267494"/>
            <a:ext cx="3960440" cy="523220"/>
          </a:xfrm>
          <a:prstGeom prst="rect">
            <a:avLst/>
          </a:prstGeom>
        </p:spPr>
        <p:txBody>
          <a:bodyPr wrap="square">
            <a:spAutoFit/>
          </a:bodyPr>
          <a:lstStyle/>
          <a:p>
            <a:pPr>
              <a:spcBef>
                <a:spcPct val="0"/>
              </a:spcBef>
            </a:pPr>
            <a:r>
              <a:rPr lang="zh-CN" altLang="en-US" sz="2800" b="1" dirty="0">
                <a:solidFill>
                  <a:srgbClr val="1854A3"/>
                </a:solidFill>
                <a:latin typeface="微软雅黑" panose="020B0503020204020204" pitchFamily="34" charset="-122"/>
                <a:ea typeface="微软雅黑" panose="020B0503020204020204" pitchFamily="34" charset="-122"/>
                <a:cs typeface="+mj-cs"/>
              </a:rPr>
              <a:t>目录</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7488832"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4.2 </a:t>
            </a:r>
            <a:r>
              <a:rPr lang="zh-CN" altLang="en-US" sz="2800" b="1" dirty="0">
                <a:solidFill>
                  <a:srgbClr val="1854A3"/>
                </a:solidFill>
                <a:latin typeface="微软雅黑" panose="020B0503020204020204" pitchFamily="34" charset="-122"/>
                <a:ea typeface="微软雅黑" panose="020B0503020204020204" pitchFamily="34" charset="-122"/>
                <a:cs typeface="+mj-cs"/>
              </a:rPr>
              <a:t>地区（管理员、审核员、视察员）</a:t>
            </a:r>
            <a:r>
              <a:rPr lang="en-US" altLang="zh-CN" sz="2800" b="1" dirty="0">
                <a:solidFill>
                  <a:srgbClr val="1854A3"/>
                </a:solidFill>
                <a:latin typeface="微软雅黑" panose="020B0503020204020204" pitchFamily="34" charset="-122"/>
                <a:ea typeface="微软雅黑" panose="020B0503020204020204" pitchFamily="34" charset="-122"/>
                <a:cs typeface="+mj-cs"/>
              </a:rPr>
              <a:t>–</a:t>
            </a:r>
            <a:r>
              <a:rPr lang="zh-CN" altLang="en-US" sz="2800" b="1" dirty="0">
                <a:solidFill>
                  <a:srgbClr val="1854A3"/>
                </a:solidFill>
                <a:latin typeface="微软雅黑" panose="020B0503020204020204" pitchFamily="34" charset="-122"/>
                <a:ea typeface="微软雅黑" panose="020B0503020204020204" pitchFamily="34" charset="-122"/>
                <a:cs typeface="+mj-cs"/>
              </a:rPr>
              <a:t>首页</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771550"/>
            <a:ext cx="7488907" cy="4041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789464"/>
            <a:ext cx="7128792" cy="3902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4.2 </a:t>
            </a:r>
            <a:r>
              <a:rPr lang="zh-CN" altLang="en-US" sz="2800" b="1" dirty="0">
                <a:solidFill>
                  <a:srgbClr val="1854A3"/>
                </a:solidFill>
                <a:latin typeface="微软雅黑" panose="020B0503020204020204" pitchFamily="34" charset="-122"/>
                <a:ea typeface="微软雅黑" panose="020B0503020204020204" pitchFamily="34" charset="-122"/>
                <a:cs typeface="+mj-cs"/>
              </a:rPr>
              <a:t>其他功能介绍</a:t>
            </a:r>
            <a:r>
              <a:rPr lang="en-US" altLang="zh-CN" sz="2800" b="1" dirty="0">
                <a:solidFill>
                  <a:srgbClr val="1854A3"/>
                </a:solidFill>
                <a:latin typeface="微软雅黑" panose="020B0503020204020204" pitchFamily="34" charset="-122"/>
                <a:ea typeface="微软雅黑" panose="020B0503020204020204" pitchFamily="34" charset="-122"/>
                <a:cs typeface="+mj-cs"/>
              </a:rPr>
              <a:t> – </a:t>
            </a:r>
            <a:r>
              <a:rPr lang="zh-CN" altLang="en-US" sz="2800" b="1" dirty="0">
                <a:solidFill>
                  <a:srgbClr val="1854A3"/>
                </a:solidFill>
                <a:latin typeface="微软雅黑" panose="020B0503020204020204" pitchFamily="34" charset="-122"/>
                <a:ea typeface="微软雅黑" panose="020B0503020204020204" pitchFamily="34" charset="-122"/>
                <a:cs typeface="+mj-cs"/>
              </a:rPr>
              <a:t>地区管理员</a:t>
            </a:r>
          </a:p>
        </p:txBody>
      </p:sp>
      <p:sp>
        <p:nvSpPr>
          <p:cNvPr id="4" name="TextBox 3"/>
          <p:cNvSpPr txBox="1"/>
          <p:nvPr/>
        </p:nvSpPr>
        <p:spPr>
          <a:xfrm>
            <a:off x="179512" y="1203598"/>
            <a:ext cx="461665" cy="2169825"/>
          </a:xfrm>
          <a:prstGeom prst="rect">
            <a:avLst/>
          </a:prstGeom>
          <a:noFill/>
        </p:spPr>
        <p:txBody>
          <a:bodyPr vert="eaVert" wrap="none" rtlCol="0">
            <a:spAutoFit/>
          </a:bodyPr>
          <a:lstStyle/>
          <a:p>
            <a:r>
              <a:rPr lang="zh-CN" altLang="en-US" dirty="0"/>
              <a:t>地区管理员功能介绍</a:t>
            </a:r>
          </a:p>
        </p:txBody>
      </p:sp>
      <p:sp>
        <p:nvSpPr>
          <p:cNvPr id="9" name="圆角矩形 8"/>
          <p:cNvSpPr/>
          <p:nvPr/>
        </p:nvSpPr>
        <p:spPr>
          <a:xfrm>
            <a:off x="6588224" y="3075806"/>
            <a:ext cx="2160240" cy="1400790"/>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b="1" dirty="0">
                <a:solidFill>
                  <a:srgbClr val="FF0000"/>
                </a:solidFill>
                <a:latin typeface="微软雅黑" panose="020B0503020204020204" pitchFamily="34" charset="-122"/>
                <a:ea typeface="微软雅黑" panose="020B0503020204020204" pitchFamily="34" charset="-122"/>
              </a:rPr>
              <a:t>1.</a:t>
            </a:r>
            <a:r>
              <a:rPr lang="zh-CN" altLang="en-US" sz="1400" b="1" dirty="0">
                <a:solidFill>
                  <a:srgbClr val="FF0000"/>
                </a:solidFill>
                <a:latin typeface="微软雅黑" panose="020B0503020204020204" pitchFamily="34" charset="-122"/>
                <a:ea typeface="微软雅黑" panose="020B0503020204020204" pitchFamily="34" charset="-122"/>
              </a:rPr>
              <a:t>历史数据比较</a:t>
            </a:r>
            <a:endParaRPr lang="zh-CN" altLang="en-US" sz="1400" dirty="0">
              <a:solidFill>
                <a:srgbClr val="FF0000"/>
              </a:solidFill>
              <a:latin typeface="微软雅黑" panose="020B0503020204020204" pitchFamily="34" charset="-122"/>
              <a:ea typeface="微软雅黑" panose="020B0503020204020204" pitchFamily="34" charset="-122"/>
            </a:endParaRPr>
          </a:p>
          <a:p>
            <a:r>
              <a:rPr lang="en-US" altLang="zh-CN" sz="1400" b="1" dirty="0">
                <a:solidFill>
                  <a:srgbClr val="FF0000"/>
                </a:solidFill>
                <a:latin typeface="微软雅黑" panose="020B0503020204020204" pitchFamily="34" charset="-122"/>
                <a:ea typeface="微软雅黑" panose="020B0503020204020204" pitchFamily="34" charset="-122"/>
              </a:rPr>
              <a:t>2.</a:t>
            </a:r>
            <a:r>
              <a:rPr lang="zh-CN" altLang="en-US" sz="1400" b="1" dirty="0">
                <a:solidFill>
                  <a:srgbClr val="FF0000"/>
                </a:solidFill>
                <a:latin typeface="微软雅黑" panose="020B0503020204020204" pitchFamily="34" charset="-122"/>
                <a:ea typeface="微软雅黑" panose="020B0503020204020204" pitchFamily="34" charset="-122"/>
              </a:rPr>
              <a:t>同级地区数据比较</a:t>
            </a:r>
          </a:p>
          <a:p>
            <a:r>
              <a:rPr lang="en-US" altLang="zh-CN" sz="1400" b="1" dirty="0">
                <a:solidFill>
                  <a:srgbClr val="FF0000"/>
                </a:solidFill>
                <a:latin typeface="微软雅黑" panose="020B0503020204020204" pitchFamily="34" charset="-122"/>
                <a:ea typeface="微软雅黑" panose="020B0503020204020204" pitchFamily="34" charset="-122"/>
              </a:rPr>
              <a:t>3.</a:t>
            </a:r>
            <a:r>
              <a:rPr lang="zh-CN" altLang="en-US" sz="1400" b="1" dirty="0">
                <a:solidFill>
                  <a:srgbClr val="FF0000"/>
                </a:solidFill>
                <a:latin typeface="微软雅黑" panose="020B0503020204020204" pitchFamily="34" charset="-122"/>
                <a:ea typeface="微软雅黑" panose="020B0503020204020204" pitchFamily="34" charset="-122"/>
              </a:rPr>
              <a:t>地图展示</a:t>
            </a:r>
          </a:p>
          <a:p>
            <a:r>
              <a:rPr lang="en-US" altLang="zh-CN" sz="1400" b="1" dirty="0">
                <a:solidFill>
                  <a:srgbClr val="FF0000"/>
                </a:solidFill>
                <a:latin typeface="微软雅黑" panose="020B0503020204020204" pitchFamily="34" charset="-122"/>
                <a:ea typeface="微软雅黑" panose="020B0503020204020204" pitchFamily="34" charset="-122"/>
              </a:rPr>
              <a:t>4.</a:t>
            </a:r>
            <a:r>
              <a:rPr lang="zh-CN" altLang="en-US" sz="1400" b="1" dirty="0">
                <a:solidFill>
                  <a:srgbClr val="FF0000"/>
                </a:solidFill>
                <a:latin typeface="微软雅黑" panose="020B0503020204020204" pitchFamily="34" charset="-122"/>
                <a:ea typeface="微软雅黑" panose="020B0503020204020204" pitchFamily="34" charset="-122"/>
              </a:rPr>
              <a:t>图表展示（默认页面）</a:t>
            </a:r>
          </a:p>
          <a:p>
            <a:r>
              <a:rPr lang="en-US" altLang="zh-CN" sz="1400" b="1" dirty="0">
                <a:solidFill>
                  <a:srgbClr val="FF0000"/>
                </a:solidFill>
                <a:latin typeface="微软雅黑" panose="020B0503020204020204" pitchFamily="34" charset="-122"/>
                <a:ea typeface="微软雅黑" panose="020B0503020204020204" pitchFamily="34" charset="-122"/>
              </a:rPr>
              <a:t>5.</a:t>
            </a:r>
            <a:r>
              <a:rPr lang="zh-CN" altLang="en-US" sz="1400" b="1" dirty="0">
                <a:solidFill>
                  <a:srgbClr val="FF0000"/>
                </a:solidFill>
                <a:latin typeface="微软雅黑" panose="020B0503020204020204" pitchFamily="34" charset="-122"/>
                <a:ea typeface="微软雅黑" panose="020B0503020204020204" pitchFamily="34" charset="-122"/>
              </a:rPr>
              <a:t>详细列表展示</a:t>
            </a:r>
          </a:p>
        </p:txBody>
      </p:sp>
      <p:sp>
        <p:nvSpPr>
          <p:cNvPr id="2" name="下箭头 1"/>
          <p:cNvSpPr/>
          <p:nvPr/>
        </p:nvSpPr>
        <p:spPr>
          <a:xfrm>
            <a:off x="7380312" y="2254314"/>
            <a:ext cx="216024" cy="64328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5652120" y="1923679"/>
            <a:ext cx="1224136" cy="65227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FF0000"/>
                </a:solidFill>
              </a:rPr>
              <a:t>查询条件区</a:t>
            </a:r>
            <a:endParaRPr lang="zh-CN" altLang="en-US" sz="1400" dirty="0">
              <a:solidFill>
                <a:srgbClr val="FF0000"/>
              </a:solidFill>
            </a:endParaRPr>
          </a:p>
        </p:txBody>
      </p:sp>
      <p:sp>
        <p:nvSpPr>
          <p:cNvPr id="7" name="右箭头 6"/>
          <p:cNvSpPr/>
          <p:nvPr/>
        </p:nvSpPr>
        <p:spPr>
          <a:xfrm rot="11849335">
            <a:off x="5093545" y="1951298"/>
            <a:ext cx="492594" cy="19215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右箭头 9"/>
          <p:cNvSpPr/>
          <p:nvPr/>
        </p:nvSpPr>
        <p:spPr>
          <a:xfrm rot="10356591">
            <a:off x="5087548" y="2288510"/>
            <a:ext cx="504056" cy="2112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789464"/>
            <a:ext cx="5373178" cy="393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4.2 </a:t>
            </a:r>
            <a:r>
              <a:rPr lang="zh-CN" altLang="en-US" sz="2800" b="1" dirty="0">
                <a:solidFill>
                  <a:srgbClr val="1854A3"/>
                </a:solidFill>
                <a:latin typeface="微软雅黑" panose="020B0503020204020204" pitchFamily="34" charset="-122"/>
                <a:ea typeface="微软雅黑" panose="020B0503020204020204" pitchFamily="34" charset="-122"/>
                <a:cs typeface="+mj-cs"/>
              </a:rPr>
              <a:t>其他功能介绍</a:t>
            </a:r>
            <a:r>
              <a:rPr lang="en-US" altLang="zh-CN" sz="2800" b="1" dirty="0">
                <a:solidFill>
                  <a:srgbClr val="1854A3"/>
                </a:solidFill>
                <a:latin typeface="微软雅黑" panose="020B0503020204020204" pitchFamily="34" charset="-122"/>
                <a:ea typeface="微软雅黑" panose="020B0503020204020204" pitchFamily="34" charset="-122"/>
                <a:cs typeface="+mj-cs"/>
              </a:rPr>
              <a:t> – </a:t>
            </a:r>
            <a:r>
              <a:rPr lang="zh-CN" altLang="en-US" sz="2800" b="1" dirty="0">
                <a:solidFill>
                  <a:srgbClr val="1854A3"/>
                </a:solidFill>
                <a:latin typeface="微软雅黑" panose="020B0503020204020204" pitchFamily="34" charset="-122"/>
                <a:ea typeface="微软雅黑" panose="020B0503020204020204" pitchFamily="34" charset="-122"/>
                <a:cs typeface="+mj-cs"/>
              </a:rPr>
              <a:t>地区管理员</a:t>
            </a:r>
          </a:p>
        </p:txBody>
      </p:sp>
      <p:sp>
        <p:nvSpPr>
          <p:cNvPr id="4" name="TextBox 3"/>
          <p:cNvSpPr txBox="1"/>
          <p:nvPr/>
        </p:nvSpPr>
        <p:spPr>
          <a:xfrm>
            <a:off x="179512" y="1203598"/>
            <a:ext cx="461665" cy="2169825"/>
          </a:xfrm>
          <a:prstGeom prst="rect">
            <a:avLst/>
          </a:prstGeom>
          <a:noFill/>
        </p:spPr>
        <p:txBody>
          <a:bodyPr vert="eaVert" wrap="none" rtlCol="0">
            <a:spAutoFit/>
          </a:bodyPr>
          <a:lstStyle/>
          <a:p>
            <a:r>
              <a:rPr lang="zh-CN" altLang="en-US" dirty="0"/>
              <a:t>地区管理员功能介绍</a:t>
            </a:r>
          </a:p>
        </p:txBody>
      </p:sp>
      <p:sp>
        <p:nvSpPr>
          <p:cNvPr id="9" name="圆角矩形 8"/>
          <p:cNvSpPr/>
          <p:nvPr/>
        </p:nvSpPr>
        <p:spPr>
          <a:xfrm>
            <a:off x="5004048" y="2139702"/>
            <a:ext cx="3937635" cy="1731196"/>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smtClean="0">
                <a:solidFill>
                  <a:srgbClr val="FF0000"/>
                </a:solidFill>
                <a:latin typeface="微软雅黑" panose="020B0503020204020204" pitchFamily="34" charset="-122"/>
                <a:ea typeface="微软雅黑" panose="020B0503020204020204" pitchFamily="34" charset="-122"/>
                <a:sym typeface="+mn-ea"/>
              </a:rPr>
              <a:t>原来一期的片区查询</a:t>
            </a:r>
            <a:endParaRPr lang="en-US" altLang="zh-CN" sz="1600" b="1" dirty="0" smtClean="0">
              <a:solidFill>
                <a:srgbClr val="FF0000"/>
              </a:solidFill>
              <a:latin typeface="微软雅黑" panose="020B0503020204020204" pitchFamily="34" charset="-122"/>
              <a:ea typeface="微软雅黑" panose="020B0503020204020204" pitchFamily="34" charset="-122"/>
              <a:sym typeface="+mn-ea"/>
            </a:endParaRPr>
          </a:p>
          <a:p>
            <a:endParaRPr lang="en-US" altLang="zh-CN" sz="1600" b="1" dirty="0" smtClean="0">
              <a:solidFill>
                <a:srgbClr val="FF0000"/>
              </a:solidFill>
              <a:latin typeface="微软雅黑" panose="020B0503020204020204" pitchFamily="34" charset="-122"/>
              <a:ea typeface="微软雅黑" panose="020B0503020204020204" pitchFamily="34" charset="-122"/>
              <a:sym typeface="+mn-ea"/>
            </a:endParaRPr>
          </a:p>
          <a:p>
            <a:r>
              <a:rPr lang="zh-CN" altLang="en-US" sz="1600" b="1" dirty="0" smtClean="0">
                <a:solidFill>
                  <a:srgbClr val="FF0000"/>
                </a:solidFill>
                <a:latin typeface="微软雅黑" panose="020B0503020204020204" pitchFamily="34" charset="-122"/>
                <a:ea typeface="微软雅黑" panose="020B0503020204020204" pitchFamily="34" charset="-122"/>
                <a:sym typeface="+mn-ea"/>
              </a:rPr>
              <a:t>可</a:t>
            </a:r>
            <a:r>
              <a:rPr lang="zh-CN" altLang="en-US" sz="1600" b="1" dirty="0">
                <a:solidFill>
                  <a:srgbClr val="FF0000"/>
                </a:solidFill>
                <a:latin typeface="微软雅黑" panose="020B0503020204020204" pitchFamily="34" charset="-122"/>
                <a:ea typeface="微软雅黑" panose="020B0503020204020204" pitchFamily="34" charset="-122"/>
                <a:sym typeface="+mn-ea"/>
              </a:rPr>
              <a:t>看到查询条件区域定制列表。可新增，输入区域名称并选择关联地区即可。设置完成后可在统计分析栏目下，选择自定义地区，查看自定义地区的统计分析。</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4.2 </a:t>
            </a:r>
            <a:r>
              <a:rPr lang="zh-CN" altLang="en-US" sz="2800" b="1" dirty="0">
                <a:solidFill>
                  <a:srgbClr val="1854A3"/>
                </a:solidFill>
                <a:latin typeface="微软雅黑" panose="020B0503020204020204" pitchFamily="34" charset="-122"/>
                <a:ea typeface="微软雅黑" panose="020B0503020204020204" pitchFamily="34" charset="-122"/>
                <a:cs typeface="+mj-cs"/>
              </a:rPr>
              <a:t>其他功能介绍</a:t>
            </a:r>
            <a:r>
              <a:rPr lang="en-US" altLang="zh-CN" sz="2800" b="1" dirty="0">
                <a:solidFill>
                  <a:srgbClr val="1854A3"/>
                </a:solidFill>
                <a:latin typeface="微软雅黑" panose="020B0503020204020204" pitchFamily="34" charset="-122"/>
                <a:ea typeface="微软雅黑" panose="020B0503020204020204" pitchFamily="34" charset="-122"/>
                <a:cs typeface="+mj-cs"/>
              </a:rPr>
              <a:t> – </a:t>
            </a:r>
            <a:r>
              <a:rPr lang="zh-CN" altLang="en-US" sz="2800" b="1" dirty="0">
                <a:solidFill>
                  <a:srgbClr val="1854A3"/>
                </a:solidFill>
                <a:latin typeface="微软雅黑" panose="020B0503020204020204" pitchFamily="34" charset="-122"/>
                <a:ea typeface="微软雅黑" panose="020B0503020204020204" pitchFamily="34" charset="-122"/>
                <a:cs typeface="+mj-cs"/>
              </a:rPr>
              <a:t>地区管理员</a:t>
            </a:r>
          </a:p>
        </p:txBody>
      </p:sp>
      <p:sp>
        <p:nvSpPr>
          <p:cNvPr id="4" name="TextBox 3"/>
          <p:cNvSpPr txBox="1"/>
          <p:nvPr/>
        </p:nvSpPr>
        <p:spPr>
          <a:xfrm>
            <a:off x="179512" y="1203598"/>
            <a:ext cx="461665" cy="2169825"/>
          </a:xfrm>
          <a:prstGeom prst="rect">
            <a:avLst/>
          </a:prstGeom>
          <a:noFill/>
        </p:spPr>
        <p:txBody>
          <a:bodyPr vert="eaVert" wrap="none" rtlCol="0">
            <a:spAutoFit/>
          </a:bodyPr>
          <a:lstStyle/>
          <a:p>
            <a:r>
              <a:rPr lang="zh-CN" altLang="en-US" dirty="0"/>
              <a:t>地区管理员功能介绍</a:t>
            </a:r>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915566"/>
            <a:ext cx="8019953" cy="3213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圆角矩形 2"/>
          <p:cNvSpPr/>
          <p:nvPr/>
        </p:nvSpPr>
        <p:spPr>
          <a:xfrm>
            <a:off x="3995936" y="3810042"/>
            <a:ext cx="1872208" cy="6384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历史数据对比</a:t>
            </a:r>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4.2 </a:t>
            </a:r>
            <a:r>
              <a:rPr lang="zh-CN" altLang="en-US" sz="2800" b="1" dirty="0">
                <a:solidFill>
                  <a:srgbClr val="1854A3"/>
                </a:solidFill>
                <a:latin typeface="微软雅黑" panose="020B0503020204020204" pitchFamily="34" charset="-122"/>
                <a:ea typeface="微软雅黑" panose="020B0503020204020204" pitchFamily="34" charset="-122"/>
                <a:cs typeface="+mj-cs"/>
              </a:rPr>
              <a:t>其他功能介绍</a:t>
            </a:r>
            <a:r>
              <a:rPr lang="en-US" altLang="zh-CN" sz="2800" b="1" dirty="0">
                <a:solidFill>
                  <a:srgbClr val="1854A3"/>
                </a:solidFill>
                <a:latin typeface="微软雅黑" panose="020B0503020204020204" pitchFamily="34" charset="-122"/>
                <a:ea typeface="微软雅黑" panose="020B0503020204020204" pitchFamily="34" charset="-122"/>
                <a:cs typeface="+mj-cs"/>
              </a:rPr>
              <a:t> – </a:t>
            </a:r>
            <a:r>
              <a:rPr lang="zh-CN" altLang="en-US" sz="2800" b="1" dirty="0">
                <a:solidFill>
                  <a:srgbClr val="1854A3"/>
                </a:solidFill>
                <a:latin typeface="微软雅黑" panose="020B0503020204020204" pitchFamily="34" charset="-122"/>
                <a:ea typeface="微软雅黑" panose="020B0503020204020204" pitchFamily="34" charset="-122"/>
                <a:cs typeface="+mj-cs"/>
              </a:rPr>
              <a:t>地区管理员</a:t>
            </a:r>
          </a:p>
        </p:txBody>
      </p:sp>
      <p:sp>
        <p:nvSpPr>
          <p:cNvPr id="4" name="TextBox 3"/>
          <p:cNvSpPr txBox="1"/>
          <p:nvPr/>
        </p:nvSpPr>
        <p:spPr>
          <a:xfrm>
            <a:off x="179512" y="1203598"/>
            <a:ext cx="461665" cy="2169825"/>
          </a:xfrm>
          <a:prstGeom prst="rect">
            <a:avLst/>
          </a:prstGeom>
          <a:noFill/>
        </p:spPr>
        <p:txBody>
          <a:bodyPr vert="eaVert" wrap="none" rtlCol="0">
            <a:spAutoFit/>
          </a:bodyPr>
          <a:lstStyle/>
          <a:p>
            <a:r>
              <a:rPr lang="zh-CN" altLang="en-US" dirty="0"/>
              <a:t>地区管理员功能介绍</a:t>
            </a:r>
          </a:p>
        </p:txBody>
      </p:sp>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789464"/>
            <a:ext cx="7983066" cy="3339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圆角矩形 2"/>
          <p:cNvSpPr/>
          <p:nvPr/>
        </p:nvSpPr>
        <p:spPr>
          <a:xfrm>
            <a:off x="3995936" y="3651870"/>
            <a:ext cx="1872208" cy="7200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同级数据对比</a:t>
            </a:r>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4.2 </a:t>
            </a:r>
            <a:r>
              <a:rPr lang="zh-CN" altLang="en-US" sz="2800" b="1" dirty="0">
                <a:solidFill>
                  <a:srgbClr val="1854A3"/>
                </a:solidFill>
                <a:latin typeface="微软雅黑" panose="020B0503020204020204" pitchFamily="34" charset="-122"/>
                <a:ea typeface="微软雅黑" panose="020B0503020204020204" pitchFamily="34" charset="-122"/>
                <a:cs typeface="+mj-cs"/>
              </a:rPr>
              <a:t>其他功能介绍</a:t>
            </a:r>
            <a:r>
              <a:rPr lang="en-US" altLang="zh-CN" sz="2800" b="1" dirty="0">
                <a:solidFill>
                  <a:srgbClr val="1854A3"/>
                </a:solidFill>
                <a:latin typeface="微软雅黑" panose="020B0503020204020204" pitchFamily="34" charset="-122"/>
                <a:ea typeface="微软雅黑" panose="020B0503020204020204" pitchFamily="34" charset="-122"/>
                <a:cs typeface="+mj-cs"/>
              </a:rPr>
              <a:t> – </a:t>
            </a:r>
            <a:r>
              <a:rPr lang="zh-CN" altLang="en-US" sz="2800" b="1" dirty="0">
                <a:solidFill>
                  <a:srgbClr val="1854A3"/>
                </a:solidFill>
                <a:latin typeface="微软雅黑" panose="020B0503020204020204" pitchFamily="34" charset="-122"/>
                <a:ea typeface="微软雅黑" panose="020B0503020204020204" pitchFamily="34" charset="-122"/>
                <a:cs typeface="+mj-cs"/>
              </a:rPr>
              <a:t>地区管理员</a:t>
            </a:r>
          </a:p>
        </p:txBody>
      </p:sp>
      <p:sp>
        <p:nvSpPr>
          <p:cNvPr id="4" name="TextBox 3"/>
          <p:cNvSpPr txBox="1"/>
          <p:nvPr/>
        </p:nvSpPr>
        <p:spPr>
          <a:xfrm>
            <a:off x="179512" y="1203598"/>
            <a:ext cx="461665" cy="2169825"/>
          </a:xfrm>
          <a:prstGeom prst="rect">
            <a:avLst/>
          </a:prstGeom>
          <a:noFill/>
        </p:spPr>
        <p:txBody>
          <a:bodyPr vert="eaVert" wrap="none" rtlCol="0">
            <a:spAutoFit/>
          </a:bodyPr>
          <a:lstStyle/>
          <a:p>
            <a:r>
              <a:rPr lang="zh-CN" altLang="en-US" dirty="0"/>
              <a:t>地区管理员功能介绍</a:t>
            </a:r>
          </a:p>
        </p:txBody>
      </p:sp>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789464"/>
            <a:ext cx="6831116" cy="3892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圆角矩形 2"/>
          <p:cNvSpPr/>
          <p:nvPr/>
        </p:nvSpPr>
        <p:spPr>
          <a:xfrm>
            <a:off x="5436096" y="2735759"/>
            <a:ext cx="2232248" cy="48406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地图方式查看数据</a:t>
            </a:r>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4.2 </a:t>
            </a:r>
            <a:r>
              <a:rPr lang="zh-CN" altLang="en-US" sz="2800" b="1" dirty="0">
                <a:solidFill>
                  <a:srgbClr val="1854A3"/>
                </a:solidFill>
                <a:latin typeface="微软雅黑" panose="020B0503020204020204" pitchFamily="34" charset="-122"/>
                <a:ea typeface="微软雅黑" panose="020B0503020204020204" pitchFamily="34" charset="-122"/>
                <a:cs typeface="+mj-cs"/>
              </a:rPr>
              <a:t>其他功能介绍</a:t>
            </a:r>
            <a:r>
              <a:rPr lang="en-US" altLang="zh-CN" sz="2800" b="1" dirty="0">
                <a:solidFill>
                  <a:srgbClr val="1854A3"/>
                </a:solidFill>
                <a:latin typeface="微软雅黑" panose="020B0503020204020204" pitchFamily="34" charset="-122"/>
                <a:ea typeface="微软雅黑" panose="020B0503020204020204" pitchFamily="34" charset="-122"/>
                <a:cs typeface="+mj-cs"/>
              </a:rPr>
              <a:t> – </a:t>
            </a:r>
            <a:r>
              <a:rPr lang="zh-CN" altLang="en-US" sz="2800" b="1" dirty="0">
                <a:solidFill>
                  <a:srgbClr val="1854A3"/>
                </a:solidFill>
                <a:latin typeface="微软雅黑" panose="020B0503020204020204" pitchFamily="34" charset="-122"/>
                <a:ea typeface="微软雅黑" panose="020B0503020204020204" pitchFamily="34" charset="-122"/>
                <a:cs typeface="+mj-cs"/>
              </a:rPr>
              <a:t>地区管理员</a:t>
            </a:r>
          </a:p>
        </p:txBody>
      </p:sp>
      <p:sp>
        <p:nvSpPr>
          <p:cNvPr id="4" name="TextBox 3"/>
          <p:cNvSpPr txBox="1"/>
          <p:nvPr/>
        </p:nvSpPr>
        <p:spPr>
          <a:xfrm>
            <a:off x="179512" y="1203598"/>
            <a:ext cx="461665" cy="2169825"/>
          </a:xfrm>
          <a:prstGeom prst="rect">
            <a:avLst/>
          </a:prstGeom>
          <a:noFill/>
        </p:spPr>
        <p:txBody>
          <a:bodyPr vert="eaVert" wrap="none" rtlCol="0">
            <a:spAutoFit/>
          </a:bodyPr>
          <a:lstStyle/>
          <a:p>
            <a:r>
              <a:rPr lang="zh-CN" altLang="en-US" dirty="0"/>
              <a:t>地区管理员功能介绍</a:t>
            </a:r>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422" y="843558"/>
            <a:ext cx="7407002" cy="3896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圆角矩形 2"/>
          <p:cNvSpPr/>
          <p:nvPr/>
        </p:nvSpPr>
        <p:spPr>
          <a:xfrm>
            <a:off x="5868144" y="1923679"/>
            <a:ext cx="1728192" cy="50405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学校列表</a:t>
            </a:r>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4.2 </a:t>
            </a:r>
            <a:r>
              <a:rPr lang="zh-CN" altLang="en-US" sz="2800" b="1" dirty="0">
                <a:solidFill>
                  <a:srgbClr val="1854A3"/>
                </a:solidFill>
                <a:latin typeface="微软雅黑" panose="020B0503020204020204" pitchFamily="34" charset="-122"/>
                <a:ea typeface="微软雅黑" panose="020B0503020204020204" pitchFamily="34" charset="-122"/>
                <a:cs typeface="+mj-cs"/>
              </a:rPr>
              <a:t>其他功能介绍</a:t>
            </a:r>
            <a:r>
              <a:rPr lang="en-US" altLang="zh-CN" sz="2800" b="1" dirty="0">
                <a:solidFill>
                  <a:srgbClr val="1854A3"/>
                </a:solidFill>
                <a:latin typeface="微软雅黑" panose="020B0503020204020204" pitchFamily="34" charset="-122"/>
                <a:ea typeface="微软雅黑" panose="020B0503020204020204" pitchFamily="34" charset="-122"/>
                <a:cs typeface="+mj-cs"/>
              </a:rPr>
              <a:t> – </a:t>
            </a:r>
            <a:r>
              <a:rPr lang="zh-CN" altLang="en-US" sz="2800" b="1" dirty="0">
                <a:solidFill>
                  <a:srgbClr val="1854A3"/>
                </a:solidFill>
                <a:latin typeface="微软雅黑" panose="020B0503020204020204" pitchFamily="34" charset="-122"/>
                <a:ea typeface="微软雅黑" panose="020B0503020204020204" pitchFamily="34" charset="-122"/>
                <a:cs typeface="+mj-cs"/>
              </a:rPr>
              <a:t>地区管理员</a:t>
            </a:r>
          </a:p>
        </p:txBody>
      </p:sp>
      <p:sp>
        <p:nvSpPr>
          <p:cNvPr id="4" name="TextBox 3"/>
          <p:cNvSpPr txBox="1"/>
          <p:nvPr/>
        </p:nvSpPr>
        <p:spPr>
          <a:xfrm>
            <a:off x="179512" y="1203598"/>
            <a:ext cx="461665" cy="2169825"/>
          </a:xfrm>
          <a:prstGeom prst="rect">
            <a:avLst/>
          </a:prstGeom>
          <a:noFill/>
        </p:spPr>
        <p:txBody>
          <a:bodyPr vert="eaVert" wrap="none" rtlCol="0">
            <a:spAutoFit/>
          </a:bodyPr>
          <a:lstStyle/>
          <a:p>
            <a:r>
              <a:rPr lang="zh-CN" altLang="en-US" dirty="0"/>
              <a:t>地区管理员功能介绍</a:t>
            </a:r>
          </a:p>
        </p:txBody>
      </p:sp>
      <p:pic>
        <p:nvPicPr>
          <p:cNvPr id="2" name="图片 1"/>
          <p:cNvPicPr>
            <a:picLocks noChangeAspect="1"/>
          </p:cNvPicPr>
          <p:nvPr/>
        </p:nvPicPr>
        <p:blipFill>
          <a:blip r:embed="rId4"/>
          <a:stretch>
            <a:fillRect/>
          </a:stretch>
        </p:blipFill>
        <p:spPr>
          <a:xfrm>
            <a:off x="770255" y="909955"/>
            <a:ext cx="5977890" cy="3830320"/>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4.2 </a:t>
            </a:r>
            <a:r>
              <a:rPr lang="zh-CN" altLang="en-US" sz="2800" b="1" dirty="0">
                <a:solidFill>
                  <a:srgbClr val="1854A3"/>
                </a:solidFill>
                <a:latin typeface="微软雅黑" panose="020B0503020204020204" pitchFamily="34" charset="-122"/>
                <a:ea typeface="微软雅黑" panose="020B0503020204020204" pitchFamily="34" charset="-122"/>
                <a:cs typeface="+mj-cs"/>
              </a:rPr>
              <a:t>其他功能介绍</a:t>
            </a:r>
            <a:r>
              <a:rPr lang="en-US" altLang="zh-CN" sz="2800" b="1" dirty="0">
                <a:solidFill>
                  <a:srgbClr val="1854A3"/>
                </a:solidFill>
                <a:latin typeface="微软雅黑" panose="020B0503020204020204" pitchFamily="34" charset="-122"/>
                <a:ea typeface="微软雅黑" panose="020B0503020204020204" pitchFamily="34" charset="-122"/>
                <a:cs typeface="+mj-cs"/>
              </a:rPr>
              <a:t> – </a:t>
            </a:r>
            <a:r>
              <a:rPr lang="zh-CN" altLang="en-US" sz="2800" b="1" dirty="0">
                <a:solidFill>
                  <a:srgbClr val="1854A3"/>
                </a:solidFill>
                <a:latin typeface="微软雅黑" panose="020B0503020204020204" pitchFamily="34" charset="-122"/>
                <a:ea typeface="微软雅黑" panose="020B0503020204020204" pitchFamily="34" charset="-122"/>
                <a:cs typeface="+mj-cs"/>
              </a:rPr>
              <a:t>地区管理员</a:t>
            </a:r>
          </a:p>
        </p:txBody>
      </p:sp>
      <p:sp>
        <p:nvSpPr>
          <p:cNvPr id="4" name="TextBox 3"/>
          <p:cNvSpPr txBox="1"/>
          <p:nvPr/>
        </p:nvSpPr>
        <p:spPr>
          <a:xfrm>
            <a:off x="179512" y="1203598"/>
            <a:ext cx="461665" cy="2169825"/>
          </a:xfrm>
          <a:prstGeom prst="rect">
            <a:avLst/>
          </a:prstGeom>
          <a:noFill/>
        </p:spPr>
        <p:txBody>
          <a:bodyPr vert="eaVert" wrap="none" rtlCol="0">
            <a:spAutoFit/>
          </a:bodyPr>
          <a:lstStyle/>
          <a:p>
            <a:r>
              <a:rPr lang="zh-CN" altLang="en-US" dirty="0"/>
              <a:t>地区管理员功能介绍</a:t>
            </a:r>
          </a:p>
        </p:txBody>
      </p:sp>
      <p:pic>
        <p:nvPicPr>
          <p:cNvPr id="2" name="图片 1"/>
          <p:cNvPicPr>
            <a:picLocks noChangeAspect="1"/>
          </p:cNvPicPr>
          <p:nvPr/>
        </p:nvPicPr>
        <p:blipFill>
          <a:blip r:embed="rId4"/>
          <a:stretch>
            <a:fillRect/>
          </a:stretch>
        </p:blipFill>
        <p:spPr>
          <a:xfrm>
            <a:off x="1372870" y="789305"/>
            <a:ext cx="2153285" cy="3771265"/>
          </a:xfrm>
          <a:prstGeom prst="rect">
            <a:avLst/>
          </a:prstGeom>
        </p:spPr>
      </p:pic>
      <p:sp>
        <p:nvSpPr>
          <p:cNvPr id="3" name="文本框 2"/>
          <p:cNvSpPr txBox="1"/>
          <p:nvPr/>
        </p:nvSpPr>
        <p:spPr>
          <a:xfrm>
            <a:off x="4057650" y="1977390"/>
            <a:ext cx="2159000" cy="368300"/>
          </a:xfrm>
          <a:prstGeom prst="rect">
            <a:avLst/>
          </a:prstGeom>
          <a:noFill/>
        </p:spPr>
        <p:txBody>
          <a:bodyPr wrap="square" rtlCol="0">
            <a:spAutoFit/>
          </a:bodyPr>
          <a:lstStyle/>
          <a:p>
            <a:r>
              <a:rPr lang="zh-CN" altLang="en-US" b="1"/>
              <a:t>自定义报表设置</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9" y="813826"/>
            <a:ext cx="7128791" cy="3906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4.2 </a:t>
            </a:r>
            <a:r>
              <a:rPr lang="zh-CN" altLang="en-US" sz="2800" b="1" dirty="0">
                <a:solidFill>
                  <a:srgbClr val="1854A3"/>
                </a:solidFill>
                <a:latin typeface="微软雅黑" panose="020B0503020204020204" pitchFamily="34" charset="-122"/>
                <a:ea typeface="微软雅黑" panose="020B0503020204020204" pitchFamily="34" charset="-122"/>
                <a:cs typeface="+mj-cs"/>
              </a:rPr>
              <a:t>其他功能介绍</a:t>
            </a:r>
            <a:r>
              <a:rPr lang="en-US" altLang="zh-CN" sz="2800" b="1" dirty="0">
                <a:solidFill>
                  <a:srgbClr val="1854A3"/>
                </a:solidFill>
                <a:latin typeface="微软雅黑" panose="020B0503020204020204" pitchFamily="34" charset="-122"/>
                <a:ea typeface="微软雅黑" panose="020B0503020204020204" pitchFamily="34" charset="-122"/>
                <a:cs typeface="+mj-cs"/>
              </a:rPr>
              <a:t> – </a:t>
            </a:r>
            <a:r>
              <a:rPr lang="zh-CN" altLang="en-US" sz="2800" b="1" dirty="0">
                <a:solidFill>
                  <a:srgbClr val="1854A3"/>
                </a:solidFill>
                <a:latin typeface="微软雅黑" panose="020B0503020204020204" pitchFamily="34" charset="-122"/>
                <a:ea typeface="微软雅黑" panose="020B0503020204020204" pitchFamily="34" charset="-122"/>
                <a:cs typeface="+mj-cs"/>
              </a:rPr>
              <a:t>地区管理员</a:t>
            </a:r>
          </a:p>
        </p:txBody>
      </p:sp>
      <p:sp>
        <p:nvSpPr>
          <p:cNvPr id="4" name="TextBox 3"/>
          <p:cNvSpPr txBox="1"/>
          <p:nvPr/>
        </p:nvSpPr>
        <p:spPr>
          <a:xfrm>
            <a:off x="179512" y="1203598"/>
            <a:ext cx="461665" cy="2169825"/>
          </a:xfrm>
          <a:prstGeom prst="rect">
            <a:avLst/>
          </a:prstGeom>
          <a:noFill/>
        </p:spPr>
        <p:txBody>
          <a:bodyPr vert="eaVert" wrap="none" rtlCol="0">
            <a:spAutoFit/>
          </a:bodyPr>
          <a:lstStyle/>
          <a:p>
            <a:r>
              <a:rPr lang="zh-CN" altLang="en-US" dirty="0"/>
              <a:t>地区管理员功能介绍</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3960440" cy="52322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3.1 </a:t>
            </a:r>
            <a:r>
              <a:rPr lang="zh-CN" altLang="en-US" sz="2800" b="1" dirty="0">
                <a:solidFill>
                  <a:srgbClr val="1854A3"/>
                </a:solidFill>
                <a:latin typeface="微软雅黑" panose="020B0503020204020204" pitchFamily="34" charset="-122"/>
                <a:ea typeface="微软雅黑" panose="020B0503020204020204" pitchFamily="34" charset="-122"/>
                <a:cs typeface="+mj-cs"/>
              </a:rPr>
              <a:t>登录</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6078" y="734208"/>
            <a:ext cx="6050258" cy="381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4.2 </a:t>
            </a:r>
            <a:r>
              <a:rPr lang="zh-CN" altLang="en-US" sz="2800" b="1" dirty="0">
                <a:solidFill>
                  <a:srgbClr val="1854A3"/>
                </a:solidFill>
                <a:latin typeface="微软雅黑" panose="020B0503020204020204" pitchFamily="34" charset="-122"/>
                <a:ea typeface="微软雅黑" panose="020B0503020204020204" pitchFamily="34" charset="-122"/>
                <a:cs typeface="+mj-cs"/>
              </a:rPr>
              <a:t>其他功能介绍</a:t>
            </a:r>
            <a:r>
              <a:rPr lang="en-US" altLang="zh-CN" sz="2800" b="1" dirty="0">
                <a:solidFill>
                  <a:srgbClr val="1854A3"/>
                </a:solidFill>
                <a:latin typeface="微软雅黑" panose="020B0503020204020204" pitchFamily="34" charset="-122"/>
                <a:ea typeface="微软雅黑" panose="020B0503020204020204" pitchFamily="34" charset="-122"/>
                <a:cs typeface="+mj-cs"/>
              </a:rPr>
              <a:t> – </a:t>
            </a:r>
            <a:r>
              <a:rPr lang="zh-CN" altLang="en-US" sz="2800" b="1" dirty="0">
                <a:solidFill>
                  <a:srgbClr val="1854A3"/>
                </a:solidFill>
                <a:latin typeface="微软雅黑" panose="020B0503020204020204" pitchFamily="34" charset="-122"/>
                <a:ea typeface="微软雅黑" panose="020B0503020204020204" pitchFamily="34" charset="-122"/>
                <a:cs typeface="+mj-cs"/>
              </a:rPr>
              <a:t>地区管理员</a:t>
            </a:r>
          </a:p>
        </p:txBody>
      </p:sp>
      <p:sp>
        <p:nvSpPr>
          <p:cNvPr id="4" name="TextBox 3"/>
          <p:cNvSpPr txBox="1"/>
          <p:nvPr/>
        </p:nvSpPr>
        <p:spPr>
          <a:xfrm>
            <a:off x="179512" y="1203598"/>
            <a:ext cx="461665" cy="2169825"/>
          </a:xfrm>
          <a:prstGeom prst="rect">
            <a:avLst/>
          </a:prstGeom>
          <a:noFill/>
        </p:spPr>
        <p:txBody>
          <a:bodyPr vert="eaVert" wrap="none" rtlCol="0">
            <a:spAutoFit/>
          </a:bodyPr>
          <a:lstStyle/>
          <a:p>
            <a:r>
              <a:rPr lang="zh-CN" altLang="en-US" dirty="0"/>
              <a:t>地区管理员功能介绍</a:t>
            </a:r>
          </a:p>
        </p:txBody>
      </p:sp>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818732"/>
            <a:ext cx="7811616" cy="3891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圆角矩形 1"/>
          <p:cNvSpPr/>
          <p:nvPr/>
        </p:nvSpPr>
        <p:spPr>
          <a:xfrm>
            <a:off x="5580112" y="2139702"/>
            <a:ext cx="2376264" cy="6480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查看历史数据</a:t>
            </a:r>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4.2 </a:t>
            </a:r>
            <a:r>
              <a:rPr lang="zh-CN" altLang="en-US" sz="2800" b="1" dirty="0">
                <a:solidFill>
                  <a:srgbClr val="1854A3"/>
                </a:solidFill>
                <a:latin typeface="微软雅黑" panose="020B0503020204020204" pitchFamily="34" charset="-122"/>
                <a:ea typeface="微软雅黑" panose="020B0503020204020204" pitchFamily="34" charset="-122"/>
                <a:cs typeface="+mj-cs"/>
              </a:rPr>
              <a:t>其他功能介绍</a:t>
            </a:r>
            <a:r>
              <a:rPr lang="en-US" altLang="zh-CN" sz="2800" b="1" dirty="0">
                <a:solidFill>
                  <a:srgbClr val="1854A3"/>
                </a:solidFill>
                <a:latin typeface="微软雅黑" panose="020B0503020204020204" pitchFamily="34" charset="-122"/>
                <a:ea typeface="微软雅黑" panose="020B0503020204020204" pitchFamily="34" charset="-122"/>
                <a:cs typeface="+mj-cs"/>
              </a:rPr>
              <a:t> – </a:t>
            </a:r>
            <a:r>
              <a:rPr lang="zh-CN" altLang="en-US" sz="2800" b="1" dirty="0">
                <a:solidFill>
                  <a:srgbClr val="1854A3"/>
                </a:solidFill>
                <a:latin typeface="微软雅黑" panose="020B0503020204020204" pitchFamily="34" charset="-122"/>
                <a:ea typeface="微软雅黑" panose="020B0503020204020204" pitchFamily="34" charset="-122"/>
                <a:cs typeface="+mj-cs"/>
              </a:rPr>
              <a:t>地区管理员</a:t>
            </a:r>
          </a:p>
        </p:txBody>
      </p:sp>
      <p:sp>
        <p:nvSpPr>
          <p:cNvPr id="4" name="TextBox 3"/>
          <p:cNvSpPr txBox="1"/>
          <p:nvPr/>
        </p:nvSpPr>
        <p:spPr>
          <a:xfrm>
            <a:off x="179512" y="1203598"/>
            <a:ext cx="461665" cy="2169825"/>
          </a:xfrm>
          <a:prstGeom prst="rect">
            <a:avLst/>
          </a:prstGeom>
          <a:noFill/>
        </p:spPr>
        <p:txBody>
          <a:bodyPr vert="eaVert" wrap="none" rtlCol="0">
            <a:spAutoFit/>
          </a:bodyPr>
          <a:lstStyle/>
          <a:p>
            <a:r>
              <a:rPr lang="zh-CN" altLang="en-US" dirty="0"/>
              <a:t>地区管理员功能介绍</a:t>
            </a:r>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855130"/>
            <a:ext cx="8363535" cy="3813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4.2 </a:t>
            </a:r>
            <a:r>
              <a:rPr lang="zh-CN" altLang="en-US" sz="2800" b="1" dirty="0">
                <a:solidFill>
                  <a:srgbClr val="1854A3"/>
                </a:solidFill>
                <a:latin typeface="微软雅黑" panose="020B0503020204020204" pitchFamily="34" charset="-122"/>
                <a:ea typeface="微软雅黑" panose="020B0503020204020204" pitchFamily="34" charset="-122"/>
                <a:cs typeface="+mj-cs"/>
              </a:rPr>
              <a:t>其他功能介绍</a:t>
            </a:r>
            <a:r>
              <a:rPr lang="en-US" altLang="zh-CN" sz="2800" b="1" dirty="0">
                <a:solidFill>
                  <a:srgbClr val="1854A3"/>
                </a:solidFill>
                <a:latin typeface="微软雅黑" panose="020B0503020204020204" pitchFamily="34" charset="-122"/>
                <a:ea typeface="微软雅黑" panose="020B0503020204020204" pitchFamily="34" charset="-122"/>
                <a:cs typeface="+mj-cs"/>
              </a:rPr>
              <a:t> – </a:t>
            </a:r>
            <a:r>
              <a:rPr lang="zh-CN" altLang="en-US" sz="2800" b="1" dirty="0">
                <a:solidFill>
                  <a:srgbClr val="1854A3"/>
                </a:solidFill>
                <a:latin typeface="微软雅黑" panose="020B0503020204020204" pitchFamily="34" charset="-122"/>
                <a:ea typeface="微软雅黑" panose="020B0503020204020204" pitchFamily="34" charset="-122"/>
                <a:cs typeface="+mj-cs"/>
              </a:rPr>
              <a:t>地区管理员</a:t>
            </a:r>
          </a:p>
        </p:txBody>
      </p:sp>
      <p:sp>
        <p:nvSpPr>
          <p:cNvPr id="4" name="TextBox 3"/>
          <p:cNvSpPr txBox="1"/>
          <p:nvPr/>
        </p:nvSpPr>
        <p:spPr>
          <a:xfrm>
            <a:off x="179512" y="1203598"/>
            <a:ext cx="461665" cy="2169825"/>
          </a:xfrm>
          <a:prstGeom prst="rect">
            <a:avLst/>
          </a:prstGeom>
          <a:noFill/>
        </p:spPr>
        <p:txBody>
          <a:bodyPr vert="eaVert" wrap="none" rtlCol="0">
            <a:spAutoFit/>
          </a:bodyPr>
          <a:lstStyle/>
          <a:p>
            <a:r>
              <a:rPr lang="zh-CN" altLang="en-US" dirty="0"/>
              <a:t>地区管理员功能介绍</a:t>
            </a:r>
          </a:p>
        </p:txBody>
      </p:sp>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822997"/>
            <a:ext cx="6645771" cy="374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圆角矩形 2"/>
          <p:cNvSpPr/>
          <p:nvPr/>
        </p:nvSpPr>
        <p:spPr>
          <a:xfrm>
            <a:off x="5292080" y="2067694"/>
            <a:ext cx="1872208" cy="7920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查看登录情况</a:t>
            </a:r>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4.2 </a:t>
            </a:r>
            <a:r>
              <a:rPr lang="zh-CN" altLang="en-US" sz="2800" b="1" dirty="0">
                <a:solidFill>
                  <a:srgbClr val="1854A3"/>
                </a:solidFill>
                <a:latin typeface="微软雅黑" panose="020B0503020204020204" pitchFamily="34" charset="-122"/>
                <a:ea typeface="微软雅黑" panose="020B0503020204020204" pitchFamily="34" charset="-122"/>
                <a:cs typeface="+mj-cs"/>
              </a:rPr>
              <a:t>其他功能介绍</a:t>
            </a:r>
            <a:r>
              <a:rPr lang="en-US" altLang="zh-CN" sz="2800" b="1" dirty="0">
                <a:solidFill>
                  <a:srgbClr val="1854A3"/>
                </a:solidFill>
                <a:latin typeface="微软雅黑" panose="020B0503020204020204" pitchFamily="34" charset="-122"/>
                <a:ea typeface="微软雅黑" panose="020B0503020204020204" pitchFamily="34" charset="-122"/>
                <a:cs typeface="+mj-cs"/>
              </a:rPr>
              <a:t> – </a:t>
            </a:r>
            <a:r>
              <a:rPr lang="zh-CN" altLang="en-US" sz="2800" b="1" dirty="0">
                <a:solidFill>
                  <a:srgbClr val="1854A3"/>
                </a:solidFill>
                <a:latin typeface="微软雅黑" panose="020B0503020204020204" pitchFamily="34" charset="-122"/>
                <a:ea typeface="微软雅黑" panose="020B0503020204020204" pitchFamily="34" charset="-122"/>
                <a:cs typeface="+mj-cs"/>
              </a:rPr>
              <a:t>地区管理员</a:t>
            </a:r>
          </a:p>
        </p:txBody>
      </p:sp>
      <p:sp>
        <p:nvSpPr>
          <p:cNvPr id="4" name="TextBox 3"/>
          <p:cNvSpPr txBox="1"/>
          <p:nvPr/>
        </p:nvSpPr>
        <p:spPr>
          <a:xfrm>
            <a:off x="179512" y="1203598"/>
            <a:ext cx="461665" cy="2169825"/>
          </a:xfrm>
          <a:prstGeom prst="rect">
            <a:avLst/>
          </a:prstGeom>
          <a:noFill/>
        </p:spPr>
        <p:txBody>
          <a:bodyPr vert="eaVert" wrap="none" rtlCol="0">
            <a:spAutoFit/>
          </a:bodyPr>
          <a:lstStyle/>
          <a:p>
            <a:r>
              <a:rPr lang="zh-CN" altLang="en-US" dirty="0"/>
              <a:t>地区管理员功能介绍</a:t>
            </a:r>
          </a:p>
        </p:txBody>
      </p:sp>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794018"/>
            <a:ext cx="7518251" cy="387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圆角矩形 2"/>
          <p:cNvSpPr/>
          <p:nvPr/>
        </p:nvSpPr>
        <p:spPr>
          <a:xfrm>
            <a:off x="4644008" y="2905371"/>
            <a:ext cx="2232248" cy="9361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rgbClr val="FF0000"/>
                </a:solidFill>
              </a:rPr>
              <a:t>查看下级地区是否上报，区域为下级地区列表</a:t>
            </a:r>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810" y="773131"/>
            <a:ext cx="7978874" cy="3809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4.2 </a:t>
            </a:r>
            <a:r>
              <a:rPr lang="zh-CN" altLang="en-US" sz="2800" b="1" dirty="0">
                <a:solidFill>
                  <a:srgbClr val="1854A3"/>
                </a:solidFill>
                <a:latin typeface="微软雅黑" panose="020B0503020204020204" pitchFamily="34" charset="-122"/>
                <a:ea typeface="微软雅黑" panose="020B0503020204020204" pitchFamily="34" charset="-122"/>
                <a:cs typeface="+mj-cs"/>
              </a:rPr>
              <a:t>其他功能介绍</a:t>
            </a:r>
            <a:r>
              <a:rPr lang="en-US" altLang="zh-CN" sz="2800" b="1" dirty="0">
                <a:solidFill>
                  <a:srgbClr val="1854A3"/>
                </a:solidFill>
                <a:latin typeface="微软雅黑" panose="020B0503020204020204" pitchFamily="34" charset="-122"/>
                <a:ea typeface="微软雅黑" panose="020B0503020204020204" pitchFamily="34" charset="-122"/>
                <a:cs typeface="+mj-cs"/>
              </a:rPr>
              <a:t> – </a:t>
            </a:r>
            <a:r>
              <a:rPr lang="zh-CN" altLang="en-US" sz="2800" b="1" dirty="0">
                <a:solidFill>
                  <a:srgbClr val="1854A3"/>
                </a:solidFill>
                <a:latin typeface="微软雅黑" panose="020B0503020204020204" pitchFamily="34" charset="-122"/>
                <a:ea typeface="微软雅黑" panose="020B0503020204020204" pitchFamily="34" charset="-122"/>
                <a:cs typeface="+mj-cs"/>
              </a:rPr>
              <a:t>地区管理员</a:t>
            </a:r>
          </a:p>
        </p:txBody>
      </p:sp>
      <p:sp>
        <p:nvSpPr>
          <p:cNvPr id="4" name="TextBox 3"/>
          <p:cNvSpPr txBox="1"/>
          <p:nvPr/>
        </p:nvSpPr>
        <p:spPr>
          <a:xfrm>
            <a:off x="179512" y="1203598"/>
            <a:ext cx="461665" cy="2169825"/>
          </a:xfrm>
          <a:prstGeom prst="rect">
            <a:avLst/>
          </a:prstGeom>
          <a:noFill/>
        </p:spPr>
        <p:txBody>
          <a:bodyPr vert="eaVert" wrap="none" rtlCol="0">
            <a:spAutoFit/>
          </a:bodyPr>
          <a:lstStyle/>
          <a:p>
            <a:r>
              <a:rPr lang="zh-CN" altLang="en-US" dirty="0"/>
              <a:t>地区管理员功能介绍</a:t>
            </a:r>
          </a:p>
        </p:txBody>
      </p:sp>
      <p:sp>
        <p:nvSpPr>
          <p:cNvPr id="3" name="圆角矩形 2"/>
          <p:cNvSpPr/>
          <p:nvPr/>
        </p:nvSpPr>
        <p:spPr>
          <a:xfrm>
            <a:off x="5004048" y="2277686"/>
            <a:ext cx="2232248" cy="9361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rgbClr val="FF0000"/>
                </a:solidFill>
              </a:rPr>
              <a:t>这三个功能类似，都是查看用户及学校初始化情况的</a:t>
            </a:r>
            <a:endParaRPr lang="zh-CN" altLang="en-US" dirty="0">
              <a:solidFill>
                <a:srgbClr val="FF0000"/>
              </a:solidFill>
            </a:endParaRPr>
          </a:p>
        </p:txBody>
      </p:sp>
    </p:spTree>
    <p:extLst>
      <p:ext uri="{BB962C8B-B14F-4D97-AF65-F5344CB8AC3E}">
        <p14:creationId xmlns:p14="http://schemas.microsoft.com/office/powerpoint/2010/main" val="193849199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4.2 </a:t>
            </a:r>
            <a:r>
              <a:rPr lang="zh-CN" altLang="en-US" sz="2800" b="1" dirty="0">
                <a:solidFill>
                  <a:srgbClr val="1854A3"/>
                </a:solidFill>
                <a:latin typeface="微软雅黑" panose="020B0503020204020204" pitchFamily="34" charset="-122"/>
                <a:ea typeface="微软雅黑" panose="020B0503020204020204" pitchFamily="34" charset="-122"/>
                <a:cs typeface="+mj-cs"/>
              </a:rPr>
              <a:t>其他功能介绍</a:t>
            </a:r>
            <a:r>
              <a:rPr lang="en-US" altLang="zh-CN" sz="2800" b="1" dirty="0">
                <a:solidFill>
                  <a:srgbClr val="1854A3"/>
                </a:solidFill>
                <a:latin typeface="微软雅黑" panose="020B0503020204020204" pitchFamily="34" charset="-122"/>
                <a:ea typeface="微软雅黑" panose="020B0503020204020204" pitchFamily="34" charset="-122"/>
                <a:cs typeface="+mj-cs"/>
              </a:rPr>
              <a:t> – </a:t>
            </a:r>
            <a:r>
              <a:rPr lang="zh-CN" altLang="en-US" sz="2800" b="1" dirty="0">
                <a:solidFill>
                  <a:srgbClr val="1854A3"/>
                </a:solidFill>
                <a:latin typeface="微软雅黑" panose="020B0503020204020204" pitchFamily="34" charset="-122"/>
                <a:ea typeface="微软雅黑" panose="020B0503020204020204" pitchFamily="34" charset="-122"/>
                <a:cs typeface="+mj-cs"/>
              </a:rPr>
              <a:t>地区管理员</a:t>
            </a:r>
          </a:p>
        </p:txBody>
      </p:sp>
      <p:sp>
        <p:nvSpPr>
          <p:cNvPr id="4" name="TextBox 3"/>
          <p:cNvSpPr txBox="1"/>
          <p:nvPr/>
        </p:nvSpPr>
        <p:spPr>
          <a:xfrm>
            <a:off x="179512" y="1203598"/>
            <a:ext cx="461665" cy="2169825"/>
          </a:xfrm>
          <a:prstGeom prst="rect">
            <a:avLst/>
          </a:prstGeom>
          <a:noFill/>
        </p:spPr>
        <p:txBody>
          <a:bodyPr vert="eaVert" wrap="none" rtlCol="0">
            <a:spAutoFit/>
          </a:bodyPr>
          <a:lstStyle/>
          <a:p>
            <a:r>
              <a:rPr lang="zh-CN" altLang="en-US" dirty="0"/>
              <a:t>地区管理员功能介绍</a:t>
            </a:r>
          </a:p>
        </p:txBody>
      </p:sp>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843558"/>
            <a:ext cx="8030109" cy="3405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圆角矩形 2"/>
          <p:cNvSpPr/>
          <p:nvPr/>
        </p:nvSpPr>
        <p:spPr>
          <a:xfrm>
            <a:off x="1835696" y="2522252"/>
            <a:ext cx="2160240" cy="6480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查看学校变化情况</a:t>
            </a:r>
            <a:endParaRPr lang="en-US" altLang="zh-CN" dirty="0" smtClean="0">
              <a:solidFill>
                <a:srgbClr val="FF0000"/>
              </a:solidFill>
            </a:endParaRPr>
          </a:p>
          <a:p>
            <a:pPr algn="ctr"/>
            <a:r>
              <a:rPr lang="zh-CN" altLang="en-US" dirty="0" smtClean="0">
                <a:solidFill>
                  <a:srgbClr val="FF0000"/>
                </a:solidFill>
              </a:rPr>
              <a:t>查看学校填报情况</a:t>
            </a:r>
            <a:endParaRPr lang="zh-CN" altLang="en-US" dirty="0">
              <a:solidFill>
                <a:srgbClr val="FF0000"/>
              </a:solidFill>
            </a:endParaRPr>
          </a:p>
        </p:txBody>
      </p:sp>
      <p:sp>
        <p:nvSpPr>
          <p:cNvPr id="5" name="圆角矩形 4"/>
          <p:cNvSpPr/>
          <p:nvPr/>
        </p:nvSpPr>
        <p:spPr>
          <a:xfrm>
            <a:off x="5364088" y="1737522"/>
            <a:ext cx="1800200" cy="55777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rgbClr val="FF0000"/>
                </a:solidFill>
              </a:rPr>
              <a:t>点对应的数字可查看学校明细</a:t>
            </a:r>
            <a:endParaRPr lang="zh-CN" altLang="en-US" sz="1600" dirty="0">
              <a:solidFill>
                <a:srgbClr val="FF0000"/>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4.2 </a:t>
            </a:r>
            <a:r>
              <a:rPr lang="zh-CN" altLang="en-US" sz="2800" b="1" dirty="0">
                <a:solidFill>
                  <a:srgbClr val="1854A3"/>
                </a:solidFill>
                <a:latin typeface="微软雅黑" panose="020B0503020204020204" pitchFamily="34" charset="-122"/>
                <a:ea typeface="微软雅黑" panose="020B0503020204020204" pitchFamily="34" charset="-122"/>
                <a:cs typeface="+mj-cs"/>
              </a:rPr>
              <a:t>其他功能介绍</a:t>
            </a:r>
            <a:r>
              <a:rPr lang="en-US" altLang="zh-CN" sz="2800" b="1" dirty="0">
                <a:solidFill>
                  <a:srgbClr val="1854A3"/>
                </a:solidFill>
                <a:latin typeface="微软雅黑" panose="020B0503020204020204" pitchFamily="34" charset="-122"/>
                <a:ea typeface="微软雅黑" panose="020B0503020204020204" pitchFamily="34" charset="-122"/>
                <a:cs typeface="+mj-cs"/>
              </a:rPr>
              <a:t> – </a:t>
            </a:r>
            <a:r>
              <a:rPr lang="zh-CN" altLang="en-US" sz="2800" b="1" dirty="0">
                <a:solidFill>
                  <a:srgbClr val="1854A3"/>
                </a:solidFill>
                <a:latin typeface="微软雅黑" panose="020B0503020204020204" pitchFamily="34" charset="-122"/>
                <a:ea typeface="微软雅黑" panose="020B0503020204020204" pitchFamily="34" charset="-122"/>
                <a:cs typeface="+mj-cs"/>
              </a:rPr>
              <a:t>地区管理员</a:t>
            </a:r>
          </a:p>
        </p:txBody>
      </p:sp>
      <p:sp>
        <p:nvSpPr>
          <p:cNvPr id="4" name="TextBox 3"/>
          <p:cNvSpPr txBox="1"/>
          <p:nvPr/>
        </p:nvSpPr>
        <p:spPr>
          <a:xfrm>
            <a:off x="179512" y="1203598"/>
            <a:ext cx="461665" cy="2169825"/>
          </a:xfrm>
          <a:prstGeom prst="rect">
            <a:avLst/>
          </a:prstGeom>
          <a:noFill/>
        </p:spPr>
        <p:txBody>
          <a:bodyPr vert="eaVert" wrap="none" rtlCol="0">
            <a:spAutoFit/>
          </a:bodyPr>
          <a:lstStyle/>
          <a:p>
            <a:r>
              <a:rPr lang="zh-CN" altLang="en-US" dirty="0"/>
              <a:t>地区管理员功能介绍</a:t>
            </a:r>
          </a:p>
        </p:txBody>
      </p:sp>
      <p:sp>
        <p:nvSpPr>
          <p:cNvPr id="5" name="文本框 4"/>
          <p:cNvSpPr txBox="1"/>
          <p:nvPr/>
        </p:nvSpPr>
        <p:spPr>
          <a:xfrm>
            <a:off x="2263140" y="3616960"/>
            <a:ext cx="1131570" cy="368300"/>
          </a:xfrm>
          <a:prstGeom prst="rect">
            <a:avLst/>
          </a:prstGeom>
          <a:noFill/>
        </p:spPr>
        <p:txBody>
          <a:bodyPr wrap="square" rtlCol="0">
            <a:spAutoFit/>
          </a:bodyPr>
          <a:lstStyle/>
          <a:p>
            <a:r>
              <a:rPr lang="en-US" altLang="zh-CN">
                <a:solidFill>
                  <a:srgbClr val="FF0000"/>
                </a:solidFill>
              </a:rPr>
              <a:t>3</a:t>
            </a:r>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789464"/>
            <a:ext cx="7128792" cy="3781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圆角矩形 1"/>
          <p:cNvSpPr/>
          <p:nvPr/>
        </p:nvSpPr>
        <p:spPr>
          <a:xfrm>
            <a:off x="5364088" y="1995686"/>
            <a:ext cx="2232248" cy="7920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rgbClr val="FF0000"/>
                </a:solidFill>
              </a:rPr>
              <a:t>查看从基础库同步的行政区划及学校数据</a:t>
            </a:r>
            <a:endParaRPr lang="zh-CN" altLang="en-US" sz="1600" dirty="0">
              <a:solidFill>
                <a:srgbClr val="FF0000"/>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4.2 </a:t>
            </a:r>
            <a:r>
              <a:rPr lang="zh-CN" altLang="en-US" sz="2800" b="1" dirty="0">
                <a:solidFill>
                  <a:srgbClr val="1854A3"/>
                </a:solidFill>
                <a:latin typeface="微软雅黑" panose="020B0503020204020204" pitchFamily="34" charset="-122"/>
                <a:ea typeface="微软雅黑" panose="020B0503020204020204" pitchFamily="34" charset="-122"/>
                <a:cs typeface="+mj-cs"/>
              </a:rPr>
              <a:t>其他功能介绍</a:t>
            </a:r>
            <a:r>
              <a:rPr lang="en-US" altLang="zh-CN" sz="2800" b="1" dirty="0">
                <a:solidFill>
                  <a:srgbClr val="1854A3"/>
                </a:solidFill>
                <a:latin typeface="微软雅黑" panose="020B0503020204020204" pitchFamily="34" charset="-122"/>
                <a:ea typeface="微软雅黑" panose="020B0503020204020204" pitchFamily="34" charset="-122"/>
                <a:cs typeface="+mj-cs"/>
              </a:rPr>
              <a:t> – </a:t>
            </a:r>
            <a:r>
              <a:rPr lang="zh-CN" altLang="en-US" sz="2800" b="1" dirty="0">
                <a:solidFill>
                  <a:srgbClr val="1854A3"/>
                </a:solidFill>
                <a:latin typeface="微软雅黑" panose="020B0503020204020204" pitchFamily="34" charset="-122"/>
                <a:ea typeface="微软雅黑" panose="020B0503020204020204" pitchFamily="34" charset="-122"/>
                <a:cs typeface="+mj-cs"/>
              </a:rPr>
              <a:t>地区管理员</a:t>
            </a:r>
          </a:p>
        </p:txBody>
      </p:sp>
      <p:sp>
        <p:nvSpPr>
          <p:cNvPr id="4" name="TextBox 3"/>
          <p:cNvSpPr txBox="1"/>
          <p:nvPr/>
        </p:nvSpPr>
        <p:spPr>
          <a:xfrm>
            <a:off x="179512" y="1203598"/>
            <a:ext cx="461665" cy="2169825"/>
          </a:xfrm>
          <a:prstGeom prst="rect">
            <a:avLst/>
          </a:prstGeom>
          <a:noFill/>
        </p:spPr>
        <p:txBody>
          <a:bodyPr vert="eaVert" wrap="none" rtlCol="0">
            <a:spAutoFit/>
          </a:bodyPr>
          <a:lstStyle/>
          <a:p>
            <a:r>
              <a:rPr lang="zh-CN" altLang="en-US" dirty="0"/>
              <a:t>地区管理员功能介绍</a:t>
            </a:r>
          </a:p>
        </p:txBody>
      </p:sp>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831355"/>
            <a:ext cx="7619975" cy="3960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圆角矩形 2"/>
          <p:cNvSpPr/>
          <p:nvPr/>
        </p:nvSpPr>
        <p:spPr>
          <a:xfrm>
            <a:off x="1187624" y="3579862"/>
            <a:ext cx="1944216" cy="7200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0000"/>
                </a:solidFill>
              </a:rPr>
              <a:t>地区管理员</a:t>
            </a:r>
            <a:endParaRPr lang="en-US" altLang="zh-CN" dirty="0" smtClean="0">
              <a:solidFill>
                <a:srgbClr val="FF0000"/>
              </a:solidFill>
            </a:endParaRPr>
          </a:p>
          <a:p>
            <a:pPr algn="ctr"/>
            <a:r>
              <a:rPr lang="zh-CN" altLang="en-US" dirty="0" smtClean="0">
                <a:solidFill>
                  <a:srgbClr val="FF0000"/>
                </a:solidFill>
              </a:rPr>
              <a:t>管理用户</a:t>
            </a:r>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4.2 </a:t>
            </a:r>
            <a:r>
              <a:rPr lang="zh-CN" altLang="en-US" sz="2800" b="1" dirty="0">
                <a:solidFill>
                  <a:srgbClr val="1854A3"/>
                </a:solidFill>
                <a:latin typeface="微软雅黑" panose="020B0503020204020204" pitchFamily="34" charset="-122"/>
                <a:ea typeface="微软雅黑" panose="020B0503020204020204" pitchFamily="34" charset="-122"/>
                <a:cs typeface="+mj-cs"/>
              </a:rPr>
              <a:t>其他功能介绍</a:t>
            </a:r>
            <a:r>
              <a:rPr lang="en-US" altLang="zh-CN" sz="2800" b="1" dirty="0">
                <a:solidFill>
                  <a:srgbClr val="1854A3"/>
                </a:solidFill>
                <a:latin typeface="微软雅黑" panose="020B0503020204020204" pitchFamily="34" charset="-122"/>
                <a:ea typeface="微软雅黑" panose="020B0503020204020204" pitchFamily="34" charset="-122"/>
                <a:cs typeface="+mj-cs"/>
              </a:rPr>
              <a:t> – </a:t>
            </a:r>
            <a:r>
              <a:rPr lang="zh-CN" altLang="en-US" sz="2800" b="1" dirty="0">
                <a:solidFill>
                  <a:srgbClr val="1854A3"/>
                </a:solidFill>
                <a:latin typeface="微软雅黑" panose="020B0503020204020204" pitchFamily="34" charset="-122"/>
                <a:ea typeface="微软雅黑" panose="020B0503020204020204" pitchFamily="34" charset="-122"/>
                <a:cs typeface="+mj-cs"/>
              </a:rPr>
              <a:t>地区管理员</a:t>
            </a:r>
          </a:p>
        </p:txBody>
      </p:sp>
      <p:sp>
        <p:nvSpPr>
          <p:cNvPr id="4" name="TextBox 3"/>
          <p:cNvSpPr txBox="1"/>
          <p:nvPr/>
        </p:nvSpPr>
        <p:spPr>
          <a:xfrm>
            <a:off x="179512" y="1203598"/>
            <a:ext cx="461665" cy="2169825"/>
          </a:xfrm>
          <a:prstGeom prst="rect">
            <a:avLst/>
          </a:prstGeom>
          <a:noFill/>
        </p:spPr>
        <p:txBody>
          <a:bodyPr vert="eaVert" wrap="none" rtlCol="0">
            <a:spAutoFit/>
          </a:bodyPr>
          <a:lstStyle/>
          <a:p>
            <a:r>
              <a:rPr lang="zh-CN" altLang="en-US" dirty="0"/>
              <a:t>地区管理员功能介绍</a:t>
            </a:r>
          </a:p>
        </p:txBody>
      </p:sp>
      <p:sp>
        <p:nvSpPr>
          <p:cNvPr id="3" name="矩形 2"/>
          <p:cNvSpPr/>
          <p:nvPr/>
        </p:nvSpPr>
        <p:spPr>
          <a:xfrm>
            <a:off x="3707904" y="3579862"/>
            <a:ext cx="27363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6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934504"/>
            <a:ext cx="7768183" cy="2933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圆角矩形 4"/>
          <p:cNvSpPr/>
          <p:nvPr/>
        </p:nvSpPr>
        <p:spPr>
          <a:xfrm>
            <a:off x="3923928" y="3219822"/>
            <a:ext cx="2808312"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rgbClr val="FF0000"/>
                </a:solidFill>
              </a:rPr>
              <a:t>自定义查询区域</a:t>
            </a:r>
            <a:endParaRPr lang="en-US" altLang="zh-CN" dirty="0" smtClean="0">
              <a:solidFill>
                <a:srgbClr val="FF0000"/>
              </a:solidFill>
            </a:endParaRPr>
          </a:p>
          <a:p>
            <a:r>
              <a:rPr lang="zh-CN" altLang="en-US" dirty="0" smtClean="0">
                <a:solidFill>
                  <a:srgbClr val="FF0000"/>
                </a:solidFill>
              </a:rPr>
              <a:t>用于统计分析里面的查询</a:t>
            </a:r>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4.2 </a:t>
            </a:r>
            <a:r>
              <a:rPr lang="zh-CN" altLang="en-US" sz="2800" b="1" dirty="0">
                <a:solidFill>
                  <a:srgbClr val="1854A3"/>
                </a:solidFill>
                <a:latin typeface="微软雅黑" panose="020B0503020204020204" pitchFamily="34" charset="-122"/>
                <a:ea typeface="微软雅黑" panose="020B0503020204020204" pitchFamily="34" charset="-122"/>
                <a:cs typeface="+mj-cs"/>
              </a:rPr>
              <a:t>其他功能介绍</a:t>
            </a:r>
            <a:r>
              <a:rPr lang="en-US" altLang="zh-CN" sz="2800" b="1" dirty="0">
                <a:solidFill>
                  <a:srgbClr val="1854A3"/>
                </a:solidFill>
                <a:latin typeface="微软雅黑" panose="020B0503020204020204" pitchFamily="34" charset="-122"/>
                <a:ea typeface="微软雅黑" panose="020B0503020204020204" pitchFamily="34" charset="-122"/>
                <a:cs typeface="+mj-cs"/>
              </a:rPr>
              <a:t> – </a:t>
            </a:r>
            <a:r>
              <a:rPr lang="zh-CN" altLang="en-US" sz="2800" b="1" dirty="0">
                <a:solidFill>
                  <a:srgbClr val="1854A3"/>
                </a:solidFill>
                <a:latin typeface="微软雅黑" panose="020B0503020204020204" pitchFamily="34" charset="-122"/>
                <a:ea typeface="微软雅黑" panose="020B0503020204020204" pitchFamily="34" charset="-122"/>
                <a:cs typeface="+mj-cs"/>
              </a:rPr>
              <a:t>地区管理员</a:t>
            </a:r>
          </a:p>
        </p:txBody>
      </p:sp>
      <p:sp>
        <p:nvSpPr>
          <p:cNvPr id="4" name="TextBox 3"/>
          <p:cNvSpPr txBox="1"/>
          <p:nvPr/>
        </p:nvSpPr>
        <p:spPr>
          <a:xfrm>
            <a:off x="179512" y="1203598"/>
            <a:ext cx="461665" cy="2169825"/>
          </a:xfrm>
          <a:prstGeom prst="rect">
            <a:avLst/>
          </a:prstGeom>
          <a:noFill/>
        </p:spPr>
        <p:txBody>
          <a:bodyPr vert="eaVert" wrap="none" rtlCol="0">
            <a:spAutoFit/>
          </a:bodyPr>
          <a:lstStyle/>
          <a:p>
            <a:r>
              <a:rPr lang="zh-CN" altLang="en-US" dirty="0"/>
              <a:t>地区管理员功能介绍</a:t>
            </a:r>
          </a:p>
        </p:txBody>
      </p:sp>
      <p:pic>
        <p:nvPicPr>
          <p:cNvPr id="2" name="图片 1"/>
          <p:cNvPicPr>
            <a:picLocks noChangeAspect="1"/>
          </p:cNvPicPr>
          <p:nvPr/>
        </p:nvPicPr>
        <p:blipFill>
          <a:blip r:embed="rId4"/>
          <a:stretch>
            <a:fillRect/>
          </a:stretch>
        </p:blipFill>
        <p:spPr>
          <a:xfrm>
            <a:off x="1010920" y="856615"/>
            <a:ext cx="5989320" cy="390207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矩形 88"/>
          <p:cNvSpPr/>
          <p:nvPr/>
        </p:nvSpPr>
        <p:spPr>
          <a:xfrm>
            <a:off x="251520" y="267494"/>
            <a:ext cx="3960440" cy="52322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3.1.1 </a:t>
            </a:r>
            <a:r>
              <a:rPr lang="zh-CN" altLang="en-US" sz="2800" b="1" dirty="0">
                <a:solidFill>
                  <a:srgbClr val="1854A3"/>
                </a:solidFill>
                <a:latin typeface="微软雅黑" panose="020B0503020204020204" pitchFamily="34" charset="-122"/>
                <a:ea typeface="微软雅黑" panose="020B0503020204020204" pitchFamily="34" charset="-122"/>
                <a:cs typeface="+mj-cs"/>
              </a:rPr>
              <a:t>初始化</a:t>
            </a:r>
          </a:p>
        </p:txBody>
      </p:sp>
      <p:pic>
        <p:nvPicPr>
          <p:cNvPr id="4" name="图片 3">
            <a:extLst>
              <a:ext uri="{FF2B5EF4-FFF2-40B4-BE49-F238E27FC236}">
                <a16:creationId xmlns="" xmlns:a16="http://schemas.microsoft.com/office/drawing/2014/main" id="{3392E84F-D1FD-4BB0-AB4F-1177C2D8D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836" y="790714"/>
            <a:ext cx="7524328" cy="4133651"/>
          </a:xfrm>
          <a:prstGeom prst="rect">
            <a:avLst/>
          </a:prstGeom>
        </p:spPr>
      </p:pic>
      <p:sp>
        <p:nvSpPr>
          <p:cNvPr id="2" name="圆角矩形 1"/>
          <p:cNvSpPr/>
          <p:nvPr/>
        </p:nvSpPr>
        <p:spPr>
          <a:xfrm>
            <a:off x="4716016" y="3075806"/>
            <a:ext cx="3096344" cy="12241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rPr>
              <a:t>首次登录时，需要修改密码并初始化管理员</a:t>
            </a:r>
            <a:r>
              <a:rPr lang="zh-CN" altLang="en-US" dirty="0" smtClean="0">
                <a:solidFill>
                  <a:schemeClr val="tx1"/>
                </a:solidFill>
              </a:rPr>
              <a:t>信息，原密码确认框里输入登录时用的密码</a:t>
            </a:r>
            <a:endParaRPr lang="zh-CN" altLang="en-US" dirty="0">
              <a:solidFill>
                <a:schemeClr val="tx1"/>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6624736"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4.2 </a:t>
            </a:r>
            <a:r>
              <a:rPr lang="zh-CN" altLang="en-US" sz="2800" b="1" dirty="0">
                <a:solidFill>
                  <a:srgbClr val="1854A3"/>
                </a:solidFill>
                <a:latin typeface="微软雅黑" panose="020B0503020204020204" pitchFamily="34" charset="-122"/>
                <a:ea typeface="微软雅黑" panose="020B0503020204020204" pitchFamily="34" charset="-122"/>
                <a:cs typeface="+mj-cs"/>
              </a:rPr>
              <a:t>其他功能介绍</a:t>
            </a:r>
            <a:r>
              <a:rPr lang="en-US" altLang="zh-CN" sz="2800" b="1" dirty="0">
                <a:solidFill>
                  <a:srgbClr val="1854A3"/>
                </a:solidFill>
                <a:latin typeface="微软雅黑" panose="020B0503020204020204" pitchFamily="34" charset="-122"/>
                <a:ea typeface="微软雅黑" panose="020B0503020204020204" pitchFamily="34" charset="-122"/>
                <a:cs typeface="+mj-cs"/>
              </a:rPr>
              <a:t> – </a:t>
            </a:r>
            <a:r>
              <a:rPr lang="zh-CN" altLang="en-US" sz="2800" b="1" dirty="0" smtClean="0">
                <a:solidFill>
                  <a:srgbClr val="1854A3"/>
                </a:solidFill>
                <a:latin typeface="微软雅黑" panose="020B0503020204020204" pitchFamily="34" charset="-122"/>
                <a:ea typeface="微软雅黑" panose="020B0503020204020204" pitchFamily="34" charset="-122"/>
                <a:cs typeface="+mj-cs"/>
              </a:rPr>
              <a:t>所有角色</a:t>
            </a:r>
            <a:endParaRPr lang="zh-CN" altLang="en-US" sz="2800" b="1" dirty="0">
              <a:solidFill>
                <a:srgbClr val="1854A3"/>
              </a:solidFill>
              <a:latin typeface="微软雅黑" panose="020B0503020204020204" pitchFamily="34" charset="-122"/>
              <a:ea typeface="微软雅黑" panose="020B0503020204020204" pitchFamily="34" charset="-122"/>
              <a:cs typeface="+mj-cs"/>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791009"/>
            <a:ext cx="8569818" cy="239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圆角矩形 2"/>
          <p:cNvSpPr/>
          <p:nvPr/>
        </p:nvSpPr>
        <p:spPr>
          <a:xfrm>
            <a:off x="2771800" y="2643758"/>
            <a:ext cx="3960440"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rgbClr val="FF0000"/>
                </a:solidFill>
              </a:rPr>
              <a:t>所有角色增加帮助菜单，可以下载当前角色的用户操作手册和指标解释及填报说明文档</a:t>
            </a:r>
            <a:endParaRPr lang="zh-CN" altLang="en-US" dirty="0">
              <a:solidFill>
                <a:srgbClr val="FF0000"/>
              </a:solidFill>
            </a:endParaRPr>
          </a:p>
        </p:txBody>
      </p:sp>
    </p:spTree>
    <p:extLst>
      <p:ext uri="{BB962C8B-B14F-4D97-AF65-F5344CB8AC3E}">
        <p14:creationId xmlns:p14="http://schemas.microsoft.com/office/powerpoint/2010/main" val="396485021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4176464" cy="521970"/>
          </a:xfrm>
          <a:prstGeom prst="rect">
            <a:avLst/>
          </a:prstGeom>
        </p:spPr>
        <p:txBody>
          <a:bodyPr wrap="square">
            <a:spAutoFit/>
          </a:bodyPr>
          <a:lstStyle/>
          <a:p>
            <a:pPr>
              <a:spcBef>
                <a:spcPct val="0"/>
              </a:spcBef>
            </a:pPr>
            <a:r>
              <a:rPr lang="en-US" altLang="zh-CN" sz="2800" b="1" dirty="0" smtClean="0">
                <a:solidFill>
                  <a:srgbClr val="1854A3"/>
                </a:solidFill>
                <a:latin typeface="微软雅黑" panose="020B0503020204020204" pitchFamily="34" charset="-122"/>
                <a:ea typeface="微软雅黑" panose="020B0503020204020204" pitchFamily="34" charset="-122"/>
                <a:cs typeface="+mj-cs"/>
              </a:rPr>
              <a:t>4.3 </a:t>
            </a:r>
            <a:r>
              <a:rPr lang="zh-CN" altLang="en-US" sz="2800" b="1" dirty="0" smtClean="0">
                <a:solidFill>
                  <a:srgbClr val="1854A3"/>
                </a:solidFill>
                <a:latin typeface="微软雅黑" panose="020B0503020204020204" pitchFamily="34" charset="-122"/>
                <a:ea typeface="微软雅黑" panose="020B0503020204020204" pitchFamily="34" charset="-122"/>
                <a:cs typeface="+mj-cs"/>
              </a:rPr>
              <a:t>学校填报时间安排</a:t>
            </a:r>
            <a:endParaRPr lang="zh-CN" altLang="en-US" sz="2800" b="1" dirty="0">
              <a:solidFill>
                <a:srgbClr val="1854A3"/>
              </a:solidFill>
              <a:latin typeface="微软雅黑" panose="020B0503020204020204" pitchFamily="34" charset="-122"/>
              <a:ea typeface="微软雅黑" panose="020B0503020204020204" pitchFamily="34" charset="-122"/>
              <a:cs typeface="+mj-cs"/>
            </a:endParaRPr>
          </a:p>
        </p:txBody>
      </p:sp>
      <p:sp>
        <p:nvSpPr>
          <p:cNvPr id="2" name="TextBox 1"/>
          <p:cNvSpPr txBox="1"/>
          <p:nvPr/>
        </p:nvSpPr>
        <p:spPr>
          <a:xfrm>
            <a:off x="683568" y="843558"/>
            <a:ext cx="5032147"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下面我们具体介绍下工作安排和重要的功能点：</a:t>
            </a:r>
          </a:p>
        </p:txBody>
      </p:sp>
      <p:grpSp>
        <p:nvGrpSpPr>
          <p:cNvPr id="88" name="组合 87"/>
          <p:cNvGrpSpPr/>
          <p:nvPr/>
        </p:nvGrpSpPr>
        <p:grpSpPr>
          <a:xfrm>
            <a:off x="683260" y="1275715"/>
            <a:ext cx="8136890" cy="612140"/>
            <a:chOff x="1631504" y="1988840"/>
            <a:chExt cx="8784856" cy="612000"/>
          </a:xfrm>
        </p:grpSpPr>
        <p:sp>
          <p:nvSpPr>
            <p:cNvPr id="90" name="矩形 89"/>
            <p:cNvSpPr/>
            <p:nvPr/>
          </p:nvSpPr>
          <p:spPr>
            <a:xfrm>
              <a:off x="1631504" y="1988840"/>
              <a:ext cx="1080000" cy="61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学校</a:t>
              </a:r>
            </a:p>
          </p:txBody>
        </p:sp>
        <p:sp>
          <p:nvSpPr>
            <p:cNvPr id="91" name="矩形 90"/>
            <p:cNvSpPr/>
            <p:nvPr/>
          </p:nvSpPr>
          <p:spPr>
            <a:xfrm>
              <a:off x="3557719" y="1988840"/>
              <a:ext cx="1080000" cy="61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区县</a:t>
              </a:r>
            </a:p>
          </p:txBody>
        </p:sp>
        <p:sp>
          <p:nvSpPr>
            <p:cNvPr id="92" name="矩形 91"/>
            <p:cNvSpPr/>
            <p:nvPr/>
          </p:nvSpPr>
          <p:spPr>
            <a:xfrm>
              <a:off x="5483934" y="1988840"/>
              <a:ext cx="1080000" cy="61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地市</a:t>
              </a:r>
            </a:p>
          </p:txBody>
        </p:sp>
        <p:sp>
          <p:nvSpPr>
            <p:cNvPr id="93" name="矩形 92"/>
            <p:cNvSpPr/>
            <p:nvPr/>
          </p:nvSpPr>
          <p:spPr>
            <a:xfrm>
              <a:off x="7410149" y="1988840"/>
              <a:ext cx="1080000" cy="61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省</a:t>
              </a:r>
            </a:p>
          </p:txBody>
        </p:sp>
        <p:sp>
          <p:nvSpPr>
            <p:cNvPr id="94" name="矩形 93"/>
            <p:cNvSpPr/>
            <p:nvPr/>
          </p:nvSpPr>
          <p:spPr>
            <a:xfrm>
              <a:off x="9336360" y="1988840"/>
              <a:ext cx="1080000" cy="61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中央</a:t>
              </a:r>
            </a:p>
          </p:txBody>
        </p:sp>
        <p:sp>
          <p:nvSpPr>
            <p:cNvPr id="95" name="左右箭头 94"/>
            <p:cNvSpPr/>
            <p:nvPr/>
          </p:nvSpPr>
          <p:spPr>
            <a:xfrm>
              <a:off x="2824720" y="2132896"/>
              <a:ext cx="619783" cy="360000"/>
            </a:xfrm>
            <a:prstGeom prst="lef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96" name="左右箭头 95"/>
            <p:cNvSpPr/>
            <p:nvPr/>
          </p:nvSpPr>
          <p:spPr>
            <a:xfrm>
              <a:off x="4750935" y="2132896"/>
              <a:ext cx="619783" cy="360000"/>
            </a:xfrm>
            <a:prstGeom prst="lef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97" name="左右箭头 96"/>
            <p:cNvSpPr/>
            <p:nvPr/>
          </p:nvSpPr>
          <p:spPr>
            <a:xfrm>
              <a:off x="6677150" y="2132896"/>
              <a:ext cx="619783" cy="360000"/>
            </a:xfrm>
            <a:prstGeom prst="lef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sp>
        <p:nvSpPr>
          <p:cNvPr id="98" name="文本框 17"/>
          <p:cNvSpPr txBox="1"/>
          <p:nvPr/>
        </p:nvSpPr>
        <p:spPr>
          <a:xfrm>
            <a:off x="3122930" y="2432685"/>
            <a:ext cx="3848735" cy="369570"/>
          </a:xfrm>
          <a:prstGeom prst="rect">
            <a:avLst/>
          </a:prstGeom>
          <a:noFill/>
        </p:spPr>
        <p:txBody>
          <a:bodyPr wrap="square" rtlCol="0">
            <a:spAutoFit/>
          </a:bodyPr>
          <a:lstStyle/>
          <a:p>
            <a:r>
              <a:rPr lang="zh-CN" altLang="en-US" b="1" dirty="0">
                <a:solidFill>
                  <a:srgbClr val="FF0000"/>
                </a:solidFill>
              </a:rPr>
              <a:t>数据审核</a:t>
            </a:r>
            <a:r>
              <a:rPr lang="zh-CN" altLang="en-US" b="1" dirty="0"/>
              <a:t>（每季度结束进行）</a:t>
            </a:r>
          </a:p>
        </p:txBody>
      </p:sp>
      <p:sp>
        <p:nvSpPr>
          <p:cNvPr id="99" name="左大括号 98"/>
          <p:cNvSpPr/>
          <p:nvPr/>
        </p:nvSpPr>
        <p:spPr>
          <a:xfrm rot="16200000">
            <a:off x="4493260" y="-158115"/>
            <a:ext cx="252095" cy="470344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0" name="右箭头 99"/>
          <p:cNvSpPr/>
          <p:nvPr/>
        </p:nvSpPr>
        <p:spPr>
          <a:xfrm>
            <a:off x="7164070" y="1419860"/>
            <a:ext cx="575945" cy="43180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101" name="圆角矩形 100"/>
          <p:cNvSpPr/>
          <p:nvPr/>
        </p:nvSpPr>
        <p:spPr>
          <a:xfrm>
            <a:off x="1187450" y="2860040"/>
            <a:ext cx="7200900" cy="18719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TextBox 85"/>
          <p:cNvSpPr txBox="1"/>
          <p:nvPr/>
        </p:nvSpPr>
        <p:spPr>
          <a:xfrm>
            <a:off x="1519555" y="2787650"/>
            <a:ext cx="6704330" cy="2185035"/>
          </a:xfrm>
          <a:prstGeom prst="rect">
            <a:avLst/>
          </a:prstGeom>
          <a:noFill/>
        </p:spPr>
        <p:txBody>
          <a:bodyPr wrap="non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上报：</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学校管理员每季度填报学校表单。</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区县级审核员在当季度后一个月的</a:t>
            </a:r>
            <a:r>
              <a:rPr lang="en-US" altLang="zh-CN" sz="1600" dirty="0">
                <a:latin typeface="微软雅黑" panose="020B0503020204020204" pitchFamily="34" charset="-122"/>
                <a:ea typeface="微软雅黑" panose="020B0503020204020204" pitchFamily="34" charset="-122"/>
              </a:rPr>
              <a:t>1-5</a:t>
            </a:r>
            <a:r>
              <a:rPr lang="zh-CN" altLang="en-US" sz="1600" dirty="0">
                <a:latin typeface="微软雅黑" panose="020B0503020204020204" pitchFamily="34" charset="-122"/>
                <a:ea typeface="微软雅黑" panose="020B0503020204020204" pitchFamily="34" charset="-122"/>
              </a:rPr>
              <a:t>日审核并向上级地区审核员上报。</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市级审核员在当季度后一个月的</a:t>
            </a:r>
            <a:r>
              <a:rPr lang="en-US" altLang="zh-CN" sz="1600" dirty="0">
                <a:latin typeface="微软雅黑" panose="020B0503020204020204" pitchFamily="34" charset="-122"/>
                <a:ea typeface="微软雅黑" panose="020B0503020204020204" pitchFamily="34" charset="-122"/>
              </a:rPr>
              <a:t>6-10</a:t>
            </a:r>
            <a:r>
              <a:rPr lang="zh-CN" altLang="en-US" sz="1600" dirty="0">
                <a:latin typeface="微软雅黑" panose="020B0503020204020204" pitchFamily="34" charset="-122"/>
                <a:ea typeface="微软雅黑" panose="020B0503020204020204" pitchFamily="34" charset="-122"/>
              </a:rPr>
              <a:t>日审核并向上级地区审核员上报。</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省级审核员在当季度后一个月的</a:t>
            </a:r>
            <a:r>
              <a:rPr lang="en-US" altLang="zh-CN" sz="1600" dirty="0">
                <a:latin typeface="微软雅黑" panose="020B0503020204020204" pitchFamily="34" charset="-122"/>
                <a:ea typeface="微软雅黑" panose="020B0503020204020204" pitchFamily="34" charset="-122"/>
              </a:rPr>
              <a:t>11-15</a:t>
            </a:r>
            <a:r>
              <a:rPr lang="zh-CN" altLang="en-US" sz="1600" dirty="0">
                <a:latin typeface="微软雅黑" panose="020B0503020204020204" pitchFamily="34" charset="-122"/>
                <a:ea typeface="微软雅黑" panose="020B0503020204020204" pitchFamily="34" charset="-122"/>
              </a:rPr>
              <a:t>日审核并向上级地区审核员上报。</a:t>
            </a:r>
            <a:endParaRPr lang="en-US" altLang="zh-CN" sz="1600" dirty="0">
              <a:latin typeface="微软雅黑" panose="020B0503020204020204" pitchFamily="34" charset="-122"/>
              <a:ea typeface="微软雅黑" panose="020B0503020204020204" pitchFamily="34" charset="-122"/>
            </a:endParaRPr>
          </a:p>
          <a:p>
            <a:endParaRPr lang="zh-CN" altLang="en-US" sz="1600" dirty="0"/>
          </a:p>
        </p:txBody>
      </p:sp>
      <p:sp>
        <p:nvSpPr>
          <p:cNvPr id="102" name="TextBox 101"/>
          <p:cNvSpPr txBox="1"/>
          <p:nvPr/>
        </p:nvSpPr>
        <p:spPr>
          <a:xfrm>
            <a:off x="179705" y="1365885"/>
            <a:ext cx="461645" cy="2862580"/>
          </a:xfrm>
          <a:prstGeom prst="rect">
            <a:avLst/>
          </a:prstGeom>
          <a:noFill/>
        </p:spPr>
        <p:txBody>
          <a:bodyPr vert="eaVert" wrap="none" rtlCol="0">
            <a:spAutoFit/>
          </a:bodyPr>
          <a:lstStyle/>
          <a:p>
            <a:r>
              <a:rPr lang="zh-CN" altLang="en-US" dirty="0">
                <a:latin typeface="微软雅黑" panose="020B0503020204020204" pitchFamily="34" charset="-122"/>
                <a:ea typeface="微软雅黑" panose="020B0503020204020204" pitchFamily="34" charset="-122"/>
              </a:rPr>
              <a:t>学校填报审核工作时间安排</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4608512" cy="523220"/>
          </a:xfrm>
          <a:prstGeom prst="rect">
            <a:avLst/>
          </a:prstGeom>
        </p:spPr>
        <p:txBody>
          <a:bodyPr wrap="square">
            <a:spAutoFit/>
          </a:bodyPr>
          <a:lstStyle/>
          <a:p>
            <a:pPr>
              <a:spcBef>
                <a:spcPct val="0"/>
              </a:spcBef>
            </a:pPr>
            <a:r>
              <a:rPr lang="en-US" altLang="zh-CN" sz="2800" b="1" dirty="0" smtClean="0">
                <a:solidFill>
                  <a:srgbClr val="1854A3"/>
                </a:solidFill>
                <a:latin typeface="微软雅黑" panose="020B0503020204020204" pitchFamily="34" charset="-122"/>
                <a:ea typeface="微软雅黑" panose="020B0503020204020204" pitchFamily="34" charset="-122"/>
                <a:cs typeface="+mj-cs"/>
              </a:rPr>
              <a:t>4.4 </a:t>
            </a:r>
            <a:r>
              <a:rPr lang="zh-CN" altLang="en-US" sz="2800" b="1" dirty="0" smtClean="0">
                <a:solidFill>
                  <a:srgbClr val="1854A3"/>
                </a:solidFill>
                <a:latin typeface="微软雅黑" panose="020B0503020204020204" pitchFamily="34" charset="-122"/>
                <a:ea typeface="微软雅黑" panose="020B0503020204020204" pitchFamily="34" charset="-122"/>
                <a:cs typeface="+mj-cs"/>
              </a:rPr>
              <a:t>地区填报时间安排</a:t>
            </a:r>
            <a:endParaRPr lang="zh-CN" altLang="en-US" sz="2800" b="1" dirty="0">
              <a:solidFill>
                <a:srgbClr val="1854A3"/>
              </a:solidFill>
              <a:latin typeface="微软雅黑" panose="020B0503020204020204" pitchFamily="34" charset="-122"/>
              <a:ea typeface="微软雅黑" panose="020B0503020204020204" pitchFamily="34" charset="-122"/>
              <a:cs typeface="+mj-cs"/>
            </a:endParaRPr>
          </a:p>
        </p:txBody>
      </p:sp>
      <p:grpSp>
        <p:nvGrpSpPr>
          <p:cNvPr id="108" name="组合 107"/>
          <p:cNvGrpSpPr/>
          <p:nvPr/>
        </p:nvGrpSpPr>
        <p:grpSpPr>
          <a:xfrm>
            <a:off x="777875" y="1202055"/>
            <a:ext cx="7992745" cy="2895600"/>
            <a:chOff x="539552" y="1275606"/>
            <a:chExt cx="7992888" cy="3480892"/>
          </a:xfrm>
        </p:grpSpPr>
        <p:sp>
          <p:nvSpPr>
            <p:cNvPr id="104" name="矩形 103"/>
            <p:cNvSpPr/>
            <p:nvPr/>
          </p:nvSpPr>
          <p:spPr>
            <a:xfrm>
              <a:off x="683568" y="1275606"/>
              <a:ext cx="1584176" cy="61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地区管理员</a:t>
              </a:r>
            </a:p>
          </p:txBody>
        </p:sp>
        <p:sp>
          <p:nvSpPr>
            <p:cNvPr id="105" name="左右箭头 104"/>
            <p:cNvSpPr/>
            <p:nvPr/>
          </p:nvSpPr>
          <p:spPr>
            <a:xfrm>
              <a:off x="2464080" y="1401606"/>
              <a:ext cx="619783" cy="360000"/>
            </a:xfrm>
            <a:prstGeom prst="lef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06" name="矩形 105"/>
            <p:cNvSpPr/>
            <p:nvPr/>
          </p:nvSpPr>
          <p:spPr>
            <a:xfrm>
              <a:off x="3203848" y="1275606"/>
              <a:ext cx="1584176" cy="61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地区审核员</a:t>
              </a:r>
            </a:p>
          </p:txBody>
        </p:sp>
        <p:sp>
          <p:nvSpPr>
            <p:cNvPr id="107" name="圆角矩形 106"/>
            <p:cNvSpPr/>
            <p:nvPr/>
          </p:nvSpPr>
          <p:spPr>
            <a:xfrm>
              <a:off x="539552" y="2236218"/>
              <a:ext cx="7992888" cy="25202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9" name="内容占位符 2"/>
          <p:cNvSpPr txBox="1"/>
          <p:nvPr/>
        </p:nvSpPr>
        <p:spPr>
          <a:xfrm>
            <a:off x="977900" y="1922780"/>
            <a:ext cx="8441055" cy="1959610"/>
          </a:xfrm>
          <a:prstGeom prst="rect">
            <a:avLst/>
          </a:prstGeom>
        </p:spPr>
        <p:txBody>
          <a:bodyPr vert="horz" lIns="108850" tIns="54425" rIns="108850" bIns="54425" rtlCol="0">
            <a:normAutofit/>
          </a:bodyPr>
          <a:lst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rPr>
              <a:t>上报：</a:t>
            </a:r>
            <a:endParaRPr lang="en-US" altLang="zh-CN" sz="1400" dirty="0">
              <a:latin typeface="微软雅黑" panose="020B0503020204020204" pitchFamily="34" charset="-122"/>
              <a:ea typeface="微软雅黑" panose="020B0503020204020204" pitchFamily="34" charset="-122"/>
            </a:endParaRPr>
          </a:p>
          <a:p>
            <a:pPr marL="0" indent="0">
              <a:lnSpc>
                <a:spcPct val="150000"/>
              </a:lnSpc>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rPr>
              <a:t>地区管理员每季度填报地区表单，上报本级地区审核员审核。</a:t>
            </a:r>
            <a:endParaRPr lang="en-US" altLang="zh-CN" sz="1400" dirty="0">
              <a:latin typeface="微软雅黑" panose="020B0503020204020204" pitchFamily="34" charset="-122"/>
              <a:ea typeface="微软雅黑" panose="020B0503020204020204" pitchFamily="34" charset="-122"/>
            </a:endParaRPr>
          </a:p>
          <a:p>
            <a:pPr marL="0" indent="0">
              <a:lnSpc>
                <a:spcPct val="150000"/>
              </a:lnSpc>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rPr>
              <a:t>区县级审核员在当季度后一个月的</a:t>
            </a:r>
            <a:r>
              <a:rPr lang="en-US" altLang="zh-CN" sz="1400" dirty="0">
                <a:latin typeface="微软雅黑" panose="020B0503020204020204" pitchFamily="34" charset="-122"/>
                <a:ea typeface="微软雅黑" panose="020B0503020204020204" pitchFamily="34" charset="-122"/>
              </a:rPr>
              <a:t>1-5</a:t>
            </a:r>
            <a:r>
              <a:rPr lang="zh-CN" altLang="en-US" sz="1400" dirty="0">
                <a:latin typeface="微软雅黑" panose="020B0503020204020204" pitchFamily="34" charset="-122"/>
                <a:ea typeface="微软雅黑" panose="020B0503020204020204" pitchFamily="34" charset="-122"/>
              </a:rPr>
              <a:t>日审核。</a:t>
            </a:r>
            <a:endParaRPr lang="en-US" altLang="zh-CN" sz="1400" dirty="0">
              <a:latin typeface="微软雅黑" panose="020B0503020204020204" pitchFamily="34" charset="-122"/>
              <a:ea typeface="微软雅黑" panose="020B0503020204020204" pitchFamily="34" charset="-122"/>
            </a:endParaRPr>
          </a:p>
          <a:p>
            <a:pPr marL="0" indent="0">
              <a:lnSpc>
                <a:spcPct val="150000"/>
              </a:lnSpc>
              <a:buNone/>
            </a:pPr>
            <a:r>
              <a:rPr lang="zh-CN" altLang="en-US" sz="1400" dirty="0">
                <a:latin typeface="微软雅黑" panose="020B0503020204020204" pitchFamily="34" charset="-122"/>
                <a:ea typeface="微软雅黑" panose="020B0503020204020204" pitchFamily="34" charset="-122"/>
              </a:rPr>
              <a:t>市级审核员在当季度后一个月的</a:t>
            </a:r>
            <a:r>
              <a:rPr lang="en-US" altLang="zh-CN" sz="1400" dirty="0">
                <a:latin typeface="微软雅黑" panose="020B0503020204020204" pitchFamily="34" charset="-122"/>
                <a:ea typeface="微软雅黑" panose="020B0503020204020204" pitchFamily="34" charset="-122"/>
              </a:rPr>
              <a:t>6-10</a:t>
            </a:r>
            <a:r>
              <a:rPr lang="zh-CN" altLang="en-US" sz="1400" dirty="0">
                <a:latin typeface="微软雅黑" panose="020B0503020204020204" pitchFamily="34" charset="-122"/>
                <a:ea typeface="微软雅黑" panose="020B0503020204020204" pitchFamily="34" charset="-122"/>
              </a:rPr>
              <a:t>日审核。</a:t>
            </a:r>
            <a:endParaRPr lang="en-US" altLang="zh-CN" sz="1400" dirty="0">
              <a:latin typeface="微软雅黑" panose="020B0503020204020204" pitchFamily="34" charset="-122"/>
              <a:ea typeface="微软雅黑" panose="020B0503020204020204" pitchFamily="34" charset="-122"/>
            </a:endParaRPr>
          </a:p>
          <a:p>
            <a:pPr marL="0" indent="0">
              <a:lnSpc>
                <a:spcPct val="150000"/>
              </a:lnSpc>
              <a:buNone/>
            </a:pPr>
            <a:r>
              <a:rPr lang="zh-CN" altLang="en-US" sz="1400" dirty="0">
                <a:latin typeface="微软雅黑" panose="020B0503020204020204" pitchFamily="34" charset="-122"/>
                <a:ea typeface="微软雅黑" panose="020B0503020204020204" pitchFamily="34" charset="-122"/>
              </a:rPr>
              <a:t>省级审核员在当季度后一个月的</a:t>
            </a:r>
            <a:r>
              <a:rPr lang="en-US" altLang="zh-CN" sz="1400" dirty="0">
                <a:latin typeface="微软雅黑" panose="020B0503020204020204" pitchFamily="34" charset="-122"/>
                <a:ea typeface="微软雅黑" panose="020B0503020204020204" pitchFamily="34" charset="-122"/>
              </a:rPr>
              <a:t>11-15</a:t>
            </a:r>
            <a:r>
              <a:rPr lang="zh-CN" altLang="en-US" sz="1400" dirty="0">
                <a:latin typeface="微软雅黑" panose="020B0503020204020204" pitchFamily="34" charset="-122"/>
                <a:ea typeface="微软雅黑" panose="020B0503020204020204" pitchFamily="34" charset="-122"/>
              </a:rPr>
              <a:t>日审核。</a:t>
            </a:r>
            <a:endParaRPr lang="en-US" altLang="zh-CN" sz="1400" dirty="0">
              <a:latin typeface="微软雅黑" panose="020B0503020204020204" pitchFamily="34" charset="-122"/>
              <a:ea typeface="微软雅黑" panose="020B0503020204020204" pitchFamily="34" charset="-122"/>
            </a:endParaRPr>
          </a:p>
          <a:p>
            <a:pPr marL="0" indent="0">
              <a:lnSpc>
                <a:spcPct val="150000"/>
              </a:lnSpc>
              <a:buNone/>
            </a:pPr>
            <a:endParaRPr lang="en-US" altLang="zh-CN" sz="1400" dirty="0">
              <a:latin typeface="微软雅黑" panose="020B0503020204020204" pitchFamily="34" charset="-122"/>
              <a:ea typeface="微软雅黑" panose="020B0503020204020204" pitchFamily="34" charset="-122"/>
            </a:endParaRPr>
          </a:p>
          <a:p>
            <a:pPr marL="0" indent="0">
              <a:lnSpc>
                <a:spcPct val="150000"/>
              </a:lnSpc>
              <a:buFont typeface="Arial" panose="020B0604020202020204" pitchFamily="34" charset="0"/>
              <a:buNone/>
            </a:pPr>
            <a:endParaRPr lang="en-US" altLang="zh-CN" sz="2000" dirty="0">
              <a:latin typeface="微软雅黑" panose="020B0503020204020204" pitchFamily="34" charset="-122"/>
              <a:ea typeface="微软雅黑" panose="020B0503020204020204" pitchFamily="34" charset="-122"/>
            </a:endParaRPr>
          </a:p>
        </p:txBody>
      </p:sp>
      <p:sp>
        <p:nvSpPr>
          <p:cNvPr id="110" name="TextBox 109"/>
          <p:cNvSpPr txBox="1"/>
          <p:nvPr/>
        </p:nvSpPr>
        <p:spPr>
          <a:xfrm>
            <a:off x="244475" y="1130935"/>
            <a:ext cx="461645" cy="2862580"/>
          </a:xfrm>
          <a:prstGeom prst="rect">
            <a:avLst/>
          </a:prstGeom>
          <a:noFill/>
        </p:spPr>
        <p:txBody>
          <a:bodyPr vert="eaVert" wrap="none" rtlCol="0">
            <a:spAutoFit/>
          </a:bodyPr>
          <a:lstStyle/>
          <a:p>
            <a:r>
              <a:rPr lang="zh-CN" altLang="en-US" dirty="0">
                <a:latin typeface="微软雅黑" panose="020B0503020204020204" pitchFamily="34" charset="-122"/>
                <a:ea typeface="微软雅黑" panose="020B0503020204020204" pitchFamily="34" charset="-122"/>
              </a:rPr>
              <a:t>地区填报审核工作时间安排</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87" name="组合 86"/>
          <p:cNvGrpSpPr/>
          <p:nvPr/>
        </p:nvGrpSpPr>
        <p:grpSpPr>
          <a:xfrm>
            <a:off x="2274094" y="812952"/>
            <a:ext cx="4542286" cy="534662"/>
            <a:chOff x="2274094" y="812952"/>
            <a:chExt cx="4542286" cy="534662"/>
          </a:xfrm>
        </p:grpSpPr>
        <p:grpSp>
          <p:nvGrpSpPr>
            <p:cNvPr id="3" name="Group 9"/>
            <p:cNvGrpSpPr/>
            <p:nvPr/>
          </p:nvGrpSpPr>
          <p:grpSpPr bwMode="auto">
            <a:xfrm>
              <a:off x="2274094" y="812952"/>
              <a:ext cx="4542286" cy="534662"/>
              <a:chOff x="720" y="1392"/>
              <a:chExt cx="4058" cy="480"/>
            </a:xfrm>
          </p:grpSpPr>
          <p:sp>
            <p:nvSpPr>
              <p:cNvPr id="12" name="AutoShape 10"/>
              <p:cNvSpPr>
                <a:spLocks noChangeArrowheads="1"/>
              </p:cNvSpPr>
              <p:nvPr/>
            </p:nvSpPr>
            <p:spPr bwMode="gray">
              <a:xfrm>
                <a:off x="720" y="1392"/>
                <a:ext cx="4058" cy="480"/>
              </a:xfrm>
              <a:prstGeom prst="roundRect">
                <a:avLst>
                  <a:gd name="adj" fmla="val 17509"/>
                </a:avLst>
              </a:prstGeom>
              <a:solidFill>
                <a:schemeClr val="tx2">
                  <a:lumMod val="60000"/>
                  <a:lumOff val="40000"/>
                </a:schemeClr>
              </a:soli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nvGrpSpPr>
              <p:cNvPr id="13" name="Group 11"/>
              <p:cNvGrpSpPr/>
              <p:nvPr/>
            </p:nvGrpSpPr>
            <p:grpSpPr bwMode="auto">
              <a:xfrm>
                <a:off x="730" y="1407"/>
                <a:ext cx="4043" cy="444"/>
                <a:chOff x="744" y="1407"/>
                <a:chExt cx="3988" cy="444"/>
              </a:xfrm>
            </p:grpSpPr>
            <p:sp>
              <p:nvSpPr>
                <p:cNvPr id="14" name="AutoShape 12"/>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sp>
              <p:nvSpPr>
                <p:cNvPr id="15" name="AutoShape 13"/>
                <p:cNvSpPr>
                  <a:spLocks noChangeArrowheads="1"/>
                </p:cNvSpPr>
                <p:nvPr/>
              </p:nvSpPr>
              <p:spPr bwMode="gray">
                <a:xfrm>
                  <a:off x="744" y="1407"/>
                  <a:ext cx="3988" cy="115"/>
                </a:xfrm>
                <a:prstGeom prst="roundRect">
                  <a:avLst>
                    <a:gd name="adj" fmla="val 50000"/>
                  </a:avLst>
                </a:prstGeom>
                <a:gradFill flip="none" rotWithShape="1">
                  <a:gsLst>
                    <a:gs pos="0">
                      <a:schemeClr val="hlink">
                        <a:gamma/>
                        <a:tint val="25490"/>
                        <a:invGamma/>
                      </a:schemeClr>
                    </a:gs>
                    <a:gs pos="100000">
                      <a:schemeClr val="hlink">
                        <a:alpha val="0"/>
                      </a:schemeClr>
                    </a:gs>
                  </a:gsLst>
                  <a:lin ang="5400000" scaled="1"/>
                  <a:tileRect/>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grpSp>
        <p:sp>
          <p:nvSpPr>
            <p:cNvPr id="4" name="Text Box 20"/>
            <p:cNvSpPr txBox="1">
              <a:spLocks noChangeArrowheads="1"/>
            </p:cNvSpPr>
            <p:nvPr/>
          </p:nvSpPr>
          <p:spPr bwMode="gray">
            <a:xfrm>
              <a:off x="2555776" y="872854"/>
              <a:ext cx="3675790" cy="345171"/>
            </a:xfrm>
            <a:prstGeom prst="rect">
              <a:avLst/>
            </a:prstGeom>
            <a:solidFill>
              <a:srgbClr val="558ED5"/>
            </a:solidFill>
            <a:ln w="9525">
              <a:noFill/>
              <a:miter lim="800000"/>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项目概述</a:t>
              </a:r>
            </a:p>
          </p:txBody>
        </p:sp>
        <p:grpSp>
          <p:nvGrpSpPr>
            <p:cNvPr id="5" name="组合 136"/>
            <p:cNvGrpSpPr/>
            <p:nvPr/>
          </p:nvGrpSpPr>
          <p:grpSpPr bwMode="auto">
            <a:xfrm>
              <a:off x="2305294" y="825392"/>
              <a:ext cx="534062" cy="379157"/>
              <a:chOff x="1357290" y="5168938"/>
              <a:chExt cx="428625" cy="489957"/>
            </a:xfrm>
          </p:grpSpPr>
          <p:grpSp>
            <p:nvGrpSpPr>
              <p:cNvPr id="6" name="Group 28"/>
              <p:cNvGrpSpPr/>
              <p:nvPr/>
            </p:nvGrpSpPr>
            <p:grpSpPr bwMode="auto">
              <a:xfrm>
                <a:off x="1357290" y="5230270"/>
                <a:ext cx="428625" cy="428625"/>
                <a:chOff x="4166" y="1706"/>
                <a:chExt cx="1252" cy="1252"/>
              </a:xfrm>
            </p:grpSpPr>
            <p:sp>
              <p:nvSpPr>
                <p:cNvPr id="8"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9"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sp>
            <p:nvSpPr>
              <p:cNvPr id="7" name="Text Box 33"/>
              <p:cNvSpPr txBox="1">
                <a:spLocks noChangeArrowheads="1"/>
              </p:cNvSpPr>
              <p:nvPr/>
            </p:nvSpPr>
            <p:spPr bwMode="auto">
              <a:xfrm>
                <a:off x="1370542" y="5168938"/>
                <a:ext cx="396875" cy="446041"/>
              </a:xfrm>
              <a:prstGeom prst="rect">
                <a:avLst/>
              </a:prstGeom>
              <a:noFill/>
              <a:ln w="9525">
                <a:noFill/>
                <a:miter lim="800000"/>
              </a:ln>
            </p:spPr>
            <p:txBody>
              <a:bodyPr>
                <a:spAutoFit/>
              </a:bodyPr>
              <a:lstStyle/>
              <a:p>
                <a:pPr algn="ctr">
                  <a:spcBef>
                    <a:spcPct val="50000"/>
                  </a:spcBef>
                </a:pPr>
                <a:r>
                  <a:rPr lang="en-US" altLang="zh-CN" sz="2000">
                    <a:solidFill>
                      <a:srgbClr val="000000"/>
                    </a:solidFill>
                    <a:latin typeface="微软雅黑" panose="020B0503020204020204" pitchFamily="34" charset="-122"/>
                    <a:ea typeface="微软雅黑" panose="020B0503020204020204" pitchFamily="34" charset="-122"/>
                  </a:rPr>
                  <a:t>1</a:t>
                </a:r>
              </a:p>
            </p:txBody>
          </p:sp>
        </p:grpSp>
      </p:grpSp>
      <p:grpSp>
        <p:nvGrpSpPr>
          <p:cNvPr id="16" name="组合 4"/>
          <p:cNvGrpSpPr/>
          <p:nvPr/>
        </p:nvGrpSpPr>
        <p:grpSpPr bwMode="auto">
          <a:xfrm>
            <a:off x="2274729" y="1419622"/>
            <a:ext cx="4542286" cy="534662"/>
            <a:chOff x="2477951" y="1857375"/>
            <a:chExt cx="3929063" cy="688975"/>
          </a:xfrm>
        </p:grpSpPr>
        <p:grpSp>
          <p:nvGrpSpPr>
            <p:cNvPr id="17" name="Group 9"/>
            <p:cNvGrpSpPr/>
            <p:nvPr/>
          </p:nvGrpSpPr>
          <p:grpSpPr bwMode="auto">
            <a:xfrm>
              <a:off x="2477951" y="1857375"/>
              <a:ext cx="3929063" cy="688975"/>
              <a:chOff x="720" y="1392"/>
              <a:chExt cx="4058" cy="480"/>
            </a:xfrm>
          </p:grpSpPr>
          <p:sp>
            <p:nvSpPr>
              <p:cNvPr id="26" name="AutoShape 10"/>
              <p:cNvSpPr>
                <a:spLocks noChangeArrowheads="1"/>
              </p:cNvSpPr>
              <p:nvPr/>
            </p:nvSpPr>
            <p:spPr bwMode="gray">
              <a:xfrm>
                <a:off x="720" y="1392"/>
                <a:ext cx="4058" cy="480"/>
              </a:xfrm>
              <a:prstGeom prst="roundRect">
                <a:avLst>
                  <a:gd name="adj" fmla="val 17509"/>
                </a:avLst>
              </a:prstGeom>
              <a:solidFill>
                <a:schemeClr val="tx2">
                  <a:lumMod val="60000"/>
                  <a:lumOff val="40000"/>
                </a:schemeClr>
              </a:soli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nvGrpSpPr>
              <p:cNvPr id="27" name="Group 11"/>
              <p:cNvGrpSpPr/>
              <p:nvPr/>
            </p:nvGrpSpPr>
            <p:grpSpPr bwMode="auto">
              <a:xfrm>
                <a:off x="730" y="1407"/>
                <a:ext cx="4043" cy="444"/>
                <a:chOff x="744" y="1407"/>
                <a:chExt cx="3988" cy="444"/>
              </a:xfrm>
            </p:grpSpPr>
            <p:sp>
              <p:nvSpPr>
                <p:cNvPr id="28" name="AutoShape 12"/>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sp>
              <p:nvSpPr>
                <p:cNvPr id="29" name="AutoShape 13"/>
                <p:cNvSpPr>
                  <a:spLocks noChangeArrowheads="1"/>
                </p:cNvSpPr>
                <p:nvPr/>
              </p:nvSpPr>
              <p:spPr bwMode="gray">
                <a:xfrm>
                  <a:off x="744" y="1407"/>
                  <a:ext cx="3988" cy="115"/>
                </a:xfrm>
                <a:prstGeom prst="roundRect">
                  <a:avLst>
                    <a:gd name="adj" fmla="val 50000"/>
                  </a:avLst>
                </a:prstGeom>
                <a:gradFill flip="none" rotWithShape="1">
                  <a:gsLst>
                    <a:gs pos="0">
                      <a:schemeClr val="hlink">
                        <a:gamma/>
                        <a:tint val="25490"/>
                        <a:invGamma/>
                      </a:schemeClr>
                    </a:gs>
                    <a:gs pos="100000">
                      <a:schemeClr val="hlink">
                        <a:alpha val="0"/>
                      </a:schemeClr>
                    </a:gs>
                  </a:gsLst>
                  <a:lin ang="5400000" scaled="1"/>
                  <a:tileRect/>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grpSp>
        <p:sp>
          <p:nvSpPr>
            <p:cNvPr id="18" name="Text Box 20"/>
            <p:cNvSpPr txBox="1">
              <a:spLocks noChangeArrowheads="1"/>
            </p:cNvSpPr>
            <p:nvPr/>
          </p:nvSpPr>
          <p:spPr bwMode="gray">
            <a:xfrm>
              <a:off x="2719125" y="1929381"/>
              <a:ext cx="3179547" cy="444794"/>
            </a:xfrm>
            <a:prstGeom prst="rect">
              <a:avLst/>
            </a:prstGeom>
            <a:solidFill>
              <a:srgbClr val="558ED5"/>
            </a:solidFill>
            <a:ln w="9525">
              <a:noFill/>
              <a:miter lim="800000"/>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系统角色功能介绍</a:t>
              </a:r>
            </a:p>
          </p:txBody>
        </p:sp>
        <p:grpSp>
          <p:nvGrpSpPr>
            <p:cNvPr id="19" name="组合 136"/>
            <p:cNvGrpSpPr/>
            <p:nvPr/>
          </p:nvGrpSpPr>
          <p:grpSpPr bwMode="auto">
            <a:xfrm>
              <a:off x="2504939" y="1873405"/>
              <a:ext cx="461962" cy="488588"/>
              <a:chOff x="1357290" y="5168938"/>
              <a:chExt cx="428625" cy="489957"/>
            </a:xfrm>
          </p:grpSpPr>
          <p:grpSp>
            <p:nvGrpSpPr>
              <p:cNvPr id="20" name="Group 28"/>
              <p:cNvGrpSpPr/>
              <p:nvPr/>
            </p:nvGrpSpPr>
            <p:grpSpPr bwMode="auto">
              <a:xfrm>
                <a:off x="1357290" y="5230270"/>
                <a:ext cx="428625" cy="428625"/>
                <a:chOff x="4166" y="1706"/>
                <a:chExt cx="1252" cy="1252"/>
              </a:xfrm>
            </p:grpSpPr>
            <p:sp>
              <p:nvSpPr>
                <p:cNvPr id="22"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23"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24"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25"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sp>
            <p:nvSpPr>
              <p:cNvPr id="21" name="Text Box 33"/>
              <p:cNvSpPr txBox="1">
                <a:spLocks noChangeArrowheads="1"/>
              </p:cNvSpPr>
              <p:nvPr/>
            </p:nvSpPr>
            <p:spPr bwMode="auto">
              <a:xfrm>
                <a:off x="1370542" y="5168938"/>
                <a:ext cx="396875" cy="446041"/>
              </a:xfrm>
              <a:prstGeom prst="rect">
                <a:avLst/>
              </a:prstGeom>
              <a:noFill/>
              <a:ln w="9525">
                <a:noFill/>
                <a:miter lim="800000"/>
              </a:ln>
            </p:spPr>
            <p:txBody>
              <a:bodyPr>
                <a:spAutoFit/>
              </a:bodyPr>
              <a:lstStyle/>
              <a:p>
                <a:pPr algn="ctr">
                  <a:spcBef>
                    <a:spcPct val="50000"/>
                  </a:spcBef>
                </a:pPr>
                <a:r>
                  <a:rPr lang="en-US" altLang="zh-CN" sz="2000">
                    <a:solidFill>
                      <a:srgbClr val="000000"/>
                    </a:solidFill>
                    <a:latin typeface="微软雅黑" panose="020B0503020204020204" pitchFamily="34" charset="-122"/>
                    <a:ea typeface="微软雅黑" panose="020B0503020204020204" pitchFamily="34" charset="-122"/>
                  </a:rPr>
                  <a:t>2</a:t>
                </a:r>
              </a:p>
            </p:txBody>
          </p:sp>
        </p:grpSp>
      </p:grpSp>
      <p:grpSp>
        <p:nvGrpSpPr>
          <p:cNvPr id="30" name="组合 4"/>
          <p:cNvGrpSpPr/>
          <p:nvPr/>
        </p:nvGrpSpPr>
        <p:grpSpPr bwMode="auto">
          <a:xfrm>
            <a:off x="2289334" y="2067694"/>
            <a:ext cx="4542286" cy="534662"/>
            <a:chOff x="2477951" y="1857375"/>
            <a:chExt cx="3929063" cy="688975"/>
          </a:xfrm>
        </p:grpSpPr>
        <p:grpSp>
          <p:nvGrpSpPr>
            <p:cNvPr id="31" name="Group 9"/>
            <p:cNvGrpSpPr/>
            <p:nvPr/>
          </p:nvGrpSpPr>
          <p:grpSpPr bwMode="auto">
            <a:xfrm>
              <a:off x="2477951" y="1857375"/>
              <a:ext cx="3929063" cy="688975"/>
              <a:chOff x="720" y="1392"/>
              <a:chExt cx="4058" cy="480"/>
            </a:xfrm>
          </p:grpSpPr>
          <p:sp>
            <p:nvSpPr>
              <p:cNvPr id="40" name="AutoShape 10"/>
              <p:cNvSpPr>
                <a:spLocks noChangeArrowheads="1"/>
              </p:cNvSpPr>
              <p:nvPr/>
            </p:nvSpPr>
            <p:spPr bwMode="gray">
              <a:xfrm>
                <a:off x="720" y="1392"/>
                <a:ext cx="4058" cy="480"/>
              </a:xfrm>
              <a:prstGeom prst="roundRect">
                <a:avLst>
                  <a:gd name="adj" fmla="val 17509"/>
                </a:avLst>
              </a:prstGeom>
              <a:solidFill>
                <a:schemeClr val="tx2">
                  <a:lumMod val="60000"/>
                  <a:lumOff val="40000"/>
                </a:schemeClr>
              </a:soli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nvGrpSpPr>
              <p:cNvPr id="41" name="Group 11"/>
              <p:cNvGrpSpPr/>
              <p:nvPr/>
            </p:nvGrpSpPr>
            <p:grpSpPr bwMode="auto">
              <a:xfrm>
                <a:off x="730" y="1407"/>
                <a:ext cx="4043" cy="444"/>
                <a:chOff x="744" y="1407"/>
                <a:chExt cx="3988" cy="444"/>
              </a:xfrm>
            </p:grpSpPr>
            <p:sp>
              <p:nvSpPr>
                <p:cNvPr id="42" name="AutoShape 12"/>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sp>
              <p:nvSpPr>
                <p:cNvPr id="43" name="AutoShape 13"/>
                <p:cNvSpPr>
                  <a:spLocks noChangeArrowheads="1"/>
                </p:cNvSpPr>
                <p:nvPr/>
              </p:nvSpPr>
              <p:spPr bwMode="gray">
                <a:xfrm>
                  <a:off x="744" y="1407"/>
                  <a:ext cx="3988" cy="115"/>
                </a:xfrm>
                <a:prstGeom prst="roundRect">
                  <a:avLst>
                    <a:gd name="adj" fmla="val 50000"/>
                  </a:avLst>
                </a:prstGeom>
                <a:gradFill flip="none" rotWithShape="1">
                  <a:gsLst>
                    <a:gs pos="0">
                      <a:schemeClr val="hlink">
                        <a:gamma/>
                        <a:tint val="25490"/>
                        <a:invGamma/>
                      </a:schemeClr>
                    </a:gs>
                    <a:gs pos="100000">
                      <a:schemeClr val="hlink">
                        <a:alpha val="0"/>
                      </a:schemeClr>
                    </a:gs>
                  </a:gsLst>
                  <a:lin ang="5400000" scaled="1"/>
                  <a:tileRect/>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grpSp>
        <p:sp>
          <p:nvSpPr>
            <p:cNvPr id="32" name="Text Box 20"/>
            <p:cNvSpPr txBox="1">
              <a:spLocks noChangeArrowheads="1"/>
            </p:cNvSpPr>
            <p:nvPr/>
          </p:nvSpPr>
          <p:spPr bwMode="gray">
            <a:xfrm>
              <a:off x="2719125" y="1929381"/>
              <a:ext cx="3179547" cy="513875"/>
            </a:xfrm>
            <a:prstGeom prst="rect">
              <a:avLst/>
            </a:prstGeom>
            <a:solidFill>
              <a:srgbClr val="558ED5"/>
            </a:solidFill>
            <a:ln w="9525">
              <a:noFill/>
              <a:miter lim="800000"/>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填报功能培训</a:t>
              </a:r>
            </a:p>
          </p:txBody>
        </p:sp>
        <p:grpSp>
          <p:nvGrpSpPr>
            <p:cNvPr id="33" name="组合 136"/>
            <p:cNvGrpSpPr/>
            <p:nvPr/>
          </p:nvGrpSpPr>
          <p:grpSpPr bwMode="auto">
            <a:xfrm>
              <a:off x="2504939" y="1873405"/>
              <a:ext cx="461962" cy="488588"/>
              <a:chOff x="1357290" y="5168938"/>
              <a:chExt cx="428625" cy="489957"/>
            </a:xfrm>
          </p:grpSpPr>
          <p:grpSp>
            <p:nvGrpSpPr>
              <p:cNvPr id="34" name="Group 28"/>
              <p:cNvGrpSpPr/>
              <p:nvPr/>
            </p:nvGrpSpPr>
            <p:grpSpPr bwMode="auto">
              <a:xfrm>
                <a:off x="1357290" y="5230270"/>
                <a:ext cx="428625" cy="428625"/>
                <a:chOff x="4166" y="1706"/>
                <a:chExt cx="1252" cy="1252"/>
              </a:xfrm>
            </p:grpSpPr>
            <p:sp>
              <p:nvSpPr>
                <p:cNvPr id="36"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37"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38"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39"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sp>
            <p:nvSpPr>
              <p:cNvPr id="35" name="Text Box 33"/>
              <p:cNvSpPr txBox="1">
                <a:spLocks noChangeArrowheads="1"/>
              </p:cNvSpPr>
              <p:nvPr/>
            </p:nvSpPr>
            <p:spPr bwMode="auto">
              <a:xfrm>
                <a:off x="1370542" y="5168938"/>
                <a:ext cx="396875" cy="446041"/>
              </a:xfrm>
              <a:prstGeom prst="rect">
                <a:avLst/>
              </a:prstGeom>
              <a:noFill/>
              <a:ln w="9525">
                <a:noFill/>
                <a:miter lim="800000"/>
              </a:ln>
            </p:spPr>
            <p:txBody>
              <a:bodyPr>
                <a:spAutoFit/>
              </a:bodyPr>
              <a:lstStyle/>
              <a:p>
                <a:pPr algn="ctr">
                  <a:spcBef>
                    <a:spcPct val="50000"/>
                  </a:spcBef>
                </a:pPr>
                <a:r>
                  <a:rPr lang="en-US" altLang="zh-CN" sz="2000">
                    <a:solidFill>
                      <a:srgbClr val="000000"/>
                    </a:solidFill>
                    <a:latin typeface="微软雅黑" panose="020B0503020204020204" pitchFamily="34" charset="-122"/>
                    <a:ea typeface="微软雅黑" panose="020B0503020204020204" pitchFamily="34" charset="-122"/>
                  </a:rPr>
                  <a:t>3</a:t>
                </a:r>
              </a:p>
            </p:txBody>
          </p:sp>
        </p:grpSp>
      </p:grpSp>
      <p:grpSp>
        <p:nvGrpSpPr>
          <p:cNvPr id="44" name="组合 4"/>
          <p:cNvGrpSpPr/>
          <p:nvPr/>
        </p:nvGrpSpPr>
        <p:grpSpPr bwMode="auto">
          <a:xfrm>
            <a:off x="2288064" y="2685160"/>
            <a:ext cx="4542286" cy="534662"/>
            <a:chOff x="2477951" y="1857375"/>
            <a:chExt cx="3929063" cy="688975"/>
          </a:xfrm>
        </p:grpSpPr>
        <p:grpSp>
          <p:nvGrpSpPr>
            <p:cNvPr id="45" name="Group 9"/>
            <p:cNvGrpSpPr/>
            <p:nvPr/>
          </p:nvGrpSpPr>
          <p:grpSpPr bwMode="auto">
            <a:xfrm>
              <a:off x="2477951" y="1857375"/>
              <a:ext cx="3929063" cy="688975"/>
              <a:chOff x="720" y="1392"/>
              <a:chExt cx="4058" cy="480"/>
            </a:xfrm>
          </p:grpSpPr>
          <p:sp>
            <p:nvSpPr>
              <p:cNvPr id="54" name="AutoShape 10"/>
              <p:cNvSpPr>
                <a:spLocks noChangeArrowheads="1"/>
              </p:cNvSpPr>
              <p:nvPr/>
            </p:nvSpPr>
            <p:spPr bwMode="gray">
              <a:xfrm>
                <a:off x="720" y="1392"/>
                <a:ext cx="4058" cy="480"/>
              </a:xfrm>
              <a:prstGeom prst="roundRect">
                <a:avLst>
                  <a:gd name="adj" fmla="val 17509"/>
                </a:avLst>
              </a:prstGeom>
              <a:solidFill>
                <a:schemeClr val="tx2">
                  <a:lumMod val="60000"/>
                  <a:lumOff val="40000"/>
                </a:schemeClr>
              </a:soli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nvGrpSpPr>
              <p:cNvPr id="55" name="Group 11"/>
              <p:cNvGrpSpPr/>
              <p:nvPr/>
            </p:nvGrpSpPr>
            <p:grpSpPr bwMode="auto">
              <a:xfrm>
                <a:off x="730" y="1407"/>
                <a:ext cx="4043" cy="444"/>
                <a:chOff x="744" y="1407"/>
                <a:chExt cx="3988" cy="444"/>
              </a:xfrm>
            </p:grpSpPr>
            <p:sp>
              <p:nvSpPr>
                <p:cNvPr id="56" name="AutoShape 12"/>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sp>
              <p:nvSpPr>
                <p:cNvPr id="57" name="AutoShape 13"/>
                <p:cNvSpPr>
                  <a:spLocks noChangeArrowheads="1"/>
                </p:cNvSpPr>
                <p:nvPr/>
              </p:nvSpPr>
              <p:spPr bwMode="gray">
                <a:xfrm>
                  <a:off x="744" y="1407"/>
                  <a:ext cx="3988" cy="115"/>
                </a:xfrm>
                <a:prstGeom prst="roundRect">
                  <a:avLst>
                    <a:gd name="adj" fmla="val 50000"/>
                  </a:avLst>
                </a:prstGeom>
                <a:gradFill flip="none" rotWithShape="1">
                  <a:gsLst>
                    <a:gs pos="0">
                      <a:schemeClr val="hlink">
                        <a:gamma/>
                        <a:tint val="25490"/>
                        <a:invGamma/>
                      </a:schemeClr>
                    </a:gs>
                    <a:gs pos="100000">
                      <a:schemeClr val="hlink">
                        <a:alpha val="0"/>
                      </a:schemeClr>
                    </a:gs>
                  </a:gsLst>
                  <a:lin ang="5400000" scaled="1"/>
                  <a:tileRect/>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grpSp>
        <p:sp>
          <p:nvSpPr>
            <p:cNvPr id="46" name="Text Box 20"/>
            <p:cNvSpPr txBox="1">
              <a:spLocks noChangeArrowheads="1"/>
            </p:cNvSpPr>
            <p:nvPr/>
          </p:nvSpPr>
          <p:spPr bwMode="gray">
            <a:xfrm>
              <a:off x="2719125" y="1929381"/>
              <a:ext cx="3179547" cy="513875"/>
            </a:xfrm>
            <a:prstGeom prst="rect">
              <a:avLst/>
            </a:prstGeom>
            <a:solidFill>
              <a:srgbClr val="558ED5"/>
            </a:solidFill>
            <a:ln w="9525">
              <a:noFill/>
              <a:miter lim="800000"/>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其他功能培训</a:t>
              </a:r>
            </a:p>
          </p:txBody>
        </p:sp>
        <p:grpSp>
          <p:nvGrpSpPr>
            <p:cNvPr id="47" name="组合 136"/>
            <p:cNvGrpSpPr/>
            <p:nvPr/>
          </p:nvGrpSpPr>
          <p:grpSpPr bwMode="auto">
            <a:xfrm>
              <a:off x="2504939" y="1873405"/>
              <a:ext cx="461962" cy="488588"/>
              <a:chOff x="1357290" y="5168938"/>
              <a:chExt cx="428625" cy="489957"/>
            </a:xfrm>
          </p:grpSpPr>
          <p:grpSp>
            <p:nvGrpSpPr>
              <p:cNvPr id="48" name="Group 28"/>
              <p:cNvGrpSpPr/>
              <p:nvPr/>
            </p:nvGrpSpPr>
            <p:grpSpPr bwMode="auto">
              <a:xfrm>
                <a:off x="1357290" y="5230270"/>
                <a:ext cx="428625" cy="428625"/>
                <a:chOff x="4166" y="1706"/>
                <a:chExt cx="1252" cy="1252"/>
              </a:xfrm>
            </p:grpSpPr>
            <p:sp>
              <p:nvSpPr>
                <p:cNvPr id="50"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51"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52"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53"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sp>
            <p:nvSpPr>
              <p:cNvPr id="49" name="Text Box 33"/>
              <p:cNvSpPr txBox="1">
                <a:spLocks noChangeArrowheads="1"/>
              </p:cNvSpPr>
              <p:nvPr/>
            </p:nvSpPr>
            <p:spPr bwMode="auto">
              <a:xfrm>
                <a:off x="1370542" y="5168938"/>
                <a:ext cx="396875" cy="446041"/>
              </a:xfrm>
              <a:prstGeom prst="rect">
                <a:avLst/>
              </a:prstGeom>
              <a:noFill/>
              <a:ln w="9525">
                <a:noFill/>
                <a:miter lim="800000"/>
              </a:ln>
            </p:spPr>
            <p:txBody>
              <a:bodyPr>
                <a:spAutoFit/>
              </a:bodyPr>
              <a:lstStyle/>
              <a:p>
                <a:pPr algn="ctr">
                  <a:spcBef>
                    <a:spcPct val="50000"/>
                  </a:spcBef>
                </a:pPr>
                <a:r>
                  <a:rPr lang="en-US" altLang="zh-CN" sz="2000">
                    <a:solidFill>
                      <a:srgbClr val="000000"/>
                    </a:solidFill>
                    <a:latin typeface="微软雅黑" panose="020B0503020204020204" pitchFamily="34" charset="-122"/>
                    <a:ea typeface="微软雅黑" panose="020B0503020204020204" pitchFamily="34" charset="-122"/>
                  </a:rPr>
                  <a:t>4</a:t>
                </a:r>
              </a:p>
            </p:txBody>
          </p:sp>
        </p:grpSp>
      </p:grpSp>
      <p:grpSp>
        <p:nvGrpSpPr>
          <p:cNvPr id="58" name="组合 4"/>
          <p:cNvGrpSpPr/>
          <p:nvPr/>
        </p:nvGrpSpPr>
        <p:grpSpPr bwMode="auto">
          <a:xfrm>
            <a:off x="2289969" y="3291830"/>
            <a:ext cx="4542286" cy="534662"/>
            <a:chOff x="2477951" y="1857375"/>
            <a:chExt cx="3929063" cy="688975"/>
          </a:xfrm>
        </p:grpSpPr>
        <p:grpSp>
          <p:nvGrpSpPr>
            <p:cNvPr id="59" name="Group 9"/>
            <p:cNvGrpSpPr/>
            <p:nvPr/>
          </p:nvGrpSpPr>
          <p:grpSpPr bwMode="auto">
            <a:xfrm>
              <a:off x="2477951" y="1857375"/>
              <a:ext cx="3929063" cy="688975"/>
              <a:chOff x="720" y="1392"/>
              <a:chExt cx="4058" cy="480"/>
            </a:xfrm>
          </p:grpSpPr>
          <p:sp>
            <p:nvSpPr>
              <p:cNvPr id="68" name="AutoShape 10"/>
              <p:cNvSpPr>
                <a:spLocks noChangeArrowheads="1"/>
              </p:cNvSpPr>
              <p:nvPr/>
            </p:nvSpPr>
            <p:spPr bwMode="gray">
              <a:xfrm>
                <a:off x="720" y="1392"/>
                <a:ext cx="4058" cy="480"/>
              </a:xfrm>
              <a:prstGeom prst="roundRect">
                <a:avLst>
                  <a:gd name="adj" fmla="val 17509"/>
                </a:avLst>
              </a:prstGeom>
              <a:solidFill>
                <a:schemeClr val="tx2">
                  <a:lumMod val="60000"/>
                  <a:lumOff val="40000"/>
                </a:schemeClr>
              </a:soli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nvGrpSpPr>
              <p:cNvPr id="69" name="Group 11"/>
              <p:cNvGrpSpPr/>
              <p:nvPr/>
            </p:nvGrpSpPr>
            <p:grpSpPr bwMode="auto">
              <a:xfrm>
                <a:off x="730" y="1407"/>
                <a:ext cx="4043" cy="444"/>
                <a:chOff x="744" y="1407"/>
                <a:chExt cx="3988" cy="444"/>
              </a:xfrm>
            </p:grpSpPr>
            <p:sp>
              <p:nvSpPr>
                <p:cNvPr id="70" name="AutoShape 12"/>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sp>
              <p:nvSpPr>
                <p:cNvPr id="71" name="AutoShape 13"/>
                <p:cNvSpPr>
                  <a:spLocks noChangeArrowheads="1"/>
                </p:cNvSpPr>
                <p:nvPr/>
              </p:nvSpPr>
              <p:spPr bwMode="gray">
                <a:xfrm>
                  <a:off x="744" y="1407"/>
                  <a:ext cx="3988" cy="115"/>
                </a:xfrm>
                <a:prstGeom prst="roundRect">
                  <a:avLst>
                    <a:gd name="adj" fmla="val 50000"/>
                  </a:avLst>
                </a:prstGeom>
                <a:gradFill flip="none" rotWithShape="1">
                  <a:gsLst>
                    <a:gs pos="0">
                      <a:schemeClr val="hlink">
                        <a:gamma/>
                        <a:tint val="25490"/>
                        <a:invGamma/>
                      </a:schemeClr>
                    </a:gs>
                    <a:gs pos="100000">
                      <a:schemeClr val="hlink">
                        <a:alpha val="0"/>
                      </a:schemeClr>
                    </a:gs>
                  </a:gsLst>
                  <a:lin ang="5400000" scaled="1"/>
                  <a:tileRect/>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grpSp>
        <p:sp>
          <p:nvSpPr>
            <p:cNvPr id="60" name="Text Box 20"/>
            <p:cNvSpPr txBox="1">
              <a:spLocks noChangeArrowheads="1"/>
            </p:cNvSpPr>
            <p:nvPr/>
          </p:nvSpPr>
          <p:spPr bwMode="gray">
            <a:xfrm>
              <a:off x="2719125" y="1929381"/>
              <a:ext cx="3179547" cy="444794"/>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客户服务</a:t>
              </a:r>
            </a:p>
          </p:txBody>
        </p:sp>
        <p:grpSp>
          <p:nvGrpSpPr>
            <p:cNvPr id="61" name="组合 136"/>
            <p:cNvGrpSpPr/>
            <p:nvPr/>
          </p:nvGrpSpPr>
          <p:grpSpPr bwMode="auto">
            <a:xfrm>
              <a:off x="2504939" y="1873405"/>
              <a:ext cx="461962" cy="488588"/>
              <a:chOff x="1357290" y="5168938"/>
              <a:chExt cx="428625" cy="489957"/>
            </a:xfrm>
          </p:grpSpPr>
          <p:grpSp>
            <p:nvGrpSpPr>
              <p:cNvPr id="62" name="Group 28"/>
              <p:cNvGrpSpPr/>
              <p:nvPr/>
            </p:nvGrpSpPr>
            <p:grpSpPr bwMode="auto">
              <a:xfrm>
                <a:off x="1357290" y="5230270"/>
                <a:ext cx="428625" cy="428625"/>
                <a:chOff x="4166" y="1706"/>
                <a:chExt cx="1252" cy="1252"/>
              </a:xfrm>
            </p:grpSpPr>
            <p:sp>
              <p:nvSpPr>
                <p:cNvPr id="64"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65"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66"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67"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sp>
            <p:nvSpPr>
              <p:cNvPr id="63" name="Text Box 33"/>
              <p:cNvSpPr txBox="1">
                <a:spLocks noChangeArrowheads="1"/>
              </p:cNvSpPr>
              <p:nvPr/>
            </p:nvSpPr>
            <p:spPr bwMode="auto">
              <a:xfrm>
                <a:off x="1370542" y="5168938"/>
                <a:ext cx="396875" cy="446041"/>
              </a:xfrm>
              <a:prstGeom prst="rect">
                <a:avLst/>
              </a:prstGeom>
              <a:noFill/>
              <a:ln w="9525">
                <a:noFill/>
                <a:miter lim="800000"/>
              </a:ln>
            </p:spPr>
            <p:txBody>
              <a:bodyPr>
                <a:spAutoFit/>
              </a:bodyPr>
              <a:lstStyle/>
              <a:p>
                <a:pPr algn="ctr">
                  <a:spcBef>
                    <a:spcPct val="50000"/>
                  </a:spcBef>
                </a:pPr>
                <a:r>
                  <a:rPr lang="en-US" altLang="zh-CN" sz="2000">
                    <a:solidFill>
                      <a:srgbClr val="000000"/>
                    </a:solidFill>
                    <a:latin typeface="微软雅黑" panose="020B0503020204020204" pitchFamily="34" charset="-122"/>
                    <a:ea typeface="微软雅黑" panose="020B0503020204020204" pitchFamily="34" charset="-122"/>
                  </a:rPr>
                  <a:t>5</a:t>
                </a:r>
              </a:p>
            </p:txBody>
          </p:sp>
        </p:grpSp>
      </p:grpSp>
      <p:grpSp>
        <p:nvGrpSpPr>
          <p:cNvPr id="72" name="组合 4"/>
          <p:cNvGrpSpPr/>
          <p:nvPr/>
        </p:nvGrpSpPr>
        <p:grpSpPr bwMode="auto">
          <a:xfrm>
            <a:off x="2267744" y="3909296"/>
            <a:ext cx="4542286" cy="534662"/>
            <a:chOff x="2477951" y="1857375"/>
            <a:chExt cx="3929063" cy="688975"/>
          </a:xfrm>
        </p:grpSpPr>
        <p:grpSp>
          <p:nvGrpSpPr>
            <p:cNvPr id="73" name="Group 9"/>
            <p:cNvGrpSpPr/>
            <p:nvPr/>
          </p:nvGrpSpPr>
          <p:grpSpPr bwMode="auto">
            <a:xfrm>
              <a:off x="2477951" y="1857375"/>
              <a:ext cx="3929063" cy="688975"/>
              <a:chOff x="720" y="1392"/>
              <a:chExt cx="4058" cy="480"/>
            </a:xfrm>
          </p:grpSpPr>
          <p:sp>
            <p:nvSpPr>
              <p:cNvPr id="82" name="AutoShape 10"/>
              <p:cNvSpPr>
                <a:spLocks noChangeArrowheads="1"/>
              </p:cNvSpPr>
              <p:nvPr/>
            </p:nvSpPr>
            <p:spPr bwMode="gray">
              <a:xfrm>
                <a:off x="720" y="1392"/>
                <a:ext cx="4058" cy="480"/>
              </a:xfrm>
              <a:prstGeom prst="roundRect">
                <a:avLst>
                  <a:gd name="adj" fmla="val 17509"/>
                </a:avLst>
              </a:prstGeom>
              <a:solidFill>
                <a:schemeClr val="tx2">
                  <a:lumMod val="60000"/>
                  <a:lumOff val="40000"/>
                </a:schemeClr>
              </a:soli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nvGrpSpPr>
              <p:cNvPr id="83" name="Group 11"/>
              <p:cNvGrpSpPr/>
              <p:nvPr/>
            </p:nvGrpSpPr>
            <p:grpSpPr bwMode="auto">
              <a:xfrm>
                <a:off x="730" y="1407"/>
                <a:ext cx="4043" cy="444"/>
                <a:chOff x="744" y="1407"/>
                <a:chExt cx="3988" cy="444"/>
              </a:xfrm>
            </p:grpSpPr>
            <p:sp>
              <p:nvSpPr>
                <p:cNvPr id="84" name="AutoShape 12"/>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sp>
              <p:nvSpPr>
                <p:cNvPr id="85" name="AutoShape 13"/>
                <p:cNvSpPr>
                  <a:spLocks noChangeArrowheads="1"/>
                </p:cNvSpPr>
                <p:nvPr/>
              </p:nvSpPr>
              <p:spPr bwMode="gray">
                <a:xfrm>
                  <a:off x="744" y="1407"/>
                  <a:ext cx="3988" cy="115"/>
                </a:xfrm>
                <a:prstGeom prst="roundRect">
                  <a:avLst>
                    <a:gd name="adj" fmla="val 50000"/>
                  </a:avLst>
                </a:prstGeom>
                <a:gradFill flip="none" rotWithShape="1">
                  <a:gsLst>
                    <a:gs pos="0">
                      <a:schemeClr val="hlink">
                        <a:gamma/>
                        <a:tint val="25490"/>
                        <a:invGamma/>
                      </a:schemeClr>
                    </a:gs>
                    <a:gs pos="100000">
                      <a:schemeClr val="hlink">
                        <a:alpha val="0"/>
                      </a:schemeClr>
                    </a:gs>
                  </a:gsLst>
                  <a:lin ang="5400000" scaled="1"/>
                  <a:tileRect/>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grpSp>
        <p:sp>
          <p:nvSpPr>
            <p:cNvPr id="74" name="Text Box 20"/>
            <p:cNvSpPr txBox="1">
              <a:spLocks noChangeArrowheads="1"/>
            </p:cNvSpPr>
            <p:nvPr/>
          </p:nvSpPr>
          <p:spPr bwMode="gray">
            <a:xfrm>
              <a:off x="2719125" y="1929381"/>
              <a:ext cx="3179547" cy="444794"/>
            </a:xfrm>
            <a:prstGeom prst="rect">
              <a:avLst/>
            </a:prstGeom>
            <a:solidFill>
              <a:srgbClr val="558ED5"/>
            </a:solidFill>
            <a:ln w="9525">
              <a:noFill/>
              <a:miter lim="800000"/>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交流讨论</a:t>
              </a:r>
            </a:p>
          </p:txBody>
        </p:sp>
        <p:grpSp>
          <p:nvGrpSpPr>
            <p:cNvPr id="75" name="组合 136"/>
            <p:cNvGrpSpPr/>
            <p:nvPr/>
          </p:nvGrpSpPr>
          <p:grpSpPr bwMode="auto">
            <a:xfrm>
              <a:off x="2504939" y="1873405"/>
              <a:ext cx="461962" cy="488588"/>
              <a:chOff x="1357290" y="5168938"/>
              <a:chExt cx="428625" cy="489957"/>
            </a:xfrm>
          </p:grpSpPr>
          <p:grpSp>
            <p:nvGrpSpPr>
              <p:cNvPr id="76" name="Group 28"/>
              <p:cNvGrpSpPr/>
              <p:nvPr/>
            </p:nvGrpSpPr>
            <p:grpSpPr bwMode="auto">
              <a:xfrm>
                <a:off x="1357290" y="5230270"/>
                <a:ext cx="428625" cy="428625"/>
                <a:chOff x="4166" y="1706"/>
                <a:chExt cx="1252" cy="1252"/>
              </a:xfrm>
            </p:grpSpPr>
            <p:sp>
              <p:nvSpPr>
                <p:cNvPr id="78"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79"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80"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81"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sp>
            <p:nvSpPr>
              <p:cNvPr id="77" name="Text Box 33"/>
              <p:cNvSpPr txBox="1">
                <a:spLocks noChangeArrowheads="1"/>
              </p:cNvSpPr>
              <p:nvPr/>
            </p:nvSpPr>
            <p:spPr bwMode="auto">
              <a:xfrm>
                <a:off x="1370542" y="5168938"/>
                <a:ext cx="396875" cy="446041"/>
              </a:xfrm>
              <a:prstGeom prst="rect">
                <a:avLst/>
              </a:prstGeom>
              <a:noFill/>
              <a:ln w="9525">
                <a:noFill/>
                <a:miter lim="800000"/>
              </a:ln>
            </p:spPr>
            <p:txBody>
              <a:bodyPr>
                <a:spAutoFit/>
              </a:bodyPr>
              <a:lstStyle/>
              <a:p>
                <a:pPr algn="ctr">
                  <a:spcBef>
                    <a:spcPct val="50000"/>
                  </a:spcBef>
                </a:pPr>
                <a:r>
                  <a:rPr lang="en-US" altLang="zh-CN" sz="2000">
                    <a:solidFill>
                      <a:srgbClr val="000000"/>
                    </a:solidFill>
                    <a:latin typeface="微软雅黑" panose="020B0503020204020204" pitchFamily="34" charset="-122"/>
                    <a:ea typeface="微软雅黑" panose="020B0503020204020204" pitchFamily="34" charset="-122"/>
                  </a:rPr>
                  <a:t>6</a:t>
                </a:r>
              </a:p>
            </p:txBody>
          </p:sp>
        </p:grpSp>
      </p:grpSp>
      <p:sp>
        <p:nvSpPr>
          <p:cNvPr id="89" name="矩形 88"/>
          <p:cNvSpPr/>
          <p:nvPr/>
        </p:nvSpPr>
        <p:spPr>
          <a:xfrm>
            <a:off x="251520" y="267494"/>
            <a:ext cx="3960440" cy="523220"/>
          </a:xfrm>
          <a:prstGeom prst="rect">
            <a:avLst/>
          </a:prstGeom>
        </p:spPr>
        <p:txBody>
          <a:bodyPr wrap="square">
            <a:spAutoFit/>
          </a:bodyPr>
          <a:lstStyle/>
          <a:p>
            <a:pPr>
              <a:spcBef>
                <a:spcPct val="0"/>
              </a:spcBef>
            </a:pPr>
            <a:r>
              <a:rPr lang="zh-CN" altLang="en-US" sz="2800" b="1" dirty="0">
                <a:solidFill>
                  <a:srgbClr val="1854A3"/>
                </a:solidFill>
                <a:latin typeface="微软雅黑" panose="020B0503020204020204" pitchFamily="34" charset="-122"/>
                <a:ea typeface="微软雅黑" panose="020B0503020204020204" pitchFamily="34" charset="-122"/>
                <a:cs typeface="+mj-cs"/>
              </a:rPr>
              <a:t>目录</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9" name="矩形 88"/>
          <p:cNvSpPr/>
          <p:nvPr/>
        </p:nvSpPr>
        <p:spPr>
          <a:xfrm>
            <a:off x="251520" y="267494"/>
            <a:ext cx="3960440" cy="52197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5.</a:t>
            </a:r>
            <a:r>
              <a:rPr lang="zh-CN" altLang="en-US" sz="2800" b="1" dirty="0">
                <a:solidFill>
                  <a:srgbClr val="1854A3"/>
                </a:solidFill>
                <a:latin typeface="微软雅黑" panose="020B0503020204020204" pitchFamily="34" charset="-122"/>
                <a:ea typeface="微软雅黑" panose="020B0503020204020204" pitchFamily="34" charset="-122"/>
                <a:cs typeface="+mj-cs"/>
              </a:rPr>
              <a:t>客户服务</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87" name="组合 86"/>
          <p:cNvGrpSpPr/>
          <p:nvPr/>
        </p:nvGrpSpPr>
        <p:grpSpPr>
          <a:xfrm>
            <a:off x="2274094" y="812952"/>
            <a:ext cx="4542286" cy="534662"/>
            <a:chOff x="2274094" y="812952"/>
            <a:chExt cx="4542286" cy="534662"/>
          </a:xfrm>
        </p:grpSpPr>
        <p:grpSp>
          <p:nvGrpSpPr>
            <p:cNvPr id="3" name="Group 9"/>
            <p:cNvGrpSpPr/>
            <p:nvPr/>
          </p:nvGrpSpPr>
          <p:grpSpPr bwMode="auto">
            <a:xfrm>
              <a:off x="2274094" y="812952"/>
              <a:ext cx="4542286" cy="534662"/>
              <a:chOff x="720" y="1392"/>
              <a:chExt cx="4058" cy="480"/>
            </a:xfrm>
          </p:grpSpPr>
          <p:sp>
            <p:nvSpPr>
              <p:cNvPr id="12" name="AutoShape 10"/>
              <p:cNvSpPr>
                <a:spLocks noChangeArrowheads="1"/>
              </p:cNvSpPr>
              <p:nvPr/>
            </p:nvSpPr>
            <p:spPr bwMode="gray">
              <a:xfrm>
                <a:off x="720" y="1392"/>
                <a:ext cx="4058" cy="480"/>
              </a:xfrm>
              <a:prstGeom prst="roundRect">
                <a:avLst>
                  <a:gd name="adj" fmla="val 17509"/>
                </a:avLst>
              </a:prstGeom>
              <a:solidFill>
                <a:schemeClr val="tx2">
                  <a:lumMod val="60000"/>
                  <a:lumOff val="40000"/>
                </a:schemeClr>
              </a:soli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nvGrpSpPr>
              <p:cNvPr id="13" name="Group 11"/>
              <p:cNvGrpSpPr/>
              <p:nvPr/>
            </p:nvGrpSpPr>
            <p:grpSpPr bwMode="auto">
              <a:xfrm>
                <a:off x="730" y="1407"/>
                <a:ext cx="4043" cy="444"/>
                <a:chOff x="744" y="1407"/>
                <a:chExt cx="3988" cy="444"/>
              </a:xfrm>
            </p:grpSpPr>
            <p:sp>
              <p:nvSpPr>
                <p:cNvPr id="14" name="AutoShape 12"/>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sp>
              <p:nvSpPr>
                <p:cNvPr id="15" name="AutoShape 13"/>
                <p:cNvSpPr>
                  <a:spLocks noChangeArrowheads="1"/>
                </p:cNvSpPr>
                <p:nvPr/>
              </p:nvSpPr>
              <p:spPr bwMode="gray">
                <a:xfrm>
                  <a:off x="744" y="1407"/>
                  <a:ext cx="3988" cy="115"/>
                </a:xfrm>
                <a:prstGeom prst="roundRect">
                  <a:avLst>
                    <a:gd name="adj" fmla="val 50000"/>
                  </a:avLst>
                </a:prstGeom>
                <a:gradFill flip="none" rotWithShape="1">
                  <a:gsLst>
                    <a:gs pos="0">
                      <a:schemeClr val="hlink">
                        <a:gamma/>
                        <a:tint val="25490"/>
                        <a:invGamma/>
                      </a:schemeClr>
                    </a:gs>
                    <a:gs pos="100000">
                      <a:schemeClr val="hlink">
                        <a:alpha val="0"/>
                      </a:schemeClr>
                    </a:gs>
                  </a:gsLst>
                  <a:lin ang="5400000" scaled="1"/>
                  <a:tileRect/>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grpSp>
        <p:sp>
          <p:nvSpPr>
            <p:cNvPr id="4" name="Text Box 20"/>
            <p:cNvSpPr txBox="1">
              <a:spLocks noChangeArrowheads="1"/>
            </p:cNvSpPr>
            <p:nvPr/>
          </p:nvSpPr>
          <p:spPr bwMode="gray">
            <a:xfrm>
              <a:off x="2555776" y="872854"/>
              <a:ext cx="3675790" cy="345171"/>
            </a:xfrm>
            <a:prstGeom prst="rect">
              <a:avLst/>
            </a:prstGeom>
            <a:solidFill>
              <a:srgbClr val="558ED5"/>
            </a:solidFill>
            <a:ln w="9525">
              <a:noFill/>
              <a:miter lim="800000"/>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项目概述</a:t>
              </a:r>
            </a:p>
          </p:txBody>
        </p:sp>
        <p:grpSp>
          <p:nvGrpSpPr>
            <p:cNvPr id="5" name="组合 136"/>
            <p:cNvGrpSpPr/>
            <p:nvPr/>
          </p:nvGrpSpPr>
          <p:grpSpPr bwMode="auto">
            <a:xfrm>
              <a:off x="2305294" y="825392"/>
              <a:ext cx="534062" cy="379157"/>
              <a:chOff x="1357290" y="5168938"/>
              <a:chExt cx="428625" cy="489957"/>
            </a:xfrm>
          </p:grpSpPr>
          <p:grpSp>
            <p:nvGrpSpPr>
              <p:cNvPr id="6" name="Group 28"/>
              <p:cNvGrpSpPr/>
              <p:nvPr/>
            </p:nvGrpSpPr>
            <p:grpSpPr bwMode="auto">
              <a:xfrm>
                <a:off x="1357290" y="5230270"/>
                <a:ext cx="428625" cy="428625"/>
                <a:chOff x="4166" y="1706"/>
                <a:chExt cx="1252" cy="1252"/>
              </a:xfrm>
            </p:grpSpPr>
            <p:sp>
              <p:nvSpPr>
                <p:cNvPr id="8"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9"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sp>
            <p:nvSpPr>
              <p:cNvPr id="7" name="Text Box 33"/>
              <p:cNvSpPr txBox="1">
                <a:spLocks noChangeArrowheads="1"/>
              </p:cNvSpPr>
              <p:nvPr/>
            </p:nvSpPr>
            <p:spPr bwMode="auto">
              <a:xfrm>
                <a:off x="1370542" y="5168938"/>
                <a:ext cx="396875" cy="446041"/>
              </a:xfrm>
              <a:prstGeom prst="rect">
                <a:avLst/>
              </a:prstGeom>
              <a:noFill/>
              <a:ln w="9525">
                <a:noFill/>
                <a:miter lim="800000"/>
              </a:ln>
            </p:spPr>
            <p:txBody>
              <a:bodyPr>
                <a:spAutoFit/>
              </a:bodyPr>
              <a:lstStyle/>
              <a:p>
                <a:pPr algn="ctr">
                  <a:spcBef>
                    <a:spcPct val="50000"/>
                  </a:spcBef>
                </a:pPr>
                <a:r>
                  <a:rPr lang="en-US" altLang="zh-CN" sz="2000">
                    <a:solidFill>
                      <a:srgbClr val="000000"/>
                    </a:solidFill>
                    <a:latin typeface="微软雅黑" panose="020B0503020204020204" pitchFamily="34" charset="-122"/>
                    <a:ea typeface="微软雅黑" panose="020B0503020204020204" pitchFamily="34" charset="-122"/>
                  </a:rPr>
                  <a:t>1</a:t>
                </a:r>
              </a:p>
            </p:txBody>
          </p:sp>
        </p:grpSp>
      </p:grpSp>
      <p:grpSp>
        <p:nvGrpSpPr>
          <p:cNvPr id="16" name="组合 4"/>
          <p:cNvGrpSpPr/>
          <p:nvPr/>
        </p:nvGrpSpPr>
        <p:grpSpPr bwMode="auto">
          <a:xfrm>
            <a:off x="2274729" y="1419622"/>
            <a:ext cx="4542286" cy="534662"/>
            <a:chOff x="2477951" y="1857375"/>
            <a:chExt cx="3929063" cy="688975"/>
          </a:xfrm>
        </p:grpSpPr>
        <p:grpSp>
          <p:nvGrpSpPr>
            <p:cNvPr id="17" name="Group 9"/>
            <p:cNvGrpSpPr/>
            <p:nvPr/>
          </p:nvGrpSpPr>
          <p:grpSpPr bwMode="auto">
            <a:xfrm>
              <a:off x="2477951" y="1857375"/>
              <a:ext cx="3929063" cy="688975"/>
              <a:chOff x="720" y="1392"/>
              <a:chExt cx="4058" cy="480"/>
            </a:xfrm>
          </p:grpSpPr>
          <p:sp>
            <p:nvSpPr>
              <p:cNvPr id="26" name="AutoShape 10"/>
              <p:cNvSpPr>
                <a:spLocks noChangeArrowheads="1"/>
              </p:cNvSpPr>
              <p:nvPr/>
            </p:nvSpPr>
            <p:spPr bwMode="gray">
              <a:xfrm>
                <a:off x="720" y="1392"/>
                <a:ext cx="4058" cy="480"/>
              </a:xfrm>
              <a:prstGeom prst="roundRect">
                <a:avLst>
                  <a:gd name="adj" fmla="val 17509"/>
                </a:avLst>
              </a:prstGeom>
              <a:solidFill>
                <a:schemeClr val="tx2">
                  <a:lumMod val="60000"/>
                  <a:lumOff val="40000"/>
                </a:schemeClr>
              </a:soli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nvGrpSpPr>
              <p:cNvPr id="27" name="Group 11"/>
              <p:cNvGrpSpPr/>
              <p:nvPr/>
            </p:nvGrpSpPr>
            <p:grpSpPr bwMode="auto">
              <a:xfrm>
                <a:off x="730" y="1407"/>
                <a:ext cx="4043" cy="444"/>
                <a:chOff x="744" y="1407"/>
                <a:chExt cx="3988" cy="444"/>
              </a:xfrm>
            </p:grpSpPr>
            <p:sp>
              <p:nvSpPr>
                <p:cNvPr id="28" name="AutoShape 12"/>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sp>
              <p:nvSpPr>
                <p:cNvPr id="29" name="AutoShape 13"/>
                <p:cNvSpPr>
                  <a:spLocks noChangeArrowheads="1"/>
                </p:cNvSpPr>
                <p:nvPr/>
              </p:nvSpPr>
              <p:spPr bwMode="gray">
                <a:xfrm>
                  <a:off x="744" y="1407"/>
                  <a:ext cx="3988" cy="115"/>
                </a:xfrm>
                <a:prstGeom prst="roundRect">
                  <a:avLst>
                    <a:gd name="adj" fmla="val 50000"/>
                  </a:avLst>
                </a:prstGeom>
                <a:gradFill flip="none" rotWithShape="1">
                  <a:gsLst>
                    <a:gs pos="0">
                      <a:schemeClr val="hlink">
                        <a:gamma/>
                        <a:tint val="25490"/>
                        <a:invGamma/>
                      </a:schemeClr>
                    </a:gs>
                    <a:gs pos="100000">
                      <a:schemeClr val="hlink">
                        <a:alpha val="0"/>
                      </a:schemeClr>
                    </a:gs>
                  </a:gsLst>
                  <a:lin ang="5400000" scaled="1"/>
                  <a:tileRect/>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grpSp>
        <p:sp>
          <p:nvSpPr>
            <p:cNvPr id="18" name="Text Box 20"/>
            <p:cNvSpPr txBox="1">
              <a:spLocks noChangeArrowheads="1"/>
            </p:cNvSpPr>
            <p:nvPr/>
          </p:nvSpPr>
          <p:spPr bwMode="gray">
            <a:xfrm>
              <a:off x="2719125" y="1929381"/>
              <a:ext cx="3179547" cy="444794"/>
            </a:xfrm>
            <a:prstGeom prst="rect">
              <a:avLst/>
            </a:prstGeom>
            <a:solidFill>
              <a:srgbClr val="558ED5"/>
            </a:solidFill>
            <a:ln w="9525">
              <a:noFill/>
              <a:miter lim="800000"/>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系统角色功能介绍</a:t>
              </a:r>
            </a:p>
          </p:txBody>
        </p:sp>
        <p:grpSp>
          <p:nvGrpSpPr>
            <p:cNvPr id="19" name="组合 136"/>
            <p:cNvGrpSpPr/>
            <p:nvPr/>
          </p:nvGrpSpPr>
          <p:grpSpPr bwMode="auto">
            <a:xfrm>
              <a:off x="2504939" y="1873405"/>
              <a:ext cx="461962" cy="488588"/>
              <a:chOff x="1357290" y="5168938"/>
              <a:chExt cx="428625" cy="489957"/>
            </a:xfrm>
          </p:grpSpPr>
          <p:grpSp>
            <p:nvGrpSpPr>
              <p:cNvPr id="20" name="Group 28"/>
              <p:cNvGrpSpPr/>
              <p:nvPr/>
            </p:nvGrpSpPr>
            <p:grpSpPr bwMode="auto">
              <a:xfrm>
                <a:off x="1357290" y="5230270"/>
                <a:ext cx="428625" cy="428625"/>
                <a:chOff x="4166" y="1706"/>
                <a:chExt cx="1252" cy="1252"/>
              </a:xfrm>
            </p:grpSpPr>
            <p:sp>
              <p:nvSpPr>
                <p:cNvPr id="22"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23"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24"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25"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sp>
            <p:nvSpPr>
              <p:cNvPr id="21" name="Text Box 33"/>
              <p:cNvSpPr txBox="1">
                <a:spLocks noChangeArrowheads="1"/>
              </p:cNvSpPr>
              <p:nvPr/>
            </p:nvSpPr>
            <p:spPr bwMode="auto">
              <a:xfrm>
                <a:off x="1370542" y="5168938"/>
                <a:ext cx="396875" cy="446041"/>
              </a:xfrm>
              <a:prstGeom prst="rect">
                <a:avLst/>
              </a:prstGeom>
              <a:noFill/>
              <a:ln w="9525">
                <a:noFill/>
                <a:miter lim="800000"/>
              </a:ln>
            </p:spPr>
            <p:txBody>
              <a:bodyPr>
                <a:spAutoFit/>
              </a:bodyPr>
              <a:lstStyle/>
              <a:p>
                <a:pPr algn="ctr">
                  <a:spcBef>
                    <a:spcPct val="50000"/>
                  </a:spcBef>
                </a:pPr>
                <a:r>
                  <a:rPr lang="en-US" altLang="zh-CN" sz="2000">
                    <a:solidFill>
                      <a:srgbClr val="000000"/>
                    </a:solidFill>
                    <a:latin typeface="微软雅黑" panose="020B0503020204020204" pitchFamily="34" charset="-122"/>
                    <a:ea typeface="微软雅黑" panose="020B0503020204020204" pitchFamily="34" charset="-122"/>
                  </a:rPr>
                  <a:t>2</a:t>
                </a:r>
              </a:p>
            </p:txBody>
          </p:sp>
        </p:grpSp>
      </p:grpSp>
      <p:grpSp>
        <p:nvGrpSpPr>
          <p:cNvPr id="30" name="组合 4"/>
          <p:cNvGrpSpPr/>
          <p:nvPr/>
        </p:nvGrpSpPr>
        <p:grpSpPr bwMode="auto">
          <a:xfrm>
            <a:off x="2289334" y="2067694"/>
            <a:ext cx="4542286" cy="534662"/>
            <a:chOff x="2477951" y="1857375"/>
            <a:chExt cx="3929063" cy="688975"/>
          </a:xfrm>
        </p:grpSpPr>
        <p:grpSp>
          <p:nvGrpSpPr>
            <p:cNvPr id="31" name="Group 9"/>
            <p:cNvGrpSpPr/>
            <p:nvPr/>
          </p:nvGrpSpPr>
          <p:grpSpPr bwMode="auto">
            <a:xfrm>
              <a:off x="2477951" y="1857375"/>
              <a:ext cx="3929063" cy="688975"/>
              <a:chOff x="720" y="1392"/>
              <a:chExt cx="4058" cy="480"/>
            </a:xfrm>
          </p:grpSpPr>
          <p:sp>
            <p:nvSpPr>
              <p:cNvPr id="40" name="AutoShape 10"/>
              <p:cNvSpPr>
                <a:spLocks noChangeArrowheads="1"/>
              </p:cNvSpPr>
              <p:nvPr/>
            </p:nvSpPr>
            <p:spPr bwMode="gray">
              <a:xfrm>
                <a:off x="720" y="1392"/>
                <a:ext cx="4058" cy="480"/>
              </a:xfrm>
              <a:prstGeom prst="roundRect">
                <a:avLst>
                  <a:gd name="adj" fmla="val 17509"/>
                </a:avLst>
              </a:prstGeom>
              <a:solidFill>
                <a:schemeClr val="tx2">
                  <a:lumMod val="60000"/>
                  <a:lumOff val="40000"/>
                </a:schemeClr>
              </a:soli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nvGrpSpPr>
              <p:cNvPr id="41" name="Group 11"/>
              <p:cNvGrpSpPr/>
              <p:nvPr/>
            </p:nvGrpSpPr>
            <p:grpSpPr bwMode="auto">
              <a:xfrm>
                <a:off x="730" y="1407"/>
                <a:ext cx="4043" cy="444"/>
                <a:chOff x="744" y="1407"/>
                <a:chExt cx="3988" cy="444"/>
              </a:xfrm>
            </p:grpSpPr>
            <p:sp>
              <p:nvSpPr>
                <p:cNvPr id="42" name="AutoShape 12"/>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sp>
              <p:nvSpPr>
                <p:cNvPr id="43" name="AutoShape 13"/>
                <p:cNvSpPr>
                  <a:spLocks noChangeArrowheads="1"/>
                </p:cNvSpPr>
                <p:nvPr/>
              </p:nvSpPr>
              <p:spPr bwMode="gray">
                <a:xfrm>
                  <a:off x="744" y="1407"/>
                  <a:ext cx="3988" cy="115"/>
                </a:xfrm>
                <a:prstGeom prst="roundRect">
                  <a:avLst>
                    <a:gd name="adj" fmla="val 50000"/>
                  </a:avLst>
                </a:prstGeom>
                <a:gradFill flip="none" rotWithShape="1">
                  <a:gsLst>
                    <a:gs pos="0">
                      <a:schemeClr val="hlink">
                        <a:gamma/>
                        <a:tint val="25490"/>
                        <a:invGamma/>
                      </a:schemeClr>
                    </a:gs>
                    <a:gs pos="100000">
                      <a:schemeClr val="hlink">
                        <a:alpha val="0"/>
                      </a:schemeClr>
                    </a:gs>
                  </a:gsLst>
                  <a:lin ang="5400000" scaled="1"/>
                  <a:tileRect/>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grpSp>
        <p:sp>
          <p:nvSpPr>
            <p:cNvPr id="32" name="Text Box 20"/>
            <p:cNvSpPr txBox="1">
              <a:spLocks noChangeArrowheads="1"/>
            </p:cNvSpPr>
            <p:nvPr/>
          </p:nvSpPr>
          <p:spPr bwMode="gray">
            <a:xfrm>
              <a:off x="2719125" y="1929381"/>
              <a:ext cx="3179547" cy="513875"/>
            </a:xfrm>
            <a:prstGeom prst="rect">
              <a:avLst/>
            </a:prstGeom>
            <a:solidFill>
              <a:srgbClr val="558ED5"/>
            </a:solidFill>
            <a:ln w="9525">
              <a:noFill/>
              <a:miter lim="800000"/>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填报功能培训</a:t>
              </a:r>
            </a:p>
          </p:txBody>
        </p:sp>
        <p:grpSp>
          <p:nvGrpSpPr>
            <p:cNvPr id="33" name="组合 136"/>
            <p:cNvGrpSpPr/>
            <p:nvPr/>
          </p:nvGrpSpPr>
          <p:grpSpPr bwMode="auto">
            <a:xfrm>
              <a:off x="2504939" y="1873405"/>
              <a:ext cx="461962" cy="488588"/>
              <a:chOff x="1357290" y="5168938"/>
              <a:chExt cx="428625" cy="489957"/>
            </a:xfrm>
          </p:grpSpPr>
          <p:grpSp>
            <p:nvGrpSpPr>
              <p:cNvPr id="34" name="Group 28"/>
              <p:cNvGrpSpPr/>
              <p:nvPr/>
            </p:nvGrpSpPr>
            <p:grpSpPr bwMode="auto">
              <a:xfrm>
                <a:off x="1357290" y="5230270"/>
                <a:ext cx="428625" cy="428625"/>
                <a:chOff x="4166" y="1706"/>
                <a:chExt cx="1252" cy="1252"/>
              </a:xfrm>
            </p:grpSpPr>
            <p:sp>
              <p:nvSpPr>
                <p:cNvPr id="36"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37"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38"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39"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sp>
            <p:nvSpPr>
              <p:cNvPr id="35" name="Text Box 33"/>
              <p:cNvSpPr txBox="1">
                <a:spLocks noChangeArrowheads="1"/>
              </p:cNvSpPr>
              <p:nvPr/>
            </p:nvSpPr>
            <p:spPr bwMode="auto">
              <a:xfrm>
                <a:off x="1370542" y="5168938"/>
                <a:ext cx="396875" cy="446041"/>
              </a:xfrm>
              <a:prstGeom prst="rect">
                <a:avLst/>
              </a:prstGeom>
              <a:noFill/>
              <a:ln w="9525">
                <a:noFill/>
                <a:miter lim="800000"/>
              </a:ln>
            </p:spPr>
            <p:txBody>
              <a:bodyPr>
                <a:spAutoFit/>
              </a:bodyPr>
              <a:lstStyle/>
              <a:p>
                <a:pPr algn="ctr">
                  <a:spcBef>
                    <a:spcPct val="50000"/>
                  </a:spcBef>
                </a:pPr>
                <a:r>
                  <a:rPr lang="en-US" altLang="zh-CN" sz="2000">
                    <a:solidFill>
                      <a:srgbClr val="000000"/>
                    </a:solidFill>
                    <a:latin typeface="微软雅黑" panose="020B0503020204020204" pitchFamily="34" charset="-122"/>
                    <a:ea typeface="微软雅黑" panose="020B0503020204020204" pitchFamily="34" charset="-122"/>
                  </a:rPr>
                  <a:t>3</a:t>
                </a:r>
              </a:p>
            </p:txBody>
          </p:sp>
        </p:grpSp>
      </p:grpSp>
      <p:grpSp>
        <p:nvGrpSpPr>
          <p:cNvPr id="44" name="组合 4"/>
          <p:cNvGrpSpPr/>
          <p:nvPr/>
        </p:nvGrpSpPr>
        <p:grpSpPr bwMode="auto">
          <a:xfrm>
            <a:off x="2288064" y="2685160"/>
            <a:ext cx="4542286" cy="534662"/>
            <a:chOff x="2477951" y="1857375"/>
            <a:chExt cx="3929063" cy="688975"/>
          </a:xfrm>
        </p:grpSpPr>
        <p:grpSp>
          <p:nvGrpSpPr>
            <p:cNvPr id="45" name="Group 9"/>
            <p:cNvGrpSpPr/>
            <p:nvPr/>
          </p:nvGrpSpPr>
          <p:grpSpPr bwMode="auto">
            <a:xfrm>
              <a:off x="2477951" y="1857375"/>
              <a:ext cx="3929063" cy="688975"/>
              <a:chOff x="720" y="1392"/>
              <a:chExt cx="4058" cy="480"/>
            </a:xfrm>
          </p:grpSpPr>
          <p:sp>
            <p:nvSpPr>
              <p:cNvPr id="54" name="AutoShape 10"/>
              <p:cNvSpPr>
                <a:spLocks noChangeArrowheads="1"/>
              </p:cNvSpPr>
              <p:nvPr/>
            </p:nvSpPr>
            <p:spPr bwMode="gray">
              <a:xfrm>
                <a:off x="720" y="1392"/>
                <a:ext cx="4058" cy="480"/>
              </a:xfrm>
              <a:prstGeom prst="roundRect">
                <a:avLst>
                  <a:gd name="adj" fmla="val 17509"/>
                </a:avLst>
              </a:prstGeom>
              <a:solidFill>
                <a:schemeClr val="tx2">
                  <a:lumMod val="60000"/>
                  <a:lumOff val="40000"/>
                </a:schemeClr>
              </a:soli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nvGrpSpPr>
              <p:cNvPr id="55" name="Group 11"/>
              <p:cNvGrpSpPr/>
              <p:nvPr/>
            </p:nvGrpSpPr>
            <p:grpSpPr bwMode="auto">
              <a:xfrm>
                <a:off x="730" y="1407"/>
                <a:ext cx="4043" cy="444"/>
                <a:chOff x="744" y="1407"/>
                <a:chExt cx="3988" cy="444"/>
              </a:xfrm>
            </p:grpSpPr>
            <p:sp>
              <p:nvSpPr>
                <p:cNvPr id="56" name="AutoShape 12"/>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sp>
              <p:nvSpPr>
                <p:cNvPr id="57" name="AutoShape 13"/>
                <p:cNvSpPr>
                  <a:spLocks noChangeArrowheads="1"/>
                </p:cNvSpPr>
                <p:nvPr/>
              </p:nvSpPr>
              <p:spPr bwMode="gray">
                <a:xfrm>
                  <a:off x="744" y="1407"/>
                  <a:ext cx="3988" cy="115"/>
                </a:xfrm>
                <a:prstGeom prst="roundRect">
                  <a:avLst>
                    <a:gd name="adj" fmla="val 50000"/>
                  </a:avLst>
                </a:prstGeom>
                <a:gradFill flip="none" rotWithShape="1">
                  <a:gsLst>
                    <a:gs pos="0">
                      <a:schemeClr val="hlink">
                        <a:gamma/>
                        <a:tint val="25490"/>
                        <a:invGamma/>
                      </a:schemeClr>
                    </a:gs>
                    <a:gs pos="100000">
                      <a:schemeClr val="hlink">
                        <a:alpha val="0"/>
                      </a:schemeClr>
                    </a:gs>
                  </a:gsLst>
                  <a:lin ang="5400000" scaled="1"/>
                  <a:tileRect/>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grpSp>
        <p:sp>
          <p:nvSpPr>
            <p:cNvPr id="46" name="Text Box 20"/>
            <p:cNvSpPr txBox="1">
              <a:spLocks noChangeArrowheads="1"/>
            </p:cNvSpPr>
            <p:nvPr/>
          </p:nvSpPr>
          <p:spPr bwMode="gray">
            <a:xfrm>
              <a:off x="2719125" y="1929381"/>
              <a:ext cx="3179547" cy="513875"/>
            </a:xfrm>
            <a:prstGeom prst="rect">
              <a:avLst/>
            </a:prstGeom>
            <a:solidFill>
              <a:srgbClr val="558ED5"/>
            </a:solidFill>
            <a:ln w="9525">
              <a:noFill/>
              <a:miter lim="800000"/>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其他功能培训</a:t>
              </a:r>
            </a:p>
          </p:txBody>
        </p:sp>
        <p:grpSp>
          <p:nvGrpSpPr>
            <p:cNvPr id="47" name="组合 136"/>
            <p:cNvGrpSpPr/>
            <p:nvPr/>
          </p:nvGrpSpPr>
          <p:grpSpPr bwMode="auto">
            <a:xfrm>
              <a:off x="2504939" y="1873405"/>
              <a:ext cx="461962" cy="488588"/>
              <a:chOff x="1357290" y="5168938"/>
              <a:chExt cx="428625" cy="489957"/>
            </a:xfrm>
          </p:grpSpPr>
          <p:grpSp>
            <p:nvGrpSpPr>
              <p:cNvPr id="48" name="Group 28"/>
              <p:cNvGrpSpPr/>
              <p:nvPr/>
            </p:nvGrpSpPr>
            <p:grpSpPr bwMode="auto">
              <a:xfrm>
                <a:off x="1357290" y="5230270"/>
                <a:ext cx="428625" cy="428625"/>
                <a:chOff x="4166" y="1706"/>
                <a:chExt cx="1252" cy="1252"/>
              </a:xfrm>
            </p:grpSpPr>
            <p:sp>
              <p:nvSpPr>
                <p:cNvPr id="50"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51"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52"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53"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sp>
            <p:nvSpPr>
              <p:cNvPr id="49" name="Text Box 33"/>
              <p:cNvSpPr txBox="1">
                <a:spLocks noChangeArrowheads="1"/>
              </p:cNvSpPr>
              <p:nvPr/>
            </p:nvSpPr>
            <p:spPr bwMode="auto">
              <a:xfrm>
                <a:off x="1370542" y="5168938"/>
                <a:ext cx="396875" cy="446041"/>
              </a:xfrm>
              <a:prstGeom prst="rect">
                <a:avLst/>
              </a:prstGeom>
              <a:noFill/>
              <a:ln w="9525">
                <a:noFill/>
                <a:miter lim="800000"/>
              </a:ln>
            </p:spPr>
            <p:txBody>
              <a:bodyPr>
                <a:spAutoFit/>
              </a:bodyPr>
              <a:lstStyle/>
              <a:p>
                <a:pPr algn="ctr">
                  <a:spcBef>
                    <a:spcPct val="50000"/>
                  </a:spcBef>
                </a:pPr>
                <a:r>
                  <a:rPr lang="en-US" altLang="zh-CN" sz="2000">
                    <a:solidFill>
                      <a:srgbClr val="000000"/>
                    </a:solidFill>
                    <a:latin typeface="微软雅黑" panose="020B0503020204020204" pitchFamily="34" charset="-122"/>
                    <a:ea typeface="微软雅黑" panose="020B0503020204020204" pitchFamily="34" charset="-122"/>
                  </a:rPr>
                  <a:t>4</a:t>
                </a:r>
              </a:p>
            </p:txBody>
          </p:sp>
        </p:grpSp>
      </p:grpSp>
      <p:grpSp>
        <p:nvGrpSpPr>
          <p:cNvPr id="58" name="组合 4"/>
          <p:cNvGrpSpPr/>
          <p:nvPr/>
        </p:nvGrpSpPr>
        <p:grpSpPr bwMode="auto">
          <a:xfrm>
            <a:off x="2289969" y="3291830"/>
            <a:ext cx="4542286" cy="534662"/>
            <a:chOff x="2477951" y="1857375"/>
            <a:chExt cx="3929063" cy="688975"/>
          </a:xfrm>
        </p:grpSpPr>
        <p:grpSp>
          <p:nvGrpSpPr>
            <p:cNvPr id="59" name="Group 9"/>
            <p:cNvGrpSpPr/>
            <p:nvPr/>
          </p:nvGrpSpPr>
          <p:grpSpPr bwMode="auto">
            <a:xfrm>
              <a:off x="2477951" y="1857375"/>
              <a:ext cx="3929063" cy="688975"/>
              <a:chOff x="720" y="1392"/>
              <a:chExt cx="4058" cy="480"/>
            </a:xfrm>
          </p:grpSpPr>
          <p:sp>
            <p:nvSpPr>
              <p:cNvPr id="68" name="AutoShape 10"/>
              <p:cNvSpPr>
                <a:spLocks noChangeArrowheads="1"/>
              </p:cNvSpPr>
              <p:nvPr/>
            </p:nvSpPr>
            <p:spPr bwMode="gray">
              <a:xfrm>
                <a:off x="720" y="1392"/>
                <a:ext cx="4058" cy="480"/>
              </a:xfrm>
              <a:prstGeom prst="roundRect">
                <a:avLst>
                  <a:gd name="adj" fmla="val 17509"/>
                </a:avLst>
              </a:prstGeom>
              <a:solidFill>
                <a:schemeClr val="tx2">
                  <a:lumMod val="60000"/>
                  <a:lumOff val="40000"/>
                </a:schemeClr>
              </a:soli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nvGrpSpPr>
              <p:cNvPr id="69" name="Group 11"/>
              <p:cNvGrpSpPr/>
              <p:nvPr/>
            </p:nvGrpSpPr>
            <p:grpSpPr bwMode="auto">
              <a:xfrm>
                <a:off x="730" y="1407"/>
                <a:ext cx="4043" cy="444"/>
                <a:chOff x="744" y="1407"/>
                <a:chExt cx="3988" cy="444"/>
              </a:xfrm>
            </p:grpSpPr>
            <p:sp>
              <p:nvSpPr>
                <p:cNvPr id="70" name="AutoShape 12"/>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sp>
              <p:nvSpPr>
                <p:cNvPr id="71" name="AutoShape 13"/>
                <p:cNvSpPr>
                  <a:spLocks noChangeArrowheads="1"/>
                </p:cNvSpPr>
                <p:nvPr/>
              </p:nvSpPr>
              <p:spPr bwMode="gray">
                <a:xfrm>
                  <a:off x="744" y="1407"/>
                  <a:ext cx="3988" cy="115"/>
                </a:xfrm>
                <a:prstGeom prst="roundRect">
                  <a:avLst>
                    <a:gd name="adj" fmla="val 50000"/>
                  </a:avLst>
                </a:prstGeom>
                <a:gradFill flip="none" rotWithShape="1">
                  <a:gsLst>
                    <a:gs pos="0">
                      <a:schemeClr val="hlink">
                        <a:gamma/>
                        <a:tint val="25490"/>
                        <a:invGamma/>
                      </a:schemeClr>
                    </a:gs>
                    <a:gs pos="100000">
                      <a:schemeClr val="hlink">
                        <a:alpha val="0"/>
                      </a:schemeClr>
                    </a:gs>
                  </a:gsLst>
                  <a:lin ang="5400000" scaled="1"/>
                  <a:tileRect/>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grpSp>
        <p:sp>
          <p:nvSpPr>
            <p:cNvPr id="60" name="Text Box 20"/>
            <p:cNvSpPr txBox="1">
              <a:spLocks noChangeArrowheads="1"/>
            </p:cNvSpPr>
            <p:nvPr/>
          </p:nvSpPr>
          <p:spPr bwMode="gray">
            <a:xfrm>
              <a:off x="2719125" y="1929381"/>
              <a:ext cx="3179547" cy="444794"/>
            </a:xfrm>
            <a:prstGeom prst="rect">
              <a:avLst/>
            </a:prstGeom>
            <a:solidFill>
              <a:srgbClr val="558ED5"/>
            </a:solidFill>
            <a:ln w="9525">
              <a:noFill/>
              <a:miter lim="800000"/>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客户服务</a:t>
              </a:r>
            </a:p>
          </p:txBody>
        </p:sp>
        <p:grpSp>
          <p:nvGrpSpPr>
            <p:cNvPr id="61" name="组合 136"/>
            <p:cNvGrpSpPr/>
            <p:nvPr/>
          </p:nvGrpSpPr>
          <p:grpSpPr bwMode="auto">
            <a:xfrm>
              <a:off x="2504939" y="1873405"/>
              <a:ext cx="461962" cy="488588"/>
              <a:chOff x="1357290" y="5168938"/>
              <a:chExt cx="428625" cy="489957"/>
            </a:xfrm>
          </p:grpSpPr>
          <p:grpSp>
            <p:nvGrpSpPr>
              <p:cNvPr id="62" name="Group 28"/>
              <p:cNvGrpSpPr/>
              <p:nvPr/>
            </p:nvGrpSpPr>
            <p:grpSpPr bwMode="auto">
              <a:xfrm>
                <a:off x="1357290" y="5230270"/>
                <a:ext cx="428625" cy="428625"/>
                <a:chOff x="4166" y="1706"/>
                <a:chExt cx="1252" cy="1252"/>
              </a:xfrm>
            </p:grpSpPr>
            <p:sp>
              <p:nvSpPr>
                <p:cNvPr id="64"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65"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66"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67"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sp>
            <p:nvSpPr>
              <p:cNvPr id="63" name="Text Box 33"/>
              <p:cNvSpPr txBox="1">
                <a:spLocks noChangeArrowheads="1"/>
              </p:cNvSpPr>
              <p:nvPr/>
            </p:nvSpPr>
            <p:spPr bwMode="auto">
              <a:xfrm>
                <a:off x="1370542" y="5168938"/>
                <a:ext cx="396875" cy="446041"/>
              </a:xfrm>
              <a:prstGeom prst="rect">
                <a:avLst/>
              </a:prstGeom>
              <a:noFill/>
              <a:ln w="9525">
                <a:noFill/>
                <a:miter lim="800000"/>
              </a:ln>
            </p:spPr>
            <p:txBody>
              <a:bodyPr>
                <a:spAutoFit/>
              </a:bodyPr>
              <a:lstStyle/>
              <a:p>
                <a:pPr algn="ctr">
                  <a:spcBef>
                    <a:spcPct val="50000"/>
                  </a:spcBef>
                </a:pPr>
                <a:r>
                  <a:rPr lang="en-US" altLang="zh-CN" sz="2000">
                    <a:solidFill>
                      <a:srgbClr val="000000"/>
                    </a:solidFill>
                    <a:latin typeface="微软雅黑" panose="020B0503020204020204" pitchFamily="34" charset="-122"/>
                    <a:ea typeface="微软雅黑" panose="020B0503020204020204" pitchFamily="34" charset="-122"/>
                  </a:rPr>
                  <a:t>5</a:t>
                </a:r>
              </a:p>
            </p:txBody>
          </p:sp>
        </p:grpSp>
      </p:grpSp>
      <p:grpSp>
        <p:nvGrpSpPr>
          <p:cNvPr id="72" name="组合 4"/>
          <p:cNvGrpSpPr/>
          <p:nvPr/>
        </p:nvGrpSpPr>
        <p:grpSpPr bwMode="auto">
          <a:xfrm>
            <a:off x="2267744" y="3909296"/>
            <a:ext cx="4542286" cy="534662"/>
            <a:chOff x="2477951" y="1857375"/>
            <a:chExt cx="3929063" cy="688975"/>
          </a:xfrm>
        </p:grpSpPr>
        <p:grpSp>
          <p:nvGrpSpPr>
            <p:cNvPr id="73" name="Group 9"/>
            <p:cNvGrpSpPr/>
            <p:nvPr/>
          </p:nvGrpSpPr>
          <p:grpSpPr bwMode="auto">
            <a:xfrm>
              <a:off x="2477951" y="1857375"/>
              <a:ext cx="3929063" cy="688975"/>
              <a:chOff x="720" y="1392"/>
              <a:chExt cx="4058" cy="480"/>
            </a:xfrm>
          </p:grpSpPr>
          <p:sp>
            <p:nvSpPr>
              <p:cNvPr id="82" name="AutoShape 10"/>
              <p:cNvSpPr>
                <a:spLocks noChangeArrowheads="1"/>
              </p:cNvSpPr>
              <p:nvPr/>
            </p:nvSpPr>
            <p:spPr bwMode="gray">
              <a:xfrm>
                <a:off x="720" y="1392"/>
                <a:ext cx="4058" cy="480"/>
              </a:xfrm>
              <a:prstGeom prst="roundRect">
                <a:avLst>
                  <a:gd name="adj" fmla="val 17509"/>
                </a:avLst>
              </a:prstGeom>
              <a:solidFill>
                <a:schemeClr val="tx2">
                  <a:lumMod val="60000"/>
                  <a:lumOff val="40000"/>
                </a:schemeClr>
              </a:soli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nvGrpSpPr>
              <p:cNvPr id="83" name="Group 11"/>
              <p:cNvGrpSpPr/>
              <p:nvPr/>
            </p:nvGrpSpPr>
            <p:grpSpPr bwMode="auto">
              <a:xfrm>
                <a:off x="730" y="1407"/>
                <a:ext cx="4043" cy="444"/>
                <a:chOff x="744" y="1407"/>
                <a:chExt cx="3988" cy="444"/>
              </a:xfrm>
            </p:grpSpPr>
            <p:sp>
              <p:nvSpPr>
                <p:cNvPr id="84" name="AutoShape 12"/>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sp>
              <p:nvSpPr>
                <p:cNvPr id="85" name="AutoShape 13"/>
                <p:cNvSpPr>
                  <a:spLocks noChangeArrowheads="1"/>
                </p:cNvSpPr>
                <p:nvPr/>
              </p:nvSpPr>
              <p:spPr bwMode="gray">
                <a:xfrm>
                  <a:off x="744" y="1407"/>
                  <a:ext cx="3988" cy="115"/>
                </a:xfrm>
                <a:prstGeom prst="roundRect">
                  <a:avLst>
                    <a:gd name="adj" fmla="val 50000"/>
                  </a:avLst>
                </a:prstGeom>
                <a:gradFill flip="none" rotWithShape="1">
                  <a:gsLst>
                    <a:gs pos="0">
                      <a:schemeClr val="hlink">
                        <a:gamma/>
                        <a:tint val="25490"/>
                        <a:invGamma/>
                      </a:schemeClr>
                    </a:gs>
                    <a:gs pos="100000">
                      <a:schemeClr val="hlink">
                        <a:alpha val="0"/>
                      </a:schemeClr>
                    </a:gs>
                  </a:gsLst>
                  <a:lin ang="5400000" scaled="1"/>
                  <a:tileRect/>
                </a:gradFill>
                <a:ln w="9525">
                  <a:noFill/>
                  <a:round/>
                </a:ln>
                <a:effectLst/>
              </p:spPr>
              <p:txBody>
                <a:bodyPr wrap="none" anchor="ctr"/>
                <a:lstStyle/>
                <a:p>
                  <a:pP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grpSp>
        </p:grpSp>
        <p:sp>
          <p:nvSpPr>
            <p:cNvPr id="74" name="Text Box 20"/>
            <p:cNvSpPr txBox="1">
              <a:spLocks noChangeArrowheads="1"/>
            </p:cNvSpPr>
            <p:nvPr/>
          </p:nvSpPr>
          <p:spPr bwMode="gray">
            <a:xfrm>
              <a:off x="2719125" y="1929381"/>
              <a:ext cx="3179547" cy="444794"/>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交流讨论</a:t>
              </a:r>
            </a:p>
          </p:txBody>
        </p:sp>
        <p:grpSp>
          <p:nvGrpSpPr>
            <p:cNvPr id="75" name="组合 136"/>
            <p:cNvGrpSpPr/>
            <p:nvPr/>
          </p:nvGrpSpPr>
          <p:grpSpPr bwMode="auto">
            <a:xfrm>
              <a:off x="2504939" y="1873405"/>
              <a:ext cx="461962" cy="488588"/>
              <a:chOff x="1357290" y="5168938"/>
              <a:chExt cx="428625" cy="489957"/>
            </a:xfrm>
          </p:grpSpPr>
          <p:grpSp>
            <p:nvGrpSpPr>
              <p:cNvPr id="76" name="Group 28"/>
              <p:cNvGrpSpPr/>
              <p:nvPr/>
            </p:nvGrpSpPr>
            <p:grpSpPr bwMode="auto">
              <a:xfrm>
                <a:off x="1357290" y="5230270"/>
                <a:ext cx="428625" cy="428625"/>
                <a:chOff x="4166" y="1706"/>
                <a:chExt cx="1252" cy="1252"/>
              </a:xfrm>
            </p:grpSpPr>
            <p:sp>
              <p:nvSpPr>
                <p:cNvPr id="78"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79"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80"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sp>
              <p:nvSpPr>
                <p:cNvPr id="81"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sz="2000">
                    <a:latin typeface="微软雅黑" panose="020B0503020204020204" pitchFamily="34" charset="-122"/>
                    <a:ea typeface="微软雅黑" panose="020B0503020204020204" pitchFamily="34" charset="-122"/>
                  </a:endParaRPr>
                </a:p>
              </p:txBody>
            </p:sp>
          </p:grpSp>
          <p:sp>
            <p:nvSpPr>
              <p:cNvPr id="77" name="Text Box 33"/>
              <p:cNvSpPr txBox="1">
                <a:spLocks noChangeArrowheads="1"/>
              </p:cNvSpPr>
              <p:nvPr/>
            </p:nvSpPr>
            <p:spPr bwMode="auto">
              <a:xfrm>
                <a:off x="1370542" y="5168938"/>
                <a:ext cx="396875" cy="446041"/>
              </a:xfrm>
              <a:prstGeom prst="rect">
                <a:avLst/>
              </a:prstGeom>
              <a:noFill/>
              <a:ln w="9525">
                <a:noFill/>
                <a:miter lim="800000"/>
              </a:ln>
            </p:spPr>
            <p:txBody>
              <a:bodyPr>
                <a:spAutoFit/>
              </a:bodyPr>
              <a:lstStyle/>
              <a:p>
                <a:pPr algn="ctr">
                  <a:spcBef>
                    <a:spcPct val="50000"/>
                  </a:spcBef>
                </a:pPr>
                <a:r>
                  <a:rPr lang="en-US" altLang="zh-CN" sz="2000">
                    <a:solidFill>
                      <a:srgbClr val="000000"/>
                    </a:solidFill>
                    <a:latin typeface="微软雅黑" panose="020B0503020204020204" pitchFamily="34" charset="-122"/>
                    <a:ea typeface="微软雅黑" panose="020B0503020204020204" pitchFamily="34" charset="-122"/>
                  </a:rPr>
                  <a:t>6</a:t>
                </a:r>
              </a:p>
            </p:txBody>
          </p:sp>
        </p:grpSp>
      </p:grpSp>
      <p:sp>
        <p:nvSpPr>
          <p:cNvPr id="89" name="矩形 88"/>
          <p:cNvSpPr/>
          <p:nvPr/>
        </p:nvSpPr>
        <p:spPr>
          <a:xfrm>
            <a:off x="251520" y="267494"/>
            <a:ext cx="3960440" cy="523220"/>
          </a:xfrm>
          <a:prstGeom prst="rect">
            <a:avLst/>
          </a:prstGeom>
        </p:spPr>
        <p:txBody>
          <a:bodyPr wrap="square">
            <a:spAutoFit/>
          </a:bodyPr>
          <a:lstStyle/>
          <a:p>
            <a:pPr>
              <a:spcBef>
                <a:spcPct val="0"/>
              </a:spcBef>
            </a:pPr>
            <a:r>
              <a:rPr lang="zh-CN" altLang="en-US" sz="2800" b="1" dirty="0">
                <a:solidFill>
                  <a:srgbClr val="1854A3"/>
                </a:solidFill>
                <a:latin typeface="微软雅黑" panose="020B0503020204020204" pitchFamily="34" charset="-122"/>
                <a:ea typeface="微软雅黑" panose="020B0503020204020204" pitchFamily="34" charset="-122"/>
                <a:cs typeface="+mj-cs"/>
              </a:rPr>
              <a:t>目录</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p:cNvSpPr txBox="1"/>
          <p:nvPr/>
        </p:nvSpPr>
        <p:spPr>
          <a:xfrm>
            <a:off x="3116832" y="1635646"/>
            <a:ext cx="6027168" cy="1015663"/>
          </a:xfrm>
          <a:prstGeom prst="rect">
            <a:avLst/>
          </a:prstGeom>
          <a:noFill/>
        </p:spPr>
        <p:txBody>
          <a:bodyPr wrap="square" rtlCol="0">
            <a:spAutoFit/>
          </a:bodyPr>
          <a:lstStyle/>
          <a:p>
            <a:r>
              <a:rPr lang="zh-CN" altLang="en-US" sz="6000" b="1" dirty="0">
                <a:solidFill>
                  <a:schemeClr val="bg1"/>
                </a:solidFill>
                <a:latin typeface="华文隶书" pitchFamily="2" charset="-122"/>
                <a:ea typeface="华文隶书" pitchFamily="2" charset="-122"/>
                <a:cs typeface="Arial" panose="020B0604020202020204" pitchFamily="34" charset="0"/>
              </a:rPr>
              <a:t>合作共赢</a:t>
            </a:r>
            <a:r>
              <a:rPr lang="en-US" altLang="zh-CN" sz="6000" b="1" dirty="0">
                <a:solidFill>
                  <a:schemeClr val="bg1"/>
                </a:solidFill>
                <a:latin typeface="华文隶书" pitchFamily="2" charset="-122"/>
                <a:ea typeface="华文隶书" pitchFamily="2" charset="-122"/>
                <a:cs typeface="Arial" panose="020B0604020202020204" pitchFamily="34" charset="0"/>
              </a:rPr>
              <a:t>   </a:t>
            </a:r>
            <a:r>
              <a:rPr lang="zh-CN" altLang="en-US" sz="6000" b="1" dirty="0">
                <a:solidFill>
                  <a:schemeClr val="bg1"/>
                </a:solidFill>
                <a:latin typeface="华文隶书" pitchFamily="2" charset="-122"/>
                <a:ea typeface="华文隶书" pitchFamily="2" charset="-122"/>
                <a:cs typeface="Arial" panose="020B0604020202020204" pitchFamily="34" charset="0"/>
              </a:rPr>
              <a:t>谢 谢 </a:t>
            </a:r>
            <a:r>
              <a:rPr lang="en-US" altLang="zh-CN" sz="6000" b="1" dirty="0">
                <a:solidFill>
                  <a:schemeClr val="bg1"/>
                </a:solidFill>
                <a:latin typeface="华文隶书" pitchFamily="2" charset="-122"/>
                <a:ea typeface="华文隶书" pitchFamily="2" charset="-122"/>
                <a:cs typeface="Arial" panose="020B0604020202020204" pitchFamily="34" charset="0"/>
              </a:rPr>
              <a:t>!</a:t>
            </a:r>
            <a:endParaRPr lang="zh-CN" altLang="en-US" sz="6000" b="1" dirty="0">
              <a:solidFill>
                <a:schemeClr val="bg1"/>
              </a:solidFill>
              <a:latin typeface="华文隶书" pitchFamily="2" charset="-122"/>
              <a:ea typeface="华文隶书"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A4FE153B-3CAB-49BC-B0DE-A31778917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816" y="844528"/>
            <a:ext cx="8172400" cy="4000371"/>
          </a:xfrm>
          <a:prstGeom prst="rect">
            <a:avLst/>
          </a:prstGeom>
        </p:spPr>
      </p:pic>
      <p:sp>
        <p:nvSpPr>
          <p:cNvPr id="89" name="矩形 88"/>
          <p:cNvSpPr/>
          <p:nvPr/>
        </p:nvSpPr>
        <p:spPr>
          <a:xfrm>
            <a:off x="251520" y="267494"/>
            <a:ext cx="3960440" cy="523220"/>
          </a:xfrm>
          <a:prstGeom prst="rect">
            <a:avLst/>
          </a:prstGeom>
        </p:spPr>
        <p:txBody>
          <a:bodyPr wrap="square">
            <a:spAutoFit/>
          </a:bodyPr>
          <a:lstStyle/>
          <a:p>
            <a:pPr>
              <a:spcBef>
                <a:spcPct val="0"/>
              </a:spcBef>
            </a:pPr>
            <a:r>
              <a:rPr lang="en-US" altLang="zh-CN" sz="2800" b="1" dirty="0">
                <a:solidFill>
                  <a:srgbClr val="1854A3"/>
                </a:solidFill>
                <a:latin typeface="微软雅黑" panose="020B0503020204020204" pitchFamily="34" charset="-122"/>
                <a:ea typeface="微软雅黑" panose="020B0503020204020204" pitchFamily="34" charset="-122"/>
                <a:cs typeface="+mj-cs"/>
              </a:rPr>
              <a:t>3.1.2 </a:t>
            </a:r>
            <a:r>
              <a:rPr lang="zh-CN" altLang="en-US" sz="2800" b="1" dirty="0">
                <a:solidFill>
                  <a:srgbClr val="1854A3"/>
                </a:solidFill>
                <a:latin typeface="微软雅黑" panose="020B0503020204020204" pitchFamily="34" charset="-122"/>
                <a:ea typeface="微软雅黑" panose="020B0503020204020204" pitchFamily="34" charset="-122"/>
                <a:cs typeface="+mj-cs"/>
              </a:rPr>
              <a:t>密码过期</a:t>
            </a:r>
          </a:p>
        </p:txBody>
      </p:sp>
      <p:sp>
        <p:nvSpPr>
          <p:cNvPr id="2" name="圆角矩形 1"/>
          <p:cNvSpPr/>
          <p:nvPr/>
        </p:nvSpPr>
        <p:spPr>
          <a:xfrm>
            <a:off x="5004048" y="1851670"/>
            <a:ext cx="3096344" cy="99304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rPr>
              <a:t>每半年会强制管理员修改一次密码，新密码不能是</a:t>
            </a:r>
            <a:r>
              <a:rPr lang="zh-CN" altLang="en-US" dirty="0" smtClean="0">
                <a:solidFill>
                  <a:schemeClr val="tx1"/>
                </a:solidFill>
              </a:rPr>
              <a:t>前三次</a:t>
            </a:r>
            <a:r>
              <a:rPr lang="zh-CN" altLang="en-US" dirty="0">
                <a:solidFill>
                  <a:schemeClr val="tx1"/>
                </a:solidFill>
              </a:rPr>
              <a:t>用过的密码</a:t>
            </a:r>
          </a:p>
        </p:txBody>
      </p:sp>
    </p:spTree>
    <p:extLst>
      <p:ext uri="{BB962C8B-B14F-4D97-AF65-F5344CB8AC3E}">
        <p14:creationId xmlns:p14="http://schemas.microsoft.com/office/powerpoint/2010/main" val="3360393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514</TotalTime>
  <Words>2287</Words>
  <Application>Microsoft Office PowerPoint</Application>
  <PresentationFormat>全屏显示(16:9)</PresentationFormat>
  <Paragraphs>345</Paragraphs>
  <Slides>86</Slides>
  <Notes>35</Notes>
  <HiddenSlides>0</HiddenSlides>
  <MMClips>0</MMClips>
  <ScaleCrop>false</ScaleCrop>
  <HeadingPairs>
    <vt:vector size="4" baseType="variant">
      <vt:variant>
        <vt:lpstr>主题</vt:lpstr>
      </vt:variant>
      <vt:variant>
        <vt:i4>1</vt:i4>
      </vt:variant>
      <vt:variant>
        <vt:lpstr>幻灯片标题</vt:lpstr>
      </vt:variant>
      <vt:variant>
        <vt:i4>86</vt:i4>
      </vt:variant>
    </vt:vector>
  </HeadingPairs>
  <TitlesOfParts>
    <vt:vector size="87"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wangzhen</dc:creator>
  <cp:lastModifiedBy>wangzhen</cp:lastModifiedBy>
  <cp:revision>473</cp:revision>
  <dcterms:created xsi:type="dcterms:W3CDTF">2018-09-25T07:02:00Z</dcterms:created>
  <dcterms:modified xsi:type="dcterms:W3CDTF">2019-11-14T09:58:47Z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