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8" r:id="rId15"/>
    <p:sldId id="269" r:id="rId16"/>
    <p:sldId id="270" r:id="rId17"/>
    <p:sldId id="271" r:id="rId18"/>
    <p:sldId id="273" r:id="rId19"/>
    <p:sldId id="277" r:id="rId20"/>
    <p:sldId id="275" r:id="rId21"/>
    <p:sldId id="274" r:id="rId22"/>
    <p:sldId id="279" r:id="rId23"/>
    <p:sldId id="276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4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AE613-4F92-4CBC-ABC3-83332097B21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B8FAF-7968-4F18-8A0C-82953D68C19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2C069-5DB6-44EB-9FCB-2B68E749FCF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DC57F9-203D-4D16-8FA3-3A4D1B67F83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BCDB1-3E15-4223-B2E3-8D0BC81E786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A7DD1-F30B-4446-83FC-DD701254392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FA20A-8386-45ED-94D6-80F4F9749CF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7F2C9-4E78-4D91-B1F3-70225273E37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473EB-0D40-4DEC-82B4-9F6192EFBF6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F3EDF-9D7C-4BA4-94EF-95617217F32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A032A-F822-47CE-B572-2CF557F1A45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8EB45B-5000-4DBB-B6DB-B6CBE34FE96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file:///D:\&#20445;&#23384;&#30340;QQ&#25991;&#20214;&#22841;\240659095\Image\Image1\47A59A(T(%7d_~PWZJNQ%5bJH%25G.jpg" TargetMode="External"/><Relationship Id="rId7" Type="http://schemas.openxmlformats.org/officeDocument/2006/relationships/image" Target="../media/image2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file:///C:\Documents%20and%20Settings\Administrator\Application%20Data\Tencent\Users\240659095\QQ\WinTemp\RichOle\WC0NKE34N19%60PWXQ0O4PUES.jpg" TargetMode="Externa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perright.com/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ste.net.cn/uid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11188" y="2924175"/>
            <a:ext cx="81375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6000">
                <a:latin typeface="Calibri" pitchFamily="34" charset="0"/>
                <a:ea typeface="楷体_GB2312" pitchFamily="49" charset="-122"/>
              </a:rPr>
              <a:t>区、校管理员操作指南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763713" y="1484313"/>
            <a:ext cx="52562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>
                <a:ea typeface="楷体_GB2312" pitchFamily="49" charset="-122"/>
              </a:rPr>
              <a:t>江苏省教师网络培训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8785225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区、校管理员查看学情。操作二</a:t>
            </a:r>
          </a:p>
        </p:txBody>
      </p:sp>
      <p:pic>
        <p:nvPicPr>
          <p:cNvPr id="11271" name="Picture 7" descr=")(W6SE@3D[1GGFQ8[_0`_G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196975"/>
            <a:ext cx="7296150" cy="1857375"/>
          </a:xfrm>
          <a:prstGeom prst="rect">
            <a:avLst/>
          </a:prstGeom>
          <a:noFill/>
        </p:spPr>
      </p:pic>
      <p:pic>
        <p:nvPicPr>
          <p:cNvPr id="11272" name="Picture 8" descr="H{{]_}@YOFM7ZX_9HB}3]F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924175"/>
            <a:ext cx="3667125" cy="590550"/>
          </a:xfrm>
          <a:prstGeom prst="rect">
            <a:avLst/>
          </a:prstGeom>
          <a:noFill/>
        </p:spPr>
      </p:pic>
      <p:pic>
        <p:nvPicPr>
          <p:cNvPr id="11273" name="Picture 9" descr="VBI_Z1JW%TEMCGO`AO1M5R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838" y="3141663"/>
            <a:ext cx="1600200" cy="1438275"/>
          </a:xfrm>
          <a:prstGeom prst="rect">
            <a:avLst/>
          </a:prstGeom>
          <a:noFill/>
        </p:spPr>
      </p:pic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323850" y="3860800"/>
            <a:ext cx="2952750" cy="1655763"/>
          </a:xfrm>
          <a:prstGeom prst="wedgeRoundRectCallout">
            <a:avLst>
              <a:gd name="adj1" fmla="val -213"/>
              <a:gd name="adj2" fmla="val -90653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导出本区（校）学习数据，将表格处理后在区群、校群公布，</a:t>
            </a:r>
            <a:r>
              <a:rPr lang="zh-CN" altLang="en-US" sz="160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注意隐藏身份证号和手机号！</a:t>
            </a:r>
          </a:p>
          <a:p>
            <a:pPr eaLnBrk="0" hangingPunct="0"/>
            <a:endParaRPr lang="en-US" altLang="zh-CN" sz="160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圆角矩形标注 6"/>
          <p:cNvSpPr>
            <a:spLocks noChangeArrowheads="1"/>
          </p:cNvSpPr>
          <p:nvPr/>
        </p:nvSpPr>
        <p:spPr bwMode="auto">
          <a:xfrm>
            <a:off x="5580063" y="3500438"/>
            <a:ext cx="2952750" cy="576262"/>
          </a:xfrm>
          <a:prstGeom prst="wedgeRoundRectCallout">
            <a:avLst>
              <a:gd name="adj1" fmla="val 16773"/>
              <a:gd name="adj2" fmla="val -199861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查看详细“学习进度”</a:t>
            </a:r>
          </a:p>
        </p:txBody>
      </p:sp>
      <p:sp>
        <p:nvSpPr>
          <p:cNvPr id="3" name="圆角矩形标注 6"/>
          <p:cNvSpPr>
            <a:spLocks noChangeArrowheads="1"/>
          </p:cNvSpPr>
          <p:nvPr/>
        </p:nvSpPr>
        <p:spPr bwMode="auto">
          <a:xfrm>
            <a:off x="1692275" y="5734050"/>
            <a:ext cx="3384550" cy="576263"/>
          </a:xfrm>
          <a:prstGeom prst="wedgeRoundRectCallout">
            <a:avLst>
              <a:gd name="adj1" fmla="val 49625"/>
              <a:gd name="adj2" fmla="val -299588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查看全体学员的详细数据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NK[NV~6W]OTV%}86Z4Y12%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" y="1700213"/>
            <a:ext cx="7829550" cy="3457575"/>
          </a:xfrm>
          <a:prstGeom prst="rect">
            <a:avLst/>
          </a:prstGeom>
          <a:noFill/>
        </p:spPr>
      </p:pic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8785225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区、校管理员查看学情。操作三</a:t>
            </a:r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1619250" y="1052513"/>
            <a:ext cx="3744913" cy="576262"/>
          </a:xfrm>
          <a:prstGeom prst="wedgeRoundRectCallout">
            <a:avLst>
              <a:gd name="adj1" fmla="val 26514"/>
              <a:gd name="adj2" fmla="val 86639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查看全体学员各项任务完成情况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8785225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FFFF99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区、校管理员确保学习进度要点</a:t>
            </a:r>
          </a:p>
        </p:txBody>
      </p:sp>
      <p:sp>
        <p:nvSpPr>
          <p:cNvPr id="2" name="对角圆角矩形 7"/>
          <p:cNvSpPr>
            <a:spLocks/>
          </p:cNvSpPr>
          <p:nvPr/>
        </p:nvSpPr>
        <p:spPr bwMode="auto">
          <a:xfrm>
            <a:off x="179388" y="1196975"/>
            <a:ext cx="8856662" cy="1079500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前三天，实时、热情解答学员问题；每天查看参训率，导出表格，整理排序后在群内公布进度前十名单位（学员），私聊通知后进单位（学员），确保参训率</a:t>
            </a:r>
            <a:r>
              <a:rPr lang="en-US" altLang="zh-CN" sz="24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100%</a:t>
            </a:r>
            <a:r>
              <a:rPr lang="zh-CN" altLang="en-US" sz="24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3" name="对角圆角矩形 7"/>
          <p:cNvSpPr>
            <a:spLocks/>
          </p:cNvSpPr>
          <p:nvPr/>
        </p:nvSpPr>
        <p:spPr bwMode="auto">
          <a:xfrm>
            <a:off x="179388" y="2420938"/>
            <a:ext cx="8785225" cy="1296987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十天内，每天关注</a:t>
            </a:r>
            <a:r>
              <a:rPr lang="zh-CN" altLang="en-US" sz="2400">
                <a:solidFill>
                  <a:srgbClr val="FFFFFF"/>
                </a:solidFill>
                <a:latin typeface="微软雅黑"/>
                <a:ea typeface="华文新魏" pitchFamily="2" charset="-122"/>
              </a:rPr>
              <a:t>“</a:t>
            </a:r>
            <a:r>
              <a:rPr lang="zh-CN" altLang="en-US" sz="24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学时完成率</a:t>
            </a:r>
            <a:r>
              <a:rPr lang="zh-CN" altLang="en-US" sz="2400">
                <a:solidFill>
                  <a:srgbClr val="FFFFFF"/>
                </a:solidFill>
                <a:latin typeface="微软雅黑"/>
                <a:ea typeface="华文新魏" pitchFamily="2" charset="-122"/>
              </a:rPr>
              <a:t>”</a:t>
            </a:r>
            <a:r>
              <a:rPr lang="zh-CN" altLang="en-US" sz="24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，导出表格，整理排序后在群内公布进度前十名单位（学员），私聊通知后进单位（学员），确保学时完成率</a:t>
            </a:r>
            <a:r>
              <a:rPr lang="en-US" altLang="zh-CN" sz="24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100%</a:t>
            </a:r>
            <a:r>
              <a:rPr lang="zh-CN" altLang="en-US" sz="24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。天天提醒：作业、回帖不准抄袭！</a:t>
            </a:r>
          </a:p>
        </p:txBody>
      </p:sp>
      <p:sp>
        <p:nvSpPr>
          <p:cNvPr id="4" name="对角圆角矩形 7"/>
          <p:cNvSpPr>
            <a:spLocks/>
          </p:cNvSpPr>
          <p:nvPr/>
        </p:nvSpPr>
        <p:spPr bwMode="auto">
          <a:xfrm>
            <a:off x="107950" y="3860800"/>
            <a:ext cx="8964613" cy="1944688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十五天内，每天关注</a:t>
            </a:r>
            <a:r>
              <a:rPr lang="zh-CN" altLang="en-US" sz="2400">
                <a:solidFill>
                  <a:srgbClr val="FFFFFF"/>
                </a:solidFill>
                <a:latin typeface="微软雅黑"/>
                <a:ea typeface="华文新魏" pitchFamily="2" charset="-122"/>
              </a:rPr>
              <a:t>“</a:t>
            </a:r>
            <a:r>
              <a:rPr lang="zh-CN" altLang="en-US" sz="24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学习任务未合格人数</a:t>
            </a:r>
            <a:r>
              <a:rPr lang="zh-CN" altLang="en-US" sz="2400">
                <a:solidFill>
                  <a:srgbClr val="FFFFFF"/>
                </a:solidFill>
                <a:latin typeface="微软雅黑"/>
                <a:ea typeface="华文新魏" pitchFamily="2" charset="-122"/>
              </a:rPr>
              <a:t>”</a:t>
            </a:r>
            <a:r>
              <a:rPr lang="zh-CN" altLang="en-US" sz="24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，导出表格，整理排序后在群内公布进度前十名单位（学员），私聊通知后进单位（学员），确保合格率</a:t>
            </a:r>
            <a:r>
              <a:rPr lang="en-US" altLang="zh-CN" sz="24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100%</a:t>
            </a:r>
            <a:r>
              <a:rPr lang="zh-CN" altLang="en-US" sz="24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。天天提醒：作业、回帖不准抄袭！积极参与论坛讨论，争取精华帖。</a:t>
            </a:r>
          </a:p>
        </p:txBody>
      </p:sp>
      <p:sp>
        <p:nvSpPr>
          <p:cNvPr id="5" name="对角圆角矩形 7"/>
          <p:cNvSpPr>
            <a:spLocks/>
          </p:cNvSpPr>
          <p:nvPr/>
        </p:nvSpPr>
        <p:spPr bwMode="auto">
          <a:xfrm>
            <a:off x="107950" y="5949950"/>
            <a:ext cx="8856663" cy="576263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及时组织线下交流活动，收集、整理、上报培训简报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8785225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FFFF99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C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）通知学员完成问卷调查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68313" y="1052513"/>
            <a:ext cx="7991475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       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培训结束后第二天，等省里考核通过，立即通知全体学员上线完成问卷调查。（登录后，在打开的页面上找。问卷调查暂时没有时间限制，但为了防止遗忘，也保证当地管理员能够顺利验核，建议尽早完成。</a:t>
            </a:r>
            <a:r>
              <a:rPr lang="zh-CN" altLang="en-US" b="1">
                <a:latin typeface="Arial"/>
                <a:ea typeface="华文新魏" pitchFamily="2" charset="-122"/>
              </a:rPr>
              <a:t> 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不做问卷调查的，学时为</a:t>
            </a:r>
            <a:r>
              <a:rPr lang="en-US" altLang="zh-CN" b="1">
                <a:latin typeface="华文新魏" pitchFamily="2" charset="-122"/>
                <a:ea typeface="华文新魏" pitchFamily="2" charset="-122"/>
              </a:rPr>
              <a:t>0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。），等所有学员做完问卷调查后，区管理员及时做好</a:t>
            </a:r>
            <a:r>
              <a:rPr lang="zh-CN" altLang="en-US" b="1">
                <a:latin typeface="Arial"/>
                <a:ea typeface="华文新魏" pitchFamily="2" charset="-122"/>
              </a:rPr>
              <a:t>“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审定学时</a:t>
            </a:r>
            <a:r>
              <a:rPr lang="zh-CN" altLang="en-US" b="1">
                <a:latin typeface="Arial"/>
                <a:ea typeface="华文新魏" pitchFamily="2" charset="-122"/>
              </a:rPr>
              <a:t>”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和</a:t>
            </a:r>
            <a:r>
              <a:rPr lang="zh-CN" altLang="en-US" b="1">
                <a:latin typeface="Arial"/>
                <a:ea typeface="华文新魏" pitchFamily="2" charset="-122"/>
              </a:rPr>
              <a:t>“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验证学时</a:t>
            </a:r>
            <a:r>
              <a:rPr lang="zh-CN" altLang="en-US" b="1">
                <a:latin typeface="Arial"/>
                <a:ea typeface="华文新魏" pitchFamily="2" charset="-122"/>
              </a:rPr>
              <a:t>”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。这样操作完成后，通知全体学员可以登录网站，自行打印学时证明。</a:t>
            </a:r>
            <a:r>
              <a:rPr lang="zh-CN" altLang="en-US" b="1"/>
              <a:t> </a:t>
            </a: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3284538"/>
            <a:ext cx="43624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539750" y="5734050"/>
            <a:ext cx="7704138" cy="576263"/>
          </a:xfrm>
          <a:prstGeom prst="wedgeRoundRectCallout">
            <a:avLst>
              <a:gd name="adj1" fmla="val -34565"/>
              <a:gd name="adj2" fmla="val -382782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进入“管理系统”，在这里可以查看到学员完成问卷情况。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/>
          </p:cNvSpPr>
          <p:nvPr/>
        </p:nvSpPr>
        <p:spPr bwMode="auto">
          <a:xfrm>
            <a:off x="900113" y="404813"/>
            <a:ext cx="7635875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6000">
                <a:solidFill>
                  <a:schemeClr val="tx2"/>
                </a:solidFill>
                <a:ea typeface="华文行楷" pitchFamily="2" charset="-122"/>
              </a:rPr>
              <a:t>特别提醒：</a:t>
            </a:r>
          </a:p>
        </p:txBody>
      </p:sp>
      <p:sp>
        <p:nvSpPr>
          <p:cNvPr id="24581" name="Rectangle 5"/>
          <p:cNvSpPr>
            <a:spLocks/>
          </p:cNvSpPr>
          <p:nvPr/>
        </p:nvSpPr>
        <p:spPr bwMode="auto">
          <a:xfrm>
            <a:off x="250825" y="1773238"/>
            <a:ext cx="8643938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600">
                <a:ea typeface="华文新魏" pitchFamily="2" charset="-122"/>
              </a:rPr>
              <a:t>   </a:t>
            </a:r>
            <a:r>
              <a:rPr lang="zh-CN" altLang="en-US" sz="3600">
                <a:ea typeface="华文新魏" pitchFamily="2" charset="-122"/>
              </a:rPr>
              <a:t>如果你自己不但是校级管理员，而且还是本次培训的学员，那么你一定要记得：在管理员界面工作后想开始学习，那么必须先退出平台，再重新用学员帐号登录平台开始学习才行。因为用管理员帐号学习是不计学时的！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187450" y="5516563"/>
            <a:ext cx="67691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ea typeface="华文行楷" pitchFamily="2" charset="-122"/>
              </a:rPr>
              <a:t>好运伴随着你！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763713" y="333375"/>
            <a:ext cx="3960812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华文新魏" pitchFamily="2" charset="-122"/>
              </a:rPr>
              <a:t>常见问题及对策：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95288" y="1196975"/>
            <a:ext cx="8569325" cy="3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000" b="1">
                <a:ea typeface="华文新魏" pitchFamily="2" charset="-122"/>
              </a:rPr>
              <a:t>学校人事管理员怎样重置密码：</a:t>
            </a:r>
            <a:endParaRPr lang="zh-CN" altLang="en-US" sz="2000">
              <a:ea typeface="华文新魏" pitchFamily="2" charset="-122"/>
            </a:endParaRPr>
          </a:p>
          <a:p>
            <a:r>
              <a:rPr lang="zh-CN" altLang="en-US" sz="2000">
                <a:ea typeface="华文新魏" pitchFamily="2" charset="-122"/>
              </a:rPr>
              <a:t>教师登录账号是由学校人事管理员进行管理，只有学校人事管理员有权修改教师的账号与密码。如果有老师忘记自己的登录账号或者密码了，请联系学校人事管理员，请学校人事管理员进行修改，具体操作方法：</a:t>
            </a:r>
          </a:p>
          <a:p>
            <a:r>
              <a:rPr lang="zh-CN" altLang="en-US"/>
              <a:t/>
            </a:r>
            <a:br>
              <a:rPr lang="zh-CN" altLang="en-US"/>
            </a:b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点击</a:t>
            </a:r>
            <a:br>
              <a:rPr lang="zh-CN" altLang="en-US" sz="2000">
                <a:latin typeface="华文新魏" pitchFamily="2" charset="-122"/>
                <a:ea typeface="华文新魏" pitchFamily="2" charset="-122"/>
              </a:rPr>
            </a:br>
            <a:endParaRPr lang="zh-CN" altLang="en-US" sz="2000">
              <a:latin typeface="华文新魏" pitchFamily="2" charset="-122"/>
              <a:ea typeface="华文新魏" pitchFamily="2" charset="-122"/>
            </a:endParaRPr>
          </a:p>
          <a:p>
            <a:endParaRPr lang="zh-CN" altLang="en-US" sz="200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在要修改账号或者密码的老师前面勾选框</a:t>
            </a:r>
            <a:br>
              <a:rPr lang="zh-CN" altLang="en-US" sz="2000">
                <a:latin typeface="华文新魏" pitchFamily="2" charset="-122"/>
                <a:ea typeface="华文新魏" pitchFamily="2" charset="-122"/>
              </a:rPr>
            </a:b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/>
            </a:r>
            <a:br>
              <a:rPr lang="zh-CN" altLang="en-US" sz="2000">
                <a:latin typeface="华文新魏" pitchFamily="2" charset="-122"/>
                <a:ea typeface="华文新魏" pitchFamily="2" charset="-122"/>
              </a:rPr>
            </a:br>
            <a:endParaRPr lang="zh-CN" altLang="en-US" sz="200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3.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点击后面的                            修改完成后通知相关老师。</a:t>
            </a:r>
          </a:p>
        </p:txBody>
      </p:sp>
      <p:pic>
        <p:nvPicPr>
          <p:cNvPr id="15366" name="Picture 6" descr="EJI[A(INST)}L$U7AJ4SS6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2565400"/>
            <a:ext cx="15430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2D4QUBTLU{V_}_$0Q~R}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3644900"/>
            <a:ext cx="771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 descr="B[`0INGQZ_`G{CQPEZT59Q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4438" y="4508500"/>
            <a:ext cx="1295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95288" y="1549400"/>
            <a:ext cx="8497887" cy="46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ea typeface="华文隶书" pitchFamily="2" charset="-122"/>
              </a:rPr>
              <a:t>无法登录，怎么办？</a:t>
            </a:r>
          </a:p>
          <a:p>
            <a:pPr>
              <a:spcBef>
                <a:spcPct val="50000"/>
              </a:spcBef>
            </a:pPr>
            <a:endParaRPr lang="zh-CN" altLang="en-US" sz="2000" b="1"/>
          </a:p>
          <a:p>
            <a:r>
              <a:rPr lang="en-US" altLang="zh-CN"/>
              <a:t>1</a:t>
            </a:r>
            <a:r>
              <a:rPr lang="zh-CN" altLang="en-US"/>
              <a:t>、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用户名是你的身份证号，密码是身份证号后六位。最后一位是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X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的，用小写字母，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15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位的号和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18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位的号都尝试一下 。</a:t>
            </a:r>
          </a:p>
          <a:p>
            <a:endParaRPr lang="zh-CN" altLang="en-US" sz="240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、如果之前登录过，根据系统要求设置了登录别名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现在忘记了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可以尝试找回登录名 ：点击登录出错页面上的相关图标。</a:t>
            </a:r>
          </a:p>
          <a:p>
            <a:endParaRPr lang="zh-CN" altLang="en-US" sz="240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、联系本校人事管理员查看您的登录名，并为您重置密码 </a:t>
            </a:r>
          </a:p>
          <a:p>
            <a:endParaRPr lang="zh-CN" altLang="en-US" sz="240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、如果在本校教师库中无您的信息，请学校人事管理员为您创建信息，并且由区县管理员审核通过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763713" y="333375"/>
            <a:ext cx="3960812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华文新魏" pitchFamily="2" charset="-122"/>
              </a:rPr>
              <a:t>常见问题及对策：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763713" y="333375"/>
            <a:ext cx="3960812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华文新魏" pitchFamily="2" charset="-122"/>
              </a:rPr>
              <a:t>常见问题及对策：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23850" y="1125538"/>
            <a:ext cx="72723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>
                <a:ea typeface="华文隶书" pitchFamily="2" charset="-122"/>
              </a:rPr>
              <a:t>视频打不开怎么办？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250825" y="2133600"/>
            <a:ext cx="86423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用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360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浏览器，请使用</a:t>
            </a:r>
            <a:r>
              <a:rPr lang="zh-CN" altLang="en-US" sz="2400">
                <a:latin typeface="Arial"/>
                <a:ea typeface="华文新魏" pitchFamily="2" charset="-122"/>
              </a:rPr>
              <a:t>“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兼容模式</a:t>
            </a:r>
            <a:r>
              <a:rPr lang="zh-CN" altLang="en-US" sz="2400">
                <a:latin typeface="Arial"/>
                <a:ea typeface="华文新魏" pitchFamily="2" charset="-122"/>
              </a:rPr>
              <a:t>”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不要使用急速模式，用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IE8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浏览器的，在右上方有个工具栏，</a:t>
            </a:r>
            <a:r>
              <a:rPr lang="zh-CN" altLang="en-US" sz="2400">
                <a:latin typeface="Arial"/>
                <a:ea typeface="华文新魏" pitchFamily="2" charset="-122"/>
              </a:rPr>
              <a:t>“</a:t>
            </a:r>
            <a:r>
              <a:rPr lang="zh-CN" altLang="en-US" sz="2400">
                <a:ea typeface="华文新魏" pitchFamily="2" charset="-122"/>
              </a:rPr>
              <a:t>兼容性视图”前打个钩。</a:t>
            </a:r>
            <a:endParaRPr lang="zh-CN" altLang="en-US" sz="240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、用测速，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  <a:hlinkClick r:id="rId2" action="ppaction://hlinksldjump"/>
              </a:rPr>
              <a:t>换镜像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，视频清晰度：选择</a:t>
            </a:r>
            <a:r>
              <a:rPr lang="zh-CN" altLang="en-US" sz="2400">
                <a:latin typeface="Arial"/>
                <a:ea typeface="华文新魏" pitchFamily="2" charset="-122"/>
              </a:rPr>
              <a:t>“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低</a:t>
            </a:r>
            <a:r>
              <a:rPr lang="zh-CN" altLang="en-US" sz="2400">
                <a:latin typeface="Arial"/>
                <a:ea typeface="华文新魏" pitchFamily="2" charset="-122"/>
              </a:rPr>
              <a:t>”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；</a:t>
            </a:r>
            <a:br>
              <a:rPr lang="zh-CN" altLang="en-US" sz="2400">
                <a:latin typeface="华文新魏" pitchFamily="2" charset="-122"/>
                <a:ea typeface="华文新魏" pitchFamily="2" charset="-122"/>
              </a:rPr>
            </a:b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、换个视频看看，大家都在看同一视频，网络太堵。换个其它模块的视频试试；</a:t>
            </a:r>
            <a:br>
              <a:rPr lang="zh-CN" altLang="en-US" sz="2400">
                <a:latin typeface="华文新魏" pitchFamily="2" charset="-122"/>
                <a:ea typeface="华文新魏" pitchFamily="2" charset="-122"/>
              </a:rPr>
            </a:b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、试试下列相关网址：</a:t>
            </a:r>
            <a:r>
              <a:rPr lang="zh-CN" altLang="en-US" sz="2400"/>
              <a:t> </a:t>
            </a:r>
          </a:p>
          <a:p>
            <a:r>
              <a:rPr lang="en-US" altLang="zh-CN" sz="2400"/>
              <a:t>http://www.jste.net.cn/uids/(</a:t>
            </a:r>
            <a:r>
              <a:rPr lang="zh-CN" altLang="en-US" sz="2400"/>
              <a:t>电信</a:t>
            </a:r>
            <a:r>
              <a:rPr lang="en-US" altLang="zh-CN" sz="2400"/>
              <a:t>)</a:t>
            </a:r>
            <a:br>
              <a:rPr lang="en-US" altLang="zh-CN" sz="2400"/>
            </a:br>
            <a:r>
              <a:rPr lang="en-US" altLang="zh-CN" sz="2400"/>
              <a:t>http://www.jste.org.cn/uids/(</a:t>
            </a:r>
            <a:r>
              <a:rPr lang="zh-CN" altLang="en-US" sz="2400"/>
              <a:t>教育网</a:t>
            </a:r>
            <a:r>
              <a:rPr lang="en-US" altLang="zh-CN" sz="2400"/>
              <a:t>)</a:t>
            </a:r>
            <a:br>
              <a:rPr lang="en-US" altLang="zh-CN" sz="2400"/>
            </a:br>
            <a:r>
              <a:rPr lang="en-US" altLang="zh-CN" sz="2400"/>
              <a:t>http://223.68.131.195/uids/(</a:t>
            </a:r>
            <a:r>
              <a:rPr lang="zh-CN" altLang="en-US" sz="2400"/>
              <a:t>移动</a:t>
            </a:r>
            <a:r>
              <a:rPr lang="en-US" altLang="zh-CN" sz="2400"/>
              <a:t>) </a:t>
            </a:r>
          </a:p>
          <a:p>
            <a:endParaRPr lang="en-US" altLang="zh-CN" sz="2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763713" y="333375"/>
            <a:ext cx="3960812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华文新魏" pitchFamily="2" charset="-122"/>
              </a:rPr>
              <a:t>常见问题及对策：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611188" y="1120775"/>
            <a:ext cx="47529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华文隶书" pitchFamily="2" charset="-122"/>
              </a:rPr>
              <a:t>如何更换镜像站点？</a:t>
            </a:r>
            <a:r>
              <a:rPr lang="zh-CN" altLang="en-US"/>
              <a:t> 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755650" y="1963738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ea typeface="华文行楷" pitchFamily="2" charset="-122"/>
              </a:rPr>
              <a:t>先关闭视频窗口</a:t>
            </a:r>
            <a:r>
              <a:rPr lang="zh-CN" altLang="en-US">
                <a:ea typeface="华文行楷" pitchFamily="2" charset="-122"/>
              </a:rPr>
              <a:t>  </a:t>
            </a:r>
          </a:p>
        </p:txBody>
      </p:sp>
      <p:pic>
        <p:nvPicPr>
          <p:cNvPr id="19468" name="Picture 12" descr="{GUGL(WQHP2H9DO4ZNENKL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708275"/>
            <a:ext cx="7777163" cy="635000"/>
          </a:xfrm>
          <a:prstGeom prst="rect">
            <a:avLst/>
          </a:prstGeom>
          <a:noFill/>
        </p:spPr>
      </p:pic>
      <p:pic>
        <p:nvPicPr>
          <p:cNvPr id="19469" name="Picture 13" descr="@MKHC%[]`Q2N@$LQ]_NPX_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3500438"/>
            <a:ext cx="3529013" cy="3101975"/>
          </a:xfrm>
          <a:prstGeom prst="rect">
            <a:avLst/>
          </a:prstGeom>
          <a:noFill/>
        </p:spPr>
      </p:pic>
      <p:sp>
        <p:nvSpPr>
          <p:cNvPr id="9" name="圆角矩形标注 8"/>
          <p:cNvSpPr>
            <a:spLocks noChangeArrowheads="1"/>
          </p:cNvSpPr>
          <p:nvPr/>
        </p:nvSpPr>
        <p:spPr bwMode="auto">
          <a:xfrm>
            <a:off x="3924300" y="3644900"/>
            <a:ext cx="3313113" cy="360363"/>
          </a:xfrm>
          <a:prstGeom prst="wedgeRoundRectCallout">
            <a:avLst>
              <a:gd name="adj1" fmla="val -26088"/>
              <a:gd name="adj2" fmla="val -220486"/>
              <a:gd name="adj3" fmla="val 16667"/>
            </a:avLst>
          </a:prstGeom>
          <a:solidFill>
            <a:srgbClr val="50742F"/>
          </a:solidFill>
          <a:ln w="25400" algn="ctr">
            <a:solidFill>
              <a:srgbClr val="38532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Goudy Old Style"/>
              </a:rPr>
              <a:t>点击测速打开“自动测速”</a:t>
            </a:r>
          </a:p>
        </p:txBody>
      </p:sp>
      <p:sp>
        <p:nvSpPr>
          <p:cNvPr id="2" name="圆角矩形标注 8"/>
          <p:cNvSpPr>
            <a:spLocks noChangeArrowheads="1"/>
          </p:cNvSpPr>
          <p:nvPr/>
        </p:nvSpPr>
        <p:spPr bwMode="auto">
          <a:xfrm>
            <a:off x="5867400" y="4076700"/>
            <a:ext cx="3132138" cy="360363"/>
          </a:xfrm>
          <a:prstGeom prst="wedgeRoundRectCallout">
            <a:avLst>
              <a:gd name="adj1" fmla="val 889"/>
              <a:gd name="adj2" fmla="val -371588"/>
              <a:gd name="adj3" fmla="val 16667"/>
            </a:avLst>
          </a:prstGeom>
          <a:solidFill>
            <a:srgbClr val="50742F"/>
          </a:solidFill>
          <a:ln w="25400" algn="ctr">
            <a:solidFill>
              <a:srgbClr val="38532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Goudy Old Style"/>
              </a:rPr>
              <a:t>点击这里。选择“低”</a:t>
            </a:r>
          </a:p>
        </p:txBody>
      </p:sp>
      <p:sp>
        <p:nvSpPr>
          <p:cNvPr id="3" name="圆角矩形标注 8"/>
          <p:cNvSpPr>
            <a:spLocks noChangeArrowheads="1"/>
          </p:cNvSpPr>
          <p:nvPr/>
        </p:nvSpPr>
        <p:spPr bwMode="auto">
          <a:xfrm>
            <a:off x="5076825" y="4724400"/>
            <a:ext cx="3382963" cy="1728788"/>
          </a:xfrm>
          <a:prstGeom prst="wedgeRoundRectCallout">
            <a:avLst>
              <a:gd name="adj1" fmla="val -110630"/>
              <a:gd name="adj2" fmla="val -83148"/>
              <a:gd name="adj3" fmla="val 16667"/>
            </a:avLst>
          </a:prstGeom>
          <a:solidFill>
            <a:srgbClr val="50742F"/>
          </a:solidFill>
          <a:ln w="25400" algn="ctr">
            <a:solidFill>
              <a:srgbClr val="38532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Goudy Old Style"/>
              </a:rPr>
              <a:t>这是自动测速页面，可以用自动测速的镜像，也可以自己选择一个“强制使用”。延迟数值越小的网速越快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D:\保存的QQ文件夹\240659095\Image\Image1\47A59A(T(}_~PWZJNQ[JH%G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508625" y="2489200"/>
            <a:ext cx="3048000" cy="752475"/>
          </a:xfrm>
          <a:prstGeom prst="rect">
            <a:avLst/>
          </a:prstGeom>
          <a:noFill/>
        </p:spPr>
      </p:pic>
      <p:pic>
        <p:nvPicPr>
          <p:cNvPr id="23559" name="Picture 7" descr="C:\Documents and Settings\Administrator\Application Data\Tencent\Users\240659095\QQ\WinTemp\RichOle\WC0NKE34N19`PWXQ0O4PUES.jpg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1763713" y="4360863"/>
            <a:ext cx="1295400" cy="360362"/>
          </a:xfrm>
          <a:prstGeom prst="rect">
            <a:avLst/>
          </a:prstGeom>
          <a:noFill/>
        </p:spPr>
      </p:pic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323850" y="1492250"/>
            <a:ext cx="8496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zh-CN" altLang="en-US" sz="3200">
                <a:latin typeface="Times New Roman" pitchFamily="18" charset="0"/>
                <a:ea typeface="华文新魏" pitchFamily="2" charset="-122"/>
                <a:cs typeface="宋体" pitchFamily="2" charset="-122"/>
              </a:rPr>
              <a:t>培训班结束了，我还能学习吗？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  <a:cs typeface="宋体" pitchFamily="2" charset="-122"/>
              </a:rPr>
              <a:t>当然可以！</a:t>
            </a:r>
            <a:endParaRPr lang="zh-CN" altLang="en-US" sz="3200">
              <a:solidFill>
                <a:srgbClr val="FF0000"/>
              </a:solidFill>
              <a:ea typeface="华文新魏" pitchFamily="2" charset="-122"/>
              <a:cs typeface="宋体" pitchFamily="2" charset="-122"/>
            </a:endParaRP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468313" y="3652838"/>
            <a:ext cx="828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zh-CN" altLang="en-US" sz="2000">
                <a:latin typeface="Times New Roman" pitchFamily="18" charset="0"/>
                <a:ea typeface="华文行楷" pitchFamily="2" charset="-122"/>
                <a:cs typeface="宋体" pitchFamily="2" charset="-122"/>
              </a:rPr>
              <a:t>找到你想要学习的课程</a:t>
            </a:r>
            <a:endParaRPr lang="zh-CN" altLang="en-US" sz="2000">
              <a:latin typeface="Goudy Old Style"/>
              <a:ea typeface="华文行楷" pitchFamily="2" charset="-122"/>
              <a:cs typeface="宋体" pitchFamily="2" charset="-122"/>
            </a:endParaRP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468313" y="4360863"/>
            <a:ext cx="8353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zh-CN" altLang="en-US" sz="2000">
                <a:latin typeface="Times New Roman" pitchFamily="18" charset="0"/>
                <a:ea typeface="华文新魏" pitchFamily="2" charset="-122"/>
                <a:cs typeface="宋体" pitchFamily="2" charset="-122"/>
              </a:rPr>
              <a:t>点后面的                            </a:t>
            </a:r>
            <a:r>
              <a:rPr lang="zh-CN" altLang="en-US" sz="2000">
                <a:latin typeface="华文行楷" pitchFamily="2" charset="-122"/>
                <a:ea typeface="华文行楷" pitchFamily="2" charset="-122"/>
                <a:cs typeface="宋体" pitchFamily="2" charset="-122"/>
              </a:rPr>
              <a:t>参与讨论，得精华加</a:t>
            </a:r>
            <a:r>
              <a:rPr lang="en-US" altLang="zh-CN" sz="2000">
                <a:latin typeface="华文行楷" pitchFamily="2" charset="-122"/>
                <a:ea typeface="华文行楷" pitchFamily="2" charset="-122"/>
                <a:cs typeface="宋体" pitchFamily="2" charset="-122"/>
              </a:rPr>
              <a:t>1</a:t>
            </a:r>
            <a:r>
              <a:rPr lang="zh-CN" altLang="en-US" sz="2000">
                <a:latin typeface="华文行楷" pitchFamily="2" charset="-122"/>
                <a:ea typeface="华文行楷" pitchFamily="2" charset="-122"/>
                <a:cs typeface="宋体" pitchFamily="2" charset="-122"/>
              </a:rPr>
              <a:t>分，（加分到今年年底）</a:t>
            </a:r>
            <a:r>
              <a:rPr lang="zh-CN" altLang="en-US" sz="2000">
                <a:latin typeface="Times New Roman" pitchFamily="18" charset="0"/>
                <a:ea typeface="华文新魏" pitchFamily="2" charset="-122"/>
                <a:cs typeface="宋体" pitchFamily="2" charset="-122"/>
              </a:rPr>
              <a:t> </a:t>
            </a: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611188" y="5021263"/>
            <a:ext cx="777716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altLang="zh-CN" sz="900"/>
          </a:p>
          <a:p>
            <a:pPr eaLnBrk="0" hangingPunct="0"/>
            <a:r>
              <a:rPr lang="zh-CN" altLang="en-US" sz="2000">
                <a:latin typeface="华文新魏" pitchFamily="2" charset="-122"/>
                <a:ea typeface="华文新魏" pitchFamily="2" charset="-122"/>
                <a:cs typeface="宋体" pitchFamily="2" charset="-122"/>
              </a:rPr>
              <a:t>点后面的                 进入课程学习，但不再记录学时。</a:t>
            </a:r>
            <a:endParaRPr lang="zh-CN" altLang="en-US" sz="20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468313" y="2633663"/>
            <a:ext cx="4895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登录平台，先点            再点</a:t>
            </a:r>
          </a:p>
        </p:txBody>
      </p:sp>
      <p:pic>
        <p:nvPicPr>
          <p:cNvPr id="23565" name="Picture 13" descr="N[G20]33H(]2W]302POS1G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8025" y="5183188"/>
            <a:ext cx="1441450" cy="406400"/>
          </a:xfrm>
          <a:prstGeom prst="rect">
            <a:avLst/>
          </a:prstGeom>
          <a:noFill/>
        </p:spPr>
      </p:pic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2411413" y="484188"/>
            <a:ext cx="3960812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华文新魏" pitchFamily="2" charset="-122"/>
              </a:rPr>
              <a:t>常见问题及对策：</a:t>
            </a:r>
          </a:p>
        </p:txBody>
      </p:sp>
      <p:pic>
        <p:nvPicPr>
          <p:cNvPr id="23568" name="Picture 16" descr="A9D}]1K%)56SN%{JA$L8VD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213" y="2420938"/>
            <a:ext cx="1512887" cy="7762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195513" y="115888"/>
            <a:ext cx="47529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华文行楷" pitchFamily="2" charset="-122"/>
              </a:rPr>
              <a:t>区、校管理员职责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71438" y="765175"/>
            <a:ext cx="8893175" cy="53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altLang="zh-CN" b="1"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）前期准备：</a:t>
            </a:r>
          </a:p>
          <a:p>
            <a:pPr marL="457200" indent="-457200"/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一、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区管理员加入常州市省级网络培训群，群号：</a:t>
            </a:r>
            <a:r>
              <a:rPr lang="en-US" altLang="zh-CN">
                <a:latin typeface="华文新魏" pitchFamily="2" charset="-122"/>
                <a:ea typeface="华文新魏" pitchFamily="2" charset="-122"/>
              </a:rPr>
              <a:t>70820486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；建好本区网培工作群；</a:t>
            </a:r>
          </a:p>
          <a:p>
            <a:pPr marL="457200" indent="-457200"/>
            <a:r>
              <a:rPr lang="zh-CN" altLang="en-US">
                <a:latin typeface="华文新魏" pitchFamily="2" charset="-122"/>
                <a:ea typeface="华文新魏" pitchFamily="2" charset="-122"/>
              </a:rPr>
              <a:t>    校管理员加入本区网培工作群，建好本校网培工作群，要求全体学员入群；</a:t>
            </a:r>
          </a:p>
          <a:p>
            <a:pPr marL="457200" indent="-457200"/>
            <a:r>
              <a:rPr lang="zh-CN" altLang="en-US">
                <a:latin typeface="华文新魏" pitchFamily="2" charset="-122"/>
                <a:ea typeface="华文新魏" pitchFamily="2" charset="-122"/>
              </a:rPr>
              <a:t>二、区管理员为本区各参训学校分配项目配额。</a:t>
            </a:r>
          </a:p>
          <a:p>
            <a:pPr marL="457200" indent="-457200"/>
            <a:r>
              <a:rPr lang="zh-CN" altLang="en-US">
                <a:latin typeface="华文新魏" pitchFamily="2" charset="-122"/>
                <a:ea typeface="华文新魏" pitchFamily="2" charset="-122"/>
              </a:rPr>
              <a:t>三、区管理员在本地区开班前十天，对全体校级管理员进行不少于</a:t>
            </a:r>
            <a:r>
              <a:rPr lang="en-US" altLang="zh-CN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学时的集中培训在本地区开班前五天，和校级管理员一起及时、足额做好网上报名工作；</a:t>
            </a:r>
          </a:p>
          <a:p>
            <a:pPr marL="457200" indent="-457200"/>
            <a:r>
              <a:rPr lang="zh-CN" altLang="en-US">
                <a:latin typeface="华文新魏" pitchFamily="2" charset="-122"/>
                <a:ea typeface="华文新魏" pitchFamily="2" charset="-122"/>
              </a:rPr>
              <a:t>    校管理员在开班前五天，对全体参训学员进行不少于</a:t>
            </a:r>
            <a:r>
              <a:rPr lang="en-US" altLang="zh-CN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学时的集中培训；</a:t>
            </a:r>
          </a:p>
          <a:p>
            <a:pPr marL="457200" indent="-457200"/>
            <a:r>
              <a:rPr lang="en-US" altLang="zh-CN" b="1"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）项目实施：</a:t>
            </a:r>
          </a:p>
          <a:p>
            <a:pPr marL="457200" indent="-457200"/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四、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开班后，必须每天上网查看信息，服务学员，做到上情下达，下情上报。</a:t>
            </a:r>
          </a:p>
          <a:p>
            <a:pPr marL="457200" indent="-457200"/>
            <a:r>
              <a:rPr lang="zh-CN" altLang="en-US">
                <a:latin typeface="华文新魏" pitchFamily="2" charset="-122"/>
                <a:ea typeface="华文新魏" pitchFamily="2" charset="-122"/>
              </a:rPr>
              <a:t>       进度要求：</a:t>
            </a:r>
          </a:p>
          <a:p>
            <a:pPr marL="457200" indent="-457200"/>
            <a:r>
              <a:rPr lang="zh-CN" altLang="en-US">
                <a:latin typeface="华文新魏" pitchFamily="2" charset="-122"/>
                <a:ea typeface="华文新魏" pitchFamily="2" charset="-122"/>
              </a:rPr>
              <a:t>       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三天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内 参训率 </a:t>
            </a:r>
            <a:r>
              <a:rPr lang="en-US" altLang="zh-CN">
                <a:latin typeface="华文新魏" pitchFamily="2" charset="-122"/>
                <a:ea typeface="华文新魏" pitchFamily="2" charset="-122"/>
              </a:rPr>
              <a:t>100%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（所有报名教师必须全部上线开始学习）</a:t>
            </a:r>
          </a:p>
          <a:p>
            <a:pPr marL="457200" indent="-457200"/>
            <a:r>
              <a:rPr lang="zh-CN" altLang="en-US">
                <a:latin typeface="华文新魏" pitchFamily="2" charset="-122"/>
                <a:ea typeface="华文新魏" pitchFamily="2" charset="-122"/>
              </a:rPr>
              <a:t>       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十天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， 学时完成 </a:t>
            </a:r>
            <a:r>
              <a:rPr lang="en-US" altLang="zh-CN">
                <a:latin typeface="华文新魏" pitchFamily="2" charset="-122"/>
                <a:ea typeface="华文新魏" pitchFamily="2" charset="-122"/>
              </a:rPr>
              <a:t>100%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（即所有教师达到规定的学习时间）</a:t>
            </a:r>
          </a:p>
          <a:p>
            <a:pPr marL="457200" indent="-457200"/>
            <a:r>
              <a:rPr lang="zh-CN" altLang="en-US">
                <a:latin typeface="华文新魏" pitchFamily="2" charset="-122"/>
                <a:ea typeface="华文新魏" pitchFamily="2" charset="-122"/>
              </a:rPr>
              <a:t>       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十五天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，完成作业、测试和发、回帖 </a:t>
            </a:r>
            <a:r>
              <a:rPr lang="en-US" altLang="zh-CN">
                <a:latin typeface="华文新魏" pitchFamily="2" charset="-122"/>
                <a:ea typeface="华文新魏" pitchFamily="2" charset="-122"/>
              </a:rPr>
              <a:t>100%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（每人争取一个精华帖） </a:t>
            </a:r>
          </a:p>
          <a:p>
            <a:pPr marL="457200" indent="-457200"/>
            <a:r>
              <a:rPr lang="zh-CN" altLang="en-US">
                <a:latin typeface="华文新魏" pitchFamily="2" charset="-122"/>
                <a:ea typeface="华文新魏" pitchFamily="2" charset="-122"/>
              </a:rPr>
              <a:t>五、在培训期间，各校至少组织一次线下交流，以简报形式逐级上报；</a:t>
            </a:r>
          </a:p>
          <a:p>
            <a:pPr marL="457200" indent="-457200"/>
            <a:r>
              <a:rPr lang="zh-CN" altLang="en-US">
                <a:latin typeface="华文新魏" pitchFamily="2" charset="-122"/>
                <a:ea typeface="华文新魏" pitchFamily="2" charset="-122"/>
              </a:rPr>
              <a:t>六、根据省厅安排，组织学员参加</a:t>
            </a:r>
            <a:r>
              <a:rPr lang="zh-CN" altLang="en-US">
                <a:latin typeface="Arial"/>
                <a:ea typeface="华文新魏" pitchFamily="2" charset="-122"/>
              </a:rPr>
              <a:t>“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专家在线</a:t>
            </a:r>
            <a:r>
              <a:rPr lang="zh-CN" altLang="en-US">
                <a:latin typeface="Arial"/>
                <a:ea typeface="华文新魏" pitchFamily="2" charset="-122"/>
              </a:rPr>
              <a:t>”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活动。</a:t>
            </a:r>
          </a:p>
          <a:p>
            <a:pPr marL="457200" indent="-457200"/>
            <a:r>
              <a:rPr lang="en-US" altLang="zh-CN" b="1">
                <a:latin typeface="华文新魏" pitchFamily="2" charset="-122"/>
                <a:ea typeface="华文新魏" pitchFamily="2" charset="-122"/>
              </a:rPr>
              <a:t>C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）结束工作</a:t>
            </a:r>
          </a:p>
          <a:p>
            <a:pPr marL="457200" indent="-457200"/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七、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培训结束，等省里输入学时后，通知全体学员在网络平台上填写问卷调查，做好 </a:t>
            </a:r>
            <a:r>
              <a:rPr lang="zh-CN" altLang="en-US">
                <a:latin typeface="Arial"/>
                <a:ea typeface="华文新魏" pitchFamily="2" charset="-122"/>
              </a:rPr>
              <a:t>“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审定学时</a:t>
            </a:r>
            <a:r>
              <a:rPr lang="zh-CN" altLang="en-US">
                <a:latin typeface="Arial"/>
                <a:ea typeface="华文新魏" pitchFamily="2" charset="-122"/>
              </a:rPr>
              <a:t>”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和</a:t>
            </a:r>
            <a:r>
              <a:rPr lang="zh-CN" altLang="en-US">
                <a:latin typeface="Arial"/>
                <a:ea typeface="华文新魏" pitchFamily="2" charset="-122"/>
              </a:rPr>
              <a:t>“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验证学时</a:t>
            </a:r>
            <a:r>
              <a:rPr lang="zh-CN" altLang="en-US">
                <a:latin typeface="Arial"/>
                <a:ea typeface="华文新魏" pitchFamily="2" charset="-122"/>
              </a:rPr>
              <a:t>”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工作。</a:t>
            </a:r>
          </a:p>
          <a:p>
            <a:pPr marL="457200" indent="-457200"/>
            <a:r>
              <a:rPr lang="zh-CN" altLang="en-US">
                <a:ea typeface="华文新魏" pitchFamily="2" charset="-122"/>
              </a:rPr>
              <a:t>八、配合各级管理机构，做好其它管理工作。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179388" y="2085975"/>
            <a:ext cx="8713787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没有规定一天要学多少时间，不一定要按顺序学习，每个模块都去学就行了。一个视频最多算你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120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分钟，多看就不计时了。不用管学了多少项，只要学够规定的学习时间就行。越早学完越好！</a:t>
            </a:r>
          </a:p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、一个账号同一时间只允许使用一台电脑，一个浏览器登录学习 。</a:t>
            </a:r>
          </a:p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、不要同时打开几个视频，不会多记时间，还会造成死机。</a:t>
            </a:r>
          </a:p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en-US" sz="20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作业和论坛回帖，千万不能抄袭。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省辅导员有专门软件查看你是否抄袭，只要你抄袭，肯定是不合格！培训结束后，省里将通告一批抄袭人员数据；</a:t>
            </a:r>
          </a:p>
          <a:p>
            <a:pPr>
              <a:spcBef>
                <a:spcPct val="50000"/>
              </a:spcBef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被认定为</a:t>
            </a:r>
            <a:r>
              <a:rPr lang="zh-CN" altLang="en-US"/>
              <a:t>抄袭者，自己直接与省辅导员联系说明情况，各级管理员无权更改！</a:t>
            </a:r>
            <a:endParaRPr lang="zh-CN" altLang="en-US" sz="200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  </a:t>
            </a:r>
          </a:p>
          <a:p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、问卷调查在培训结束后第二天起开始可以完成，（暂时还没有时间限制，不做调查问卷的，学时为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0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。）。 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323850" y="1409700"/>
            <a:ext cx="5111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ea typeface="华文新魏" pitchFamily="2" charset="-122"/>
              </a:rPr>
              <a:t>其它问题答复集锦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411413" y="411163"/>
            <a:ext cx="3960812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华文新魏" pitchFamily="2" charset="-122"/>
              </a:rPr>
              <a:t>常见问题及对策：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内容占位符 2"/>
          <p:cNvSpPr>
            <a:spLocks/>
          </p:cNvSpPr>
          <p:nvPr/>
        </p:nvSpPr>
        <p:spPr bwMode="auto">
          <a:xfrm>
            <a:off x="107950" y="836613"/>
            <a:ext cx="903605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3200">
                <a:ea typeface="华文新魏" pitchFamily="2" charset="-122"/>
              </a:rPr>
              <a:t>无法解答时怎么办？</a:t>
            </a:r>
          </a:p>
          <a:p>
            <a:pPr marL="742950" lvl="1" indent="-285750">
              <a:spcBef>
                <a:spcPct val="2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帐户问题 请咨询学校人事管理员；</a:t>
            </a:r>
          </a:p>
          <a:p>
            <a:pPr marL="742950" lvl="1" indent="-285750">
              <a:spcBef>
                <a:spcPct val="2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无法参与培训的问题 请咨询学校培训管理员；</a:t>
            </a:r>
          </a:p>
          <a:p>
            <a:pPr marL="742950" lvl="1" indent="-285750">
              <a:spcBef>
                <a:spcPct val="2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作业和论坛问题，请学员加入省辅导员群：</a:t>
            </a:r>
          </a:p>
          <a:p>
            <a:pPr marL="742950" lvl="1" indent="-285750">
              <a:spcBef>
                <a:spcPct val="2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群名：群号：省辅导员：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QQ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号：</a:t>
            </a:r>
          </a:p>
          <a:p>
            <a:pPr marL="742950" lvl="1" indent="-285750">
              <a:spcBef>
                <a:spcPct val="2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（你要进入相关学科论坛，找到这些信息告诉学员）</a:t>
            </a:r>
          </a:p>
          <a:p>
            <a:pPr marL="742950" lvl="1" indent="-285750">
              <a:spcBef>
                <a:spcPct val="2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其它问题可以点击培训管理系统页面上的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QQ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客服链接，使用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QQ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向客服人员咨询</a:t>
            </a: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2" cstate="print"/>
          <a:srcRect b="77586"/>
          <a:stretch>
            <a:fillRect/>
          </a:stretch>
        </p:blipFill>
        <p:spPr bwMode="auto">
          <a:xfrm>
            <a:off x="468313" y="4940300"/>
            <a:ext cx="8135937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圆角矩形 4"/>
          <p:cNvSpPr/>
          <p:nvPr/>
        </p:nvSpPr>
        <p:spPr>
          <a:xfrm>
            <a:off x="7308850" y="5589588"/>
            <a:ext cx="1223963" cy="3587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圆角矩形标注 8"/>
          <p:cNvSpPr>
            <a:spLocks noChangeArrowheads="1"/>
          </p:cNvSpPr>
          <p:nvPr/>
        </p:nvSpPr>
        <p:spPr bwMode="auto">
          <a:xfrm>
            <a:off x="4500563" y="6308725"/>
            <a:ext cx="3132137" cy="360363"/>
          </a:xfrm>
          <a:prstGeom prst="wedgeRoundRectCallout">
            <a:avLst>
              <a:gd name="adj1" fmla="val 61861"/>
              <a:gd name="adj2" fmla="val -172907"/>
              <a:gd name="adj3" fmla="val 16667"/>
            </a:avLst>
          </a:prstGeom>
          <a:solidFill>
            <a:srgbClr val="50742F"/>
          </a:solidFill>
          <a:ln w="25400" algn="ctr">
            <a:solidFill>
              <a:srgbClr val="38532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Goudy Old Style"/>
              </a:rPr>
              <a:t>点击这里。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411413" y="188913"/>
            <a:ext cx="3960812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华文新魏" pitchFamily="2" charset="-122"/>
              </a:rPr>
              <a:t>常见问题及对策：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7584" y="1052736"/>
            <a:ext cx="727280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hlinkClick r:id="rId2"/>
              </a:rPr>
              <a:t>www.paperright.com</a:t>
            </a:r>
            <a:endParaRPr lang="en-US" altLang="zh-CN" sz="3600" dirty="0" smtClean="0"/>
          </a:p>
          <a:p>
            <a:r>
              <a:rPr lang="zh-CN" altLang="en-US" sz="3600" dirty="0" smtClean="0"/>
              <a:t>有些老师下载的参考文章如怕涉嫌抄袭，用该网站查抄功能进行辩别，事先弄一个免费的帐号，可以进行少量的</a:t>
            </a:r>
            <a:r>
              <a:rPr lang="zh-CN" altLang="en-US" sz="3600" dirty="0" smtClean="0"/>
              <a:t>查抄</a:t>
            </a:r>
            <a:r>
              <a:rPr lang="zh-CN" altLang="en-US" sz="3600" dirty="0" smtClean="0"/>
              <a:t>。</a:t>
            </a:r>
            <a:r>
              <a:rPr lang="zh-CN" altLang="en-US" sz="3600" dirty="0" smtClean="0"/>
              <a:t>先</a:t>
            </a:r>
            <a:r>
              <a:rPr lang="zh-CN" altLang="en-US" sz="3600" dirty="0" smtClean="0"/>
              <a:t>对自己做的作业放进去查抄，有些句子会给出重复度百分比，对这些句子反复改，再辩别，可迅速降低重复</a:t>
            </a:r>
            <a:r>
              <a:rPr lang="zh-CN" altLang="en-US" sz="3600" dirty="0" smtClean="0"/>
              <a:t>比。</a:t>
            </a:r>
            <a:endParaRPr lang="zh-CN" altLang="en-US" sz="3600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268538" y="3651250"/>
            <a:ext cx="4895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ea typeface="华文新魏" pitchFamily="2" charset="-122"/>
              </a:rPr>
              <a:t>常州市教师发展中心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042988" y="1268413"/>
            <a:ext cx="7777162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7200">
                <a:solidFill>
                  <a:srgbClr val="FF0000"/>
                </a:solidFill>
                <a:ea typeface="华文行楷" pitchFamily="2" charset="-122"/>
              </a:rPr>
              <a:t>谢谢收看，再见！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2"/>
          <p:cNvPicPr>
            <a:picLocks noChangeAspect="1" noChangeArrowheads="1"/>
          </p:cNvPicPr>
          <p:nvPr/>
        </p:nvPicPr>
        <p:blipFill>
          <a:blip r:embed="rId2" cstate="print"/>
          <a:srcRect l="21281" t="10773" r="20641" b="32529"/>
          <a:stretch>
            <a:fillRect/>
          </a:stretch>
        </p:blipFill>
        <p:spPr bwMode="auto">
          <a:xfrm>
            <a:off x="1187450" y="1844675"/>
            <a:ext cx="6264275" cy="382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/>
          </p:cNvSpPr>
          <p:nvPr/>
        </p:nvSpPr>
        <p:spPr bwMode="auto">
          <a:xfrm>
            <a:off x="395288" y="1196975"/>
            <a:ext cx="856932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800">
                <a:ea typeface="华文行楷" pitchFamily="2" charset="-122"/>
              </a:rPr>
              <a:t>学习平台网址：</a:t>
            </a:r>
            <a:r>
              <a:rPr lang="en-US" altLang="zh-CN" sz="3000">
                <a:hlinkClick r:id="rId3"/>
              </a:rPr>
              <a:t>http://www.jste.net.cn/uids</a:t>
            </a:r>
            <a:r>
              <a:rPr lang="en-US" altLang="zh-CN" sz="3000"/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altLang="zh-CN" sz="3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altLang="zh-CN" sz="3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altLang="zh-CN" sz="3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altLang="zh-CN" sz="3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altLang="zh-CN" sz="3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altLang="zh-CN" sz="3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altLang="zh-CN" sz="3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altLang="zh-CN" sz="3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altLang="zh-CN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altLang="zh-CN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400">
                <a:ea typeface="华文行楷" pitchFamily="2" charset="-122"/>
              </a:rPr>
              <a:t>登陆页面，请使用指定的管理员帐号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539750" y="188913"/>
            <a:ext cx="7200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ea typeface="华文新魏" pitchFamily="2" charset="-122"/>
              </a:rPr>
              <a:t>登录学习平台  开启工作之旅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>
            <a:spLocks/>
          </p:cNvSpPr>
          <p:nvPr/>
        </p:nvSpPr>
        <p:spPr bwMode="auto">
          <a:xfrm>
            <a:off x="250825" y="260350"/>
            <a:ext cx="5364163" cy="576263"/>
          </a:xfrm>
          <a:custGeom>
            <a:avLst/>
            <a:gdLst>
              <a:gd name="T0" fmla="*/ 225959 w 6206396"/>
              <a:gd name="T1" fmla="*/ 0 h 1355725"/>
              <a:gd name="T2" fmla="*/ 6206396 w 6206396"/>
              <a:gd name="T3" fmla="*/ 0 h 1355725"/>
              <a:gd name="T4" fmla="*/ 6206396 w 6206396"/>
              <a:gd name="T5" fmla="*/ 0 h 1355725"/>
              <a:gd name="T6" fmla="*/ 6206396 w 6206396"/>
              <a:gd name="T7" fmla="*/ 1129766 h 1355725"/>
              <a:gd name="T8" fmla="*/ 5980437 w 6206396"/>
              <a:gd name="T9" fmla="*/ 1355725 h 1355725"/>
              <a:gd name="T10" fmla="*/ 0 w 6206396"/>
              <a:gd name="T11" fmla="*/ 1355725 h 1355725"/>
              <a:gd name="T12" fmla="*/ 0 w 6206396"/>
              <a:gd name="T13" fmla="*/ 1355725 h 1355725"/>
              <a:gd name="T14" fmla="*/ 0 w 6206396"/>
              <a:gd name="T15" fmla="*/ 225959 h 1355725"/>
              <a:gd name="T16" fmla="*/ 225959 w 6206396"/>
              <a:gd name="T17" fmla="*/ 0 h 13557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206396"/>
              <a:gd name="T28" fmla="*/ 0 h 1355725"/>
              <a:gd name="T29" fmla="*/ 6206396 w 6206396"/>
              <a:gd name="T30" fmla="*/ 1355725 h 135572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206396" h="1355725">
                <a:moveTo>
                  <a:pt x="225959" y="0"/>
                </a:moveTo>
                <a:lnTo>
                  <a:pt x="6206396" y="0"/>
                </a:lnTo>
                <a:lnTo>
                  <a:pt x="6206396" y="1129766"/>
                </a:lnTo>
                <a:cubicBezTo>
                  <a:pt x="6206396" y="1254560"/>
                  <a:pt x="6105231" y="1355725"/>
                  <a:pt x="5980437" y="1355725"/>
                </a:cubicBezTo>
                <a:lnTo>
                  <a:pt x="0" y="1355725"/>
                </a:lnTo>
                <a:lnTo>
                  <a:pt x="0" y="225959"/>
                </a:lnTo>
                <a:cubicBezTo>
                  <a:pt x="0" y="101165"/>
                  <a:pt x="101165" y="0"/>
                  <a:pt x="225959" y="0"/>
                </a:cubicBezTo>
                <a:close/>
              </a:path>
            </a:pathLst>
          </a:custGeom>
          <a:solidFill>
            <a:srgbClr val="008000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第一次登陆，重新设置密码</a:t>
            </a:r>
          </a:p>
        </p:txBody>
      </p:sp>
      <p:sp>
        <p:nvSpPr>
          <p:cNvPr id="5125" name="内容占位符 2"/>
          <p:cNvSpPr>
            <a:spLocks/>
          </p:cNvSpPr>
          <p:nvPr/>
        </p:nvSpPr>
        <p:spPr bwMode="auto">
          <a:xfrm>
            <a:off x="5795963" y="188913"/>
            <a:ext cx="3097212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zh-CN" altLang="en-US">
                <a:ea typeface="华文新魏" pitchFamily="2" charset="-122"/>
              </a:rPr>
              <a:t>初次登录需要重新设置密码（要求至少数字和字母组合），还可以同时设置个性化的登录别名，修改后需要重新登录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zh-CN" altLang="en-US">
              <a:ea typeface="华文新魏" pitchFamily="2" charset="-122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CN" sz="3200"/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2" cstate="print"/>
          <a:srcRect l="13776" t="22279" r="20599" b="36560"/>
          <a:stretch>
            <a:fillRect/>
          </a:stretch>
        </p:blipFill>
        <p:spPr bwMode="auto">
          <a:xfrm>
            <a:off x="468313" y="2276475"/>
            <a:ext cx="7783512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4970463" y="5710238"/>
            <a:ext cx="2303462" cy="454025"/>
          </a:xfrm>
          <a:prstGeom prst="wedgeRoundRectCallout">
            <a:avLst>
              <a:gd name="adj1" fmla="val -66472"/>
              <a:gd name="adj2" fmla="val -391606"/>
              <a:gd name="adj3" fmla="val 16667"/>
            </a:avLst>
          </a:prstGeom>
          <a:solidFill>
            <a:srgbClr val="50742F"/>
          </a:solidFill>
          <a:ln w="25400" algn="ctr">
            <a:solidFill>
              <a:srgbClr val="38532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Goudy Old Style"/>
              </a:rPr>
              <a:t>不要勾选此项</a:t>
            </a:r>
          </a:p>
        </p:txBody>
      </p:sp>
      <p:sp>
        <p:nvSpPr>
          <p:cNvPr id="8" name="圆角矩形标注 7"/>
          <p:cNvSpPr>
            <a:spLocks noChangeArrowheads="1"/>
          </p:cNvSpPr>
          <p:nvPr/>
        </p:nvSpPr>
        <p:spPr bwMode="auto">
          <a:xfrm>
            <a:off x="4356100" y="1700213"/>
            <a:ext cx="4506913" cy="504825"/>
          </a:xfrm>
          <a:prstGeom prst="wedgeRoundRectCallout">
            <a:avLst>
              <a:gd name="adj1" fmla="val -29255"/>
              <a:gd name="adj2" fmla="val 184593"/>
              <a:gd name="adj3" fmla="val 16667"/>
            </a:avLst>
          </a:prstGeom>
          <a:solidFill>
            <a:srgbClr val="50742F"/>
          </a:solidFill>
          <a:ln w="25400" algn="ctr">
            <a:solidFill>
              <a:srgbClr val="38532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1600" b="1">
                <a:solidFill>
                  <a:srgbClr val="FFFFFF"/>
                </a:solidFill>
                <a:latin typeface="Goudy Old Style"/>
              </a:rPr>
              <a:t>登录别名需要全省唯一，以后也可以修改</a:t>
            </a:r>
          </a:p>
        </p:txBody>
      </p:sp>
      <p:sp>
        <p:nvSpPr>
          <p:cNvPr id="2" name="圆角矩形标注 7"/>
          <p:cNvSpPr>
            <a:spLocks noChangeArrowheads="1"/>
          </p:cNvSpPr>
          <p:nvPr/>
        </p:nvSpPr>
        <p:spPr bwMode="auto">
          <a:xfrm>
            <a:off x="250825" y="2349500"/>
            <a:ext cx="2498725" cy="887413"/>
          </a:xfrm>
          <a:prstGeom prst="wedgeRoundRectCallout">
            <a:avLst>
              <a:gd name="adj1" fmla="val 126685"/>
              <a:gd name="adj2" fmla="val 60912"/>
              <a:gd name="adj3" fmla="val 16667"/>
            </a:avLst>
          </a:prstGeom>
          <a:solidFill>
            <a:srgbClr val="50742F"/>
          </a:solidFill>
          <a:ln w="25400" algn="ctr">
            <a:solidFill>
              <a:srgbClr val="38532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Goudy Old Style"/>
              </a:rPr>
              <a:t>原密码就是你刚才用的密码</a:t>
            </a:r>
          </a:p>
        </p:txBody>
      </p:sp>
      <p:sp>
        <p:nvSpPr>
          <p:cNvPr id="3" name="圆角矩形标注 7"/>
          <p:cNvSpPr>
            <a:spLocks noChangeArrowheads="1"/>
          </p:cNvSpPr>
          <p:nvPr/>
        </p:nvSpPr>
        <p:spPr bwMode="auto">
          <a:xfrm>
            <a:off x="179388" y="4221163"/>
            <a:ext cx="2498725" cy="1042987"/>
          </a:xfrm>
          <a:prstGeom prst="wedgeRoundRectCallout">
            <a:avLst>
              <a:gd name="adj1" fmla="val 130875"/>
              <a:gd name="adj2" fmla="val -111949"/>
              <a:gd name="adj3" fmla="val 16667"/>
            </a:avLst>
          </a:prstGeom>
          <a:solidFill>
            <a:srgbClr val="50742F"/>
          </a:solidFill>
          <a:ln w="25400" algn="ctr">
            <a:solidFill>
              <a:srgbClr val="38532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Goudy Old Style"/>
              </a:rPr>
              <a:t>新密码要求数字和字母的组合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3}X3K1@[POI~}YCTQURKTM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196975"/>
            <a:ext cx="7920038" cy="4414838"/>
          </a:xfrm>
          <a:prstGeom prst="rect">
            <a:avLst/>
          </a:prstGeom>
          <a:noFill/>
        </p:spPr>
      </p:pic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8785225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）进入管理系统，做好前期准备工作</a:t>
            </a:r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2916238" y="5445125"/>
            <a:ext cx="2730500" cy="1033463"/>
          </a:xfrm>
          <a:prstGeom prst="wedgeRoundRectCallout">
            <a:avLst>
              <a:gd name="adj1" fmla="val -51046"/>
              <a:gd name="adj2" fmla="val -282106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点此进入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PTMC6V9)HMD0YQ0X9WBMZ(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133600"/>
            <a:ext cx="8397875" cy="3455988"/>
          </a:xfrm>
          <a:prstGeom prst="rect">
            <a:avLst/>
          </a:prstGeom>
          <a:noFill/>
        </p:spPr>
      </p:pic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8064500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区管理员分配名额、报名查看、审批</a:t>
            </a:r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4787900" y="1557338"/>
            <a:ext cx="3529013" cy="504825"/>
          </a:xfrm>
          <a:prstGeom prst="wedgeRoundRectCallout">
            <a:avLst>
              <a:gd name="adj1" fmla="val -157736"/>
              <a:gd name="adj2" fmla="val 233963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点此进入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图片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44675"/>
            <a:ext cx="8496300" cy="404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4897437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校管理员报名操作一</a:t>
            </a:r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6011863" y="908050"/>
            <a:ext cx="2447925" cy="576263"/>
          </a:xfrm>
          <a:prstGeom prst="wedgeRoundRectCallout">
            <a:avLst>
              <a:gd name="adj1" fmla="val -245782"/>
              <a:gd name="adj2" fmla="val 305097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点此进入</a:t>
            </a:r>
          </a:p>
        </p:txBody>
      </p:sp>
      <p:pic>
        <p:nvPicPr>
          <p:cNvPr id="8199" name="图片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3573463"/>
            <a:ext cx="6945313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圆角矩形标注 6"/>
          <p:cNvSpPr>
            <a:spLocks noChangeArrowheads="1"/>
          </p:cNvSpPr>
          <p:nvPr/>
        </p:nvSpPr>
        <p:spPr bwMode="auto">
          <a:xfrm>
            <a:off x="323850" y="5084763"/>
            <a:ext cx="1439863" cy="576262"/>
          </a:xfrm>
          <a:prstGeom prst="wedgeRoundRectCallout">
            <a:avLst>
              <a:gd name="adj1" fmla="val 89250"/>
              <a:gd name="adj2" fmla="val 177824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项目报名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图片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259013"/>
            <a:ext cx="6551612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4897437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校管理员报名操作二</a:t>
            </a:r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6011863" y="908050"/>
            <a:ext cx="2447925" cy="576263"/>
          </a:xfrm>
          <a:prstGeom prst="wedgeRoundRectCallout">
            <a:avLst>
              <a:gd name="adj1" fmla="val -56875"/>
              <a:gd name="adj2" fmla="val 635398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选择班级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6011863" y="5300663"/>
            <a:ext cx="1008062" cy="2159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6011863" y="5516563"/>
            <a:ext cx="1008062" cy="2159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6011863" y="5734050"/>
            <a:ext cx="1008062" cy="2159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6011863" y="5949950"/>
            <a:ext cx="1008062" cy="2159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6011863" y="6165850"/>
            <a:ext cx="1008062" cy="2159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0" name="Picture 10" descr="O~Y8@)`54SBLYPUEHY)QC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052513"/>
            <a:ext cx="2827338" cy="1747837"/>
          </a:xfrm>
          <a:prstGeom prst="rect">
            <a:avLst/>
          </a:prstGeom>
          <a:noFill/>
        </p:spPr>
      </p:pic>
      <p:pic>
        <p:nvPicPr>
          <p:cNvPr id="10245" name="图片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716338"/>
            <a:ext cx="5964237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8785225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）进入培训系统，查看学情。操作一</a:t>
            </a:r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3203575" y="1125538"/>
            <a:ext cx="2447925" cy="576262"/>
          </a:xfrm>
          <a:prstGeom prst="wedgeRoundRectCallout">
            <a:avLst>
              <a:gd name="adj1" fmla="val -132685"/>
              <a:gd name="adj2" fmla="val 76995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点此进入</a:t>
            </a:r>
          </a:p>
        </p:txBody>
      </p:sp>
      <p:sp>
        <p:nvSpPr>
          <p:cNvPr id="2" name="圆角矩形标注 6"/>
          <p:cNvSpPr>
            <a:spLocks noChangeArrowheads="1"/>
          </p:cNvSpPr>
          <p:nvPr/>
        </p:nvSpPr>
        <p:spPr bwMode="auto">
          <a:xfrm>
            <a:off x="6011863" y="1484313"/>
            <a:ext cx="2952750" cy="576262"/>
          </a:xfrm>
          <a:prstGeom prst="wedgeRoundRectCallout">
            <a:avLst>
              <a:gd name="adj1" fmla="val -203602"/>
              <a:gd name="adj2" fmla="val 418046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查看“学习进度”</a:t>
            </a:r>
          </a:p>
        </p:txBody>
      </p:sp>
      <p:sp>
        <p:nvSpPr>
          <p:cNvPr id="3" name="圆角矩形标注 6"/>
          <p:cNvSpPr>
            <a:spLocks noChangeArrowheads="1"/>
          </p:cNvSpPr>
          <p:nvPr/>
        </p:nvSpPr>
        <p:spPr bwMode="auto">
          <a:xfrm>
            <a:off x="5724525" y="2852738"/>
            <a:ext cx="3095625" cy="576262"/>
          </a:xfrm>
          <a:prstGeom prst="wedgeRoundRectCallout">
            <a:avLst>
              <a:gd name="adj1" fmla="val -180972"/>
              <a:gd name="adj2" fmla="val 240083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查看“学情统计”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1583</Words>
  <Application>Microsoft Office PowerPoint</Application>
  <PresentationFormat>全屏显示(4:3)</PresentationFormat>
  <Paragraphs>126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DELL</cp:lastModifiedBy>
  <cp:revision>70</cp:revision>
  <dcterms:created xsi:type="dcterms:W3CDTF">2014-05-07T07:07:40Z</dcterms:created>
  <dcterms:modified xsi:type="dcterms:W3CDTF">2018-10-16T01:25:29Z</dcterms:modified>
</cp:coreProperties>
</file>