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3"/>
    <p:sldMasterId id="2147483665" r:id="rId4"/>
    <p:sldMasterId id="2147483677" r:id="rId5"/>
  </p:sldMasterIdLst>
  <p:notesMasterIdLst>
    <p:notesMasterId r:id="rId15"/>
  </p:notesMasterIdLst>
  <p:handoutMasterIdLst>
    <p:handoutMasterId r:id="rId34"/>
  </p:handoutMasterIdLst>
  <p:sldIdLst>
    <p:sldId id="346" r:id="rId6"/>
    <p:sldId id="465" r:id="rId7"/>
    <p:sldId id="438" r:id="rId8"/>
    <p:sldId id="257" r:id="rId9"/>
    <p:sldId id="299" r:id="rId10"/>
    <p:sldId id="351" r:id="rId11"/>
    <p:sldId id="296" r:id="rId12"/>
    <p:sldId id="347" r:id="rId13"/>
    <p:sldId id="323" r:id="rId14"/>
    <p:sldId id="419" r:id="rId16"/>
    <p:sldId id="324" r:id="rId17"/>
    <p:sldId id="320" r:id="rId18"/>
    <p:sldId id="353" r:id="rId19"/>
    <p:sldId id="404" r:id="rId20"/>
    <p:sldId id="490" r:id="rId21"/>
    <p:sldId id="378" r:id="rId22"/>
    <p:sldId id="381" r:id="rId23"/>
    <p:sldId id="382" r:id="rId24"/>
    <p:sldId id="402" r:id="rId25"/>
    <p:sldId id="383" r:id="rId26"/>
    <p:sldId id="298" r:id="rId27"/>
    <p:sldId id="407" r:id="rId28"/>
    <p:sldId id="355" r:id="rId29"/>
    <p:sldId id="408" r:id="rId30"/>
    <p:sldId id="410" r:id="rId31"/>
    <p:sldId id="411" r:id="rId32"/>
    <p:sldId id="412" r:id="rId33"/>
  </p:sldIdLst>
  <p:sldSz cx="12192000" cy="6858000"/>
  <p:notesSz cx="6858000" cy="9144000"/>
  <p:embeddedFontLst>
    <p:embeddedFont>
      <p:font typeface="微软雅黑" panose="020B0503020204020204" charset="-122"/>
      <p:regular r:id="rId39"/>
    </p:embeddedFont>
    <p:embeddedFont>
      <p:font typeface="Wingdings 2" panose="05020102010507070707"/>
      <p:regular r:id="rId40"/>
    </p:embeddedFont>
    <p:embeddedFont>
      <p:font typeface="华文中宋" panose="02010600040101010101" charset="-122"/>
      <p:regular r:id="rId41"/>
    </p:embeddedFont>
    <p:embeddedFont>
      <p:font typeface="华文楷体" panose="02010600040101010101" charset="-122"/>
      <p:regular r:id="rId42"/>
    </p:embeddedFont>
    <p:embeddedFont>
      <p:font typeface="华文行楷" panose="02010800040101010101" charset="-122"/>
      <p:regular r:id="rId43"/>
    </p:embeddedFont>
    <p:embeddedFont>
      <p:font typeface="等线" panose="02010600030101010101" charset="-122"/>
      <p:regular r:id="rId44"/>
    </p:embeddedFont>
    <p:embeddedFont>
      <p:font typeface="等线 Light" panose="02010600030101010101" charset="-122"/>
      <p:regular r:id="rId45"/>
    </p:embeddedFont>
    <p:embeddedFont>
      <p:font typeface="楷体" panose="02010609060101010101" charset="-122"/>
      <p:regular r:id="rId46"/>
    </p:embeddedFont>
    <p:embeddedFont>
      <p:font typeface="Calibri" panose="020F0502020204030204" charset="0"/>
      <p:regular r:id="rId47"/>
      <p:bold r:id="rId48"/>
      <p:italic r:id="rId49"/>
      <p:boldItalic r:id="rId50"/>
    </p:embeddedFont>
    <p:embeddedFont>
      <p:font typeface="隶书" panose="02010509060101010101" charset="-122"/>
      <p:regular r:id="rId51"/>
    </p:embeddedFont>
    <p:embeddedFont>
      <p:font typeface="Constantia" panose="02030602050306030303" charset="0"/>
      <p:regular r:id="rId52"/>
      <p:bold r:id="rId53"/>
      <p:italic r:id="rId54"/>
      <p:boldItalic r:id="rId55"/>
    </p:embeddedFont>
  </p:embeddedFontLst>
  <p:custDataLst>
    <p:tags r:id="rId5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omise" initials="promise" lastIdx="1" clrIdx="0"/>
  <p:cmAuthor id="0" name="Administrator" initials="A" lastIdx="1" clrIdx="0"/>
  <p:cmAuthor id="2" name="作者" initials="A" lastIdx="0" clrIdx="1"/>
  <p:cmAuthor id="3" name="abacab" initials="a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AF8"/>
    <a:srgbClr val="080B82"/>
    <a:srgbClr val="070969"/>
    <a:srgbClr val="E7D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78" autoAdjust="0"/>
  </p:normalViewPr>
  <p:slideViewPr>
    <p:cSldViewPr snapToGrid="0">
      <p:cViewPr varScale="1">
        <p:scale>
          <a:sx n="79" d="100"/>
          <a:sy n="79" d="100"/>
        </p:scale>
        <p:origin x="12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6" Type="http://schemas.openxmlformats.org/officeDocument/2006/relationships/tags" Target="tags/tag53.xml"/><Relationship Id="rId55" Type="http://schemas.openxmlformats.org/officeDocument/2006/relationships/font" Target="fonts/font17.fntdata"/><Relationship Id="rId54" Type="http://schemas.openxmlformats.org/officeDocument/2006/relationships/font" Target="fonts/font16.fntdata"/><Relationship Id="rId53" Type="http://schemas.openxmlformats.org/officeDocument/2006/relationships/font" Target="fonts/font15.fntdata"/><Relationship Id="rId52" Type="http://schemas.openxmlformats.org/officeDocument/2006/relationships/font" Target="fonts/font14.fntdata"/><Relationship Id="rId51" Type="http://schemas.openxmlformats.org/officeDocument/2006/relationships/font" Target="fonts/font13.fntdata"/><Relationship Id="rId50" Type="http://schemas.openxmlformats.org/officeDocument/2006/relationships/font" Target="fonts/font12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11.fntdata"/><Relationship Id="rId48" Type="http://schemas.openxmlformats.org/officeDocument/2006/relationships/font" Target="fonts/font10.fntdata"/><Relationship Id="rId47" Type="http://schemas.openxmlformats.org/officeDocument/2006/relationships/font" Target="fonts/font9.fntdata"/><Relationship Id="rId46" Type="http://schemas.openxmlformats.org/officeDocument/2006/relationships/font" Target="fonts/font8.fntdata"/><Relationship Id="rId45" Type="http://schemas.openxmlformats.org/officeDocument/2006/relationships/font" Target="fonts/font7.fntdata"/><Relationship Id="rId44" Type="http://schemas.openxmlformats.org/officeDocument/2006/relationships/font" Target="fonts/font6.fntdata"/><Relationship Id="rId43" Type="http://schemas.openxmlformats.org/officeDocument/2006/relationships/font" Target="fonts/font5.fntdata"/><Relationship Id="rId42" Type="http://schemas.openxmlformats.org/officeDocument/2006/relationships/font" Target="fonts/font4.fntdata"/><Relationship Id="rId41" Type="http://schemas.openxmlformats.org/officeDocument/2006/relationships/font" Target="fonts/font3.fntdata"/><Relationship Id="rId40" Type="http://schemas.openxmlformats.org/officeDocument/2006/relationships/font" Target="fonts/font2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1.fntdata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CE74E-4374-4CB2-A547-F2ADC813AD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B44CA-FB66-4EEE-A9B5-752C1880F95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1243013"/>
            <a:ext cx="5964237" cy="3355975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2048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1" name="灯片编号占位符 3"/>
          <p:cNvSpPr txBox="1">
            <a:spLocks noGrp="1"/>
          </p:cNvSpPr>
          <p:nvPr/>
        </p:nvSpPr>
        <p:spPr bwMode="auto">
          <a:xfrm>
            <a:off x="3829050" y="9444038"/>
            <a:ext cx="2930525" cy="498475"/>
          </a:xfrm>
          <a:prstGeom prst="rect">
            <a:avLst/>
          </a:prstGeom>
          <a:noFill/>
          <a:ln>
            <a:miter lim="800000"/>
          </a:ln>
        </p:spPr>
        <p:txBody>
          <a:bodyPr anchor="b"/>
          <a:lstStyle/>
          <a:p>
            <a:pPr algn="r">
              <a:defRPr/>
            </a:pPr>
            <a:fld id="{971D8575-9696-42F4-90A1-5C37D16B08D7}" type="slidenum">
              <a:rPr lang="zh-CN" altLang="en-US" sz="1200" b="0">
                <a:latin typeface="+mn-lt"/>
                <a:ea typeface="+mn-ea"/>
              </a:rPr>
            </a:fld>
            <a:endParaRPr lang="en-US" altLang="zh-CN" sz="1200" b="0">
              <a:latin typeface="+mn-lt"/>
              <a:ea typeface="+mn-e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9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9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4E890-16A8-48FD-BE58-3904C5369D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B58B-4BEA-4FB9-B2C1-39CD6D159C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4E890-16A8-48FD-BE58-3904C5369D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B58B-4BEA-4FB9-B2C1-39CD6D159C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/>
    </mc:Choice>
    <mc:Fallback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4E890-16A8-48FD-BE58-3904C5369D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B58B-4BEA-4FB9-B2C1-39CD6D159C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/>
    </mc:Choice>
    <mc:Fallback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1588" y="0"/>
            <a:ext cx="12216455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/>
    </mc:Choice>
    <mc:Fallback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背景色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" y="0"/>
            <a:ext cx="12190412" cy="6857206"/>
          </a:xfrm>
          <a:prstGeom prst="rect">
            <a:avLst/>
          </a:prstGeom>
          <a:solidFill>
            <a:srgbClr val="E3F4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 userDrawn="1"/>
        </p:nvSpPr>
        <p:spPr bwMode="auto">
          <a:xfrm>
            <a:off x="630659" y="341319"/>
            <a:ext cx="10987322" cy="6175362"/>
          </a:xfrm>
          <a:prstGeom prst="rect">
            <a:avLst/>
          </a:prstGeom>
          <a:noFill/>
          <a:ln w="31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593" tIns="22796" rIns="45593" bIns="22796" numCol="1" rtlCol="0" anchor="t" anchorCtr="0" compatLnSpc="1"/>
          <a:lstStyle/>
          <a:p>
            <a:pPr marL="0" marR="0" indent="0" algn="l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 descr="视频水印中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373043" y="6430328"/>
            <a:ext cx="1511300" cy="209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/>
    </mc:Choice>
    <mc:Fallback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4D18D-E69A-4588-9369-55D3AAEC25F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2F3F0-C58D-4AEE-B8AB-3C940C31362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AD89-92D2-47B0-80C9-D0852FBD50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6CB3-DFFA-4634-ABE4-56A9CBA00C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AD89-92D2-47B0-80C9-D0852FBD50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6CB3-DFFA-4634-ABE4-56A9CBA00C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AD89-92D2-47B0-80C9-D0852FBD50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6CB3-DFFA-4634-ABE4-56A9CBA00C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AD89-92D2-47B0-80C9-D0852FBD50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6CB3-DFFA-4634-ABE4-56A9CBA00C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4E890-16A8-48FD-BE58-3904C5369D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B58B-4BEA-4FB9-B2C1-39CD6D159C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AD89-92D2-47B0-80C9-D0852FBD50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6CB3-DFFA-4634-ABE4-56A9CBA00C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AD89-92D2-47B0-80C9-D0852FBD50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6CB3-DFFA-4634-ABE4-56A9CBA00C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AD89-92D2-47B0-80C9-D0852FBD50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6CB3-DFFA-4634-ABE4-56A9CBA00C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AD89-92D2-47B0-80C9-D0852FBD50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6CB3-DFFA-4634-ABE4-56A9CBA00C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AD89-92D2-47B0-80C9-D0852FBD50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6CB3-DFFA-4634-ABE4-56A9CBA00C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AD89-92D2-47B0-80C9-D0852FBD50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6CB3-DFFA-4634-ABE4-56A9CBA00C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AD89-92D2-47B0-80C9-D0852FBD50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6CB3-DFFA-4634-ABE4-56A9CBA00C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DC08C-B532-473D-84A2-A21D0B17A8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7CA2-502C-4A1A-B200-F439BF2DF4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D4CE-F5DB-44F2-8BE0-5D2A0FDBE7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6C36F-A604-4B7E-AD75-10083EBBE8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4E890-16A8-48FD-BE58-3904C5369D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B58B-4BEA-4FB9-B2C1-39CD6D159C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/>
    </mc:Choice>
    <mc:Fallback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 algn="ctr">
              <a:defRPr sz="3200">
                <a:solidFill>
                  <a:srgbClr val="333333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4E890-16A8-48FD-BE58-3904C5369D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B58B-4BEA-4FB9-B2C1-39CD6D159C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/>
    </mc:Choice>
    <mc:Fallback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4E890-16A8-48FD-BE58-3904C5369D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B58B-4BEA-4FB9-B2C1-39CD6D159C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/>
    </mc:Choice>
    <mc:Fallback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4E890-16A8-48FD-BE58-3904C5369D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B58B-4BEA-4FB9-B2C1-39CD6D159C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/>
    </mc:Choice>
    <mc:Fallback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4E890-16A8-48FD-BE58-3904C5369D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B58B-4BEA-4FB9-B2C1-39CD6D159C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4E890-16A8-48FD-BE58-3904C5369D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B58B-4BEA-4FB9-B2C1-39CD6D159C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/>
    </mc:Choice>
    <mc:Fallback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4E890-16A8-48FD-BE58-3904C5369D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B58B-4BEA-4FB9-B2C1-39CD6D159C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/>
    </mc:Choice>
    <mc:Fallback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3" Type="http://schemas.openxmlformats.org/officeDocument/2006/relationships/theme" Target="../theme/theme3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4" Type="http://schemas.openxmlformats.org/officeDocument/2006/relationships/theme" Target="../theme/theme4.xml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0"/>
            <a:r>
              <a:rPr lang="zh-CN" altLang="en-US"/>
              <a:t>第二级</a:t>
            </a:r>
            <a:endParaRPr lang="zh-CN" altLang="en-US"/>
          </a:p>
          <a:p>
            <a:pPr lvl="0"/>
            <a:r>
              <a:rPr lang="zh-CN" altLang="en-US"/>
              <a:t>第三级</a:t>
            </a:r>
            <a:endParaRPr lang="zh-CN" altLang="en-US"/>
          </a:p>
          <a:p>
            <a:pPr lvl="0"/>
            <a:r>
              <a:rPr lang="zh-CN" altLang="en-US"/>
              <a:t>第四级</a:t>
            </a:r>
            <a:endParaRPr lang="zh-CN" altLang="en-US"/>
          </a:p>
          <a:p>
            <a:pPr lvl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2018/7/31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‹#›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8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FC6ADD-3161-44BC-9782-420D92543392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4AD89-92D2-47B0-80C9-D0852FBD50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D6CB3-DFFA-4634-ABE4-56A9CBA00C9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视频水印小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832340" y="6429375"/>
            <a:ext cx="2108200" cy="292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/>
              <a:t>单击此处编辑母版文本样式</a:t>
            </a:r>
            <a:endParaRPr kumimoji="0" lang="zh-CN" altLang="en-US"/>
          </a:p>
          <a:p>
            <a:pPr lvl="1" eaLnBrk="1" latinLnBrk="0" hangingPunct="1"/>
            <a:r>
              <a:rPr kumimoji="0" lang="zh-CN" altLang="en-US"/>
              <a:t>第二级</a:t>
            </a:r>
            <a:endParaRPr kumimoji="0" lang="zh-CN" altLang="en-US"/>
          </a:p>
          <a:p>
            <a:pPr lvl="2" eaLnBrk="1" latinLnBrk="0" hangingPunct="1"/>
            <a:r>
              <a:rPr kumimoji="0" lang="zh-CN" altLang="en-US"/>
              <a:t>第三级</a:t>
            </a:r>
            <a:endParaRPr kumimoji="0" lang="zh-CN" altLang="en-US"/>
          </a:p>
          <a:p>
            <a:pPr lvl="3" eaLnBrk="1" latinLnBrk="0" hangingPunct="1"/>
            <a:r>
              <a:rPr kumimoji="0" lang="zh-CN" altLang="en-US"/>
              <a:t>第四级</a:t>
            </a:r>
            <a:endParaRPr kumimoji="0" lang="zh-CN" altLang="en-US"/>
          </a:p>
          <a:p>
            <a:pPr lvl="4" eaLnBrk="1" latinLnBrk="0" hangingPunct="1"/>
            <a:r>
              <a:rPr kumimoji="0" lang="zh-CN" altLang="en-US"/>
              <a:t>第五级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11CD4CE-F5DB-44F2-8BE0-5D2A0FDBE7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E46C36F-A604-4B7E-AD75-10083EBBE86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701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 panose="05020102010507070707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701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18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18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3" Type="http://schemas.openxmlformats.org/officeDocument/2006/relationships/image" Target="../media/image4.jpeg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21.png"/><Relationship Id="rId3" Type="http://schemas.openxmlformats.org/officeDocument/2006/relationships/tags" Target="../tags/tag31.xml"/><Relationship Id="rId2" Type="http://schemas.openxmlformats.org/officeDocument/2006/relationships/image" Target="../media/image20.jpeg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38.xml"/><Relationship Id="rId1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31.png"/><Relationship Id="rId1" Type="http://schemas.openxmlformats.org/officeDocument/2006/relationships/tags" Target="../tags/tag39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tags" Target="../tags/tag40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9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tags" Target="../tags/tag41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37.png"/><Relationship Id="rId3" Type="http://schemas.openxmlformats.org/officeDocument/2006/relationships/tags" Target="../tags/tag44.xml"/><Relationship Id="rId2" Type="http://schemas.openxmlformats.org/officeDocument/2006/relationships/image" Target="../media/image36.jpeg"/><Relationship Id="rId1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8.jpeg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51.xml"/><Relationship Id="rId7" Type="http://schemas.openxmlformats.org/officeDocument/2006/relationships/image" Target="../media/image41.jpe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tags" Target="../tags/tag50.xml"/><Relationship Id="rId3" Type="http://schemas.openxmlformats.org/officeDocument/2006/relationships/image" Target="../media/image38.jpeg"/><Relationship Id="rId2" Type="http://schemas.openxmlformats.org/officeDocument/2006/relationships/tags" Target="../tags/tag49.xml"/><Relationship Id="rId10" Type="http://schemas.openxmlformats.org/officeDocument/2006/relationships/notesSlide" Target="../notesSlides/notesSlide4.xml"/><Relationship Id="rId1" Type="http://schemas.openxmlformats.org/officeDocument/2006/relationships/tags" Target="../tags/tag4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image" Target="../media/image38.jpeg"/><Relationship Id="rId1" Type="http://schemas.openxmlformats.org/officeDocument/2006/relationships/tags" Target="../tags/tag5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9.png"/><Relationship Id="rId1" Type="http://schemas.openxmlformats.org/officeDocument/2006/relationships/tags" Target="../tags/tag1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tags" Target="../tags/tag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image" Target="../media/image14.jpeg"/><Relationship Id="rId3" Type="http://schemas.openxmlformats.org/officeDocument/2006/relationships/tags" Target="../tags/tag16.xml"/><Relationship Id="rId2" Type="http://schemas.openxmlformats.org/officeDocument/2006/relationships/image" Target="../media/image13.jpeg"/><Relationship Id="rId13" Type="http://schemas.openxmlformats.org/officeDocument/2006/relationships/slideLayout" Target="../slideLayouts/slideLayout29.xml"/><Relationship Id="rId12" Type="http://schemas.openxmlformats.org/officeDocument/2006/relationships/tags" Target="../tags/tag24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17.png"/><Relationship Id="rId3" Type="http://schemas.openxmlformats.org/officeDocument/2006/relationships/tags" Target="../tags/tag25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7" Type="http://schemas.openxmlformats.org/officeDocument/2006/relationships/image" Target="../media/image19.jpeg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image" Target="../media/image18.png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89865" y="1722120"/>
            <a:ext cx="11863070" cy="15913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en-US" altLang="zh-CN" sz="2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altLang="en-US" sz="2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英国著名杂志</a:t>
            </a:r>
            <a:r>
              <a:rPr lang="en-US" altLang="zh-CN" sz="2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</a:t>
            </a:r>
            <a:r>
              <a:rPr lang="zh-CN" altLang="en-US" sz="2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焦点</a:t>
            </a:r>
            <a:r>
              <a:rPr lang="en-US" altLang="zh-CN" sz="2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》</a:t>
            </a:r>
            <a:r>
              <a:rPr lang="zh-CN" altLang="en-US" sz="2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邀请国内</a:t>
            </a:r>
            <a:r>
              <a:rPr lang="en-US" altLang="zh-CN" sz="2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100</a:t>
            </a:r>
            <a:r>
              <a:rPr lang="zh-CN" altLang="en-US" sz="2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名最具权威的专家和</a:t>
            </a:r>
            <a:r>
              <a:rPr lang="en-US" altLang="zh-CN" sz="2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1000</a:t>
            </a:r>
            <a:r>
              <a:rPr lang="zh-CN" altLang="en-US" sz="2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名读者，评选世界上最伟大的</a:t>
            </a:r>
            <a:r>
              <a:rPr lang="en-US" altLang="zh-CN" sz="2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100</a:t>
            </a:r>
            <a:r>
              <a:rPr lang="zh-CN" altLang="en-US" sz="2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项发明的榜单，榜上有名的有电脑、飞机、电灯、轮子、收音机、马桶等等。请你猜一猜，排名第一的是什么？</a:t>
            </a:r>
            <a:endParaRPr lang="zh-CN" altLang="en-US" sz="26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4243705" y="329565"/>
            <a:ext cx="3704590" cy="63119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4243913" y="344073"/>
            <a:ext cx="3704733" cy="617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kern="1200" cap="none" spc="0" normalizeH="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最伟大发明的评选</a:t>
            </a:r>
            <a:endParaRPr kumimoji="0" lang="zh-CN" altLang="en-US" sz="3200" b="1" i="0" kern="1200" cap="none" spc="0" normalizeH="0" baseline="0" noProof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62540" y="5620385"/>
            <a:ext cx="1864995" cy="12376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4149090"/>
            <a:ext cx="5424805" cy="3032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4805" y="4641850"/>
            <a:ext cx="2768600" cy="2663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35365" y="4772660"/>
            <a:ext cx="1376680" cy="12122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7"/>
          <a:stretch>
            <a:fillRect/>
          </a:stretch>
        </p:blipFill>
        <p:spPr>
          <a:xfrm>
            <a:off x="9657080" y="0"/>
            <a:ext cx="1922780" cy="1444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1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sp>
        <p:nvSpPr>
          <p:cNvPr id="150" name="rect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4040">
              <a:alpha val="70196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52" name="rect"/>
          <p:cNvSpPr/>
          <p:nvPr/>
        </p:nvSpPr>
        <p:spPr>
          <a:xfrm>
            <a:off x="152400" y="177990"/>
            <a:ext cx="11887200" cy="6502019"/>
          </a:xfrm>
          <a:prstGeom prst="rect">
            <a:avLst/>
          </a:prstGeom>
          <a:solidFill>
            <a:srgbClr val="FFFFFF">
              <a:alpha val="96862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54" name="picture 1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24028" y="198119"/>
            <a:ext cx="11782044" cy="6382511"/>
          </a:xfrm>
          <a:prstGeom prst="rect">
            <a:avLst/>
          </a:prstGeom>
        </p:spPr>
      </p:pic>
      <p:sp>
        <p:nvSpPr>
          <p:cNvPr id="156" name="textbox 156"/>
          <p:cNvSpPr/>
          <p:nvPr/>
        </p:nvSpPr>
        <p:spPr>
          <a:xfrm>
            <a:off x="152400" y="3489960"/>
            <a:ext cx="11917680" cy="1679575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algn="l" rtl="0" eaLnBrk="0">
              <a:lnSpc>
                <a:spcPct val="107000"/>
              </a:lnSpc>
            </a:pPr>
            <a:endParaRPr lang="en-US" altLang="en-US" sz="1000" dirty="0"/>
          </a:p>
          <a:p>
            <a:pPr marL="3013075" algn="l" rtl="0" eaLnBrk="0">
              <a:lnSpc>
                <a:spcPct val="92000"/>
              </a:lnSpc>
              <a:spcBef>
                <a:spcPts val="5"/>
              </a:spcBef>
            </a:pPr>
            <a:r>
              <a:rPr lang="en-US" altLang="zh-CN" sz="5300" b="1" kern="0" spc="70" dirty="0">
                <a:solidFill>
                  <a:srgbClr val="FFD96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sz="5300" b="1" kern="0" spc="70" dirty="0">
                <a:solidFill>
                  <a:srgbClr val="FFD96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制造</a:t>
            </a:r>
            <a:r>
              <a:rPr lang="en-US" altLang="zh-CN" sz="5300" b="1" kern="0" spc="70" dirty="0">
                <a:solidFill>
                  <a:srgbClr val="FFD96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5300" b="1" kern="0" spc="70" dirty="0">
                <a:solidFill>
                  <a:srgbClr val="FFD96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常州</a:t>
            </a:r>
            <a:r>
              <a:rPr sz="5300" b="1" kern="0" spc="70" dirty="0">
                <a:solidFill>
                  <a:srgbClr val="FFD96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•发展的故事</a:t>
            </a:r>
            <a:endParaRPr lang="en-US" altLang="en-US" sz="5300" dirty="0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21335" y="2521585"/>
            <a:ext cx="2997200" cy="26479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19334" y="1298600"/>
            <a:ext cx="11881321" cy="3309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3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zh-CN" sz="23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材料</a:t>
            </a:r>
            <a:r>
              <a:rPr lang="en-US" altLang="zh-CN" sz="23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zh-CN" sz="23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zh-CN" altLang="en-US" sz="23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工厂，特别是从蒸汽机开始代替水力发动机的时候起，越来越多地开设在那里。据一个同时代的人说，在1786年，人们仅看到一个烟囱，即阿克赖特纱厂的烟囱矗立在屋上。十五年后，曼彻斯特约有五十个纱厂，大多数都拥有蒸汽机。那些赶忙建筑起来的、太小而不够人口居住的工人棚屋绵延在纱厂的周围，几乎把旧城围绕起来。……设有商店的中心区域已经美化了，那里开辟了宽阔的街道，两边有很高的砖砌的房屋。最后，在城市的最外面东南方，不久也建筑起一些四周围有花园的漂亮别墅，那里住着新的贵族，棉业豪富。</a:t>
            </a:r>
            <a:endParaRPr lang="zh-CN" altLang="en-US" sz="2300" b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>
              <a:lnSpc>
                <a:spcPct val="130000"/>
              </a:lnSpc>
            </a:pPr>
            <a:r>
              <a:rPr lang="en-US" altLang="zh-CN" sz="23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altLang="en-US" sz="23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——［法］保尔·芒图著，杨人楩等译《十八世纪产业革命—英国近代大工业初期的概况》</a:t>
            </a:r>
            <a:endParaRPr lang="zh-CN" altLang="en-US" sz="2300" b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>
            <a:off x="1358600" y="5754270"/>
            <a:ext cx="661670" cy="254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4"/>
          <p:cNvSpPr txBox="1"/>
          <p:nvPr/>
        </p:nvSpPr>
        <p:spPr>
          <a:xfrm>
            <a:off x="2050529" y="5347940"/>
            <a:ext cx="2056765" cy="768350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olid"/>
          </a:ln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工业生产</a:t>
            </a:r>
            <a:r>
              <a:rPr lang="zh-CN" altLang="en-US" sz="2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逐渐向城市集中</a:t>
            </a:r>
            <a:endParaRPr lang="zh-CN" altLang="en-US" sz="2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+mn-ea"/>
            </a:endParaRPr>
          </a:p>
        </p:txBody>
      </p:sp>
      <p:cxnSp>
        <p:nvCxnSpPr>
          <p:cNvPr id="21" name="直接箭头连接符 20"/>
          <p:cNvCxnSpPr/>
          <p:nvPr/>
        </p:nvCxnSpPr>
        <p:spPr>
          <a:xfrm>
            <a:off x="4107294" y="5718780"/>
            <a:ext cx="478790" cy="127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15"/>
          <p:cNvSpPr txBox="1"/>
          <p:nvPr/>
        </p:nvSpPr>
        <p:spPr>
          <a:xfrm>
            <a:off x="4662284" y="5304760"/>
            <a:ext cx="1924685" cy="768350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olid"/>
          </a:ln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乡村人口向城市转移</a:t>
            </a:r>
            <a:endParaRPr lang="zh-CN" altLang="en-US" sz="22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7" name="文本框 10"/>
          <p:cNvSpPr txBox="1"/>
          <p:nvPr/>
        </p:nvSpPr>
        <p:spPr>
          <a:xfrm>
            <a:off x="7162800" y="4950460"/>
            <a:ext cx="3108325" cy="768350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olid"/>
          </a:ln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为经济发展提供劳动力与消费市场；</a:t>
            </a:r>
            <a:endParaRPr lang="zh-CN" altLang="en-US" sz="22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28" name="直接箭头连接符 27"/>
          <p:cNvCxnSpPr/>
          <p:nvPr/>
        </p:nvCxnSpPr>
        <p:spPr>
          <a:xfrm flipV="1">
            <a:off x="6665709" y="5295870"/>
            <a:ext cx="418465" cy="225425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13"/>
          <p:cNvSpPr txBox="1"/>
          <p:nvPr/>
        </p:nvSpPr>
        <p:spPr>
          <a:xfrm>
            <a:off x="7159625" y="5764530"/>
            <a:ext cx="3129280" cy="76835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  <a:prstDash val="solid"/>
          </a:ln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对城市的设施与服务提出了更高的要求</a:t>
            </a:r>
            <a:endParaRPr lang="zh-CN" altLang="en-US" sz="22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26" name="直接箭头连接符 25"/>
          <p:cNvCxnSpPr/>
          <p:nvPr/>
        </p:nvCxnSpPr>
        <p:spPr>
          <a:xfrm>
            <a:off x="6696824" y="5847050"/>
            <a:ext cx="332740" cy="17018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11"/>
          <p:cNvSpPr txBox="1">
            <a:spLocks noChangeArrowheads="1"/>
          </p:cNvSpPr>
          <p:nvPr/>
        </p:nvSpPr>
        <p:spPr bwMode="auto">
          <a:xfrm>
            <a:off x="119380" y="656590"/>
            <a:ext cx="11757025" cy="5594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问</a:t>
            </a:r>
            <a:r>
              <a:rPr lang="en-US" altLang="zh-CN" sz="28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以曼彻斯特为例，概括英国近代城市化进程的路径。</a:t>
            </a:r>
            <a:endParaRPr lang="zh-CN" altLang="en-US" sz="28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19494" y="5216287"/>
            <a:ext cx="1196975" cy="1028065"/>
            <a:chOff x="271259" y="5232162"/>
            <a:chExt cx="1196975" cy="1028065"/>
          </a:xfrm>
        </p:grpSpPr>
        <p:sp>
          <p:nvSpPr>
            <p:cNvPr id="29" name="椭圆 28"/>
            <p:cNvSpPr/>
            <p:nvPr/>
          </p:nvSpPr>
          <p:spPr>
            <a:xfrm>
              <a:off x="271259" y="5232162"/>
              <a:ext cx="1196975" cy="102806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" name="文本框 14"/>
            <p:cNvSpPr txBox="1"/>
            <p:nvPr/>
          </p:nvSpPr>
          <p:spPr>
            <a:xfrm>
              <a:off x="443705" y="5368589"/>
              <a:ext cx="809264" cy="768350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2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工业革命</a:t>
              </a:r>
              <a:endParaRPr lang="zh-CN" altLang="en-US" sz="2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endParaRPr>
            </a:p>
          </p:txBody>
        </p:sp>
      </p:grpSp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-635" y="2540"/>
            <a:ext cx="12197080" cy="5213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任务二：比较中英两国的城市化进程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288905" y="5302885"/>
            <a:ext cx="18599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推动城市化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发展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349865" y="5045075"/>
            <a:ext cx="1747520" cy="1198880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2" grpId="0" bldLvl="0" animBg="1"/>
      <p:bldP spid="27" grpId="0" bldLvl="0" animBg="1"/>
      <p:bldP spid="25" grpId="0" bldLvl="0" animBg="1"/>
      <p:bldP spid="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" name="TextBox 1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7160" y="582295"/>
            <a:ext cx="11757025" cy="5594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问</a:t>
            </a:r>
            <a:r>
              <a:rPr lang="en-US" altLang="zh-CN" sz="28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：常州与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曼彻斯特</a:t>
            </a:r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的城市化过程有何异同？</a:t>
            </a:r>
            <a:endParaRPr lang="zh-CN" altLang="en-US" sz="28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37160" y="1281430"/>
            <a:ext cx="11936730" cy="27774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no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3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材料二：</a:t>
            </a:r>
            <a:r>
              <a:rPr sz="23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改革开放以来，常州始终坚持走以工业为主的发展道路。改革开放伊始，常州大力发展乡镇企业，改变了传统体制下经济的整体格局，常州与苏州、无锡共同创造了著名的“苏南模式”。1980年代，全市工业化进程加快，成为一个以轻纺为主，并有机械、电子、化工、医药、服装、建材、食品等产业的工业明星城市。1990年代以来民营经济迅速发展，工业化进程不断加快，成为知名的制造业基地。</a:t>
            </a:r>
            <a:r>
              <a:rPr lang="zh-CN" sz="23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进入新世纪，常州加快科技创新，引领“常州制造”向“常州智造”跃升。</a:t>
            </a:r>
            <a:endParaRPr lang="zh-CN" sz="23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-635" y="2540"/>
            <a:ext cx="12197080" cy="5213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任务二：比较中英两国的城市化进程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7160" y="4058920"/>
            <a:ext cx="11936095" cy="2399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                                    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比较题做题方法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、明确比较对象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、确定比较项（时间、地点、主体、内容、形式、分布、影响等等）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3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、注意格式（比较项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+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解释，分点作答）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-635" y="2540"/>
            <a:ext cx="12197080" cy="5213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任务二：比较中英两国的城市化进程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aphicFrame>
        <p:nvGraphicFramePr>
          <p:cNvPr id="20" name="表格 19"/>
          <p:cNvGraphicFramePr/>
          <p:nvPr>
            <p:custDataLst>
              <p:tags r:id="rId2"/>
            </p:custDataLst>
          </p:nvPr>
        </p:nvGraphicFramePr>
        <p:xfrm>
          <a:off x="304800" y="988695"/>
          <a:ext cx="11424920" cy="539242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557530"/>
                <a:gridCol w="1693545"/>
                <a:gridCol w="2221230"/>
                <a:gridCol w="3219450"/>
                <a:gridCol w="3733165"/>
              </a:tblGrid>
              <a:tr h="511175"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比较项目</a:t>
                      </a:r>
                      <a:endParaRPr lang="zh-CN" altLang="en-US" sz="2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曼彻斯特</a:t>
                      </a:r>
                      <a:endParaRPr lang="zh-CN" altLang="en-US" sz="2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常州</a:t>
                      </a:r>
                      <a:endParaRPr lang="zh-CN" altLang="en-US" sz="2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457200">
                <a:tc rowSpan="2"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0">
                          <a:latin typeface="微软雅黑" panose="020B0503020204020204" charset="-122"/>
                          <a:ea typeface="微软雅黑" panose="020B0503020204020204" charset="-122"/>
                        </a:rPr>
                        <a:t>同</a:t>
                      </a:r>
                      <a:endParaRPr lang="zh-CN" altLang="en-US" sz="24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 rowSpan="2"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0">
                          <a:latin typeface="微软雅黑" panose="020B0503020204020204" charset="-122"/>
                          <a:ea typeface="微软雅黑" panose="020B0503020204020204" charset="-122"/>
                        </a:rPr>
                        <a:t>动力</a:t>
                      </a:r>
                      <a:endParaRPr lang="zh-CN" altLang="en-US" sz="24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endParaRPr lang="zh-CN" altLang="en-US" sz="24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</a:tr>
              <a:tr h="82296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 vMerge="1"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0">
                          <a:latin typeface="微软雅黑" panose="020B0503020204020204" charset="-122"/>
                          <a:ea typeface="微软雅黑" panose="020B0503020204020204" charset="-122"/>
                        </a:rPr>
                        <a:t>人口转移</a:t>
                      </a:r>
                      <a:endParaRPr lang="zh-CN" altLang="en-US" sz="24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 b="0">
                          <a:latin typeface="微软雅黑" panose="020B0503020204020204" charset="-122"/>
                          <a:ea typeface="微软雅黑" panose="020B0503020204020204" charset="-122"/>
                        </a:rPr>
                        <a:t>方向</a:t>
                      </a:r>
                      <a:endParaRPr lang="zh-CN" altLang="en-US" sz="24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endParaRPr lang="zh-CN" altLang="en-US" sz="24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 hMerge="1"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</a:tr>
              <a:tr h="457200">
                <a:tc rowSpan="5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0">
                          <a:latin typeface="微软雅黑" panose="020B0503020204020204" charset="-122"/>
                          <a:ea typeface="微软雅黑" panose="020B0503020204020204" charset="-122"/>
                        </a:rPr>
                        <a:t>异</a:t>
                      </a:r>
                      <a:endParaRPr lang="zh-CN" altLang="en-US" sz="24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0">
                          <a:latin typeface="微软雅黑" panose="020B0503020204020204" charset="-122"/>
                          <a:ea typeface="微软雅黑" panose="020B0503020204020204" charset="-122"/>
                        </a:rPr>
                        <a:t>起步</a:t>
                      </a:r>
                      <a:endParaRPr lang="zh-CN" altLang="en-US" sz="24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 b="0">
                          <a:latin typeface="微软雅黑" panose="020B0503020204020204" charset="-122"/>
                          <a:ea typeface="微软雅黑" panose="020B0503020204020204" charset="-122"/>
                        </a:rPr>
                        <a:t>时间</a:t>
                      </a:r>
                      <a:endParaRPr lang="zh-CN" altLang="en-US" sz="24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0">
                          <a:latin typeface="微软雅黑" panose="020B0503020204020204" charset="-122"/>
                          <a:ea typeface="微软雅黑" panose="020B0503020204020204" charset="-122"/>
                        </a:rPr>
                        <a:t>早晚</a:t>
                      </a:r>
                      <a:endParaRPr lang="zh-CN" altLang="en-US" sz="24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</a:tr>
              <a:tr h="45720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0">
                          <a:latin typeface="微软雅黑" panose="020B0503020204020204" charset="-122"/>
                          <a:ea typeface="微软雅黑" panose="020B0503020204020204" charset="-122"/>
                        </a:rPr>
                        <a:t>原因</a:t>
                      </a:r>
                      <a:endParaRPr lang="zh-CN" altLang="en-US" sz="24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</a:tr>
              <a:tr h="663575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0">
                          <a:latin typeface="微软雅黑" panose="020B0503020204020204" charset="-122"/>
                          <a:ea typeface="微软雅黑" panose="020B0503020204020204" charset="-122"/>
                        </a:rPr>
                        <a:t>目前</a:t>
                      </a:r>
                      <a:endParaRPr lang="zh-CN" altLang="en-US" sz="24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 b="0">
                          <a:latin typeface="微软雅黑" panose="020B0503020204020204" charset="-122"/>
                          <a:ea typeface="微软雅黑" panose="020B0503020204020204" charset="-122"/>
                        </a:rPr>
                        <a:t>速度</a:t>
                      </a:r>
                      <a:endParaRPr lang="zh-CN" altLang="en-US" sz="24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0">
                          <a:latin typeface="微软雅黑" panose="020B0503020204020204" charset="-122"/>
                          <a:ea typeface="微软雅黑" panose="020B0503020204020204" charset="-122"/>
                        </a:rPr>
                        <a:t>快慢</a:t>
                      </a:r>
                      <a:endParaRPr lang="zh-CN" altLang="en-US" sz="24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</a:tr>
              <a:tr h="82296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0">
                          <a:latin typeface="微软雅黑" panose="020B0503020204020204" charset="-122"/>
                          <a:ea typeface="微软雅黑" panose="020B0503020204020204" charset="-122"/>
                        </a:rPr>
                        <a:t>原因</a:t>
                      </a:r>
                      <a:endParaRPr lang="zh-CN" altLang="en-US" sz="24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</a:tr>
              <a:tr h="120015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目前所处阶段</a:t>
                      </a:r>
                      <a:endParaRPr lang="zh-CN" altLang="en-US" sz="24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 hMerge="1"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5448300" y="1504315"/>
            <a:ext cx="6096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工业化促进了城市化的进程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61100" y="2131695"/>
            <a:ext cx="38227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从农村到城市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938520" y="2759075"/>
            <a:ext cx="8515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早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85835" y="2759075"/>
            <a:ext cx="3047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晚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13300" y="3198495"/>
            <a:ext cx="3201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工业化较早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14335" y="3219450"/>
            <a:ext cx="37147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独立晚，工业化晚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13300" y="3782695"/>
            <a:ext cx="3201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趋缓，甚至停滞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14335" y="3782695"/>
            <a:ext cx="37147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趋缓，仍在发展中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13300" y="4481195"/>
            <a:ext cx="3201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城市化已相对成熟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014335" y="4366895"/>
            <a:ext cx="37147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None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经济发展，城市人口还在不断增长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953000" y="5320665"/>
            <a:ext cx="29216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后期成熟，出现逆城市化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585835" y="5505450"/>
            <a:ext cx="2717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中期阶段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文本3"/>
          <p:cNvSpPr txBox="1">
            <a:spLocks noChangeArrowheads="1"/>
          </p:cNvSpPr>
          <p:nvPr/>
        </p:nvSpPr>
        <p:spPr bwMode="auto">
          <a:xfrm>
            <a:off x="863600" y="587375"/>
            <a:ext cx="905256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4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城市化给常州带来了什么？</a:t>
            </a:r>
            <a:endParaRPr lang="zh-CN" altLang="en-US" sz="4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2" name="图片 1" descr="交通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1657985"/>
            <a:ext cx="12192635" cy="51993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fe2f1763b695ac4f9e444c8846b17d6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48920"/>
            <a:ext cx="12192000" cy="595693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445" y="6205855"/>
            <a:ext cx="12192000" cy="521970"/>
          </a:xfrm>
          <a:prstGeom prst="rect">
            <a:avLst/>
          </a:prstGeom>
          <a:solidFill>
            <a:schemeClr val="tx1">
              <a:lumMod val="75000"/>
              <a:lumOff val="25000"/>
              <a:alpha val="71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常州</a:t>
            </a:r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2023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年工业生产总值突破万亿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445" y="6336030"/>
            <a:ext cx="12192000" cy="521970"/>
          </a:xfrm>
          <a:prstGeom prst="rect">
            <a:avLst/>
          </a:prstGeom>
          <a:solidFill>
            <a:schemeClr val="tx1">
              <a:lumMod val="75000"/>
              <a:lumOff val="25000"/>
              <a:alpha val="71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常州第一家麦当劳工人文化宫餐厅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4445" y="190500"/>
            <a:ext cx="12117705" cy="6096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环球港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5865" y="611505"/>
            <a:ext cx="3189605" cy="3031490"/>
          </a:xfrm>
          <a:prstGeom prst="rect">
            <a:avLst/>
          </a:prstGeom>
        </p:spPr>
      </p:pic>
      <p:pic>
        <p:nvPicPr>
          <p:cNvPr id="3" name="图片 2" descr="常州市图书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420" y="677545"/>
            <a:ext cx="2948305" cy="2966085"/>
          </a:xfrm>
          <a:prstGeom prst="rect">
            <a:avLst/>
          </a:prstGeom>
        </p:spPr>
      </p:pic>
      <p:pic>
        <p:nvPicPr>
          <p:cNvPr id="6" name="图片 5" descr="常州市博物馆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865" y="3744595"/>
            <a:ext cx="3188335" cy="2558415"/>
          </a:xfrm>
          <a:prstGeom prst="rect">
            <a:avLst/>
          </a:prstGeom>
        </p:spPr>
      </p:pic>
      <p:pic>
        <p:nvPicPr>
          <p:cNvPr id="104" name="图片 103"/>
          <p:cNvPicPr/>
          <p:nvPr/>
        </p:nvPicPr>
        <p:blipFill>
          <a:blip r:embed="rId4"/>
          <a:stretch>
            <a:fillRect/>
          </a:stretch>
        </p:blipFill>
        <p:spPr>
          <a:xfrm>
            <a:off x="5012055" y="3744595"/>
            <a:ext cx="2947035" cy="2558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/>
        </p:nvPicPr>
        <p:blipFill>
          <a:blip r:embed="rId5"/>
          <a:stretch>
            <a:fillRect/>
          </a:stretch>
        </p:blipFill>
        <p:spPr>
          <a:xfrm>
            <a:off x="8575675" y="694690"/>
            <a:ext cx="2549525" cy="29489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1412875" y="250825"/>
            <a:ext cx="2288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常州江南环球港</a:t>
            </a:r>
            <a:endParaRPr lang="zh-CN" altLang="en-US" b="1"/>
          </a:p>
        </p:txBody>
      </p:sp>
      <p:sp>
        <p:nvSpPr>
          <p:cNvPr id="8" name="文本框 7"/>
          <p:cNvSpPr txBox="1"/>
          <p:nvPr/>
        </p:nvSpPr>
        <p:spPr>
          <a:xfrm>
            <a:off x="5520690" y="326390"/>
            <a:ext cx="1852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常州市文化广场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891270" y="326390"/>
            <a:ext cx="2020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高铁武进站</a:t>
            </a:r>
            <a:endParaRPr lang="zh-CN" altLang="en-US" b="1"/>
          </a:p>
        </p:txBody>
      </p:sp>
      <p:sp>
        <p:nvSpPr>
          <p:cNvPr id="10" name="文本框 9"/>
          <p:cNvSpPr txBox="1"/>
          <p:nvPr/>
        </p:nvSpPr>
        <p:spPr>
          <a:xfrm>
            <a:off x="1965960" y="6421755"/>
            <a:ext cx="2004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常州博物馆</a:t>
            </a:r>
            <a:endParaRPr lang="zh-CN" altLang="en-US" b="1"/>
          </a:p>
        </p:txBody>
      </p:sp>
      <p:sp>
        <p:nvSpPr>
          <p:cNvPr id="11" name="文本框 10"/>
          <p:cNvSpPr txBox="1"/>
          <p:nvPr/>
        </p:nvSpPr>
        <p:spPr>
          <a:xfrm>
            <a:off x="5277485" y="6427470"/>
            <a:ext cx="2774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常州二院阳湖医院</a:t>
            </a:r>
            <a:endParaRPr lang="zh-CN" altLang="en-US" b="1"/>
          </a:p>
        </p:txBody>
      </p:sp>
      <p:sp>
        <p:nvSpPr>
          <p:cNvPr id="12" name="文本框 11"/>
          <p:cNvSpPr txBox="1"/>
          <p:nvPr/>
        </p:nvSpPr>
        <p:spPr>
          <a:xfrm>
            <a:off x="9025255" y="6420485"/>
            <a:ext cx="23221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江苏省前黄中学</a:t>
            </a:r>
            <a:endParaRPr lang="zh-CN" altLang="en-US" b="1"/>
          </a:p>
        </p:txBody>
      </p:sp>
      <p:pic>
        <p:nvPicPr>
          <p:cNvPr id="107" name="图片 106"/>
          <p:cNvPicPr/>
          <p:nvPr/>
        </p:nvPicPr>
        <p:blipFill>
          <a:blip r:embed="rId6"/>
          <a:stretch>
            <a:fillRect/>
          </a:stretch>
        </p:blipFill>
        <p:spPr>
          <a:xfrm>
            <a:off x="8576945" y="3744595"/>
            <a:ext cx="2552700" cy="25577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6689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文本框 2"/>
          <p:cNvSpPr txBox="1"/>
          <p:nvPr/>
        </p:nvSpPr>
        <p:spPr>
          <a:xfrm>
            <a:off x="-635" y="6336030"/>
            <a:ext cx="12192000" cy="521970"/>
          </a:xfrm>
          <a:prstGeom prst="rect">
            <a:avLst/>
          </a:prstGeom>
          <a:solidFill>
            <a:schemeClr val="tx1">
              <a:lumMod val="75000"/>
              <a:lumOff val="25000"/>
              <a:alpha val="73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高楼大厦不断涌现，电梯是人们购房时的基本配置</a:t>
            </a:r>
            <a:endParaRPr lang="en-US" altLang="zh-CN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-635" y="2197100"/>
            <a:ext cx="12192000" cy="2256155"/>
          </a:xfrm>
          <a:prstGeom prst="rect">
            <a:avLst/>
          </a:prstGeom>
          <a:solidFill>
            <a:schemeClr val="tx1">
              <a:lumMod val="85000"/>
              <a:lumOff val="15000"/>
              <a:alpha val="55000"/>
            </a:schemeClr>
          </a:solidFill>
        </p:spPr>
        <p:txBody>
          <a:bodyPr wrap="square" rtlCol="0">
            <a:noAutofit/>
          </a:bodyPr>
          <a:p>
            <a:pPr algn="ctr"/>
            <a:endParaRPr lang="zh-CN" altLang="en-US" sz="4800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4800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城市对人的影响，仅仅是衣食住行吗？</a:t>
            </a:r>
            <a:endParaRPr lang="zh-CN" altLang="en-US" sz="4800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0" y="6336030"/>
            <a:ext cx="12192000" cy="521970"/>
          </a:xfrm>
          <a:prstGeom prst="rect">
            <a:avLst/>
          </a:prstGeom>
          <a:solidFill>
            <a:schemeClr val="tx1">
              <a:lumMod val="75000"/>
              <a:lumOff val="25000"/>
              <a:alpha val="73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常州一网友反馈：市中心最伤，3公里堵50分钟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" name="图片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147955" y="128905"/>
            <a:ext cx="5463540" cy="61080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3"/>
          <a:stretch>
            <a:fillRect/>
          </a:stretch>
        </p:blipFill>
        <p:spPr>
          <a:xfrm>
            <a:off x="5948045" y="129540"/>
            <a:ext cx="6053455" cy="59759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97255" y="572770"/>
            <a:ext cx="609600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600" b="1">
                <a:solidFill>
                  <a:schemeClr val="bg2">
                    <a:lumMod val="2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城市化的内涵</a:t>
            </a:r>
            <a:endParaRPr lang="zh-CN" altLang="en-US" sz="2600" b="1">
              <a:solidFill>
                <a:schemeClr val="bg2">
                  <a:lumMod val="25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24" name="文本框 23"/>
          <p:cNvSpPr txBox="1"/>
          <p:nvPr>
            <p:custDataLst>
              <p:tags r:id="rId1"/>
            </p:custDataLst>
          </p:nvPr>
        </p:nvSpPr>
        <p:spPr>
          <a:xfrm>
            <a:off x="897890" y="1286510"/>
            <a:ext cx="10741660" cy="1679575"/>
          </a:xfrm>
          <a:prstGeom prst="rect">
            <a:avLst/>
          </a:prstGeom>
          <a:noFill/>
          <a:ln>
            <a:solidFill>
              <a:srgbClr val="705540"/>
            </a:solidFill>
          </a:ln>
        </p:spPr>
        <p:txBody>
          <a:bodyPr wrap="square" rtlCol="0" anchor="t">
            <a:noAutofit/>
          </a:bodyPr>
          <a:p>
            <a:pPr indent="457200" fontAlgn="auto">
              <a:lnSpc>
                <a:spcPct val="110000"/>
              </a:lnSpc>
            </a:pPr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城市化(城镇化)是一个变传统的乡村社会为现代的城市社会的自然历史过程。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457200" fontAlgn="auto">
              <a:lnSpc>
                <a:spcPct val="110000"/>
              </a:lnSpc>
            </a:pPr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其主要表现是：农村人口不断地向城市地区集中，城市数目增多，城市人口在该国总人口中的比重不断上升，同时农村生活方式向城市生活方式转变。                                                  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457200" algn="r" fontAlgn="auto">
              <a:lnSpc>
                <a:spcPct val="110000"/>
              </a:lnSpc>
            </a:pPr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        ——王旭《美国城市史》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897255" y="3313430"/>
            <a:ext cx="111163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1.</a:t>
            </a:r>
            <a:r>
              <a:rPr lang="zh-CN" altLang="en-US" sz="24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含义</a:t>
            </a:r>
            <a:r>
              <a:rPr lang="zh-CN" altLang="en-US" sz="2400" b="1">
                <a:solidFill>
                  <a:schemeClr val="bg2">
                    <a:lumMod val="2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：</a:t>
            </a:r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城市化（城镇化）是人类的</a:t>
            </a:r>
            <a:r>
              <a:rPr lang="zh-CN" altLang="en-US" sz="24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生产</a:t>
            </a:r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和</a:t>
            </a:r>
            <a:r>
              <a:rPr lang="zh-CN" altLang="en-US" sz="24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生活</a:t>
            </a:r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随着</a:t>
            </a:r>
            <a:r>
              <a:rPr lang="zh-CN" altLang="en-US" sz="24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社会生产力</a:t>
            </a:r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的发展由</a:t>
            </a:r>
            <a:r>
              <a:rPr lang="zh-CN" altLang="en-US" sz="24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农村</a:t>
            </a:r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向</a:t>
            </a:r>
            <a:r>
              <a:rPr lang="zh-CN" altLang="en-US" sz="24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城市</a:t>
            </a:r>
            <a:r>
              <a:rPr lang="zh-CN" altLang="en-US"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不断转移以及城市空间不断扩大的过程</a:t>
            </a:r>
            <a:endParaRPr lang="zh-CN" altLang="en-US" sz="24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897890" y="4232275"/>
            <a:ext cx="103847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2.</a:t>
            </a:r>
            <a:r>
              <a:rPr lang="zh-CN" altLang="en-US" sz="24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表现</a:t>
            </a:r>
            <a:r>
              <a:rPr lang="zh-CN" altLang="en-US" sz="2400" b="1">
                <a:solidFill>
                  <a:schemeClr val="bg2">
                    <a:lumMod val="2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：</a:t>
            </a:r>
            <a:r>
              <a:rPr sz="24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城市人口不断增加，占总人口的比重不断上升；城市规模不断扩大；城市数量不断增加；城市设施水平提高和居民生活状况实质性改变</a:t>
            </a:r>
            <a:endParaRPr sz="24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897255" y="5308600"/>
            <a:ext cx="41440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3.影响因素：</a:t>
            </a:r>
            <a:endParaRPr lang="zh-CN" altLang="en-US" sz="2400" b="1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5"/>
            </p:custDataLst>
          </p:nvPr>
        </p:nvSpPr>
        <p:spPr>
          <a:xfrm>
            <a:off x="2984500" y="5343525"/>
            <a:ext cx="2751455" cy="42545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 anchor="t">
            <a:noAutofit/>
          </a:bodyPr>
          <a:p>
            <a:pPr indent="0" algn="ctr">
              <a:lnSpc>
                <a:spcPct val="100000"/>
              </a:lnSpc>
              <a:buClrTx/>
              <a:buSzTx/>
              <a:buFont typeface="Wingdings" panose="05000000000000000000" charset="0"/>
              <a:buNone/>
            </a:pPr>
            <a:r>
              <a:rPr lang="zh-CN" altLang="en-US" sz="24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社会经济发展水平</a:t>
            </a:r>
            <a:endParaRPr lang="zh-CN" altLang="en-US" sz="24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6261735" y="5343525"/>
            <a:ext cx="1544955" cy="42672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 anchor="t">
            <a:noAutofit/>
          </a:bodyPr>
          <a:p>
            <a:pPr indent="0" algn="ctr">
              <a:lnSpc>
                <a:spcPct val="100000"/>
              </a:lnSpc>
              <a:buClrTx/>
              <a:buSzTx/>
              <a:buFont typeface="Wingdings" panose="05000000000000000000" charset="0"/>
              <a:buNone/>
            </a:pPr>
            <a:r>
              <a:rPr lang="zh-CN" altLang="en-US" sz="24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工业化</a:t>
            </a:r>
            <a:endParaRPr lang="zh-CN" altLang="en-US" sz="2400" b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38" grpId="0" bldLvl="0" animBg="1"/>
      <p:bldP spid="11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63575" y="666115"/>
            <a:ext cx="5065395" cy="4719955"/>
          </a:xfrm>
          <a:prstGeom prst="rect">
            <a:avLst/>
          </a:prstGeom>
        </p:spPr>
      </p:pic>
      <p:pic>
        <p:nvPicPr>
          <p:cNvPr id="108" name="图片 107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665480"/>
            <a:ext cx="5312410" cy="47205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578485" y="5814060"/>
            <a:ext cx="5149850" cy="521970"/>
          </a:xfrm>
          <a:prstGeom prst="rect">
            <a:avLst/>
          </a:prstGeom>
          <a:solidFill>
            <a:schemeClr val="tx1">
              <a:lumMod val="75000"/>
              <a:lumOff val="25000"/>
              <a:alpha val="71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垃圾非法埋放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6095365" y="5814060"/>
            <a:ext cx="5313680" cy="521970"/>
          </a:xfrm>
          <a:prstGeom prst="rect">
            <a:avLst/>
          </a:prstGeom>
          <a:solidFill>
            <a:schemeClr val="tx1">
              <a:lumMod val="75000"/>
              <a:lumOff val="25000"/>
              <a:alpha val="71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秋冬常见雾霾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4" name="picture 9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sp>
        <p:nvSpPr>
          <p:cNvPr id="906" name="rect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4040">
              <a:alpha val="70196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08" name="rect"/>
          <p:cNvSpPr/>
          <p:nvPr/>
        </p:nvSpPr>
        <p:spPr>
          <a:xfrm>
            <a:off x="152400" y="177990"/>
            <a:ext cx="11887200" cy="6502019"/>
          </a:xfrm>
          <a:prstGeom prst="rect">
            <a:avLst/>
          </a:prstGeom>
          <a:solidFill>
            <a:srgbClr val="FFFFFF">
              <a:alpha val="96862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910" name="picture 9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65175" y="281939"/>
            <a:ext cx="11687556" cy="6355080"/>
          </a:xfrm>
          <a:prstGeom prst="rect">
            <a:avLst/>
          </a:prstGeom>
        </p:spPr>
      </p:pic>
      <p:sp>
        <p:nvSpPr>
          <p:cNvPr id="912" name="textbox 912"/>
          <p:cNvSpPr/>
          <p:nvPr/>
        </p:nvSpPr>
        <p:spPr>
          <a:xfrm>
            <a:off x="352044" y="3489959"/>
            <a:ext cx="11599544" cy="1679575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algn="l" rtl="0" eaLnBrk="0">
              <a:lnSpc>
                <a:spcPct val="107000"/>
              </a:lnSpc>
            </a:pPr>
            <a:endParaRPr lang="en-US" altLang="en-US" sz="1000" dirty="0"/>
          </a:p>
          <a:p>
            <a:pPr marL="2385060" algn="l" rtl="0" eaLnBrk="0">
              <a:lnSpc>
                <a:spcPct val="92000"/>
              </a:lnSpc>
              <a:spcBef>
                <a:spcPts val="5"/>
              </a:spcBef>
            </a:pPr>
            <a:r>
              <a:rPr lang="en-US" altLang="zh-CN" sz="5300" b="1" kern="0" spc="-130" dirty="0">
                <a:solidFill>
                  <a:srgbClr val="FFD96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5300" b="1" kern="0" spc="-130" dirty="0">
                <a:solidFill>
                  <a:srgbClr val="FFD96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共创</a:t>
            </a:r>
            <a:r>
              <a:rPr sz="5300" b="1" kern="0" spc="-130" dirty="0">
                <a:solidFill>
                  <a:srgbClr val="FFD96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• 未来的</a:t>
            </a:r>
            <a:r>
              <a:rPr sz="5300" b="1" kern="0" spc="-140" dirty="0">
                <a:solidFill>
                  <a:srgbClr val="FFD96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故事</a:t>
            </a:r>
            <a:endParaRPr lang="en-US" altLang="en-US" sz="5300" dirty="0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82930" y="2521585"/>
            <a:ext cx="2997200" cy="26479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1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4000" y="694055"/>
            <a:ext cx="12197715" cy="479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2400" b="0" dirty="0">
                <a:latin typeface="微软雅黑" panose="020B0503020204020204" charset="-122"/>
                <a:ea typeface="微软雅黑" panose="020B0503020204020204" charset="-122"/>
              </a:rPr>
              <a:t>小组讨论</a:t>
            </a:r>
            <a:r>
              <a:rPr lang="en-US" altLang="zh-CN" sz="2400" b="0" dirty="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400" b="0" dirty="0">
                <a:latin typeface="微软雅黑" panose="020B0503020204020204" charset="-122"/>
                <a:ea typeface="微软雅黑" panose="020B0503020204020204" charset="-122"/>
              </a:rPr>
              <a:t>：我们需要怎样的城市？</a:t>
            </a:r>
            <a:endParaRPr lang="zh-CN" altLang="en-US" sz="2400" b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-635" y="2540"/>
            <a:ext cx="12197080" cy="5213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任务三：探讨城市发展与个人的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关系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 descr="d942285d230f40e1d8a9340e4e851d2764457217822f-Wwwkw4_fw658.web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925" t="54137" r="3314" b="18054"/>
          <a:stretch>
            <a:fillRect/>
          </a:stretch>
        </p:blipFill>
        <p:spPr>
          <a:xfrm>
            <a:off x="0" y="5629910"/>
            <a:ext cx="12192000" cy="12280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4000" y="1403350"/>
            <a:ext cx="11624310" cy="23069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构建“一主四副一极、一纵三横多片”的市域总体空间格局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；到2025年，高端装备、新能源、新材料等集群发展力争达到国际先进水平；标志性产业链建立；城市重要空间功能板块规划建设；到2025年全市创成国家全域旅游示范区。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——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摘自常州市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十四五规划（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2021-2025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年）、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2035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年远景规划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4000" y="4036695"/>
            <a:ext cx="113703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请你带着对城市未来的期待，绘制一幅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2035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年常州发展的图画，或者用文字描述一下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2035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年常州的发展状况，并说明理由。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-635" y="2540"/>
            <a:ext cx="12197080" cy="5213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三：比较中英两国的城市化进程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 descr="d942285d230f40e1d8a9340e4e851d2764457217822f-Wwwkw4_fw658.web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925" t="54137" r="3314" b="18054"/>
          <a:stretch>
            <a:fillRect/>
          </a:stretch>
        </p:blipFill>
        <p:spPr>
          <a:xfrm>
            <a:off x="0" y="5629910"/>
            <a:ext cx="12192000" cy="1228090"/>
          </a:xfrm>
          <a:prstGeom prst="rect">
            <a:avLst/>
          </a:prstGeom>
        </p:spPr>
      </p:pic>
      <p:sp>
        <p:nvSpPr>
          <p:cNvPr id="7" name="TextBox 1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4000" y="694055"/>
            <a:ext cx="12197715" cy="479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spAutoFit/>
          </a:bodyPr>
          <a:p>
            <a:pPr>
              <a:lnSpc>
                <a:spcPct val="130000"/>
              </a:lnSpc>
            </a:pPr>
            <a:r>
              <a:rPr lang="zh-CN" altLang="en-US" sz="2400" b="0" dirty="0">
                <a:latin typeface="微软雅黑" panose="020B0503020204020204" charset="-122"/>
                <a:ea typeface="微软雅黑" panose="020B0503020204020204" charset="-122"/>
              </a:rPr>
              <a:t>小组讨论</a:t>
            </a:r>
            <a:r>
              <a:rPr lang="en-US" altLang="zh-CN" sz="2400" b="0" dirty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400" b="0" dirty="0">
                <a:latin typeface="微软雅黑" panose="020B0503020204020204" charset="-122"/>
                <a:ea typeface="微软雅黑" panose="020B0503020204020204" charset="-122"/>
              </a:rPr>
              <a:t>：城市需要怎样的我们？</a:t>
            </a:r>
            <a:endParaRPr lang="zh-CN" altLang="en-US" sz="2400" b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535" y="1503045"/>
            <a:ext cx="4813935" cy="26612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3535" y="4164330"/>
            <a:ext cx="481330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t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常州清洁工捡到20万元报警后物归原主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6005" y="3574415"/>
            <a:ext cx="4519930" cy="247967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866005" y="6054090"/>
            <a:ext cx="4519930" cy="36830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t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常州3名空调工人组团救人获人民日报点赞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9" name="图片 108"/>
          <p:cNvPicPr/>
          <p:nvPr/>
        </p:nvPicPr>
        <p:blipFill>
          <a:blip r:embed="rId7"/>
          <a:stretch>
            <a:fillRect/>
          </a:stretch>
        </p:blipFill>
        <p:spPr>
          <a:xfrm>
            <a:off x="5606415" y="1090295"/>
            <a:ext cx="5181600" cy="2423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7404735" y="3574415"/>
            <a:ext cx="4519930" cy="64516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t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常州警官积极开展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团圆行动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获人民日报点赞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1" grpId="0" bldLvl="0" animBg="1"/>
      <p:bldP spid="2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4410" y="920143"/>
            <a:ext cx="11633426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altLang="zh-CN" sz="28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zh-CN" altLang="en-US" sz="28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城市日益成为一种综合性的共同体，人们也日益需要形成、学习、遵守城市规则，承担更多的城市义务。高密度、快节奏、高流动，是当代城市社会的重要特点。这就必然要求人们树立与现代城市的密度、节奏、速度等相适应的共同性思维与行为规范。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                                                                         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                                                                           ——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陈忠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《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城市社会：文明多样性与命运共同体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》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4123" y="4627684"/>
            <a:ext cx="1150375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履行公民权利与义务、明白责任与担当、坚持诚信原则等等</a:t>
            </a:r>
            <a:endParaRPr lang="zh-CN" altLang="en-US" sz="24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d942285d230f40e1d8a9340e4e851d2764457217822f-Wwwkw4_fw658.web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925" t="54137" r="3314" b="18054"/>
          <a:stretch>
            <a:fillRect/>
          </a:stretch>
        </p:blipFill>
        <p:spPr>
          <a:xfrm>
            <a:off x="0" y="5629910"/>
            <a:ext cx="12192000" cy="12280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44170" y="39814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总结：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7325" y="455295"/>
            <a:ext cx="11817350" cy="5262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3375" indent="-200025">
              <a:lnSpc>
                <a:spcPct val="150000"/>
              </a:lnSpc>
              <a:spcAft>
                <a:spcPts val="0"/>
              </a:spcAft>
            </a:pPr>
            <a:r>
              <a:rPr lang="zh-CN" altLang="en-US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</a:t>
            </a:r>
            <a:r>
              <a:rPr lang="en-US" altLang="zh-CN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“工业革命时，农村人口源源不断地涌入城市。这些从农村出来的农民，农村那种散居所养成的习惯还没有改变。如生活垃圾到处倾倒，污水随处泼酒，不少城市居民还保留着养猪的习惯，所以到处是猪圈。由于厕所不够，人们不得不随地大小便。”这主要反映了（　　）</a:t>
            </a:r>
            <a:endParaRPr lang="zh-CN" altLang="en-US" sz="28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33375" indent="-200025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A</a:t>
            </a:r>
            <a:r>
              <a:rPr lang="zh-CN" altLang="en-US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．工业革命加速了英国城市化进程     </a:t>
            </a:r>
            <a:endParaRPr lang="en-US" altLang="zh-CN" sz="28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33375" indent="-200025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B</a:t>
            </a:r>
            <a:r>
              <a:rPr lang="zh-CN" altLang="en-US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．城市化发展使城市管理难度提升</a:t>
            </a:r>
            <a:endParaRPr lang="zh-CN" altLang="en-US" sz="28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33375" indent="-200025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C</a:t>
            </a:r>
            <a:r>
              <a:rPr lang="zh-CN" altLang="en-US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．民众素质低阻碍了城市经济发展     </a:t>
            </a:r>
            <a:endParaRPr lang="en-US" altLang="zh-CN" sz="28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33375" indent="-200025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D</a:t>
            </a:r>
            <a:r>
              <a:rPr lang="zh-CN" altLang="en-US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．工业革命推动养殖业在城市扩展</a:t>
            </a:r>
            <a:endParaRPr lang="zh-CN" altLang="en-US" sz="28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84193" y="3833204"/>
            <a:ext cx="10059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5400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 √</a:t>
            </a:r>
            <a:endParaRPr lang="zh-CN" altLang="en-US" sz="5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44805" y="734695"/>
            <a:ext cx="11384915" cy="5908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3375" indent="-200025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2</a:t>
            </a:r>
            <a:r>
              <a:rPr lang="zh-CN" altLang="en-US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18</a:t>
            </a:r>
            <a:r>
              <a:rPr lang="zh-CN" altLang="en-US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世纪中叶～</a:t>
            </a:r>
            <a:r>
              <a:rPr lang="en-US" altLang="zh-CN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</a:t>
            </a:r>
            <a:r>
              <a:rPr lang="zh-CN" altLang="en-US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世纪中叶，英国城市居民重返乡村、回归自然的愿望和呼声日益高涨。城市规划师尝试将风景园的规划手法应用到城市之中，从而产生了田园城镇的景观规划。这一现象的出现可能是由于（　　）</a:t>
            </a:r>
            <a:endParaRPr lang="zh-CN" altLang="en-US" sz="28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33375" indent="-200025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A</a:t>
            </a:r>
            <a:r>
              <a:rPr lang="zh-CN" altLang="en-US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．对圈地运动进行反思               </a:t>
            </a:r>
            <a:endParaRPr lang="en-US" altLang="zh-CN" sz="28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33375" indent="-200025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B</a:t>
            </a:r>
            <a:r>
              <a:rPr lang="zh-CN" altLang="en-US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．城乡铁路交通的便利</a:t>
            </a:r>
            <a:endParaRPr lang="zh-CN" altLang="en-US" sz="28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33375" indent="-200025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C</a:t>
            </a:r>
            <a:r>
              <a:rPr lang="zh-CN" altLang="en-US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．汽油污染引发对田园生活的向往     </a:t>
            </a:r>
            <a:endParaRPr lang="en-US" altLang="zh-CN" sz="28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33375" indent="-200025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D</a:t>
            </a:r>
            <a:r>
              <a:rPr lang="zh-CN" altLang="en-US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．城市发展伴随着生存环境的恶化</a:t>
            </a:r>
            <a:endParaRPr lang="zh-CN" altLang="en-US" sz="28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33375" algn="just">
              <a:lnSpc>
                <a:spcPct val="150000"/>
              </a:lnSpc>
              <a:spcAft>
                <a:spcPts val="0"/>
              </a:spcAft>
            </a:pPr>
            <a:endParaRPr lang="zh-CN" altLang="zh-CN" sz="28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48745" y="5444795"/>
            <a:ext cx="10059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5400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√</a:t>
            </a:r>
            <a:endParaRPr lang="zh-CN" altLang="en-US" sz="5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5105" y="734695"/>
            <a:ext cx="11842115" cy="5262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3375" indent="-200025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3</a:t>
            </a:r>
            <a:r>
              <a:rPr lang="zh-CN" altLang="en-US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、“西方的市政管理，经济模式的传人，使商埠最先脱出中国传统政治城市的模式，率先迈向近代化，沿海口岸被迫开埠被视为这些城市近代化的起始点”。这段话（　　）</a:t>
            </a:r>
            <a:endParaRPr lang="zh-CN" altLang="en-US" sz="28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33375" indent="-200025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A</a:t>
            </a:r>
            <a:r>
              <a:rPr lang="zh-CN" altLang="en-US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．认为中国近代化始于被迫开埠通商   </a:t>
            </a:r>
            <a:endParaRPr lang="en-US" altLang="zh-CN" sz="28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33375" indent="-200025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B</a:t>
            </a:r>
            <a:r>
              <a:rPr lang="zh-CN" altLang="en-US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．解释了中国近代城市发展的根本原因</a:t>
            </a:r>
            <a:endParaRPr lang="zh-CN" altLang="en-US" sz="28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33375" indent="-200025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C</a:t>
            </a:r>
            <a:r>
              <a:rPr lang="zh-CN" altLang="en-US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．全面分析了列强侵略对中国的影响   </a:t>
            </a:r>
            <a:endParaRPr lang="en-US" altLang="zh-CN" sz="28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33375" indent="-200025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D</a:t>
            </a:r>
            <a:r>
              <a:rPr lang="zh-CN" altLang="en-US" sz="2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．客观评价了西方扩张的积极作用</a:t>
            </a:r>
            <a:endParaRPr lang="zh-CN" altLang="en-US" sz="28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33375" algn="just">
              <a:lnSpc>
                <a:spcPct val="150000"/>
              </a:lnSpc>
              <a:spcAft>
                <a:spcPts val="0"/>
              </a:spcAft>
            </a:pPr>
            <a:endParaRPr lang="zh-CN" altLang="zh-CN" sz="28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85267" y="4635791"/>
            <a:ext cx="10059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5400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√</a:t>
            </a:r>
            <a:endParaRPr lang="zh-CN" altLang="en-US" sz="5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23570" y="5641975"/>
            <a:ext cx="10662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从传统的乡村社会到现代的城市社会，城市化经历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漫长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的过程。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47115" y="544195"/>
            <a:ext cx="9582785" cy="4968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857240" y="1839595"/>
            <a:ext cx="5481955" cy="709930"/>
          </a:xfrm>
          <a:prstGeom prst="rect">
            <a:avLst/>
          </a:prstGeom>
        </p:spPr>
      </p:pic>
      <p:pic>
        <p:nvPicPr>
          <p:cNvPr id="5" name="图片 4" descr="常州城市图片.web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59945" cy="73996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59205" y="821055"/>
            <a:ext cx="107175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>
                <a:latin typeface="华文楷体" panose="02010600040101010101" charset="-122"/>
                <a:ea typeface="华文楷体" panose="02010600040101010101" charset="-122"/>
              </a:rPr>
              <a:t>第</a:t>
            </a:r>
            <a:r>
              <a:rPr lang="en-US" altLang="zh-CN" sz="4800" b="1">
                <a:latin typeface="华文楷体" panose="02010600040101010101" charset="-122"/>
                <a:ea typeface="华文楷体" panose="02010600040101010101" charset="-122"/>
              </a:rPr>
              <a:t>11</a:t>
            </a:r>
            <a:r>
              <a:rPr lang="zh-CN" altLang="en-US" sz="4800" b="1">
                <a:latin typeface="华文楷体" panose="02010600040101010101" charset="-122"/>
                <a:ea typeface="华文楷体" panose="02010600040101010101" charset="-122"/>
              </a:rPr>
              <a:t>课</a:t>
            </a:r>
            <a:r>
              <a:rPr lang="en-US" altLang="zh-CN" sz="4800" b="1">
                <a:latin typeface="华文楷体" panose="02010600040101010101" charset="-122"/>
                <a:ea typeface="华文楷体" panose="02010600040101010101" charset="-122"/>
              </a:rPr>
              <a:t> </a:t>
            </a:r>
            <a:r>
              <a:rPr lang="zh-CN" altLang="en-US" sz="4800" b="1">
                <a:latin typeface="华文楷体" panose="02010600040101010101" charset="-122"/>
                <a:ea typeface="华文楷体" panose="02010600040101010101" charset="-122"/>
              </a:rPr>
              <a:t>近代以来的城市化进程</a:t>
            </a:r>
            <a:endParaRPr lang="zh-CN" altLang="en-US" sz="4800" b="1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4800" b="1">
                <a:latin typeface="华文楷体" panose="02010600040101010101" charset="-122"/>
                <a:ea typeface="华文楷体" panose="02010600040101010101" charset="-122"/>
              </a:rPr>
              <a:t>                                   </a:t>
            </a:r>
            <a:r>
              <a:rPr lang="en-US" altLang="zh-CN" sz="40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——</a:t>
            </a:r>
            <a:r>
              <a:rPr lang="zh-CN" altLang="en-US" sz="40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以常州市为例</a:t>
            </a:r>
            <a:endParaRPr lang="zh-CN" altLang="en-US" sz="40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70865" y="2070735"/>
            <a:ext cx="7112000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行政区划面积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4372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平方公里 ，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辖金坛、武进、新北、天宁、钟楼五区，溧阳一市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年常住人口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537.50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万人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年，常州地区生产总值1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0116.36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亿元，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江苏破万亿第五城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人均地区生产总值达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18.84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万元，国内排名第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位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94385" y="869950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latin typeface="华文行楷" panose="02010800040101010101" charset="-122"/>
                <a:ea typeface="华文行楷" panose="02010800040101010101" charset="-122"/>
              </a:rPr>
              <a:t>常州</a:t>
            </a:r>
            <a:endParaRPr lang="zh-CN" altLang="en-US" sz="5400" b="1"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5" name="图片 4" descr="常州区划图.web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52995" y="588645"/>
            <a:ext cx="4375785" cy="53473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0" r="3616"/>
          <a:stretch>
            <a:fillRect/>
          </a:stretch>
        </p:blipFill>
        <p:spPr>
          <a:xfrm>
            <a:off x="292468" y="1572071"/>
            <a:ext cx="8144332" cy="33928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4" b="1317"/>
          <a:stretch>
            <a:fillRect/>
          </a:stretch>
        </p:blipFill>
        <p:spPr>
          <a:xfrm>
            <a:off x="8436799" y="1524585"/>
            <a:ext cx="3246869" cy="3347324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0" y="5227320"/>
            <a:ext cx="1219263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1982</a:t>
            </a:r>
            <a:r>
              <a:rPr kumimoji="0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年，常州城市化率和其他地区差别不大。而到了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1999</a:t>
            </a:r>
            <a:r>
              <a:rPr kumimoji="0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年，常州的城市化率已远超全国平均水平（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50%</a:t>
            </a:r>
            <a:r>
              <a:rPr kumimoji="0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），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2023</a:t>
            </a:r>
            <a:r>
              <a:rPr kumimoji="0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年达到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78%</a:t>
            </a:r>
            <a:r>
              <a:rPr kumimoji="0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以上， 是名副其实的大城市。                      </a:t>
            </a:r>
            <a:r>
              <a:rPr lang="en-US" altLang="zh-CN" sz="2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                                                           </a:t>
            </a:r>
            <a:endParaRPr kumimoji="0" lang="en-US" altLang="zh-C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981065" y="3565525"/>
            <a:ext cx="165100" cy="1651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6"/>
            </p:custDataLst>
          </p:nvPr>
        </p:nvSpPr>
        <p:spPr>
          <a:xfrm>
            <a:off x="9080500" y="1329690"/>
            <a:ext cx="165100" cy="1651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7"/>
            </p:custDataLst>
          </p:nvPr>
        </p:nvSpPr>
        <p:spPr>
          <a:xfrm>
            <a:off x="7225665" y="2845435"/>
            <a:ext cx="165100" cy="1651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6062980" y="2962910"/>
            <a:ext cx="1253490" cy="6883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>
            <p:custDataLst>
              <p:tags r:id="rId8"/>
            </p:custDataLst>
          </p:nvPr>
        </p:nvCxnSpPr>
        <p:spPr>
          <a:xfrm flipV="1">
            <a:off x="7369810" y="1461135"/>
            <a:ext cx="1729740" cy="14738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stCxn id="10" idx="6"/>
          </p:cNvCxnSpPr>
          <p:nvPr>
            <p:custDataLst>
              <p:tags r:id="rId9"/>
            </p:custDataLst>
          </p:nvPr>
        </p:nvCxnSpPr>
        <p:spPr>
          <a:xfrm flipV="1">
            <a:off x="9245600" y="579120"/>
            <a:ext cx="1870075" cy="8331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/>
        </p:nvCxnSpPr>
        <p:spPr>
          <a:xfrm>
            <a:off x="936625" y="540385"/>
            <a:ext cx="574040" cy="0"/>
          </a:xfrm>
          <a:prstGeom prst="line">
            <a:avLst/>
          </a:prstGeom>
          <a:ln>
            <a:solidFill>
              <a:srgbClr val="080B8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657985" y="346710"/>
            <a:ext cx="206502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80B82"/>
                </a:solidFill>
                <a:latin typeface="微软雅黑" panose="020B0503020204020204" charset="-122"/>
                <a:ea typeface="微软雅黑" panose="020B0503020204020204" charset="-122"/>
              </a:rPr>
              <a:t>我国整体城市化率</a:t>
            </a:r>
            <a:endParaRPr lang="zh-CN" altLang="en-US">
              <a:solidFill>
                <a:srgbClr val="080B8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" name="直接连接符 6"/>
          <p:cNvCxnSpPr/>
          <p:nvPr>
            <p:custDataLst>
              <p:tags r:id="rId10"/>
            </p:custDataLst>
          </p:nvPr>
        </p:nvCxnSpPr>
        <p:spPr>
          <a:xfrm>
            <a:off x="936625" y="960755"/>
            <a:ext cx="5740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>
            <p:custDataLst>
              <p:tags r:id="rId11"/>
            </p:custDataLst>
          </p:nvPr>
        </p:nvSpPr>
        <p:spPr>
          <a:xfrm>
            <a:off x="1657985" y="776605"/>
            <a:ext cx="173101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常州城市化率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11011535" y="540385"/>
            <a:ext cx="165100" cy="1651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4040">
              <a:alpha val="70196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8" name="rect"/>
          <p:cNvSpPr/>
          <p:nvPr/>
        </p:nvSpPr>
        <p:spPr>
          <a:xfrm>
            <a:off x="152400" y="177990"/>
            <a:ext cx="11887200" cy="6502019"/>
          </a:xfrm>
          <a:prstGeom prst="rect">
            <a:avLst/>
          </a:prstGeom>
          <a:solidFill>
            <a:srgbClr val="FFFFFF">
              <a:alpha val="96862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72795" y="310895"/>
            <a:ext cx="11510771" cy="6344411"/>
          </a:xfrm>
          <a:prstGeom prst="rect">
            <a:avLst/>
          </a:prstGeom>
        </p:spPr>
      </p:pic>
      <p:sp>
        <p:nvSpPr>
          <p:cNvPr id="32" name="textbox 32"/>
          <p:cNvSpPr/>
          <p:nvPr/>
        </p:nvSpPr>
        <p:spPr>
          <a:xfrm>
            <a:off x="152400" y="3284220"/>
            <a:ext cx="11887200" cy="1679575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algn="l" rtl="0" eaLnBrk="0">
              <a:lnSpc>
                <a:spcPct val="107000"/>
              </a:lnSpc>
            </a:pPr>
            <a:endParaRPr lang="en-US" altLang="en-US" sz="1000" dirty="0"/>
          </a:p>
          <a:p>
            <a:pPr marL="3074035" algn="l" rtl="0" eaLnBrk="0">
              <a:lnSpc>
                <a:spcPct val="92000"/>
              </a:lnSpc>
              <a:spcBef>
                <a:spcPts val="5"/>
              </a:spcBef>
            </a:pPr>
            <a:r>
              <a:rPr lang="zh-CN" sz="5300" b="1" kern="0" spc="60" dirty="0">
                <a:solidFill>
                  <a:srgbClr val="FFD96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近代常州</a:t>
            </a:r>
            <a:r>
              <a:rPr sz="5300" b="1" kern="0" spc="60" dirty="0">
                <a:solidFill>
                  <a:srgbClr val="FFD96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•岁月的故事</a:t>
            </a:r>
            <a:endParaRPr lang="en-US" altLang="en-US" sz="5300" dirty="0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45160" y="2315845"/>
            <a:ext cx="2997200" cy="26479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-635" y="2540"/>
            <a:ext cx="12197080" cy="5213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任务一：探究近代常州的城市发展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922145" y="-657860"/>
            <a:ext cx="8456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096000" y="997585"/>
            <a:ext cx="5641340" cy="323659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668010" y="4500245"/>
            <a:ext cx="634809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晋裕布厂创办于清光绪三十二年(1906年),厂址东下塘西江西会馆，创办人吴有儒等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463550" y="4438650"/>
            <a:ext cx="50692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明清时期大运河常州段，起于常州，终于苏州，沿岸市镇经济繁荣</a:t>
            </a: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sym typeface="+mn-ea"/>
              </a:rPr>
              <a:t>                   </a:t>
            </a:r>
            <a:endParaRPr lang="en-US" altLang="zh-CN" sz="2400"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18870" y="5610860"/>
            <a:ext cx="9958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问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：对比上述两张图片，找出近代常州经济领域出现的变化。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344123" y="6229154"/>
            <a:ext cx="1150375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新的组织形式（工厂）、新的生产工具（机器）、生产力的提高、专业化的生产等等</a:t>
            </a:r>
            <a:endParaRPr lang="zh-CN" altLang="en-US" sz="24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7"/>
          <a:stretch>
            <a:fillRect/>
          </a:stretch>
        </p:blipFill>
        <p:spPr>
          <a:xfrm>
            <a:off x="702945" y="997585"/>
            <a:ext cx="5031105" cy="3222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矩形 1"/>
          <p:cNvSpPr/>
          <p:nvPr/>
        </p:nvSpPr>
        <p:spPr>
          <a:xfrm>
            <a:off x="74930" y="102870"/>
            <a:ext cx="12055475" cy="37846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anchor="t">
            <a:sp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zh-CN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材料</a:t>
            </a:r>
            <a:r>
              <a:rPr lang="zh-CN" altLang="zh-CN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在此期间，（中国）城镇人口由1843年的2072万人，至1894年增至2351万人，从占总人口的5．1％上升至6％。至1949年增至5766万人，从占总人口的5．1％上升至10．6％……从五口通商始，至甲午战争前，全国通商口岸34个。这些口岸一直是被迫开放的……中国各地工厂有外资工厂、官办和商办工厂、民族资本主义工厂三大类</a:t>
            </a:r>
            <a:r>
              <a:rPr lang="zh-CN" altLang="zh-CN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zh-CN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</a:t>
            </a:r>
            <a:r>
              <a:rPr lang="en-US" altLang="zh-CN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皮明庥《洋务运动与中国城市化、城市近代化》</a:t>
            </a:r>
            <a:endParaRPr lang="zh-CN" altLang="zh-CN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材料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二: 时至今日，农村破产日益剧烈，农民痛苦日益深刻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……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农民莫不纷纷离村，徙居城市。 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《新中华杂志》，第九期（1933年）董汝舟《中国农民离村问题之检讨</a:t>
            </a:r>
            <a:r>
              <a:rPr lang="zh-CN" altLang="zh-CN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》</a:t>
            </a:r>
            <a:endParaRPr lang="zh-CN" altLang="zh-CN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394" name="文本框 4"/>
          <p:cNvSpPr txBox="1"/>
          <p:nvPr/>
        </p:nvSpPr>
        <p:spPr>
          <a:xfrm>
            <a:off x="151130" y="5581015"/>
            <a:ext cx="11817985" cy="119888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（</a:t>
            </a:r>
            <a:r>
              <a:rPr lang="en-US" altLang="zh-CN" sz="24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2</a:t>
            </a:r>
            <a:r>
              <a:rPr lang="zh-CN" altLang="en-US" sz="24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）原因：</a:t>
            </a:r>
            <a:r>
              <a:rPr lang="zh-CN" altLang="zh-CN" sz="2400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列强</a:t>
            </a:r>
            <a:r>
              <a:rPr lang="zh-CN" altLang="zh-CN" sz="24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侵略下工业文明对中国的冲击</a:t>
            </a:r>
            <a:r>
              <a:rPr lang="zh-CN" sz="2400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r>
              <a:rPr lang="zh-CN" altLang="zh-CN" sz="2400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洋务运动</a:t>
            </a:r>
            <a:r>
              <a:rPr lang="zh-CN" altLang="zh-CN" sz="24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和民族资本主义的推动</a:t>
            </a:r>
            <a:r>
              <a:rPr lang="zh-CN" sz="2400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r>
              <a:rPr lang="zh-CN" altLang="zh-CN" sz="2400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自然经济</a:t>
            </a:r>
            <a:r>
              <a:rPr lang="zh-CN" altLang="zh-CN" sz="24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的解体和商品经济</a:t>
            </a:r>
            <a:r>
              <a:rPr lang="zh-CN" altLang="zh-CN" sz="2400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活跃</a:t>
            </a:r>
            <a:endParaRPr lang="zh-CN" altLang="zh-CN" sz="2400" dirty="0" smtClean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8"/>
          <p:cNvSpPr txBox="1"/>
          <p:nvPr/>
        </p:nvSpPr>
        <p:spPr>
          <a:xfrm>
            <a:off x="150495" y="4464050"/>
            <a:ext cx="11818620" cy="119888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24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lang="zh-CN" altLang="en-US" sz="24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特点：</a:t>
            </a:r>
            <a:r>
              <a:rPr lang="zh-CN" altLang="zh-CN" sz="2400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起步</a:t>
            </a:r>
            <a:r>
              <a:rPr lang="zh-CN" altLang="zh-CN" sz="24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晚，发展缓慢</a:t>
            </a:r>
            <a:r>
              <a:rPr lang="zh-CN" altLang="zh-CN" sz="2400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r>
              <a:rPr lang="zh-CN" altLang="en-US" sz="2400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具有</a:t>
            </a:r>
            <a:r>
              <a:rPr lang="zh-CN" altLang="en-US" sz="24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半殖民地特</a:t>
            </a:r>
            <a:r>
              <a:rPr lang="zh-CN" altLang="en-US" sz="2400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征；受</a:t>
            </a:r>
            <a:r>
              <a:rPr lang="zh-CN" altLang="en-US" sz="24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西方工业文明影响</a:t>
            </a:r>
            <a:r>
              <a:rPr lang="zh-CN" altLang="en-US" sz="2400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大；</a:t>
            </a:r>
            <a:r>
              <a:rPr lang="zh-CN" altLang="zh-CN" sz="2400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主要</a:t>
            </a:r>
            <a:r>
              <a:rPr lang="zh-CN" altLang="zh-CN" sz="24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分布在东南沿海地区。</a:t>
            </a:r>
            <a:endParaRPr lang="zh-CN" altLang="zh-CN" sz="2400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0495" y="3942080"/>
            <a:ext cx="12041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问</a:t>
            </a:r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结合上述材料，思考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近代中国城市化的特点和原因。</a:t>
            </a:r>
            <a:r>
              <a:rPr lang="zh-CN" altLang="zh-CN" sz="28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zh-CN" altLang="zh-CN" sz="28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4" grpId="0" bldLvl="0" animBg="1"/>
      <p:bldP spid="11" grpId="0" bldLvl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AS_UNIQUEID" val="1888"/>
  <p:tag name="KSO_WM_BEAUTIFY_FLAG" val=""/>
</p:tagLst>
</file>

<file path=ppt/tags/tag12.xml><?xml version="1.0" encoding="utf-8"?>
<p:tagLst xmlns:p="http://schemas.openxmlformats.org/presentationml/2006/main">
  <p:tag name="AS_UNIQUEID" val="1888"/>
  <p:tag name="KSO_WM_BEAUTIFY_FLAG" val=""/>
</p:tagLst>
</file>

<file path=ppt/tags/tag13.xml><?xml version="1.0" encoding="utf-8"?>
<p:tagLst xmlns:p="http://schemas.openxmlformats.org/presentationml/2006/main">
  <p:tag name="AS_UNIQUEID" val="1536"/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TABLE_ENDDRAG_ORIGIN_RECT" val="899*399"/>
  <p:tag name="TABLE_ENDDRAG_RECT" val="24*60*899*399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commondata" val="eyJjb3VudCI6MTksImhkaWQiOiI3ZGZjMDllMGZkMDNjYjZhMjdlZTE0ZmNhZDYyMTNhZiIsInVzZXJDb3VudCI6MX0=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流畅">
  <a:themeElements>
    <a:clrScheme name="流畅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流畅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畅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3880</Words>
  <Application>WPS 演示</Application>
  <PresentationFormat>宽屏</PresentationFormat>
  <Paragraphs>268</Paragraphs>
  <Slides>27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27</vt:i4>
      </vt:variant>
    </vt:vector>
  </HeadingPairs>
  <TitlesOfParts>
    <vt:vector size="48" baseType="lpstr">
      <vt:lpstr>Arial</vt:lpstr>
      <vt:lpstr>宋体</vt:lpstr>
      <vt:lpstr>Wingdings</vt:lpstr>
      <vt:lpstr>微软雅黑</vt:lpstr>
      <vt:lpstr>Calibri Light</vt:lpstr>
      <vt:lpstr>Wingdings 2</vt:lpstr>
      <vt:lpstr>华文中宋</vt:lpstr>
      <vt:lpstr>Wingdings</vt:lpstr>
      <vt:lpstr>华文楷体</vt:lpstr>
      <vt:lpstr>华文行楷</vt:lpstr>
      <vt:lpstr>等线</vt:lpstr>
      <vt:lpstr>Arial Unicode MS</vt:lpstr>
      <vt:lpstr>等线 Light</vt:lpstr>
      <vt:lpstr>楷体</vt:lpstr>
      <vt:lpstr>Calibri</vt:lpstr>
      <vt:lpstr>隶书</vt:lpstr>
      <vt:lpstr>Constantia</vt:lpstr>
      <vt:lpstr>Office 主题​​</vt:lpstr>
      <vt:lpstr>模板</vt:lpstr>
      <vt:lpstr>1_Office 主题​​</vt:lpstr>
      <vt:lpstr>1_流畅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Promise</dc:creator>
  <cp:lastModifiedBy>晁雪艳</cp:lastModifiedBy>
  <cp:revision>40</cp:revision>
  <dcterms:created xsi:type="dcterms:W3CDTF">2019-09-27T14:45:00Z</dcterms:created>
  <dcterms:modified xsi:type="dcterms:W3CDTF">2024-03-06T00:11:54Z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6D094C631367401DA105F7C3B8ABA65A_13</vt:lpwstr>
  </property>
  <property fmtid="{D5CDD505-2E9C-101B-9397-08002B2CF9AE}" pid="3" name="KSOProductBuildVer">
    <vt:lpwstr>2052-12.1.0.16250</vt:lpwstr>
  </property>
  <property fmtid="{D5CDD505-2E9C-101B-9397-08002B2CF9AE}" pid="4" name="KSOTemplateUUID">
    <vt:lpwstr>v1.0_mb_sgvCrl9bHfIYb+XNLelINQ==</vt:lpwstr>
  </property>
</Properties>
</file>