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sldIdLst>
    <p:sldId id="263" r:id="rId4"/>
    <p:sldId id="11088762" r:id="rId6"/>
    <p:sldId id="257" r:id="rId7"/>
    <p:sldId id="11088739" r:id="rId8"/>
    <p:sldId id="11088740" r:id="rId9"/>
    <p:sldId id="11088787" r:id="rId10"/>
    <p:sldId id="11088742" r:id="rId11"/>
    <p:sldId id="11088789" r:id="rId12"/>
    <p:sldId id="11088791" r:id="rId13"/>
    <p:sldId id="11088759" r:id="rId14"/>
  </p:sldIdLst>
  <p:sldSz cx="12192000" cy="6858000"/>
  <p:notesSz cx="6858000" cy="9144000"/>
  <p:embeddedFontLst>
    <p:embeddedFont>
      <p:font typeface="字魂5号-无外润黑体" panose="00000500000000000000" pitchFamily="2" charset="-122"/>
      <p:regular r:id="rId18"/>
    </p:embeddedFont>
    <p:embeddedFont>
      <p:font typeface="等线" panose="02010600030101010101" pitchFamily="2" charset="-122"/>
      <p:regular r:id="rId19"/>
    </p:embeddedFont>
    <p:embeddedFont>
      <p:font typeface="字魂59号-创粗黑" panose="00000500000000000000" pitchFamily="2" charset="-122"/>
      <p:regular r:id="rId20"/>
    </p:embeddedFont>
    <p:embeddedFont>
      <p:font typeface="微软雅黑" panose="020B0503020204020204" pitchFamily="34" charset="-122"/>
      <p:regular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等线 Light" panose="02010600030101010101" charset="-122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816" autoAdjust="0"/>
  </p:normalViewPr>
  <p:slideViewPr>
    <p:cSldViewPr snapToGrid="0">
      <p:cViewPr>
        <p:scale>
          <a:sx n="33" d="100"/>
          <a:sy n="33" d="100"/>
        </p:scale>
        <p:origin x="2982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21.xml"/><Relationship Id="rId26" Type="http://schemas.openxmlformats.org/officeDocument/2006/relationships/font" Target="fonts/font9.fntdata"/><Relationship Id="rId25" Type="http://schemas.openxmlformats.org/officeDocument/2006/relationships/font" Target="fonts/font8.fntdata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E0680-7C86-4E08-BE7C-3C0E304304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56B0E-C22F-4764-86AF-E8C297E81D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https://ibaotu.com/sucai/18333884.html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https://izihun.com/shangyongziti-574.html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音乐：</a:t>
            </a:r>
            <a:r>
              <a:rPr lang="en-US" altLang="zh-CN" dirty="0"/>
              <a:t>https://ibaotu.com/sucai/17890844.html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56B0E-C22F-4764-86AF-E8C297E81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56B0E-C22F-4764-86AF-E8C297E81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56B0E-C22F-4764-86AF-E8C297E81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56B0E-C22F-4764-86AF-E8C297E81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56B0E-C22F-4764-86AF-E8C297E81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56B0E-C22F-4764-86AF-E8C297E81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56B0E-C22F-4764-86AF-E8C297E81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56B0E-C22F-4764-86AF-E8C297E81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56B0E-C22F-4764-86AF-E8C297E81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56B0E-C22F-4764-86AF-E8C297E81D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8A6B-A5B3-45B3-9335-0909505DE0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E89F6-BE67-4EE0-994F-DB871AF24E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8" Type="http://schemas.openxmlformats.org/officeDocument/2006/relationships/notesSlide" Target="../notesSlides/notesSlide5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0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1"/>
            <a:ext cx="12192000" cy="686181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0"/>
            <a:ext cx="12192000" cy="292963"/>
            <a:chOff x="0" y="0"/>
            <a:chExt cx="12192000" cy="292963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29296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6031056" y="-5834228"/>
              <a:ext cx="129888" cy="11965992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0" y="6564276"/>
            <a:ext cx="12192000" cy="292963"/>
            <a:chOff x="0" y="6564276"/>
            <a:chExt cx="12192000" cy="292963"/>
          </a:xfrm>
        </p:grpSpPr>
        <p:sp>
          <p:nvSpPr>
            <p:cNvPr id="10" name="矩形 9"/>
            <p:cNvSpPr/>
            <p:nvPr/>
          </p:nvSpPr>
          <p:spPr>
            <a:xfrm>
              <a:off x="0" y="6564276"/>
              <a:ext cx="12192000" cy="29296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6031056" y="730048"/>
              <a:ext cx="129888" cy="11965992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3101"/>
            <a:ext cx="4839579" cy="4659274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4839335" y="2713355"/>
            <a:ext cx="7379970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spc="600" dirty="0">
                <a:latin typeface="字魂5号-无外润黑体" panose="00000500000000000000" pitchFamily="2" charset="-122"/>
                <a:ea typeface="字魂5号-无外润黑体" panose="00000500000000000000" pitchFamily="2" charset="-122"/>
              </a:rPr>
              <a:t>从电影中体悟教育与人生</a:t>
            </a:r>
            <a:endParaRPr lang="zh-CN" altLang="en-US" sz="4400" spc="600" dirty="0">
              <a:latin typeface="字魂5号-无外润黑体" panose="00000500000000000000" pitchFamily="2" charset="-122"/>
              <a:ea typeface="字魂5号-无外润黑体" panose="000005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02139" y="1996152"/>
            <a:ext cx="551688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dirty="0">
                <a:latin typeface="字魂5号-无外润黑体" panose="00000500000000000000" pitchFamily="2" charset="-122"/>
                <a:ea typeface="字魂5号-无外润黑体" panose="00000500000000000000" pitchFamily="2" charset="-122"/>
              </a:rPr>
              <a:t>影像中的教育学</a:t>
            </a:r>
            <a:endParaRPr lang="zh-CN" altLang="en-US" sz="6000" dirty="0">
              <a:latin typeface="字魂5号-无外润黑体" panose="00000500000000000000" pitchFamily="2" charset="-122"/>
              <a:ea typeface="字魂5号-无外润黑体" panose="00000500000000000000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5002530" y="3140075"/>
            <a:ext cx="6822440" cy="0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5111750" y="4253865"/>
            <a:ext cx="6021705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2000" dirty="0">
                <a:latin typeface="字魂5号-无外润黑体" panose="00000500000000000000" pitchFamily="2" charset="-122"/>
                <a:ea typeface="字魂5号-无外润黑体" panose="00000500000000000000" pitchFamily="2" charset="-122"/>
              </a:rPr>
              <a:t>汇报人：蔡丽彬                </a:t>
            </a:r>
            <a:endParaRPr lang="zh-CN" altLang="en-US" sz="2000" dirty="0">
              <a:latin typeface="字魂5号-无外润黑体" panose="00000500000000000000" pitchFamily="2" charset="-122"/>
              <a:ea typeface="字魂5号-无外润黑体" panose="00000500000000000000" pitchFamily="2" charset="-122"/>
            </a:endParaRPr>
          </a:p>
        </p:txBody>
      </p:sp>
      <p:pic>
        <p:nvPicPr>
          <p:cNvPr id="17" name="5c0cfe0b57a5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395" y="8281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  <p:bldP spid="16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1"/>
            <a:ext cx="12192000" cy="686181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0"/>
            <a:ext cx="12192000" cy="292963"/>
            <a:chOff x="0" y="0"/>
            <a:chExt cx="12192000" cy="292963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29296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6031056" y="-5834228"/>
              <a:ext cx="129888" cy="11965992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0" y="6564276"/>
            <a:ext cx="12192000" cy="292963"/>
            <a:chOff x="0" y="6564276"/>
            <a:chExt cx="12192000" cy="292963"/>
          </a:xfrm>
        </p:grpSpPr>
        <p:sp>
          <p:nvSpPr>
            <p:cNvPr id="10" name="矩形 9"/>
            <p:cNvSpPr/>
            <p:nvPr/>
          </p:nvSpPr>
          <p:spPr>
            <a:xfrm>
              <a:off x="0" y="6564276"/>
              <a:ext cx="12192000" cy="29296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6031056" y="730048"/>
              <a:ext cx="129888" cy="11965992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3101"/>
            <a:ext cx="4839579" cy="4659274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4839280" y="3861724"/>
            <a:ext cx="687387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8000" spc="600" dirty="0">
                <a:latin typeface="字魂5号-无外润黑体" panose="00000500000000000000" pitchFamily="2" charset="-122"/>
                <a:ea typeface="字魂5号-无外润黑体" panose="00000500000000000000" pitchFamily="2" charset="-122"/>
              </a:rPr>
              <a:t>感谢您的欣赏</a:t>
            </a:r>
            <a:endParaRPr lang="zh-CN" altLang="en-US" sz="8000" spc="600" dirty="0">
              <a:latin typeface="字魂5号-无外润黑体" panose="00000500000000000000" pitchFamily="2" charset="-122"/>
              <a:ea typeface="字魂5号-无外润黑体" panose="00000500000000000000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5002669" y="3678301"/>
            <a:ext cx="6319057" cy="0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 txBox="1"/>
          <p:nvPr/>
        </p:nvSpPr>
        <p:spPr>
          <a:xfrm>
            <a:off x="4961200" y="2096424"/>
            <a:ext cx="687387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spc="600" dirty="0">
                <a:solidFill>
                  <a:srgbClr val="FF0000"/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</a:rPr>
              <a:t>艺术来源于生活，又高于生活。</a:t>
            </a:r>
            <a:endParaRPr lang="zh-CN" altLang="en-US" sz="3200" spc="600" dirty="0">
              <a:solidFill>
                <a:srgbClr val="FF0000"/>
              </a:solidFill>
              <a:latin typeface="字魂5号-无外润黑体" panose="00000500000000000000" pitchFamily="2" charset="-122"/>
              <a:ea typeface="字魂5号-无外润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292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31056" y="-5834228"/>
            <a:ext cx="129888" cy="1196599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6564276"/>
            <a:ext cx="12192000" cy="292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31056" y="730048"/>
            <a:ext cx="129888" cy="11965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70204" y="526643"/>
            <a:ext cx="3058987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spc="600" dirty="0">
                <a:solidFill>
                  <a:prstClr val="black">
                    <a:lumMod val="95000"/>
                    <a:lumOff val="5000"/>
                  </a:prstClr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FZKai-Z03S" panose="03000509000000000000" pitchFamily="65" charset="-122"/>
              </a:rPr>
              <a:t>作者介绍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  <a:sym typeface="FZKai-Z03S" panose="03000509000000000000" pitchFamily="65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82886" y="1230795"/>
            <a:ext cx="7407966" cy="4962525"/>
          </a:xfrm>
          <a:prstGeom prst="rect">
            <a:avLst/>
          </a:prstGeom>
          <a:noFill/>
          <a:ln w="19050">
            <a:solidFill>
              <a:srgbClr val="38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4738325" y="1319967"/>
            <a:ext cx="207565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sym typeface="微软雅黑" panose="020B0503020204020204" pitchFamily="34" charset="-122"/>
              </a:rPr>
              <a:t>陈大伟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4687570" y="1867535"/>
            <a:ext cx="6522085" cy="37846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6565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defRPr>
            </a:lvl1pPr>
          </a:lstStyle>
          <a:p>
            <a:pPr indent="6096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成都大学师范学院教授，硕士生导师，到处力于从教师立场和实践立场出发的教师专业发展、教师成长、课程与教学改革等方面的研究；教育部第二批国家组精品资源共享课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“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教师职业道德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”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主持人；所提出的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“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观课议课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”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变革主张被列为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“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《人民教育》创刊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60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年报道过的最有影响力的事件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”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。出版有《教育案例写作与研究》《追寻理想的语文教学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——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我这样观课、议课和上课》等多部深受一线教师地喜爱的教育专著。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+mn-ea"/>
            </a:endParaRPr>
          </a:p>
        </p:txBody>
      </p:sp>
      <p:pic>
        <p:nvPicPr>
          <p:cNvPr id="26" name="图片 25" descr="C:\Users\ASUS\Desktop\封面.jpg封面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195070" y="1513205"/>
            <a:ext cx="3253105" cy="4439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6"/>
          <p:cNvSpPr txBox="1"/>
          <p:nvPr/>
        </p:nvSpPr>
        <p:spPr>
          <a:xfrm>
            <a:off x="6008370" y="5163185"/>
            <a:ext cx="61823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sym typeface="微软雅黑" panose="020B0503020204020204" pitchFamily="34" charset="-122"/>
              </a:rPr>
              <a:t>一场电影与教育的邂逅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sym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sym typeface="微软雅黑" panose="020B0503020204020204" pitchFamily="34" charset="-122"/>
              </a:rPr>
              <a:t>一段思考与改变的旅程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983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32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0" grpId="0"/>
      <p:bldP spid="21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811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0" y="0"/>
            <a:ext cx="12192000" cy="292963"/>
            <a:chOff x="0" y="0"/>
            <a:chExt cx="12192000" cy="292963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29296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6031056" y="-5834228"/>
              <a:ext cx="129888" cy="11965992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0" y="6564276"/>
            <a:ext cx="12192000" cy="292963"/>
            <a:chOff x="0" y="6564276"/>
            <a:chExt cx="12192000" cy="292963"/>
          </a:xfrm>
        </p:grpSpPr>
        <p:sp>
          <p:nvSpPr>
            <p:cNvPr id="8" name="矩形 7"/>
            <p:cNvSpPr/>
            <p:nvPr/>
          </p:nvSpPr>
          <p:spPr>
            <a:xfrm>
              <a:off x="0" y="6564276"/>
              <a:ext cx="12192000" cy="29296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6031056" y="730048"/>
              <a:ext cx="129888" cy="11965992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416" y="614362"/>
            <a:ext cx="1498584" cy="181029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161"/>
            <a:ext cx="2565576" cy="143864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9701"/>
            <a:ext cx="2098018" cy="140267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95" y="5055837"/>
            <a:ext cx="2217905" cy="1546539"/>
          </a:xfrm>
          <a:prstGeom prst="rect">
            <a:avLst/>
          </a:prstGeom>
        </p:spPr>
      </p:pic>
      <p:sp>
        <p:nvSpPr>
          <p:cNvPr id="26" name="椭圆 25"/>
          <p:cNvSpPr/>
          <p:nvPr/>
        </p:nvSpPr>
        <p:spPr>
          <a:xfrm>
            <a:off x="3309283" y="846649"/>
            <a:ext cx="618145" cy="618145"/>
          </a:xfrm>
          <a:prstGeom prst="ellipse">
            <a:avLst/>
          </a:prstGeom>
          <a:noFill/>
          <a:ln>
            <a:solidFill>
              <a:srgbClr val="263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字魂5号-无外润黑体" panose="00000500000000000000" pitchFamily="2" charset="-122"/>
                <a:ea typeface="字魂5号-无外润黑体" panose="00000500000000000000" pitchFamily="2" charset="-122"/>
              </a:rPr>
              <a:t>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7074450" y="846649"/>
            <a:ext cx="618145" cy="618145"/>
          </a:xfrm>
          <a:prstGeom prst="ellipse">
            <a:avLst/>
          </a:prstGeom>
          <a:noFill/>
          <a:ln>
            <a:solidFill>
              <a:srgbClr val="263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字魂5号-无外润黑体" panose="00000500000000000000" pitchFamily="2" charset="-122"/>
                <a:ea typeface="字魂5号-无外润黑体" panose="00000500000000000000" pitchFamily="2" charset="-122"/>
              </a:rPr>
              <a:t>叁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5241808" y="846649"/>
            <a:ext cx="618145" cy="618145"/>
          </a:xfrm>
          <a:prstGeom prst="ellipse">
            <a:avLst/>
          </a:prstGeom>
          <a:noFill/>
          <a:ln>
            <a:solidFill>
              <a:srgbClr val="263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字魂5号-无外润黑体" panose="00000500000000000000" pitchFamily="2" charset="-122"/>
                <a:ea typeface="字魂5号-无外润黑体" panose="00000500000000000000" pitchFamily="2" charset="-122"/>
              </a:rPr>
              <a:t>贰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8873618" y="846649"/>
            <a:ext cx="618145" cy="618145"/>
          </a:xfrm>
          <a:prstGeom prst="ellipse">
            <a:avLst/>
          </a:prstGeom>
          <a:noFill/>
          <a:ln>
            <a:solidFill>
              <a:srgbClr val="263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字魂5号-无外润黑体" panose="00000500000000000000" pitchFamily="2" charset="-122"/>
                <a:ea typeface="字魂5号-无外润黑体" panose="00000500000000000000" pitchFamily="2" charset="-122"/>
              </a:rPr>
              <a:t>肆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877169" y="1611906"/>
            <a:ext cx="613922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solidFill>
                  <a:prstClr val="black"/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Century Gothic" panose="020B0502020202020204" pitchFamily="34" charset="0"/>
              </a:rPr>
              <a:t>教育活动中</a:t>
            </a:r>
            <a:endParaRPr lang="zh-CN" altLang="en-US" noProof="0" dirty="0">
              <a:solidFill>
                <a:prstClr val="black"/>
              </a:solidFill>
              <a:latin typeface="字魂5号-无外润黑体" panose="00000500000000000000" pitchFamily="2" charset="-122"/>
              <a:ea typeface="字魂5号-无外润黑体" panose="00000500000000000000" pitchFamily="2" charset="-122"/>
              <a:sym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solidFill>
                  <a:prstClr val="black"/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Century Gothic" panose="020B0502020202020204" pitchFamily="34" charset="0"/>
              </a:rPr>
              <a:t>的管理与引导</a:t>
            </a:r>
            <a:endParaRPr kumimoji="0" lang="zh-CN" alt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078434" y="1611906"/>
            <a:ext cx="613922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Century Gothic" panose="020B0502020202020204" pitchFamily="34" charset="0"/>
              </a:rPr>
              <a:t>春风化雨的教育课程</a:t>
            </a:r>
            <a:endParaRPr kumimoji="0" lang="zh-CN" alt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245856" y="1611906"/>
            <a:ext cx="613922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Century Gothic" panose="020B0502020202020204" pitchFamily="34" charset="0"/>
              </a:rPr>
              <a:t>教育目的与理解学生</a:t>
            </a:r>
            <a:endParaRPr kumimoji="0" lang="zh-CN" alt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308684" y="1611906"/>
            <a:ext cx="613922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Century Gothic" panose="020B0502020202020204" pitchFamily="34" charset="0"/>
              </a:rPr>
              <a:t>教育信念与教师幸福</a:t>
            </a:r>
            <a:endParaRPr kumimoji="0" lang="zh-CN" alt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341397" y="2383004"/>
            <a:ext cx="1122797" cy="209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字魂5号-无外润黑体" panose="00000500000000000000" pitchFamily="2" charset="-122"/>
                <a:ea typeface="字魂5号-无外润黑体" panose="00000500000000000000" pitchFamily="2" charset="-122"/>
              </a:rPr>
              <a:t>目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字魂5号-无外润黑体" panose="00000500000000000000" pitchFamily="2" charset="-122"/>
                <a:ea typeface="字魂5号-无外润黑体" panose="00000500000000000000" pitchFamily="2" charset="-122"/>
              </a:rPr>
              <a:t>录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  <p:bldP spid="30" grpId="0"/>
      <p:bldP spid="32" grpId="0"/>
      <p:bldP spid="34" grpId="0"/>
      <p:bldP spid="36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" y="-83821"/>
            <a:ext cx="12192000" cy="68618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0160" y="-71120"/>
            <a:ext cx="12192000" cy="292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20896" y="-5901538"/>
            <a:ext cx="129888" cy="1196599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6564276"/>
            <a:ext cx="12192000" cy="292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31056" y="730048"/>
            <a:ext cx="129888" cy="11965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24764" y="292963"/>
            <a:ext cx="3058987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spc="600" dirty="0">
                <a:solidFill>
                  <a:prstClr val="black">
                    <a:lumMod val="95000"/>
                    <a:lumOff val="5000"/>
                  </a:prstClr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FZKai-Z03S" panose="03000509000000000000" pitchFamily="65" charset="-122"/>
              </a:rPr>
              <a:t>  </a:t>
            </a:r>
            <a:r>
              <a:rPr lang="zh-CN" altLang="en-US" sz="3200" spc="600" dirty="0">
                <a:solidFill>
                  <a:prstClr val="black">
                    <a:lumMod val="95000"/>
                    <a:lumOff val="5000"/>
                  </a:prstClr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FZKai-Z03S" panose="03000509000000000000" pitchFamily="65" charset="-122"/>
              </a:rPr>
              <a:t>电影汇总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  <a:sym typeface="FZKai-Z03S" panose="03000509000000000000" pitchFamily="65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1760" y="1535430"/>
            <a:ext cx="2586990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《美丽的大脚》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467610" y="1535430"/>
            <a:ext cx="2769870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《一个都不能少》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207635" y="1535430"/>
            <a:ext cx="309435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《叫我第一名》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646035" y="1535430"/>
            <a:ext cx="2586990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《自由作家》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760" y="2288540"/>
            <a:ext cx="323786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《蒙娜丽莎的微笑》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768205" y="1535430"/>
            <a:ext cx="309435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《凤凰琴》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146425" y="2288540"/>
            <a:ext cx="282384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《烛光里的微笑》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03265" y="2288540"/>
            <a:ext cx="323786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《生命因你而动听》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858250" y="2288540"/>
            <a:ext cx="323786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《爆裂鼓手》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32715" y="2984500"/>
            <a:ext cx="2586990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《卡特教练》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004060" y="2984500"/>
            <a:ext cx="311213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《三傻大闹宝莱坞》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923790" y="2984500"/>
            <a:ext cx="309435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《孩子那些事儿》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524115" y="2984500"/>
            <a:ext cx="2586990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《看上去很美》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768205" y="2987675"/>
            <a:ext cx="309435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《音乐之声》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25095" y="3693795"/>
            <a:ext cx="2586990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《美丽人生》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996440" y="3693795"/>
            <a:ext cx="311213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《当幸福来敲门》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611370" y="3693795"/>
            <a:ext cx="309435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《摔跤吧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!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爸爸》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063105" y="3693795"/>
            <a:ext cx="2705100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《地球上的星星》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608820" y="3683635"/>
            <a:ext cx="309435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《跳出我天地》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20015" y="4349115"/>
            <a:ext cx="2586990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《摇滚校园》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991360" y="4349115"/>
            <a:ext cx="311213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《小猪教室》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864610" y="4349115"/>
            <a:ext cx="309435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</a:t>
            </a:r>
            <a:r>
              <a:rPr 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浪潮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056505" y="4349115"/>
            <a:ext cx="2705100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《拉扎老师》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278620" y="4338955"/>
            <a:ext cx="309435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《死亡诗社》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925310" y="4349115"/>
            <a:ext cx="309435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《美好的世界》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25095" y="5085715"/>
            <a:ext cx="2586990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《热血教师》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118360" y="5085715"/>
            <a:ext cx="311213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《放牛班的春天》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878705" y="5085715"/>
            <a:ext cx="2705100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《超脱》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8420100" y="5075555"/>
            <a:ext cx="309435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《弦动我心》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259830" y="5085715"/>
            <a:ext cx="3094355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《心灵捕手》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8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292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31056" y="-5834228"/>
            <a:ext cx="129888" cy="1196599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6564276"/>
            <a:ext cx="12192000" cy="292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31056" y="730048"/>
            <a:ext cx="129888" cy="11965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76630" y="485775"/>
            <a:ext cx="368681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spc="600" dirty="0">
                <a:solidFill>
                  <a:prstClr val="black">
                    <a:lumMod val="95000"/>
                    <a:lumOff val="5000"/>
                  </a:prstClr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FZKai-Z03S" panose="03000509000000000000" pitchFamily="65" charset="-122"/>
              </a:rPr>
              <a:t>理念汇总</a:t>
            </a:r>
            <a:endParaRPr kumimoji="0" lang="zh-CN" altLang="en-US" sz="400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  <a:sym typeface="FZKai-Z03S" panose="03000509000000000000" pitchFamily="65" charset="-122"/>
            </a:endParaRPr>
          </a:p>
        </p:txBody>
      </p:sp>
      <p:sp>
        <p:nvSpPr>
          <p:cNvPr id="22" name="PA-文本框 6"/>
          <p:cNvSpPr txBox="1"/>
          <p:nvPr>
            <p:custDataLst>
              <p:tags r:id="rId3"/>
            </p:custDataLst>
          </p:nvPr>
        </p:nvSpPr>
        <p:spPr>
          <a:xfrm>
            <a:off x="1561465" y="1843405"/>
            <a:ext cx="2259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i="0" u="none" strike="noStrike" cap="none" spc="0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/>
            <a:r>
              <a:rPr lang="zh-CN" sz="2800" dirty="0">
                <a:sym typeface="微软雅黑" panose="020B0503020204020204" pitchFamily="34" charset="-122"/>
              </a:rPr>
              <a:t>教育信念</a:t>
            </a:r>
            <a:endParaRPr lang="zh-CN" sz="2800" dirty="0">
              <a:sym typeface="微软雅黑" panose="020B0503020204020204" pitchFamily="34" charset="-122"/>
            </a:endParaRPr>
          </a:p>
        </p:txBody>
      </p:sp>
      <p:sp>
        <p:nvSpPr>
          <p:cNvPr id="2" name="PA-文本框 6"/>
          <p:cNvSpPr txBox="1"/>
          <p:nvPr>
            <p:custDataLst>
              <p:tags r:id="rId4"/>
            </p:custDataLst>
          </p:nvPr>
        </p:nvSpPr>
        <p:spPr>
          <a:xfrm>
            <a:off x="4197350" y="1231265"/>
            <a:ext cx="2259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i="0" u="none" strike="noStrike" cap="none" spc="0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/>
            <a:r>
              <a:rPr lang="zh-CN" sz="2800" dirty="0">
                <a:sym typeface="微软雅黑" panose="020B0503020204020204" pitchFamily="34" charset="-122"/>
              </a:rPr>
              <a:t>教育初心</a:t>
            </a:r>
            <a:endParaRPr lang="zh-CN" sz="2800" dirty="0">
              <a:sym typeface="微软雅黑" panose="020B0503020204020204" pitchFamily="34" charset="-122"/>
            </a:endParaRPr>
          </a:p>
        </p:txBody>
      </p:sp>
      <p:sp>
        <p:nvSpPr>
          <p:cNvPr id="3" name="PA-文本框 6"/>
          <p:cNvSpPr txBox="1"/>
          <p:nvPr>
            <p:custDataLst>
              <p:tags r:id="rId5"/>
            </p:custDataLst>
          </p:nvPr>
        </p:nvSpPr>
        <p:spPr>
          <a:xfrm>
            <a:off x="7242810" y="1358900"/>
            <a:ext cx="22599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i="0" u="none" strike="noStrike" cap="none" spc="0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/>
            <a:r>
              <a:rPr lang="zh-CN" dirty="0">
                <a:sym typeface="微软雅黑" panose="020B0503020204020204" pitchFamily="34" charset="-122"/>
              </a:rPr>
              <a:t>教育理想</a:t>
            </a:r>
            <a:endParaRPr lang="zh-CN" altLang="zh-CN" dirty="0">
              <a:sym typeface="微软雅黑" panose="020B0503020204020204" pitchFamily="34" charset="-122"/>
            </a:endParaRPr>
          </a:p>
        </p:txBody>
      </p:sp>
      <p:sp>
        <p:nvSpPr>
          <p:cNvPr id="26" name="PA-文本框 6"/>
          <p:cNvSpPr txBox="1"/>
          <p:nvPr>
            <p:custDataLst>
              <p:tags r:id="rId6"/>
            </p:custDataLst>
          </p:nvPr>
        </p:nvSpPr>
        <p:spPr>
          <a:xfrm>
            <a:off x="1561465" y="2781300"/>
            <a:ext cx="2259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i="0" u="none" strike="noStrike" cap="none" spc="0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/>
            <a:r>
              <a:rPr lang="zh-CN" sz="2800" dirty="0">
                <a:sym typeface="微软雅黑" panose="020B0503020204020204" pitchFamily="34" charset="-122"/>
              </a:rPr>
              <a:t>教师幸福</a:t>
            </a:r>
            <a:endParaRPr lang="zh-CN" sz="2800" dirty="0">
              <a:sym typeface="微软雅黑" panose="020B0503020204020204" pitchFamily="34" charset="-122"/>
            </a:endParaRPr>
          </a:p>
        </p:txBody>
      </p:sp>
      <p:sp>
        <p:nvSpPr>
          <p:cNvPr id="27" name="PA-文本框 6"/>
          <p:cNvSpPr txBox="1"/>
          <p:nvPr>
            <p:custDataLst>
              <p:tags r:id="rId7"/>
            </p:custDataLst>
          </p:nvPr>
        </p:nvSpPr>
        <p:spPr>
          <a:xfrm>
            <a:off x="4294505" y="2069465"/>
            <a:ext cx="2766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i="0" u="none" strike="noStrike" cap="none" spc="0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sym typeface="微软雅黑" panose="020B0503020204020204" pitchFamily="34" charset="-122"/>
              </a:rPr>
              <a:t>好教育与坏教育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28" name="PA-文本框 6"/>
          <p:cNvSpPr txBox="1"/>
          <p:nvPr>
            <p:custDataLst>
              <p:tags r:id="rId8"/>
            </p:custDataLst>
          </p:nvPr>
        </p:nvSpPr>
        <p:spPr>
          <a:xfrm>
            <a:off x="7533005" y="2192655"/>
            <a:ext cx="2259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i="0" u="none" strike="noStrike" cap="none" spc="0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/>
            <a:r>
              <a:rPr lang="zh-CN" altLang="en-US" sz="3200" dirty="0">
                <a:sym typeface="微软雅黑" panose="020B0503020204020204" pitchFamily="34" charset="-122"/>
              </a:rPr>
              <a:t>因材施教</a:t>
            </a:r>
            <a:endParaRPr lang="zh-CN" altLang="en-US" sz="3200" dirty="0">
              <a:sym typeface="微软雅黑" panose="020B0503020204020204" pitchFamily="34" charset="-122"/>
            </a:endParaRPr>
          </a:p>
        </p:txBody>
      </p:sp>
      <p:sp>
        <p:nvSpPr>
          <p:cNvPr id="30" name="PA-文本框 6"/>
          <p:cNvSpPr txBox="1"/>
          <p:nvPr>
            <p:custDataLst>
              <p:tags r:id="rId9"/>
            </p:custDataLst>
          </p:nvPr>
        </p:nvSpPr>
        <p:spPr>
          <a:xfrm>
            <a:off x="2003425" y="3869690"/>
            <a:ext cx="27660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i="0" u="none" strike="noStrike" cap="none" spc="0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/>
            <a:r>
              <a:rPr lang="zh-CN" altLang="en-US" sz="2800" dirty="0">
                <a:sym typeface="微软雅黑" panose="020B0503020204020204" pitchFamily="34" charset="-122"/>
              </a:rPr>
              <a:t>研究理解孩子</a:t>
            </a:r>
            <a:endParaRPr lang="zh-CN" altLang="en-US" sz="2800" dirty="0">
              <a:sym typeface="微软雅黑" panose="020B0503020204020204" pitchFamily="34" charset="-122"/>
            </a:endParaRPr>
          </a:p>
        </p:txBody>
      </p:sp>
      <p:sp>
        <p:nvSpPr>
          <p:cNvPr id="31" name="PA-文本框 6"/>
          <p:cNvSpPr txBox="1"/>
          <p:nvPr>
            <p:custDataLst>
              <p:tags r:id="rId10"/>
            </p:custDataLst>
          </p:nvPr>
        </p:nvSpPr>
        <p:spPr>
          <a:xfrm>
            <a:off x="4842510" y="3082925"/>
            <a:ext cx="2766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i="0" u="none" strike="noStrike" cap="none" spc="0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sym typeface="微软雅黑" panose="020B0503020204020204" pitchFamily="34" charset="-122"/>
              </a:rPr>
              <a:t>教育需要保护孩子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32" name="PA-文本框 6"/>
          <p:cNvSpPr txBox="1"/>
          <p:nvPr>
            <p:custDataLst>
              <p:tags r:id="rId11"/>
            </p:custDataLst>
          </p:nvPr>
        </p:nvSpPr>
        <p:spPr>
          <a:xfrm>
            <a:off x="7687945" y="2981325"/>
            <a:ext cx="2766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i="0" u="none" strike="noStrike" cap="none" spc="0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/>
            <a:r>
              <a:rPr lang="zh-CN" altLang="en-US" sz="3200" dirty="0">
                <a:sym typeface="微软雅黑" panose="020B0503020204020204" pitchFamily="34" charset="-122"/>
              </a:rPr>
              <a:t>专业教育</a:t>
            </a:r>
            <a:endParaRPr lang="zh-CN" altLang="en-US" sz="3200" dirty="0">
              <a:sym typeface="微软雅黑" panose="020B0503020204020204" pitchFamily="34" charset="-122"/>
            </a:endParaRPr>
          </a:p>
        </p:txBody>
      </p:sp>
      <p:sp>
        <p:nvSpPr>
          <p:cNvPr id="33" name="PA-文本框 6"/>
          <p:cNvSpPr txBox="1"/>
          <p:nvPr>
            <p:custDataLst>
              <p:tags r:id="rId12"/>
            </p:custDataLst>
          </p:nvPr>
        </p:nvSpPr>
        <p:spPr>
          <a:xfrm>
            <a:off x="4921885" y="4025900"/>
            <a:ext cx="2766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i="0" u="none" strike="noStrike" cap="none" spc="0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sym typeface="微软雅黑" panose="020B0503020204020204" pitchFamily="34" charset="-122"/>
              </a:rPr>
              <a:t>课程改革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38" name="PA-文本框 6"/>
          <p:cNvSpPr txBox="1"/>
          <p:nvPr>
            <p:custDataLst>
              <p:tags r:id="rId13"/>
            </p:custDataLst>
          </p:nvPr>
        </p:nvSpPr>
        <p:spPr>
          <a:xfrm>
            <a:off x="8065770" y="3961765"/>
            <a:ext cx="2766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i="0" u="none" strike="noStrike" cap="none" spc="0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/>
            <a:r>
              <a:rPr lang="zh-CN" altLang="en-US" sz="3200" dirty="0">
                <a:sym typeface="微软雅黑" panose="020B0503020204020204" pitchFamily="34" charset="-122"/>
              </a:rPr>
              <a:t>家校沟通</a:t>
            </a:r>
            <a:endParaRPr lang="zh-CN" altLang="en-US" sz="3200" dirty="0">
              <a:sym typeface="微软雅黑" panose="020B0503020204020204" pitchFamily="34" charset="-122"/>
            </a:endParaRPr>
          </a:p>
        </p:txBody>
      </p:sp>
      <p:sp>
        <p:nvSpPr>
          <p:cNvPr id="39" name="PA-文本框 6"/>
          <p:cNvSpPr txBox="1"/>
          <p:nvPr>
            <p:custDataLst>
              <p:tags r:id="rId14"/>
            </p:custDataLst>
          </p:nvPr>
        </p:nvSpPr>
        <p:spPr>
          <a:xfrm>
            <a:off x="1796415" y="4979670"/>
            <a:ext cx="27660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i="0" u="none" strike="noStrike" cap="none" spc="0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/>
            <a:r>
              <a:rPr lang="zh-CN" altLang="en-US" sz="2800" dirty="0">
                <a:sym typeface="微软雅黑" panose="020B0503020204020204" pitchFamily="34" charset="-122"/>
              </a:rPr>
              <a:t>教育平衡</a:t>
            </a:r>
            <a:endParaRPr lang="zh-CN" altLang="en-US" sz="2800" dirty="0">
              <a:sym typeface="微软雅黑" panose="020B0503020204020204" pitchFamily="34" charset="-122"/>
            </a:endParaRPr>
          </a:p>
        </p:txBody>
      </p:sp>
      <p:sp>
        <p:nvSpPr>
          <p:cNvPr id="40" name="PA-文本框 6"/>
          <p:cNvSpPr txBox="1"/>
          <p:nvPr>
            <p:custDataLst>
              <p:tags r:id="rId15"/>
            </p:custDataLst>
          </p:nvPr>
        </p:nvSpPr>
        <p:spPr>
          <a:xfrm>
            <a:off x="4712970" y="4979670"/>
            <a:ext cx="2766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i="0" u="none" strike="noStrike" cap="none" spc="0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/>
            <a:r>
              <a:rPr lang="zh-CN" altLang="en-US" sz="3200" dirty="0">
                <a:sym typeface="微软雅黑" panose="020B0503020204020204" pitchFamily="34" charset="-122"/>
              </a:rPr>
              <a:t>教育公正</a:t>
            </a:r>
            <a:endParaRPr lang="zh-CN" altLang="en-US" sz="3200" dirty="0">
              <a:sym typeface="微软雅黑" panose="020B0503020204020204" pitchFamily="34" charset="-122"/>
            </a:endParaRPr>
          </a:p>
        </p:txBody>
      </p:sp>
      <p:sp>
        <p:nvSpPr>
          <p:cNvPr id="41" name="PA-文本框 6"/>
          <p:cNvSpPr txBox="1"/>
          <p:nvPr>
            <p:custDataLst>
              <p:tags r:id="rId16"/>
            </p:custDataLst>
          </p:nvPr>
        </p:nvSpPr>
        <p:spPr>
          <a:xfrm>
            <a:off x="8065770" y="4963160"/>
            <a:ext cx="27660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i="0" u="none" strike="noStrike" cap="none" spc="0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/>
            <a:r>
              <a:rPr lang="zh-CN" altLang="en-US" dirty="0">
                <a:sym typeface="微软雅黑" panose="020B0503020204020204" pitchFamily="34" charset="-122"/>
              </a:rPr>
              <a:t>应对</a:t>
            </a:r>
            <a:r>
              <a:rPr lang="zh-CN" altLang="en-US" sz="2800" dirty="0">
                <a:sym typeface="微软雅黑" panose="020B0503020204020204" pitchFamily="34" charset="-122"/>
              </a:rPr>
              <a:t>挑衅</a:t>
            </a:r>
            <a:r>
              <a:rPr lang="zh-CN" altLang="en-US" dirty="0">
                <a:sym typeface="微软雅黑" panose="020B0503020204020204" pitchFamily="34" charset="-122"/>
              </a:rPr>
              <a:t>的策略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1"/>
            <a:ext cx="12192000" cy="68618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292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31056" y="-5834228"/>
            <a:ext cx="129888" cy="1196599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6564276"/>
            <a:ext cx="12192000" cy="292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31056" y="730048"/>
            <a:ext cx="129888" cy="11965992"/>
          </a:xfrm>
          <a:prstGeom prst="rect">
            <a:avLst/>
          </a:prstGeom>
        </p:spPr>
      </p:pic>
      <p:sp>
        <p:nvSpPr>
          <p:cNvPr id="10" name="ïšļíďè"/>
          <p:cNvSpPr txBox="1"/>
          <p:nvPr/>
        </p:nvSpPr>
        <p:spPr>
          <a:xfrm>
            <a:off x="5247640" y="1357630"/>
            <a:ext cx="5917565" cy="1729105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人生为一大事来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信念具有情感性和价值性，践行信念、追求理想能带来积极的情感体验。一个人如果能将信念付诸实践、付诸行动，那他所过的生活就是有信念的生活。信念也就落了地、生了根，也就发挥了作用，实现了价值。</a:t>
            </a:r>
            <a:endParaRPr kumimoji="0" lang="zh-CN" altLang="en-US" sz="17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473391" y="3191036"/>
            <a:ext cx="5114039" cy="0"/>
          </a:xfrm>
          <a:prstGeom prst="line">
            <a:avLst/>
          </a:prstGeom>
          <a:ln w="317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îṧlíďê"/>
          <p:cNvGrpSpPr/>
          <p:nvPr/>
        </p:nvGrpSpPr>
        <p:grpSpPr>
          <a:xfrm>
            <a:off x="5516657" y="3489522"/>
            <a:ext cx="5381594" cy="943641"/>
            <a:chOff x="698532" y="2947556"/>
            <a:chExt cx="5381594" cy="943641"/>
          </a:xfrm>
        </p:grpSpPr>
        <p:sp>
          <p:nvSpPr>
            <p:cNvPr id="13" name="i$ľîďê"/>
            <p:cNvSpPr txBox="1"/>
            <p:nvPr/>
          </p:nvSpPr>
          <p:spPr>
            <a:xfrm>
              <a:off x="1535513" y="3419377"/>
              <a:ext cx="4544613" cy="471820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+mn-ea"/>
                </a:rPr>
                <a:t>志向：为农村孩子谋求美好未来。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4" name="íŝlíḑe"/>
            <p:cNvSpPr txBox="1"/>
            <p:nvPr/>
          </p:nvSpPr>
          <p:spPr>
            <a:xfrm>
              <a:off x="1535462" y="2947556"/>
              <a:ext cx="4059555" cy="47180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脚大心大，心大的人有志向</a:t>
              </a: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5" name="ís1iḑe"/>
            <p:cNvSpPr/>
            <p:nvPr/>
          </p:nvSpPr>
          <p:spPr>
            <a:xfrm>
              <a:off x="698532" y="2985825"/>
              <a:ext cx="675000" cy="67500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 cap="flat">
              <a:noFill/>
              <a:miter lim="400000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lt"/>
                </a:rPr>
                <a:t>01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lt"/>
              </a:endParaRPr>
            </a:p>
          </p:txBody>
        </p:sp>
      </p:grpSp>
      <p:grpSp>
        <p:nvGrpSpPr>
          <p:cNvPr id="16" name="iṩľíḋè"/>
          <p:cNvGrpSpPr/>
          <p:nvPr/>
        </p:nvGrpSpPr>
        <p:grpSpPr>
          <a:xfrm>
            <a:off x="5555551" y="4744986"/>
            <a:ext cx="5957570" cy="1454785"/>
            <a:chOff x="698532" y="2948191"/>
            <a:chExt cx="5957570" cy="1454785"/>
          </a:xfrm>
        </p:grpSpPr>
        <p:sp>
          <p:nvSpPr>
            <p:cNvPr id="17" name="ï$ḻiḍê"/>
            <p:cNvSpPr txBox="1"/>
            <p:nvPr/>
          </p:nvSpPr>
          <p:spPr>
            <a:xfrm>
              <a:off x="1525302" y="3663201"/>
              <a:ext cx="5130800" cy="739775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>
              <a:defPPr>
                <a:defRPr lang="zh-CN"/>
              </a:defPPr>
              <a:lvl1pPr marR="0" lvl="0" indent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1600" b="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r>
                <a:rPr lang="zh-CN" altLang="en-US" dirty="0">
                  <a:sym typeface="+mn-ea"/>
                </a:rPr>
                <a:t>自我对生命的认同和满足，对有信念、有价值的生命的肯定和接纳。</a:t>
              </a:r>
              <a:endParaRPr lang="zh-CN" altLang="en-US" dirty="0">
                <a:sym typeface="+mn-ea"/>
              </a:endParaRPr>
            </a:p>
          </p:txBody>
        </p:sp>
        <p:sp>
          <p:nvSpPr>
            <p:cNvPr id="18" name="i$ḷiḑé"/>
            <p:cNvSpPr txBox="1"/>
            <p:nvPr/>
          </p:nvSpPr>
          <p:spPr>
            <a:xfrm>
              <a:off x="1496727" y="2948191"/>
              <a:ext cx="5159375" cy="713105"/>
            </a:xfrm>
            <a:prstGeom prst="rect">
              <a:avLst/>
            </a:prstGeom>
            <a:noFill/>
          </p:spPr>
          <p:txBody>
            <a:bodyPr wrap="square" rtlCol="0" anchor="ctr">
              <a:normAutofit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来到这个世上是哭着来的，走的时候要笑着走</a:t>
              </a: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9" name="íṩľîḍè"/>
            <p:cNvSpPr/>
            <p:nvPr/>
          </p:nvSpPr>
          <p:spPr>
            <a:xfrm>
              <a:off x="698532" y="2985825"/>
              <a:ext cx="675000" cy="67500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lt"/>
                </a:rPr>
                <a:t>02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lt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5594445" y="4596983"/>
            <a:ext cx="5114039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C:\Users\ASUS\Desktop\1.jpg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4915" y="1285060"/>
            <a:ext cx="3491865" cy="490174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3030" y="292735"/>
            <a:ext cx="384492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spc="600" dirty="0">
                <a:solidFill>
                  <a:prstClr val="black">
                    <a:lumMod val="95000"/>
                    <a:lumOff val="5000"/>
                  </a:prstClr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FZKai-Z03S" panose="03000509000000000000" pitchFamily="65" charset="-122"/>
              </a:rPr>
              <a:t>01</a:t>
            </a:r>
            <a:r>
              <a:rPr lang="zh-CN" altLang="en-US" sz="3200" spc="600" dirty="0">
                <a:solidFill>
                  <a:prstClr val="black">
                    <a:lumMod val="95000"/>
                    <a:lumOff val="5000"/>
                  </a:prstClr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FZKai-Z03S" panose="03000509000000000000" pitchFamily="65" charset="-122"/>
              </a:rPr>
              <a:t>理想和</a:t>
            </a:r>
            <a:r>
              <a:rPr lang="zh-CN" altLang="en-US" sz="3200" spc="600" dirty="0">
                <a:solidFill>
                  <a:prstClr val="black">
                    <a:lumMod val="95000"/>
                    <a:lumOff val="5000"/>
                  </a:prstClr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FZKai-Z03S" panose="03000509000000000000" pitchFamily="65" charset="-122"/>
              </a:rPr>
              <a:t>信念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  <a:sym typeface="FZKai-Z03S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9"/>
            <a:ext cx="12192000" cy="68618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292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31056" y="-5834228"/>
            <a:ext cx="129888" cy="1196599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6564276"/>
            <a:ext cx="12192000" cy="292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31056" y="730048"/>
            <a:ext cx="129888" cy="11965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3004" y="292963"/>
            <a:ext cx="3058987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spc="600" dirty="0">
                <a:solidFill>
                  <a:prstClr val="black">
                    <a:lumMod val="95000"/>
                    <a:lumOff val="5000"/>
                  </a:prstClr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FZKai-Z03S" panose="03000509000000000000" pitchFamily="65" charset="-122"/>
              </a:rPr>
              <a:t>02</a:t>
            </a:r>
            <a:r>
              <a:rPr lang="zh-CN" altLang="en-US" sz="3200" spc="600" dirty="0">
                <a:solidFill>
                  <a:prstClr val="black">
                    <a:lumMod val="95000"/>
                    <a:lumOff val="5000"/>
                  </a:prstClr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FZKai-Z03S" panose="03000509000000000000" pitchFamily="65" charset="-122"/>
              </a:rPr>
              <a:t>教育目的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  <a:sym typeface="FZKai-Z03S" panose="03000509000000000000" pitchFamily="65" charset="-122"/>
            </a:endParaRPr>
          </a:p>
        </p:txBody>
      </p:sp>
      <p:pic>
        <p:nvPicPr>
          <p:cNvPr id="3" name="图片 2" descr="C:\Users\ASUS\Desktop\22.jpg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53424" y="1253964"/>
            <a:ext cx="3117850" cy="4602426"/>
          </a:xfrm>
          <a:prstGeom prst="rect">
            <a:avLst/>
          </a:prstGeom>
        </p:spPr>
      </p:pic>
      <p:pic>
        <p:nvPicPr>
          <p:cNvPr id="22" name="图片 21" descr="C:\Users\ASUS\Desktop\2.jpg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71642" y="1253964"/>
            <a:ext cx="3195955" cy="4602426"/>
          </a:xfrm>
          <a:prstGeom prst="rect">
            <a:avLst/>
          </a:prstGeom>
        </p:spPr>
      </p:pic>
      <p:grpSp>
        <p:nvGrpSpPr>
          <p:cNvPr id="23" name="PA-组合 4"/>
          <p:cNvGrpSpPr/>
          <p:nvPr>
            <p:custDataLst>
              <p:tags r:id="rId5"/>
            </p:custDataLst>
          </p:nvPr>
        </p:nvGrpSpPr>
        <p:grpSpPr>
          <a:xfrm>
            <a:off x="504190" y="3720465"/>
            <a:ext cx="4649466" cy="1695342"/>
            <a:chOff x="2862026" y="1694533"/>
            <a:chExt cx="4129650" cy="1695364"/>
          </a:xfrm>
        </p:grpSpPr>
        <p:sp>
          <p:nvSpPr>
            <p:cNvPr id="24" name="PA-文本框 6"/>
            <p:cNvSpPr txBox="1"/>
            <p:nvPr>
              <p:custDataLst>
                <p:tags r:id="rId6"/>
              </p:custDataLst>
            </p:nvPr>
          </p:nvSpPr>
          <p:spPr>
            <a:xfrm>
              <a:off x="2978772" y="1694533"/>
              <a:ext cx="4012904" cy="521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r>
                <a:rPr lang="zh-CN" altLang="en-US" dirty="0">
                  <a:sym typeface="微软雅黑" panose="020B0503020204020204" pitchFamily="34" charset="-122"/>
                </a:rPr>
                <a:t>教</a:t>
              </a:r>
              <a:r>
                <a:rPr lang="en-US" altLang="zh-CN" dirty="0">
                  <a:sym typeface="微软雅黑" panose="020B0503020204020204" pitchFamily="34" charset="-122"/>
                </a:rPr>
                <a:t>“</a:t>
              </a:r>
              <a:r>
                <a:rPr lang="zh-CN" altLang="en-US" dirty="0">
                  <a:sym typeface="微软雅黑" panose="020B0503020204020204" pitchFamily="34" charset="-122"/>
                </a:rPr>
                <a:t>学生</a:t>
              </a:r>
              <a:r>
                <a:rPr lang="en-US" altLang="zh-CN" dirty="0">
                  <a:sym typeface="微软雅黑" panose="020B0503020204020204" pitchFamily="34" charset="-122"/>
                </a:rPr>
                <a:t>”</a:t>
              </a:r>
              <a:r>
                <a:rPr lang="zh-CN" altLang="en-US" dirty="0">
                  <a:sym typeface="微软雅黑" panose="020B0503020204020204" pitchFamily="34" charset="-122"/>
                </a:rPr>
                <a:t>而不是教</a:t>
              </a:r>
              <a:r>
                <a:rPr lang="en-US" altLang="zh-CN" dirty="0">
                  <a:sym typeface="微软雅黑" panose="020B0503020204020204" pitchFamily="34" charset="-122"/>
                </a:rPr>
                <a:t>“</a:t>
              </a:r>
              <a:r>
                <a:rPr lang="zh-CN" altLang="en-US" dirty="0">
                  <a:sym typeface="微软雅黑" panose="020B0503020204020204" pitchFamily="34" charset="-122"/>
                </a:rPr>
                <a:t>考生</a:t>
              </a:r>
              <a:r>
                <a:rPr lang="en-US" altLang="zh-CN" dirty="0">
                  <a:sym typeface="微软雅黑" panose="020B0503020204020204" pitchFamily="34" charset="-122"/>
                </a:rPr>
                <a:t>”</a:t>
              </a:r>
              <a:endParaRPr lang="en-US" altLang="zh-CN" dirty="0">
                <a:sym typeface="微软雅黑" panose="020B0503020204020204" pitchFamily="34" charset="-122"/>
              </a:endParaRPr>
            </a:p>
          </p:txBody>
        </p:sp>
        <p:sp>
          <p:nvSpPr>
            <p:cNvPr id="25" name="PA-文本框 42"/>
            <p:cNvSpPr txBox="1"/>
            <p:nvPr>
              <p:custDataLst>
                <p:tags r:id="rId7"/>
              </p:custDataLst>
            </p:nvPr>
          </p:nvSpPr>
          <p:spPr>
            <a:xfrm>
              <a:off x="2862026" y="2191001"/>
              <a:ext cx="3813753" cy="119889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r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600" b="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</a:defRPr>
              </a:lvl1pPr>
            </a:lstStyle>
            <a:p>
              <a:r>
                <a:rPr lang="zh-CN" altLang="en-US" dirty="0">
                  <a:sym typeface="Source Han Serif SC" panose="02020400000000000000" pitchFamily="18" charset="-122"/>
                </a:rPr>
                <a:t>教育不能只是训练得好，而应该是教育得好。</a:t>
              </a:r>
              <a:endParaRPr lang="zh-CN" altLang="en-US" dirty="0">
                <a:sym typeface="Source Han Serif SC" panose="02020400000000000000" pitchFamily="18" charset="-122"/>
              </a:endParaRPr>
            </a:p>
            <a:p>
              <a:pPr algn="l"/>
              <a:r>
                <a:rPr lang="zh-CN" altLang="en-US" dirty="0">
                  <a:sym typeface="+mn-ea"/>
                </a:rPr>
                <a:t>转识成智：把学生培养成有生活智慧、能运用生活智慧的人。</a:t>
              </a:r>
              <a:endParaRPr lang="zh-CN" altLang="en-US" dirty="0">
                <a:sym typeface="+mn-ea"/>
              </a:endParaRPr>
            </a:p>
          </p:txBody>
        </p:sp>
      </p:grpSp>
      <p:grpSp>
        <p:nvGrpSpPr>
          <p:cNvPr id="26" name="PA-组合 4"/>
          <p:cNvGrpSpPr/>
          <p:nvPr>
            <p:custDataLst>
              <p:tags r:id="rId8"/>
            </p:custDataLst>
          </p:nvPr>
        </p:nvGrpSpPr>
        <p:grpSpPr>
          <a:xfrm>
            <a:off x="530241" y="1680845"/>
            <a:ext cx="4727559" cy="965200"/>
            <a:chOff x="2580451" y="1694533"/>
            <a:chExt cx="4094955" cy="965343"/>
          </a:xfrm>
        </p:grpSpPr>
        <p:sp>
          <p:nvSpPr>
            <p:cNvPr id="27" name="PA-文本框 6"/>
            <p:cNvSpPr txBox="1"/>
            <p:nvPr>
              <p:custDataLst>
                <p:tags r:id="rId9"/>
              </p:custDataLst>
            </p:nvPr>
          </p:nvSpPr>
          <p:spPr>
            <a:xfrm>
              <a:off x="2667892" y="1694533"/>
              <a:ext cx="4007514" cy="52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微软雅黑" panose="020B0503020204020204" pitchFamily="34" charset="-122"/>
                </a:rPr>
                <a:t>为</a:t>
              </a:r>
              <a:r>
                <a:rPr kumimoji="0" lang="en-US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微软雅黑" panose="020B0503020204020204" pitchFamily="34" charset="-122"/>
                </a:rPr>
                <a:t>“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微软雅黑" panose="020B0503020204020204" pitchFamily="34" charset="-122"/>
                </a:rPr>
                <a:t>成人</a:t>
              </a:r>
              <a:r>
                <a:rPr kumimoji="0" lang="en-US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微软雅黑" panose="020B0503020204020204" pitchFamily="34" charset="-122"/>
                </a:rPr>
                <a:t>”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微软雅黑" panose="020B0503020204020204" pitchFamily="34" charset="-122"/>
                </a:rPr>
                <a:t>而不是为</a:t>
              </a:r>
              <a:r>
                <a:rPr kumimoji="0" lang="en-US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微软雅黑" panose="020B0503020204020204" pitchFamily="34" charset="-122"/>
                </a:rPr>
                <a:t>“</a:t>
              </a: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微软雅黑" panose="020B0503020204020204" pitchFamily="34" charset="-122"/>
                </a:rPr>
                <a:t>成功</a:t>
              </a:r>
              <a:r>
                <a:rPr kumimoji="0" lang="en-US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微软雅黑" panose="020B0503020204020204" pitchFamily="34" charset="-122"/>
                </a:rPr>
                <a:t>”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28" name="PA-文本框 42"/>
            <p:cNvSpPr txBox="1"/>
            <p:nvPr>
              <p:custDataLst>
                <p:tags r:id="rId10"/>
              </p:custDataLst>
            </p:nvPr>
          </p:nvSpPr>
          <p:spPr>
            <a:xfrm>
              <a:off x="2580451" y="2199433"/>
              <a:ext cx="4031166" cy="46044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200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思源黑体 CN Normal" panose="020B0400000000000000" pitchFamily="34" charset="-128"/>
                  <a:ea typeface="思源黑体 CN Normal" panose="020B0400000000000000" pitchFamily="34" charset="-128"/>
                </a:defRPr>
              </a:lvl1pPr>
            </a:lstStyle>
            <a:p>
              <a:pPr marL="0" marR="0" lvl="0" indent="0" algn="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Source Han Serif SC" panose="02020400000000000000" pitchFamily="18" charset="-122"/>
                </a:rPr>
                <a:t>关心人的教育才能赢得学生，才能赢得教育与未来。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Open Sans" panose="020B0606030504020204" pitchFamily="34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1"/>
            <a:ext cx="12192000" cy="68618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292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31056" y="-5834228"/>
            <a:ext cx="129888" cy="1196599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6564276"/>
            <a:ext cx="12192000" cy="292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31056" y="730048"/>
            <a:ext cx="129888" cy="11965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3030" y="292735"/>
            <a:ext cx="539496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spc="600" dirty="0">
                <a:solidFill>
                  <a:prstClr val="black">
                    <a:lumMod val="95000"/>
                    <a:lumOff val="5000"/>
                  </a:prstClr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FZKai-Z03S" panose="03000509000000000000" pitchFamily="65" charset="-122"/>
              </a:rPr>
              <a:t>03</a:t>
            </a:r>
            <a:r>
              <a:rPr lang="zh-CN" altLang="en-US" sz="3200" spc="600" dirty="0">
                <a:solidFill>
                  <a:prstClr val="black">
                    <a:lumMod val="95000"/>
                    <a:lumOff val="5000"/>
                  </a:prstClr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FZKai-Z03S" panose="03000509000000000000" pitchFamily="65" charset="-122"/>
              </a:rPr>
              <a:t>研究理解孩子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  <a:sym typeface="FZKai-Z03S" panose="03000509000000000000" pitchFamily="65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54495" y="2035175"/>
            <a:ext cx="5253990" cy="347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8965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孩子的表现不是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“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差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”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而是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“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异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”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2" name="图片 1" descr="C:\Users\ASUS\Desktop\33.jpg3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7050" y="1878330"/>
            <a:ext cx="5518785" cy="3097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矩形 2"/>
          <p:cNvSpPr/>
          <p:nvPr/>
        </p:nvSpPr>
        <p:spPr>
          <a:xfrm>
            <a:off x="6706235" y="2584450"/>
            <a:ext cx="5027930" cy="23996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608965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差异差异，你看到的是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“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差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”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还是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“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异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”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？当我们看到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“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差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”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，就会不自禁地把人分成三六九等，就会觉得一些学生不全标准，是笨孩子，坏孩子。当我们看到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“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异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”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，就会发现世界上有不同的花草，有不同的景象，有不同的人正是这千差万别才构成了五彩斑斓的世界，才有不同的人生，才有一个分工合作、协调发展的人类社会。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pPr marL="0" marR="0" lvl="0" indent="0" algn="l" defTabSz="608965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思考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“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异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”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、理解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“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异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”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、接纳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“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异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”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，在学校里，孩子们都不同，但孩子们都很棒！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1"/>
            <a:ext cx="12192000" cy="68618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292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31056" y="-5834228"/>
            <a:ext cx="129888" cy="1196599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6564276"/>
            <a:ext cx="12192000" cy="2929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31056" y="730048"/>
            <a:ext cx="129888" cy="1196599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3004" y="292963"/>
            <a:ext cx="3379496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spc="600" dirty="0">
                <a:solidFill>
                  <a:prstClr val="black">
                    <a:lumMod val="95000"/>
                    <a:lumOff val="5000"/>
                  </a:prstClr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FZKai-Z03S" panose="03000509000000000000" pitchFamily="65" charset="-122"/>
              </a:rPr>
              <a:t>04</a:t>
            </a:r>
            <a:r>
              <a:rPr lang="zh-CN" altLang="en-US" sz="4000" spc="600" dirty="0">
                <a:solidFill>
                  <a:prstClr val="black">
                    <a:lumMod val="95000"/>
                    <a:lumOff val="5000"/>
                  </a:prstClr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  <a:sym typeface="FZKai-Z03S" panose="03000509000000000000" pitchFamily="65" charset="-122"/>
              </a:rPr>
              <a:t>专业教育</a:t>
            </a:r>
            <a:endParaRPr kumimoji="0" lang="zh-CN" altLang="en-US" sz="400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  <a:sym typeface="FZKai-Z03S" panose="03000509000000000000" pitchFamily="65" charset="-122"/>
            </a:endParaRPr>
          </a:p>
        </p:txBody>
      </p:sp>
      <p:sp>
        <p:nvSpPr>
          <p:cNvPr id="22" name="3"/>
          <p:cNvSpPr/>
          <p:nvPr/>
        </p:nvSpPr>
        <p:spPr>
          <a:xfrm rot="10800000" flipH="1">
            <a:off x="840112" y="1291604"/>
            <a:ext cx="45719" cy="91488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印品天逸黑" panose="02000500000000000000" pitchFamily="2" charset="-122"/>
              <a:ea typeface="字魂59号-创粗黑" panose="00000500000000000000" pitchFamily="2" charset="-122"/>
              <a:cs typeface="Lato Ligh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87120" y="1638935"/>
            <a:ext cx="5534025" cy="137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你们的父亲在为你们挡风遮雨，在与全世界对抗，为的就是让你们能够拥有自己的人生。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+mn-ea"/>
            </a:endParaRPr>
          </a:p>
          <a:p>
            <a:pPr>
              <a:lnSpc>
                <a:spcPts val="2500"/>
              </a:lnSpc>
              <a:defRPr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教育的过程就是学生的发展逐步从他组织走向自组织的过程，就是自组织水平不断提高、生命得以完善的发展过程。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87120" y="1184910"/>
            <a:ext cx="44977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生命的自我觉醒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5" name="2"/>
          <p:cNvSpPr/>
          <p:nvPr/>
        </p:nvSpPr>
        <p:spPr>
          <a:xfrm rot="10800000" flipH="1">
            <a:off x="845833" y="3641427"/>
            <a:ext cx="45720" cy="94949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印品天逸黑" panose="02000500000000000000" pitchFamily="2" charset="-122"/>
              <a:ea typeface="字魂59号-创粗黑" panose="00000500000000000000" pitchFamily="2" charset="-122"/>
              <a:cs typeface="Lato Ligh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87120" y="3926205"/>
            <a:ext cx="5534025" cy="233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r>
              <a:rPr lang="zh-CN" altLang="en-US" dirty="0">
                <a:sym typeface="+mn-ea"/>
              </a:rPr>
              <a:t>我不要让她们被别人选择，我要让她们去选择自己喜欢的人。</a:t>
            </a:r>
            <a:endParaRPr lang="zh-CN" altLang="en-US" dirty="0">
              <a:sym typeface="+mn-ea"/>
            </a:endParaRPr>
          </a:p>
          <a:p>
            <a:r>
              <a:rPr lang="zh-CN" altLang="en-US" dirty="0">
                <a:sym typeface="+mn-ea"/>
              </a:rPr>
              <a:t>如果你明天赢了，并非是自己在独享胜利，而是与几百万被认为不如男孩、被迫做烦琐家务、被嫁出去生儿育女的女孩们一起分享胜利。明天你不仅是跟澳洲选手比赛，还是跟所有轻视女性的人比赛！</a:t>
            </a:r>
            <a:endParaRPr lang="zh-CN" altLang="en-US" dirty="0">
              <a:sym typeface="+mn-ea"/>
            </a:endParaRPr>
          </a:p>
          <a:p>
            <a:r>
              <a:rPr lang="zh-CN" altLang="en-US" dirty="0">
                <a:sym typeface="+mn-ea"/>
              </a:rPr>
              <a:t>教育需要专业人才；教育者要有善于发现的专业眼光；教育行为本身要具有专业性；专业的教育需要谨慎和等待。</a:t>
            </a:r>
            <a:endParaRPr lang="en-US" altLang="zh-CN" dirty="0"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87120" y="3563620"/>
            <a:ext cx="2868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做专业的教育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3" name="图片 2" descr="C:\Users\ASUS\Desktop\4.jpg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01535" y="994410"/>
            <a:ext cx="4043680" cy="5081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/>
      <p:bldP spid="24" grpId="0"/>
      <p:bldP spid="25" grpId="0" bldLvl="0" animBg="1"/>
      <p:bldP spid="26" grpId="0"/>
      <p:bldP spid="27" grpId="0"/>
    </p:bldLst>
  </p:timing>
</p:sld>
</file>

<file path=ppt/tags/tag1.xml><?xml version="1.0" encoding="utf-8"?>
<p:tagLst xmlns:p="http://schemas.openxmlformats.org/presentationml/2006/main">
  <p:tag name="PA" val="v5.1.2"/>
</p:tagLst>
</file>

<file path=ppt/tags/tag10.xml><?xml version="1.0" encoding="utf-8"?>
<p:tagLst xmlns:p="http://schemas.openxmlformats.org/presentationml/2006/main">
  <p:tag name="PA" val="v5.1.2"/>
</p:tagLst>
</file>

<file path=ppt/tags/tag11.xml><?xml version="1.0" encoding="utf-8"?>
<p:tagLst xmlns:p="http://schemas.openxmlformats.org/presentationml/2006/main">
  <p:tag name="PA" val="v5.1.2"/>
</p:tagLst>
</file>

<file path=ppt/tags/tag12.xml><?xml version="1.0" encoding="utf-8"?>
<p:tagLst xmlns:p="http://schemas.openxmlformats.org/presentationml/2006/main">
  <p:tag name="PA" val="v5.1.2"/>
</p:tagLst>
</file>

<file path=ppt/tags/tag13.xml><?xml version="1.0" encoding="utf-8"?>
<p:tagLst xmlns:p="http://schemas.openxmlformats.org/presentationml/2006/main">
  <p:tag name="PA" val="v5.1.2"/>
</p:tagLst>
</file>

<file path=ppt/tags/tag14.xml><?xml version="1.0" encoding="utf-8"?>
<p:tagLst xmlns:p="http://schemas.openxmlformats.org/presentationml/2006/main">
  <p:tag name="PA" val="v5.1.2"/>
</p:tagLst>
</file>

<file path=ppt/tags/tag15.xml><?xml version="1.0" encoding="utf-8"?>
<p:tagLst xmlns:p="http://schemas.openxmlformats.org/presentationml/2006/main">
  <p:tag name="PA" val="v5.1.0"/>
</p:tagLst>
</file>

<file path=ppt/tags/tag16.xml><?xml version="1.0" encoding="utf-8"?>
<p:tagLst xmlns:p="http://schemas.openxmlformats.org/presentationml/2006/main">
  <p:tag name="PA" val="v5.1.0"/>
</p:tagLst>
</file>

<file path=ppt/tags/tag17.xml><?xml version="1.0" encoding="utf-8"?>
<p:tagLst xmlns:p="http://schemas.openxmlformats.org/presentationml/2006/main">
  <p:tag name="PA" val="v5.1.0"/>
</p:tagLst>
</file>

<file path=ppt/tags/tag18.xml><?xml version="1.0" encoding="utf-8"?>
<p:tagLst xmlns:p="http://schemas.openxmlformats.org/presentationml/2006/main">
  <p:tag name="PA" val="v5.1.0"/>
</p:tagLst>
</file>

<file path=ppt/tags/tag19.xml><?xml version="1.0" encoding="utf-8"?>
<p:tagLst xmlns:p="http://schemas.openxmlformats.org/presentationml/2006/main">
  <p:tag name="PA" val="v5.1.0"/>
</p:tagLst>
</file>

<file path=ppt/tags/tag2.xml><?xml version="1.0" encoding="utf-8"?>
<p:tagLst xmlns:p="http://schemas.openxmlformats.org/presentationml/2006/main">
  <p:tag name="PA" val="v5.1.2"/>
</p:tagLst>
</file>

<file path=ppt/tags/tag20.xml><?xml version="1.0" encoding="utf-8"?>
<p:tagLst xmlns:p="http://schemas.openxmlformats.org/presentationml/2006/main">
  <p:tag name="PA" val="v5.1.0"/>
</p:tagLst>
</file>

<file path=ppt/tags/tag21.xml><?xml version="1.0" encoding="utf-8"?>
<p:tagLst xmlns:p="http://schemas.openxmlformats.org/presentationml/2006/main">
  <p:tag name="ISPRING_PRESENTATION_TITLE" val="11111111111"/>
  <p:tag name="commondata" val="eyJoZGlkIjoiOWI5YWM5NmFmNzVmMzQ1ODhkMzc5MDZiZmU0MDQ4MjMifQ=="/>
</p:tagLst>
</file>

<file path=ppt/tags/tag3.xml><?xml version="1.0" encoding="utf-8"?>
<p:tagLst xmlns:p="http://schemas.openxmlformats.org/presentationml/2006/main">
  <p:tag name="PA" val="v5.1.2"/>
</p:tagLst>
</file>

<file path=ppt/tags/tag4.xml><?xml version="1.0" encoding="utf-8"?>
<p:tagLst xmlns:p="http://schemas.openxmlformats.org/presentationml/2006/main">
  <p:tag name="PA" val="v5.1.2"/>
</p:tagLst>
</file>

<file path=ppt/tags/tag5.xml><?xml version="1.0" encoding="utf-8"?>
<p:tagLst xmlns:p="http://schemas.openxmlformats.org/presentationml/2006/main">
  <p:tag name="PA" val="v5.1.2"/>
</p:tagLst>
</file>

<file path=ppt/tags/tag6.xml><?xml version="1.0" encoding="utf-8"?>
<p:tagLst xmlns:p="http://schemas.openxmlformats.org/presentationml/2006/main">
  <p:tag name="PA" val="v5.1.2"/>
</p:tagLst>
</file>

<file path=ppt/tags/tag7.xml><?xml version="1.0" encoding="utf-8"?>
<p:tagLst xmlns:p="http://schemas.openxmlformats.org/presentationml/2006/main">
  <p:tag name="PA" val="v5.1.2"/>
</p:tagLst>
</file>

<file path=ppt/tags/tag8.xml><?xml version="1.0" encoding="utf-8"?>
<p:tagLst xmlns:p="http://schemas.openxmlformats.org/presentationml/2006/main">
  <p:tag name="PA" val="v5.1.2"/>
</p:tagLst>
</file>

<file path=ppt/tags/tag9.xml><?xml version="1.0" encoding="utf-8"?>
<p:tagLst xmlns:p="http://schemas.openxmlformats.org/presentationml/2006/main">
  <p:tag name="PA" val="v5.1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1371</Words>
  <Application>WPS 演示</Application>
  <PresentationFormat>宽屏</PresentationFormat>
  <Paragraphs>181</Paragraphs>
  <Slides>10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31" baseType="lpstr">
      <vt:lpstr>Arial</vt:lpstr>
      <vt:lpstr>宋体</vt:lpstr>
      <vt:lpstr>Wingdings</vt:lpstr>
      <vt:lpstr>字魂5号-无外润黑体</vt:lpstr>
      <vt:lpstr>FZKai-Z03S</vt:lpstr>
      <vt:lpstr>等线</vt:lpstr>
      <vt:lpstr>字魂59号-创粗黑</vt:lpstr>
      <vt:lpstr>微软雅黑</vt:lpstr>
      <vt:lpstr>思源黑体 CN Normal</vt:lpstr>
      <vt:lpstr>Century Gothic</vt:lpstr>
      <vt:lpstr>Source Han Serif SC</vt:lpstr>
      <vt:lpstr>Open Sans</vt:lpstr>
      <vt:lpstr>印品天逸黑</vt:lpstr>
      <vt:lpstr>Lato Light</vt:lpstr>
      <vt:lpstr>Arial Unicode MS</vt:lpstr>
      <vt:lpstr>等线 Light</vt:lpstr>
      <vt:lpstr>Calibri</vt:lpstr>
      <vt:lpstr>Segoe Print</vt:lpstr>
      <vt:lpstr>黑体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11111111111</dc:title>
  <dc:creator>张 建春</dc:creator>
  <cp:lastModifiedBy>王王王</cp:lastModifiedBy>
  <cp:revision>51</cp:revision>
  <dcterms:created xsi:type="dcterms:W3CDTF">2019-07-19T07:34:00Z</dcterms:created>
  <dcterms:modified xsi:type="dcterms:W3CDTF">2024-02-29T23:41:11Z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F370238570C445EA8A60AF0AE1D096A2_12</vt:lpwstr>
  </property>
</Properties>
</file>