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sldIdLst>
    <p:sldId id="256" r:id="rId3"/>
    <p:sldId id="611" r:id="rId4"/>
    <p:sldId id="612" r:id="rId5"/>
    <p:sldId id="262" r:id="rId6"/>
    <p:sldId id="613" r:id="rId7"/>
    <p:sldId id="263" r:id="rId8"/>
    <p:sldId id="269" r:id="rId9"/>
    <p:sldId id="297" r:id="rId10"/>
    <p:sldId id="276" r:id="rId11"/>
    <p:sldId id="614" r:id="rId12"/>
    <p:sldId id="264" r:id="rId13"/>
    <p:sldId id="275" r:id="rId14"/>
    <p:sldId id="280" r:id="rId15"/>
    <p:sldId id="271" r:id="rId16"/>
    <p:sldId id="272" r:id="rId17"/>
    <p:sldId id="273" r:id="rId18"/>
    <p:sldId id="274" r:id="rId19"/>
    <p:sldId id="615" r:id="rId20"/>
    <p:sldId id="277" r:id="rId21"/>
    <p:sldId id="278" r:id="rId22"/>
    <p:sldId id="270" r:id="rId23"/>
    <p:sldId id="279" r:id="rId24"/>
    <p:sldId id="616" r:id="rId25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F5EA"/>
    <a:srgbClr val="FDFBF5"/>
    <a:srgbClr val="FBF4E5"/>
    <a:srgbClr val="FEFCF8"/>
    <a:srgbClr val="FBF0DF"/>
    <a:srgbClr val="FFFCF7"/>
    <a:srgbClr val="004A95"/>
    <a:srgbClr val="FFFFFF"/>
    <a:srgbClr val="F7FCFF"/>
    <a:srgbClr val="E3E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0" autoAdjust="0"/>
  </p:normalViewPr>
  <p:slideViewPr>
    <p:cSldViewPr showGuides="1">
      <p:cViewPr>
        <p:scale>
          <a:sx n="87" d="100"/>
          <a:sy n="87" d="100"/>
        </p:scale>
        <p:origin x="1266" y="10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251460" y="257175"/>
            <a:ext cx="8641080" cy="4629150"/>
          </a:xfrm>
          <a:prstGeom prst="rect">
            <a:avLst/>
          </a:prstGeom>
          <a:solidFill>
            <a:srgbClr val="FBF4E5">
              <a:alpha val="52941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矩形 22"/>
          <p:cNvSpPr/>
          <p:nvPr userDrawn="1"/>
        </p:nvSpPr>
        <p:spPr>
          <a:xfrm>
            <a:off x="251460" y="257175"/>
            <a:ext cx="8641080" cy="4629150"/>
          </a:xfrm>
          <a:prstGeom prst="rect">
            <a:avLst/>
          </a:prstGeom>
          <a:solidFill>
            <a:srgbClr val="FBF4E5">
              <a:alpha val="52941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641628" y="4043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</a:rPr>
              <a:t>作者简介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470953" y="442744"/>
            <a:ext cx="239178" cy="23917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矩形 22"/>
          <p:cNvSpPr/>
          <p:nvPr userDrawn="1"/>
        </p:nvSpPr>
        <p:spPr>
          <a:xfrm>
            <a:off x="251460" y="257175"/>
            <a:ext cx="8641080" cy="4629150"/>
          </a:xfrm>
          <a:prstGeom prst="rect">
            <a:avLst/>
          </a:prstGeom>
          <a:solidFill>
            <a:srgbClr val="FBF4E5">
              <a:alpha val="52941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641628" y="4043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</a:rPr>
              <a:t>书籍简介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470953" y="442744"/>
            <a:ext cx="239178" cy="23917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矩形 22"/>
          <p:cNvSpPr/>
          <p:nvPr userDrawn="1"/>
        </p:nvSpPr>
        <p:spPr>
          <a:xfrm>
            <a:off x="251460" y="257175"/>
            <a:ext cx="8641080" cy="4629150"/>
          </a:xfrm>
          <a:prstGeom prst="rect">
            <a:avLst/>
          </a:prstGeom>
          <a:solidFill>
            <a:srgbClr val="FBF4E5">
              <a:alpha val="52941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641628" y="4043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</a:rPr>
              <a:t>人物情节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470953" y="442744"/>
            <a:ext cx="239178" cy="23917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矩形 22"/>
          <p:cNvSpPr/>
          <p:nvPr userDrawn="1"/>
        </p:nvSpPr>
        <p:spPr>
          <a:xfrm>
            <a:off x="251460" y="257175"/>
            <a:ext cx="8641080" cy="4629150"/>
          </a:xfrm>
          <a:prstGeom prst="rect">
            <a:avLst/>
          </a:prstGeom>
          <a:solidFill>
            <a:srgbClr val="FBF4E5">
              <a:alpha val="52941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641628" y="4043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</a:rPr>
              <a:t>精彩书摘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470953" y="442744"/>
            <a:ext cx="239178" cy="23917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251460" y="257175"/>
            <a:ext cx="8641080" cy="4629150"/>
          </a:xfrm>
          <a:prstGeom prst="rect">
            <a:avLst/>
          </a:prstGeom>
          <a:solidFill>
            <a:srgbClr val="FBF4E5">
              <a:alpha val="52941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2590800" y="1581403"/>
            <a:ext cx="4079963" cy="1061829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6300" spc="-225" dirty="0">
                <a:solidFill>
                  <a:schemeClr val="accent1"/>
                </a:solidFill>
                <a:latin typeface="汉仪中隶书繁" panose="02010600000101010101" pitchFamily="2" charset="-122"/>
                <a:ea typeface="汉仪中隶书繁" panose="02010600000101010101" pitchFamily="2" charset="-122"/>
                <a:cs typeface="+mn-ea"/>
                <a:sym typeface="+mn-lt"/>
              </a:rPr>
              <a:t>长安的荔枝</a:t>
            </a:r>
            <a:endParaRPr lang="zh-CN" altLang="en-US" sz="6300" spc="-225" dirty="0">
              <a:solidFill>
                <a:schemeClr val="accent1"/>
              </a:solidFill>
              <a:latin typeface="汉仪中隶书繁" panose="02010600000101010101" pitchFamily="2" charset="-122"/>
              <a:ea typeface="汉仪中隶书繁" panose="02010600000101010101" pitchFamily="2" charset="-122"/>
              <a:cs typeface="+mn-ea"/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3317963" y="1428750"/>
            <a:ext cx="2667195" cy="300082"/>
          </a:xfrm>
        </p:spPr>
        <p:txBody>
          <a:bodyPr wrap="square">
            <a:spAutoFit/>
          </a:bodyPr>
          <a:lstStyle/>
          <a:p>
            <a:pPr marL="0" indent="0" algn="dist">
              <a:buNone/>
            </a:pPr>
            <a:r>
              <a:rPr lang="zh-CN" altLang="en-US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好</a:t>
            </a:r>
            <a:r>
              <a:rPr lang="en-US" altLang="zh-CN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/</a:t>
            </a:r>
            <a:r>
              <a:rPr lang="zh-CN" altLang="en-US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书</a:t>
            </a:r>
            <a:r>
              <a:rPr lang="en-US" altLang="zh-CN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/</a:t>
            </a:r>
            <a:r>
              <a:rPr lang="zh-CN" altLang="en-US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推</a:t>
            </a:r>
            <a:r>
              <a:rPr lang="en-US" altLang="zh-CN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/</a:t>
            </a:r>
            <a:r>
              <a:rPr lang="zh-CN" altLang="en-US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荐/读</a:t>
            </a:r>
            <a:r>
              <a:rPr lang="en-US" altLang="zh-CN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/</a:t>
            </a:r>
            <a:r>
              <a:rPr lang="zh-CN" altLang="en-US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书</a:t>
            </a:r>
            <a:r>
              <a:rPr lang="en-US" altLang="zh-CN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/</a:t>
            </a:r>
            <a:r>
              <a:rPr lang="zh-CN" altLang="en-US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分</a:t>
            </a:r>
            <a:r>
              <a:rPr lang="en-US" altLang="zh-CN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/</a:t>
            </a:r>
            <a:r>
              <a:rPr lang="zh-CN" altLang="en-US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享</a:t>
            </a:r>
            <a:endParaRPr lang="zh-CN" altLang="en-US" sz="1500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36925" y="2646233"/>
            <a:ext cx="2514795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1100" dirty="0">
                <a:solidFill>
                  <a:schemeClr val="accent1"/>
                </a:solidFill>
                <a:latin typeface="+mn-ea"/>
                <a:cs typeface="阿里巴巴普惠体" panose="00020600040101010101" pitchFamily="18" charset="-122"/>
                <a:sym typeface="+mn-lt"/>
              </a:rPr>
              <a:t>一骑红尘妃子笑，无人知是荔枝来</a:t>
            </a:r>
            <a:endParaRPr lang="zh-CN" altLang="en-US" sz="1100" dirty="0">
              <a:solidFill>
                <a:schemeClr val="accent1"/>
              </a:solidFill>
              <a:latin typeface="+mn-ea"/>
              <a:cs typeface="阿里巴巴普惠体" panose="00020600040101010101" pitchFamily="18" charset="-122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317963" y="3103433"/>
            <a:ext cx="2599011" cy="377999"/>
            <a:chOff x="4975232" y="3897716"/>
            <a:chExt cx="2221992" cy="323165"/>
          </a:xfrm>
        </p:grpSpPr>
        <p:sp>
          <p:nvSpPr>
            <p:cNvPr id="16" name="椭圆 15"/>
            <p:cNvSpPr/>
            <p:nvPr/>
          </p:nvSpPr>
          <p:spPr>
            <a:xfrm>
              <a:off x="4992624" y="3897716"/>
              <a:ext cx="314706" cy="32316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307330" y="3897716"/>
              <a:ext cx="314706" cy="32316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622036" y="3897716"/>
              <a:ext cx="314706" cy="32316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936742" y="3897716"/>
              <a:ext cx="314706" cy="32316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251448" y="3897716"/>
              <a:ext cx="314706" cy="32316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566154" y="3897716"/>
              <a:ext cx="314706" cy="32316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6880860" y="3897716"/>
              <a:ext cx="314706" cy="32316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975232" y="3939516"/>
              <a:ext cx="2221992" cy="2622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accent1"/>
                  </a:solidFill>
                  <a:latin typeface="+mn-ea"/>
                  <a:cs typeface="阿里巴巴普惠体" panose="00020600040101010101" pitchFamily="18" charset="-122"/>
                  <a:sym typeface="+mn-lt"/>
                </a:rPr>
                <a:t>古  装  职  场  历  险   记</a:t>
              </a:r>
              <a:endParaRPr lang="zh-CN" altLang="en-US" sz="1400" dirty="0">
                <a:solidFill>
                  <a:schemeClr val="accent1"/>
                </a:solidFill>
                <a:latin typeface="+mn-ea"/>
                <a:cs typeface="阿里巴巴普惠体" panose="00020600040101010101" pitchFamily="18" charset="-122"/>
                <a:sym typeface="+mn-lt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7" y="3193350"/>
            <a:ext cx="2409105" cy="205550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67"/>
            <a:ext cx="2692262" cy="361994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26" y="2416024"/>
            <a:ext cx="2880773" cy="26398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84"/>
          <a:stretch>
            <a:fillRect/>
          </a:stretch>
        </p:blipFill>
        <p:spPr>
          <a:xfrm>
            <a:off x="6286087" y="0"/>
            <a:ext cx="2880773" cy="1975187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2429544" y="395622"/>
            <a:ext cx="4352256" cy="4352256"/>
            <a:chOff x="2343819" y="338472"/>
            <a:chExt cx="4466556" cy="4466556"/>
          </a:xfrm>
        </p:grpSpPr>
        <p:sp>
          <p:nvSpPr>
            <p:cNvPr id="26" name="椭圆 25"/>
            <p:cNvSpPr/>
            <p:nvPr/>
          </p:nvSpPr>
          <p:spPr>
            <a:xfrm>
              <a:off x="2504221" y="508635"/>
              <a:ext cx="4126230" cy="41262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343819" y="338472"/>
              <a:ext cx="4466556" cy="446655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7" y="3193350"/>
            <a:ext cx="2409105" cy="205550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67"/>
            <a:ext cx="2692262" cy="361994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26" y="2416024"/>
            <a:ext cx="2880773" cy="263989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2429544" y="395622"/>
            <a:ext cx="4352256" cy="4352256"/>
            <a:chOff x="2343819" y="338472"/>
            <a:chExt cx="4466556" cy="4466556"/>
          </a:xfrm>
        </p:grpSpPr>
        <p:sp>
          <p:nvSpPr>
            <p:cNvPr id="26" name="椭圆 25"/>
            <p:cNvSpPr/>
            <p:nvPr/>
          </p:nvSpPr>
          <p:spPr>
            <a:xfrm>
              <a:off x="2504221" y="508635"/>
              <a:ext cx="4126230" cy="41262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343819" y="338472"/>
              <a:ext cx="4466556" cy="446655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标题 1"/>
          <p:cNvSpPr txBox="1"/>
          <p:nvPr/>
        </p:nvSpPr>
        <p:spPr>
          <a:xfrm>
            <a:off x="2895600" y="2183206"/>
            <a:ext cx="3268506" cy="747897"/>
          </a:xfrm>
          <a:prstGeom prst="rect">
            <a:avLst/>
          </a:prstGeom>
        </p:spPr>
        <p:txBody>
          <a:bodyPr vert="horz" wrap="square" lIns="68580" tIns="34290" rIns="68580" bIns="34290" rtlCol="0" anchor="b">
            <a:spAutoFit/>
          </a:bodyPr>
          <a:lstStyle>
            <a:defPPr>
              <a:defRPr lang="en-US"/>
            </a:defPPr>
            <a:lvl1pPr algn="dist">
              <a:lnSpc>
                <a:spcPct val="90000"/>
              </a:lnSpc>
              <a:spcBef>
                <a:spcPct val="0"/>
              </a:spcBef>
              <a:buNone/>
              <a:defRPr sz="4900" spc="-225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人物情节</a:t>
            </a:r>
            <a:endParaRPr lang="zh-CN" altLang="en-US" dirty="0">
              <a:sym typeface="+mn-lt"/>
            </a:endParaRPr>
          </a:p>
        </p:txBody>
      </p:sp>
      <p:sp>
        <p:nvSpPr>
          <p:cNvPr id="24" name="副标题 2"/>
          <p:cNvSpPr txBox="1"/>
          <p:nvPr/>
        </p:nvSpPr>
        <p:spPr>
          <a:xfrm>
            <a:off x="3815209" y="1504950"/>
            <a:ext cx="1779974" cy="512448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第叁部分</a:t>
            </a:r>
            <a:endParaRPr lang="zh-CN" altLang="en-US" sz="32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57011" y="3111122"/>
            <a:ext cx="2300630" cy="2616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latin typeface="+mn-ea"/>
                <a:cs typeface="阿里巴巴普惠体" panose="00020600040101010101" pitchFamily="18" charset="-122"/>
                <a:sym typeface="+mn-lt"/>
              </a:rPr>
              <a:t>一骑红尘妃子笑，无人知是荔枝来</a:t>
            </a:r>
            <a:endParaRPr lang="zh-CN" altLang="en-US" sz="1100" dirty="0">
              <a:solidFill>
                <a:schemeClr val="accent1"/>
              </a:solidFill>
              <a:latin typeface="+mn-ea"/>
              <a:cs typeface="阿里巴巴普惠体" panose="00020600040101010101" pitchFamily="18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219200" y="1560431"/>
            <a:ext cx="2982754" cy="2281619"/>
            <a:chOff x="2327339" y="1857704"/>
            <a:chExt cx="3977005" cy="3042158"/>
          </a:xfrm>
        </p:grpSpPr>
        <p:sp>
          <p:nvSpPr>
            <p:cNvPr id="3" name="文本框 2"/>
            <p:cNvSpPr txBox="1"/>
            <p:nvPr/>
          </p:nvSpPr>
          <p:spPr>
            <a:xfrm>
              <a:off x="2327339" y="2742177"/>
              <a:ext cx="3977005" cy="21576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50" b="1">
                  <a:solidFill>
                    <a:srgbClr val="A59149"/>
                  </a:solidFill>
                  <a:cs typeface="+mn-ea"/>
                  <a:sym typeface="+mn-lt"/>
                </a:rPr>
                <a:t>心理缺失：</a:t>
              </a:r>
              <a:r>
                <a: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做了二十年小官，家有妻小，身背房贷，被上司蛊惑领了荔枝使的麻烦差事；</a:t>
              </a: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350" b="1">
                  <a:solidFill>
                    <a:srgbClr val="A59149"/>
                  </a:solidFill>
                  <a:cs typeface="+mn-ea"/>
                  <a:sym typeface="+mn-lt"/>
                </a:rPr>
                <a:t>寻找弥补：</a:t>
              </a:r>
              <a:r>
                <a: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决定殊死一搏，即使失败也不是自己怠惰之故；</a:t>
              </a: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327339" y="1857704"/>
              <a:ext cx="3977005" cy="9111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50" b="1">
                  <a:solidFill>
                    <a:srgbClr val="A59149"/>
                  </a:solidFill>
                  <a:cs typeface="+mn-ea"/>
                  <a:sym typeface="+mn-lt"/>
                </a:rPr>
                <a:t>人物1：</a:t>
              </a:r>
              <a:r>
                <a: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李善德（主角，管理皇家采买的上林署九品监事）：</a:t>
              </a: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1583" y="1251060"/>
            <a:ext cx="3123217" cy="3123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143000" y="1837180"/>
            <a:ext cx="3378346" cy="1658371"/>
            <a:chOff x="2128761" y="2088202"/>
            <a:chExt cx="4504461" cy="2211161"/>
          </a:xfrm>
        </p:grpSpPr>
        <p:sp>
          <p:nvSpPr>
            <p:cNvPr id="5" name="文本框 4"/>
            <p:cNvSpPr txBox="1"/>
            <p:nvPr/>
          </p:nvSpPr>
          <p:spPr>
            <a:xfrm>
              <a:off x="2128761" y="2972675"/>
              <a:ext cx="4504461" cy="13266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50" b="1">
                  <a:solidFill>
                    <a:srgbClr val="A59149"/>
                  </a:solidFill>
                  <a:cs typeface="+mn-ea"/>
                  <a:sym typeface="+mn-lt"/>
                </a:rPr>
                <a:t>心理缺失：</a:t>
              </a:r>
              <a:r>
                <a: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搞钱；</a:t>
              </a: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350" b="1">
                  <a:solidFill>
                    <a:srgbClr val="A59149"/>
                  </a:solidFill>
                  <a:cs typeface="+mn-ea"/>
                  <a:sym typeface="+mn-lt"/>
                </a:rPr>
                <a:t>寻找弥补：</a:t>
              </a:r>
              <a:r>
                <a: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觊觎李善德手上可避关税的五府通行符牒以及报效朝廷得利的机会；</a:t>
              </a: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28761" y="2088202"/>
              <a:ext cx="4504461" cy="9111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50" b="1" dirty="0">
                  <a:solidFill>
                    <a:srgbClr val="A59149"/>
                  </a:solidFill>
                  <a:cs typeface="+mn-ea"/>
                  <a:sym typeface="+mn-lt"/>
                </a:rPr>
                <a:t>人物2：</a:t>
              </a:r>
              <a:r>
                <a:rPr lang="zh-CN" altLang="en-US" sz="13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苏谅（广州港的胡商，掌握运送荔枝必须的“双层瓮”技术）：</a:t>
              </a:r>
              <a:endPara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523366"/>
            <a:ext cx="2989813" cy="2648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90600" y="1473239"/>
            <a:ext cx="4038600" cy="22415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b="1" dirty="0">
                <a:solidFill>
                  <a:srgbClr val="A59149"/>
                </a:solidFill>
                <a:cs typeface="+mn-ea"/>
                <a:sym typeface="+mn-lt"/>
              </a:rPr>
              <a:t>相关情节：</a:t>
            </a:r>
            <a:endParaRPr lang="zh-CN" altLang="en-US" sz="1350" b="1" dirty="0">
              <a:solidFill>
                <a:srgbClr val="A59149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一、与李善德公平交易，用钱财换取五府通行符牒，并提供“双层瓮”等设备；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二、生辰之日以朋友身份拜访李善德，却被告知没有了报效朝廷的机会，苏谅大为恼火；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三、被官员赵辛民以滥用符牒为由抓捕，带着双层瓮逃离广州港；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352550"/>
            <a:ext cx="3377476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14400" y="2248886"/>
            <a:ext cx="2078446" cy="16182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b="1">
                <a:solidFill>
                  <a:srgbClr val="A59149"/>
                </a:solidFill>
                <a:cs typeface="+mn-ea"/>
                <a:sym typeface="+mn-lt"/>
              </a:rPr>
              <a:t>心理缺失：</a:t>
            </a: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长期受到唐朝管理者（城人）的蔑视；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 b="1">
                <a:solidFill>
                  <a:srgbClr val="A59149"/>
                </a:solidFill>
                <a:cs typeface="+mn-ea"/>
                <a:sym typeface="+mn-lt"/>
              </a:rPr>
              <a:t>寻找弥补：</a:t>
            </a: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希望从李善德身上看到城人友善的一面；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4400" y="1585595"/>
            <a:ext cx="2053590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350" b="1">
                <a:solidFill>
                  <a:srgbClr val="A59149"/>
                </a:solidFill>
                <a:cs typeface="+mn-ea"/>
                <a:sym typeface="+mn-lt"/>
              </a:rPr>
              <a:t>人物3：</a:t>
            </a: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僮女（少数民族荔枝园的年轻女主人）：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62600" y="1352550"/>
            <a:ext cx="2895600" cy="28647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b="1" dirty="0">
                <a:solidFill>
                  <a:srgbClr val="A59149"/>
                </a:solidFill>
                <a:cs typeface="+mn-ea"/>
                <a:sym typeface="+mn-lt"/>
              </a:rPr>
              <a:t>相关情节：</a:t>
            </a:r>
            <a:endParaRPr lang="zh-CN" altLang="en-US" sz="1350" b="1" dirty="0">
              <a:solidFill>
                <a:srgbClr val="A59149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一、协助李善德的转运实验，并欣赏李善德相比于其他城人所具备的真诚；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二、期待李善德把承诺过的长安酒带回来喝，但李善德分身乏术无奈食言；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三、城人按上级要求滥砍荔枝园，愤怒的僮女怪罪到李善德身上；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7820" y="1276350"/>
            <a:ext cx="2747180" cy="2747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447800" y="1351475"/>
            <a:ext cx="3230372" cy="2744275"/>
            <a:chOff x="1627120" y="2001602"/>
            <a:chExt cx="4307163" cy="3659033"/>
          </a:xfrm>
        </p:grpSpPr>
        <p:sp>
          <p:nvSpPr>
            <p:cNvPr id="3" name="文本框 2"/>
            <p:cNvSpPr txBox="1"/>
            <p:nvPr/>
          </p:nvSpPr>
          <p:spPr>
            <a:xfrm>
              <a:off x="1627120" y="2544527"/>
              <a:ext cx="3740768" cy="91118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50" b="1">
                  <a:solidFill>
                    <a:srgbClr val="A59149"/>
                  </a:solidFill>
                  <a:cs typeface="+mn-ea"/>
                  <a:sym typeface="+mn-lt"/>
                </a:rPr>
                <a:t>心理缺失：</a:t>
              </a:r>
              <a:r>
                <a: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一直被当作畜生使唤；</a:t>
              </a: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350" b="1">
                  <a:solidFill>
                    <a:srgbClr val="A59149"/>
                  </a:solidFill>
                  <a:cs typeface="+mn-ea"/>
                  <a:sym typeface="+mn-lt"/>
                </a:rPr>
                <a:t>寻找弥补：</a:t>
              </a:r>
              <a:r>
                <a: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寻求他人尊重；</a:t>
              </a: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627120" y="2001602"/>
              <a:ext cx="4307163" cy="49569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350" b="1">
                  <a:solidFill>
                    <a:srgbClr val="A59149"/>
                  </a:solidFill>
                  <a:cs typeface="+mn-ea"/>
                  <a:sym typeface="+mn-lt"/>
                </a:rPr>
                <a:t>人物4：</a:t>
              </a:r>
              <a:r>
                <a: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林邑奴（广州经略府的奴仆）：</a:t>
              </a: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27120" y="3502950"/>
              <a:ext cx="4188967" cy="21576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50" b="1">
                  <a:solidFill>
                    <a:srgbClr val="A59149"/>
                  </a:solidFill>
                  <a:cs typeface="+mn-ea"/>
                  <a:sym typeface="+mn-lt"/>
                </a:rPr>
                <a:t>相关情节：</a:t>
              </a:r>
              <a:endParaRPr lang="zh-CN" altLang="en-US" sz="1350" b="1">
                <a:solidFill>
                  <a:srgbClr val="A59149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一、被赵辛民派去监视李善德，李善德与其以朋友相称；</a:t>
              </a: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二、听到赵辛民追杀李善德的计策，急忙去示警，惨死虎口；</a:t>
              </a: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315900"/>
            <a:ext cx="2785821" cy="3205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497306" y="1438095"/>
            <a:ext cx="3227093" cy="1015070"/>
            <a:chOff x="2134869" y="1452463"/>
            <a:chExt cx="2783101" cy="1353426"/>
          </a:xfrm>
        </p:grpSpPr>
        <p:sp>
          <p:nvSpPr>
            <p:cNvPr id="3" name="文本框 2"/>
            <p:cNvSpPr txBox="1"/>
            <p:nvPr/>
          </p:nvSpPr>
          <p:spPr>
            <a:xfrm>
              <a:off x="2134869" y="1894700"/>
              <a:ext cx="2783101" cy="9111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50" b="1">
                  <a:solidFill>
                    <a:srgbClr val="A59149"/>
                  </a:solidFill>
                  <a:cs typeface="+mn-ea"/>
                  <a:sym typeface="+mn-lt"/>
                </a:rPr>
                <a:t>心理缺失：</a:t>
              </a:r>
              <a:r>
                <a: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混迹高层官场；</a:t>
              </a: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350" b="1">
                  <a:solidFill>
                    <a:srgbClr val="A59149"/>
                  </a:solidFill>
                  <a:cs typeface="+mn-ea"/>
                  <a:sym typeface="+mn-lt"/>
                </a:rPr>
                <a:t>寻找弥补：</a:t>
              </a:r>
              <a:r>
                <a: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打击异己，讨好圣上；</a:t>
              </a: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134869" y="1452463"/>
              <a:ext cx="2783101" cy="9111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350" b="1">
                  <a:solidFill>
                    <a:srgbClr val="A59149"/>
                  </a:solidFill>
                  <a:cs typeface="+mn-ea"/>
                  <a:sym typeface="+mn-lt"/>
                </a:rPr>
                <a:t>人物5：</a:t>
              </a:r>
              <a:r>
                <a: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杨国忠（权势熏天的卫国公）：</a:t>
              </a: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513221" y="2433127"/>
            <a:ext cx="3439264" cy="1960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b="1">
                <a:solidFill>
                  <a:srgbClr val="A59149"/>
                </a:solidFill>
                <a:cs typeface="+mn-ea"/>
                <a:sym typeface="+mn-lt"/>
              </a:rPr>
              <a:t>相关情节：</a:t>
            </a:r>
            <a:endParaRPr lang="zh-CN" altLang="en-US" sz="1350" b="1">
              <a:solidFill>
                <a:srgbClr val="A59149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一、为李善德运送荔枝提供便利，作为自己的功劳成全圣上与贵妃；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二、自作主张追加要转运的荔枝数量；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三、李善德面呈倾国力运荔枝造成的危害，让杨国忠不悦；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895350"/>
            <a:ext cx="3684218" cy="3684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8445" y="1654908"/>
            <a:ext cx="3816355" cy="6833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b="1">
                <a:solidFill>
                  <a:srgbClr val="A59149"/>
                </a:solidFill>
                <a:cs typeface="+mn-ea"/>
                <a:sym typeface="+mn-lt"/>
              </a:rPr>
              <a:t>心理缺失：</a:t>
            </a: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混迹低层官场；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 b="1">
                <a:solidFill>
                  <a:srgbClr val="A59149"/>
                </a:solidFill>
                <a:cs typeface="+mn-ea"/>
                <a:sym typeface="+mn-lt"/>
              </a:rPr>
              <a:t>寻找弥补：</a:t>
            </a: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为广州经略府及自己谋求利益最大化；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08445" y="991553"/>
            <a:ext cx="3675752" cy="6833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350" b="1">
                <a:solidFill>
                  <a:srgbClr val="A59149"/>
                </a:solidFill>
                <a:cs typeface="+mn-ea"/>
                <a:sym typeface="+mn-lt"/>
              </a:rPr>
              <a:t>人物6：</a:t>
            </a: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赵辛民（广州经略府掌书记，为经略使出谋划策）：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08445" y="2318263"/>
            <a:ext cx="3816355" cy="1960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b="1">
                <a:solidFill>
                  <a:srgbClr val="A59149"/>
                </a:solidFill>
                <a:cs typeface="+mn-ea"/>
                <a:sym typeface="+mn-lt"/>
              </a:rPr>
              <a:t>相关情节：</a:t>
            </a:r>
            <a:endParaRPr lang="zh-CN" altLang="en-US" sz="1350" b="1">
              <a:solidFill>
                <a:srgbClr val="A59149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一、献计用五府通行符牒打发李善德，不愿为荔枝转运出钱出力；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二、献计在实验荔枝转运的路上谋害李善德；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三、李善德得到杨国忠支持后，向李善德献媚，自作主张抓捕苏谅；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8199" y="838661"/>
            <a:ext cx="2684214" cy="33957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7" y="3193350"/>
            <a:ext cx="2409105" cy="205550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67"/>
            <a:ext cx="2692262" cy="361994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26" y="2416024"/>
            <a:ext cx="2880773" cy="263989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2429544" y="395622"/>
            <a:ext cx="4352256" cy="4352256"/>
            <a:chOff x="2343819" y="338472"/>
            <a:chExt cx="4466556" cy="4466556"/>
          </a:xfrm>
        </p:grpSpPr>
        <p:sp>
          <p:nvSpPr>
            <p:cNvPr id="26" name="椭圆 25"/>
            <p:cNvSpPr/>
            <p:nvPr/>
          </p:nvSpPr>
          <p:spPr>
            <a:xfrm>
              <a:off x="2504221" y="508635"/>
              <a:ext cx="4126230" cy="41262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343819" y="338472"/>
              <a:ext cx="4466556" cy="446655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标题 1"/>
          <p:cNvSpPr txBox="1"/>
          <p:nvPr/>
        </p:nvSpPr>
        <p:spPr>
          <a:xfrm>
            <a:off x="2895600" y="2183206"/>
            <a:ext cx="3290558" cy="747897"/>
          </a:xfrm>
          <a:prstGeom prst="rect">
            <a:avLst/>
          </a:prstGeom>
        </p:spPr>
        <p:txBody>
          <a:bodyPr vert="horz" wrap="square" lIns="68580" tIns="34290" rIns="68580" bIns="34290" rtlCol="0" anchor="b">
            <a:spAutoFit/>
          </a:bodyPr>
          <a:lstStyle>
            <a:defPPr>
              <a:defRPr lang="en-US"/>
            </a:defPPr>
            <a:lvl1pPr algn="dist">
              <a:lnSpc>
                <a:spcPct val="90000"/>
              </a:lnSpc>
              <a:spcBef>
                <a:spcPct val="0"/>
              </a:spcBef>
              <a:buNone/>
              <a:defRPr sz="4900" spc="-225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精彩书摘</a:t>
            </a:r>
            <a:endParaRPr lang="zh-CN" altLang="en-US" dirty="0">
              <a:sym typeface="+mn-lt"/>
            </a:endParaRPr>
          </a:p>
        </p:txBody>
      </p:sp>
      <p:sp>
        <p:nvSpPr>
          <p:cNvPr id="24" name="副标题 2"/>
          <p:cNvSpPr txBox="1"/>
          <p:nvPr/>
        </p:nvSpPr>
        <p:spPr>
          <a:xfrm>
            <a:off x="3815209" y="1504950"/>
            <a:ext cx="1779974" cy="512448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第肆部分</a:t>
            </a:r>
            <a:endParaRPr lang="zh-CN" altLang="en-US" sz="32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57011" y="3111122"/>
            <a:ext cx="2300630" cy="2616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latin typeface="+mn-ea"/>
                <a:cs typeface="阿里巴巴普惠体" panose="00020600040101010101" pitchFamily="18" charset="-122"/>
                <a:sym typeface="+mn-lt"/>
              </a:rPr>
              <a:t>一骑红尘妃子笑，无人知是荔枝来</a:t>
            </a:r>
            <a:endParaRPr lang="zh-CN" altLang="en-US" sz="1100" dirty="0">
              <a:solidFill>
                <a:schemeClr val="accent1"/>
              </a:solidFill>
              <a:latin typeface="+mn-ea"/>
              <a:cs typeface="阿里巴巴普惠体" panose="00020600040101010101" pitchFamily="18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15060" y="1471068"/>
            <a:ext cx="3483980" cy="25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李善德是做过冰政的，很了解这个体系的秉性。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342900" algn="just">
              <a:lnSpc>
                <a:spcPct val="150000"/>
              </a:lnSpc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每到夏日，上头说要一块冰，中间为求安全，会按十块来调拨。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342900" algn="just">
              <a:lnSpc>
                <a:spcPct val="150000"/>
              </a:lnSpc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下头执行的人为了更安全，总得备出二十块才放心。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342900" algn="just">
              <a:lnSpc>
                <a:spcPct val="150000"/>
              </a:lnSpc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层层加码，步步增量，至于是否会造成浪费，并没人关心。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227081"/>
            <a:ext cx="3021069" cy="3021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465510"/>
            <a:ext cx="2880773" cy="26398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84"/>
          <a:stretch>
            <a:fillRect/>
          </a:stretch>
        </p:blipFill>
        <p:spPr>
          <a:xfrm>
            <a:off x="5749421" y="0"/>
            <a:ext cx="3417440" cy="234315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57735" y="1047750"/>
            <a:ext cx="984886" cy="1847884"/>
            <a:chOff x="1527993" y="4264651"/>
            <a:chExt cx="1313180" cy="2463842"/>
          </a:xfrm>
        </p:grpSpPr>
        <p:sp>
          <p:nvSpPr>
            <p:cNvPr id="24" name="标题 1"/>
            <p:cNvSpPr txBox="1"/>
            <p:nvPr/>
          </p:nvSpPr>
          <p:spPr>
            <a:xfrm>
              <a:off x="1527993" y="4264651"/>
              <a:ext cx="1313180" cy="1311127"/>
            </a:xfrm>
            <a:prstGeom prst="rect">
              <a:avLst/>
            </a:prstGeom>
          </p:spPr>
          <p:txBody>
            <a:bodyPr vert="horz" wrap="none" lIns="68580" tIns="34290" rIns="68580" bIns="3429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阿里巴巴普惠体" panose="00020600040101010101" pitchFamily="18" charset="-122"/>
                </a:defRPr>
              </a:lvl1pPr>
            </a:lstStyle>
            <a:p>
              <a:r>
                <a:rPr lang="zh-CN" altLang="en-US" sz="6600" dirty="0">
                  <a:solidFill>
                    <a:schemeClr val="accent1"/>
                  </a:solidFill>
                  <a:latin typeface="+mj-ea"/>
                  <a:cs typeface="+mn-ea"/>
                  <a:sym typeface="+mn-lt"/>
                </a:rPr>
                <a:t>目</a:t>
              </a:r>
              <a:endParaRPr lang="zh-CN" altLang="en-US" sz="6600" dirty="0">
                <a:solidFill>
                  <a:schemeClr val="accent1"/>
                </a:solidFill>
                <a:latin typeface="+mj-ea"/>
                <a:cs typeface="+mn-ea"/>
                <a:sym typeface="+mn-lt"/>
              </a:endParaRPr>
            </a:p>
          </p:txBody>
        </p:sp>
        <p:sp>
          <p:nvSpPr>
            <p:cNvPr id="25" name="标题 1"/>
            <p:cNvSpPr txBox="1"/>
            <p:nvPr/>
          </p:nvSpPr>
          <p:spPr>
            <a:xfrm>
              <a:off x="1566204" y="5357350"/>
              <a:ext cx="1210589" cy="1200327"/>
            </a:xfrm>
            <a:prstGeom prst="rect">
              <a:avLst/>
            </a:prstGeom>
          </p:spPr>
          <p:txBody>
            <a:bodyPr vert="horz" wrap="none" lIns="68580" tIns="34290" rIns="68580" bIns="3429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阿里巴巴普惠体" panose="00020600040101010101" pitchFamily="18" charset="-122"/>
                </a:defRPr>
              </a:lvl1pPr>
            </a:lstStyle>
            <a:p>
              <a:r>
                <a:rPr lang="zh-CN" altLang="en-US" sz="6000" dirty="0">
                  <a:solidFill>
                    <a:schemeClr val="accent1"/>
                  </a:solidFill>
                  <a:latin typeface="+mj-ea"/>
                  <a:cs typeface="+mn-ea"/>
                  <a:sym typeface="+mn-lt"/>
                </a:rPr>
                <a:t>录</a:t>
              </a:r>
              <a:endParaRPr lang="zh-CN" altLang="en-US" sz="6000" dirty="0">
                <a:solidFill>
                  <a:schemeClr val="accent1"/>
                </a:solidFill>
                <a:latin typeface="+mj-ea"/>
                <a:cs typeface="+mn-ea"/>
                <a:sym typeface="+mn-lt"/>
              </a:endParaRPr>
            </a:p>
          </p:txBody>
        </p:sp>
        <p:sp>
          <p:nvSpPr>
            <p:cNvPr id="27" name="标题 1"/>
            <p:cNvSpPr txBox="1"/>
            <p:nvPr/>
          </p:nvSpPr>
          <p:spPr>
            <a:xfrm>
              <a:off x="1588832" y="6386861"/>
              <a:ext cx="1062514" cy="341632"/>
            </a:xfrm>
            <a:prstGeom prst="rect">
              <a:avLst/>
            </a:prstGeom>
          </p:spPr>
          <p:txBody>
            <a:bodyPr vert="horz" wrap="none" lIns="68580" tIns="34290" rIns="68580" bIns="3429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阿里巴巴普惠体" panose="00020600040101010101" pitchFamily="18" charset="-122"/>
                </a:defRPr>
              </a:lvl1pPr>
            </a:lstStyle>
            <a:p>
              <a:r>
                <a:rPr lang="en-US" altLang="zh-CN" sz="1350" dirty="0">
                  <a:solidFill>
                    <a:schemeClr val="accent1"/>
                  </a:solidFill>
                  <a:latin typeface="+mj-ea"/>
                  <a:cs typeface="+mn-ea"/>
                  <a:sym typeface="+mn-lt"/>
                </a:rPr>
                <a:t>content</a:t>
              </a:r>
              <a:endParaRPr lang="zh-CN" altLang="en-US" sz="1350" dirty="0">
                <a:solidFill>
                  <a:schemeClr val="accent1"/>
                </a:solidFill>
                <a:latin typeface="+mj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43666" y="991132"/>
            <a:ext cx="1120707" cy="3161235"/>
            <a:chOff x="4100854" y="1169174"/>
            <a:chExt cx="1120707" cy="316123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854" y="1169174"/>
              <a:ext cx="1120707" cy="3161235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4421000" y="2343150"/>
              <a:ext cx="4872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sz="21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作者简介</a:t>
              </a:r>
              <a:endParaRPr sz="2100" dirty="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421000" y="1830597"/>
              <a:ext cx="45397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1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壹</a:t>
              </a:r>
              <a:endParaRPr sz="2100" dirty="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678075" y="991132"/>
            <a:ext cx="1120707" cy="3161235"/>
            <a:chOff x="4100854" y="1169174"/>
            <a:chExt cx="1120707" cy="3161235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854" y="1169174"/>
              <a:ext cx="1120707" cy="3161235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4421000" y="2343150"/>
              <a:ext cx="4872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书籍简介</a:t>
              </a:r>
              <a:endParaRPr lang="zh-CN" altLang="en-US" sz="2100" dirty="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421000" y="1830597"/>
              <a:ext cx="45397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贰</a:t>
              </a:r>
              <a:endParaRPr lang="zh-CN" altLang="en-US" sz="2100" dirty="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012484" y="991132"/>
            <a:ext cx="1120707" cy="3161235"/>
            <a:chOff x="4100854" y="1169174"/>
            <a:chExt cx="1120707" cy="3161235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854" y="1169174"/>
              <a:ext cx="1120707" cy="3161235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4421000" y="2343150"/>
              <a:ext cx="4872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人物情节</a:t>
              </a:r>
              <a:endParaRPr lang="zh-CN" altLang="en-US" sz="2100" dirty="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421000" y="1830597"/>
              <a:ext cx="45397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叁</a:t>
              </a:r>
              <a:endParaRPr lang="zh-CN" altLang="en-US" sz="2100" dirty="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346893" y="991132"/>
            <a:ext cx="1120707" cy="3161235"/>
            <a:chOff x="4100854" y="1169174"/>
            <a:chExt cx="1120707" cy="3161235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854" y="1169174"/>
              <a:ext cx="1120707" cy="3161235"/>
            </a:xfrm>
            <a:prstGeom prst="rect">
              <a:avLst/>
            </a:prstGeom>
          </p:spPr>
        </p:pic>
        <p:sp>
          <p:nvSpPr>
            <p:cNvPr id="60" name="文本框 59"/>
            <p:cNvSpPr txBox="1"/>
            <p:nvPr/>
          </p:nvSpPr>
          <p:spPr>
            <a:xfrm>
              <a:off x="4421000" y="2343150"/>
              <a:ext cx="4872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精彩书摘</a:t>
              </a:r>
              <a:endParaRPr lang="zh-CN" altLang="en-US" sz="2100" dirty="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421000" y="1830597"/>
              <a:ext cx="45397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肆</a:t>
              </a:r>
              <a:endParaRPr lang="zh-CN" altLang="en-US" sz="2100" dirty="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95400" y="1575195"/>
            <a:ext cx="3091019" cy="1993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42900" algn="just"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做官之道，其实就三句话：和光同尘，好处均沾，花花轿子众人齐拾。一个人吃独食，是吃不长久的。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71550"/>
            <a:ext cx="3220075" cy="3695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29000" y="1466415"/>
            <a:ext cx="4816033" cy="25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我原本以为，把荔枝平安送到京城，从此仕途无量，应该会很开心。可我跑完这一路下来，却发现越接近成功，我的朋友就越少，内心就越愧疚。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342900" algn="just">
              <a:lnSpc>
                <a:spcPct val="150000"/>
              </a:lnSpc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我本想和从前一样，苟且隐忍一下，也许很快就习惯了。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342900" algn="just">
              <a:lnSpc>
                <a:spcPct val="150000"/>
              </a:lnSpc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可是我六月初一那天，靠在上好坊的残碑旁，看着那荔枝送进春明门时，发现自己竟一点都不高兴，只有满心的厌恶。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342900" algn="just">
              <a:lnSpc>
                <a:spcPct val="150000"/>
              </a:lnSpc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那一刻，我忽然明悟了，有些冲动是苟且不了的，有些心思是藏不住的。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117022"/>
            <a:ext cx="2819400" cy="3075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91313" y="1809750"/>
            <a:ext cx="3577156" cy="16182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那一位的手段好高明，两次模糊不清的传话，一次远远的手指，便在不得罪右相的情况下揽走一部分功劳，又打压了鱼朝恩，至于救下自己，不过顺手而为——用招之高妙，当真如羚羊挂角，全无痕迹。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657350"/>
            <a:ext cx="4729183" cy="2731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2590800" y="1581403"/>
            <a:ext cx="4079963" cy="1061829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6300" spc="-225" dirty="0">
                <a:solidFill>
                  <a:schemeClr val="accent1"/>
                </a:solidFill>
                <a:latin typeface="汉仪中隶书繁" panose="02010600000101010101" pitchFamily="2" charset="-122"/>
                <a:ea typeface="汉仪中隶书繁" panose="02010600000101010101" pitchFamily="2" charset="-122"/>
                <a:cs typeface="+mn-ea"/>
                <a:sym typeface="+mn-lt"/>
              </a:rPr>
              <a:t>长安的荔枝</a:t>
            </a:r>
            <a:endParaRPr lang="zh-CN" altLang="en-US" sz="6300" spc="-225" dirty="0">
              <a:solidFill>
                <a:schemeClr val="accent1"/>
              </a:solidFill>
              <a:latin typeface="汉仪中隶书繁" panose="02010600000101010101" pitchFamily="2" charset="-122"/>
              <a:ea typeface="汉仪中隶书繁" panose="02010600000101010101" pitchFamily="2" charset="-122"/>
              <a:cs typeface="+mn-ea"/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3317963" y="1428750"/>
            <a:ext cx="2667195" cy="300082"/>
          </a:xfrm>
        </p:spPr>
        <p:txBody>
          <a:bodyPr wrap="square">
            <a:spAutoFit/>
          </a:bodyPr>
          <a:lstStyle/>
          <a:p>
            <a:pPr marL="0" indent="0" algn="dist">
              <a:buNone/>
            </a:pPr>
            <a:r>
              <a:rPr lang="zh-CN" altLang="en-US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好</a:t>
            </a:r>
            <a:r>
              <a:rPr lang="en-US" altLang="zh-CN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/</a:t>
            </a:r>
            <a:r>
              <a:rPr lang="zh-CN" altLang="en-US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书</a:t>
            </a:r>
            <a:r>
              <a:rPr lang="en-US" altLang="zh-CN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/</a:t>
            </a:r>
            <a:r>
              <a:rPr lang="zh-CN" altLang="en-US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推</a:t>
            </a:r>
            <a:r>
              <a:rPr lang="en-US" altLang="zh-CN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/</a:t>
            </a:r>
            <a:r>
              <a:rPr lang="zh-CN" altLang="en-US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荐/读</a:t>
            </a:r>
            <a:r>
              <a:rPr lang="en-US" altLang="zh-CN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/</a:t>
            </a:r>
            <a:r>
              <a:rPr lang="zh-CN" altLang="en-US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书</a:t>
            </a:r>
            <a:r>
              <a:rPr lang="en-US" altLang="zh-CN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/</a:t>
            </a:r>
            <a:r>
              <a:rPr lang="zh-CN" altLang="en-US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分</a:t>
            </a:r>
            <a:r>
              <a:rPr lang="en-US" altLang="zh-CN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/</a:t>
            </a:r>
            <a:r>
              <a:rPr lang="zh-CN" altLang="en-US" sz="15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享</a:t>
            </a:r>
            <a:endParaRPr lang="zh-CN" altLang="en-US" sz="1500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36925" y="2646233"/>
            <a:ext cx="2514795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1100" dirty="0">
                <a:solidFill>
                  <a:schemeClr val="accent1"/>
                </a:solidFill>
                <a:latin typeface="+mn-ea"/>
                <a:cs typeface="阿里巴巴普惠体" panose="00020600040101010101" pitchFamily="18" charset="-122"/>
                <a:sym typeface="+mn-lt"/>
              </a:rPr>
              <a:t>演示完毕感谢您的观看</a:t>
            </a:r>
            <a:endParaRPr lang="zh-CN" altLang="en-US" sz="1100" dirty="0">
              <a:solidFill>
                <a:schemeClr val="accent1"/>
              </a:solidFill>
              <a:latin typeface="+mn-ea"/>
              <a:cs typeface="阿里巴巴普惠体" panose="00020600040101010101" pitchFamily="18" charset="-122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317963" y="3103433"/>
            <a:ext cx="2599011" cy="377999"/>
            <a:chOff x="4975232" y="3897716"/>
            <a:chExt cx="2221992" cy="323165"/>
          </a:xfrm>
        </p:grpSpPr>
        <p:sp>
          <p:nvSpPr>
            <p:cNvPr id="16" name="椭圆 15"/>
            <p:cNvSpPr/>
            <p:nvPr/>
          </p:nvSpPr>
          <p:spPr>
            <a:xfrm>
              <a:off x="4992624" y="3897716"/>
              <a:ext cx="314706" cy="32316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307330" y="3897716"/>
              <a:ext cx="314706" cy="32316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622036" y="3897716"/>
              <a:ext cx="314706" cy="32316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936742" y="3897716"/>
              <a:ext cx="314706" cy="32316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251448" y="3897716"/>
              <a:ext cx="314706" cy="32316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566154" y="3897716"/>
              <a:ext cx="314706" cy="32316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6880860" y="3897716"/>
              <a:ext cx="314706" cy="32316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975232" y="3939516"/>
              <a:ext cx="2221992" cy="2622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accent1"/>
                  </a:solidFill>
                  <a:latin typeface="+mn-ea"/>
                  <a:cs typeface="阿里巴巴普惠体" panose="00020600040101010101" pitchFamily="18" charset="-122"/>
                  <a:sym typeface="+mn-lt"/>
                </a:rPr>
                <a:t>古  装  职  场  历  险  记</a:t>
              </a:r>
              <a:endParaRPr lang="zh-CN" altLang="en-US" sz="1400" dirty="0">
                <a:solidFill>
                  <a:schemeClr val="accent1"/>
                </a:solidFill>
                <a:latin typeface="+mn-ea"/>
                <a:cs typeface="阿里巴巴普惠体" panose="00020600040101010101" pitchFamily="18" charset="-122"/>
                <a:sym typeface="+mn-lt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7" y="3193350"/>
            <a:ext cx="2409105" cy="205550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67"/>
            <a:ext cx="2692262" cy="361994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26" y="2416024"/>
            <a:ext cx="2880773" cy="26398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84"/>
          <a:stretch>
            <a:fillRect/>
          </a:stretch>
        </p:blipFill>
        <p:spPr>
          <a:xfrm>
            <a:off x="6286087" y="0"/>
            <a:ext cx="2880773" cy="1975187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2429544" y="395622"/>
            <a:ext cx="4352256" cy="4352256"/>
            <a:chOff x="2343819" y="338472"/>
            <a:chExt cx="4466556" cy="4466556"/>
          </a:xfrm>
        </p:grpSpPr>
        <p:sp>
          <p:nvSpPr>
            <p:cNvPr id="26" name="椭圆 25"/>
            <p:cNvSpPr/>
            <p:nvPr/>
          </p:nvSpPr>
          <p:spPr>
            <a:xfrm>
              <a:off x="2504221" y="508635"/>
              <a:ext cx="4126230" cy="41262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343819" y="338472"/>
              <a:ext cx="4466556" cy="446655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7" y="3193350"/>
            <a:ext cx="2409105" cy="205550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67"/>
            <a:ext cx="2692262" cy="361994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26" y="2416024"/>
            <a:ext cx="2880773" cy="263989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2429544" y="395622"/>
            <a:ext cx="4352256" cy="4352256"/>
            <a:chOff x="2343819" y="338472"/>
            <a:chExt cx="4466556" cy="4466556"/>
          </a:xfrm>
        </p:grpSpPr>
        <p:sp>
          <p:nvSpPr>
            <p:cNvPr id="26" name="椭圆 25"/>
            <p:cNvSpPr/>
            <p:nvPr/>
          </p:nvSpPr>
          <p:spPr>
            <a:xfrm>
              <a:off x="2504221" y="508635"/>
              <a:ext cx="4126230" cy="41262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343819" y="338472"/>
              <a:ext cx="4466556" cy="446655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标题 1"/>
          <p:cNvSpPr txBox="1"/>
          <p:nvPr/>
        </p:nvSpPr>
        <p:spPr>
          <a:xfrm>
            <a:off x="2971800" y="2190750"/>
            <a:ext cx="3332919" cy="747897"/>
          </a:xfrm>
          <a:prstGeom prst="rect">
            <a:avLst/>
          </a:prstGeom>
        </p:spPr>
        <p:txBody>
          <a:bodyPr vert="horz" wrap="square" lIns="68580" tIns="34290" rIns="68580" bIns="3429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阿里巴巴普惠体" panose="00020600040101010101" pitchFamily="18" charset="-122"/>
              </a:defRPr>
            </a:lvl1pPr>
          </a:lstStyle>
          <a:p>
            <a:pPr algn="dist"/>
            <a:r>
              <a:rPr lang="zh-CN" altLang="en-US" sz="4900" spc="-225" dirty="0">
                <a:solidFill>
                  <a:schemeClr val="accent1"/>
                </a:solidFill>
                <a:latin typeface="+mj-ea"/>
                <a:cs typeface="+mn-ea"/>
                <a:sym typeface="+mn-lt"/>
              </a:rPr>
              <a:t>作者简介</a:t>
            </a:r>
            <a:endParaRPr lang="zh-CN" altLang="en-US" sz="4900" spc="-225" dirty="0">
              <a:solidFill>
                <a:schemeClr val="accent1"/>
              </a:solidFill>
              <a:latin typeface="+mj-ea"/>
              <a:cs typeface="+mn-ea"/>
              <a:sym typeface="+mn-lt"/>
            </a:endParaRPr>
          </a:p>
        </p:txBody>
      </p:sp>
      <p:sp>
        <p:nvSpPr>
          <p:cNvPr id="24" name="副标题 2"/>
          <p:cNvSpPr txBox="1"/>
          <p:nvPr/>
        </p:nvSpPr>
        <p:spPr>
          <a:xfrm>
            <a:off x="3815209" y="1504950"/>
            <a:ext cx="1779974" cy="512448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第壹部分</a:t>
            </a:r>
            <a:endParaRPr lang="zh-CN" altLang="en-US" sz="32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57011" y="3111122"/>
            <a:ext cx="2300630" cy="2616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latin typeface="+mn-ea"/>
                <a:cs typeface="阿里巴巴普惠体" panose="00020600040101010101" pitchFamily="18" charset="-122"/>
                <a:sym typeface="+mn-lt"/>
              </a:rPr>
              <a:t>一骑红尘妃子笑，无人知是荔枝来</a:t>
            </a:r>
            <a:endParaRPr lang="zh-CN" altLang="en-US" sz="1100" dirty="0">
              <a:solidFill>
                <a:schemeClr val="accent1"/>
              </a:solidFill>
              <a:latin typeface="+mn-ea"/>
              <a:cs typeface="阿里巴巴普惠体" panose="00020600040101010101" pitchFamily="18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43000" y="1466415"/>
            <a:ext cx="1786431" cy="25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50" b="1">
                <a:solidFill>
                  <a:srgbClr val="A59149"/>
                </a:solidFill>
                <a:cs typeface="+mn-ea"/>
                <a:sym typeface="+mn-lt"/>
              </a:rPr>
              <a:t>马伯庸：</a:t>
            </a: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作家</a:t>
            </a: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，人民文学奖、朱自清散文奖、茅盾新人奖</a:t>
            </a: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得主。曾</a:t>
            </a: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被评为沿袭“‘五四’以来历史文学创作的谱系”，致力于对“历史可能性小说”的</a:t>
            </a: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探索。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182015" y="1466415"/>
            <a:ext cx="1742785" cy="25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b="1">
                <a:solidFill>
                  <a:srgbClr val="A59149"/>
                </a:solidFill>
                <a:cs typeface="+mn-ea"/>
                <a:sym typeface="+mn-lt"/>
              </a:rPr>
              <a:t>马伯</a:t>
            </a:r>
            <a:r>
              <a:rPr lang="zh-CN" altLang="en-US" sz="1350" b="1" dirty="0">
                <a:solidFill>
                  <a:srgbClr val="A59149"/>
                </a:solidFill>
                <a:cs typeface="+mn-ea"/>
                <a:sym typeface="+mn-lt"/>
              </a:rPr>
              <a:t>庸代表作品有</a:t>
            </a:r>
            <a:r>
              <a:rPr lang="en-US" altLang="zh-CN" sz="1350" b="1" dirty="0">
                <a:solidFill>
                  <a:srgbClr val="A59149"/>
                </a:solidFill>
                <a:cs typeface="+mn-ea"/>
                <a:sym typeface="+mn-lt"/>
              </a:rPr>
              <a:t>:</a:t>
            </a:r>
            <a:endParaRPr lang="en-US" altLang="zh-CN" sz="1350" b="1" dirty="0">
              <a:solidFill>
                <a:srgbClr val="A59149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《大医》</a:t>
            </a:r>
            <a:endParaRPr lang="en-US" altLang="zh-CN" sz="13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《两京十五日》</a:t>
            </a:r>
            <a:endParaRPr lang="en-US" altLang="zh-CN" sz="13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《显微镜下的大明》</a:t>
            </a:r>
            <a:endParaRPr lang="en-US" altLang="zh-CN" sz="13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《长安十二时辰》</a:t>
            </a:r>
            <a:endParaRPr lang="en-US" altLang="zh-CN" sz="13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《古董局中局》</a:t>
            </a:r>
            <a:endParaRPr lang="en-US" altLang="zh-CN" sz="13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《三国机密》</a:t>
            </a:r>
            <a:endParaRPr lang="en-US" altLang="zh-CN" sz="13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《风起陇西》等。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428750"/>
            <a:ext cx="2883657" cy="2883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7" y="3193350"/>
            <a:ext cx="2409105" cy="205550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67"/>
            <a:ext cx="2692262" cy="361994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26" y="2416024"/>
            <a:ext cx="2880773" cy="263989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2429544" y="395622"/>
            <a:ext cx="4352256" cy="4352256"/>
            <a:chOff x="2343819" y="338472"/>
            <a:chExt cx="4466556" cy="4466556"/>
          </a:xfrm>
        </p:grpSpPr>
        <p:sp>
          <p:nvSpPr>
            <p:cNvPr id="26" name="椭圆 25"/>
            <p:cNvSpPr/>
            <p:nvPr/>
          </p:nvSpPr>
          <p:spPr>
            <a:xfrm>
              <a:off x="2504221" y="508635"/>
              <a:ext cx="4126230" cy="41262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343819" y="338472"/>
              <a:ext cx="4466556" cy="446655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标题 1"/>
          <p:cNvSpPr txBox="1"/>
          <p:nvPr/>
        </p:nvSpPr>
        <p:spPr>
          <a:xfrm>
            <a:off x="2957842" y="2183206"/>
            <a:ext cx="3290558" cy="747897"/>
          </a:xfrm>
          <a:prstGeom prst="rect">
            <a:avLst/>
          </a:prstGeom>
        </p:spPr>
        <p:txBody>
          <a:bodyPr vert="horz" wrap="square" lIns="68580" tIns="34290" rIns="68580" bIns="34290" rtlCol="0" anchor="b">
            <a:spAutoFit/>
          </a:bodyPr>
          <a:lstStyle>
            <a:defPPr>
              <a:defRPr lang="en-US"/>
            </a:defPPr>
            <a:lvl1pPr algn="dist">
              <a:lnSpc>
                <a:spcPct val="90000"/>
              </a:lnSpc>
              <a:spcBef>
                <a:spcPct val="0"/>
              </a:spcBef>
              <a:buNone/>
              <a:defRPr sz="4900" spc="-225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书籍简介</a:t>
            </a:r>
            <a:endParaRPr lang="zh-CN" altLang="en-US" dirty="0">
              <a:sym typeface="+mn-lt"/>
            </a:endParaRPr>
          </a:p>
        </p:txBody>
      </p:sp>
      <p:sp>
        <p:nvSpPr>
          <p:cNvPr id="24" name="副标题 2"/>
          <p:cNvSpPr txBox="1"/>
          <p:nvPr/>
        </p:nvSpPr>
        <p:spPr>
          <a:xfrm>
            <a:off x="3815209" y="1504950"/>
            <a:ext cx="1779974" cy="512448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阿里巴巴普惠体" panose="00020600040101010101" pitchFamily="18" charset="-122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第贰部分</a:t>
            </a:r>
            <a:endParaRPr lang="zh-CN" altLang="en-US" sz="32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57011" y="3111122"/>
            <a:ext cx="2300630" cy="2616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latin typeface="+mn-ea"/>
                <a:cs typeface="阿里巴巴普惠体" panose="00020600040101010101" pitchFamily="18" charset="-122"/>
                <a:sym typeface="+mn-lt"/>
              </a:rPr>
              <a:t>一骑红尘妃子笑，无人知是荔枝来</a:t>
            </a:r>
            <a:endParaRPr lang="zh-CN" altLang="en-US" sz="1100" dirty="0">
              <a:solidFill>
                <a:schemeClr val="accent1"/>
              </a:solidFill>
              <a:latin typeface="+mn-ea"/>
              <a:cs typeface="阿里巴巴普惠体" panose="00020600040101010101" pitchFamily="18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20301" y="1305202"/>
            <a:ext cx="4709299" cy="28647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马伯庸有一次在读资料时，读到杜牧的诗，“一骑红尘妃子笑，无人知是荔枝来。”当时他刚刚写完《两京十五日》，对底层社畜的角度很感兴趣，忽然看到这句诗，就和以前理解不一样了。以前理解是杨贵妃骄奢淫逸喜欢荔枝，但他这次关注重点就放在“一骑红尘”上面，“妃子笑”是次要了。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342900" algn="just">
              <a:lnSpc>
                <a:spcPct val="150000"/>
              </a:lnSpc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他关注运送荔枝的人，需要做多少工作，花多少人力物力和财力，需要动多少资源，于是就想以负责运荔枝的人，写一个社畜文学，创作了《长安的荔枝》。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05201"/>
            <a:ext cx="2864759" cy="2864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33118" y="1733550"/>
            <a:ext cx="3177448" cy="22701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4290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《长安的荔枝》中，作者从一个九品小吏着手，描绘了荔枝从岭南运往长安途中的种种艰辛，让我看到了另一个不同角度的历史，以及那个时代小人物的顽强抗争。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7559" y="1194983"/>
            <a:ext cx="3347241" cy="3347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90600" y="1693643"/>
            <a:ext cx="3886200" cy="22415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大唐天宝十四年，长安城的小吏李善德突然接到一个任务：要在贵妃诞日之前，从岭南运来新鲜荔枝。荔枝“一日色变，两日香变，三日味变”，而岭南距长安五千余里，山水迢迢，这是个不可能完成的任务，可为了家人，李善德决心放手一搏：“就算失败，我也想知道，自己倒在距离终点多远的地方。”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251177"/>
            <a:ext cx="3041949" cy="2708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2000" y="1430361"/>
            <a:ext cx="2473064" cy="25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唐朝诗人杜牧的一句“一骑红尘妃子笑，无人知是荔枝来”一千多年来引发了人们的无限遐想，但鲜荔枝的保鲜时限仅有三天，这场跨越五千余里的传奇转运之旅究竟是如何达成的，谁让杨贵妃在长安吃到了来自岭南的鲜荔枝？</a:t>
            </a:r>
            <a:endParaRPr lang="en-US" altLang="zh-CN" sz="13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72200" y="1456713"/>
            <a:ext cx="1900117" cy="25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作者</a:t>
            </a: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马伯庸就此展开了一场脑洞非常大的</a:t>
            </a: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想象。沿袭</a:t>
            </a: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马伯庸写作一贯以来的时空紧张感，不仅让读者看到了小人物的乱世生存之道，也感受到了事在人为的热血奋斗。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456712"/>
            <a:ext cx="2528577" cy="2528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298"/>
  <p:tag name="ISPRING_FIRST_PUBLISH" val="1"/>
  <p:tag name="KSO_WPP_MARK_KEY" val="046bb4a3-ab70-4250-9ef0-28ae7262644e"/>
  <p:tag name="COMMONDATA" val="eyJoZGlkIjoiODMyN2YxZDI2OWU1NmIyOTdiZTJkY2ZmMDIzZjhiNDgifQ=="/>
</p:tagLst>
</file>

<file path=ppt/theme/theme1.xml><?xml version="1.0" encoding="utf-8"?>
<a:theme xmlns:a="http://schemas.openxmlformats.org/drawingml/2006/main" name="Office 主题">
  <a:themeElements>
    <a:clrScheme name="自定义 1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4B33"/>
      </a:accent1>
      <a:accent2>
        <a:srgbClr val="A77759"/>
      </a:accent2>
      <a:accent3>
        <a:srgbClr val="714B33"/>
      </a:accent3>
      <a:accent4>
        <a:srgbClr val="A77759"/>
      </a:accent4>
      <a:accent5>
        <a:srgbClr val="714B33"/>
      </a:accent5>
      <a:accent6>
        <a:srgbClr val="A77759"/>
      </a:accent6>
      <a:hlink>
        <a:srgbClr val="714B33"/>
      </a:hlink>
      <a:folHlink>
        <a:srgbClr val="A77759"/>
      </a:folHlink>
    </a:clrScheme>
    <a:fontScheme name="自定义 1">
      <a:majorFont>
        <a:latin typeface="Calibri Light"/>
        <a:ea typeface="思源黑体 CN Bold"/>
        <a:cs typeface=""/>
      </a:majorFont>
      <a:minorFont>
        <a:latin typeface="Calibri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2149</Words>
  <Application>WPS 演示</Application>
  <PresentationFormat>全屏显示(16:9)</PresentationFormat>
  <Paragraphs>152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汉仪中隶书繁</vt:lpstr>
      <vt:lpstr>阿里巴巴普惠体</vt:lpstr>
      <vt:lpstr>Calibri</vt:lpstr>
      <vt:lpstr>思源黑体 CN Regular</vt:lpstr>
      <vt:lpstr>黑体</vt:lpstr>
      <vt:lpstr>微软雅黑</vt:lpstr>
      <vt:lpstr>Arial Unicode MS</vt:lpstr>
      <vt:lpstr>思源黑体 CN Bold</vt:lpstr>
      <vt:lpstr>Calibri Light</vt:lpstr>
      <vt:lpstr>Office 主题</vt:lpstr>
      <vt:lpstr>长安的荔枝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长安的荔枝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伦敦的雾，弥漫首尔的墙</cp:lastModifiedBy>
  <cp:revision>9</cp:revision>
  <dcterms:created xsi:type="dcterms:W3CDTF">2019-05-13T21:35:00Z</dcterms:created>
  <dcterms:modified xsi:type="dcterms:W3CDTF">2023-08-21T11:59:51Z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DC012D470D304FE1BB8F93AC365D1DAF_12</vt:lpwstr>
  </property>
  <property fmtid="{D5CDD505-2E9C-101B-9397-08002B2CF9AE}" pid="3" name="KSOProductBuildVer">
    <vt:lpwstr>2052-11.1.0.14036</vt:lpwstr>
  </property>
</Properties>
</file>