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338" r:id="rId3"/>
    <p:sldId id="257" r:id="rId5"/>
    <p:sldId id="258" r:id="rId6"/>
    <p:sldId id="289" r:id="rId7"/>
    <p:sldId id="355" r:id="rId8"/>
    <p:sldId id="261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5" userDrawn="1">
          <p15:clr>
            <a:srgbClr val="A4A3A4"/>
          </p15:clr>
        </p15:guide>
        <p15:guide id="2" pos="36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</p:showPr>
  <p:clrMru>
    <a:srgbClr val="FE8900"/>
    <a:srgbClr val="31CBDA"/>
    <a:srgbClr val="4FCCDF"/>
    <a:srgbClr val="59CFED"/>
    <a:srgbClr val="B5E9FA"/>
    <a:srgbClr val="FFA33F"/>
    <a:srgbClr val="FFF1D5"/>
    <a:srgbClr val="EBAF5A"/>
    <a:srgbClr val="F3A152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54" y="54"/>
      </p:cViewPr>
      <p:guideLst>
        <p:guide orient="horz" pos="2475"/>
        <p:guide pos="360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8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A215-DF46-4E76-96BF-CE2B811433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image" Target="../media/image7.png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image" Target="../media/image9.jpeg"/><Relationship Id="rId4" Type="http://schemas.openxmlformats.org/officeDocument/2006/relationships/tags" Target="../tags/tag63.xml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10.jpeg"/><Relationship Id="rId1" Type="http://schemas.openxmlformats.org/officeDocument/2006/relationships/tags" Target="../tags/tag70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11.jpeg"/><Relationship Id="rId1" Type="http://schemas.openxmlformats.org/officeDocument/2006/relationships/tags" Target="../tags/tag7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8.xml"/><Relationship Id="rId3" Type="http://schemas.openxmlformats.org/officeDocument/2006/relationships/image" Target="../media/image12.jpe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image" Target="../media/image13.jpe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摄图网_401274303"/>
          <p:cNvPicPr>
            <a:picLocks noChangeAspect="1"/>
          </p:cNvPicPr>
          <p:nvPr/>
        </p:nvPicPr>
        <p:blipFill>
          <a:blip r:embed="rId2">
            <a:lum bright="12000" contrast="6000"/>
          </a:blip>
          <a:srcRect t="57051" b="18470"/>
          <a:stretch>
            <a:fillRect/>
          </a:stretch>
        </p:blipFill>
        <p:spPr>
          <a:xfrm>
            <a:off x="0" y="5894070"/>
            <a:ext cx="12192000" cy="96393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8" t="4681" r="15623" b="6383"/>
          <a:stretch>
            <a:fillRect/>
          </a:stretch>
        </p:blipFill>
        <p:spPr>
          <a:xfrm>
            <a:off x="1423035" y="3590925"/>
            <a:ext cx="1584325" cy="295783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t="4681" r="58575" b="6383"/>
          <a:stretch>
            <a:fillRect/>
          </a:stretch>
        </p:blipFill>
        <p:spPr>
          <a:xfrm>
            <a:off x="73660" y="3858895"/>
            <a:ext cx="1634490" cy="2689860"/>
          </a:xfrm>
          <a:prstGeom prst="rect">
            <a:avLst/>
          </a:prstGeom>
        </p:spPr>
      </p:pic>
      <p:sp>
        <p:nvSpPr>
          <p:cNvPr id="3" name="文本框 10"/>
          <p:cNvSpPr txBox="1"/>
          <p:nvPr/>
        </p:nvSpPr>
        <p:spPr>
          <a:xfrm>
            <a:off x="1231900" y="1649730"/>
            <a:ext cx="10426065" cy="109728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algn="ctr" rtl="0" eaLnBrk="1" fontAlgn="auto" latinLnBrk="0" hangingPunct="1">
              <a:lnSpc>
                <a:spcPts val="9000"/>
              </a:lnSpc>
            </a:pPr>
            <a:r>
              <a:rPr lang="en-US" altLang="zh-CN" sz="8800" b="1" kern="100">
                <a:ln w="19050">
                  <a:noFill/>
                  <a:prstDash val="solid"/>
                  <a:round/>
                </a:ln>
                <a:solidFill>
                  <a:srgbClr val="FFC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一盔一带</a:t>
            </a:r>
            <a:r>
              <a:rPr lang="en-US" altLang="zh-CN" sz="8800" b="1" kern="100">
                <a:ln w="19050">
                  <a:noFill/>
                  <a:prstDash val="solid"/>
                  <a:round/>
                </a:ln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 安全</a:t>
            </a:r>
            <a:r>
              <a:rPr lang="zh-CN" altLang="en-US" sz="8800" b="1" kern="100">
                <a:ln w="19050">
                  <a:noFill/>
                  <a:prstDash val="solid"/>
                  <a:round/>
                </a:ln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出行</a:t>
            </a:r>
            <a:endParaRPr lang="zh-CN" altLang="en-US" sz="8800" b="1" kern="100">
              <a:ln w="19050">
                <a:noFill/>
                <a:prstDash val="solid"/>
                <a:round/>
              </a:ln>
              <a:solidFill>
                <a:schemeClr val="accent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Times New Roman" panose="02020603050405020304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754120" y="267970"/>
            <a:ext cx="5634990" cy="6356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" name="文本框 10"/>
          <p:cNvSpPr txBox="1"/>
          <p:nvPr/>
        </p:nvSpPr>
        <p:spPr>
          <a:xfrm>
            <a:off x="3766820" y="287655"/>
            <a:ext cx="5356225" cy="61785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algn="dist"/>
            <a:r>
              <a:rPr lang="en-US" altLang="zh-CN" sz="3200" kern="10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“一盔一带”安全守护行动</a:t>
            </a:r>
            <a:endParaRPr lang="en-US" altLang="zh-CN" sz="3200" kern="10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Times New Roman" panose="02020603050405020304"/>
            </a:endParaRPr>
          </a:p>
          <a:p>
            <a:pPr algn="dist"/>
            <a:r>
              <a:rPr lang="en-US" altLang="zh-CN" sz="3200" kern="10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 </a:t>
            </a:r>
            <a:endParaRPr lang="en-US" altLang="zh-CN" sz="3200" kern="10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Times New Roman" panose="02020603050405020304"/>
            </a:endParaRPr>
          </a:p>
        </p:txBody>
      </p:sp>
      <p:pic>
        <p:nvPicPr>
          <p:cNvPr id="11" name="图片 10" descr="e6dc1952ab2174688fd4a1657f54cf4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775" y="3138805"/>
            <a:ext cx="2219325" cy="3409950"/>
          </a:xfrm>
          <a:prstGeom prst="rect">
            <a:avLst/>
          </a:prstGeom>
        </p:spPr>
      </p:pic>
      <p:pic>
        <p:nvPicPr>
          <p:cNvPr id="14" name="图片 13" descr="02639c4acaf37f0dc2709f3a13c98ba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7805" y="489585"/>
            <a:ext cx="1471295" cy="9366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59690" y="67310"/>
            <a:ext cx="2545080" cy="2099310"/>
            <a:chOff x="-94" y="106"/>
            <a:chExt cx="4008" cy="3306"/>
          </a:xfrm>
        </p:grpSpPr>
        <p:pic>
          <p:nvPicPr>
            <p:cNvPr id="12" name="图片 11" descr="571eb2e56227a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94" y="106"/>
              <a:ext cx="4008" cy="3307"/>
            </a:xfrm>
            <a:prstGeom prst="rect">
              <a:avLst/>
            </a:prstGeom>
          </p:spPr>
        </p:pic>
        <p:pic>
          <p:nvPicPr>
            <p:cNvPr id="15" name="图片 14" descr="2c4bf0afb0f349b3ca6ccdc2b112409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14" y="446"/>
              <a:ext cx="1253" cy="126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4186555" y="3590925"/>
            <a:ext cx="5028565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20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奔牛实验小学</a:t>
            </a:r>
            <a:r>
              <a:rPr lang="en-US" altLang="zh-CN" sz="320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 2023.9</a:t>
            </a:r>
            <a:endParaRPr lang="en-US" altLang="zh-CN" sz="3200"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random/>
      </p:transition>
    </mc:Choice>
    <mc:Fallback>
      <p:transition spd="slow" advTm="7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摄图网_401274303"/>
          <p:cNvPicPr>
            <a:picLocks noChangeAspect="1"/>
          </p:cNvPicPr>
          <p:nvPr/>
        </p:nvPicPr>
        <p:blipFill>
          <a:blip r:embed="rId2">
            <a:lum bright="12000" contrast="6000"/>
          </a:blip>
          <a:srcRect t="57051" b="18470"/>
          <a:stretch>
            <a:fillRect/>
          </a:stretch>
        </p:blipFill>
        <p:spPr>
          <a:xfrm>
            <a:off x="0" y="5894070"/>
            <a:ext cx="12192000" cy="963930"/>
          </a:xfrm>
          <a:prstGeom prst="rect">
            <a:avLst/>
          </a:prstGeom>
        </p:spPr>
      </p:pic>
      <p:pic>
        <p:nvPicPr>
          <p:cNvPr id="14" name="图片 13" descr="02639c4acaf37f0dc2709f3a13c98ba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805" y="489585"/>
            <a:ext cx="1471295" cy="93662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270115" y="1821180"/>
            <a:ext cx="4302760" cy="4570095"/>
            <a:chOff x="313" y="3924"/>
            <a:chExt cx="5193" cy="6078"/>
          </a:xfrm>
        </p:grpSpPr>
        <p:pic>
          <p:nvPicPr>
            <p:cNvPr id="13" name="图片 1" descr="C:\Users\Administrator\Desktop\一盔一带.jpg一盔一带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l="52851" t="38187" r="699" b="22747"/>
            <a:stretch>
              <a:fillRect/>
            </a:stretch>
          </p:blipFill>
          <p:spPr>
            <a:xfrm>
              <a:off x="313" y="3924"/>
              <a:ext cx="5193" cy="607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579" y="4371"/>
              <a:ext cx="3314" cy="709"/>
            </a:xfrm>
            <a:prstGeom prst="rect">
              <a:avLst/>
            </a:prstGeom>
            <a:noFill/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p>
              <a:pPr algn="dist"/>
              <a:r>
                <a:rPr lang="en-US" altLang="zh-CN" sz="2400" b="1" kern="10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Times New Roman" panose="02020603050405020304"/>
                </a:rPr>
                <a:t>行车系好安全带</a:t>
              </a:r>
              <a:endParaRPr lang="en-US" altLang="zh-CN" sz="2400" b="1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Times New Roman" panose="02020603050405020304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-59690" y="67310"/>
            <a:ext cx="2545080" cy="2099310"/>
            <a:chOff x="-94" y="106"/>
            <a:chExt cx="4008" cy="3306"/>
          </a:xfrm>
        </p:grpSpPr>
        <p:pic>
          <p:nvPicPr>
            <p:cNvPr id="10" name="图片 9" descr="571eb2e56227a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-94" y="106"/>
              <a:ext cx="4008" cy="3307"/>
            </a:xfrm>
            <a:prstGeom prst="rect">
              <a:avLst/>
            </a:prstGeom>
          </p:spPr>
        </p:pic>
        <p:pic>
          <p:nvPicPr>
            <p:cNvPr id="16" name="图片 15" descr="2c4bf0afb0f349b3ca6ccdc2b112409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714" y="446"/>
              <a:ext cx="1253" cy="1269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1383665" y="1862455"/>
            <a:ext cx="4272915" cy="4528820"/>
            <a:chOff x="12468" y="3635"/>
            <a:chExt cx="5726" cy="6193"/>
          </a:xfrm>
        </p:grpSpPr>
        <p:pic>
          <p:nvPicPr>
            <p:cNvPr id="19" name="图片 1" descr="C:\Users\Administrator\Desktop\一盔一带.jpg一盔一带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"/>
            <a:srcRect l="4224" t="42861" r="48728" b="17193"/>
            <a:stretch>
              <a:fillRect/>
            </a:stretch>
          </p:blipFill>
          <p:spPr>
            <a:xfrm>
              <a:off x="12468" y="3635"/>
              <a:ext cx="5726" cy="6193"/>
            </a:xfrm>
            <a:prstGeom prst="rect">
              <a:avLst/>
            </a:prstGeom>
          </p:spPr>
        </p:pic>
        <p:sp>
          <p:nvSpPr>
            <p:cNvPr id="21" name="文本框 2"/>
            <p:cNvSpPr txBox="1"/>
            <p:nvPr>
              <p:custDataLst>
                <p:tags r:id="rId12"/>
              </p:custDataLst>
            </p:nvPr>
          </p:nvSpPr>
          <p:spPr>
            <a:xfrm>
              <a:off x="12704" y="4028"/>
              <a:ext cx="3248" cy="692"/>
            </a:xfrm>
            <a:prstGeom prst="rect">
              <a:avLst/>
            </a:prstGeom>
            <a:noFill/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p>
              <a:pPr algn="dist"/>
              <a:r>
                <a:rPr lang="en-US" altLang="zh-CN" sz="2400" b="1" kern="10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Times New Roman" panose="02020603050405020304"/>
                </a:rPr>
                <a:t>骑车戴好安全帽</a:t>
              </a:r>
              <a:endParaRPr lang="en-US" altLang="zh-CN" sz="2400" b="1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Times New Roman" panose="02020603050405020304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485347" y="234971"/>
            <a:ext cx="8128000" cy="14452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l"/>
            <a:r>
              <a:rPr lang="zh-CN" altLang="en-US" sz="4400" b="1" spc="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“一盔”是指安全头盔，“一带”是指安全带。</a:t>
            </a:r>
            <a:endParaRPr lang="zh-CN" altLang="en-US" sz="4400" b="1" spc="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random/>
      </p:transition>
    </mc:Choice>
    <mc:Fallback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0" y="3434715"/>
            <a:ext cx="5477510" cy="3423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008370" y="956310"/>
            <a:ext cx="1541780" cy="3810"/>
          </a:xfrm>
          <a:prstGeom prst="line">
            <a:avLst/>
          </a:prstGeom>
          <a:ln w="34925">
            <a:solidFill>
              <a:srgbClr val="FE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0"/>
          <p:cNvSpPr/>
          <p:nvPr/>
        </p:nvSpPr>
        <p:spPr>
          <a:xfrm>
            <a:off x="6009005" y="1152525"/>
            <a:ext cx="5723890" cy="4855210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indent="0" algn="l" fontAlgn="auto">
              <a:lnSpc>
                <a:spcPts val="4240"/>
              </a:lnSpc>
            </a:pPr>
            <a:r>
              <a:rPr lang="en-US" altLang="zh-CN" sz="3200" b="1" dirty="0">
                <a:solidFill>
                  <a:srgbClr val="FE890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  相关研究表明，在涉及摩托车的道路交通事故中，头部受伤致死的比例占到该类事故死亡总数的80%以上。而戴头盔可以大大减轻交通事故中驾乘人员的受伤害程度和死亡率，是最简单而又最有效的防护措施。因此，在驾乘摩托车、电动自行车时，要正确佩戴头盔。</a:t>
            </a:r>
            <a:endParaRPr lang="en-US" altLang="zh-CN" sz="3200" b="1" dirty="0">
              <a:solidFill>
                <a:srgbClr val="FE8900"/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5477510" cy="3434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2" name="图片 1" descr="一盔一带-2"/>
          <p:cNvPicPr>
            <a:picLocks noChangeAspect="1"/>
          </p:cNvPicPr>
          <p:nvPr/>
        </p:nvPicPr>
        <p:blipFill>
          <a:blip r:embed="rId2"/>
          <a:srcRect r="10291"/>
          <a:stretch>
            <a:fillRect/>
          </a:stretch>
        </p:blipFill>
        <p:spPr>
          <a:xfrm>
            <a:off x="20320" y="2114550"/>
            <a:ext cx="5476875" cy="3434715"/>
          </a:xfrm>
          <a:prstGeom prst="rect">
            <a:avLst/>
          </a:prstGeom>
        </p:spPr>
      </p:pic>
      <p:sp>
        <p:nvSpPr>
          <p:cNvPr id="8" name="TextBox 127"/>
          <p:cNvSpPr txBox="1"/>
          <p:nvPr>
            <p:custDataLst>
              <p:tags r:id="rId3"/>
            </p:custDataLst>
          </p:nvPr>
        </p:nvSpPr>
        <p:spPr>
          <a:xfrm>
            <a:off x="140970" y="662940"/>
            <a:ext cx="5235575" cy="830580"/>
          </a:xfrm>
          <a:prstGeom prst="rect">
            <a:avLst/>
          </a:prstGeom>
          <a:noFill/>
        </p:spPr>
        <p:txBody>
          <a:bodyPr wrap="square" lIns="68575" tIns="0" rIns="68575" bIns="0" rtlCol="0" anchor="t">
            <a:spAutoFit/>
            <a:scene3d>
              <a:camera prst="orthographicFront"/>
              <a:lightRig rig="threePt" dir="t"/>
            </a:scene3d>
          </a:bodyPr>
          <a:p>
            <a:pPr algn="l">
              <a:buFontTx/>
              <a:buNone/>
            </a:pPr>
            <a:r>
              <a:rPr lang="zh-CN" sz="5400" b="1" spc="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楷体_GB2312" panose="02010609030101010101" charset="-122"/>
                <a:ea typeface="楷体_GB2312" panose="02010609030101010101" charset="-122"/>
                <a:sym typeface="Source Han Sans K Medium" panose="020B0600000000000000" pitchFamily="34" charset="-128"/>
              </a:rPr>
              <a:t>佩戴头盔的意义</a:t>
            </a:r>
            <a:endParaRPr lang="zh-CN" sz="5400" b="1" spc="2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uFillTx/>
              <a:latin typeface="楷体_GB2312" panose="02010609030101010101" charset="-122"/>
              <a:ea typeface="楷体_GB2312" panose="02010609030101010101" charset="-122"/>
              <a:sym typeface="Source Han Sans K Medium" panose="020B0600000000000000" pitchFamily="34" charset="-128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random/>
      </p:transition>
    </mc:Choice>
    <mc:Fallback>
      <p:transition spd="slow" advTm="7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平行四边形 4"/>
          <p:cNvSpPr/>
          <p:nvPr/>
        </p:nvSpPr>
        <p:spPr>
          <a:xfrm>
            <a:off x="-1799590" y="0"/>
            <a:ext cx="15998825" cy="6886575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1" name="图片 100"/>
          <p:cNvPicPr/>
          <p:nvPr>
            <p:custDataLst>
              <p:tags r:id="rId1"/>
            </p:custDataLst>
          </p:nvPr>
        </p:nvPicPr>
        <p:blipFill>
          <a:blip r:embed="rId2"/>
          <a:srcRect b="61686"/>
          <a:stretch>
            <a:fillRect/>
          </a:stretch>
        </p:blipFill>
        <p:spPr>
          <a:xfrm>
            <a:off x="770890" y="49530"/>
            <a:ext cx="4835525" cy="6887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2"/>
          <a:srcRect t="37685" b="204"/>
          <a:stretch>
            <a:fillRect/>
          </a:stretch>
        </p:blipFill>
        <p:spPr>
          <a:xfrm>
            <a:off x="6972300" y="49530"/>
            <a:ext cx="4187190" cy="68084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random/>
      </p:transition>
    </mc:Choice>
    <mc:Fallback>
      <p:transition spd="slow" advTm="7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0" y="3434715"/>
            <a:ext cx="5477510" cy="3423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008370" y="1050290"/>
            <a:ext cx="1410970" cy="0"/>
          </a:xfrm>
          <a:prstGeom prst="line">
            <a:avLst/>
          </a:prstGeom>
          <a:ln w="34925">
            <a:solidFill>
              <a:srgbClr val="FE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0"/>
          <p:cNvSpPr/>
          <p:nvPr/>
        </p:nvSpPr>
        <p:spPr>
          <a:xfrm>
            <a:off x="5956300" y="1573530"/>
            <a:ext cx="5723890" cy="4050030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indent="0" algn="l" fontAlgn="auto">
              <a:lnSpc>
                <a:spcPts val="4240"/>
              </a:lnSpc>
            </a:pPr>
            <a:r>
              <a:rPr lang="en-US" altLang="zh-CN" sz="3200" b="1" dirty="0">
                <a:solidFill>
                  <a:srgbClr val="FE890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  汽车安全带是有效的安全装置，在出现交通安全事故或危险时，车辆万一出现紧急制动、正面碰撞或发生翻滚时，安全带瞬间会被卡住，避免被摔出车外或碰撞受伤。因此，在日常驾驶中，要正确系好安全带。</a:t>
            </a:r>
            <a:endParaRPr lang="en-US" altLang="zh-CN" sz="3200" b="1" dirty="0">
              <a:solidFill>
                <a:srgbClr val="FE8900"/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5477510" cy="3434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2"/>
            </p:custDataLst>
          </p:nvPr>
        </p:nvPicPr>
        <p:blipFill>
          <a:blip r:embed="rId3"/>
          <a:srcRect t="10806" b="8176"/>
          <a:stretch>
            <a:fillRect/>
          </a:stretch>
        </p:blipFill>
        <p:spPr>
          <a:xfrm>
            <a:off x="353695" y="650875"/>
            <a:ext cx="4769485" cy="555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886450" y="266065"/>
            <a:ext cx="4852670" cy="7067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4000">
                <a:ln>
                  <a:solidFill>
                    <a:srgbClr val="FFA33F"/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_GB2312" panose="02010609030101010101" charset="-122"/>
                <a:ea typeface="楷体_GB2312" panose="02010609030101010101" charset="-122"/>
              </a:rPr>
              <a:t>系好安全带的意义</a:t>
            </a:r>
            <a:endParaRPr lang="zh-CN" altLang="en-US" sz="4000">
              <a:ln>
                <a:solidFill>
                  <a:srgbClr val="FFA33F"/>
                </a:solidFill>
              </a:ln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random/>
      </p:transition>
    </mc:Choice>
    <mc:Fallback>
      <p:transition spd="slow" advTm="7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12191365" cy="68586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102" name="图片 101"/>
          <p:cNvPicPr/>
          <p:nvPr>
            <p:custDataLst>
              <p:tags r:id="rId2"/>
            </p:custDataLst>
          </p:nvPr>
        </p:nvPicPr>
        <p:blipFill>
          <a:blip r:embed="rId3"/>
          <a:srcRect r="49929"/>
          <a:stretch>
            <a:fillRect/>
          </a:stretch>
        </p:blipFill>
        <p:spPr>
          <a:xfrm>
            <a:off x="257175" y="318135"/>
            <a:ext cx="4277995" cy="573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/>
          <p:nvPr>
            <p:custDataLst>
              <p:tags r:id="rId4"/>
            </p:custDataLst>
          </p:nvPr>
        </p:nvPicPr>
        <p:blipFill>
          <a:blip r:embed="rId3"/>
          <a:srcRect l="50539"/>
          <a:stretch>
            <a:fillRect/>
          </a:stretch>
        </p:blipFill>
        <p:spPr>
          <a:xfrm>
            <a:off x="7068185" y="318135"/>
            <a:ext cx="4225925" cy="573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4721860" y="374015"/>
            <a:ext cx="944880" cy="37846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守</a:t>
            </a:r>
            <a:endParaRPr lang="zh-CN" altLang="en-US" sz="6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algn="ctr"/>
            <a:r>
              <a:rPr lang="zh-CN" alt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护</a:t>
            </a:r>
            <a:endParaRPr lang="zh-CN" altLang="en-US" sz="6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algn="ctr"/>
            <a:r>
              <a:rPr lang="zh-CN" alt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安</a:t>
            </a:r>
            <a:endParaRPr lang="zh-CN" altLang="en-US" sz="6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algn="ctr"/>
            <a:r>
              <a:rPr lang="zh-CN" alt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全</a:t>
            </a:r>
            <a:endParaRPr lang="zh-CN" altLang="en-US" sz="6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5782945" y="374015"/>
            <a:ext cx="944880" cy="47078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从</a:t>
            </a:r>
            <a:endParaRPr lang="zh-CN" altLang="en-US" sz="6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algn="ctr"/>
            <a:r>
              <a:rPr lang="zh-CN" alt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你</a:t>
            </a:r>
            <a:endParaRPr lang="zh-CN" altLang="en-US" sz="6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algn="ctr"/>
            <a:r>
              <a:rPr lang="zh-CN" alt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我</a:t>
            </a:r>
            <a:endParaRPr lang="zh-CN" altLang="en-US" sz="6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algn="ctr"/>
            <a:r>
              <a:rPr lang="zh-CN" alt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做</a:t>
            </a:r>
            <a:endParaRPr lang="zh-CN" altLang="en-US" sz="6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algn="ctr"/>
            <a:r>
              <a:rPr lang="zh-CN" alt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起</a:t>
            </a:r>
            <a:endParaRPr lang="zh-CN" altLang="en-US" sz="6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random/>
      </p:transition>
    </mc:Choice>
    <mc:Fallback>
      <p:transition spd="slow" advTm="7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84.xml><?xml version="1.0" encoding="utf-8"?>
<p:tagLst xmlns:p="http://schemas.openxmlformats.org/presentationml/2006/main">
  <p:tag name="COMMONDATA" val="eyJoZGlkIjoiNWEyNjc0YjI5YTk1M2U0NGI2ZjRkNjA5OGRmYjBlOGQ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WPS 演示</Application>
  <PresentationFormat>宽屏</PresentationFormat>
  <Paragraphs>32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黑体</vt:lpstr>
      <vt:lpstr>Times New Roman</vt:lpstr>
      <vt:lpstr>仿宋_GB2312</vt:lpstr>
      <vt:lpstr>楷体_GB2312</vt:lpstr>
      <vt:lpstr>Source Han Sans K Medium</vt:lpstr>
      <vt:lpstr>思源黑体 CN Medium</vt:lpstr>
      <vt:lpstr>思源黑体 CN Normal</vt:lpstr>
      <vt:lpstr>思源黑体 CN Bold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素材来源网站当图网-www.99ppt.com</dc:title>
  <dc:creator>素材来源网站当图网-www.99ppt.com</dc:creator>
  <dc:description>素材来源网站当图网-www.99ppt.com</dc:description>
  <dc:subject>素材来源网站当图网-www.99ppt.com</dc:subject>
  <cp:lastModifiedBy>海绵宝宝</cp:lastModifiedBy>
  <cp:revision>343</cp:revision>
  <dcterms:created xsi:type="dcterms:W3CDTF">2019-10-24T07:44:00Z</dcterms:created>
  <dcterms:modified xsi:type="dcterms:W3CDTF">2023-09-15T06:58:50Z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E3ECC227EB2641218F32A7D34D7FCD0D_11</vt:lpwstr>
  </property>
</Properties>
</file>