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2"/>
  </p:handoutMasterIdLst>
  <p:sldIdLst>
    <p:sldId id="257" r:id="rId3"/>
    <p:sldId id="261" r:id="rId5"/>
    <p:sldId id="286" r:id="rId6"/>
    <p:sldId id="326" r:id="rId7"/>
    <p:sldId id="327" r:id="rId8"/>
    <p:sldId id="287" r:id="rId9"/>
    <p:sldId id="288" r:id="rId10"/>
    <p:sldId id="289" r:id="rId11"/>
    <p:sldId id="290" r:id="rId12"/>
    <p:sldId id="292" r:id="rId13"/>
    <p:sldId id="293" r:id="rId14"/>
    <p:sldId id="294" r:id="rId15"/>
    <p:sldId id="295" r:id="rId16"/>
    <p:sldId id="297" r:id="rId17"/>
    <p:sldId id="298" r:id="rId18"/>
    <p:sldId id="299" r:id="rId19"/>
    <p:sldId id="267" r:id="rId20"/>
    <p:sldId id="270" r:id="rId21"/>
    <p:sldId id="273" r:id="rId22"/>
    <p:sldId id="328" r:id="rId23"/>
    <p:sldId id="329" r:id="rId24"/>
    <p:sldId id="275" r:id="rId25"/>
    <p:sldId id="330" r:id="rId26"/>
    <p:sldId id="331" r:id="rId27"/>
    <p:sldId id="322" r:id="rId28"/>
    <p:sldId id="364" r:id="rId29"/>
    <p:sldId id="332" r:id="rId30"/>
    <p:sldId id="365" r:id="rId31"/>
    <p:sldId id="367" r:id="rId32"/>
    <p:sldId id="366" r:id="rId33"/>
    <p:sldId id="335" r:id="rId34"/>
    <p:sldId id="336" r:id="rId35"/>
    <p:sldId id="333" r:id="rId36"/>
    <p:sldId id="334" r:id="rId37"/>
    <p:sldId id="368" r:id="rId38"/>
    <p:sldId id="304" r:id="rId39"/>
    <p:sldId id="305" r:id="rId40"/>
    <p:sldId id="284" r:id="rId41"/>
  </p:sldIdLst>
  <p:sldSz cx="12192000" cy="6858000"/>
  <p:notesSz cx="6858000" cy="9144000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8" userDrawn="1">
          <p15:clr>
            <a:srgbClr val="A4A3A4"/>
          </p15:clr>
        </p15:guide>
        <p15:guide id="2" pos="38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654" y="54"/>
      </p:cViewPr>
      <p:guideLst>
        <p:guide orient="horz" pos="2278"/>
        <p:guide pos="386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gs" Target="tags/tag82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handoutMaster" Target="handoutMasters/handoutMaster1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E9418EE6-F268-4ED7-BD9D-9925DC339B1D}" type="slidenum">
              <a:rPr lang="en-US" altLang="zh-CN">
                <a:solidFill>
                  <a:prstClr val="black"/>
                </a:solidFill>
              </a:rPr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349CEC7E-6621-48BB-A7BF-097D8ABAB097}" type="slidenum">
              <a:rPr lang="en-US" altLang="zh-CN" sz="1200">
                <a:solidFill>
                  <a:prstClr val="black"/>
                </a:solidFill>
              </a:rPr>
            </a:fld>
            <a:endParaRPr lang="en-US" altLang="zh-CN" sz="1200">
              <a:solidFill>
                <a:prstClr val="black"/>
              </a:solidFill>
            </a:endParaRPr>
          </a:p>
        </p:txBody>
      </p:sp>
      <p:sp>
        <p:nvSpPr>
          <p:cNvPr id="3482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21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zh-CN" dirty="0" smtClean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4822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75F6489E-A1CD-4BC3-8912-777A689CD4C3}" type="slidenum">
              <a:rPr lang="en-US" altLang="zh-CN" sz="1200">
                <a:solidFill>
                  <a:prstClr val="black"/>
                </a:solidFill>
                <a:latin typeface="Calibri" panose="020F0502020204030204" pitchFamily="34" charset="0"/>
              </a:rPr>
            </a:fld>
            <a:endParaRPr lang="en-US" altLang="zh-CN" sz="12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2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jpeg"/><Relationship Id="rId2" Type="http://schemas.openxmlformats.org/officeDocument/2006/relationships/slide" Target="slide1.xml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tags" Target="../tags/tag68.xml"/><Relationship Id="rId4" Type="http://schemas.openxmlformats.org/officeDocument/2006/relationships/image" Target="../media/image10.jpeg"/><Relationship Id="rId3" Type="http://schemas.openxmlformats.org/officeDocument/2006/relationships/tags" Target="../tags/tag67.xml"/><Relationship Id="rId2" Type="http://schemas.openxmlformats.org/officeDocument/2006/relationships/image" Target="../media/image9.jpeg"/><Relationship Id="rId1" Type="http://schemas.openxmlformats.org/officeDocument/2006/relationships/tags" Target="../tags/tag6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3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17.jpeg"/><Relationship Id="rId7" Type="http://schemas.openxmlformats.org/officeDocument/2006/relationships/tags" Target="../tags/tag77.xml"/><Relationship Id="rId6" Type="http://schemas.openxmlformats.org/officeDocument/2006/relationships/image" Target="../media/image16.jpeg"/><Relationship Id="rId5" Type="http://schemas.openxmlformats.org/officeDocument/2006/relationships/tags" Target="../tags/tag76.xml"/><Relationship Id="rId4" Type="http://schemas.openxmlformats.org/officeDocument/2006/relationships/image" Target="../media/image15.jpeg"/><Relationship Id="rId3" Type="http://schemas.openxmlformats.org/officeDocument/2006/relationships/tags" Target="../tags/tag75.xml"/><Relationship Id="rId2" Type="http://schemas.openxmlformats.org/officeDocument/2006/relationships/image" Target="../media/image14.jpeg"/><Relationship Id="rId1" Type="http://schemas.openxmlformats.org/officeDocument/2006/relationships/tags" Target="../tags/tag74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9.jpeg"/><Relationship Id="rId3" Type="http://schemas.openxmlformats.org/officeDocument/2006/relationships/tags" Target="../tags/tag79.xml"/><Relationship Id="rId2" Type="http://schemas.openxmlformats.org/officeDocument/2006/relationships/image" Target="../media/image18.jpeg"/><Relationship Id="rId1" Type="http://schemas.openxmlformats.org/officeDocument/2006/relationships/tags" Target="../tags/tag78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tags" Target="../tags/tag8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tags" Target="../tags/tag8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0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5" y="4819288"/>
            <a:ext cx="12192001" cy="206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六边形 16"/>
          <p:cNvSpPr/>
          <p:nvPr/>
        </p:nvSpPr>
        <p:spPr>
          <a:xfrm flipH="1">
            <a:off x="8449620" y="3470526"/>
            <a:ext cx="3347868" cy="660902"/>
          </a:xfrm>
          <a:prstGeom prst="hexagon">
            <a:avLst/>
          </a:prstGeom>
          <a:solidFill>
            <a:srgbClr val="F8353D"/>
          </a:solidFill>
          <a:ln w="19050">
            <a:gradFill>
              <a:gsLst>
                <a:gs pos="0">
                  <a:schemeClr val="bg1"/>
                </a:gs>
                <a:gs pos="100000">
                  <a:srgbClr val="CBCBCB"/>
                </a:gs>
              </a:gsLst>
              <a:lin ang="5400000" scaled="0"/>
            </a:gradFill>
          </a:ln>
          <a:effectLst>
            <a:outerShdw blurRad="1905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332" name="灯片编号占位符 17"/>
          <p:cNvSpPr>
            <a:spLocks noGrp="1"/>
          </p:cNvSpPr>
          <p:nvPr>
            <p:ph type="sldNum" sz="quarter" idx="4294967295"/>
          </p:nvPr>
        </p:nvSpPr>
        <p:spPr>
          <a:xfrm>
            <a:off x="8610600" y="6559805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2365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599565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6765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396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16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773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493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701CE601-E5B3-422B-826A-677FD24C1842}" type="slidenum">
              <a:rPr lang="en-US" altLang="zh-CN">
                <a:solidFill>
                  <a:prstClr val="black"/>
                </a:solidFill>
              </a:rPr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8668272" y="4300015"/>
            <a:ext cx="2952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2023</a:t>
            </a:r>
            <a:r>
              <a:rPr lang="zh-CN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8</a:t>
            </a:r>
            <a:r>
              <a:rPr lang="zh-CN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月</a:t>
            </a:r>
            <a:endParaRPr lang="zh-CN" altLang="en-US" sz="2400" dirty="0" smtClean="0">
              <a:solidFill>
                <a:srgbClr val="000000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322" name="淘宝网Chenying0907出品 4"/>
          <p:cNvSpPr txBox="1">
            <a:spLocks noChangeArrowheads="1"/>
          </p:cNvSpPr>
          <p:nvPr/>
        </p:nvSpPr>
        <p:spPr bwMode="auto">
          <a:xfrm>
            <a:off x="8244904" y="3346506"/>
            <a:ext cx="3799486" cy="95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常州市田家炳高级中学</a:t>
            </a:r>
            <a:endParaRPr lang="zh-CN" altLang="en-US" sz="24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7230" y="5570592"/>
            <a:ext cx="691454" cy="83320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985" y="182509"/>
            <a:ext cx="3883489" cy="437730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337310" y="1032480"/>
            <a:ext cx="8706735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4800" b="1" dirty="0" smtClean="0">
                <a:latin typeface="+mj-ea"/>
                <a:ea typeface="+mj-ea"/>
                <a:cs typeface="Meiryo" panose="020B0604030504040204" pitchFamily="34" charset="-128"/>
              </a:rPr>
              <a:t>高中语文统编</a:t>
            </a:r>
            <a:r>
              <a:rPr lang="zh-CN" altLang="zh-CN" sz="4800" b="1" dirty="0" smtClean="0">
                <a:latin typeface="+mj-ea"/>
                <a:ea typeface="+mj-ea"/>
                <a:cs typeface="Meiryo" panose="020B0604030504040204" pitchFamily="34" charset="-128"/>
              </a:rPr>
              <a:t>新教材</a:t>
            </a:r>
            <a:endParaRPr lang="zh-CN" altLang="zh-CN" sz="4800" b="1" dirty="0" smtClean="0">
              <a:latin typeface="+mj-ea"/>
              <a:ea typeface="+mj-ea"/>
              <a:cs typeface="Meiryo" panose="020B0604030504040204" pitchFamily="34" charset="-128"/>
            </a:endParaRPr>
          </a:p>
          <a:p>
            <a:r>
              <a:rPr lang="zh-CN" altLang="zh-CN" sz="4800" b="1" dirty="0" smtClean="0">
                <a:latin typeface="+mj-ea"/>
                <a:ea typeface="+mj-ea"/>
                <a:cs typeface="Meiryo" panose="020B0604030504040204" pitchFamily="34" charset="-128"/>
              </a:rPr>
              <a:t>      </a:t>
            </a:r>
            <a:r>
              <a:rPr lang="en-US" altLang="zh-CN" sz="4800" b="1" dirty="0" smtClean="0">
                <a:latin typeface="+mj-ea"/>
                <a:ea typeface="+mj-ea"/>
                <a:cs typeface="Meiryo" panose="020B0604030504040204" pitchFamily="34" charset="-128"/>
              </a:rPr>
              <a:t>“</a:t>
            </a:r>
            <a:r>
              <a:rPr lang="zh-CN" altLang="zh-CN" sz="4800" b="1" dirty="0" smtClean="0">
                <a:latin typeface="+mj-ea"/>
                <a:ea typeface="+mj-ea"/>
                <a:cs typeface="Meiryo" panose="020B0604030504040204" pitchFamily="34" charset="-128"/>
              </a:rPr>
              <a:t>读写共生</a:t>
            </a:r>
            <a:r>
              <a:rPr lang="en-US" altLang="zh-CN" sz="4800" b="1" dirty="0" smtClean="0">
                <a:latin typeface="+mj-ea"/>
                <a:ea typeface="+mj-ea"/>
                <a:cs typeface="Meiryo" panose="020B0604030504040204" pitchFamily="34" charset="-128"/>
              </a:rPr>
              <a:t>”</a:t>
            </a:r>
            <a:r>
              <a:rPr lang="zh-CN" altLang="zh-CN" sz="4800" b="1" dirty="0" smtClean="0">
                <a:latin typeface="+mj-ea"/>
                <a:ea typeface="+mj-ea"/>
                <a:cs typeface="Meiryo" panose="020B0604030504040204" pitchFamily="34" charset="-128"/>
              </a:rPr>
              <a:t>教学策略研究</a:t>
            </a:r>
            <a:r>
              <a:rPr lang="zh-CN" altLang="zh-CN" sz="6000" b="1" dirty="0" smtClean="0">
                <a:latin typeface="+mj-ea"/>
                <a:ea typeface="+mj-ea"/>
                <a:cs typeface="Meiryo" panose="020B0604030504040204" pitchFamily="34" charset="-128"/>
              </a:rPr>
              <a:t> </a:t>
            </a:r>
            <a:endParaRPr lang="zh-CN" altLang="zh-CN" sz="6000" b="1" dirty="0" smtClean="0">
              <a:latin typeface="+mj-ea"/>
              <a:ea typeface="+mj-ea"/>
              <a:cs typeface="Meiryo" panose="020B0604030504040204" pitchFamily="34" charset="-128"/>
            </a:endParaRPr>
          </a:p>
          <a:p>
            <a:r>
              <a:rPr lang="zh-CN" altLang="zh-CN" sz="6000" b="1" dirty="0" smtClean="0">
                <a:latin typeface="+mj-ea"/>
                <a:ea typeface="+mj-ea"/>
                <a:cs typeface="Meiryo" panose="020B0604030504040204" pitchFamily="34" charset="-128"/>
              </a:rPr>
              <a:t>          </a:t>
            </a:r>
            <a:r>
              <a:rPr lang="zh-CN" altLang="zh-CN" sz="6000" b="1" dirty="0" smtClean="0">
                <a:latin typeface="华文新魏" panose="02010800040101010101" charset="-122"/>
                <a:ea typeface="华文新魏" panose="02010800040101010101" charset="-122"/>
                <a:cs typeface="Meiryo" panose="020B0604030504040204" pitchFamily="34" charset="-128"/>
              </a:rPr>
              <a:t>结题报告</a:t>
            </a:r>
            <a:endParaRPr lang="zh-CN" altLang="zh-CN" sz="6000" b="1" dirty="0" smtClean="0">
              <a:latin typeface="华文新魏" panose="02010800040101010101" charset="-122"/>
              <a:ea typeface="华文新魏" panose="02010800040101010101" charset="-122"/>
              <a:cs typeface="Meiryo" panose="020B0604030504040204" pitchFamily="34" charset="-128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112" y="133550"/>
            <a:ext cx="10852237" cy="648000"/>
          </a:xfrm>
        </p:spPr>
        <p:txBody>
          <a:bodyPr/>
          <a:p>
            <a:r>
              <a:rPr lang="zh-CN" altLang="en-US">
                <a:solidFill>
                  <a:srgbClr val="0070C0"/>
                </a:solidFill>
              </a:rPr>
              <a:t>五、课题研究的主要方法</a:t>
            </a:r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0650" y="715645"/>
            <a:ext cx="11220450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（1）文献研究法：</a:t>
            </a:r>
            <a:endParaRPr lang="zh-CN" altLang="en-US" sz="2800">
              <a:solidFill>
                <a:srgbClr val="C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文献具体包括《新课标》、各类与读写以及教育学、教育心理学有</a:t>
            </a:r>
            <a:endParaRPr lang="zh-CN" altLang="en-US" sz="28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关的国内外专著、论文、工具书、网络资料、视频等。通过阅读有</a:t>
            </a:r>
            <a:endParaRPr lang="zh-CN" altLang="en-US" sz="28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关图书、资料和文件来全面地、正确地掌握所要研究课题的动态发</a:t>
            </a:r>
            <a:endParaRPr lang="zh-CN" altLang="en-US" sz="28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展情况。</a:t>
            </a:r>
            <a:endParaRPr lang="zh-CN" altLang="en-US" sz="28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28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（2）行动研究法：</a:t>
            </a:r>
            <a:endParaRPr lang="zh-CN" altLang="en-US" sz="2800">
              <a:solidFill>
                <a:srgbClr val="C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   </a:t>
            </a:r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模式为：计划——行动——考察——反思（总结评价）。</a:t>
            </a:r>
            <a:endParaRPr lang="zh-CN" altLang="en-US" sz="28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28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（3）案例研究法：</a:t>
            </a:r>
            <a:endParaRPr lang="zh-CN" altLang="en-US" sz="2800">
              <a:solidFill>
                <a:srgbClr val="C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通过若干个个案研究，再作比较,找出规律性的东西,总结经验和教</a:t>
            </a:r>
            <a:endParaRPr lang="zh-CN" altLang="en-US" sz="28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训，以指导工作。</a:t>
            </a:r>
            <a:endParaRPr lang="zh-CN" altLang="en-US" sz="28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28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（4）实证研究法：</a:t>
            </a:r>
            <a:endParaRPr lang="zh-CN" altLang="en-US" sz="2800">
              <a:solidFill>
                <a:srgbClr val="C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通过访谈，编制调查问卷，通过现场发放等方法，进行关于阅读、</a:t>
            </a:r>
            <a:endParaRPr lang="zh-CN" altLang="en-US" sz="28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写作教学的情况调查，统计数据，分析、论证，形成调查结果。</a:t>
            </a:r>
            <a:endParaRPr lang="zh-CN" altLang="en-US" sz="28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9822" y="215465"/>
            <a:ext cx="10852237" cy="648000"/>
          </a:xfrm>
        </p:spPr>
        <p:txBody>
          <a:bodyPr/>
          <a:p>
            <a:r>
              <a:rPr lang="zh-CN" altLang="en-US"/>
              <a:t>六、课题研究计划</a:t>
            </a:r>
            <a:endParaRPr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658495" y="863600"/>
          <a:ext cx="10083165" cy="54616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0085"/>
                <a:gridCol w="3847465"/>
                <a:gridCol w="3703955"/>
                <a:gridCol w="1851660"/>
              </a:tblGrid>
              <a:tr h="9639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序号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研究步骤（起止时间）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进　　程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承  担 　人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86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2020年9月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课题申报、成立课题组；开展理论学习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沈迪、王静；全体成员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93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2020年10月—2020年12月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加强理论学习，开设研究课，研究课例，理论总结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沈迪、王静；全体成员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5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2021年1月—2022年4月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资料汇总，初步撰写文章，中期评估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沈迪、王静；全体成员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45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2022年5月—2023年4月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继续加强理论学习，针对前期经验教训、开设研究课，专题讲座、总结反思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沈迪、王静；全体成员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45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2023年5月—2023年8月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汇总整理资料，完成结题报告，整理科研论文，案例分析等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沈迪、王静；全体成员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4800">
                <a:solidFill>
                  <a:srgbClr val="0070C0"/>
                </a:solidFill>
              </a:rPr>
              <a:t>七、课题研究过程</a:t>
            </a:r>
            <a:endParaRPr lang="zh-CN" altLang="en-US" sz="4800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2440" y="1384300"/>
            <a:ext cx="954341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（一）准备阶段和开题阶段</a:t>
            </a:r>
            <a:endParaRPr lang="zh-CN" altLang="en-US" sz="44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en-US" altLang="zh-CN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</a:t>
            </a:r>
            <a:r>
              <a:rPr lang="zh-CN" altLang="en-US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（2020年9月</a:t>
            </a:r>
            <a:r>
              <a:rPr lang="en-US" altLang="zh-CN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——</a:t>
            </a:r>
            <a:r>
              <a:rPr lang="zh-CN" altLang="en-US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2020年1</a:t>
            </a:r>
            <a:r>
              <a:rPr lang="en-US" altLang="zh-CN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</a:t>
            </a:r>
            <a:r>
              <a:rPr lang="zh-CN" altLang="en-US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月）</a:t>
            </a:r>
            <a:endParaRPr lang="zh-CN" altLang="en-US" sz="44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（二）中期实施阶段</a:t>
            </a:r>
            <a:endParaRPr lang="zh-CN" altLang="en-US" sz="44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en-US" altLang="zh-CN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 </a:t>
            </a:r>
            <a:r>
              <a:rPr lang="zh-CN" altLang="en-US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（202</a:t>
            </a:r>
            <a:r>
              <a:rPr lang="en-US" altLang="zh-CN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</a:t>
            </a:r>
            <a:r>
              <a:rPr lang="zh-CN" altLang="en-US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年1月</a:t>
            </a:r>
            <a:r>
              <a:rPr lang="en-US" altLang="zh-CN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——</a:t>
            </a:r>
            <a:r>
              <a:rPr lang="zh-CN" altLang="en-US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202</a:t>
            </a:r>
            <a:r>
              <a:rPr lang="en-US" altLang="zh-CN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</a:t>
            </a:r>
            <a:r>
              <a:rPr lang="zh-CN" altLang="en-US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年</a:t>
            </a:r>
            <a:r>
              <a:rPr lang="en-US" altLang="zh-CN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4</a:t>
            </a:r>
            <a:r>
              <a:rPr lang="zh-CN" altLang="en-US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月）</a:t>
            </a:r>
            <a:endParaRPr lang="zh-CN" altLang="en-US" sz="44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（三）后期总结阶段</a:t>
            </a:r>
            <a:endParaRPr lang="zh-CN" altLang="en-US" sz="44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en-US" altLang="zh-CN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  </a:t>
            </a:r>
            <a:r>
              <a:rPr lang="zh-CN" altLang="en-US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（202</a:t>
            </a:r>
            <a:r>
              <a:rPr lang="en-US" altLang="zh-CN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</a:t>
            </a:r>
            <a:r>
              <a:rPr lang="zh-CN" altLang="en-US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年</a:t>
            </a:r>
            <a:r>
              <a:rPr lang="en-US" altLang="zh-CN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5</a:t>
            </a:r>
            <a:r>
              <a:rPr lang="zh-CN" altLang="en-US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月</a:t>
            </a:r>
            <a:r>
              <a:rPr lang="en-US" altLang="zh-CN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——</a:t>
            </a:r>
            <a:r>
              <a:rPr lang="zh-CN" altLang="en-US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202</a:t>
            </a:r>
            <a:r>
              <a:rPr lang="en-US" altLang="zh-CN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3</a:t>
            </a:r>
            <a:r>
              <a:rPr lang="zh-CN" altLang="en-US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年</a:t>
            </a:r>
            <a:r>
              <a:rPr lang="en-US" altLang="zh-CN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8</a:t>
            </a:r>
            <a:r>
              <a:rPr lang="zh-CN" altLang="en-US" sz="44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月）</a:t>
            </a:r>
            <a:endParaRPr lang="zh-CN" altLang="en-US" sz="44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622" y="177365"/>
            <a:ext cx="10852237" cy="648000"/>
          </a:xfrm>
        </p:spPr>
        <p:txBody>
          <a:bodyPr/>
          <a:p>
            <a:r>
              <a:rPr lang="zh-CN" altLang="en-US" sz="3600">
                <a:solidFill>
                  <a:srgbClr val="0070C0"/>
                </a:solidFill>
              </a:rPr>
              <a:t>八、课题研究结论</a:t>
            </a:r>
            <a:endParaRPr lang="zh-CN" altLang="en-US" sz="3600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8130" y="825500"/>
            <a:ext cx="11664950" cy="5818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ts val="4060"/>
              </a:lnSpc>
            </a:pP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（一）统编版高中语文新教材以学习任务群为学习单元，</a:t>
            </a:r>
            <a:r>
              <a:rPr lang="zh-CN" altLang="en-US" sz="2800" b="1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在学习任务群的教学中凸显“读写共生”的训练策略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。阅读和写作平行分解、分而治之的编写体例被打破，在学习任务群教学中，教师优化阅读和写作教学策略，在情境创设、任务驱动下</a:t>
            </a:r>
            <a:r>
              <a:rPr lang="zh-CN" altLang="en-US" sz="2800" b="1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积极开发读写任务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，比传统的读写割裂式的教学方式更具有针对性和挑战性，更能提升学生的语文学习能力和学科核心素养。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indent="0" algn="l" fontAlgn="auto">
              <a:lnSpc>
                <a:spcPts val="4060"/>
              </a:lnSpc>
            </a:pP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（二）基于高中语文统编新教材“读写共生”的</a:t>
            </a:r>
            <a:r>
              <a:rPr lang="zh-CN" altLang="en-US" sz="2800" b="1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四个基本过程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，衍生出若干丰富的</a:t>
            </a:r>
            <a:r>
              <a:rPr lang="zh-CN" altLang="en-US" sz="2800" b="1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课型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，能够比较有效地促进学生语文学习方式的转变，更好地适应当代社会发展需要。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indent="0" algn="l" fontAlgn="auto">
              <a:lnSpc>
                <a:spcPts val="4060"/>
              </a:lnSpc>
            </a:pP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（三）高中语文“读写共生”教学策略的建构，践行了新课标理念，改革和优化了语文课程目标和内容，有助于推进</a:t>
            </a:r>
            <a:r>
              <a:rPr lang="zh-CN" altLang="en-US" sz="2800" b="1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语文课程</a:t>
            </a:r>
            <a:r>
              <a:rPr lang="zh-CN" altLang="en-US" sz="28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向更深层次变革。</a:t>
            </a:r>
            <a:endParaRPr lang="zh-CN" altLang="en-US" sz="28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43" y="158950"/>
            <a:ext cx="10852237" cy="648000"/>
          </a:xfrm>
        </p:spPr>
        <p:txBody>
          <a:bodyPr/>
          <a:p>
            <a:r>
              <a:rPr lang="zh-CN" altLang="en-US" sz="4000">
                <a:solidFill>
                  <a:srgbClr val="0070C0"/>
                </a:solidFill>
              </a:rPr>
              <a:t>九、课题研究成果</a:t>
            </a:r>
            <a:endParaRPr lang="zh-CN" altLang="en-US" sz="4000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866775"/>
            <a:ext cx="11333480" cy="50158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000" b="1">
                <a:solidFill>
                  <a:schemeClr val="tx1"/>
                </a:solidFill>
                <a:latin typeface="+mj-ea"/>
                <a:ea typeface="+mj-ea"/>
                <a:cs typeface="华文新魏" panose="02010800040101010101" charset="-122"/>
              </a:rPr>
              <a:t>（一）理论研习成果</a:t>
            </a:r>
            <a:endParaRPr lang="zh-CN" altLang="en-US" sz="4000" b="1">
              <a:solidFill>
                <a:schemeClr val="tx1"/>
              </a:solidFill>
              <a:latin typeface="+mj-ea"/>
              <a:ea typeface="+mj-ea"/>
              <a:cs typeface="华文新魏" panose="02010800040101010101" charset="-122"/>
            </a:endParaRPr>
          </a:p>
          <a:p>
            <a:pPr algn="l"/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1、深入研究叶圣陶及其语文教育理论</a:t>
            </a:r>
            <a:endParaRPr lang="zh-CN" altLang="en-US" sz="40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  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将“读写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共生”在字、词、句、段、篇的学习</a:t>
            </a:r>
            <a:endParaRPr lang="zh-CN" altLang="en-US" sz="40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中融为一体的具体做法是:</a:t>
            </a:r>
            <a:endParaRPr lang="zh-CN" altLang="en-US" sz="40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第一 、扣文字,学说话；</a:t>
            </a:r>
            <a:endParaRPr lang="zh-CN" altLang="en-US" sz="40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第二、读文字、悟内涵、得技巧、学习作。</a:t>
            </a:r>
            <a:endParaRPr lang="zh-CN" altLang="en-US" sz="40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第三、单元整体群文解读, 易于实现读写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共生；</a:t>
            </a:r>
            <a:endParaRPr lang="zh-CN" altLang="en-US" sz="40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第四、要正确把握读写结合实施的最佳时机。</a:t>
            </a:r>
            <a:endParaRPr lang="zh-CN" altLang="en-US" sz="40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592" y="111325"/>
            <a:ext cx="10852237" cy="648000"/>
          </a:xfrm>
        </p:spPr>
        <p:txBody>
          <a:bodyPr/>
          <a:p>
            <a:r>
              <a:rPr lang="zh-CN" altLang="en-US"/>
              <a:t>2、深入研究王荣生及其选文类型理论</a:t>
            </a:r>
            <a:endParaRPr lang="zh-CN" altLang="en-US"/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443865" y="685800"/>
          <a:ext cx="11062970" cy="59258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28945"/>
                <a:gridCol w="5534025"/>
              </a:tblGrid>
              <a:tr h="3702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阅读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写作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0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理解（阅读初级能力，即懂得了字面意义）   ——样本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进行积累性写作，包括缩写、摘抄、概述、提要等 。 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814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解释(阅读较高级别能力，即能对文本的写作技巧等有一定的体认和理解)</a:t>
                      </a:r>
                      <a:endParaRPr lang="en-US" sz="2400" b="1">
                        <a:solidFill>
                          <a:srgbClr val="000000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                                                 ——例文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1、进行模仿性写作，包括:仿写、改写、扩写等。   2</a:t>
                      </a:r>
                      <a:r>
                        <a:rPr lang="zh-CN" altLang="en-US" sz="2400" b="1">
                          <a:solidFill>
                            <a:srgbClr val="0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、</a:t>
                      </a:r>
                      <a:r>
                        <a:rPr lang="en-US" sz="2400" b="1">
                          <a:solidFill>
                            <a:srgbClr val="0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进行学习型写作，即根据所学写作知识进行写作，达到对“例文”知识学习的巩固作用。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814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评价性阅读（阅读高级能力，即不仅能理解文本的深层内涵，还能围绕文本本身的内容发表自己的观点）</a:t>
                      </a:r>
                      <a:endParaRPr lang="en-US" sz="2400" b="1">
                        <a:solidFill>
                          <a:srgbClr val="000000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                                                     ——定篇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进行评论性写作，包括写作文学评论类、时事评论类文章。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516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华文新魏" panose="02010800040101010101" charset="-122"/>
                        </a:rPr>
                        <a:t>创新性阅读（阅读最高级能力，即学生能运用在文本中学到的知识，去解决其它实际问题，或者发表了超越文本、高于文本的新思想）——用件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华文新魏" panose="0201080004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华文新魏" panose="02010800040101010101" charset="-122"/>
                          <a:ea typeface="华文新魏" panose="02010800040101010101" charset="-122"/>
                          <a:cs typeface="宋体" panose="02010600030101010101" pitchFamily="2" charset="-122"/>
                        </a:rPr>
                        <a:t>进行探究性写作，包括读后感、综述、研究性小论文等。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华文新魏" panose="02010800040101010101" charset="-122"/>
                        <a:ea typeface="华文新魏" panose="0201080004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117" y="93545"/>
            <a:ext cx="10852237" cy="648000"/>
          </a:xfrm>
        </p:spPr>
        <p:txBody>
          <a:bodyPr/>
          <a:p>
            <a:r>
              <a:rPr lang="zh-CN" altLang="en-US"/>
              <a:t>3、深入研究金道行及其文学写作心理学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77825" y="640080"/>
            <a:ext cx="11176000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44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文学写作的心理构成其实是一种对话模式和</a:t>
            </a:r>
            <a:endParaRPr lang="zh-CN" altLang="en-US" sz="40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格局。其基本过程是</a:t>
            </a:r>
            <a:endParaRPr lang="zh-CN" altLang="en-US" sz="40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“作者——心理作者——心理读者——读者”。</a:t>
            </a:r>
            <a:endParaRPr lang="zh-CN" altLang="en-US" sz="40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这其中有创作者和文本之间的对话，读者和</a:t>
            </a:r>
            <a:endParaRPr lang="zh-CN" altLang="en-US" sz="40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文本之间的对话，读者和创作者之间的对话，读</a:t>
            </a:r>
            <a:endParaRPr lang="zh-CN" altLang="en-US" sz="40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者和读者之间的对话。</a:t>
            </a:r>
            <a:endParaRPr lang="zh-CN" altLang="en-US" sz="40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读写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共生的过程，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从文艺写作心理学的角度</a:t>
            </a:r>
            <a:endParaRPr lang="zh-CN" altLang="en-US" sz="40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来看，就是作者、文本、读者</a:t>
            </a:r>
            <a:r>
              <a:rPr lang="zh-CN" altLang="en-US" sz="40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不断交互对话</a:t>
            </a:r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的</a:t>
            </a:r>
            <a:endParaRPr lang="zh-CN" altLang="en-US" sz="40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40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过程。</a:t>
            </a:r>
            <a:endParaRPr lang="zh-CN" altLang="en-US" sz="40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615315"/>
            <a:ext cx="12321540" cy="1012825"/>
          </a:xfrm>
        </p:spPr>
        <p:txBody>
          <a:bodyPr>
            <a:noAutofit/>
          </a:bodyPr>
          <a:lstStyle/>
          <a:p>
            <a:r>
              <a:rPr lang="zh-CN" altLang="en-US" sz="4000" b="0" dirty="0">
                <a:solidFill>
                  <a:schemeClr val="tx1"/>
                </a:solidFill>
              </a:rPr>
              <a:t>（二）</a:t>
            </a:r>
            <a:r>
              <a:rPr lang="en-US" altLang="zh-CN" b="1" dirty="0">
                <a:solidFill>
                  <a:schemeClr val="tx1"/>
                </a:solidFill>
                <a:latin typeface="+mj-ea"/>
              </a:rPr>
              <a:t>完成</a:t>
            </a:r>
            <a:r>
              <a:rPr lang="zh-CN" altLang="en-US" b="1" dirty="0">
                <a:solidFill>
                  <a:schemeClr val="tx1"/>
                </a:solidFill>
                <a:latin typeface="+mj-ea"/>
              </a:rPr>
              <a:t>基于高中语文</a:t>
            </a:r>
            <a:r>
              <a:rPr lang="en-US" altLang="zh-CN" b="1" dirty="0">
                <a:solidFill>
                  <a:schemeClr val="tx1"/>
                </a:solidFill>
                <a:latin typeface="+mj-ea"/>
              </a:rPr>
              <a:t>读</a:t>
            </a:r>
            <a:r>
              <a:rPr lang="zh-CN" altLang="en-US" b="1" dirty="0">
                <a:solidFill>
                  <a:schemeClr val="tx1"/>
                </a:solidFill>
                <a:latin typeface="+mj-ea"/>
              </a:rPr>
              <a:t>写共生</a:t>
            </a:r>
            <a:r>
              <a:rPr lang="en-US" altLang="zh-CN" b="1" dirty="0">
                <a:solidFill>
                  <a:schemeClr val="tx1"/>
                </a:solidFill>
                <a:latin typeface="+mj-ea"/>
              </a:rPr>
              <a:t>学情的调查研究报告</a:t>
            </a:r>
            <a:endParaRPr lang="en-US" altLang="zh-CN" b="1" dirty="0">
              <a:solidFill>
                <a:schemeClr val="tx1"/>
              </a:solidFill>
              <a:latin typeface="+mj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1510665" y="1628140"/>
            <a:ext cx="8100695" cy="1587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10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904" y="-25198"/>
            <a:ext cx="3989387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descr="调查问卷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" y="1755140"/>
            <a:ext cx="7114540" cy="47885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127365" y="2762885"/>
            <a:ext cx="316357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重读轻写</a:t>
            </a:r>
            <a:endParaRPr lang="zh-CN" altLang="en-US" sz="2800"/>
          </a:p>
          <a:p>
            <a:r>
              <a:rPr lang="zh-CN" altLang="en-US" sz="2800"/>
              <a:t>阅读质量不高</a:t>
            </a:r>
            <a:endParaRPr lang="zh-CN" altLang="en-US" sz="2800"/>
          </a:p>
          <a:p>
            <a:r>
              <a:rPr lang="zh-CN" altLang="en-US" sz="2800"/>
              <a:t>读写结合意识薄弱</a:t>
            </a:r>
            <a:endParaRPr lang="zh-CN" altLang="en-US" sz="2800"/>
          </a:p>
          <a:p>
            <a:r>
              <a:rPr lang="zh-CN" altLang="en-US" sz="2800"/>
              <a:t>读写结合能力欠缺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6245" y="817880"/>
            <a:ext cx="11351260" cy="1566545"/>
          </a:xfrm>
        </p:spPr>
        <p:txBody>
          <a:bodyPr>
            <a:noAutofit/>
          </a:bodyPr>
          <a:lstStyle/>
          <a:p>
            <a:r>
              <a:rPr lang="zh-CN" altLang="en-US" sz="4400" b="0" dirty="0"/>
              <a:t>（三）</a:t>
            </a:r>
            <a:r>
              <a:rPr lang="zh-CN" altLang="en-US" sz="4000" b="1" dirty="0">
                <a:latin typeface="+mj-ea"/>
                <a:cs typeface="+mj-ea"/>
              </a:rPr>
              <a:t>探索并初步构建了高中语文统编新教材</a:t>
            </a:r>
            <a:r>
              <a:rPr lang="en-US" altLang="zh-CN" sz="4000" b="1" dirty="0">
                <a:latin typeface="+mj-ea"/>
                <a:cs typeface="+mj-ea"/>
              </a:rPr>
              <a:t>   </a:t>
            </a:r>
            <a:br>
              <a:rPr lang="en-US" altLang="zh-CN" sz="4000" b="1" dirty="0">
                <a:latin typeface="+mj-ea"/>
                <a:cs typeface="+mj-ea"/>
              </a:rPr>
            </a:br>
            <a:r>
              <a:rPr lang="en-US" altLang="zh-CN" sz="4000" b="1" dirty="0">
                <a:latin typeface="+mj-ea"/>
                <a:cs typeface="+mj-ea"/>
              </a:rPr>
              <a:t>       </a:t>
            </a:r>
            <a:r>
              <a:rPr lang="zh-CN" altLang="en-US" sz="4000" b="1" dirty="0">
                <a:latin typeface="+mj-ea"/>
                <a:cs typeface="+mj-ea"/>
              </a:rPr>
              <a:t>“读写共生”的教学策略</a:t>
            </a:r>
            <a:endParaRPr lang="zh-CN" altLang="en-US" sz="4000" b="1" dirty="0">
              <a:latin typeface="+mj-ea"/>
              <a:cs typeface="+mj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28650" y="2383277"/>
            <a:ext cx="771248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10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904" y="-25198"/>
            <a:ext cx="3989387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文本框 99"/>
          <p:cNvSpPr txBox="1"/>
          <p:nvPr/>
        </p:nvSpPr>
        <p:spPr>
          <a:xfrm>
            <a:off x="643890" y="2487295"/>
            <a:ext cx="10935970" cy="4135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266700">
              <a:lnSpc>
                <a:spcPct val="150000"/>
              </a:lnSpc>
            </a:pPr>
            <a:r>
              <a:rPr lang="en-US" altLang="zh-CN" sz="3600" b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4000" b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1、多媒介任务驱动法</a:t>
            </a:r>
            <a:endParaRPr lang="zh-CN" altLang="en-US" sz="4000" b="1"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266700">
              <a:lnSpc>
                <a:spcPct val="150000"/>
              </a:lnSpc>
            </a:pPr>
            <a:r>
              <a:rPr lang="zh-CN" altLang="en-US" sz="4000" b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 2、课本剧演绎法</a:t>
            </a:r>
            <a:endParaRPr lang="zh-CN" altLang="en-US" sz="4000" b="1">
              <a:latin typeface="微软雅黑" panose="020B0503020204020204" charset="-122"/>
              <a:cs typeface="微软雅黑" panose="020B0503020204020204" charset="-122"/>
            </a:endParaRPr>
          </a:p>
          <a:p>
            <a:pPr indent="266700">
              <a:lnSpc>
                <a:spcPct val="150000"/>
              </a:lnSpc>
            </a:pPr>
            <a:r>
              <a:rPr lang="zh-CN" altLang="en-US" sz="4000" b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 3、微写作任务驱动法</a:t>
            </a:r>
            <a:endParaRPr lang="zh-CN" altLang="en-US" sz="4000" b="1"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sz="4000" b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 4</a:t>
            </a:r>
            <a:r>
              <a:rPr lang="zh-CN" altLang="en-US" sz="4000" b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、教师下水示范法</a:t>
            </a:r>
            <a:endParaRPr lang="zh-CN" altLang="en-US" sz="4000" b="1">
              <a:latin typeface="微软雅黑" panose="020B0503020204020204" charset="-122"/>
              <a:cs typeface="微软雅黑" panose="020B0503020204020204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sz="3600" b="1">
                <a:ea typeface="宋体" panose="02010600030101010101" pitchFamily="2" charset="-122"/>
                <a:sym typeface="+mn-ea"/>
              </a:rPr>
              <a:t>    </a:t>
            </a:r>
            <a:endParaRPr lang="zh-CN" altLang="en-US" sz="3600" b="1"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9565" y="826770"/>
            <a:ext cx="11693525" cy="1391920"/>
          </a:xfrm>
        </p:spPr>
        <p:txBody>
          <a:bodyPr>
            <a:noAutofit/>
          </a:bodyPr>
          <a:lstStyle/>
          <a:p>
            <a:r>
              <a:rPr lang="en-US" altLang="zh-CN" sz="4400" b="0" dirty="0"/>
              <a:t> </a:t>
            </a:r>
            <a:r>
              <a:rPr lang="en-US" altLang="zh-CN" sz="4000" dirty="0"/>
              <a:t> </a:t>
            </a:r>
            <a:r>
              <a:rPr lang="zh-CN" altLang="en-US" sz="4000" dirty="0"/>
              <a:t>（四）</a:t>
            </a:r>
            <a:r>
              <a:rPr lang="zh-CN" sz="4000" b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探索并构建基于</a:t>
            </a:r>
            <a:r>
              <a:rPr lang="en-US" altLang="zh-CN" sz="4000" b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读写共生</a:t>
            </a:r>
            <a:r>
              <a:rPr lang="en-US" altLang="zh-CN" sz="4000" b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教学策略</a:t>
            </a:r>
            <a:r>
              <a:rPr lang="en-US" altLang="zh-CN" sz="4000" b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br>
              <a:rPr lang="en-US" altLang="zh-CN" sz="4000" b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en-US" altLang="zh-CN" sz="4000" b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zh-CN" altLang="en-US" sz="4000" b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的五种课型</a:t>
            </a:r>
            <a:endParaRPr lang="zh-CN" altLang="en-US" sz="4000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1510665" y="2330450"/>
            <a:ext cx="8100695" cy="1587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10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904" y="-25198"/>
            <a:ext cx="3989387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510540" y="2554605"/>
            <a:ext cx="1105471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266700">
              <a:lnSpc>
                <a:spcPct val="150000"/>
              </a:lnSpc>
            </a:pPr>
            <a:r>
              <a:rPr lang="en-US" altLang="zh-CN" sz="3200" b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800" b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  1</a:t>
            </a:r>
            <a:r>
              <a:rPr lang="zh-CN" altLang="en-US" sz="2800" b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、阅读批注课：文本选择——自读感悟——批注评价</a:t>
            </a:r>
            <a:endParaRPr lang="zh-CN" altLang="en-US" sz="2800" b="1">
              <a:latin typeface="微软雅黑" panose="020B0503020204020204" charset="-122"/>
              <a:cs typeface="微软雅黑" panose="020B0503020204020204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sz="2800" b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   2</a:t>
            </a:r>
            <a:r>
              <a:rPr lang="zh-CN" altLang="en-US" sz="2800" b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、读写交流课：任务导入——交换思想——思辨对话</a:t>
            </a:r>
            <a:endParaRPr lang="zh-CN" altLang="en-US" sz="2800" b="1">
              <a:latin typeface="微软雅黑" panose="020B0503020204020204" charset="-122"/>
              <a:cs typeface="微软雅黑" panose="020B0503020204020204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sz="2800" b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   3</a:t>
            </a:r>
            <a:r>
              <a:rPr lang="zh-CN" altLang="en-US" sz="2800" b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、诊读升格课：问诊指引——例文诊读——升格写作</a:t>
            </a:r>
            <a:endParaRPr lang="zh-CN" altLang="en-US" sz="2800" b="1">
              <a:latin typeface="微软雅黑" panose="020B0503020204020204" charset="-122"/>
              <a:cs typeface="微软雅黑" panose="020B0503020204020204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sz="2800" b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   4</a:t>
            </a:r>
            <a:r>
              <a:rPr lang="zh-CN" altLang="en-US" sz="2800" b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、整合梳理课：材料梳理——整合归纳——温故知新</a:t>
            </a:r>
            <a:endParaRPr lang="zh-CN" altLang="en-US" sz="2800" b="1">
              <a:latin typeface="微软雅黑" panose="020B0503020204020204" charset="-122"/>
              <a:cs typeface="微软雅黑" panose="020B0503020204020204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sz="2800" b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   5</a:t>
            </a:r>
            <a:r>
              <a:rPr lang="zh-CN" altLang="en-US" sz="2800" b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、评价诊断课：单元读写过程回顾——诊断考察——自我小结</a:t>
            </a:r>
            <a:endParaRPr lang="zh-CN" altLang="en-US" sz="2800" b="1"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íşļîdé"/>
          <p:cNvGrpSpPr/>
          <p:nvPr/>
        </p:nvGrpSpPr>
        <p:grpSpPr>
          <a:xfrm rot="0">
            <a:off x="330200" y="1978660"/>
            <a:ext cx="11506835" cy="3999865"/>
            <a:chOff x="2966648" y="2343150"/>
            <a:chExt cx="8567733" cy="4000112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8319393" y="3428999"/>
              <a:ext cx="360041" cy="792088"/>
            </a:xfrm>
            <a:prstGeom prst="line">
              <a:avLst/>
            </a:prstGeom>
            <a:ln w="152400" cap="rnd">
              <a:solidFill>
                <a:schemeClr val="tx2">
                  <a:lumMod val="20000"/>
                  <a:lumOff val="8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5511082" y="2636912"/>
              <a:ext cx="360040" cy="792087"/>
            </a:xfrm>
            <a:prstGeom prst="line">
              <a:avLst/>
            </a:prstGeom>
            <a:ln w="152400" cap="rnd">
              <a:solidFill>
                <a:schemeClr val="tx2">
                  <a:lumMod val="20000"/>
                  <a:lumOff val="8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3062810" y="2636912"/>
              <a:ext cx="2448272" cy="0"/>
            </a:xfrm>
            <a:prstGeom prst="line">
              <a:avLst/>
            </a:prstGeom>
            <a:ln w="152400" cap="rnd">
              <a:solidFill>
                <a:schemeClr val="tx2">
                  <a:lumMod val="20000"/>
                  <a:lumOff val="80000"/>
                </a:schemeClr>
              </a:solidFill>
              <a:round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5871122" y="3429000"/>
              <a:ext cx="2448272" cy="0"/>
            </a:xfrm>
            <a:prstGeom prst="line">
              <a:avLst/>
            </a:prstGeom>
            <a:ln w="152400" cap="rnd">
              <a:solidFill>
                <a:schemeClr val="tx2">
                  <a:lumMod val="20000"/>
                  <a:lumOff val="80000"/>
                </a:schemeClr>
              </a:solidFill>
              <a:round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8679434" y="4221088"/>
              <a:ext cx="2448272" cy="0"/>
            </a:xfrm>
            <a:prstGeom prst="line">
              <a:avLst/>
            </a:prstGeom>
            <a:ln w="152400" cap="rnd">
              <a:solidFill>
                <a:schemeClr val="tx2">
                  <a:lumMod val="20000"/>
                  <a:lumOff val="80000"/>
                </a:schemeClr>
              </a:solidFill>
              <a:round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5540806" y="3639684"/>
              <a:ext cx="0" cy="17503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8553459" y="4446904"/>
              <a:ext cx="0" cy="17503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iṩḷíḑe"/>
            <p:cNvSpPr txBox="1"/>
            <p:nvPr/>
          </p:nvSpPr>
          <p:spPr bwMode="auto">
            <a:xfrm>
              <a:off x="2966648" y="3061970"/>
              <a:ext cx="2574290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b="1" dirty="0"/>
                <a:t>理论研究多，实践策略少</a:t>
              </a:r>
              <a:endParaRPr lang="zh-CN" altLang="en-US" sz="2400" b="1" dirty="0"/>
            </a:p>
          </p:txBody>
        </p:sp>
        <p:grpSp>
          <p:nvGrpSpPr>
            <p:cNvPr id="18" name="îṥliḓê"/>
            <p:cNvGrpSpPr/>
            <p:nvPr/>
          </p:nvGrpSpPr>
          <p:grpSpPr>
            <a:xfrm>
              <a:off x="5720008" y="3992986"/>
              <a:ext cx="2764880" cy="2350276"/>
              <a:chOff x="1913086" y="3130821"/>
              <a:chExt cx="2764880" cy="2350276"/>
            </a:xfrm>
          </p:grpSpPr>
          <p:sp>
            <p:nvSpPr>
              <p:cNvPr id="31" name="îṡ1íḓé"/>
              <p:cNvSpPr/>
              <p:nvPr/>
            </p:nvSpPr>
            <p:spPr>
              <a:xfrm>
                <a:off x="1913086" y="3842856"/>
                <a:ext cx="2721511" cy="1638241"/>
              </a:xfrm>
              <a:prstGeom prst="snip2SameRect">
                <a:avLst>
                  <a:gd name="adj1" fmla="val 0"/>
                  <a:gd name="adj2" fmla="val 0"/>
                </a:avLst>
              </a:prstGeom>
              <a:ln>
                <a:noFill/>
              </a:ln>
            </p:spPr>
            <p:txBody>
              <a:bodyPr wrap="square" anchor="t">
                <a:noAutofit/>
              </a:bodyPr>
              <a:lstStyle/>
              <a:p>
                <a:pPr algn="ctr" defTabSz="914400">
                  <a:spcBef>
                    <a:spcPct val="0"/>
                  </a:spcBef>
                </a:pPr>
                <a:endParaRPr lang="en-US" altLang="zh-CN" b="1" dirty="0"/>
              </a:p>
            </p:txBody>
          </p:sp>
          <p:sp>
            <p:nvSpPr>
              <p:cNvPr id="32" name="iṣlîḍê"/>
              <p:cNvSpPr txBox="1"/>
              <p:nvPr/>
            </p:nvSpPr>
            <p:spPr bwMode="auto">
              <a:xfrm>
                <a:off x="2103387" y="3130821"/>
                <a:ext cx="2574579" cy="516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b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400" b="1" dirty="0"/>
                  <a:t>依托新课标统编教材的研究更少</a:t>
                </a:r>
                <a:endParaRPr lang="zh-CN" altLang="en-US" sz="2400" b="1" dirty="0"/>
              </a:p>
            </p:txBody>
          </p:sp>
        </p:grpSp>
        <p:sp>
          <p:nvSpPr>
            <p:cNvPr id="30" name="îṡḻïḓê"/>
            <p:cNvSpPr txBox="1"/>
            <p:nvPr/>
          </p:nvSpPr>
          <p:spPr bwMode="auto">
            <a:xfrm>
              <a:off x="8959802" y="4873650"/>
              <a:ext cx="2574579" cy="516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b="1" dirty="0"/>
                <a:t>阅读鉴赏与写作表达割裂</a:t>
              </a:r>
              <a:endParaRPr lang="zh-CN" altLang="en-US" sz="2400" b="1" dirty="0"/>
            </a:p>
          </p:txBody>
        </p:sp>
        <p:grpSp>
          <p:nvGrpSpPr>
            <p:cNvPr id="20" name="íslïḍê"/>
            <p:cNvGrpSpPr/>
            <p:nvPr/>
          </p:nvGrpSpPr>
          <p:grpSpPr>
            <a:xfrm>
              <a:off x="3958907" y="2343150"/>
              <a:ext cx="587520" cy="587524"/>
              <a:chOff x="5371847" y="2312243"/>
              <a:chExt cx="656438" cy="656442"/>
            </a:xfrm>
          </p:grpSpPr>
          <p:sp>
            <p:nvSpPr>
              <p:cNvPr id="27" name="ïşlïḓé"/>
              <p:cNvSpPr/>
              <p:nvPr/>
            </p:nvSpPr>
            <p:spPr>
              <a:xfrm>
                <a:off x="5371847" y="2312243"/>
                <a:ext cx="656438" cy="656442"/>
              </a:xfrm>
              <a:prstGeom prst="ellipse">
                <a:avLst/>
              </a:pr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8" name="ïSľïḓè"/>
              <p:cNvSpPr/>
              <p:nvPr/>
            </p:nvSpPr>
            <p:spPr bwMode="auto">
              <a:xfrm>
                <a:off x="5532706" y="2519691"/>
                <a:ext cx="334720" cy="241545"/>
              </a:xfrm>
              <a:custGeom>
                <a:avLst/>
                <a:gdLst>
                  <a:gd name="connsiteX0" fmla="*/ 91000 w 605879"/>
                  <a:gd name="connsiteY0" fmla="*/ 173662 h 437224"/>
                  <a:gd name="connsiteX1" fmla="*/ 331193 w 605879"/>
                  <a:gd name="connsiteY1" fmla="*/ 173662 h 437224"/>
                  <a:gd name="connsiteX2" fmla="*/ 342454 w 605879"/>
                  <a:gd name="connsiteY2" fmla="*/ 184882 h 437224"/>
                  <a:gd name="connsiteX3" fmla="*/ 331193 w 605879"/>
                  <a:gd name="connsiteY3" fmla="*/ 196102 h 437224"/>
                  <a:gd name="connsiteX4" fmla="*/ 91000 w 605879"/>
                  <a:gd name="connsiteY4" fmla="*/ 196102 h 437224"/>
                  <a:gd name="connsiteX5" fmla="*/ 79739 w 605879"/>
                  <a:gd name="connsiteY5" fmla="*/ 184882 h 437224"/>
                  <a:gd name="connsiteX6" fmla="*/ 91000 w 605879"/>
                  <a:gd name="connsiteY6" fmla="*/ 173662 h 437224"/>
                  <a:gd name="connsiteX7" fmla="*/ 421630 w 605879"/>
                  <a:gd name="connsiteY7" fmla="*/ 131441 h 437224"/>
                  <a:gd name="connsiteX8" fmla="*/ 423552 w 605879"/>
                  <a:gd name="connsiteY8" fmla="*/ 152274 h 437224"/>
                  <a:gd name="connsiteX9" fmla="*/ 275961 w 605879"/>
                  <a:gd name="connsiteY9" fmla="*/ 300986 h 437224"/>
                  <a:gd name="connsiteX10" fmla="*/ 408175 w 605879"/>
                  <a:gd name="connsiteY10" fmla="*/ 358277 h 437224"/>
                  <a:gd name="connsiteX11" fmla="*/ 418060 w 605879"/>
                  <a:gd name="connsiteY11" fmla="*/ 365267 h 437224"/>
                  <a:gd name="connsiteX12" fmla="*/ 488218 w 605879"/>
                  <a:gd name="connsiteY12" fmla="*/ 410360 h 437224"/>
                  <a:gd name="connsiteX13" fmla="*/ 474214 w 605879"/>
                  <a:gd name="connsiteY13" fmla="*/ 363348 h 437224"/>
                  <a:gd name="connsiteX14" fmla="*/ 482039 w 605879"/>
                  <a:gd name="connsiteY14" fmla="*/ 349916 h 437224"/>
                  <a:gd name="connsiteX15" fmla="*/ 583363 w 605879"/>
                  <a:gd name="connsiteY15" fmla="*/ 244928 h 437224"/>
                  <a:gd name="connsiteX16" fmla="*/ 421630 w 605879"/>
                  <a:gd name="connsiteY16" fmla="*/ 131441 h 437224"/>
                  <a:gd name="connsiteX17" fmla="*/ 75898 w 605879"/>
                  <a:gd name="connsiteY17" fmla="*/ 120173 h 437224"/>
                  <a:gd name="connsiteX18" fmla="*/ 340509 w 605879"/>
                  <a:gd name="connsiteY18" fmla="*/ 120173 h 437224"/>
                  <a:gd name="connsiteX19" fmla="*/ 351769 w 605879"/>
                  <a:gd name="connsiteY19" fmla="*/ 131428 h 437224"/>
                  <a:gd name="connsiteX20" fmla="*/ 340509 w 605879"/>
                  <a:gd name="connsiteY20" fmla="*/ 142683 h 437224"/>
                  <a:gd name="connsiteX21" fmla="*/ 75898 w 605879"/>
                  <a:gd name="connsiteY21" fmla="*/ 142683 h 437224"/>
                  <a:gd name="connsiteX22" fmla="*/ 64638 w 605879"/>
                  <a:gd name="connsiteY22" fmla="*/ 131428 h 437224"/>
                  <a:gd name="connsiteX23" fmla="*/ 75898 w 605879"/>
                  <a:gd name="connsiteY23" fmla="*/ 120173 h 437224"/>
                  <a:gd name="connsiteX24" fmla="*/ 210609 w 605879"/>
                  <a:gd name="connsiteY24" fmla="*/ 22478 h 437224"/>
                  <a:gd name="connsiteX25" fmla="*/ 22516 w 605879"/>
                  <a:gd name="connsiteY25" fmla="*/ 153508 h 437224"/>
                  <a:gd name="connsiteX26" fmla="*/ 139216 w 605879"/>
                  <a:gd name="connsiteY26" fmla="*/ 274807 h 437224"/>
                  <a:gd name="connsiteX27" fmla="*/ 147042 w 605879"/>
                  <a:gd name="connsiteY27" fmla="*/ 288102 h 437224"/>
                  <a:gd name="connsiteX28" fmla="*/ 130017 w 605879"/>
                  <a:gd name="connsiteY28" fmla="*/ 344297 h 437224"/>
                  <a:gd name="connsiteX29" fmla="*/ 214041 w 605879"/>
                  <a:gd name="connsiteY29" fmla="*/ 291254 h 437224"/>
                  <a:gd name="connsiteX30" fmla="*/ 223927 w 605879"/>
                  <a:gd name="connsiteY30" fmla="*/ 284264 h 437224"/>
                  <a:gd name="connsiteX31" fmla="*/ 398839 w 605879"/>
                  <a:gd name="connsiteY31" fmla="*/ 152960 h 437224"/>
                  <a:gd name="connsiteX32" fmla="*/ 369596 w 605879"/>
                  <a:gd name="connsiteY32" fmla="*/ 80592 h 437224"/>
                  <a:gd name="connsiteX33" fmla="*/ 210609 w 605879"/>
                  <a:gd name="connsiteY33" fmla="*/ 22478 h 437224"/>
                  <a:gd name="connsiteX34" fmla="*/ 210609 w 605879"/>
                  <a:gd name="connsiteY34" fmla="*/ 0 h 437224"/>
                  <a:gd name="connsiteX35" fmla="*/ 385796 w 605879"/>
                  <a:gd name="connsiteY35" fmla="*/ 64967 h 437224"/>
                  <a:gd name="connsiteX36" fmla="*/ 414079 w 605879"/>
                  <a:gd name="connsiteY36" fmla="*/ 109100 h 437224"/>
                  <a:gd name="connsiteX37" fmla="*/ 419845 w 605879"/>
                  <a:gd name="connsiteY37" fmla="*/ 108963 h 437224"/>
                  <a:gd name="connsiteX38" fmla="*/ 605879 w 605879"/>
                  <a:gd name="connsiteY38" fmla="*/ 244928 h 437224"/>
                  <a:gd name="connsiteX39" fmla="*/ 498515 w 605879"/>
                  <a:gd name="connsiteY39" fmla="*/ 368420 h 437224"/>
                  <a:gd name="connsiteX40" fmla="*/ 516088 w 605879"/>
                  <a:gd name="connsiteY40" fmla="*/ 414609 h 437224"/>
                  <a:gd name="connsiteX41" fmla="*/ 522953 w 605879"/>
                  <a:gd name="connsiteY41" fmla="*/ 428178 h 437224"/>
                  <a:gd name="connsiteX42" fmla="*/ 510185 w 605879"/>
                  <a:gd name="connsiteY42" fmla="*/ 437224 h 437224"/>
                  <a:gd name="connsiteX43" fmla="*/ 400487 w 605879"/>
                  <a:gd name="connsiteY43" fmla="*/ 380344 h 437224"/>
                  <a:gd name="connsiteX44" fmla="*/ 250836 w 605879"/>
                  <a:gd name="connsiteY44" fmla="*/ 304275 h 437224"/>
                  <a:gd name="connsiteX45" fmla="*/ 231752 w 605879"/>
                  <a:gd name="connsiteY45" fmla="*/ 306331 h 437224"/>
                  <a:gd name="connsiteX46" fmla="*/ 107639 w 605879"/>
                  <a:gd name="connsiteY46" fmla="*/ 371161 h 437224"/>
                  <a:gd name="connsiteX47" fmla="*/ 94596 w 605879"/>
                  <a:gd name="connsiteY47" fmla="*/ 361978 h 437224"/>
                  <a:gd name="connsiteX48" fmla="*/ 102009 w 605879"/>
                  <a:gd name="connsiteY48" fmla="*/ 348135 h 437224"/>
                  <a:gd name="connsiteX49" fmla="*/ 122741 w 605879"/>
                  <a:gd name="connsiteY49" fmla="*/ 293173 h 437224"/>
                  <a:gd name="connsiteX50" fmla="*/ 0 w 605879"/>
                  <a:gd name="connsiteY50" fmla="*/ 153508 h 437224"/>
                  <a:gd name="connsiteX51" fmla="*/ 210609 w 605879"/>
                  <a:gd name="connsiteY51" fmla="*/ 0 h 4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605879" h="437224">
                    <a:moveTo>
                      <a:pt x="91000" y="173662"/>
                    </a:moveTo>
                    <a:lnTo>
                      <a:pt x="331193" y="173662"/>
                    </a:lnTo>
                    <a:cubicBezTo>
                      <a:pt x="337373" y="173662"/>
                      <a:pt x="342454" y="178725"/>
                      <a:pt x="342454" y="184882"/>
                    </a:cubicBezTo>
                    <a:cubicBezTo>
                      <a:pt x="342454" y="191040"/>
                      <a:pt x="337373" y="196102"/>
                      <a:pt x="331193" y="196102"/>
                    </a:cubicBezTo>
                    <a:lnTo>
                      <a:pt x="91000" y="196102"/>
                    </a:lnTo>
                    <a:cubicBezTo>
                      <a:pt x="84683" y="196102"/>
                      <a:pt x="79739" y="191040"/>
                      <a:pt x="79739" y="184882"/>
                    </a:cubicBezTo>
                    <a:cubicBezTo>
                      <a:pt x="79739" y="178725"/>
                      <a:pt x="84683" y="173662"/>
                      <a:pt x="91000" y="173662"/>
                    </a:cubicBezTo>
                    <a:close/>
                    <a:moveTo>
                      <a:pt x="421630" y="131441"/>
                    </a:moveTo>
                    <a:cubicBezTo>
                      <a:pt x="423003" y="138294"/>
                      <a:pt x="423552" y="145284"/>
                      <a:pt x="423552" y="152274"/>
                    </a:cubicBezTo>
                    <a:cubicBezTo>
                      <a:pt x="423552" y="220668"/>
                      <a:pt x="362456" y="281249"/>
                      <a:pt x="275961" y="300986"/>
                    </a:cubicBezTo>
                    <a:cubicBezTo>
                      <a:pt x="302047" y="334017"/>
                      <a:pt x="350924" y="355536"/>
                      <a:pt x="408175" y="358277"/>
                    </a:cubicBezTo>
                    <a:cubicBezTo>
                      <a:pt x="412569" y="358551"/>
                      <a:pt x="416413" y="361293"/>
                      <a:pt x="418060" y="365267"/>
                    </a:cubicBezTo>
                    <a:cubicBezTo>
                      <a:pt x="427259" y="388019"/>
                      <a:pt x="463505" y="403370"/>
                      <a:pt x="488218" y="410360"/>
                    </a:cubicBezTo>
                    <a:cubicBezTo>
                      <a:pt x="483962" y="399944"/>
                      <a:pt x="479156" y="385004"/>
                      <a:pt x="474214" y="363348"/>
                    </a:cubicBezTo>
                    <a:cubicBezTo>
                      <a:pt x="472841" y="357455"/>
                      <a:pt x="476273" y="351698"/>
                      <a:pt x="482039" y="349916"/>
                    </a:cubicBezTo>
                    <a:cubicBezTo>
                      <a:pt x="543685" y="332236"/>
                      <a:pt x="583500" y="290980"/>
                      <a:pt x="583363" y="244928"/>
                    </a:cubicBezTo>
                    <a:cubicBezTo>
                      <a:pt x="583363" y="182839"/>
                      <a:pt x="511009" y="132126"/>
                      <a:pt x="421630" y="131441"/>
                    </a:cubicBezTo>
                    <a:close/>
                    <a:moveTo>
                      <a:pt x="75898" y="120173"/>
                    </a:moveTo>
                    <a:lnTo>
                      <a:pt x="340509" y="120173"/>
                    </a:lnTo>
                    <a:cubicBezTo>
                      <a:pt x="346826" y="120173"/>
                      <a:pt x="351769" y="125114"/>
                      <a:pt x="351769" y="131428"/>
                    </a:cubicBezTo>
                    <a:cubicBezTo>
                      <a:pt x="351769" y="137604"/>
                      <a:pt x="346826" y="142683"/>
                      <a:pt x="340509" y="142683"/>
                    </a:cubicBezTo>
                    <a:lnTo>
                      <a:pt x="75898" y="142683"/>
                    </a:lnTo>
                    <a:cubicBezTo>
                      <a:pt x="69719" y="142683"/>
                      <a:pt x="64638" y="137604"/>
                      <a:pt x="64638" y="131428"/>
                    </a:cubicBezTo>
                    <a:cubicBezTo>
                      <a:pt x="64638" y="125114"/>
                      <a:pt x="69719" y="120173"/>
                      <a:pt x="75898" y="120173"/>
                    </a:cubicBezTo>
                    <a:close/>
                    <a:moveTo>
                      <a:pt x="210609" y="22478"/>
                    </a:moveTo>
                    <a:cubicBezTo>
                      <a:pt x="106952" y="22478"/>
                      <a:pt x="22516" y="81277"/>
                      <a:pt x="22516" y="153508"/>
                    </a:cubicBezTo>
                    <a:cubicBezTo>
                      <a:pt x="22516" y="206688"/>
                      <a:pt x="68372" y="254385"/>
                      <a:pt x="139216" y="274807"/>
                    </a:cubicBezTo>
                    <a:cubicBezTo>
                      <a:pt x="144983" y="276452"/>
                      <a:pt x="148415" y="282208"/>
                      <a:pt x="147042" y="288102"/>
                    </a:cubicBezTo>
                    <a:cubicBezTo>
                      <a:pt x="140864" y="314966"/>
                      <a:pt x="135097" y="332647"/>
                      <a:pt x="130017" y="344297"/>
                    </a:cubicBezTo>
                    <a:cubicBezTo>
                      <a:pt x="158437" y="336622"/>
                      <a:pt x="203058" y="318667"/>
                      <a:pt x="214041" y="291254"/>
                    </a:cubicBezTo>
                    <a:cubicBezTo>
                      <a:pt x="215689" y="287280"/>
                      <a:pt x="219533" y="284538"/>
                      <a:pt x="223927" y="284264"/>
                    </a:cubicBezTo>
                    <a:cubicBezTo>
                      <a:pt x="320170" y="279604"/>
                      <a:pt x="395407" y="223135"/>
                      <a:pt x="398839" y="152960"/>
                    </a:cubicBezTo>
                    <a:cubicBezTo>
                      <a:pt x="400075" y="126918"/>
                      <a:pt x="389915" y="101836"/>
                      <a:pt x="369596" y="80592"/>
                    </a:cubicBezTo>
                    <a:cubicBezTo>
                      <a:pt x="334860" y="44133"/>
                      <a:pt x="275412" y="22478"/>
                      <a:pt x="210609" y="22478"/>
                    </a:cubicBezTo>
                    <a:close/>
                    <a:moveTo>
                      <a:pt x="210609" y="0"/>
                    </a:moveTo>
                    <a:cubicBezTo>
                      <a:pt x="281453" y="0"/>
                      <a:pt x="346942" y="24260"/>
                      <a:pt x="385796" y="64967"/>
                    </a:cubicBezTo>
                    <a:cubicBezTo>
                      <a:pt x="398702" y="78536"/>
                      <a:pt x="408175" y="93338"/>
                      <a:pt x="414079" y="109100"/>
                    </a:cubicBezTo>
                    <a:cubicBezTo>
                      <a:pt x="416001" y="108963"/>
                      <a:pt x="417923" y="108963"/>
                      <a:pt x="419845" y="108963"/>
                    </a:cubicBezTo>
                    <a:cubicBezTo>
                      <a:pt x="522404" y="108963"/>
                      <a:pt x="606016" y="169955"/>
                      <a:pt x="605879" y="244928"/>
                    </a:cubicBezTo>
                    <a:cubicBezTo>
                      <a:pt x="605879" y="298519"/>
                      <a:pt x="564141" y="346079"/>
                      <a:pt x="498515" y="368420"/>
                    </a:cubicBezTo>
                    <a:cubicBezTo>
                      <a:pt x="506066" y="398025"/>
                      <a:pt x="512931" y="412279"/>
                      <a:pt x="516088" y="414609"/>
                    </a:cubicBezTo>
                    <a:cubicBezTo>
                      <a:pt x="524601" y="418858"/>
                      <a:pt x="523228" y="426671"/>
                      <a:pt x="522953" y="428178"/>
                    </a:cubicBezTo>
                    <a:cubicBezTo>
                      <a:pt x="522541" y="429686"/>
                      <a:pt x="520207" y="437224"/>
                      <a:pt x="510185" y="437224"/>
                    </a:cubicBezTo>
                    <a:cubicBezTo>
                      <a:pt x="497828" y="437224"/>
                      <a:pt x="423689" y="421325"/>
                      <a:pt x="400487" y="380344"/>
                    </a:cubicBezTo>
                    <a:cubicBezTo>
                      <a:pt x="333899" y="375410"/>
                      <a:pt x="277746" y="346764"/>
                      <a:pt x="250836" y="304275"/>
                    </a:cubicBezTo>
                    <a:cubicBezTo>
                      <a:pt x="244521" y="305098"/>
                      <a:pt x="238205" y="305783"/>
                      <a:pt x="231752" y="306331"/>
                    </a:cubicBezTo>
                    <a:cubicBezTo>
                      <a:pt x="206216" y="353069"/>
                      <a:pt x="121643" y="371161"/>
                      <a:pt x="107639" y="371161"/>
                    </a:cubicBezTo>
                    <a:cubicBezTo>
                      <a:pt x="97616" y="371161"/>
                      <a:pt x="95145" y="364171"/>
                      <a:pt x="94596" y="361978"/>
                    </a:cubicBezTo>
                    <a:cubicBezTo>
                      <a:pt x="94184" y="360470"/>
                      <a:pt x="92948" y="352658"/>
                      <a:pt x="102009" y="348135"/>
                    </a:cubicBezTo>
                    <a:cubicBezTo>
                      <a:pt x="105030" y="345942"/>
                      <a:pt x="113130" y="331550"/>
                      <a:pt x="122741" y="293173"/>
                    </a:cubicBezTo>
                    <a:cubicBezTo>
                      <a:pt x="47778" y="268228"/>
                      <a:pt x="0" y="214226"/>
                      <a:pt x="0" y="153508"/>
                    </a:cubicBezTo>
                    <a:cubicBezTo>
                      <a:pt x="0" y="68804"/>
                      <a:pt x="94458" y="0"/>
                      <a:pt x="21060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7200" dirty="0"/>
              </a:p>
            </p:txBody>
          </p:sp>
        </p:grpSp>
        <p:grpSp>
          <p:nvGrpSpPr>
            <p:cNvPr id="21" name="iS1ïḓê"/>
            <p:cNvGrpSpPr/>
            <p:nvPr/>
          </p:nvGrpSpPr>
          <p:grpSpPr>
            <a:xfrm>
              <a:off x="6801497" y="3135237"/>
              <a:ext cx="587520" cy="587524"/>
              <a:chOff x="5371847" y="2312243"/>
              <a:chExt cx="656438" cy="656442"/>
            </a:xfrm>
          </p:grpSpPr>
          <p:sp>
            <p:nvSpPr>
              <p:cNvPr id="25" name="iṡ1îḓè"/>
              <p:cNvSpPr/>
              <p:nvPr/>
            </p:nvSpPr>
            <p:spPr>
              <a:xfrm>
                <a:off x="5371847" y="2312243"/>
                <a:ext cx="656438" cy="656442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6" name="ïs1ïḋê"/>
              <p:cNvSpPr/>
              <p:nvPr/>
            </p:nvSpPr>
            <p:spPr bwMode="auto">
              <a:xfrm>
                <a:off x="5532706" y="2473323"/>
                <a:ext cx="334720" cy="334280"/>
              </a:xfrm>
              <a:custGeom>
                <a:avLst/>
                <a:gdLst>
                  <a:gd name="connsiteX0" fmla="*/ 86413 w 591547"/>
                  <a:gd name="connsiteY0" fmla="*/ 515758 h 590770"/>
                  <a:gd name="connsiteX1" fmla="*/ 171919 w 591547"/>
                  <a:gd name="connsiteY1" fmla="*/ 515758 h 590770"/>
                  <a:gd name="connsiteX2" fmla="*/ 171919 w 591547"/>
                  <a:gd name="connsiteY2" fmla="*/ 537523 h 590770"/>
                  <a:gd name="connsiteX3" fmla="*/ 86413 w 591547"/>
                  <a:gd name="connsiteY3" fmla="*/ 537523 h 590770"/>
                  <a:gd name="connsiteX4" fmla="*/ 86413 w 591547"/>
                  <a:gd name="connsiteY4" fmla="*/ 461733 h 590770"/>
                  <a:gd name="connsiteX5" fmla="*/ 171919 w 591547"/>
                  <a:gd name="connsiteY5" fmla="*/ 461733 h 590770"/>
                  <a:gd name="connsiteX6" fmla="*/ 171919 w 591547"/>
                  <a:gd name="connsiteY6" fmla="*/ 483498 h 590770"/>
                  <a:gd name="connsiteX7" fmla="*/ 86413 w 591547"/>
                  <a:gd name="connsiteY7" fmla="*/ 483498 h 590770"/>
                  <a:gd name="connsiteX8" fmla="*/ 86413 w 591547"/>
                  <a:gd name="connsiteY8" fmla="*/ 408616 h 590770"/>
                  <a:gd name="connsiteX9" fmla="*/ 171919 w 591547"/>
                  <a:gd name="connsiteY9" fmla="*/ 408616 h 590770"/>
                  <a:gd name="connsiteX10" fmla="*/ 171919 w 591547"/>
                  <a:gd name="connsiteY10" fmla="*/ 429474 h 590770"/>
                  <a:gd name="connsiteX11" fmla="*/ 86413 w 591547"/>
                  <a:gd name="connsiteY11" fmla="*/ 429474 h 590770"/>
                  <a:gd name="connsiteX12" fmla="*/ 204177 w 591547"/>
                  <a:gd name="connsiteY12" fmla="*/ 357041 h 590770"/>
                  <a:gd name="connsiteX13" fmla="*/ 204177 w 591547"/>
                  <a:gd name="connsiteY13" fmla="*/ 569815 h 590770"/>
                  <a:gd name="connsiteX14" fmla="*/ 333300 w 591547"/>
                  <a:gd name="connsiteY14" fmla="*/ 569815 h 590770"/>
                  <a:gd name="connsiteX15" fmla="*/ 333300 w 591547"/>
                  <a:gd name="connsiteY15" fmla="*/ 382026 h 590770"/>
                  <a:gd name="connsiteX16" fmla="*/ 183194 w 591547"/>
                  <a:gd name="connsiteY16" fmla="*/ 357041 h 590770"/>
                  <a:gd name="connsiteX17" fmla="*/ 75053 w 591547"/>
                  <a:gd name="connsiteY17" fmla="*/ 382026 h 590770"/>
                  <a:gd name="connsiteX18" fmla="*/ 75053 w 591547"/>
                  <a:gd name="connsiteY18" fmla="*/ 569815 h 590770"/>
                  <a:gd name="connsiteX19" fmla="*/ 183194 w 591547"/>
                  <a:gd name="connsiteY19" fmla="*/ 569815 h 590770"/>
                  <a:gd name="connsiteX20" fmla="*/ 247709 w 591547"/>
                  <a:gd name="connsiteY20" fmla="*/ 311838 h 590770"/>
                  <a:gd name="connsiteX21" fmla="*/ 322851 w 591547"/>
                  <a:gd name="connsiteY21" fmla="*/ 311838 h 590770"/>
                  <a:gd name="connsiteX22" fmla="*/ 322851 w 591547"/>
                  <a:gd name="connsiteY22" fmla="*/ 332826 h 590770"/>
                  <a:gd name="connsiteX23" fmla="*/ 247709 w 591547"/>
                  <a:gd name="connsiteY23" fmla="*/ 332826 h 590770"/>
                  <a:gd name="connsiteX24" fmla="*/ 247709 w 591547"/>
                  <a:gd name="connsiteY24" fmla="*/ 257944 h 590770"/>
                  <a:gd name="connsiteX25" fmla="*/ 322851 w 591547"/>
                  <a:gd name="connsiteY25" fmla="*/ 257944 h 590770"/>
                  <a:gd name="connsiteX26" fmla="*/ 322851 w 591547"/>
                  <a:gd name="connsiteY26" fmla="*/ 279580 h 590770"/>
                  <a:gd name="connsiteX27" fmla="*/ 247709 w 591547"/>
                  <a:gd name="connsiteY27" fmla="*/ 279580 h 590770"/>
                  <a:gd name="connsiteX28" fmla="*/ 247709 w 591547"/>
                  <a:gd name="connsiteY28" fmla="*/ 203919 h 590770"/>
                  <a:gd name="connsiteX29" fmla="*/ 322851 w 591547"/>
                  <a:gd name="connsiteY29" fmla="*/ 203919 h 590770"/>
                  <a:gd name="connsiteX30" fmla="*/ 322851 w 591547"/>
                  <a:gd name="connsiteY30" fmla="*/ 225684 h 590770"/>
                  <a:gd name="connsiteX31" fmla="*/ 247709 w 591547"/>
                  <a:gd name="connsiteY31" fmla="*/ 225684 h 590770"/>
                  <a:gd name="connsiteX32" fmla="*/ 247709 w 591547"/>
                  <a:gd name="connsiteY32" fmla="*/ 150672 h 590770"/>
                  <a:gd name="connsiteX33" fmla="*/ 322851 w 591547"/>
                  <a:gd name="connsiteY33" fmla="*/ 150672 h 590770"/>
                  <a:gd name="connsiteX34" fmla="*/ 322851 w 591547"/>
                  <a:gd name="connsiteY34" fmla="*/ 171660 h 590770"/>
                  <a:gd name="connsiteX35" fmla="*/ 247709 w 591547"/>
                  <a:gd name="connsiteY35" fmla="*/ 171660 h 590770"/>
                  <a:gd name="connsiteX36" fmla="*/ 355090 w 591547"/>
                  <a:gd name="connsiteY36" fmla="*/ 102357 h 590770"/>
                  <a:gd name="connsiteX37" fmla="*/ 355090 w 591547"/>
                  <a:gd name="connsiteY37" fmla="*/ 373160 h 590770"/>
                  <a:gd name="connsiteX38" fmla="*/ 355090 w 591547"/>
                  <a:gd name="connsiteY38" fmla="*/ 376384 h 590770"/>
                  <a:gd name="connsiteX39" fmla="*/ 355090 w 591547"/>
                  <a:gd name="connsiteY39" fmla="*/ 569815 h 590770"/>
                  <a:gd name="connsiteX40" fmla="*/ 484213 w 591547"/>
                  <a:gd name="connsiteY40" fmla="*/ 569815 h 590770"/>
                  <a:gd name="connsiteX41" fmla="*/ 484213 w 591547"/>
                  <a:gd name="connsiteY41" fmla="*/ 154744 h 590770"/>
                  <a:gd name="connsiteX42" fmla="*/ 333300 w 591547"/>
                  <a:gd name="connsiteY42" fmla="*/ 99939 h 590770"/>
                  <a:gd name="connsiteX43" fmla="*/ 236458 w 591547"/>
                  <a:gd name="connsiteY43" fmla="*/ 125730 h 590770"/>
                  <a:gd name="connsiteX44" fmla="*/ 236458 w 591547"/>
                  <a:gd name="connsiteY44" fmla="*/ 341728 h 590770"/>
                  <a:gd name="connsiteX45" fmla="*/ 333300 w 591547"/>
                  <a:gd name="connsiteY45" fmla="*/ 360265 h 590770"/>
                  <a:gd name="connsiteX46" fmla="*/ 397862 w 591547"/>
                  <a:gd name="connsiteY46" fmla="*/ 21761 h 590770"/>
                  <a:gd name="connsiteX47" fmla="*/ 387371 w 591547"/>
                  <a:gd name="connsiteY47" fmla="*/ 32238 h 590770"/>
                  <a:gd name="connsiteX48" fmla="*/ 397862 w 591547"/>
                  <a:gd name="connsiteY48" fmla="*/ 42716 h 590770"/>
                  <a:gd name="connsiteX49" fmla="*/ 409160 w 591547"/>
                  <a:gd name="connsiteY49" fmla="*/ 32238 h 590770"/>
                  <a:gd name="connsiteX50" fmla="*/ 397862 w 591547"/>
                  <a:gd name="connsiteY50" fmla="*/ 21761 h 590770"/>
                  <a:gd name="connsiteX51" fmla="*/ 397862 w 591547"/>
                  <a:gd name="connsiteY51" fmla="*/ 0 h 590770"/>
                  <a:gd name="connsiteX52" fmla="*/ 430143 w 591547"/>
                  <a:gd name="connsiteY52" fmla="*/ 32238 h 590770"/>
                  <a:gd name="connsiteX53" fmla="*/ 409160 w 591547"/>
                  <a:gd name="connsiteY53" fmla="*/ 62865 h 590770"/>
                  <a:gd name="connsiteX54" fmla="*/ 409160 w 591547"/>
                  <a:gd name="connsiteY54" fmla="*/ 100745 h 590770"/>
                  <a:gd name="connsiteX55" fmla="*/ 498740 w 591547"/>
                  <a:gd name="connsiteY55" fmla="*/ 137819 h 590770"/>
                  <a:gd name="connsiteX56" fmla="*/ 506003 w 591547"/>
                  <a:gd name="connsiteY56" fmla="*/ 147491 h 590770"/>
                  <a:gd name="connsiteX57" fmla="*/ 506003 w 591547"/>
                  <a:gd name="connsiteY57" fmla="*/ 569815 h 590770"/>
                  <a:gd name="connsiteX58" fmla="*/ 591547 w 591547"/>
                  <a:gd name="connsiteY58" fmla="*/ 569815 h 590770"/>
                  <a:gd name="connsiteX59" fmla="*/ 591547 w 591547"/>
                  <a:gd name="connsiteY59" fmla="*/ 590770 h 590770"/>
                  <a:gd name="connsiteX60" fmla="*/ 494705 w 591547"/>
                  <a:gd name="connsiteY60" fmla="*/ 590770 h 590770"/>
                  <a:gd name="connsiteX61" fmla="*/ 344598 w 591547"/>
                  <a:gd name="connsiteY61" fmla="*/ 590770 h 590770"/>
                  <a:gd name="connsiteX62" fmla="*/ 193685 w 591547"/>
                  <a:gd name="connsiteY62" fmla="*/ 590770 h 590770"/>
                  <a:gd name="connsiteX63" fmla="*/ 64562 w 591547"/>
                  <a:gd name="connsiteY63" fmla="*/ 590770 h 590770"/>
                  <a:gd name="connsiteX64" fmla="*/ 0 w 591547"/>
                  <a:gd name="connsiteY64" fmla="*/ 590770 h 590770"/>
                  <a:gd name="connsiteX65" fmla="*/ 0 w 591547"/>
                  <a:gd name="connsiteY65" fmla="*/ 569815 h 590770"/>
                  <a:gd name="connsiteX66" fmla="*/ 54070 w 591547"/>
                  <a:gd name="connsiteY66" fmla="*/ 569815 h 590770"/>
                  <a:gd name="connsiteX67" fmla="*/ 54070 w 591547"/>
                  <a:gd name="connsiteY67" fmla="*/ 373160 h 590770"/>
                  <a:gd name="connsiteX68" fmla="*/ 62141 w 591547"/>
                  <a:gd name="connsiteY68" fmla="*/ 362683 h 590770"/>
                  <a:gd name="connsiteX69" fmla="*/ 191264 w 591547"/>
                  <a:gd name="connsiteY69" fmla="*/ 333668 h 590770"/>
                  <a:gd name="connsiteX70" fmla="*/ 195299 w 591547"/>
                  <a:gd name="connsiteY70" fmla="*/ 333668 h 590770"/>
                  <a:gd name="connsiteX71" fmla="*/ 196106 w 591547"/>
                  <a:gd name="connsiteY71" fmla="*/ 333668 h 590770"/>
                  <a:gd name="connsiteX72" fmla="*/ 215475 w 591547"/>
                  <a:gd name="connsiteY72" fmla="*/ 336892 h 590770"/>
                  <a:gd name="connsiteX73" fmla="*/ 215475 w 591547"/>
                  <a:gd name="connsiteY73" fmla="*/ 116864 h 590770"/>
                  <a:gd name="connsiteX74" fmla="*/ 223545 w 591547"/>
                  <a:gd name="connsiteY74" fmla="*/ 106387 h 590770"/>
                  <a:gd name="connsiteX75" fmla="*/ 341370 w 591547"/>
                  <a:gd name="connsiteY75" fmla="*/ 75760 h 590770"/>
                  <a:gd name="connsiteX76" fmla="*/ 342984 w 591547"/>
                  <a:gd name="connsiteY76" fmla="*/ 75760 h 590770"/>
                  <a:gd name="connsiteX77" fmla="*/ 345405 w 591547"/>
                  <a:gd name="connsiteY77" fmla="*/ 75760 h 590770"/>
                  <a:gd name="connsiteX78" fmla="*/ 347020 w 591547"/>
                  <a:gd name="connsiteY78" fmla="*/ 75760 h 590770"/>
                  <a:gd name="connsiteX79" fmla="*/ 348634 w 591547"/>
                  <a:gd name="connsiteY79" fmla="*/ 75760 h 590770"/>
                  <a:gd name="connsiteX80" fmla="*/ 387371 w 591547"/>
                  <a:gd name="connsiteY80" fmla="*/ 91879 h 590770"/>
                  <a:gd name="connsiteX81" fmla="*/ 387371 w 591547"/>
                  <a:gd name="connsiteY81" fmla="*/ 62865 h 590770"/>
                  <a:gd name="connsiteX82" fmla="*/ 365581 w 591547"/>
                  <a:gd name="connsiteY82" fmla="*/ 32238 h 590770"/>
                  <a:gd name="connsiteX83" fmla="*/ 397862 w 591547"/>
                  <a:gd name="connsiteY83" fmla="*/ 0 h 590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591547" h="590770">
                    <a:moveTo>
                      <a:pt x="86413" y="515758"/>
                    </a:moveTo>
                    <a:lnTo>
                      <a:pt x="171919" y="515758"/>
                    </a:lnTo>
                    <a:lnTo>
                      <a:pt x="171919" y="537523"/>
                    </a:lnTo>
                    <a:lnTo>
                      <a:pt x="86413" y="537523"/>
                    </a:lnTo>
                    <a:close/>
                    <a:moveTo>
                      <a:pt x="86413" y="461733"/>
                    </a:moveTo>
                    <a:lnTo>
                      <a:pt x="171919" y="461733"/>
                    </a:lnTo>
                    <a:lnTo>
                      <a:pt x="171919" y="483498"/>
                    </a:lnTo>
                    <a:lnTo>
                      <a:pt x="86413" y="483498"/>
                    </a:lnTo>
                    <a:close/>
                    <a:moveTo>
                      <a:pt x="86413" y="408616"/>
                    </a:moveTo>
                    <a:lnTo>
                      <a:pt x="171919" y="408616"/>
                    </a:lnTo>
                    <a:lnTo>
                      <a:pt x="171919" y="429474"/>
                    </a:lnTo>
                    <a:lnTo>
                      <a:pt x="86413" y="429474"/>
                    </a:lnTo>
                    <a:close/>
                    <a:moveTo>
                      <a:pt x="204177" y="357041"/>
                    </a:moveTo>
                    <a:lnTo>
                      <a:pt x="204177" y="569815"/>
                    </a:lnTo>
                    <a:lnTo>
                      <a:pt x="333300" y="569815"/>
                    </a:lnTo>
                    <a:lnTo>
                      <a:pt x="333300" y="382026"/>
                    </a:lnTo>
                    <a:close/>
                    <a:moveTo>
                      <a:pt x="183194" y="357041"/>
                    </a:moveTo>
                    <a:lnTo>
                      <a:pt x="75053" y="382026"/>
                    </a:lnTo>
                    <a:lnTo>
                      <a:pt x="75053" y="569815"/>
                    </a:lnTo>
                    <a:lnTo>
                      <a:pt x="183194" y="569815"/>
                    </a:lnTo>
                    <a:close/>
                    <a:moveTo>
                      <a:pt x="247709" y="311838"/>
                    </a:moveTo>
                    <a:lnTo>
                      <a:pt x="322851" y="311838"/>
                    </a:lnTo>
                    <a:lnTo>
                      <a:pt x="322851" y="332826"/>
                    </a:lnTo>
                    <a:lnTo>
                      <a:pt x="247709" y="332826"/>
                    </a:lnTo>
                    <a:close/>
                    <a:moveTo>
                      <a:pt x="247709" y="257944"/>
                    </a:moveTo>
                    <a:lnTo>
                      <a:pt x="322851" y="257944"/>
                    </a:lnTo>
                    <a:lnTo>
                      <a:pt x="322851" y="279580"/>
                    </a:lnTo>
                    <a:lnTo>
                      <a:pt x="247709" y="279580"/>
                    </a:lnTo>
                    <a:close/>
                    <a:moveTo>
                      <a:pt x="247709" y="203919"/>
                    </a:moveTo>
                    <a:lnTo>
                      <a:pt x="322851" y="203919"/>
                    </a:lnTo>
                    <a:lnTo>
                      <a:pt x="322851" y="225684"/>
                    </a:lnTo>
                    <a:lnTo>
                      <a:pt x="247709" y="225684"/>
                    </a:lnTo>
                    <a:close/>
                    <a:moveTo>
                      <a:pt x="247709" y="150672"/>
                    </a:moveTo>
                    <a:lnTo>
                      <a:pt x="322851" y="150672"/>
                    </a:lnTo>
                    <a:lnTo>
                      <a:pt x="322851" y="171660"/>
                    </a:lnTo>
                    <a:lnTo>
                      <a:pt x="247709" y="171660"/>
                    </a:lnTo>
                    <a:close/>
                    <a:moveTo>
                      <a:pt x="355090" y="102357"/>
                    </a:moveTo>
                    <a:lnTo>
                      <a:pt x="355090" y="373160"/>
                    </a:lnTo>
                    <a:lnTo>
                      <a:pt x="355090" y="376384"/>
                    </a:lnTo>
                    <a:lnTo>
                      <a:pt x="355090" y="569815"/>
                    </a:lnTo>
                    <a:lnTo>
                      <a:pt x="484213" y="569815"/>
                    </a:lnTo>
                    <a:lnTo>
                      <a:pt x="484213" y="154744"/>
                    </a:lnTo>
                    <a:close/>
                    <a:moveTo>
                      <a:pt x="333300" y="99939"/>
                    </a:moveTo>
                    <a:lnTo>
                      <a:pt x="236458" y="125730"/>
                    </a:lnTo>
                    <a:lnTo>
                      <a:pt x="236458" y="341728"/>
                    </a:lnTo>
                    <a:lnTo>
                      <a:pt x="333300" y="360265"/>
                    </a:lnTo>
                    <a:close/>
                    <a:moveTo>
                      <a:pt x="397862" y="21761"/>
                    </a:moveTo>
                    <a:cubicBezTo>
                      <a:pt x="392213" y="21761"/>
                      <a:pt x="387371" y="26596"/>
                      <a:pt x="387371" y="32238"/>
                    </a:cubicBezTo>
                    <a:cubicBezTo>
                      <a:pt x="387371" y="37880"/>
                      <a:pt x="392213" y="42716"/>
                      <a:pt x="397862" y="42716"/>
                    </a:cubicBezTo>
                    <a:cubicBezTo>
                      <a:pt x="404318" y="42716"/>
                      <a:pt x="409160" y="37880"/>
                      <a:pt x="409160" y="32238"/>
                    </a:cubicBezTo>
                    <a:cubicBezTo>
                      <a:pt x="409160" y="26596"/>
                      <a:pt x="404318" y="21761"/>
                      <a:pt x="397862" y="21761"/>
                    </a:cubicBezTo>
                    <a:close/>
                    <a:moveTo>
                      <a:pt x="397862" y="0"/>
                    </a:moveTo>
                    <a:cubicBezTo>
                      <a:pt x="415616" y="0"/>
                      <a:pt x="430143" y="14507"/>
                      <a:pt x="430143" y="32238"/>
                    </a:cubicBezTo>
                    <a:cubicBezTo>
                      <a:pt x="430143" y="45940"/>
                      <a:pt x="421266" y="58029"/>
                      <a:pt x="409160" y="62865"/>
                    </a:cubicBezTo>
                    <a:lnTo>
                      <a:pt x="409160" y="100745"/>
                    </a:lnTo>
                    <a:lnTo>
                      <a:pt x="498740" y="137819"/>
                    </a:lnTo>
                    <a:cubicBezTo>
                      <a:pt x="502775" y="139431"/>
                      <a:pt x="506003" y="143461"/>
                      <a:pt x="506003" y="147491"/>
                    </a:cubicBezTo>
                    <a:lnTo>
                      <a:pt x="506003" y="569815"/>
                    </a:lnTo>
                    <a:lnTo>
                      <a:pt x="591547" y="569815"/>
                    </a:lnTo>
                    <a:lnTo>
                      <a:pt x="591547" y="590770"/>
                    </a:lnTo>
                    <a:lnTo>
                      <a:pt x="494705" y="590770"/>
                    </a:lnTo>
                    <a:lnTo>
                      <a:pt x="344598" y="590770"/>
                    </a:lnTo>
                    <a:lnTo>
                      <a:pt x="193685" y="590770"/>
                    </a:lnTo>
                    <a:lnTo>
                      <a:pt x="64562" y="590770"/>
                    </a:lnTo>
                    <a:lnTo>
                      <a:pt x="0" y="590770"/>
                    </a:lnTo>
                    <a:lnTo>
                      <a:pt x="0" y="569815"/>
                    </a:lnTo>
                    <a:lnTo>
                      <a:pt x="54070" y="569815"/>
                    </a:lnTo>
                    <a:lnTo>
                      <a:pt x="54070" y="373160"/>
                    </a:lnTo>
                    <a:cubicBezTo>
                      <a:pt x="54070" y="368324"/>
                      <a:pt x="57298" y="364294"/>
                      <a:pt x="62141" y="362683"/>
                    </a:cubicBezTo>
                    <a:lnTo>
                      <a:pt x="191264" y="333668"/>
                    </a:lnTo>
                    <a:cubicBezTo>
                      <a:pt x="192878" y="332862"/>
                      <a:pt x="194492" y="332862"/>
                      <a:pt x="195299" y="333668"/>
                    </a:cubicBezTo>
                    <a:cubicBezTo>
                      <a:pt x="196106" y="333668"/>
                      <a:pt x="196106" y="333668"/>
                      <a:pt x="196106" y="333668"/>
                    </a:cubicBezTo>
                    <a:lnTo>
                      <a:pt x="215475" y="336892"/>
                    </a:lnTo>
                    <a:lnTo>
                      <a:pt x="215475" y="116864"/>
                    </a:lnTo>
                    <a:cubicBezTo>
                      <a:pt x="215475" y="112028"/>
                      <a:pt x="218703" y="107999"/>
                      <a:pt x="223545" y="106387"/>
                    </a:cubicBezTo>
                    <a:lnTo>
                      <a:pt x="341370" y="75760"/>
                    </a:lnTo>
                    <a:cubicBezTo>
                      <a:pt x="342177" y="75760"/>
                      <a:pt x="342177" y="75760"/>
                      <a:pt x="342984" y="75760"/>
                    </a:cubicBezTo>
                    <a:cubicBezTo>
                      <a:pt x="343791" y="75760"/>
                      <a:pt x="344598" y="74954"/>
                      <a:pt x="345405" y="75760"/>
                    </a:cubicBezTo>
                    <a:cubicBezTo>
                      <a:pt x="346213" y="75760"/>
                      <a:pt x="347020" y="75760"/>
                      <a:pt x="347020" y="75760"/>
                    </a:cubicBezTo>
                    <a:cubicBezTo>
                      <a:pt x="347827" y="75760"/>
                      <a:pt x="347827" y="75760"/>
                      <a:pt x="348634" y="75760"/>
                    </a:cubicBezTo>
                    <a:lnTo>
                      <a:pt x="387371" y="91879"/>
                    </a:lnTo>
                    <a:lnTo>
                      <a:pt x="387371" y="62865"/>
                    </a:lnTo>
                    <a:cubicBezTo>
                      <a:pt x="375265" y="58029"/>
                      <a:pt x="365581" y="45940"/>
                      <a:pt x="365581" y="32238"/>
                    </a:cubicBezTo>
                    <a:cubicBezTo>
                      <a:pt x="365581" y="14507"/>
                      <a:pt x="380107" y="0"/>
                      <a:pt x="3978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7200" dirty="0"/>
              </a:p>
            </p:txBody>
          </p:sp>
        </p:grpSp>
        <p:grpSp>
          <p:nvGrpSpPr>
            <p:cNvPr id="22" name="îŝḷïḍé"/>
            <p:cNvGrpSpPr/>
            <p:nvPr/>
          </p:nvGrpSpPr>
          <p:grpSpPr>
            <a:xfrm>
              <a:off x="9609810" y="3927325"/>
              <a:ext cx="587520" cy="587524"/>
              <a:chOff x="5371847" y="2312243"/>
              <a:chExt cx="656438" cy="656442"/>
            </a:xfrm>
          </p:grpSpPr>
          <p:sp>
            <p:nvSpPr>
              <p:cNvPr id="23" name="íṣḻiḓè"/>
              <p:cNvSpPr/>
              <p:nvPr/>
            </p:nvSpPr>
            <p:spPr>
              <a:xfrm>
                <a:off x="5371847" y="2312243"/>
                <a:ext cx="656438" cy="656442"/>
              </a:xfrm>
              <a:prstGeom prst="ellipse">
                <a:avLst/>
              </a:pr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4" name="íŝļiḑê"/>
              <p:cNvSpPr/>
              <p:nvPr/>
            </p:nvSpPr>
            <p:spPr bwMode="auto">
              <a:xfrm>
                <a:off x="5532706" y="2522858"/>
                <a:ext cx="334720" cy="235209"/>
              </a:xfrm>
              <a:custGeom>
                <a:avLst/>
                <a:gdLst>
                  <a:gd name="connsiteX0" fmla="*/ 450100 w 607639"/>
                  <a:gd name="connsiteY0" fmla="*/ 313203 h 426991"/>
                  <a:gd name="connsiteX1" fmla="*/ 450100 w 607639"/>
                  <a:gd name="connsiteY1" fmla="*/ 403167 h 426991"/>
                  <a:gd name="connsiteX2" fmla="*/ 585744 w 607639"/>
                  <a:gd name="connsiteY2" fmla="*/ 403167 h 426991"/>
                  <a:gd name="connsiteX3" fmla="*/ 586100 w 607639"/>
                  <a:gd name="connsiteY3" fmla="*/ 313203 h 426991"/>
                  <a:gd name="connsiteX4" fmla="*/ 530294 w 607639"/>
                  <a:gd name="connsiteY4" fmla="*/ 313203 h 426991"/>
                  <a:gd name="connsiteX5" fmla="*/ 530116 w 607639"/>
                  <a:gd name="connsiteY5" fmla="*/ 313203 h 426991"/>
                  <a:gd name="connsiteX6" fmla="*/ 529760 w 607639"/>
                  <a:gd name="connsiteY6" fmla="*/ 313203 h 426991"/>
                  <a:gd name="connsiteX7" fmla="*/ 450901 w 607639"/>
                  <a:gd name="connsiteY7" fmla="*/ 313203 h 426991"/>
                  <a:gd name="connsiteX8" fmla="*/ 236309 w 607639"/>
                  <a:gd name="connsiteY8" fmla="*/ 313203 h 426991"/>
                  <a:gd name="connsiteX9" fmla="*/ 236309 w 607639"/>
                  <a:gd name="connsiteY9" fmla="*/ 403167 h 426991"/>
                  <a:gd name="connsiteX10" fmla="*/ 371953 w 607639"/>
                  <a:gd name="connsiteY10" fmla="*/ 403167 h 426991"/>
                  <a:gd name="connsiteX11" fmla="*/ 372754 w 607639"/>
                  <a:gd name="connsiteY11" fmla="*/ 313203 h 426991"/>
                  <a:gd name="connsiteX12" fmla="*/ 237110 w 607639"/>
                  <a:gd name="connsiteY12" fmla="*/ 313203 h 426991"/>
                  <a:gd name="connsiteX13" fmla="*/ 22519 w 607639"/>
                  <a:gd name="connsiteY13" fmla="*/ 313203 h 426991"/>
                  <a:gd name="connsiteX14" fmla="*/ 22519 w 607639"/>
                  <a:gd name="connsiteY14" fmla="*/ 403167 h 426991"/>
                  <a:gd name="connsiteX15" fmla="*/ 158163 w 607639"/>
                  <a:gd name="connsiteY15" fmla="*/ 403167 h 426991"/>
                  <a:gd name="connsiteX16" fmla="*/ 158964 w 607639"/>
                  <a:gd name="connsiteY16" fmla="*/ 313203 h 426991"/>
                  <a:gd name="connsiteX17" fmla="*/ 91498 w 607639"/>
                  <a:gd name="connsiteY17" fmla="*/ 313203 h 426991"/>
                  <a:gd name="connsiteX18" fmla="*/ 91231 w 607639"/>
                  <a:gd name="connsiteY18" fmla="*/ 313203 h 426991"/>
                  <a:gd name="connsiteX19" fmla="*/ 90964 w 607639"/>
                  <a:gd name="connsiteY19" fmla="*/ 313203 h 426991"/>
                  <a:gd name="connsiteX20" fmla="*/ 23320 w 607639"/>
                  <a:gd name="connsiteY20" fmla="*/ 313203 h 426991"/>
                  <a:gd name="connsiteX21" fmla="*/ 91409 w 607639"/>
                  <a:gd name="connsiteY21" fmla="*/ 224751 h 426991"/>
                  <a:gd name="connsiteX22" fmla="*/ 530294 w 607639"/>
                  <a:gd name="connsiteY22" fmla="*/ 224751 h 426991"/>
                  <a:gd name="connsiteX23" fmla="*/ 540084 w 607639"/>
                  <a:gd name="connsiteY23" fmla="*/ 234530 h 426991"/>
                  <a:gd name="connsiteX24" fmla="*/ 540084 w 607639"/>
                  <a:gd name="connsiteY24" fmla="*/ 292135 h 426991"/>
                  <a:gd name="connsiteX25" fmla="*/ 586456 w 607639"/>
                  <a:gd name="connsiteY25" fmla="*/ 292135 h 426991"/>
                  <a:gd name="connsiteX26" fmla="*/ 607639 w 607639"/>
                  <a:gd name="connsiteY26" fmla="*/ 313203 h 426991"/>
                  <a:gd name="connsiteX27" fmla="*/ 607639 w 607639"/>
                  <a:gd name="connsiteY27" fmla="*/ 403167 h 426991"/>
                  <a:gd name="connsiteX28" fmla="*/ 586456 w 607639"/>
                  <a:gd name="connsiteY28" fmla="*/ 426991 h 426991"/>
                  <a:gd name="connsiteX29" fmla="*/ 451524 w 607639"/>
                  <a:gd name="connsiteY29" fmla="*/ 426991 h 426991"/>
                  <a:gd name="connsiteX30" fmla="*/ 427582 w 607639"/>
                  <a:gd name="connsiteY30" fmla="*/ 403167 h 426991"/>
                  <a:gd name="connsiteX31" fmla="*/ 427582 w 607639"/>
                  <a:gd name="connsiteY31" fmla="*/ 313203 h 426991"/>
                  <a:gd name="connsiteX32" fmla="*/ 451524 w 607639"/>
                  <a:gd name="connsiteY32" fmla="*/ 292135 h 426991"/>
                  <a:gd name="connsiteX33" fmla="*/ 517566 w 607639"/>
                  <a:gd name="connsiteY33" fmla="*/ 292135 h 426991"/>
                  <a:gd name="connsiteX34" fmla="*/ 517566 w 607639"/>
                  <a:gd name="connsiteY34" fmla="*/ 247242 h 426991"/>
                  <a:gd name="connsiteX35" fmla="*/ 315079 w 607639"/>
                  <a:gd name="connsiteY35" fmla="*/ 247242 h 426991"/>
                  <a:gd name="connsiteX36" fmla="*/ 315079 w 607639"/>
                  <a:gd name="connsiteY36" fmla="*/ 292135 h 426991"/>
                  <a:gd name="connsiteX37" fmla="*/ 372665 w 607639"/>
                  <a:gd name="connsiteY37" fmla="*/ 292135 h 426991"/>
                  <a:gd name="connsiteX38" fmla="*/ 393849 w 607639"/>
                  <a:gd name="connsiteY38" fmla="*/ 313203 h 426991"/>
                  <a:gd name="connsiteX39" fmla="*/ 393849 w 607639"/>
                  <a:gd name="connsiteY39" fmla="*/ 403167 h 426991"/>
                  <a:gd name="connsiteX40" fmla="*/ 372665 w 607639"/>
                  <a:gd name="connsiteY40" fmla="*/ 426991 h 426991"/>
                  <a:gd name="connsiteX41" fmla="*/ 237733 w 607639"/>
                  <a:gd name="connsiteY41" fmla="*/ 426991 h 426991"/>
                  <a:gd name="connsiteX42" fmla="*/ 213791 w 607639"/>
                  <a:gd name="connsiteY42" fmla="*/ 403167 h 426991"/>
                  <a:gd name="connsiteX43" fmla="*/ 213791 w 607639"/>
                  <a:gd name="connsiteY43" fmla="*/ 313203 h 426991"/>
                  <a:gd name="connsiteX44" fmla="*/ 237733 w 607639"/>
                  <a:gd name="connsiteY44" fmla="*/ 292135 h 426991"/>
                  <a:gd name="connsiteX45" fmla="*/ 292561 w 607639"/>
                  <a:gd name="connsiteY45" fmla="*/ 292135 h 426991"/>
                  <a:gd name="connsiteX46" fmla="*/ 292561 w 607639"/>
                  <a:gd name="connsiteY46" fmla="*/ 247242 h 426991"/>
                  <a:gd name="connsiteX47" fmla="*/ 101288 w 607639"/>
                  <a:gd name="connsiteY47" fmla="*/ 247242 h 426991"/>
                  <a:gd name="connsiteX48" fmla="*/ 101288 w 607639"/>
                  <a:gd name="connsiteY48" fmla="*/ 292135 h 426991"/>
                  <a:gd name="connsiteX49" fmla="*/ 158875 w 607639"/>
                  <a:gd name="connsiteY49" fmla="*/ 292135 h 426991"/>
                  <a:gd name="connsiteX50" fmla="*/ 180058 w 607639"/>
                  <a:gd name="connsiteY50" fmla="*/ 313203 h 426991"/>
                  <a:gd name="connsiteX51" fmla="*/ 180058 w 607639"/>
                  <a:gd name="connsiteY51" fmla="*/ 403167 h 426991"/>
                  <a:gd name="connsiteX52" fmla="*/ 158875 w 607639"/>
                  <a:gd name="connsiteY52" fmla="*/ 426991 h 426991"/>
                  <a:gd name="connsiteX53" fmla="*/ 24032 w 607639"/>
                  <a:gd name="connsiteY53" fmla="*/ 426991 h 426991"/>
                  <a:gd name="connsiteX54" fmla="*/ 0 w 607639"/>
                  <a:gd name="connsiteY54" fmla="*/ 403167 h 426991"/>
                  <a:gd name="connsiteX55" fmla="*/ 0 w 607639"/>
                  <a:gd name="connsiteY55" fmla="*/ 313203 h 426991"/>
                  <a:gd name="connsiteX56" fmla="*/ 24032 w 607639"/>
                  <a:gd name="connsiteY56" fmla="*/ 292135 h 426991"/>
                  <a:gd name="connsiteX57" fmla="*/ 78770 w 607639"/>
                  <a:gd name="connsiteY57" fmla="*/ 292135 h 426991"/>
                  <a:gd name="connsiteX58" fmla="*/ 78770 w 607639"/>
                  <a:gd name="connsiteY58" fmla="*/ 234530 h 426991"/>
                  <a:gd name="connsiteX59" fmla="*/ 91409 w 607639"/>
                  <a:gd name="connsiteY59" fmla="*/ 224751 h 426991"/>
                  <a:gd name="connsiteX60" fmla="*/ 236326 w 607639"/>
                  <a:gd name="connsiteY60" fmla="*/ 21066 h 426991"/>
                  <a:gd name="connsiteX61" fmla="*/ 236326 w 607639"/>
                  <a:gd name="connsiteY61" fmla="*/ 111021 h 426991"/>
                  <a:gd name="connsiteX62" fmla="*/ 371758 w 607639"/>
                  <a:gd name="connsiteY62" fmla="*/ 111021 h 426991"/>
                  <a:gd name="connsiteX63" fmla="*/ 372380 w 607639"/>
                  <a:gd name="connsiteY63" fmla="*/ 21066 h 426991"/>
                  <a:gd name="connsiteX64" fmla="*/ 237127 w 607639"/>
                  <a:gd name="connsiteY64" fmla="*/ 21066 h 426991"/>
                  <a:gd name="connsiteX65" fmla="*/ 237750 w 607639"/>
                  <a:gd name="connsiteY65" fmla="*/ 0 h 426991"/>
                  <a:gd name="connsiteX66" fmla="*/ 372647 w 607639"/>
                  <a:gd name="connsiteY66" fmla="*/ 0 h 426991"/>
                  <a:gd name="connsiteX67" fmla="*/ 393825 w 607639"/>
                  <a:gd name="connsiteY67" fmla="*/ 21066 h 426991"/>
                  <a:gd name="connsiteX68" fmla="*/ 393825 w 607639"/>
                  <a:gd name="connsiteY68" fmla="*/ 111021 h 426991"/>
                  <a:gd name="connsiteX69" fmla="*/ 372647 w 607639"/>
                  <a:gd name="connsiteY69" fmla="*/ 134843 h 426991"/>
                  <a:gd name="connsiteX70" fmla="*/ 315076 w 607639"/>
                  <a:gd name="connsiteY70" fmla="*/ 134843 h 426991"/>
                  <a:gd name="connsiteX71" fmla="*/ 315076 w 607639"/>
                  <a:gd name="connsiteY71" fmla="*/ 191020 h 426991"/>
                  <a:gd name="connsiteX72" fmla="*/ 292563 w 607639"/>
                  <a:gd name="connsiteY72" fmla="*/ 191020 h 426991"/>
                  <a:gd name="connsiteX73" fmla="*/ 292563 w 607639"/>
                  <a:gd name="connsiteY73" fmla="*/ 134843 h 426991"/>
                  <a:gd name="connsiteX74" fmla="*/ 237750 w 607639"/>
                  <a:gd name="connsiteY74" fmla="*/ 134843 h 426991"/>
                  <a:gd name="connsiteX75" fmla="*/ 213813 w 607639"/>
                  <a:gd name="connsiteY75" fmla="*/ 111021 h 426991"/>
                  <a:gd name="connsiteX76" fmla="*/ 213813 w 607639"/>
                  <a:gd name="connsiteY76" fmla="*/ 21066 h 426991"/>
                  <a:gd name="connsiteX77" fmla="*/ 237750 w 607639"/>
                  <a:gd name="connsiteY77" fmla="*/ 0 h 426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607639" h="426991">
                    <a:moveTo>
                      <a:pt x="450100" y="313203"/>
                    </a:moveTo>
                    <a:lnTo>
                      <a:pt x="450100" y="403167"/>
                    </a:lnTo>
                    <a:lnTo>
                      <a:pt x="585744" y="403167"/>
                    </a:lnTo>
                    <a:lnTo>
                      <a:pt x="586100" y="313203"/>
                    </a:lnTo>
                    <a:lnTo>
                      <a:pt x="530294" y="313203"/>
                    </a:lnTo>
                    <a:cubicBezTo>
                      <a:pt x="530294" y="313203"/>
                      <a:pt x="530116" y="313203"/>
                      <a:pt x="530116" y="313203"/>
                    </a:cubicBezTo>
                    <a:cubicBezTo>
                      <a:pt x="530027" y="313203"/>
                      <a:pt x="529849" y="313203"/>
                      <a:pt x="529760" y="313203"/>
                    </a:cubicBezTo>
                    <a:lnTo>
                      <a:pt x="450901" y="313203"/>
                    </a:lnTo>
                    <a:close/>
                    <a:moveTo>
                      <a:pt x="236309" y="313203"/>
                    </a:moveTo>
                    <a:lnTo>
                      <a:pt x="236309" y="403167"/>
                    </a:lnTo>
                    <a:lnTo>
                      <a:pt x="371953" y="403167"/>
                    </a:lnTo>
                    <a:lnTo>
                      <a:pt x="372754" y="313203"/>
                    </a:lnTo>
                    <a:lnTo>
                      <a:pt x="237110" y="313203"/>
                    </a:lnTo>
                    <a:close/>
                    <a:moveTo>
                      <a:pt x="22519" y="313203"/>
                    </a:moveTo>
                    <a:lnTo>
                      <a:pt x="22519" y="403167"/>
                    </a:lnTo>
                    <a:lnTo>
                      <a:pt x="158163" y="403167"/>
                    </a:lnTo>
                    <a:lnTo>
                      <a:pt x="158964" y="313203"/>
                    </a:lnTo>
                    <a:lnTo>
                      <a:pt x="91498" y="313203"/>
                    </a:lnTo>
                    <a:cubicBezTo>
                      <a:pt x="91409" y="313203"/>
                      <a:pt x="91320" y="313203"/>
                      <a:pt x="91231" y="313203"/>
                    </a:cubicBezTo>
                    <a:cubicBezTo>
                      <a:pt x="91231" y="313203"/>
                      <a:pt x="90964" y="313203"/>
                      <a:pt x="90964" y="313203"/>
                    </a:cubicBezTo>
                    <a:lnTo>
                      <a:pt x="23320" y="313203"/>
                    </a:lnTo>
                    <a:close/>
                    <a:moveTo>
                      <a:pt x="91409" y="224751"/>
                    </a:moveTo>
                    <a:lnTo>
                      <a:pt x="530294" y="224751"/>
                    </a:lnTo>
                    <a:cubicBezTo>
                      <a:pt x="536435" y="224751"/>
                      <a:pt x="540084" y="228396"/>
                      <a:pt x="540084" y="234530"/>
                    </a:cubicBezTo>
                    <a:lnTo>
                      <a:pt x="540084" y="292135"/>
                    </a:lnTo>
                    <a:lnTo>
                      <a:pt x="586456" y="292135"/>
                    </a:lnTo>
                    <a:cubicBezTo>
                      <a:pt x="598917" y="292135"/>
                      <a:pt x="607639" y="300847"/>
                      <a:pt x="607639" y="313203"/>
                    </a:cubicBezTo>
                    <a:lnTo>
                      <a:pt x="607639" y="403167"/>
                    </a:lnTo>
                    <a:cubicBezTo>
                      <a:pt x="607639" y="415524"/>
                      <a:pt x="598917" y="426991"/>
                      <a:pt x="586456" y="426991"/>
                    </a:cubicBezTo>
                    <a:lnTo>
                      <a:pt x="451524" y="426991"/>
                    </a:lnTo>
                    <a:cubicBezTo>
                      <a:pt x="439152" y="426991"/>
                      <a:pt x="427582" y="415524"/>
                      <a:pt x="427582" y="403167"/>
                    </a:cubicBezTo>
                    <a:lnTo>
                      <a:pt x="427582" y="313203"/>
                    </a:lnTo>
                    <a:cubicBezTo>
                      <a:pt x="427582" y="300847"/>
                      <a:pt x="439152" y="292135"/>
                      <a:pt x="451524" y="292135"/>
                    </a:cubicBezTo>
                    <a:lnTo>
                      <a:pt x="517566" y="292135"/>
                    </a:lnTo>
                    <a:lnTo>
                      <a:pt x="517566" y="247242"/>
                    </a:lnTo>
                    <a:lnTo>
                      <a:pt x="315079" y="247242"/>
                    </a:lnTo>
                    <a:lnTo>
                      <a:pt x="315079" y="292135"/>
                    </a:lnTo>
                    <a:lnTo>
                      <a:pt x="372665" y="292135"/>
                    </a:lnTo>
                    <a:cubicBezTo>
                      <a:pt x="385126" y="292135"/>
                      <a:pt x="393849" y="300847"/>
                      <a:pt x="393849" y="313203"/>
                    </a:cubicBezTo>
                    <a:lnTo>
                      <a:pt x="393849" y="403167"/>
                    </a:lnTo>
                    <a:cubicBezTo>
                      <a:pt x="393849" y="415524"/>
                      <a:pt x="385126" y="426991"/>
                      <a:pt x="372665" y="426991"/>
                    </a:cubicBezTo>
                    <a:lnTo>
                      <a:pt x="237733" y="426991"/>
                    </a:lnTo>
                    <a:cubicBezTo>
                      <a:pt x="225362" y="426991"/>
                      <a:pt x="213791" y="415524"/>
                      <a:pt x="213791" y="403167"/>
                    </a:cubicBezTo>
                    <a:lnTo>
                      <a:pt x="213791" y="313203"/>
                    </a:lnTo>
                    <a:cubicBezTo>
                      <a:pt x="213791" y="300847"/>
                      <a:pt x="225362" y="292135"/>
                      <a:pt x="237733" y="292135"/>
                    </a:cubicBezTo>
                    <a:lnTo>
                      <a:pt x="292561" y="292135"/>
                    </a:lnTo>
                    <a:lnTo>
                      <a:pt x="292561" y="247242"/>
                    </a:lnTo>
                    <a:lnTo>
                      <a:pt x="101288" y="247242"/>
                    </a:lnTo>
                    <a:lnTo>
                      <a:pt x="101288" y="292135"/>
                    </a:lnTo>
                    <a:lnTo>
                      <a:pt x="158875" y="292135"/>
                    </a:lnTo>
                    <a:cubicBezTo>
                      <a:pt x="171335" y="292135"/>
                      <a:pt x="180058" y="300847"/>
                      <a:pt x="180058" y="313203"/>
                    </a:cubicBezTo>
                    <a:lnTo>
                      <a:pt x="180058" y="403167"/>
                    </a:lnTo>
                    <a:cubicBezTo>
                      <a:pt x="180058" y="415524"/>
                      <a:pt x="171335" y="426991"/>
                      <a:pt x="158875" y="426991"/>
                    </a:cubicBezTo>
                    <a:lnTo>
                      <a:pt x="24032" y="426991"/>
                    </a:lnTo>
                    <a:cubicBezTo>
                      <a:pt x="11571" y="426991"/>
                      <a:pt x="0" y="415524"/>
                      <a:pt x="0" y="403167"/>
                    </a:cubicBezTo>
                    <a:lnTo>
                      <a:pt x="0" y="313203"/>
                    </a:lnTo>
                    <a:cubicBezTo>
                      <a:pt x="0" y="300847"/>
                      <a:pt x="11571" y="292135"/>
                      <a:pt x="24032" y="292135"/>
                    </a:cubicBezTo>
                    <a:lnTo>
                      <a:pt x="78770" y="292135"/>
                    </a:lnTo>
                    <a:lnTo>
                      <a:pt x="78770" y="234530"/>
                    </a:lnTo>
                    <a:cubicBezTo>
                      <a:pt x="78770" y="228396"/>
                      <a:pt x="85178" y="224751"/>
                      <a:pt x="91409" y="224751"/>
                    </a:cubicBezTo>
                    <a:close/>
                    <a:moveTo>
                      <a:pt x="236326" y="21066"/>
                    </a:moveTo>
                    <a:lnTo>
                      <a:pt x="236326" y="111021"/>
                    </a:lnTo>
                    <a:lnTo>
                      <a:pt x="371758" y="111021"/>
                    </a:lnTo>
                    <a:lnTo>
                      <a:pt x="372380" y="21066"/>
                    </a:lnTo>
                    <a:lnTo>
                      <a:pt x="237127" y="21066"/>
                    </a:lnTo>
                    <a:close/>
                    <a:moveTo>
                      <a:pt x="237750" y="0"/>
                    </a:moveTo>
                    <a:lnTo>
                      <a:pt x="372647" y="0"/>
                    </a:lnTo>
                    <a:cubicBezTo>
                      <a:pt x="385105" y="0"/>
                      <a:pt x="393825" y="8711"/>
                      <a:pt x="393825" y="21066"/>
                    </a:cubicBezTo>
                    <a:lnTo>
                      <a:pt x="393825" y="111021"/>
                    </a:lnTo>
                    <a:cubicBezTo>
                      <a:pt x="393825" y="123376"/>
                      <a:pt x="385105" y="134843"/>
                      <a:pt x="372647" y="134843"/>
                    </a:cubicBezTo>
                    <a:lnTo>
                      <a:pt x="315076" y="134843"/>
                    </a:lnTo>
                    <a:lnTo>
                      <a:pt x="315076" y="191020"/>
                    </a:lnTo>
                    <a:lnTo>
                      <a:pt x="292563" y="191020"/>
                    </a:lnTo>
                    <a:lnTo>
                      <a:pt x="292563" y="134843"/>
                    </a:lnTo>
                    <a:lnTo>
                      <a:pt x="237750" y="134843"/>
                    </a:lnTo>
                    <a:cubicBezTo>
                      <a:pt x="225381" y="134843"/>
                      <a:pt x="213813" y="123376"/>
                      <a:pt x="213813" y="111021"/>
                    </a:cubicBezTo>
                    <a:lnTo>
                      <a:pt x="213813" y="21066"/>
                    </a:lnTo>
                    <a:cubicBezTo>
                      <a:pt x="213813" y="8711"/>
                      <a:pt x="225381" y="0"/>
                      <a:pt x="23775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7200" dirty="0"/>
              </a:p>
            </p:txBody>
          </p:sp>
        </p:grpSp>
      </p:grpSp>
      <p:pic>
        <p:nvPicPr>
          <p:cNvPr id="29" name="图片 10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904" y="-25198"/>
            <a:ext cx="3989387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614045" y="459740"/>
            <a:ext cx="505968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一、</a:t>
            </a:r>
            <a:r>
              <a:rPr lang="zh-CN" altLang="en-US" sz="48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课题研究背景</a:t>
            </a:r>
            <a:endParaRPr lang="zh-CN" altLang="en-US" sz="48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8320" y="5832475"/>
            <a:ext cx="8082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/>
              <a:t>“</a:t>
            </a:r>
            <a:r>
              <a:rPr lang="zh-CN" altLang="en-US" sz="3600" b="1"/>
              <a:t>读</a:t>
            </a:r>
            <a:r>
              <a:rPr lang="en-US" altLang="zh-CN" sz="3600" b="1"/>
              <a:t>”</a:t>
            </a:r>
            <a:r>
              <a:rPr lang="zh-CN" altLang="en-US" sz="3600" b="1"/>
              <a:t>与</a:t>
            </a:r>
            <a:r>
              <a:rPr lang="en-US" altLang="zh-CN" sz="3600" b="1"/>
              <a:t>“</a:t>
            </a:r>
            <a:r>
              <a:rPr lang="zh-CN" altLang="en-US" sz="3600" b="1"/>
              <a:t>写</a:t>
            </a:r>
            <a:r>
              <a:rPr lang="en-US" altLang="zh-CN" sz="3600" b="1"/>
              <a:t>”</a:t>
            </a:r>
            <a:r>
              <a:rPr lang="zh-CN" altLang="en-US" sz="3600" b="1"/>
              <a:t>两大核心素养</a:t>
            </a:r>
            <a:r>
              <a:rPr lang="en-US" altLang="zh-CN" sz="3600" b="1"/>
              <a:t> </a:t>
            </a:r>
            <a:r>
              <a:rPr lang="zh-CN" altLang="en-US" sz="3600" b="1"/>
              <a:t>万变不离其宗</a:t>
            </a:r>
            <a:endParaRPr lang="zh-CN" altLang="en-US" sz="3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0370" y="1100455"/>
            <a:ext cx="10852150" cy="4422140"/>
          </a:xfrm>
        </p:spPr>
        <p:txBody>
          <a:bodyPr/>
          <a:p>
            <a:r>
              <a:rPr lang="zh-CN" altLang="en-US" sz="4800"/>
              <a:t>（五）基于“读写共生”的教学策略，</a:t>
            </a:r>
            <a:r>
              <a:rPr lang="en-US" altLang="zh-CN" sz="4800"/>
              <a:t>  </a:t>
            </a:r>
            <a:br>
              <a:rPr lang="en-US" altLang="zh-CN" sz="4800"/>
            </a:br>
            <a:r>
              <a:rPr lang="en-US" altLang="zh-CN" sz="4800"/>
              <a:t>         </a:t>
            </a:r>
            <a:r>
              <a:rPr lang="zh-CN" altLang="en-US" sz="4800"/>
              <a:t>重新整合高中语文统编新教材</a:t>
            </a:r>
            <a:br>
              <a:rPr lang="zh-CN" altLang="en-US" sz="4800"/>
            </a:br>
            <a:r>
              <a:rPr lang="en-US" altLang="zh-CN" sz="4800"/>
              <a:t>         </a:t>
            </a:r>
            <a:r>
              <a:rPr lang="zh-CN" altLang="en-US" sz="4800"/>
              <a:t>单元写作任务；</a:t>
            </a:r>
            <a:br>
              <a:rPr lang="zh-CN" altLang="en-US" sz="4800"/>
            </a:br>
            <a:r>
              <a:rPr lang="en-US" altLang="zh-CN" sz="4800"/>
              <a:t>         </a:t>
            </a:r>
            <a:r>
              <a:rPr lang="zh-CN" altLang="en-US" sz="4800"/>
              <a:t>细化“读写共生”的具体过程。</a:t>
            </a:r>
            <a:endParaRPr lang="zh-CN" altLang="en-US" sz="4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166370" y="146685"/>
          <a:ext cx="11941175" cy="6217285"/>
        </p:xfrm>
        <a:graphic>
          <a:graphicData uri="http://schemas.openxmlformats.org/drawingml/2006/table">
            <a:tbl>
              <a:tblPr/>
              <a:tblGrid>
                <a:gridCol w="1327785"/>
                <a:gridCol w="6266815"/>
                <a:gridCol w="1981835"/>
                <a:gridCol w="1569720"/>
                <a:gridCol w="795020"/>
              </a:tblGrid>
              <a:tr h="417195"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附：基于“读写共生”教学策略的高中语文统编新教材单元写作任务梳理表</a:t>
                      </a:r>
                      <a:endParaRPr lang="en-US" altLang="en-US" sz="20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254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读写共生具体过程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统编新教材单元学习任务</a:t>
                      </a:r>
                      <a:endParaRPr lang="en-US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教学策略</a:t>
                      </a:r>
                      <a:endParaRPr lang="en-US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课型</a:t>
                      </a:r>
                      <a:endParaRPr 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设计</a:t>
                      </a:r>
                      <a:endParaRPr lang="en-US" altLang="en-US" sz="2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重点核心素养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53210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endParaRPr 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以读教写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1、必修上册第一单元：仿写（诗歌）   2、必修上册第三单元/必修下册第五单元：学会描写人物/叙事要引人入胜   3、必修上册第五单元/必修下册第一单元/选择性必修下册第四单元：学会阐释概念、分析整体框架/学会阐述观点/写论文提要    4、必修下册第三单元/选择性必修上册第四单元：学会说明事理/逻辑    5、选择性必修中册第一单元/第三单元：深化理性思考/学会“质疑、辩驳”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endParaRPr 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微写作任务驱动法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endParaRPr 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读写交流课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endParaRPr 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思维发展与提升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0630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以读促写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</a:t>
                      </a: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必修上册第一单元：抓住一点写读后感   </a:t>
                      </a:r>
                      <a:endParaRPr 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</a:t>
                      </a: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必修上册第二单元/选择性必修上册第三单元/选择性必修中册第三单元/选择性必修下册第一单元：学写文学短评/学写赏析/学写人物短评/学写鉴赏（古诗词）</a:t>
                      </a:r>
                      <a:endParaRPr 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</a:t>
                      </a: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选择性必修上册第二单元：学会辩证思考、审题与立意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</a:t>
                      </a:r>
                      <a:endParaRPr 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课本剧演绎法；</a:t>
                      </a:r>
                      <a:endParaRPr 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微写作任务驱动法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阅读批注课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审美鉴赏与创造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1220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以写唤读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</a:t>
                      </a: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必修上册第一单元/必修下册第五单元/选择性必修上册第三单元/选择性必修中册第二单元/选择性必修下册第二单元：学写札记</a:t>
                      </a:r>
                      <a:endParaRPr 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</a:t>
                      </a: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选择性必修上册第一单元：材料的积累与适用</a:t>
                      </a:r>
                      <a:r>
                        <a:rPr lang="en-US" sz="16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</a:t>
                      </a:r>
                      <a:endParaRPr 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教师下水示范法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</a:t>
                      </a:r>
                      <a:endParaRPr 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整合梳理课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语言建构与运用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0630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以写温读</a:t>
                      </a:r>
                      <a:endParaRPr lang="en-US" altLang="en-US" sz="20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</a:t>
                      </a: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必修上册第一单元/第二单元：设计朗读/举办诗歌朗诵会</a:t>
                      </a:r>
                      <a:endParaRPr 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</a:t>
                      </a: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必修下册第六单元：学写综述    3</a:t>
                      </a: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</a:t>
                      </a: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选择性必修中册第四单元：学写申论      4</a:t>
                      </a: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</a:t>
                      </a: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选择性必修下册第三单元：学写一封信（说真话、抒真情）      5</a:t>
                      </a: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、</a:t>
                      </a: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选择性必修下册第四单元：文章修改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多媒介任务驱动法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诊读升格课</a:t>
                      </a:r>
                      <a:endParaRPr 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评价诊断课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文化传承与理解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0985" y="946785"/>
            <a:ext cx="11351260" cy="847090"/>
          </a:xfrm>
        </p:spPr>
        <p:txBody>
          <a:bodyPr>
            <a:noAutofit/>
          </a:bodyPr>
          <a:lstStyle/>
          <a:p>
            <a:r>
              <a:rPr lang="en-US" altLang="zh-CN" sz="4400" b="0" dirty="0"/>
              <a:t>  </a:t>
            </a:r>
            <a:r>
              <a:rPr lang="zh-CN" altLang="en-US" sz="4400" b="0" dirty="0">
                <a:solidFill>
                  <a:schemeClr val="tx1"/>
                </a:solidFill>
              </a:rPr>
              <a:t>（六）</a:t>
            </a:r>
            <a:r>
              <a:rPr lang="zh-CN" sz="4400" b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探索疫情背景下的线上教学新形式</a:t>
            </a:r>
            <a:endParaRPr lang="zh-CN" altLang="en-US" sz="4400" b="1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2370455" y="1794510"/>
            <a:ext cx="8100695" cy="1587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10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904" y="-25198"/>
            <a:ext cx="3989387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043940" y="2059940"/>
            <a:ext cx="10493375" cy="3310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ts val="5020"/>
              </a:lnSpc>
            </a:pPr>
            <a:r>
              <a:rPr lang="en-US" altLang="zh-CN" sz="3200" b="1">
                <a:latin typeface="+mn-ea"/>
                <a:cs typeface="+mn-ea"/>
                <a:sym typeface="+mn-ea"/>
              </a:rPr>
              <a:t>    </a:t>
            </a:r>
            <a:r>
              <a:rPr lang="en-US" altLang="zh-CN" sz="3600" b="1">
                <a:latin typeface="+mn-ea"/>
                <a:cs typeface="+mn-ea"/>
                <a:sym typeface="+mn-ea"/>
              </a:rPr>
              <a:t>  </a:t>
            </a:r>
            <a:r>
              <a:rPr lang="zh-CN" altLang="en-US" sz="3600" b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疫情背景下的线上教学，给“读写共生”提供了新型的</a:t>
            </a:r>
            <a:r>
              <a:rPr lang="zh-CN" altLang="en-US" sz="3600" b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教学平台。</a:t>
            </a:r>
            <a:endParaRPr lang="zh-CN" altLang="en-US" sz="3600" b="1"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ts val="5020"/>
              </a:lnSpc>
            </a:pPr>
            <a:r>
              <a:rPr lang="zh-CN" altLang="en-US" sz="3600" b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3600" b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sz="3600" b="1">
                <a:latin typeface="微软雅黑" panose="020B0503020204020204" charset="-122"/>
                <a:cs typeface="微软雅黑" panose="020B0503020204020204" charset="-122"/>
                <a:sym typeface="+mn-ea"/>
              </a:rPr>
              <a:t>腾讯会议室的音、视频连线，微信小管家小程序下作业提交的音、视频多样化方式，使由读到写，以写促读，阅读反哺写作的效果更好地呈现。</a:t>
            </a:r>
            <a:endParaRPr lang="zh-CN" altLang="en-US" sz="3600" b="1"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140" y="715645"/>
            <a:ext cx="11082020" cy="1227455"/>
          </a:xfrm>
        </p:spPr>
        <p:txBody>
          <a:bodyPr>
            <a:noAutofit/>
          </a:bodyPr>
          <a:lstStyle/>
          <a:p>
            <a:r>
              <a:rPr lang="en-US" altLang="zh-CN" sz="4400" b="0" dirty="0"/>
              <a:t>  </a:t>
            </a:r>
            <a:r>
              <a:rPr lang="zh-CN" altLang="en-US" sz="4400" b="0" dirty="0"/>
              <a:t>（七）</a:t>
            </a:r>
            <a:r>
              <a:rPr lang="zh-CN" altLang="en-US" b="0" dirty="0"/>
              <a:t>完善基于高中语文统编新教材</a:t>
            </a:r>
            <a:br>
              <a:rPr lang="zh-CN" altLang="en-US" b="0" dirty="0"/>
            </a:br>
            <a:r>
              <a:rPr lang="zh-CN" altLang="en-US" b="0" dirty="0"/>
              <a:t> </a:t>
            </a:r>
            <a:r>
              <a:rPr lang="en-US" altLang="zh-CN" b="0" dirty="0"/>
              <a:t>         </a:t>
            </a:r>
            <a:r>
              <a:rPr lang="zh-CN" altLang="en-US" b="0" dirty="0"/>
              <a:t>“读写共生”教学策略的课例与案例</a:t>
            </a:r>
            <a:endParaRPr lang="zh-CN" altLang="en-US" b="0" dirty="0"/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1741805" y="2108200"/>
            <a:ext cx="8100695" cy="1587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10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904" y="-25198"/>
            <a:ext cx="3989387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84" descr="阅读资料1"/>
          <p:cNvPicPr>
            <a:picLocks noChangeAspect="1"/>
          </p:cNvPicPr>
          <p:nvPr/>
        </p:nvPicPr>
        <p:blipFill>
          <a:blip r:embed="rId2"/>
          <a:srcRect t="18761" r="42641" b="18481"/>
          <a:stretch>
            <a:fillRect/>
          </a:stretch>
        </p:blipFill>
        <p:spPr>
          <a:xfrm>
            <a:off x="324485" y="2243455"/>
            <a:ext cx="3234690" cy="4474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87" descr="阅读资料2"/>
          <p:cNvPicPr>
            <a:picLocks noChangeAspect="1"/>
          </p:cNvPicPr>
          <p:nvPr/>
        </p:nvPicPr>
        <p:blipFill>
          <a:blip r:embed="rId3"/>
          <a:srcRect t="-7442" r="3246" b="7907"/>
          <a:stretch>
            <a:fillRect/>
          </a:stretch>
        </p:blipFill>
        <p:spPr>
          <a:xfrm>
            <a:off x="3614420" y="1860550"/>
            <a:ext cx="2601595" cy="48425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88" descr="阅读资料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60" y="2244090"/>
            <a:ext cx="3091180" cy="44437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9589135" y="3154045"/>
            <a:ext cx="225107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高一高二</a:t>
            </a:r>
            <a:endParaRPr lang="zh-CN" altLang="en-US" sz="4000"/>
          </a:p>
          <a:p>
            <a:r>
              <a:rPr lang="zh-CN" altLang="en-US" sz="4000"/>
              <a:t>语文阅读材料汇编</a:t>
            </a:r>
            <a:endParaRPr lang="zh-CN" altLang="en-US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75240" y="1341120"/>
            <a:ext cx="1675130" cy="4700905"/>
          </a:xfrm>
        </p:spPr>
        <p:txBody>
          <a:bodyPr/>
          <a:p>
            <a:r>
              <a:rPr lang="zh-CN" altLang="en-US"/>
              <a:t>高三</a:t>
            </a:r>
            <a:br>
              <a:rPr lang="zh-CN" altLang="en-US"/>
            </a:br>
            <a:r>
              <a:rPr lang="zh-CN" altLang="en-US"/>
              <a:t>语文</a:t>
            </a:r>
            <a:br>
              <a:rPr lang="zh-CN" altLang="en-US"/>
            </a:br>
            <a:r>
              <a:rPr lang="zh-CN" altLang="en-US"/>
              <a:t>回归</a:t>
            </a:r>
            <a:br>
              <a:rPr lang="zh-CN" altLang="en-US"/>
            </a:br>
            <a:r>
              <a:rPr lang="zh-CN" altLang="en-US"/>
              <a:t>统编新教材备考系列</a:t>
            </a:r>
            <a:endParaRPr lang="zh-CN" altLang="en-US"/>
          </a:p>
        </p:txBody>
      </p:sp>
      <p:pic>
        <p:nvPicPr>
          <p:cNvPr id="3" name="图片 1" descr="e1db61aa6c829cb7976b942bbcf72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1140" y="394970"/>
            <a:ext cx="3578225" cy="58458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-2147482450" descr="4e352e9a12cfe28d8540b7b73fa61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65880" y="394970"/>
            <a:ext cx="3337560" cy="58458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" descr="1ff00aefd39371462d8a2a29394781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212965" y="394970"/>
            <a:ext cx="2884170" cy="58458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4795" y="243840"/>
            <a:ext cx="10852150" cy="740410"/>
          </a:xfrm>
        </p:spPr>
        <p:txBody>
          <a:bodyPr/>
          <a:p>
            <a:r>
              <a:rPr lang="zh-CN" altLang="en-US">
                <a:solidFill>
                  <a:schemeClr val="tx1"/>
                </a:solidFill>
              </a:rPr>
              <a:t>成立了常州市田家炳高级中学名师工作室——思享语文写作教学工作室（2020年9月成立）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" name="图片 2" descr="微信图片_202111020922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1045845"/>
            <a:ext cx="12192635" cy="581215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279400" y="0"/>
          <a:ext cx="11632565" cy="6542405"/>
        </p:xfrm>
        <a:graphic>
          <a:graphicData uri="http://schemas.openxmlformats.org/drawingml/2006/table">
            <a:tbl>
              <a:tblPr/>
              <a:tblGrid>
                <a:gridCol w="4427220"/>
                <a:gridCol w="1553210"/>
                <a:gridCol w="2461895"/>
                <a:gridCol w="3190240"/>
              </a:tblGrid>
              <a:tr h="181610"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附：课题相关案例、课例、论文 成果 汇总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638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名称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成果形式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刊物名称或出版社、时间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获奖情况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2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《读写一体化实践研究策略举隅》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论文（沈迪）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《课外语文》2019年11月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《高中文言文读写一体化教学策略举隅》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论文（沈迪）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《语文天地》2020.3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8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《视角·距离·读者——从叙事学角度解读并教学&lt;流浪人，你若到斯巴……&gt;》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论文（沈迪）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2020.04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常州市教育学会中语会论文竞赛一等奖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《基于核心素养的高中古诗词读写一体化教学微探》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论文（吴珊珊）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《课外语文》2021年第15期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2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《&lt;家&gt;整本书阅读教学尝试》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论文（肖晶晶）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400" b="1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第十七届江苏省“五四杯”教育教学论文三等奖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54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《部编版选修上册“时代的镜像”单元主题任务型教学活动设计》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论文（肖晶晶）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江苏省中小学教育学会，2021年10月25日</a:t>
                      </a:r>
                      <a:r>
                        <a:rPr lang="en-US" sz="1400" b="1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2021年度江苏“名师杯”优秀教学成果一等奖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5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《&lt;红楼梦&gt;整本书任务情境教学阅读指导及评价》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论文（肖晶晶）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江苏省中小学教育学会，2021.10.25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2021年度江苏“名师杯”优秀教学成果二等奖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54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革命背景下的典型女性任务形象分析——以统编版选文《荷花淀》《小二黑（节选）》为例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论文（肖晶晶）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江苏省中小学教育学会，2023.04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江苏省中小学教育学会，省一等奖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5465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《学校公众号“身边好故事”栏目征稿》教学设计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论文（肖晶晶）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江苏省教师继续教育协会，2022.12.05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江苏省教师继续教育协会，省级一等奖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8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《跨媒介学习实践课教学设计——发布短视频，展现民族歌谣风采》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论文（肖晶晶）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江苏省教师继续教育协会，2022.12.05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江苏省教师继续教育协会，省级一等奖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8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《新课标下高中语文读写一体化教学策略研究成果资料汇编》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案例、课例集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2019年—2021年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8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《单元整体视角下的写作——以统编高中教材必修上册第一单元“学写诗歌”为例》教学设计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论文（戴年陶）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江苏省中小学教育学会，2023年6月15日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第十二届江苏省中小学优秀教研成果评比活动一等奖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54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《对症下药——议论文澄清概念的几个小妙招》 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案例（沈迪）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常州市教育局2021年8月24日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2021年常州市普通高中新课程新高考优秀案例评选二等奖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3485" y="236220"/>
            <a:ext cx="10060940" cy="617474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72390" y="82550"/>
          <a:ext cx="11852910" cy="6079490"/>
        </p:xfrm>
        <a:graphic>
          <a:graphicData uri="http://schemas.openxmlformats.org/drawingml/2006/table">
            <a:tbl>
              <a:tblPr/>
              <a:tblGrid>
                <a:gridCol w="1581785"/>
                <a:gridCol w="4823460"/>
                <a:gridCol w="2741295"/>
                <a:gridCol w="2706370"/>
              </a:tblGrid>
              <a:tr h="172720"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2019年12月——2023年4月 课题相关开设公开课、示范课、讲座统计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746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姓名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开课名称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开课范围、形式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开课时间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7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王静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《如何写出演讲稿的“现场感”》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市级公开课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2021年3月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3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王静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《宏大主题下“我”的主观表达》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校级专题讲座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9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王静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《学写新诗作品鉴改》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校级公开课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2021年9月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3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王静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整本书阅读《乡土中国》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校级公开课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2021年12月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王静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跟古代辨士学说理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校级公开课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2022年3月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0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王静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感情抒发与理性表达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校级公开课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2022年9月23日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9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王静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作文的美感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校级公开课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2023年3月24日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3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王静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辩词中立论陈词技巧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校级公开课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2023年4月7日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3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熊彦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《语言运用之补写句子》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市级公开课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2021年3月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3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汤永慧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《议论文之举例论证》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校际间对外公开课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2020年4月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3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汤永慧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《与妻书》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校级公开课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2021年5月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9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汤永慧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市语文基本功竞赛二等奖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市级荣誉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2022年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7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吴珊珊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《荷塘月色朗读教学》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校际间对外公开课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2020年12月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肖晶晶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《回眸奋斗历程，坚定复兴信念——新闻单元主题任务》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校级公开课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2021年3月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3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肖晶晶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《自己之歌》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跟岗市级公开课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2022年12月25日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4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肖晶晶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《别了，不列颠尼亚》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2021年9月常州市区高中语文优秀课评比一等奖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2021年9月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3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肖晶晶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获市区第十批“教学能手”称号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市级荣誉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2022.01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7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唐应来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《登泰山记》+《赤壁赋》群文阅读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校级公开课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2021年10月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3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沈迪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《逻辑的力量之发现潜藏的逻辑谬误</a:t>
                      </a:r>
                      <a:r>
                        <a:rPr lang="zh-CN" alt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》</a:t>
                      </a:r>
                      <a:endParaRPr lang="zh-CN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校级公开课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2021年10月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0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沈迪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《演绎推理之“三段论”》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校级公开课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2021年12月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3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王佳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党建双培工程同题异构公开课《师说》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校际间公开课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2022年11月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36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肖晶晶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聚焦时代群像，走进典型人物——《荷花淀》《小二黑结婚》联读预习学案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校际间公开课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2022年11月</a:t>
                      </a:r>
                      <a:endParaRPr lang="en-US" altLang="en-US" sz="1400" b="1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3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吴珊珊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《多角度思考，理性表达观点——思辨型材料作文审题指导》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校际间对外公开课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2022年11月25日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3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肖晶晶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《论证过程中如何进行反驳》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校级公开课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2023年4月14日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89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汤永慧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《玩转素材——屈原素材的多角度运用》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校级公开课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2022.5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7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刘美足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《说“木叶”》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校级公开课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2023年4月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4145" y="716280"/>
            <a:ext cx="11351260" cy="1622425"/>
          </a:xfrm>
        </p:spPr>
        <p:txBody>
          <a:bodyPr>
            <a:noAutofit/>
          </a:bodyPr>
          <a:lstStyle/>
          <a:p>
            <a:r>
              <a:rPr lang="en-US" altLang="zh-CN" sz="4400" b="0" dirty="0"/>
              <a:t>  </a:t>
            </a:r>
            <a:r>
              <a:rPr lang="zh-CN" altLang="en-US" sz="4400" b="0" dirty="0">
                <a:solidFill>
                  <a:schemeClr val="tx1"/>
                </a:solidFill>
              </a:rPr>
              <a:t>（八）做好过程学业评价设计，优化教学</a:t>
            </a:r>
            <a:br>
              <a:rPr lang="zh-CN" altLang="en-US" sz="4400" b="0" dirty="0">
                <a:solidFill>
                  <a:schemeClr val="tx1"/>
                </a:solidFill>
              </a:rPr>
            </a:br>
            <a:r>
              <a:rPr lang="en-US" altLang="zh-CN" sz="4400" b="0" dirty="0">
                <a:solidFill>
                  <a:schemeClr val="tx1"/>
                </a:solidFill>
              </a:rPr>
              <a:t>           </a:t>
            </a:r>
            <a:r>
              <a:rPr lang="zh-CN" altLang="en-US" sz="4400" b="0" dirty="0">
                <a:solidFill>
                  <a:schemeClr val="tx1"/>
                </a:solidFill>
              </a:rPr>
              <a:t>方法和学习方法、助推教学效果</a:t>
            </a:r>
            <a:endParaRPr lang="zh-CN" altLang="en-US" sz="4400" b="0" dirty="0">
              <a:solidFill>
                <a:schemeClr val="tx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045335" y="2235835"/>
            <a:ext cx="925639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10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904" y="-25198"/>
            <a:ext cx="3989387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48995" y="4638675"/>
            <a:ext cx="10493375" cy="734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ts val="5020"/>
              </a:lnSpc>
            </a:pPr>
            <a:r>
              <a:rPr lang="en-US" altLang="zh-CN" sz="3200" b="1">
                <a:latin typeface="+mn-ea"/>
                <a:cs typeface="+mn-ea"/>
                <a:sym typeface="+mn-ea"/>
              </a:rPr>
              <a:t>    </a:t>
            </a:r>
            <a:r>
              <a:rPr lang="en-US" altLang="zh-CN" sz="3600" b="1">
                <a:latin typeface="+mn-ea"/>
                <a:cs typeface="+mn-ea"/>
                <a:sym typeface="+mn-ea"/>
              </a:rPr>
              <a:t>  </a:t>
            </a:r>
            <a:endParaRPr lang="zh-CN" altLang="en-US" sz="3600" b="1"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19430" y="2338705"/>
            <a:ext cx="1120711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1">
                <a:ea typeface="宋体" panose="02010600030101010101" pitchFamily="2" charset="-122"/>
              </a:rPr>
              <a:t>1、明确每一阶段的学习目标与学习内容。2、明确每一个阶段的能力等级评价标准。3、命制合乎阶段学习目标与内容的过程性评价作业。4、进行阶段优秀作业展示与分析。</a:t>
            </a:r>
            <a:endParaRPr lang="zh-CN" sz="3600" b="1">
              <a:ea typeface="宋体" panose="02010600030101010101" pitchFamily="2" charset="-122"/>
            </a:endParaRPr>
          </a:p>
          <a:p>
            <a:pPr indent="0"/>
            <a:endParaRPr lang="zh-CN" altLang="en-US" sz="3600" b="1">
              <a:ea typeface="宋体" panose="02010600030101010101" pitchFamily="2" charset="-122"/>
            </a:endParaRPr>
          </a:p>
          <a:p>
            <a:pPr indent="0"/>
            <a:r>
              <a:rPr lang="zh-CN" altLang="en-US" sz="3600" b="1">
                <a:ea typeface="宋体" panose="02010600030101010101" pitchFamily="2" charset="-122"/>
              </a:rPr>
              <a:t>“目标——等级评价量表——等级例文——升级策略——写作资源”五步学习法</a:t>
            </a:r>
            <a:endParaRPr lang="zh-CN" altLang="en-US" sz="3600" b="1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405" y="0"/>
            <a:ext cx="11825605" cy="6124575"/>
          </a:xfrm>
        </p:spPr>
        <p:txBody>
          <a:bodyPr/>
          <a:p>
            <a:br>
              <a:rPr lang="zh-CN" altLang="en-US" sz="4000">
                <a:solidFill>
                  <a:schemeClr val="accent5"/>
                </a:solidFill>
              </a:rPr>
            </a:br>
            <a:r>
              <a:rPr lang="zh-CN" altLang="en-US" sz="4000">
                <a:solidFill>
                  <a:schemeClr val="accent5"/>
                </a:solidFill>
              </a:rPr>
              <a:t>（一）定位核心概念</a:t>
            </a:r>
            <a:br>
              <a:rPr lang="zh-CN" altLang="en-US" sz="4000">
                <a:solidFill>
                  <a:schemeClr val="accent5"/>
                </a:solidFill>
              </a:rPr>
            </a:br>
            <a:br>
              <a:rPr lang="zh-CN" altLang="en-US"/>
            </a:br>
            <a:r>
              <a:rPr lang="en-US" altLang="zh-CN" sz="3600"/>
              <a:t>1</a:t>
            </a:r>
            <a:r>
              <a:rPr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、</a:t>
            </a:r>
            <a:r>
              <a:rPr lang="zh-CN" altLang="en-US" sz="4000">
                <a:solidFill>
                  <a:srgbClr val="0070C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“高中语文统编新教材”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：</a:t>
            </a:r>
            <a:b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</a:br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</a:t>
            </a:r>
            <a:r>
              <a:rPr lang="zh-CN" altLang="en-US" sz="3600">
                <a:latin typeface="Calibri" panose="020F0502020204030204" pitchFamily="34" charset="0"/>
                <a:ea typeface="华文新魏" panose="02010800040101010101" charset="-122"/>
                <a:cs typeface="华文新魏" panose="02010800040101010101" charset="-122"/>
              </a:rPr>
              <a:t>①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以人文主题和学习任务群双线组织单元，</a:t>
            </a:r>
            <a:r>
              <a:rPr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每个单元末尾的</a:t>
            </a:r>
            <a:r>
              <a:rPr lang="en-US" altLang="zh-CN" sz="36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sz="36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单元学习任务</a:t>
            </a:r>
            <a:r>
              <a:rPr lang="en-US" altLang="zh-CN" sz="36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</a:t>
            </a:r>
            <a:r>
              <a:rPr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都比</a:t>
            </a:r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较明确地规定了</a:t>
            </a:r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阅读</a:t>
            </a:r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</a:t>
            </a:r>
            <a:r>
              <a:rPr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与</a:t>
            </a:r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写作</a:t>
            </a:r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</a:t>
            </a:r>
            <a:r>
              <a:rPr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方面的任务。</a:t>
            </a:r>
            <a:br>
              <a:rPr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</a:br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sz="3600">
                <a:latin typeface="Calibri" panose="020F0502020204030204" pitchFamily="34" charset="0"/>
                <a:ea typeface="华文新魏" panose="02010800040101010101" charset="-122"/>
                <a:cs typeface="华文新魏" panose="02010800040101010101" charset="-122"/>
              </a:rPr>
              <a:t>②</a:t>
            </a:r>
            <a:r>
              <a:rPr lang="en-US" altLang="zh-CN" sz="36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“</a:t>
            </a:r>
            <a:r>
              <a:rPr sz="36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单元学习任务</a:t>
            </a:r>
            <a:r>
              <a:rPr lang="en-US" altLang="zh-CN" sz="36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”</a:t>
            </a:r>
            <a:r>
              <a:rPr sz="36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有交叉、重叠、</a:t>
            </a:r>
            <a:r>
              <a:rPr sz="36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可以重新整合。</a:t>
            </a:r>
            <a:br>
              <a:rPr sz="36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</a:br>
            <a:r>
              <a:rPr lang="en-US" altLang="zh-CN" sz="36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  <a:r>
              <a:rPr sz="3600">
                <a:solidFill>
                  <a:schemeClr val="tx1"/>
                </a:solidFill>
                <a:latin typeface="Calibri" panose="020F0502020204030204" pitchFamily="34" charset="0"/>
                <a:ea typeface="华文新魏" panose="02010800040101010101" charset="-122"/>
                <a:cs typeface="华文新魏" panose="02010800040101010101" charset="-122"/>
                <a:sym typeface="+mn-ea"/>
              </a:rPr>
              <a:t>③突出</a:t>
            </a:r>
            <a:r>
              <a:rPr lang="en-US" altLang="zh-CN" sz="3600">
                <a:solidFill>
                  <a:srgbClr val="C00000"/>
                </a:solidFill>
                <a:latin typeface="Calibri" panose="020F0502020204030204" pitchFamily="34" charset="0"/>
                <a:ea typeface="华文新魏" panose="02010800040101010101" charset="-122"/>
                <a:cs typeface="华文新魏" panose="02010800040101010101" charset="-122"/>
                <a:sym typeface="+mn-ea"/>
              </a:rPr>
              <a:t>“</a:t>
            </a:r>
            <a:r>
              <a:rPr sz="3600">
                <a:solidFill>
                  <a:srgbClr val="C00000"/>
                </a:solidFill>
                <a:latin typeface="Calibri" panose="020F0502020204030204" pitchFamily="34" charset="0"/>
                <a:ea typeface="华文新魏" panose="02010800040101010101" charset="-122"/>
                <a:cs typeface="华文新魏" panose="02010800040101010101" charset="-122"/>
                <a:sym typeface="+mn-ea"/>
              </a:rPr>
              <a:t>核心素养</a:t>
            </a:r>
            <a:r>
              <a:rPr lang="en-US" altLang="zh-CN" sz="3600">
                <a:solidFill>
                  <a:srgbClr val="C00000"/>
                </a:solidFill>
                <a:latin typeface="Calibri" panose="020F0502020204030204" pitchFamily="34" charset="0"/>
                <a:ea typeface="华文新魏" panose="02010800040101010101" charset="-122"/>
                <a:cs typeface="华文新魏" panose="02010800040101010101" charset="-122"/>
                <a:sym typeface="+mn-ea"/>
              </a:rPr>
              <a:t>”</a:t>
            </a:r>
            <a:r>
              <a:rPr sz="3600">
                <a:solidFill>
                  <a:schemeClr val="tx1"/>
                </a:solidFill>
                <a:latin typeface="Calibri" panose="020F0502020204030204" pitchFamily="34" charset="0"/>
                <a:ea typeface="华文新魏" panose="02010800040101010101" charset="-122"/>
                <a:cs typeface="华文新魏" panose="02010800040101010101" charset="-122"/>
                <a:sym typeface="+mn-ea"/>
              </a:rPr>
              <a:t>，文本只是一个凭借、一个载体。</a:t>
            </a:r>
            <a:b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</a:br>
            <a:b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</a:br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</a:t>
            </a:r>
            <a:b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</a:br>
            <a:endParaRPr lang="zh-CN" altLang="en-US" sz="36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37795" y="80010"/>
          <a:ext cx="11537950" cy="6275070"/>
        </p:xfrm>
        <a:graphic>
          <a:graphicData uri="http://schemas.openxmlformats.org/drawingml/2006/table">
            <a:tbl>
              <a:tblPr/>
              <a:tblGrid>
                <a:gridCol w="522605"/>
                <a:gridCol w="1624965"/>
                <a:gridCol w="7600315"/>
                <a:gridCol w="784860"/>
                <a:gridCol w="1005205"/>
              </a:tblGrid>
              <a:tr h="4781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学段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学习内容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学习目标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能力等级测评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升级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策略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2335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         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高一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学习仿写（诗歌）；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学会描写、叙事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、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能捕捉生活中的灵感，建构恰当的意象，锤炼字词、创作一首有诗味的新诗。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zh-CN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、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能选取典型事例，用真实感人的细节，写出人物特征，并在不同的生活侧面中体现人物性格的丰富性。      3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、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能选择合适的叙事视角、运用一定的叙事技巧，并注意表现情节中内在的情感和思想意蕴，至少完成两篇不少于800字的记叙文。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A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B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C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D 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344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学习阐释概念；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学习阐述观点；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学习列提要（提纲)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、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能综合运用至少两种以上阐释概念的方法清晰地阐释一个概念。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、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能有针对性地提出观点，观点内部有一定的逻辑结构。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3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、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能辩证看待自己和他人的观点，掌握并列式和层进式的阐述结构。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A 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B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C 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D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344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学写读后感\札记；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学写文学短评；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学写文学鉴赏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、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能集中抓住一点、综合运用多种表达方式，至少完成六篇观点突出、感受鲜明、结构清晰、文从字顺、主旨较深刻、不少于800字的读后感。      2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、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能选择恰当的角度，善于聚焦，从形象、情感、思想内涵、艺术特点等让你感触最深的方面条分缕析、叙议有机融合，至少完成十篇，每篇不少于400字的文学短评或鉴赏。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A 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B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C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D 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3440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       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高二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学习辩证思考；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学写申论； 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、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写作中能抓住关键、弄清题旨，立意时能多角度思考问题，辩证地分析事理，开掘出新的意义，形成独特的见解。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、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能掌握写驳论文的技巧，运用逻辑中预设“假想敌”的技巧完成至少三篇不少于800字的驳论文。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A 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B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C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D 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769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学写书信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能掌握并准确运用书信的格式，针对不同对象、不同情境、完成至少两篇有真情实感、层次清晰，立意准确、不少于800字的书信。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A   B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C   D 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19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学习修改文章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针对自己和他人的习作，能从完善立意、增删材料、调整结构、推敲语言等方面，提出合理可行的修改意见，并能对二次修改后的文章再次点评、自行修改再次完善。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A   B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C   D 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5375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高三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综合性写作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、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能完成至少三篇主题鲜明、选材典型、具有一定思想性、讲究语言技巧、有针对性、说服力、感染力，格式正确、不少于800字的演讲稿。  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2</a:t>
                      </a: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、</a:t>
                      </a: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能完成至少八篇论点正确而新颖，运用合适的论据、能建立论据和论点之间的正确联系、语言准确、有一定表达技巧，不少于800字的议论文。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A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B 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C</a:t>
                      </a:r>
                      <a:endParaRPr 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D 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267335" y="6377940"/>
            <a:ext cx="10301605" cy="34099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en-US" b="0">
                <a:solidFill>
                  <a:srgbClr val="000000"/>
                </a:solidFill>
                <a:latin typeface="楷体" panose="02010609060101010101" charset="-122"/>
              </a:rPr>
              <a:t> </a:t>
            </a:r>
            <a:endParaRPr lang="zh-CN" b="0">
              <a:solidFill>
                <a:srgbClr val="000000"/>
              </a:solidFill>
              <a:ea typeface="楷体" panose="02010609060101010101" charset="-122"/>
            </a:endParaRPr>
          </a:p>
          <a:p>
            <a:endParaRPr lang="zh-CN" altLang="en-US" b="0">
              <a:solidFill>
                <a:srgbClr val="000000"/>
              </a:solidFill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783695" y="79375"/>
            <a:ext cx="340360" cy="683387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pPr indent="0"/>
            <a:r>
              <a:rPr lang="zh-CN" b="1">
                <a:solidFill>
                  <a:srgbClr val="000000"/>
                </a:solidFill>
                <a:ea typeface="楷体" panose="02010609060101010101" charset="-122"/>
                <a:sym typeface="+mn-ea"/>
              </a:rPr>
              <a:t>能力等级A——优秀；B——良好；C——及格；D——不合格</a:t>
            </a:r>
            <a:endParaRPr lang="zh-CN" altLang="en-US"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690880" y="361315"/>
            <a:ext cx="966406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1">
                <a:solidFill>
                  <a:srgbClr val="000000"/>
                </a:solidFill>
                <a:ea typeface="楷体" panose="02010609060101010101" charset="-122"/>
              </a:rPr>
              <a:t>等级评价量表（以对时评写作中的论证理由是否充分，学生通过小组合作打分互评为例）</a:t>
            </a:r>
            <a:endParaRPr lang="zh-CN" altLang="en-US" sz="3200" b="1">
              <a:solidFill>
                <a:srgbClr val="000000"/>
              </a:solidFill>
              <a:ea typeface="楷体" panose="02010609060101010101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857885" y="1437640"/>
          <a:ext cx="9967595" cy="2194560"/>
        </p:xfrm>
        <a:graphic>
          <a:graphicData uri="http://schemas.openxmlformats.org/drawingml/2006/table">
            <a:tbl>
              <a:tblPr/>
              <a:tblGrid>
                <a:gridCol w="1660525"/>
                <a:gridCol w="1661160"/>
                <a:gridCol w="1660525"/>
                <a:gridCol w="1660525"/>
                <a:gridCol w="1661160"/>
                <a:gridCol w="1663700"/>
              </a:tblGrid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得分1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得分2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得分3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得分4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得分5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理由1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理由2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理由3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理由4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理由5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理由6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1—6综合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</a:t>
                      </a:r>
                      <a:endParaRPr lang="en-US" altLang="en-US" sz="28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542925" y="4968875"/>
            <a:ext cx="1050290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>
                <a:solidFill>
                  <a:srgbClr val="000000"/>
                </a:solidFill>
                <a:ea typeface="楷体" panose="02010609060101010101" charset="-122"/>
              </a:rPr>
              <a:t>要求：为这6条理由是否能够充分地证明观点打分（1——不充分，2——不太充分，3——还可以，4——比较充分，5——非常充分）</a:t>
            </a:r>
            <a:endParaRPr lang="zh-CN" altLang="en-US" sz="3200" b="0">
              <a:solidFill>
                <a:srgbClr val="00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067435" y="156210"/>
            <a:ext cx="102444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1">
                <a:solidFill>
                  <a:srgbClr val="000000"/>
                </a:solidFill>
                <a:ea typeface="楷体" panose="02010609060101010101" charset="-122"/>
              </a:rPr>
              <a:t>附：等级例文评分的参考标准（</a:t>
            </a:r>
            <a:r>
              <a:rPr lang="zh-CN" sz="3600" b="1">
                <a:solidFill>
                  <a:srgbClr val="000000"/>
                </a:solidFill>
                <a:ea typeface="楷体" panose="02010609060101010101" charset="-122"/>
              </a:rPr>
              <a:t>作文满分：70分）</a:t>
            </a:r>
            <a:endParaRPr lang="zh-CN" altLang="en-US" sz="3600" b="1">
              <a:solidFill>
                <a:srgbClr val="000000"/>
              </a:solidFill>
              <a:ea typeface="楷体" panose="02010609060101010101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86995" y="909955"/>
          <a:ext cx="12018010" cy="5215255"/>
        </p:xfrm>
        <a:graphic>
          <a:graphicData uri="http://schemas.openxmlformats.org/drawingml/2006/table">
            <a:tbl>
              <a:tblPr/>
              <a:tblGrid>
                <a:gridCol w="1962150"/>
                <a:gridCol w="10055860"/>
              </a:tblGrid>
              <a:tr h="10972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38分档</a:t>
                      </a:r>
                      <a:endParaRPr lang="en-US" altLang="en-US" sz="3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审题准确。有议论文的基本框架。观点、理由、证据之间的关系尚不清晰。</a:t>
                      </a:r>
                      <a:endParaRPr lang="en-US" altLang="en-US" sz="3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42分档</a:t>
                      </a:r>
                      <a:endParaRPr lang="en-US" altLang="en-US" sz="3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观点清晰、合理；但理由尚不清晰。</a:t>
                      </a:r>
                      <a:endParaRPr lang="en-US" altLang="en-US" sz="3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45分档</a:t>
                      </a:r>
                      <a:endParaRPr lang="en-US" altLang="en-US" sz="3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观点清晰、合理；理由清晰且能支撑观点。</a:t>
                      </a:r>
                      <a:endParaRPr lang="en-US" altLang="en-US" sz="3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72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48分档</a:t>
                      </a:r>
                      <a:endParaRPr lang="en-US" altLang="en-US" sz="3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观点清晰、合理；理由清晰且能支撑观点；证据真实正确、角度丰富、充分合理，能支撑理由。</a:t>
                      </a:r>
                      <a:endParaRPr lang="en-US" altLang="en-US" sz="3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34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52分档及以上</a:t>
                      </a:r>
                      <a:endParaRPr lang="en-US" altLang="en-US" sz="3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6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观点清晰、合理；理由清晰且能支撑观点；证据真实正确、角度丰富、充分合理，能支撑理由。富有文采。</a:t>
                      </a:r>
                      <a:endParaRPr lang="en-US" altLang="en-US" sz="36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-2147482455" descr="13a17ab29b9c9cc3568cf69d914685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6090" y="186055"/>
            <a:ext cx="4357370" cy="286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-2147482452" descr="0bd96ba6d45dbeed6d2f3fa8ea72b5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22825" y="186055"/>
            <a:ext cx="4369435" cy="2868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-2147482456" descr="02838fee9a8b474f6951b9455b4a0f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7035" y="3054985"/>
            <a:ext cx="4415790" cy="3521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-2147482451" descr="998594af45e84358769713cabcb2c0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822825" y="3054985"/>
            <a:ext cx="4368800" cy="3522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9455150" y="1598295"/>
            <a:ext cx="202184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高一</a:t>
            </a:r>
            <a:endParaRPr lang="zh-CN" altLang="en-US" sz="3600"/>
          </a:p>
          <a:p>
            <a:r>
              <a:rPr lang="zh-CN" altLang="en-US" sz="3600"/>
              <a:t>高二</a:t>
            </a:r>
            <a:endParaRPr lang="zh-CN" altLang="en-US" sz="3600"/>
          </a:p>
          <a:p>
            <a:r>
              <a:rPr lang="zh-CN" altLang="en-US" sz="3600"/>
              <a:t>高三</a:t>
            </a:r>
            <a:endParaRPr lang="zh-CN" altLang="en-US" sz="3600"/>
          </a:p>
          <a:p>
            <a:r>
              <a:rPr lang="zh-CN" altLang="en-US" sz="3600"/>
              <a:t>语文阅读、写作类</a:t>
            </a:r>
            <a:endParaRPr lang="zh-CN" altLang="en-US" sz="3600"/>
          </a:p>
          <a:p>
            <a:r>
              <a:rPr lang="zh-CN" altLang="en-US" sz="3600"/>
              <a:t>优秀作业</a:t>
            </a:r>
            <a:endParaRPr lang="zh-CN" altLang="en-US" sz="36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5" descr="24b04d2bb0d0085924a18d9d490c2f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60960" y="0"/>
            <a:ext cx="5779770" cy="6696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6" descr="040485b89b157beda5678d242f7795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321300" y="172085"/>
            <a:ext cx="4590415" cy="65239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0013315" y="755650"/>
            <a:ext cx="1855470" cy="4518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b="1"/>
              <a:t>“</a:t>
            </a:r>
            <a:r>
              <a:rPr lang="zh-CN" altLang="en-US" sz="3600" b="1"/>
              <a:t>叶圣陶杯全国</a:t>
            </a:r>
            <a:endParaRPr lang="zh-CN" altLang="en-US" sz="3600" b="1"/>
          </a:p>
          <a:p>
            <a:r>
              <a:rPr lang="zh-CN" altLang="en-US" sz="3600" b="1"/>
              <a:t>中学生</a:t>
            </a:r>
            <a:endParaRPr lang="zh-CN" altLang="en-US" sz="3600" b="1"/>
          </a:p>
          <a:p>
            <a:r>
              <a:rPr lang="zh-CN" altLang="en-US" sz="3600" b="1"/>
              <a:t>新作文</a:t>
            </a:r>
            <a:endParaRPr lang="zh-CN" altLang="en-US" sz="3600" b="1"/>
          </a:p>
          <a:p>
            <a:r>
              <a:rPr lang="zh-CN" altLang="en-US" sz="3600" b="1"/>
              <a:t>大赛”</a:t>
            </a:r>
            <a:endParaRPr lang="zh-CN" altLang="en-US" sz="3600" b="1"/>
          </a:p>
          <a:p>
            <a:r>
              <a:rPr lang="zh-CN" altLang="en-US" sz="3600" b="1"/>
              <a:t>总决赛</a:t>
            </a:r>
            <a:endParaRPr lang="zh-CN" altLang="en-US" sz="3600" b="1"/>
          </a:p>
          <a:p>
            <a:r>
              <a:rPr lang="zh-CN" altLang="en-US" sz="3600" b="1">
                <a:solidFill>
                  <a:srgbClr val="C00000"/>
                </a:solidFill>
              </a:rPr>
              <a:t>特等奖、</a:t>
            </a:r>
            <a:endParaRPr lang="zh-CN" altLang="en-US" sz="3600" b="1">
              <a:solidFill>
                <a:srgbClr val="C00000"/>
              </a:solidFill>
            </a:endParaRPr>
          </a:p>
          <a:p>
            <a:r>
              <a:rPr lang="zh-CN" altLang="en-US" sz="3600" b="1">
                <a:solidFill>
                  <a:srgbClr val="C00000"/>
                </a:solidFill>
              </a:rPr>
              <a:t>一等奖</a:t>
            </a:r>
            <a:endParaRPr lang="zh-CN" altLang="en-US" sz="3600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1" descr="f2f33f905916773e0ab7317193d389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813435"/>
            <a:ext cx="4213225" cy="5957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930" y="813435"/>
            <a:ext cx="4288790" cy="59575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850" y="812800"/>
            <a:ext cx="3994150" cy="59582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3050" y="295910"/>
            <a:ext cx="112344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“全国中学生科普科幻作文大赛”一、二、三</a:t>
            </a:r>
            <a:r>
              <a:rPr lang="en-US" altLang="zh-CN" sz="3600" b="1"/>
              <a:t> </a:t>
            </a:r>
            <a:r>
              <a:rPr lang="zh-CN" altLang="en-US" sz="3600" b="1"/>
              <a:t>等奖</a:t>
            </a:r>
            <a:endParaRPr lang="zh-CN" altLang="en-US" sz="3600" b="1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3600">
                <a:solidFill>
                  <a:srgbClr val="0070C0"/>
                </a:solidFill>
              </a:rPr>
              <a:t>十、存在的问题与后续研究展望</a:t>
            </a:r>
            <a:endParaRPr lang="zh-CN" altLang="en-US" sz="3600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8280" y="1080135"/>
            <a:ext cx="1140587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（一）反思研究过程中存在的问题</a:t>
            </a:r>
            <a:endParaRPr lang="zh-CN" altLang="en-US" sz="3600">
              <a:solidFill>
                <a:srgbClr val="C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36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1、对统编版新教材展开读写共生研究的热情和主动性还不够高，一定程度上阻碍了课题研究向纵深发展。</a:t>
            </a:r>
            <a:endParaRPr lang="zh-CN" altLang="en-US" sz="360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36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2、课题研究还停留在较为浅显的层次，还只是一些零散的经验积累，比如过程性评价设计还未能在三个年级建立完整的、体现三个年级不同层次发展需求的递推式的评价体系。</a:t>
            </a:r>
            <a:endParaRPr lang="zh-CN" altLang="en-US" sz="360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360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3、归纳总结的能力不强，课题反思过于单薄，对研究中的经验难以从理论上进一步提升。</a:t>
            </a:r>
            <a:endParaRPr lang="zh-CN" altLang="en-US" sz="360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endParaRPr lang="zh-CN" altLang="en-US" sz="360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477" y="373580"/>
            <a:ext cx="10852237" cy="648000"/>
          </a:xfrm>
        </p:spPr>
        <p:txBody>
          <a:bodyPr/>
          <a:p>
            <a:r>
              <a:rPr lang="zh-CN" altLang="en-US" sz="4000">
                <a:solidFill>
                  <a:srgbClr val="C00000"/>
                </a:solidFill>
              </a:rPr>
              <a:t>（二）后续研究展望</a:t>
            </a:r>
            <a:endParaRPr lang="zh-CN" altLang="en-US" sz="400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3520" y="1444625"/>
            <a:ext cx="1177290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1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、进一步明晰研究的边界，聚焦更精细的研究对象。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2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、完善读写共生教学策略在语言表述上的精确程度。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3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、设计更具体的“读”、“写”方面的研究任务。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4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、在读写共生的操作主体上可作进一步研究。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5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、在“读写共生”实施效果的评价方面，还要进一步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pPr algn="l"/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       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根据高中三个年级各学段的不同要求，体现更清晰的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pPr algn="l"/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       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标准和梯度。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www.islide.cc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19734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-592200" y="0"/>
            <a:ext cx="13426887" cy="6858000"/>
            <a:chOff x="-592200" y="0"/>
            <a:chExt cx="13426887" cy="6858000"/>
          </a:xfrm>
        </p:grpSpPr>
        <p:sp>
          <p:nvSpPr>
            <p:cNvPr id="6" name="îŝḷiḍé"/>
            <p:cNvSpPr/>
            <p:nvPr/>
          </p:nvSpPr>
          <p:spPr>
            <a:xfrm>
              <a:off x="-592200" y="0"/>
              <a:ext cx="4738800" cy="6858000"/>
            </a:xfrm>
            <a:custGeom>
              <a:avLst/>
              <a:gdLst>
                <a:gd name="connsiteX0" fmla="*/ 0 w 4533900"/>
                <a:gd name="connsiteY0" fmla="*/ 0 h 6858000"/>
                <a:gd name="connsiteX1" fmla="*/ 2774181 w 4533900"/>
                <a:gd name="connsiteY1" fmla="*/ 0 h 6858000"/>
                <a:gd name="connsiteX2" fmla="*/ 2837689 w 4533900"/>
                <a:gd name="connsiteY2" fmla="*/ 45161 h 6858000"/>
                <a:gd name="connsiteX3" fmla="*/ 4533900 w 4533900"/>
                <a:gd name="connsiteY3" fmla="*/ 3429000 h 6858000"/>
                <a:gd name="connsiteX4" fmla="*/ 2837689 w 4533900"/>
                <a:gd name="connsiteY4" fmla="*/ 6812839 h 6858000"/>
                <a:gd name="connsiteX5" fmla="*/ 2774181 w 4533900"/>
                <a:gd name="connsiteY5" fmla="*/ 6858000 h 6858000"/>
                <a:gd name="connsiteX6" fmla="*/ 0 w 4533900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3900" h="6858000">
                  <a:moveTo>
                    <a:pt x="0" y="0"/>
                  </a:moveTo>
                  <a:lnTo>
                    <a:pt x="2774181" y="0"/>
                  </a:lnTo>
                  <a:lnTo>
                    <a:pt x="2837689" y="45161"/>
                  </a:lnTo>
                  <a:cubicBezTo>
                    <a:pt x="3867393" y="815231"/>
                    <a:pt x="4533900" y="2044280"/>
                    <a:pt x="4533900" y="3429000"/>
                  </a:cubicBezTo>
                  <a:cubicBezTo>
                    <a:pt x="4533900" y="4813720"/>
                    <a:pt x="3867393" y="6042770"/>
                    <a:pt x="2837689" y="6812839"/>
                  </a:cubicBezTo>
                  <a:lnTo>
                    <a:pt x="2774181" y="6858000"/>
                  </a:lnTo>
                  <a:lnTo>
                    <a:pt x="0" y="68580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59727" r="-59407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4295668" y="2249905"/>
              <a:ext cx="5867288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ïš1îdè"/>
            <p:cNvSpPr/>
            <p:nvPr/>
          </p:nvSpPr>
          <p:spPr>
            <a:xfrm>
              <a:off x="5038618" y="2447338"/>
              <a:ext cx="7796069" cy="3051093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0000" anchor="t" anchorCtr="0">
              <a:noAutofit/>
            </a:bodyPr>
            <a:lstStyle/>
            <a:p>
              <a:pPr indent="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4800" b="1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cs typeface="+mn-ea"/>
                </a:rPr>
                <a:t>感谢专家聆听</a:t>
              </a:r>
              <a:endParaRPr lang="zh-CN" altLang="en-US" sz="4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cs typeface="+mn-ea"/>
              </a:endParaRPr>
            </a:p>
            <a:p>
              <a:pPr indent="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4800" b="1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cs typeface="+mn-ea"/>
                </a:rPr>
                <a:t>恳请批评指正</a:t>
              </a:r>
              <a:endParaRPr lang="zh-CN" altLang="en-US" sz="4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cs typeface="+mn-ea"/>
              </a:endParaRPr>
            </a:p>
          </p:txBody>
        </p:sp>
      </p:grpSp>
      <p:pic>
        <p:nvPicPr>
          <p:cNvPr id="11" name="图片 10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904" y="-25198"/>
            <a:ext cx="3989387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99060"/>
            <a:ext cx="10852150" cy="832485"/>
          </a:xfrm>
        </p:spPr>
        <p:txBody>
          <a:bodyPr/>
          <a:p>
            <a:br>
              <a:rPr lang="en-US" altLang="zh-CN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</a:br>
            <a:r>
              <a:rPr lang="en-US" altLang="zh-CN"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2</a:t>
            </a:r>
            <a:r>
              <a:rPr sz="4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、“读写共生”：</a:t>
            </a:r>
            <a:br>
              <a:rPr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</a:b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79400" y="774065"/>
            <a:ext cx="11733530" cy="5708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①</a:t>
            </a:r>
            <a:r>
              <a:rPr lang="zh-CN" altLang="en-US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关于</a:t>
            </a:r>
            <a:r>
              <a:rPr lang="en-US" altLang="zh-CN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“</a:t>
            </a:r>
            <a:r>
              <a:rPr lang="zh-CN" altLang="en-US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读</a:t>
            </a:r>
            <a:r>
              <a:rPr lang="en-US" altLang="zh-CN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”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：高中生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阅读语文文本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阅读者与文本作者对话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信息的交流共通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情感的交融碰撞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、也有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新的信息合成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，以及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情感的再生成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触发阅读者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写作和表达的动机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sz="2800" b="1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②</a:t>
            </a:r>
            <a:r>
              <a:rPr lang="zh-CN" altLang="en-US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关于</a:t>
            </a:r>
            <a:r>
              <a:rPr lang="en-US" altLang="zh-CN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“</a:t>
            </a:r>
            <a:r>
              <a:rPr lang="zh-CN" altLang="en-US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写</a:t>
            </a:r>
            <a:r>
              <a:rPr lang="en-US" altLang="zh-CN" sz="36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”</a:t>
            </a:r>
            <a:r>
              <a:rPr lang="zh-CN" altLang="en-US" sz="2800" b="1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：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基于高中语文教学的“写”。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从内涵界定的理论层面来说，“写”不仅包含写作者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人生经验的总结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，也包括写作者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思维的动态生成。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从写作主体来说，它既指学生的各类创作，也包含教师的下水作文；它既可以是单个学生或教师的作品，也可以是集结团体思维、融合团体创意的集体作品。从写作性质和形式上来说，它既指考场作文、也指日常随笔；既指有各种附加要求的任务性写作，也指跟阅读相伴相生的批注、感想和点评等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写，是写作者跟外界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交换思想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交流体验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的某种表达方式。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endParaRPr lang="en-US" altLang="zh-CN" sz="2800" b="1" dirty="0">
              <a:latin typeface="Calibri" panose="020F0502020204030204" pitchFamily="34" charset="0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431800"/>
            <a:ext cx="10852150" cy="1193165"/>
          </a:xfrm>
        </p:spPr>
        <p:txBody>
          <a:bodyPr/>
          <a:p>
            <a:r>
              <a:rPr sz="540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③</a:t>
            </a:r>
            <a:r>
              <a:rPr sz="54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读写共生</a:t>
            </a:r>
            <a:endParaRPr lang="zh-CN" altLang="en-US" sz="5400"/>
          </a:p>
        </p:txBody>
      </p:sp>
      <p:sp>
        <p:nvSpPr>
          <p:cNvPr id="3" name="文本框 2"/>
          <p:cNvSpPr txBox="1"/>
          <p:nvPr/>
        </p:nvSpPr>
        <p:spPr>
          <a:xfrm>
            <a:off x="387985" y="1801495"/>
            <a:ext cx="1113409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A.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在阅读教学中，“以读</a:t>
            </a:r>
            <a:r>
              <a:rPr lang="zh-CN" altLang="en-US" sz="4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教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写”、“以读</a:t>
            </a:r>
            <a:r>
              <a:rPr lang="zh-CN" altLang="en-US" sz="4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促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写”；</a:t>
            </a:r>
            <a:endParaRPr lang="zh-CN" altLang="en-US" sz="4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B.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在写作教学中，“以写</a:t>
            </a:r>
            <a:r>
              <a:rPr lang="zh-CN" altLang="en-US" sz="4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唤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读”、“以写</a:t>
            </a:r>
            <a:r>
              <a:rPr lang="zh-CN" altLang="en-US" sz="4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温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读”；</a:t>
            </a:r>
            <a:endParaRPr lang="zh-CN" altLang="en-US" sz="40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C.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二者</a:t>
            </a: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互为因果</a:t>
            </a: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互相生成。</a:t>
            </a:r>
            <a:endParaRPr lang="zh-CN" altLang="en-US" sz="40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endParaRPr lang="zh-CN" altLang="en-US" sz="40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9842" y="347545"/>
            <a:ext cx="10852237" cy="648000"/>
          </a:xfrm>
        </p:spPr>
        <p:txBody>
          <a:bodyPr/>
          <a:p>
            <a:r>
              <a:rPr lang="zh-CN" altLang="en-US" sz="4000">
                <a:solidFill>
                  <a:srgbClr val="0070C0"/>
                </a:solidFill>
              </a:rPr>
              <a:t>（二）、课题研究意义</a:t>
            </a:r>
            <a:endParaRPr lang="zh-CN" altLang="en-US" sz="4000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995680"/>
            <a:ext cx="12171045" cy="50158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1、有利于深化对《新课标》以及高中语文读写</a:t>
            </a:r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共生</a:t>
            </a:r>
            <a:endParaRPr lang="zh-CN" altLang="en-US" sz="40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en-US" altLang="zh-CN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</a:t>
            </a:r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的理论研究。</a:t>
            </a:r>
            <a:endParaRPr lang="zh-CN" altLang="en-US" sz="40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2、有利于改变师生课堂上旧有的、不符合《新课标》</a:t>
            </a:r>
            <a:endParaRPr lang="zh-CN" altLang="en-US" sz="40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en-US" altLang="zh-CN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</a:t>
            </a:r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理念的行为模式和思维模式，从而更有效地展开</a:t>
            </a:r>
            <a:endParaRPr lang="zh-CN" altLang="en-US" sz="40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en-US" altLang="zh-CN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</a:t>
            </a:r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课堂教学。</a:t>
            </a:r>
            <a:endParaRPr lang="zh-CN" altLang="en-US" sz="40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3</a:t>
            </a:r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、有利于搭建起新的课程结构，更有效地展开、</a:t>
            </a:r>
            <a:endParaRPr lang="zh-CN" altLang="en-US" sz="40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en-US" altLang="zh-CN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  </a:t>
            </a:r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落实语文学科建设。</a:t>
            </a:r>
            <a:endParaRPr lang="zh-CN" altLang="en-US" sz="40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4、有利于进一步推动源于核心素养的评价研究。</a:t>
            </a:r>
            <a:endParaRPr lang="zh-CN" altLang="en-US" sz="40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5867" y="158950"/>
            <a:ext cx="10852237" cy="648000"/>
          </a:xfrm>
        </p:spPr>
        <p:txBody>
          <a:bodyPr/>
          <a:p>
            <a:r>
              <a:rPr lang="zh-CN" altLang="en-US" sz="4000">
                <a:solidFill>
                  <a:srgbClr val="0070C0"/>
                </a:solidFill>
              </a:rPr>
              <a:t>二、课题研究的理论基础</a:t>
            </a:r>
            <a:endParaRPr lang="zh-CN" altLang="en-US" sz="4000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3835" y="807085"/>
            <a:ext cx="1164844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1、叶圣陶关于语文学科性质任务的论述：</a:t>
            </a:r>
            <a:endParaRPr lang="zh-CN" altLang="en-US" sz="40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</a:t>
            </a:r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“语文教本只是例子。”</a:t>
            </a:r>
            <a:endParaRPr lang="zh-CN" altLang="en-US" sz="40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</a:t>
            </a:r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、王荣生的教材分类理论：</a:t>
            </a:r>
            <a:endParaRPr lang="zh-CN" altLang="en-US" sz="40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lang="en-US" altLang="zh-CN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</a:t>
            </a:r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定篇、样本、例文、用件”。</a:t>
            </a:r>
            <a:endParaRPr lang="zh-CN" altLang="en-US" sz="40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3</a:t>
            </a:r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、金道行的文学写作心理学：</a:t>
            </a:r>
            <a:endParaRPr lang="zh-CN" altLang="en-US" sz="40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</a:t>
            </a:r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互联网时代，写作早就从精英走向了大众。</a:t>
            </a:r>
            <a:endParaRPr lang="zh-CN" altLang="en-US" sz="40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4、德国生物学家德贝里的“共生概念”：</a:t>
            </a:r>
            <a:endParaRPr lang="zh-CN" altLang="en-US" sz="40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</a:t>
            </a:r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共生是一种可塑状态，可以用来解释并重新</a:t>
            </a:r>
            <a:r>
              <a:rPr lang="zh-CN" altLang="en-US" sz="4000" b="1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建立语文教学中的种种关系。</a:t>
            </a:r>
            <a:endParaRPr lang="zh-CN" altLang="en-US" sz="4000" b="1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712" y="74495"/>
            <a:ext cx="10852237" cy="648000"/>
          </a:xfrm>
        </p:spPr>
        <p:txBody>
          <a:bodyPr/>
          <a:p>
            <a:r>
              <a:rPr lang="zh-CN" altLang="en-US">
                <a:solidFill>
                  <a:srgbClr val="0070C0"/>
                </a:solidFill>
              </a:rPr>
              <a:t>三、课题研究目标</a:t>
            </a:r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599440"/>
            <a:ext cx="12171680" cy="61855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1、加强教师对《新课标》以及高中语文读写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共生理论研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究的能力，进一步提升</a:t>
            </a:r>
            <a:r>
              <a:rPr lang="zh-CN" altLang="en-US" sz="36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教师的理论素养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。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2、转变师生在教与学上固有的、功利的旧观念，改变僵化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的、读写两张皮的</a:t>
            </a:r>
            <a:r>
              <a:rPr lang="zh-CN" altLang="en-US" sz="36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课堂教学模式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，打造读写双赢的、能真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正有效提升语文学科核心素养的课堂。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3、统筹规划、完善协调高中三年语文“读写共生”的</a:t>
            </a:r>
            <a:r>
              <a:rPr lang="zh-CN" altLang="en-US" sz="36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教</a:t>
            </a:r>
            <a:endParaRPr lang="zh-CN" altLang="en-US" sz="3600">
              <a:solidFill>
                <a:srgbClr val="C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36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en-US" altLang="zh-CN" sz="36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</a:t>
            </a:r>
            <a:r>
              <a:rPr lang="zh-CN" altLang="en-US" sz="36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学序列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，构建有利于循序渐进地提升学生读写素养和读写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转化能力的课程范式和教学链。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4、转变教师的</a:t>
            </a:r>
            <a:r>
              <a:rPr lang="zh-CN" altLang="en-US" sz="36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评价理念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，更多坚持关注学生的学习习惯和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内在品质，在条件许可的前提下，大胆尝试探索</a:t>
            </a:r>
            <a:r>
              <a:rPr lang="zh-CN" altLang="en-US" sz="36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主要针对</a:t>
            </a:r>
            <a:endParaRPr lang="zh-CN" altLang="en-US" sz="3600">
              <a:solidFill>
                <a:srgbClr val="C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en-US" altLang="zh-CN" sz="36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   </a:t>
            </a:r>
            <a:r>
              <a:rPr lang="zh-CN" altLang="en-US" sz="360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学生学习过程的新的评价方式</a:t>
            </a:r>
            <a:r>
              <a:rPr lang="zh-CN" altLang="en-US" sz="36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。</a:t>
            </a:r>
            <a:endParaRPr lang="zh-CN" altLang="en-US" sz="36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0667" y="337385"/>
            <a:ext cx="10852237" cy="648000"/>
          </a:xfrm>
        </p:spPr>
        <p:txBody>
          <a:bodyPr/>
          <a:p>
            <a:r>
              <a:rPr lang="zh-CN" altLang="en-US" sz="3600">
                <a:solidFill>
                  <a:srgbClr val="0070C0"/>
                </a:solidFill>
              </a:rPr>
              <a:t>四、课题研究主要内容</a:t>
            </a:r>
            <a:endParaRPr lang="zh-CN" altLang="en-US" sz="3600">
              <a:solidFill>
                <a:srgbClr val="0070C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3230" y="1130300"/>
            <a:ext cx="11166475" cy="4597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5020"/>
              </a:lnSpc>
            </a:pPr>
            <a:r>
              <a:rPr lang="zh-CN" altLang="en-US" sz="3600"/>
              <a:t>1、对高中生读写共生的</a:t>
            </a:r>
            <a:r>
              <a:rPr lang="zh-CN" altLang="en-US" sz="3600">
                <a:solidFill>
                  <a:srgbClr val="C00000"/>
                </a:solidFill>
              </a:rPr>
              <a:t>学情</a:t>
            </a:r>
            <a:r>
              <a:rPr lang="zh-CN" altLang="en-US" sz="3600"/>
              <a:t>的</a:t>
            </a:r>
            <a:r>
              <a:rPr lang="zh-CN" altLang="en-US" sz="3600">
                <a:solidFill>
                  <a:srgbClr val="C00000"/>
                </a:solidFill>
              </a:rPr>
              <a:t>调查研究</a:t>
            </a:r>
            <a:r>
              <a:rPr lang="zh-CN" altLang="en-US" sz="3600"/>
              <a:t>。</a:t>
            </a:r>
            <a:endParaRPr lang="zh-CN" altLang="en-US" sz="3600"/>
          </a:p>
          <a:p>
            <a:pPr indent="0" fontAlgn="auto">
              <a:lnSpc>
                <a:spcPts val="5020"/>
              </a:lnSpc>
            </a:pPr>
            <a:r>
              <a:rPr lang="zh-CN" altLang="en-US" sz="3600"/>
              <a:t>2、对高中语文“读写共生”的</a:t>
            </a:r>
            <a:r>
              <a:rPr lang="zh-CN" altLang="en-US" sz="3600">
                <a:solidFill>
                  <a:srgbClr val="C00000"/>
                </a:solidFill>
              </a:rPr>
              <a:t>教学策略</a:t>
            </a:r>
            <a:r>
              <a:rPr lang="zh-CN" altLang="en-US" sz="3600"/>
              <a:t>尝试进行建构。</a:t>
            </a:r>
            <a:endParaRPr lang="zh-CN" altLang="en-US" sz="3600"/>
          </a:p>
          <a:p>
            <a:pPr indent="0" fontAlgn="auto">
              <a:lnSpc>
                <a:spcPts val="5020"/>
              </a:lnSpc>
            </a:pPr>
            <a:r>
              <a:rPr lang="zh-CN" altLang="en-US" sz="3600"/>
              <a:t>3、对基于“读写共生”教学策略的</a:t>
            </a:r>
            <a:r>
              <a:rPr lang="zh-CN" altLang="en-US" sz="3600">
                <a:solidFill>
                  <a:srgbClr val="C00000"/>
                </a:solidFill>
              </a:rPr>
              <a:t>课型</a:t>
            </a:r>
            <a:r>
              <a:rPr lang="zh-CN" altLang="en-US" sz="3600"/>
              <a:t>进行研究。</a:t>
            </a:r>
            <a:endParaRPr lang="zh-CN" altLang="en-US" sz="3600"/>
          </a:p>
          <a:p>
            <a:pPr indent="0" fontAlgn="auto">
              <a:lnSpc>
                <a:spcPts val="5020"/>
              </a:lnSpc>
            </a:pPr>
            <a:r>
              <a:rPr lang="zh-CN" altLang="en-US" sz="3600"/>
              <a:t>4、对高中语文统编新教材“读写共生”的</a:t>
            </a:r>
            <a:r>
              <a:rPr lang="zh-CN" altLang="en-US" sz="3600">
                <a:solidFill>
                  <a:srgbClr val="C00000"/>
                </a:solidFill>
              </a:rPr>
              <a:t>教学课例与</a:t>
            </a:r>
            <a:r>
              <a:rPr lang="en-US" altLang="zh-CN" sz="3600">
                <a:solidFill>
                  <a:srgbClr val="C00000"/>
                </a:solidFill>
              </a:rPr>
              <a:t>  </a:t>
            </a:r>
            <a:endParaRPr lang="en-US" altLang="zh-CN" sz="3600">
              <a:solidFill>
                <a:srgbClr val="C00000"/>
              </a:solidFill>
            </a:endParaRPr>
          </a:p>
          <a:p>
            <a:pPr indent="0" fontAlgn="auto">
              <a:lnSpc>
                <a:spcPts val="5020"/>
              </a:lnSpc>
            </a:pPr>
            <a:r>
              <a:rPr lang="en-US" altLang="zh-CN" sz="3600">
                <a:solidFill>
                  <a:srgbClr val="C00000"/>
                </a:solidFill>
              </a:rPr>
              <a:t>     </a:t>
            </a:r>
            <a:r>
              <a:rPr lang="zh-CN" altLang="en-US" sz="3600">
                <a:solidFill>
                  <a:srgbClr val="C00000"/>
                </a:solidFill>
              </a:rPr>
              <a:t>案例</a:t>
            </a:r>
            <a:r>
              <a:rPr lang="zh-CN" altLang="en-US" sz="3600"/>
              <a:t>进行开发研究。</a:t>
            </a:r>
            <a:endParaRPr lang="zh-CN" altLang="en-US" sz="3600"/>
          </a:p>
          <a:p>
            <a:pPr indent="0" fontAlgn="auto">
              <a:lnSpc>
                <a:spcPts val="5020"/>
              </a:lnSpc>
            </a:pPr>
            <a:r>
              <a:rPr lang="zh-CN" altLang="en-US" sz="3600"/>
              <a:t>5、对“读写共生”教学策略的实施效果尝试进行</a:t>
            </a:r>
            <a:r>
              <a:rPr lang="zh-CN" altLang="en-US" sz="3600">
                <a:solidFill>
                  <a:srgbClr val="C00000"/>
                </a:solidFill>
              </a:rPr>
              <a:t>评价</a:t>
            </a:r>
            <a:r>
              <a:rPr lang="en-US" altLang="zh-CN" sz="3600">
                <a:solidFill>
                  <a:srgbClr val="C00000"/>
                </a:solidFill>
              </a:rPr>
              <a:t> </a:t>
            </a:r>
            <a:endParaRPr lang="en-US" altLang="zh-CN" sz="3600">
              <a:solidFill>
                <a:srgbClr val="C00000"/>
              </a:solidFill>
            </a:endParaRPr>
          </a:p>
          <a:p>
            <a:pPr indent="0" fontAlgn="auto">
              <a:lnSpc>
                <a:spcPts val="5020"/>
              </a:lnSpc>
            </a:pPr>
            <a:r>
              <a:rPr lang="en-US" altLang="zh-CN" sz="3600">
                <a:solidFill>
                  <a:srgbClr val="C00000"/>
                </a:solidFill>
              </a:rPr>
              <a:t>     </a:t>
            </a:r>
            <a:r>
              <a:rPr lang="zh-CN" altLang="en-US" sz="3600">
                <a:solidFill>
                  <a:srgbClr val="C00000"/>
                </a:solidFill>
              </a:rPr>
              <a:t>研究</a:t>
            </a:r>
            <a:r>
              <a:rPr lang="zh-CN" altLang="en-US" sz="3600"/>
              <a:t>。</a:t>
            </a:r>
            <a:endParaRPr lang="zh-CN" altLang="en-US" sz="360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63.xml><?xml version="1.0" encoding="utf-8"?>
<p:tagLst xmlns:p="http://schemas.openxmlformats.org/presentationml/2006/main">
  <p:tag name="KSO_WM_UNIT_TABLE_BEAUTIFY" val="smartTable{aab7b71f-7875-4690-a61d-cfc65e28cb50}"/>
  <p:tag name="TABLE_ENDDRAG_ORIGIN_RECT" val="793*430"/>
  <p:tag name="TABLE_ENDDRAG_RECT" val="67*68*793*430"/>
</p:tagLst>
</file>

<file path=ppt/tags/tag64.xml><?xml version="1.0" encoding="utf-8"?>
<p:tagLst xmlns:p="http://schemas.openxmlformats.org/presentationml/2006/main">
  <p:tag name="KSO_WM_UNIT_TABLE_BEAUTIFY" val="smartTable{85d06e83-92bb-41b6-852e-8e4f5fd4e266}"/>
  <p:tag name="TABLE_ENDDRAG_ORIGIN_RECT" val="871*466"/>
  <p:tag name="TABLE_ENDDRAG_RECT" val="34*54*871*466"/>
</p:tagLst>
</file>

<file path=ppt/tags/tag65.xml><?xml version="1.0" encoding="utf-8"?>
<p:tagLst xmlns:p="http://schemas.openxmlformats.org/presentationml/2006/main">
  <p:tag name="KSO_WM_UNIT_TABLE_BEAUTIFY" val="smartTable{24562064-5d90-49f7-8d27-a0d73e921299}"/>
  <p:tag name="TABLE_ENDDRAG_ORIGIN_RECT" val="740*501"/>
  <p:tag name="TABLE_ENDDRAG_RECT" val="129*16*740*501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UNIT_TABLE_BEAUTIFY" val="smartTable{9a7e4cdc-3e7f-4fbf-b359-027ac4a3f7dd}"/>
  <p:tag name="TABLE_ENDDRAG_ORIGIN_RECT" val="629*457"/>
  <p:tag name="TABLE_ENDDRAG_RECT" val="36*24*629*457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TABLE_BEAUTIFY" val="smartTable{79813eb2-d8e4-4d26-8aea-c6f505bd6abc}"/>
  <p:tag name="TABLE_ENDDRAG_ORIGIN_RECT" val="933*526"/>
  <p:tag name="TABLE_ENDDRAG_RECT" val="5*6*933*526"/>
</p:tagLst>
</file>

<file path=ppt/tags/tag71.xml><?xml version="1.0" encoding="utf-8"?>
<p:tagLst xmlns:p="http://schemas.openxmlformats.org/presentationml/2006/main">
  <p:tag name="KSO_WM_UNIT_TABLE_BEAUTIFY" val="smartTable{f4935a0a-4f75-46f2-bc4e-94f6268e36ea}"/>
  <p:tag name="TABLE_ENDDRAG_ORIGIN_RECT" val="908*484"/>
  <p:tag name="TABLE_ENDDRAG_RECT" val="15*6*908*484"/>
</p:tagLst>
</file>

<file path=ppt/tags/tag72.xml><?xml version="1.0" encoding="utf-8"?>
<p:tagLst xmlns:p="http://schemas.openxmlformats.org/presentationml/2006/main">
  <p:tag name="KSO_WM_UNIT_TABLE_BEAUTIFY" val="smartTable{57624d65-e7e0-4382-a395-92ae7bf33a38}"/>
  <p:tag name="TABLE_ENDDRAG_ORIGIN_RECT" val="638*165"/>
  <p:tag name="TABLE_ENDDRAG_RECT" val="67*140*638*165"/>
</p:tagLst>
</file>

<file path=ppt/tags/tag73.xml><?xml version="1.0" encoding="utf-8"?>
<p:tagLst xmlns:p="http://schemas.openxmlformats.org/presentationml/2006/main">
  <p:tag name="KSO_WM_UNIT_TABLE_BEAUTIFY" val="smartTable{0b2ab65e-d10d-4c08-9685-a783d8ea10e2}"/>
  <p:tag name="TABLE_ENDDRAG_ORIGIN_RECT" val="946*391"/>
  <p:tag name="TABLE_ENDDRAG_RECT" val="13*19*946*391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ISLIDE.DIAGRAM" val="197345"/>
</p:tagLst>
</file>

<file path=ppt/tags/tag82.xml><?xml version="1.0" encoding="utf-8"?>
<p:tagLst xmlns:p="http://schemas.openxmlformats.org/presentationml/2006/main">
  <p:tag name="KSO_WPP_MARK_KEY" val="c9edf554-df71-4c38-baf9-2098e2eaa49d"/>
  <p:tag name="COMMONDATA" val="eyJoZGlkIjoiODQ0MmFkNTA4MjcwM2VhMjkwYWVkNzFiNGY5ZjVlYTY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8532</Words>
  <Application>WPS 演示</Application>
  <PresentationFormat>宽屏</PresentationFormat>
  <Paragraphs>998</Paragraphs>
  <Slides>38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4" baseType="lpstr">
      <vt:lpstr>Arial</vt:lpstr>
      <vt:lpstr>宋体</vt:lpstr>
      <vt:lpstr>Wingdings</vt:lpstr>
      <vt:lpstr>微软雅黑</vt:lpstr>
      <vt:lpstr>Times New Roman</vt:lpstr>
      <vt:lpstr>隶书</vt:lpstr>
      <vt:lpstr>Meiryo</vt:lpstr>
      <vt:lpstr>Yu Gothic UI</vt:lpstr>
      <vt:lpstr>华文新魏</vt:lpstr>
      <vt:lpstr>Calibri</vt:lpstr>
      <vt:lpstr>华文行楷</vt:lpstr>
      <vt:lpstr>Arial Unicode MS</vt:lpstr>
      <vt:lpstr>楷体_GB2312</vt:lpstr>
      <vt:lpstr>新宋体</vt:lpstr>
      <vt:lpstr>楷体</vt:lpstr>
      <vt:lpstr>Office 主题​​</vt:lpstr>
      <vt:lpstr>PowerPoint 演示文稿</vt:lpstr>
      <vt:lpstr>PowerPoint 演示文稿</vt:lpstr>
      <vt:lpstr> （一）定位核心概念  1、“高中语文统编新教材”：   ①以人文主题和学习任务群双线组织单元，每个单元末尾的“单元学习任务”都比 较明确地规定了“阅读”与“写作”方面的任务。  ②“单元学习任务”有交叉、重叠、可以重新整合。  ③突出“核心素养”，文本只是一个凭借、一个载体。       </vt:lpstr>
      <vt:lpstr> 2、“读写共生”： </vt:lpstr>
      <vt:lpstr>3、读写共生</vt:lpstr>
      <vt:lpstr>（二）、课题研究意义</vt:lpstr>
      <vt:lpstr>二、课题研究的理论基础</vt:lpstr>
      <vt:lpstr>三、课题研究目标</vt:lpstr>
      <vt:lpstr>四、课题研究主要内容</vt:lpstr>
      <vt:lpstr>五、课题研究的主要方法</vt:lpstr>
      <vt:lpstr>六、课题研究计划</vt:lpstr>
      <vt:lpstr>七、课题研究过程</vt:lpstr>
      <vt:lpstr>八、课题研究结论</vt:lpstr>
      <vt:lpstr>九、课题研究成果</vt:lpstr>
      <vt:lpstr>2、深入研究王荣生及其选文类型理论</vt:lpstr>
      <vt:lpstr>3、深入研究金道行及其文学写作心理学</vt:lpstr>
      <vt:lpstr>（二）完成基于高中语文读写共生学情的调查研究报告</vt:lpstr>
      <vt:lpstr>（三）探索并初步构建了高中语文统编新教材           “读写共生”的教学策略</vt:lpstr>
      <vt:lpstr>  （四）探索并构建基于“读写共生”教学策略              的五种课型</vt:lpstr>
      <vt:lpstr>（五）基于“读写共生”的教学策略，            重新整合高中语文统编新教材          单元写作任务；          细化“读写共生”的具体过程。</vt:lpstr>
      <vt:lpstr>PowerPoint 演示文稿</vt:lpstr>
      <vt:lpstr>  （六）探索疫情背景下的线上教学新形式</vt:lpstr>
      <vt:lpstr>  （七）完善基于高中语文统编新教材           “读写共生”教学策略的课例与案例</vt:lpstr>
      <vt:lpstr>高三 语文 回归 统编新教材备考系列</vt:lpstr>
      <vt:lpstr>成立了常州市田家炳高级中学名师工作室——思享语文写作教学工作室（2020年9月成立）</vt:lpstr>
      <vt:lpstr>PowerPoint 演示文稿</vt:lpstr>
      <vt:lpstr>PowerPoint 演示文稿</vt:lpstr>
      <vt:lpstr>PowerPoint 演示文稿</vt:lpstr>
      <vt:lpstr>  （八）做好过程学业评价设计，优化教学            方法和学习方法、助推教学效果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十、存在的问题与后续研究展望</vt:lpstr>
      <vt:lpstr>（二）后续研究展望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猫猫宝宝是也</cp:lastModifiedBy>
  <cp:revision>167</cp:revision>
  <dcterms:created xsi:type="dcterms:W3CDTF">2019-06-19T02:08:00Z</dcterms:created>
  <dcterms:modified xsi:type="dcterms:W3CDTF">2023-08-30T04:39:03Z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F61C8943ECB44FCABCA94AD7D80D253F</vt:lpwstr>
  </property>
</Properties>
</file>