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310" r:id="rId5"/>
    <p:sldId id="265" r:id="rId6"/>
    <p:sldId id="311" r:id="rId7"/>
    <p:sldId id="312" r:id="rId8"/>
    <p:sldId id="313" r:id="rId9"/>
    <p:sldId id="314" r:id="rId10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甜甜 田" initials="甜甜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101FA-3BB8-4257-AFF9-4C4C2E3091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90B40-4424-4477-8095-7752EF494C5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22E12-FD3B-42BF-A64D-26AC290266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8CA0-D12B-4CCA-8204-BAE41F8161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235710" y="1043940"/>
            <a:ext cx="10088880" cy="51695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60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《常州市劳动教育促进条例》</a:t>
            </a:r>
            <a:endParaRPr lang="zh-CN" altLang="en-US" sz="600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60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en-US" altLang="zh-CN" sz="60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                </a:t>
            </a:r>
            <a:r>
              <a:rPr lang="zh-CN" altLang="en-US" sz="60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学习培训</a:t>
            </a:r>
            <a:endParaRPr lang="zh-CN" altLang="en-US" sz="6000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6000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              </a:t>
            </a:r>
            <a:r>
              <a:rPr lang="zh-CN" altLang="en-US" sz="36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常州市武进区芙蓉小学</a:t>
            </a:r>
            <a:endParaRPr lang="zh-CN" altLang="en-US" sz="36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36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                                   </a:t>
            </a:r>
            <a:r>
              <a:rPr lang="en-US" altLang="zh-CN" sz="4000" dirty="0">
                <a:solidFill>
                  <a:schemeClr val="tx1"/>
                </a:solidFill>
                <a:latin typeface="隶书" panose="02010509060101010101" charset="-122"/>
                <a:ea typeface="隶书" panose="02010509060101010101" charset="-122"/>
              </a:rPr>
              <a:t>2023.10</a:t>
            </a:r>
            <a:endParaRPr lang="en-US" altLang="zh-CN" sz="4000" dirty="0">
              <a:solidFill>
                <a:schemeClr val="tx1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0830" y="954405"/>
            <a:ext cx="11384280" cy="26765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《常州市劳动教育促进条例》已由常州市第十七届人民代表大会常务委</a:t>
            </a:r>
            <a:endParaRPr lang="zh-CN" altLang="en-US" sz="28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员会第十一次会议于2023年6月27日通过，经江苏省第十四届人民代表大</a:t>
            </a:r>
            <a:endParaRPr lang="zh-CN" altLang="en-US" sz="28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会常务委员会第四次会议于2023年7月27日批准，现予公布，自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2023年</a:t>
            </a:r>
            <a:endParaRPr lang="zh-CN" altLang="en-US" sz="2800" b="1" dirty="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10月1日</a:t>
            </a:r>
            <a:r>
              <a:rPr lang="zh-CN" altLang="en-US" sz="2800" dirty="0"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起施行。</a:t>
            </a:r>
            <a:endParaRPr lang="zh-CN" altLang="en-US" sz="2800" dirty="0">
              <a:latin typeface="隶书" panose="02010509060101010101" charset="-122"/>
              <a:ea typeface="隶书" panose="02010509060101010101" charset="-122"/>
              <a:cs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455" y="908050"/>
            <a:ext cx="13185775" cy="4020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660" y="549275"/>
            <a:ext cx="11967210" cy="61855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第十四条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学校应当充分发挥在劳动教育中的主导作用，承担劳动教育主体责任，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统筹资源配置，明确实施劳动教育的机构和人员，建立健全劳动教育实施工作制度。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第十五条 学校应当将劳动教育纳入人才培养全过程，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将劳动教育与德育、智育、体育、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美育相融合，根据学生身心发展特征开展劳动教育。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鼓励学校在劳动教育中融入以食物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营养、食品安全、食文化传承、珍惜粮食反对浪费等为内容的食育教育。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学校开展劳动教育，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应当尊重学生人格尊严，保障学生合法权益，不得利用劳动教育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对学生实施体罚、变相体罚或者其他侮辱人格的行为。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第十六条 学校应当按照国家规定将劳动教育纳入课程方案和人才培养方案，按照确定的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教育教学内容和课程设置开展劳动教育教学活动，完成国家规定的劳动教育课时学时要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求。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455" y="908050"/>
            <a:ext cx="13185775" cy="4020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660" y="414020"/>
            <a:ext cx="11661140" cy="56311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第十七条 学校应当结合本地资源、学校发展特色、办学条件、课程建设计划和不同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学段特点，根据国家课程方案和课程标准建立综合性、实践性劳动教育课程体系。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鼓励学校与校外劳动教育教学场所共同研发劳动课程。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学校应当建立劳动教育课程评价机制，定期对劳动教育课程实施情况进行评测，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并根据评测结果进行优化调整。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第十八条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学校应当根据学生身心发展特征，制定校园劳动清单，合理设置劳动岗位，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组织学生开展校园美化、卫生保洁、绿化养护、场馆整理、垃圾分类等集体劳动和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公益劳动，培育劳动观念、体验劳动快乐、养成劳动习惯。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第十九条 学校应当建立特殊情况学生劳动教育实施机制，关注残疾、情绪行为障碍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以及有其他特殊情况的学生，为其安排适宜的劳动任务。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455" y="908050"/>
            <a:ext cx="13185775" cy="4020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660" y="414020"/>
            <a:ext cx="11813540" cy="45231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第二十条 新建、改建、扩建学校，应当符合国家和省有关学校建设标准，并根据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国家课程方案和课程标准配套建设、配备劳动教育设施设备。教育行政部门应当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给予指导和监督。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学校应当利用劳技室、实验室、实训室等校内场地设施，依托相关公共服务场所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和教育基地等社会资源，拓展劳动教育教学场所。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第二十一条 中小学应当将劳动教育经费纳入年度经费计划，按照不低于年度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学生人均公用经费总额的百分之三安排劳动教育经费。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学校应当提高经费使用效益，不得以任何方式挪用劳动教育经费。部门应当给予配合。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455" y="908050"/>
            <a:ext cx="13185775" cy="4020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010" y="144145"/>
            <a:ext cx="12119610" cy="67392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第二十二条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学校应当建立专、兼职相结合的劳动教育师资队伍，并根据学生数量规模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配备劳动教育专任教师，负责劳动教育教学工作。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教育行政部门应当给予指导和监督。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学校应当对全体教师进行劳动教育培训，对劳动教育专任教师开展专项培训，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提高劳动教育专业化水平。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鼓励学校邀请劳模工匠、非物质文化遗产代表性传承人、家长志愿者等担任劳动实践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指导教师。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教育行政部门应当建立劳动教育校外师资库，相关部门应当给予配合。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第二十三条 学校应当加强劳动教育安全管理，合理安排劳动项目的强度、时长，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保障学生人身安全。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学校应当加强劳动安全教育，开展岗位操作规程、安全防护、急救技能等方面安全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知识的培训，强化师生的劳动安全意识。学校应当科学评估劳动项目的安全风险，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及时排查、消除安全隐患，制定风险防控预案，完善事故处理机制，定期开展应急演练。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相关部门和单位应当给予指导和配合。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511" y="6282000"/>
            <a:ext cx="1219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00455" y="908050"/>
            <a:ext cx="13185775" cy="402018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endParaRPr lang="zh-CN" altLang="en-US" dirty="0">
              <a:latin typeface="字魂58号-创中黑" panose="00000500000000000000" pitchFamily="2" charset="-122"/>
              <a:ea typeface="字魂58号-创中黑" panose="00000500000000000000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010" y="144145"/>
            <a:ext cx="11355070" cy="50774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第二十四条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学校应当加强校园劳动文化建设，利用校园文化载体，宣传劳模工匠、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技能大师等先进人物事迹，结合劳动教育月、劳动周、植树节、劳动节、丰收节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等开展劳动教育主题活动，营造浓厚的校园劳动文化氛围。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鼓励学校依托共青团、少先队等组织，发挥学生会、学生社团的作用，积极开展劳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动教育。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第二十五条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学校应当通过家长会、家访以及邀请家长参加主题活动等方式，开展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劳动教育的宣传和指导，引导家长形成正确的劳动教育认知。</a:t>
            </a:r>
            <a:endParaRPr lang="zh-CN" altLang="en-US" sz="2400" b="1" dirty="0">
              <a:solidFill>
                <a:srgbClr val="C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学校应当指导家长委员会履行职责，加强家校互动沟通，为校外劳动实践活动提供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支持和帮助。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  <p:tag name="commondata" val="eyJoZGlkIjoiNTA1MmIwNTlkMDNjZDU3NDAxYTg4MTgzMTEzNGUwYmQ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lnSpc>
            <a:spcPct val="150000"/>
          </a:lnSpc>
          <a:defRPr dirty="0">
            <a:latin typeface="字魂58号-创中黑" panose="00000500000000000000" pitchFamily="2" charset="-122"/>
            <a:ea typeface="字魂58号-创中黑" panose="00000500000000000000" pitchFamily="2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1685</Words>
  <Application>WPS 文字</Application>
  <PresentationFormat>宽屏</PresentationFormat>
  <Paragraphs>65</Paragraphs>
  <Slides>7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7" baseType="lpstr">
      <vt:lpstr>Arial</vt:lpstr>
      <vt:lpstr>宋体</vt:lpstr>
      <vt:lpstr>Wingdings</vt:lpstr>
      <vt:lpstr>字魂58号-创中黑</vt:lpstr>
      <vt:lpstr>汉仪中黑KW</vt:lpstr>
      <vt:lpstr>隶书</vt:lpstr>
      <vt:lpstr>宋体-简</vt:lpstr>
      <vt:lpstr>楷体</vt:lpstr>
      <vt:lpstr>汉仪楷体KW</vt:lpstr>
      <vt:lpstr>等线</vt:lpstr>
      <vt:lpstr>汉仪中等线KW</vt:lpstr>
      <vt:lpstr>微软雅黑</vt:lpstr>
      <vt:lpstr>汉仪旗黑</vt:lpstr>
      <vt:lpstr>宋体</vt:lpstr>
      <vt:lpstr>Arial Unicode MS</vt:lpstr>
      <vt:lpstr>等线 Light</vt:lpstr>
      <vt:lpstr>Calibri</vt:lpstr>
      <vt:lpstr>Helvetica Neue</vt:lpstr>
      <vt:lpstr>汉仪书宋二KW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甜甜 田</dc:creator>
  <cp:lastModifiedBy>张燕</cp:lastModifiedBy>
  <cp:revision>20</cp:revision>
  <dcterms:created xsi:type="dcterms:W3CDTF">2023-10-17T04:37:57Z</dcterms:created>
  <dcterms:modified xsi:type="dcterms:W3CDTF">2023-10-17T04:37:57Z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E9BCF1239AAB5091A50F2E65E8E2E68A_43</vt:lpwstr>
  </property>
  <property fmtid="{D5CDD505-2E9C-101B-9397-08002B2CF9AE}" pid="3" name="KSOProductBuildVer">
    <vt:lpwstr>2052-6.2.0.8299</vt:lpwstr>
  </property>
</Properties>
</file>