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3"/>
    <p:sldId id="260" r:id="rId4"/>
    <p:sldId id="268" r:id="rId5"/>
    <p:sldId id="269" r:id="rId6"/>
    <p:sldId id="273" r:id="rId7"/>
    <p:sldId id="289" r:id="rId8"/>
    <p:sldId id="290" r:id="rId9"/>
    <p:sldId id="271" r:id="rId10"/>
    <p:sldId id="270" r:id="rId11"/>
    <p:sldId id="274" r:id="rId12"/>
    <p:sldId id="275" r:id="rId13"/>
    <p:sldId id="287" r:id="rId14"/>
    <p:sldId id="276" r:id="rId15"/>
    <p:sldId id="281" r:id="rId16"/>
    <p:sldId id="277" r:id="rId17"/>
    <p:sldId id="284" r:id="rId18"/>
    <p:sldId id="285" r:id="rId19"/>
    <p:sldId id="282" r:id="rId20"/>
    <p:sldId id="283" r:id="rId21"/>
  </p:sldIdLst>
  <p:sldSz cx="12192000" cy="6858000"/>
  <p:notesSz cx="6858000" cy="9144000"/>
  <p:embeddedFontLst>
    <p:embeddedFont>
      <p:font typeface="汉仪颜楷简" panose="00020600040101010101" charset="-122"/>
      <p:regular r:id="rId26"/>
    </p:embeddedFont>
    <p:embeddedFont>
      <p:font typeface="Calibri" panose="020F0502020204030204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0.xml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3305810"/>
            <a:ext cx="990600" cy="0"/>
          </a:xfrm>
          <a:prstGeom prst="line">
            <a:avLst/>
          </a:prstGeom>
          <a:ln>
            <a:gradFill>
              <a:gsLst>
                <a:gs pos="98000">
                  <a:srgbClr val="203864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1201400" y="3305810"/>
            <a:ext cx="990600" cy="0"/>
          </a:xfrm>
          <a:prstGeom prst="line">
            <a:avLst/>
          </a:prstGeom>
          <a:ln>
            <a:gradFill>
              <a:gsLst>
                <a:gs pos="0">
                  <a:srgbClr val="20386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第1页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190" y="786130"/>
            <a:ext cx="1253490" cy="1303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6210" y="136525"/>
            <a:ext cx="633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常州市武进区芙蓉小学“</a:t>
            </a:r>
            <a:r>
              <a:rPr lang="en-US" altLang="zh-CN" sz="2800" b="1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 </a:t>
            </a:r>
            <a:r>
              <a:rPr lang="zh-CN" altLang="en-US" sz="2800" b="1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和美讲坛</a:t>
            </a:r>
            <a:r>
              <a:rPr lang="en-US" altLang="zh-CN" sz="2800" b="1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 </a:t>
            </a:r>
            <a:r>
              <a:rPr lang="zh-CN" altLang="en-US" sz="2800" b="1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”</a:t>
            </a:r>
            <a:endParaRPr lang="zh-CN" altLang="en-US" sz="2800" b="1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0600" y="2250440"/>
            <a:ext cx="102082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latin typeface="黑体" panose="02010609060101010101" charset="-122"/>
                <a:ea typeface="黑体" panose="02010609060101010101" charset="-122"/>
              </a:rPr>
              <a:t>校本培训</a:t>
            </a:r>
            <a:endParaRPr lang="zh-CN" altLang="en-US" sz="5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>
                <a:latin typeface="宋体" pitchFamily="2" charset="-122"/>
                <a:ea typeface="宋体" pitchFamily="2" charset="-122"/>
                <a:cs typeface="宋体" pitchFamily="2" charset="-122"/>
              </a:rPr>
              <a:t>《</a:t>
            </a:r>
            <a:r>
              <a:rPr lang="zh-CN" altLang="en-US" sz="3600">
                <a:latin typeface="宋体" pitchFamily="2" charset="-122"/>
                <a:ea typeface="宋体" pitchFamily="2" charset="-122"/>
                <a:cs typeface="宋体" pitchFamily="2" charset="-122"/>
              </a:rPr>
              <a:t>美育视角下农村小学学科融合教学的实践</a:t>
            </a:r>
            <a:r>
              <a:rPr lang="zh-CN" altLang="en-US" sz="3600">
                <a:latin typeface="宋体" pitchFamily="2" charset="-122"/>
                <a:ea typeface="宋体" pitchFamily="2" charset="-122"/>
                <a:cs typeface="宋体" pitchFamily="2" charset="-122"/>
              </a:rPr>
              <a:t>研究》</a:t>
            </a:r>
            <a:endParaRPr lang="zh-CN" altLang="en-US" sz="360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28235" y="40017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主讲人</a:t>
            </a:r>
            <a:r>
              <a:rPr lang="en-US" altLang="zh-CN" sz="2400"/>
              <a:t>  </a:t>
            </a:r>
            <a:r>
              <a:rPr lang="zh-CN" altLang="en-US" sz="2400"/>
              <a:t>张燕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280" y="258445"/>
            <a:ext cx="11549380" cy="4078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ctr">
              <a:lnSpc>
                <a:spcPct val="120000"/>
              </a:lnSpc>
            </a:pPr>
            <a:r>
              <a:rPr lang="zh-CN" altLang="en-US" sz="2400">
                <a:sym typeface="+mn-ea"/>
              </a:rPr>
              <a:t>市级备案课题《美育视角下农村小学学科融合教学的实践研究》</a:t>
            </a:r>
            <a:endParaRPr lang="zh-CN" altLang="en-US" sz="2400">
              <a:sym typeface="+mn-ea"/>
            </a:endParaRPr>
          </a:p>
          <a:p>
            <a:pPr marL="0" indent="266700" algn="l">
              <a:lnSpc>
                <a:spcPct val="120000"/>
              </a:lnSpc>
            </a:pPr>
            <a:endParaRPr lang="zh-CN" sz="2400" b="1">
              <a:cs typeface="楷体" panose="02010609060101010101" charset="-122"/>
              <a:sym typeface="+mn-ea"/>
            </a:endParaRPr>
          </a:p>
          <a:p>
            <a:pPr marL="0" indent="266700" algn="l">
              <a:lnSpc>
                <a:spcPct val="120000"/>
              </a:lnSpc>
            </a:pPr>
            <a:r>
              <a:rPr lang="zh-CN" sz="2400" b="1">
                <a:cs typeface="楷体" panose="02010609060101010101" charset="-122"/>
                <a:sym typeface="+mn-ea"/>
              </a:rPr>
              <a:t>课题核心概念</a:t>
            </a:r>
            <a:endParaRPr lang="zh-CN" sz="2400" b="1">
              <a:cs typeface="楷体" panose="02010609060101010101" charset="-122"/>
            </a:endParaRPr>
          </a:p>
          <a:p>
            <a:pPr marL="0" indent="266700" algn="l">
              <a:lnSpc>
                <a:spcPct val="120000"/>
              </a:lnSpc>
            </a:pPr>
            <a:r>
              <a:rPr lang="zh-CN" sz="2400" b="1">
                <a:cs typeface="楷体" panose="02010609060101010101" charset="-122"/>
              </a:rPr>
              <a:t>学科融合：</a:t>
            </a:r>
            <a:r>
              <a:rPr lang="zh-CN" sz="2400" b="0">
                <a:latin typeface="Times New Roman" panose="02020603050405020304" charset="0"/>
                <a:cs typeface="宋体" pitchFamily="2" charset="-122"/>
              </a:rPr>
              <a:t>是指在学科差异的基础上，将相关联的学科进行优</a:t>
            </a:r>
            <a:r>
              <a:rPr lang="zh-CN" sz="2400" b="0">
                <a:cs typeface="宋体" pitchFamily="2" charset="-122"/>
              </a:rPr>
              <a:t>化组合，并在此基础上打破学科界限，注重学科之间的渗透和交叉，为提升学生核心素养服务。</a:t>
            </a:r>
            <a:endParaRPr lang="zh-CN" sz="2400" b="0">
              <a:cs typeface="宋体" pitchFamily="2" charset="-122"/>
            </a:endParaRPr>
          </a:p>
          <a:p>
            <a:pPr marL="0" indent="266700" algn="l">
              <a:lnSpc>
                <a:spcPct val="120000"/>
              </a:lnSpc>
            </a:pPr>
            <a:endParaRPr lang="zh-CN" sz="2400" b="0">
              <a:cs typeface="宋体" pitchFamily="2" charset="-122"/>
            </a:endParaRPr>
          </a:p>
          <a:p>
            <a:pPr marL="0" indent="266700" algn="l">
              <a:lnSpc>
                <a:spcPct val="120000"/>
              </a:lnSpc>
            </a:pPr>
            <a:r>
              <a:rPr lang="zh-CN" sz="2400" b="0">
                <a:latin typeface="Times New Roman" panose="02020603050405020304" charset="0"/>
                <a:cs typeface="宋体" pitchFamily="2" charset="-122"/>
              </a:rPr>
              <a:t>本课题中的学科融合教</a:t>
            </a:r>
            <a:r>
              <a:rPr lang="zh-CN" sz="2400" b="0">
                <a:cs typeface="宋体" pitchFamily="2" charset="-122"/>
              </a:rPr>
              <a:t>学是指基于语文、数学、英语、综合实践活动、音乐、美术、体育与健康、科学、道德与法治、劳动与技术、信息技术等学科的本质和特点，与美育内容有机整合，加强美育渗透的学科融合教学，促进学科全面育人的实施。</a:t>
            </a:r>
            <a:endParaRPr lang="zh-CN" altLang="en-US" sz="2400" b="0"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21970" y="350520"/>
            <a:ext cx="11218545" cy="3844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altLang="en-US" sz="2800">
                <a:sym typeface="+mn-ea"/>
              </a:rPr>
              <a:t>市级备案课题《美育视角下农村小学学科融合教学的实践研究》</a:t>
            </a:r>
            <a:endParaRPr lang="zh-CN" sz="2800" b="1">
              <a:cs typeface="楷体" panose="02010609060101010101" charset="-122"/>
            </a:endParaRPr>
          </a:p>
          <a:p>
            <a:pPr marL="0" indent="0" algn="l"/>
            <a:endParaRPr lang="zh-CN" sz="2400" b="1">
              <a:cs typeface="楷体" panose="02010609060101010101" charset="-122"/>
            </a:endParaRPr>
          </a:p>
          <a:p>
            <a:pPr marL="0" indent="0" algn="l"/>
            <a:r>
              <a:rPr lang="zh-CN" sz="2400" b="1">
                <a:cs typeface="楷体" panose="02010609060101010101" charset="-122"/>
              </a:rPr>
              <a:t>课题核心概念</a:t>
            </a:r>
            <a:endParaRPr lang="zh-CN" sz="2400" b="1">
              <a:cs typeface="楷体" panose="02010609060101010101" charset="-122"/>
            </a:endParaRPr>
          </a:p>
          <a:p>
            <a:pPr marL="0" indent="0" algn="l">
              <a:lnSpc>
                <a:spcPct val="140000"/>
              </a:lnSpc>
            </a:pPr>
            <a:r>
              <a:rPr lang="zh-CN" sz="2400" b="1">
                <a:cs typeface="楷体" panose="02010609060101010101" charset="-122"/>
              </a:rPr>
              <a:t>美育视角下农村小学学科融合教学：</a:t>
            </a:r>
            <a:r>
              <a:rPr lang="zh-CN" sz="2400" b="0">
                <a:cs typeface="宋体" pitchFamily="2" charset="-122"/>
              </a:rPr>
              <a:t>是指在新课标的引领下，以农村小学作为研究样本，探究学科美育的价值，</a:t>
            </a:r>
            <a:r>
              <a:rPr lang="zh-CN" sz="2400" b="0">
                <a:latin typeface="Times New Roman" panose="02020603050405020304" charset="0"/>
                <a:cs typeface="宋体" pitchFamily="2" charset="-122"/>
              </a:rPr>
              <a:t>通过充分挖掘和运用各学科中蕴含的“美育因子”，开展美育视角下的单学科融合教学、跨学科融合教学和学科融合实践活动研究，使美育在课堂中“落地生根”。</a:t>
            </a:r>
            <a:r>
              <a:rPr lang="zh-CN" sz="2400" b="0">
                <a:cs typeface="宋体" pitchFamily="2" charset="-122"/>
              </a:rPr>
              <a:t>涵养学生</a:t>
            </a:r>
            <a:r>
              <a:rPr lang="zh-CN" sz="2400" b="0">
                <a:latin typeface="Times New Roman" panose="02020603050405020304" charset="0"/>
                <a:cs typeface="宋体" pitchFamily="2" charset="-122"/>
              </a:rPr>
              <a:t>健康</a:t>
            </a:r>
            <a:r>
              <a:rPr lang="zh-CN" sz="2400" b="0">
                <a:cs typeface="宋体" pitchFamily="2" charset="-122"/>
              </a:rPr>
              <a:t>的审美情趣</a:t>
            </a:r>
            <a:r>
              <a:rPr lang="zh-CN" sz="2400" b="0">
                <a:latin typeface="Times New Roman" panose="02020603050405020304" charset="0"/>
                <a:cs typeface="宋体" pitchFamily="2" charset="-122"/>
              </a:rPr>
              <a:t>和初步的艺术鉴赏、表现能力</a:t>
            </a:r>
            <a:r>
              <a:rPr lang="zh-CN" sz="2400" b="0">
                <a:cs typeface="宋体" pitchFamily="2" charset="-122"/>
              </a:rPr>
              <a:t>，</a:t>
            </a:r>
            <a:r>
              <a:rPr lang="zh-CN" sz="2400" b="0">
                <a:latin typeface="Times New Roman" panose="02020603050405020304" charset="0"/>
                <a:cs typeface="宋体" pitchFamily="2" charset="-122"/>
              </a:rPr>
              <a:t>培养德智体美劳全面发展的社会主义建设者和接班人</a:t>
            </a:r>
            <a:r>
              <a:rPr lang="zh-CN" sz="2400" b="0">
                <a:cs typeface="宋体" pitchFamily="2" charset="-122"/>
              </a:rPr>
              <a:t>。</a:t>
            </a:r>
            <a:endParaRPr lang="zh-CN" altLang="en-US" sz="2400" b="0"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1795" y="123825"/>
            <a:ext cx="11130915" cy="4441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266700" algn="ctr"/>
            <a:r>
              <a:rPr lang="zh-CN" altLang="en-US" sz="2800">
                <a:sym typeface="+mn-ea"/>
              </a:rPr>
              <a:t>市级备案课题《美育视角下农村小学学科融合教学的实践研究》</a:t>
            </a:r>
            <a:endParaRPr lang="zh-CN" altLang="en-US" sz="2800" b="1">
              <a:latin typeface="宋体" pitchFamily="2" charset="-122"/>
            </a:endParaRPr>
          </a:p>
          <a:p>
            <a:pPr marL="0" indent="266700" algn="l"/>
            <a:endParaRPr lang="zh-CN" altLang="en-US" sz="2400" b="1">
              <a:latin typeface="宋体" pitchFamily="2" charset="-122"/>
            </a:endParaRPr>
          </a:p>
          <a:p>
            <a:pPr marL="0" indent="266700" algn="l"/>
            <a:r>
              <a:rPr lang="zh-CN" altLang="en-US" sz="2400" b="1">
                <a:latin typeface="宋体" pitchFamily="2" charset="-122"/>
              </a:rPr>
              <a:t>研究内容</a:t>
            </a:r>
            <a:endParaRPr lang="zh-CN" altLang="en-US" sz="2800" b="1">
              <a:latin typeface="宋体" pitchFamily="2" charset="-122"/>
            </a:endParaRPr>
          </a:p>
          <a:p>
            <a:pPr marL="0" indent="266700" algn="l">
              <a:lnSpc>
                <a:spcPct val="130000"/>
              </a:lnSpc>
            </a:pPr>
            <a:r>
              <a:rPr lang="en-US" sz="2400">
                <a:latin typeface="宋体" pitchFamily="2" charset="-122"/>
                <a:ea typeface="宋体" pitchFamily="2" charset="-122"/>
                <a:cs typeface="宋体" pitchFamily="2" charset="-122"/>
              </a:rPr>
              <a:t>1. </a:t>
            </a:r>
            <a:r>
              <a:rPr 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关于美育视角下农村小学学科融合教学的文献研究</a:t>
            </a:r>
            <a:r>
              <a:rPr 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。</a:t>
            </a:r>
            <a:r>
              <a:rPr lang="en-US" alt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       </a:t>
            </a:r>
            <a:r>
              <a:rPr lang="zh-CN" sz="2400">
                <a:latin typeface="宋体" pitchFamily="2" charset="-122"/>
                <a:ea typeface="宋体" pitchFamily="2" charset="-122"/>
                <a:cs typeface="宋体" pitchFamily="2" charset="-122"/>
              </a:rPr>
              <a:t>（全体教师）</a:t>
            </a:r>
            <a:endParaRPr lang="zh-CN" sz="24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indent="266700" algn="l">
              <a:lnSpc>
                <a:spcPct val="130000"/>
              </a:lnSpc>
            </a:pPr>
            <a:r>
              <a:rPr lang="en-US" sz="2400">
                <a:latin typeface="宋体" pitchFamily="2" charset="-122"/>
              </a:rPr>
              <a:t>2. 基于美育视角下农村小学学科融合教学的现状调查。    （核心组成员）</a:t>
            </a:r>
            <a:endParaRPr lang="en-US" sz="2400">
              <a:latin typeface="宋体" pitchFamily="2" charset="-122"/>
            </a:endParaRPr>
          </a:p>
          <a:p>
            <a:pPr marL="0" indent="266700" algn="l">
              <a:lnSpc>
                <a:spcPct val="130000"/>
              </a:lnSpc>
            </a:pPr>
            <a:r>
              <a:rPr lang="en-US" sz="2400">
                <a:latin typeface="宋体" pitchFamily="2" charset="-122"/>
              </a:rPr>
              <a:t>3. 关于美育视角下农村小学学科融合教学目标和内容的研究。</a:t>
            </a:r>
            <a:r>
              <a:rPr lang="en-US" sz="2400">
                <a:latin typeface="宋体" pitchFamily="2" charset="-122"/>
              </a:rPr>
              <a:t>（核心组成员）</a:t>
            </a:r>
            <a:endParaRPr lang="en-US" sz="2400">
              <a:latin typeface="宋体" pitchFamily="2" charset="-122"/>
            </a:endParaRPr>
          </a:p>
          <a:p>
            <a:pPr marL="0" indent="266700" algn="l">
              <a:lnSpc>
                <a:spcPct val="130000"/>
              </a:lnSpc>
              <a:buClrTx/>
              <a:buSzTx/>
              <a:buFontTx/>
            </a:pPr>
            <a:r>
              <a:rPr lang="en-US" sz="2400">
                <a:latin typeface="宋体" pitchFamily="2" charset="-122"/>
              </a:rPr>
              <a:t>4.关于美育视角农村小学学科融合教学的研究。             （全体教师）</a:t>
            </a:r>
            <a:endParaRPr lang="en-US" sz="2400">
              <a:latin typeface="宋体" pitchFamily="2" charset="-122"/>
            </a:endParaRPr>
          </a:p>
          <a:p>
            <a:pPr marL="0" indent="266700" algn="l">
              <a:lnSpc>
                <a:spcPct val="140000"/>
              </a:lnSpc>
            </a:pPr>
            <a:r>
              <a:rPr lang="en-US" sz="2400">
                <a:latin typeface="宋体" pitchFamily="2" charset="-122"/>
              </a:rPr>
              <a:t>     作为农村小学，学校实施美育的最佳途径是将美育融入各学科的教学之中。教师根据教学实际有组织有目的地采用灵活多样的教学方式，依据教学目的、教学内容和学生的特点，使学生</a:t>
            </a:r>
            <a:r>
              <a:rPr lang="en-US" sz="2400">
                <a:latin typeface="宋体" pitchFamily="2" charset="-122"/>
              </a:rPr>
              <a:t>在不同形式的美中去感受、体验并引发其创造美。</a:t>
            </a:r>
            <a:endParaRPr lang="en-US" sz="2400">
              <a:latin typeface="宋体" pitchFamily="2" charset="-122"/>
            </a:endParaRPr>
          </a:p>
          <a:p>
            <a:pPr marL="0" indent="266700" algn="l"/>
            <a:r>
              <a:rPr lang="en-US" b="1">
                <a:latin typeface="宋体" pitchFamily="2" charset="-122"/>
              </a:rPr>
              <a:t> </a:t>
            </a:r>
            <a:endParaRPr lang="en-US" altLang="en-US" b="1">
              <a:latin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58085" y="121920"/>
            <a:ext cx="5812155" cy="45491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0" indent="0" algn="l"/>
            <a:endParaRPr lang="zh-CN" sz="3600" b="1">
              <a:solidFill>
                <a:srgbClr val="FF0000"/>
              </a:solidFill>
              <a:latin typeface="Calibri" panose="020F0502020204030204" charset="0"/>
              <a:cs typeface="宋体" pitchFamily="2" charset="-122"/>
            </a:endParaRPr>
          </a:p>
          <a:p>
            <a:pPr marL="0" indent="0" algn="l">
              <a:lnSpc>
                <a:spcPct val="160000"/>
              </a:lnSpc>
            </a:pPr>
            <a:r>
              <a:rPr lang="zh-CN" sz="3600" b="1">
                <a:solidFill>
                  <a:srgbClr val="FF0000"/>
                </a:solidFill>
                <a:latin typeface="Calibri" panose="020F0502020204030204" charset="0"/>
                <a:cs typeface="宋体" pitchFamily="2" charset="-122"/>
              </a:rPr>
              <a:t>社会主义核心价值观</a:t>
            </a:r>
            <a:r>
              <a:rPr lang="zh-CN" sz="3600" b="1">
                <a:latin typeface="Calibri" panose="020F0502020204030204" charset="0"/>
                <a:cs typeface="宋体" pitchFamily="2" charset="-122"/>
              </a:rPr>
              <a:t>富强、民主、文明、和谐、</a:t>
            </a:r>
            <a:endParaRPr lang="zh-CN" sz="3600" b="1">
              <a:latin typeface="Calibri" panose="020F0502020204030204" charset="0"/>
              <a:cs typeface="宋体" pitchFamily="2" charset="-122"/>
            </a:endParaRPr>
          </a:p>
          <a:p>
            <a:pPr marL="0" indent="0" algn="l">
              <a:lnSpc>
                <a:spcPct val="160000"/>
              </a:lnSpc>
            </a:pPr>
            <a:r>
              <a:rPr lang="zh-CN" sz="3600" b="1">
                <a:latin typeface="Calibri" panose="020F0502020204030204" charset="0"/>
                <a:cs typeface="宋体" pitchFamily="2" charset="-122"/>
              </a:rPr>
              <a:t>自由、平等、公正、法治、</a:t>
            </a:r>
            <a:endParaRPr lang="zh-CN" sz="3600" b="1">
              <a:latin typeface="Calibri" panose="020F0502020204030204" charset="0"/>
              <a:cs typeface="宋体" pitchFamily="2" charset="-122"/>
            </a:endParaRPr>
          </a:p>
          <a:p>
            <a:pPr marL="0" indent="0" algn="l">
              <a:lnSpc>
                <a:spcPct val="160000"/>
              </a:lnSpc>
            </a:pPr>
            <a:r>
              <a:rPr lang="zh-CN" sz="3600" b="1">
                <a:latin typeface="Calibri" panose="020F0502020204030204" charset="0"/>
                <a:cs typeface="宋体" pitchFamily="2" charset="-122"/>
              </a:rPr>
              <a:t>爱国、敬业、诚信、友善</a:t>
            </a:r>
            <a:endParaRPr lang="zh-CN" altLang="en-US" sz="3600" b="1">
              <a:latin typeface="Calibri" panose="020F0502020204030204" charset="0"/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1015" y="365760"/>
            <a:ext cx="11160125" cy="41275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79400">
              <a:lnSpc>
                <a:spcPct val="120000"/>
              </a:lnSpc>
            </a:pPr>
            <a:r>
              <a:rPr lang="en-US" altLang="zh-CN" sz="3600" b="1">
                <a:cs typeface="宋体" pitchFamily="2" charset="-122"/>
              </a:rPr>
              <a:t>         </a:t>
            </a:r>
            <a:r>
              <a:rPr lang="zh-CN" sz="3600" b="1">
                <a:solidFill>
                  <a:srgbClr val="FF0000"/>
                </a:solidFill>
                <a:cs typeface="宋体" pitchFamily="2" charset="-122"/>
              </a:rPr>
              <a:t>校训</a:t>
            </a:r>
            <a:r>
              <a:rPr lang="zh-CN" sz="3600" b="1">
                <a:cs typeface="宋体" pitchFamily="2" charset="-122"/>
              </a:rPr>
              <a:t>：臻和致美</a:t>
            </a:r>
            <a:endParaRPr lang="zh-CN" sz="3600" b="1">
              <a:cs typeface="宋体" pitchFamily="2" charset="-122"/>
            </a:endParaRPr>
          </a:p>
          <a:p>
            <a:pPr indent="279400">
              <a:lnSpc>
                <a:spcPct val="120000"/>
              </a:lnSpc>
            </a:pPr>
            <a:r>
              <a:rPr lang="en-US" altLang="zh-CN" sz="3600" b="1">
                <a:cs typeface="宋体" pitchFamily="2" charset="-122"/>
                <a:sym typeface="+mn-ea"/>
              </a:rPr>
              <a:t>         </a:t>
            </a:r>
            <a:r>
              <a:rPr lang="zh-CN" sz="3600" b="1">
                <a:solidFill>
                  <a:srgbClr val="FF0000"/>
                </a:solidFill>
                <a:cs typeface="宋体" pitchFamily="2" charset="-122"/>
                <a:sym typeface="+mn-ea"/>
              </a:rPr>
              <a:t>校风</a:t>
            </a:r>
            <a:r>
              <a:rPr lang="zh-CN" sz="3600" b="1">
                <a:cs typeface="宋体" pitchFamily="2" charset="-122"/>
                <a:sym typeface="+mn-ea"/>
              </a:rPr>
              <a:t>：和而不同，美美与共</a:t>
            </a:r>
            <a:endParaRPr lang="zh-CN" sz="3600" b="1">
              <a:cs typeface="宋体" pitchFamily="2" charset="-122"/>
              <a:sym typeface="+mn-ea"/>
            </a:endParaRPr>
          </a:p>
          <a:p>
            <a:pPr indent="279400">
              <a:lnSpc>
                <a:spcPct val="120000"/>
              </a:lnSpc>
            </a:pPr>
            <a:r>
              <a:rPr lang="en-US" altLang="zh-CN" sz="3600" b="1">
                <a:cs typeface="宋体" pitchFamily="2" charset="-122"/>
                <a:sym typeface="+mn-ea"/>
              </a:rPr>
              <a:t>         </a:t>
            </a:r>
            <a:r>
              <a:rPr lang="zh-CN" sz="3600" b="1">
                <a:solidFill>
                  <a:srgbClr val="FF0000"/>
                </a:solidFill>
                <a:cs typeface="宋体" pitchFamily="2" charset="-122"/>
                <a:sym typeface="+mn-ea"/>
              </a:rPr>
              <a:t>教风</a:t>
            </a:r>
            <a:r>
              <a:rPr lang="zh-CN" sz="3600" b="1">
                <a:cs typeface="宋体" pitchFamily="2" charset="-122"/>
                <a:sym typeface="+mn-ea"/>
              </a:rPr>
              <a:t>：和实生动，近善近美</a:t>
            </a:r>
            <a:endParaRPr lang="zh-CN" sz="3600" b="1">
              <a:cs typeface="宋体" pitchFamily="2" charset="-122"/>
              <a:sym typeface="+mn-ea"/>
            </a:endParaRPr>
          </a:p>
          <a:p>
            <a:pPr indent="279400">
              <a:lnSpc>
                <a:spcPct val="120000"/>
              </a:lnSpc>
            </a:pPr>
            <a:r>
              <a:rPr lang="en-US" altLang="zh-CN" sz="3600" b="1">
                <a:cs typeface="宋体" pitchFamily="2" charset="-122"/>
                <a:sym typeface="+mn-ea"/>
              </a:rPr>
              <a:t>         </a:t>
            </a:r>
            <a:r>
              <a:rPr lang="zh-CN" sz="3600" b="1">
                <a:solidFill>
                  <a:srgbClr val="FF0000"/>
                </a:solidFill>
                <a:cs typeface="宋体" pitchFamily="2" charset="-122"/>
                <a:sym typeface="+mn-ea"/>
              </a:rPr>
              <a:t>学风</a:t>
            </a:r>
            <a:r>
              <a:rPr lang="zh-CN" sz="3600" b="1">
                <a:cs typeface="宋体" pitchFamily="2" charset="-122"/>
                <a:sym typeface="+mn-ea"/>
              </a:rPr>
              <a:t>：和乐共进，各美其美</a:t>
            </a:r>
            <a:endParaRPr lang="zh-CN" sz="3600" b="1">
              <a:cs typeface="宋体" pitchFamily="2" charset="-122"/>
              <a:sym typeface="+mn-ea"/>
            </a:endParaRPr>
          </a:p>
          <a:p>
            <a:pPr indent="279400"/>
            <a:endParaRPr lang="zh-CN" altLang="en-US" sz="3600" b="1">
              <a:sym typeface="+mn-ea"/>
            </a:endParaRPr>
          </a:p>
          <a:p>
            <a:pPr indent="279400"/>
            <a:r>
              <a:rPr lang="zh-CN" altLang="en-US" sz="3600" b="1">
                <a:solidFill>
                  <a:srgbClr val="FF0000"/>
                </a:solidFill>
                <a:sym typeface="+mn-ea"/>
              </a:rPr>
              <a:t>办学理念</a:t>
            </a:r>
            <a:r>
              <a:rPr lang="zh-CN" altLang="en-US" sz="3600" b="1">
                <a:sym typeface="+mn-ea"/>
              </a:rPr>
              <a:t>：“让每一位学生和谐发展，成就美好人生”</a:t>
            </a:r>
            <a:endParaRPr lang="zh-CN" altLang="en-US" sz="3600"/>
          </a:p>
          <a:p>
            <a:pPr indent="279400"/>
            <a:endParaRPr lang="zh-CN" altLang="en-US" sz="3600" b="1">
              <a:cs typeface="宋体" pitchFamily="2" charset="-122"/>
            </a:endParaRPr>
          </a:p>
          <a:p>
            <a:pPr indent="279400"/>
            <a:endParaRPr lang="zh-CN" altLang="en-US" sz="3600" b="1">
              <a:cs typeface="宋体" pitchFamily="2" charset="-122"/>
            </a:endParaRPr>
          </a:p>
          <a:p>
            <a:pPr indent="279400" algn="l">
              <a:buClrTx/>
              <a:buSzTx/>
              <a:buNone/>
            </a:pPr>
            <a:endParaRPr lang="zh-CN" sz="3600" b="1"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632075" y="576580"/>
            <a:ext cx="8305800" cy="3636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60000"/>
              </a:lnSpc>
            </a:pPr>
            <a:r>
              <a:rPr lang="zh-CN" sz="3600" b="1">
                <a:solidFill>
                  <a:srgbClr val="FF0000"/>
                </a:solidFill>
                <a:latin typeface="Calibri" panose="020F0502020204030204" charset="0"/>
                <a:cs typeface="宋体" pitchFamily="2" charset="-122"/>
              </a:rPr>
              <a:t>校园六个好</a:t>
            </a:r>
            <a:r>
              <a:rPr lang="zh-CN" sz="3600" b="1">
                <a:latin typeface="Calibri" panose="020F0502020204030204" charset="0"/>
                <a:cs typeface="宋体" pitchFamily="2" charset="-122"/>
              </a:rPr>
              <a:t>领导班子好、教师队伍好、</a:t>
            </a:r>
            <a:endParaRPr lang="zh-CN" sz="3600" b="1">
              <a:latin typeface="Calibri" panose="020F0502020204030204" charset="0"/>
              <a:cs typeface="宋体" pitchFamily="2" charset="-122"/>
            </a:endParaRPr>
          </a:p>
          <a:p>
            <a:pPr marL="0" indent="0" algn="l">
              <a:lnSpc>
                <a:spcPct val="160000"/>
              </a:lnSpc>
            </a:pPr>
            <a:r>
              <a:rPr lang="zh-CN" sz="3600" b="1">
                <a:latin typeface="Calibri" panose="020F0502020204030204" charset="0"/>
                <a:cs typeface="宋体" pitchFamily="2" charset="-122"/>
              </a:rPr>
              <a:t>校园文化好、校园环境好、</a:t>
            </a:r>
            <a:endParaRPr lang="zh-CN" sz="3600" b="1">
              <a:latin typeface="Calibri" panose="020F0502020204030204" charset="0"/>
              <a:cs typeface="宋体" pitchFamily="2" charset="-122"/>
            </a:endParaRPr>
          </a:p>
          <a:p>
            <a:pPr marL="0" indent="0" algn="l">
              <a:lnSpc>
                <a:spcPct val="160000"/>
              </a:lnSpc>
            </a:pPr>
            <a:r>
              <a:rPr lang="zh-CN" sz="3600" b="1">
                <a:latin typeface="Calibri" panose="020F0502020204030204" charset="0"/>
                <a:cs typeface="宋体" pitchFamily="2" charset="-122"/>
              </a:rPr>
              <a:t>活动阵地好、思想道德教育好</a:t>
            </a:r>
            <a:endParaRPr lang="zh-CN" altLang="en-US" sz="3600" b="1">
              <a:latin typeface="Calibri" panose="020F0502020204030204" charset="0"/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7880" y="0"/>
            <a:ext cx="11016615" cy="4187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80000"/>
              </a:lnSpc>
            </a:pPr>
            <a:r>
              <a:rPr lang="zh-CN" sz="2800" b="1">
                <a:solidFill>
                  <a:srgbClr val="0000FF"/>
                </a:solidFill>
                <a:latin typeface="Calibri" panose="020F0502020204030204" charset="0"/>
                <a:cs typeface="宋体" pitchFamily="2" charset="-122"/>
              </a:rPr>
              <a:t>暑期教师培训开展情况</a:t>
            </a:r>
            <a:endParaRPr lang="zh-CN" b="0">
              <a:latin typeface="Calibri" panose="020F0502020204030204" charset="0"/>
              <a:cs typeface="宋体" pitchFamily="2" charset="-122"/>
            </a:endParaRPr>
          </a:p>
          <a:p>
            <a:pPr marL="0" indent="0" algn="l">
              <a:lnSpc>
                <a:spcPct val="180000"/>
              </a:lnSpc>
            </a:pPr>
            <a:r>
              <a:rPr lang="zh-CN" sz="2400" b="0">
                <a:latin typeface="Calibri" panose="020F0502020204030204" charset="0"/>
                <a:cs typeface="宋体" pitchFamily="2" charset="-122"/>
              </a:rPr>
              <a:t>暑期培训围绕师德师风建设、教学理念、教学基本功、学校文化、教学常规管理、信息技术能力提升等方面内容，采用专家讲座、实践操作、团体辅导等多种方式，对全体教师、新教师、学科教师等不同教师群体开展普适性、针对性的培训。如每年为期两天的新教师系列课程培训，涵盖学校文化了解、学校教育教学管理制度学习、学科基本功、班级管理等多方面的学习培训。</a:t>
            </a:r>
            <a:endParaRPr lang="zh-CN" altLang="en-US" sz="2400" b="0">
              <a:latin typeface="Calibri" panose="020F0502020204030204" charset="0"/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3940" y="391795"/>
            <a:ext cx="10103485" cy="362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800" b="1">
                <a:solidFill>
                  <a:srgbClr val="0000FF"/>
                </a:solidFill>
                <a:latin typeface="Calibri" panose="020F0502020204030204" charset="0"/>
                <a:cs typeface="宋体" pitchFamily="2" charset="-122"/>
              </a:rPr>
              <a:t>信息化培训</a:t>
            </a:r>
            <a:endParaRPr lang="zh-CN" b="0">
              <a:latin typeface="Calibri" panose="020F0502020204030204" charset="0"/>
              <a:cs typeface="宋体" pitchFamily="2" charset="-122"/>
            </a:endParaRPr>
          </a:p>
          <a:p>
            <a:pPr marL="0" indent="0" algn="l">
              <a:lnSpc>
                <a:spcPct val="140000"/>
              </a:lnSpc>
            </a:pPr>
            <a:r>
              <a:rPr lang="zh-CN" sz="2400" b="0">
                <a:latin typeface="Calibri" panose="020F0502020204030204" charset="0"/>
                <a:cs typeface="宋体" pitchFamily="2" charset="-122"/>
              </a:rPr>
              <a:t>学校在区教育部门指导下，先后开展了两轮全员性的信息技术培训，人人参与。内容涵盖信息技术基础知识、课件和微课的设计制作、网络平台的使用等等，并人人上交作业进行考核。其次，积极组织教师参加省市级的网络信息化培训，在暑期培训中加入信息化的专家讲座培训、校园多媒体设备和网络办公平台使用与管理的培训等，</a:t>
            </a:r>
            <a:r>
              <a:rPr lang="zh-CN" sz="2400" b="0">
                <a:solidFill>
                  <a:srgbClr val="FF0000"/>
                </a:solidFill>
                <a:latin typeface="Calibri" panose="020F0502020204030204" charset="0"/>
                <a:cs typeface="宋体" pitchFamily="2" charset="-122"/>
              </a:rPr>
              <a:t>每位教师</a:t>
            </a:r>
            <a:r>
              <a:rPr lang="zh-CN" sz="2400" b="0">
                <a:latin typeface="Calibri" panose="020F0502020204030204" charset="0"/>
                <a:cs typeface="宋体" pitchFamily="2" charset="-122"/>
              </a:rPr>
              <a:t>都能熟练运用信息化手段组织教学。</a:t>
            </a:r>
            <a:endParaRPr lang="zh-CN" altLang="en-US" sz="2400" b="0">
              <a:latin typeface="Calibri" panose="020F0502020204030204" charset="0"/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811530" y="38735"/>
            <a:ext cx="10692765" cy="6431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solidFill>
                  <a:srgbClr val="203864"/>
                </a:solidFill>
                <a:latin typeface="+mj-ea"/>
                <a:ea typeface="+mj-ea"/>
                <a:cs typeface="+mj-ea"/>
              </a:rPr>
              <a:t>校本研修</a:t>
            </a:r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  <a:p>
            <a:pPr algn="l"/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每学期不少于</a:t>
            </a:r>
            <a:r>
              <a:rPr lang="en-US" altLang="zh-CN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10</a:t>
            </a:r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次全体教师</a:t>
            </a:r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校本培训</a:t>
            </a:r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形式：师德师风主题教育、</a:t>
            </a:r>
            <a:r>
              <a:rPr lang="zh-CN" altLang="en-US" sz="2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新课标理论学习、</a:t>
            </a:r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专家讲座、教师经验分享、课题培训等</a:t>
            </a:r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方式：集中学习、年级组学习、个人自主学习</a:t>
            </a:r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结合</a:t>
            </a:r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教师业务</a:t>
            </a:r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档案：《教科研手册》</a:t>
            </a:r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endParaRPr lang="zh-CN" altLang="en-US" sz="2800" b="1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algn="l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  <a:p>
            <a:pPr algn="l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473075"/>
            <a:ext cx="1219263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本学期校本研修</a:t>
            </a:r>
            <a:endParaRPr lang="zh-CN" altLang="en-US" sz="2800"/>
          </a:p>
          <a:p>
            <a:endParaRPr lang="en-US" altLang="zh-CN" sz="2400"/>
          </a:p>
          <a:p>
            <a:r>
              <a:rPr lang="en-US" altLang="zh-CN" sz="2400"/>
              <a:t>1.    </a:t>
            </a:r>
            <a:r>
              <a:rPr lang="zh-CN" altLang="en-US" sz="2400"/>
              <a:t>学校文化解读分享</a:t>
            </a:r>
            <a:r>
              <a:rPr lang="en-US" altLang="zh-CN" sz="2400"/>
              <a:t>                                                         </a:t>
            </a:r>
            <a:r>
              <a:rPr lang="zh-CN" altLang="en-US" sz="2400"/>
              <a:t>主讲：陆榕</a:t>
            </a:r>
            <a:r>
              <a:rPr lang="en-US" altLang="zh-CN" sz="2400"/>
              <a:t>       2023.8.29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2.     </a:t>
            </a:r>
            <a:r>
              <a:rPr lang="zh-CN" altLang="en-US" sz="2400"/>
              <a:t>师德师风</a:t>
            </a:r>
            <a:r>
              <a:rPr lang="zh-CN" altLang="en-US" sz="2400"/>
              <a:t>建设“香莲润心”共同体构建</a:t>
            </a:r>
            <a:r>
              <a:rPr lang="en-US" altLang="zh-CN" sz="2400"/>
              <a:t>                </a:t>
            </a:r>
            <a:r>
              <a:rPr lang="zh-CN" altLang="en-US" sz="2400"/>
              <a:t>主讲：刘亚华</a:t>
            </a:r>
            <a:r>
              <a:rPr lang="en-US" altLang="zh-CN" sz="2400"/>
              <a:t>     2023.9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3. </a:t>
            </a:r>
            <a:r>
              <a:rPr lang="zh-CN" altLang="en-US" sz="2400"/>
              <a:t>《论文写作与投稿》</a:t>
            </a:r>
            <a:r>
              <a:rPr lang="en-US" altLang="zh-CN" sz="2400"/>
              <a:t>                                                        </a:t>
            </a:r>
            <a:r>
              <a:rPr lang="zh-CN" altLang="en-US" sz="2400"/>
              <a:t>主讲：冯凯</a:t>
            </a:r>
            <a:r>
              <a:rPr lang="en-US" altLang="zh-CN" sz="2400"/>
              <a:t>        2023.9.</a:t>
            </a:r>
            <a:endParaRPr lang="en-US" altLang="zh-CN" sz="2400"/>
          </a:p>
          <a:p>
            <a:endParaRPr lang="zh-CN" altLang="en-US" sz="2400"/>
          </a:p>
          <a:p>
            <a:r>
              <a:rPr lang="en-US" altLang="zh-CN" sz="2400"/>
              <a:t>4.  </a:t>
            </a:r>
            <a:r>
              <a:rPr lang="zh-CN" altLang="en-US" sz="2400"/>
              <a:t>《美育视角下农村小学学科融合教学的实践研究》课题培训</a:t>
            </a:r>
            <a:r>
              <a:rPr lang="en-US" altLang="zh-CN" sz="2400"/>
              <a:t>       </a:t>
            </a:r>
            <a:r>
              <a:rPr lang="zh-CN" altLang="en-US" sz="2400"/>
              <a:t>主讲：张燕</a:t>
            </a:r>
            <a:r>
              <a:rPr lang="en-US" altLang="zh-CN" sz="2400"/>
              <a:t>  2023.10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5. </a:t>
            </a:r>
            <a:r>
              <a:rPr lang="zh-CN" altLang="en-US" sz="2400"/>
              <a:t>《常州市劳动教育促进条例》学习</a:t>
            </a:r>
            <a:r>
              <a:rPr lang="en-US" altLang="zh-CN" sz="2400"/>
              <a:t>                              </a:t>
            </a:r>
            <a:r>
              <a:rPr lang="zh-CN" altLang="en-US" sz="2400"/>
              <a:t>主讲：莫金霞</a:t>
            </a:r>
            <a:r>
              <a:rPr lang="en-US" altLang="zh-CN" sz="2400"/>
              <a:t>    2023.10</a:t>
            </a:r>
            <a:endParaRPr lang="en-US" altLang="zh-CN" sz="2400"/>
          </a:p>
          <a:p>
            <a:endParaRPr lang="en-US" altLang="zh-CN" sz="2400"/>
          </a:p>
          <a:p>
            <a:endParaRPr lang="zh-CN" altLang="zh-CN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53340" y="-8255"/>
            <a:ext cx="633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 </a:t>
            </a:r>
            <a:r>
              <a:rPr lang="zh-CN" altLang="en-US" sz="2800" b="1"/>
              <a:t>芙小教科研</a:t>
            </a:r>
            <a:r>
              <a:rPr lang="zh-CN" altLang="en-US" sz="2800" b="1"/>
              <a:t>在线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428625" y="720090"/>
            <a:ext cx="40640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省“十</a:t>
            </a:r>
            <a:r>
              <a:rPr lang="zh-CN" altLang="en-US"/>
              <a:t>三五”规划课题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/>
              <a:t>项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                              </a:t>
            </a:r>
            <a:r>
              <a:rPr lang="zh-CN" altLang="en-US"/>
              <a:t>（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zh-CN" altLang="en-US"/>
              <a:t>结题）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区第一批“十四五”课题</a:t>
            </a: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/>
              <a:t>项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       </a:t>
            </a:r>
            <a:r>
              <a:rPr lang="zh-CN" altLang="en-US"/>
              <a:t>（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zh-CN" altLang="en-US"/>
              <a:t>结题）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第二批“十四五”市级备案课题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>
                <a:sym typeface="+mn-ea"/>
              </a:rPr>
              <a:t>项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              </a:t>
            </a:r>
            <a:r>
              <a:rPr lang="zh-CN" altLang="en-US">
                <a:sym typeface="+mn-ea"/>
              </a:rPr>
              <a:t>区级备案课题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>
                <a:sym typeface="+mn-ea"/>
              </a:rPr>
              <a:t>项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2023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月</a:t>
            </a:r>
            <a:r>
              <a:rPr lang="zh-CN" altLang="en-US">
                <a:sym typeface="+mn-ea"/>
              </a:rPr>
              <a:t>完成开题论证）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校级微课题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>
                <a:sym typeface="+mn-ea"/>
              </a:rPr>
              <a:t>项</a:t>
            </a:r>
            <a:r>
              <a:rPr lang="en-US" altLang="zh-CN">
                <a:sym typeface="+mn-ea"/>
              </a:rPr>
              <a:t> 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2023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月中期</a:t>
            </a:r>
            <a:r>
              <a:rPr lang="zh-CN" altLang="en-US">
                <a:sym typeface="+mn-ea"/>
              </a:rPr>
              <a:t>评估）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3245" y="168910"/>
            <a:ext cx="7543800" cy="4257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45085"/>
            <a:ext cx="4168775" cy="48171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23485" y="1440815"/>
            <a:ext cx="66617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美作为教育的手段和目的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贯穿整个教育活动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1094105"/>
            <a:ext cx="10449560" cy="1727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l">
              <a:lnSpc>
                <a:spcPct val="190000"/>
              </a:lnSpc>
            </a:pPr>
            <a:r>
              <a:rPr lang="en-US" sz="2800" b="0">
                <a:latin typeface="Calibri" panose="020F0502020204030204" charset="0"/>
                <a:cs typeface="宋体" pitchFamily="2" charset="-122"/>
              </a:rPr>
              <a:t>“</a:t>
            </a:r>
            <a:r>
              <a:rPr lang="zh-CN" sz="2800" b="0">
                <a:cs typeface="宋体" pitchFamily="2" charset="-122"/>
              </a:rPr>
              <a:t>美</a:t>
            </a:r>
            <a:r>
              <a:rPr lang="en-US" sz="2800" b="0">
                <a:latin typeface="Calibri" panose="020F0502020204030204" charset="0"/>
                <a:cs typeface="宋体" pitchFamily="2" charset="-122"/>
              </a:rPr>
              <a:t>”</a:t>
            </a:r>
            <a:r>
              <a:rPr lang="zh-CN" sz="2800" b="0">
                <a:cs typeface="宋体" pitchFamily="2" charset="-122"/>
              </a:rPr>
              <a:t>在教育中的价值，一直是被低估的。可是，美育中蕴含的巨大价值和育人力量，始终无法被遮蔽。</a:t>
            </a:r>
            <a:endParaRPr lang="zh-CN" altLang="en-US" sz="2800" b="0"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790" y="1438910"/>
            <a:ext cx="11672570" cy="15303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endParaRPr lang="zh-CN" sz="2400" b="0">
              <a:cs typeface="宋体" pitchFamily="2" charset="-122"/>
            </a:endParaRPr>
          </a:p>
          <a:p>
            <a:pPr indent="0"/>
            <a:r>
              <a:rPr lang="zh-CN" sz="2400" b="0">
                <a:cs typeface="宋体" pitchFamily="2" charset="-122"/>
              </a:rPr>
              <a:t>审美情趣成为核心素养，中小学艺术类课程纳入学业要求，艺术科目纳入中考改革试点，《义务教育艺术课程标准（</a:t>
            </a:r>
            <a:r>
              <a:rPr lang="en-US" sz="2400" b="0">
                <a:latin typeface="Calibri" panose="020F0502020204030204" charset="0"/>
                <a:cs typeface="宋体" pitchFamily="2" charset="-122"/>
              </a:rPr>
              <a:t>2022</a:t>
            </a:r>
            <a:r>
              <a:rPr lang="zh-CN" sz="2400" b="0">
                <a:cs typeface="宋体" pitchFamily="2" charset="-122"/>
              </a:rPr>
              <a:t>年版）》将音乐、美术、舞蹈、戏剧、影视进行了一体化设计</a:t>
            </a:r>
            <a:r>
              <a:rPr lang="en-US" altLang="zh-CN" sz="2400" b="0">
                <a:cs typeface="宋体" pitchFamily="2" charset="-122"/>
              </a:rPr>
              <a:t>......</a:t>
            </a:r>
            <a:endParaRPr lang="en-US" altLang="zh-CN" sz="2400" b="0">
              <a:cs typeface="宋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4850" y="557530"/>
            <a:ext cx="108762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800" b="0">
                <a:cs typeface="宋体" pitchFamily="2" charset="-122"/>
              </a:rPr>
              <a:t>                     </a:t>
            </a:r>
            <a:r>
              <a:rPr lang="zh-CN" sz="2800" b="1">
                <a:solidFill>
                  <a:srgbClr val="FF0000"/>
                </a:solidFill>
                <a:cs typeface="宋体" pitchFamily="2" charset="-122"/>
              </a:rPr>
              <a:t>挖掘美育的价值、发挥美育的力量，</a:t>
            </a:r>
            <a:endParaRPr lang="zh-CN" sz="2800" b="1">
              <a:solidFill>
                <a:srgbClr val="FF0000"/>
              </a:solidFill>
              <a:cs typeface="宋体" pitchFamily="2" charset="-122"/>
            </a:endParaRPr>
          </a:p>
          <a:p>
            <a:pPr marL="0" indent="0" algn="l"/>
            <a:r>
              <a:rPr lang="zh-CN" sz="2800" b="1">
                <a:cs typeface="宋体" pitchFamily="2" charset="-122"/>
              </a:rPr>
              <a:t>不仅已经成为人们普遍的共识，而且也成了国家的政策导向。</a:t>
            </a:r>
            <a:endParaRPr lang="zh-CN" altLang="en-US" sz="2800" b="1">
              <a:cs typeface="宋体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4790" y="3283585"/>
            <a:ext cx="113569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l"/>
            <a:r>
              <a:rPr lang="en-US" sz="2400" b="0">
                <a:latin typeface="Calibri" panose="020F0502020204030204" charset="0"/>
                <a:cs typeface="宋体" pitchFamily="2" charset="-122"/>
              </a:rPr>
              <a:t>“</a:t>
            </a:r>
            <a:r>
              <a:rPr lang="zh-CN" sz="2400" b="0">
                <a:cs typeface="宋体" pitchFamily="2" charset="-122"/>
              </a:rPr>
              <a:t>双减</a:t>
            </a:r>
            <a:r>
              <a:rPr lang="en-US" sz="2400" b="0">
                <a:latin typeface="Calibri" panose="020F0502020204030204" charset="0"/>
                <a:cs typeface="宋体" pitchFamily="2" charset="-122"/>
              </a:rPr>
              <a:t>”</a:t>
            </a:r>
            <a:r>
              <a:rPr lang="zh-CN" sz="2400" b="0">
                <a:cs typeface="宋体" pitchFamily="2" charset="-122"/>
              </a:rPr>
              <a:t>政策的出台，很大程度上源于教育生态的失衡，所着力展开的是一场重塑。学校美育同样也存在教育生态失衡的问题，我们同样需要一场触及其中每一个环节的重塑。</a:t>
            </a:r>
            <a:endParaRPr lang="zh-CN" altLang="en-US" sz="2400" b="0"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1795" y="1098550"/>
            <a:ext cx="1153350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30000"/>
              </a:lnSpc>
            </a:pPr>
            <a:r>
              <a:rPr lang="en-US" sz="2800" b="0">
                <a:latin typeface="Calibri" panose="020F0502020204030204" charset="0"/>
                <a:cs typeface="宋体" pitchFamily="2" charset="-122"/>
              </a:rPr>
              <a:t>        2022</a:t>
            </a:r>
            <a:r>
              <a:rPr lang="zh-CN" sz="2800" b="0">
                <a:cs typeface="宋体" pitchFamily="2" charset="-122"/>
              </a:rPr>
              <a:t>版新课标提出，要以美育人、以美化人、以美润心、以美培元。以教育之美培育人之美，是对冲教育功利性、社会功利性，提升教育品质、走向美丽人生与美好生活的必要手段。以美提升教育境界、人生境界、生活质量，是当前教育的重要任务。</a:t>
            </a:r>
            <a:endParaRPr lang="zh-CN" altLang="en-US" sz="2800" b="0"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1015" y="365760"/>
            <a:ext cx="11160125" cy="41275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79400">
              <a:lnSpc>
                <a:spcPct val="120000"/>
              </a:lnSpc>
            </a:pPr>
            <a:r>
              <a:rPr lang="en-US" altLang="zh-CN" sz="3600" b="1">
                <a:cs typeface="宋体" pitchFamily="2" charset="-122"/>
              </a:rPr>
              <a:t>         </a:t>
            </a:r>
            <a:r>
              <a:rPr lang="zh-CN" sz="3600" b="1">
                <a:solidFill>
                  <a:srgbClr val="FF0000"/>
                </a:solidFill>
                <a:cs typeface="宋体" pitchFamily="2" charset="-122"/>
              </a:rPr>
              <a:t>校训</a:t>
            </a:r>
            <a:r>
              <a:rPr lang="zh-CN" sz="3600" b="1">
                <a:cs typeface="宋体" pitchFamily="2" charset="-122"/>
              </a:rPr>
              <a:t>：臻和致美</a:t>
            </a:r>
            <a:endParaRPr lang="zh-CN" sz="3600" b="1">
              <a:cs typeface="宋体" pitchFamily="2" charset="-122"/>
            </a:endParaRPr>
          </a:p>
          <a:p>
            <a:pPr indent="279400">
              <a:lnSpc>
                <a:spcPct val="120000"/>
              </a:lnSpc>
            </a:pPr>
            <a:r>
              <a:rPr lang="en-US" altLang="zh-CN" sz="3600" b="1">
                <a:cs typeface="宋体" pitchFamily="2" charset="-122"/>
                <a:sym typeface="+mn-ea"/>
              </a:rPr>
              <a:t>         </a:t>
            </a:r>
            <a:r>
              <a:rPr lang="zh-CN" sz="3600" b="1">
                <a:solidFill>
                  <a:srgbClr val="FF0000"/>
                </a:solidFill>
                <a:cs typeface="宋体" pitchFamily="2" charset="-122"/>
                <a:sym typeface="+mn-ea"/>
              </a:rPr>
              <a:t>校风</a:t>
            </a:r>
            <a:r>
              <a:rPr lang="zh-CN" sz="3600" b="1">
                <a:cs typeface="宋体" pitchFamily="2" charset="-122"/>
                <a:sym typeface="+mn-ea"/>
              </a:rPr>
              <a:t>：和而不同，美美与共</a:t>
            </a:r>
            <a:endParaRPr lang="zh-CN" sz="3600" b="1">
              <a:cs typeface="宋体" pitchFamily="2" charset="-122"/>
              <a:sym typeface="+mn-ea"/>
            </a:endParaRPr>
          </a:p>
          <a:p>
            <a:pPr indent="279400">
              <a:lnSpc>
                <a:spcPct val="120000"/>
              </a:lnSpc>
            </a:pPr>
            <a:r>
              <a:rPr lang="en-US" altLang="zh-CN" sz="3600" b="1">
                <a:cs typeface="宋体" pitchFamily="2" charset="-122"/>
                <a:sym typeface="+mn-ea"/>
              </a:rPr>
              <a:t>         </a:t>
            </a:r>
            <a:r>
              <a:rPr lang="zh-CN" sz="3600" b="1">
                <a:solidFill>
                  <a:srgbClr val="FF0000"/>
                </a:solidFill>
                <a:cs typeface="宋体" pitchFamily="2" charset="-122"/>
                <a:sym typeface="+mn-ea"/>
              </a:rPr>
              <a:t>教风</a:t>
            </a:r>
            <a:r>
              <a:rPr lang="zh-CN" sz="3600" b="1">
                <a:cs typeface="宋体" pitchFamily="2" charset="-122"/>
                <a:sym typeface="+mn-ea"/>
              </a:rPr>
              <a:t>：和实生动，近善近美</a:t>
            </a:r>
            <a:endParaRPr lang="zh-CN" sz="3600" b="1">
              <a:cs typeface="宋体" pitchFamily="2" charset="-122"/>
              <a:sym typeface="+mn-ea"/>
            </a:endParaRPr>
          </a:p>
          <a:p>
            <a:pPr indent="279400">
              <a:lnSpc>
                <a:spcPct val="120000"/>
              </a:lnSpc>
            </a:pPr>
            <a:r>
              <a:rPr lang="en-US" altLang="zh-CN" sz="3600" b="1">
                <a:cs typeface="宋体" pitchFamily="2" charset="-122"/>
                <a:sym typeface="+mn-ea"/>
              </a:rPr>
              <a:t>         </a:t>
            </a:r>
            <a:r>
              <a:rPr lang="zh-CN" sz="3600" b="1">
                <a:solidFill>
                  <a:srgbClr val="FF0000"/>
                </a:solidFill>
                <a:cs typeface="宋体" pitchFamily="2" charset="-122"/>
                <a:sym typeface="+mn-ea"/>
              </a:rPr>
              <a:t>学风</a:t>
            </a:r>
            <a:r>
              <a:rPr lang="zh-CN" sz="3600" b="1">
                <a:cs typeface="宋体" pitchFamily="2" charset="-122"/>
                <a:sym typeface="+mn-ea"/>
              </a:rPr>
              <a:t>：和乐共进，各美其美</a:t>
            </a:r>
            <a:endParaRPr lang="zh-CN" sz="3600" b="1">
              <a:cs typeface="宋体" pitchFamily="2" charset="-122"/>
              <a:sym typeface="+mn-ea"/>
            </a:endParaRPr>
          </a:p>
          <a:p>
            <a:pPr indent="279400"/>
            <a:endParaRPr lang="zh-CN" altLang="en-US" sz="3600" b="1">
              <a:sym typeface="+mn-ea"/>
            </a:endParaRPr>
          </a:p>
          <a:p>
            <a:pPr indent="279400"/>
            <a:r>
              <a:rPr lang="zh-CN" altLang="en-US" sz="3600" b="1">
                <a:solidFill>
                  <a:srgbClr val="FF0000"/>
                </a:solidFill>
                <a:sym typeface="+mn-ea"/>
              </a:rPr>
              <a:t>办学理念</a:t>
            </a:r>
            <a:r>
              <a:rPr lang="zh-CN" altLang="en-US" sz="3600" b="1">
                <a:sym typeface="+mn-ea"/>
              </a:rPr>
              <a:t>：“让每一位学生和谐发展，成就美好人生”</a:t>
            </a:r>
            <a:endParaRPr lang="zh-CN" altLang="en-US" sz="3600"/>
          </a:p>
          <a:p>
            <a:pPr indent="279400"/>
            <a:endParaRPr lang="zh-CN" altLang="en-US" sz="3600" b="1">
              <a:cs typeface="宋体" pitchFamily="2" charset="-122"/>
            </a:endParaRPr>
          </a:p>
          <a:p>
            <a:pPr indent="279400"/>
            <a:endParaRPr lang="zh-CN" altLang="en-US" sz="3600" b="1">
              <a:cs typeface="宋体" pitchFamily="2" charset="-122"/>
            </a:endParaRPr>
          </a:p>
          <a:p>
            <a:pPr indent="279400" algn="l">
              <a:buClrTx/>
              <a:buSzTx/>
              <a:buNone/>
            </a:pPr>
            <a:endParaRPr lang="zh-CN" sz="3600" b="1"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900" y="528320"/>
            <a:ext cx="113049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江苏省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“十三五”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规划课题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《核心素养下，基于学校“和美”理念的特色班级文化打造的行动</a:t>
            </a:r>
            <a:r>
              <a:rPr lang="zh-CN" altLang="en-US" sz="2400">
                <a:sym typeface="+mn-ea"/>
              </a:rPr>
              <a:t>研究》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     2020</a:t>
            </a:r>
            <a:r>
              <a:rPr lang="zh-CN" altLang="en-US" sz="2400">
                <a:sym typeface="+mn-ea"/>
              </a:rPr>
              <a:t>年</a:t>
            </a: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月立项</a:t>
            </a:r>
            <a:r>
              <a:rPr lang="en-US" altLang="zh-CN" sz="2400">
                <a:sym typeface="+mn-ea"/>
              </a:rPr>
              <a:t>   2021</a:t>
            </a:r>
            <a:r>
              <a:rPr lang="zh-CN" altLang="en-US" sz="2400">
                <a:sym typeface="+mn-ea"/>
              </a:rPr>
              <a:t>年</a:t>
            </a:r>
            <a:r>
              <a:rPr lang="en-US" altLang="zh-CN" sz="2400">
                <a:sym typeface="+mn-ea"/>
              </a:rPr>
              <a:t>11</a:t>
            </a:r>
            <a:r>
              <a:rPr lang="zh-CN" altLang="en-US" sz="2400">
                <a:sym typeface="+mn-ea"/>
              </a:rPr>
              <a:t>月中期评估</a:t>
            </a:r>
            <a:r>
              <a:rPr lang="en-US" altLang="zh-CN" sz="2400">
                <a:sym typeface="+mn-ea"/>
              </a:rPr>
              <a:t>   2023</a:t>
            </a:r>
            <a:r>
              <a:rPr lang="zh-CN" altLang="en-US" sz="2400">
                <a:sym typeface="+mn-ea"/>
              </a:rPr>
              <a:t>年</a:t>
            </a:r>
            <a:r>
              <a:rPr lang="en-US" altLang="zh-CN" sz="2400">
                <a:sym typeface="+mn-ea"/>
              </a:rPr>
              <a:t>12</a:t>
            </a:r>
            <a:r>
              <a:rPr lang="zh-CN" altLang="en-US" sz="2400">
                <a:sym typeface="+mn-ea"/>
              </a:rPr>
              <a:t>月将进行</a:t>
            </a:r>
            <a:r>
              <a:rPr lang="zh-CN" altLang="en-US" sz="2400">
                <a:sym typeface="+mn-ea"/>
              </a:rPr>
              <a:t>结题鉴定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常州市</a:t>
            </a:r>
            <a:r>
              <a:rPr lang="zh-CN" altLang="en-US" sz="2400">
                <a:sym typeface="+mn-ea"/>
              </a:rPr>
              <a:t>基础教育学校品质提升建设项目</a:t>
            </a:r>
            <a:r>
              <a:rPr lang="zh-CN" altLang="en-US" sz="2400"/>
              <a:t>暨</a:t>
            </a:r>
            <a:r>
              <a:rPr lang="zh-CN" altLang="en-US" sz="2400">
                <a:solidFill>
                  <a:srgbClr val="FF0000"/>
                </a:solidFill>
              </a:rPr>
              <a:t>前瞻性教学改革实验项目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《以美育人视域下乡村小学艺术课程的创新实践》</a:t>
            </a:r>
            <a:r>
              <a:rPr lang="en-US" altLang="zh-CN" sz="2400">
                <a:sym typeface="+mn-ea"/>
              </a:rPr>
              <a:t>              2023</a:t>
            </a:r>
            <a:r>
              <a:rPr lang="zh-CN" altLang="en-US" sz="2400">
                <a:sym typeface="+mn-ea"/>
              </a:rPr>
              <a:t>年</a:t>
            </a:r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月立项</a:t>
            </a:r>
            <a:endParaRPr lang="en-US" altLang="zh-CN" sz="2400"/>
          </a:p>
          <a:p>
            <a:endParaRPr lang="zh-CN" altLang="en-US" sz="2400"/>
          </a:p>
          <a:p>
            <a:r>
              <a:rPr lang="zh-CN" altLang="en-US" sz="2400"/>
              <a:t>“十四五”第二批常州</a:t>
            </a:r>
            <a:r>
              <a:rPr lang="zh-CN" altLang="en-US" sz="2400">
                <a:solidFill>
                  <a:srgbClr val="FF0000"/>
                </a:solidFill>
              </a:rPr>
              <a:t>市备案课题</a:t>
            </a:r>
            <a:r>
              <a:rPr lang="en-US" altLang="zh-CN" sz="2400"/>
              <a:t>            </a:t>
            </a:r>
            <a:endParaRPr lang="en-US" altLang="zh-CN" sz="2400"/>
          </a:p>
          <a:p>
            <a:r>
              <a:rPr lang="zh-CN" altLang="en-US" sz="2400"/>
              <a:t>《美育视角下农村小学学科融合教学的实践研究》</a:t>
            </a:r>
            <a:r>
              <a:rPr lang="en-US" altLang="zh-CN" sz="2400"/>
              <a:t>              </a:t>
            </a:r>
            <a:r>
              <a:rPr lang="en-US" altLang="zh-CN" sz="2400">
                <a:sym typeface="+mn-ea"/>
              </a:rPr>
              <a:t>2023</a:t>
            </a:r>
            <a:r>
              <a:rPr lang="zh-CN" altLang="en-US" sz="2400">
                <a:sym typeface="+mn-ea"/>
              </a:rPr>
              <a:t>年</a:t>
            </a:r>
            <a:r>
              <a:rPr lang="en-US" altLang="zh-CN" sz="2400">
                <a:sym typeface="+mn-ea"/>
              </a:rPr>
              <a:t>6</a:t>
            </a:r>
            <a:r>
              <a:rPr lang="zh-CN" altLang="en-US" sz="2400">
                <a:sym typeface="+mn-ea"/>
              </a:rPr>
              <a:t>月立项</a:t>
            </a:r>
            <a:endParaRPr lang="zh-CN" altLang="en-US" sz="2400"/>
          </a:p>
          <a:p>
            <a:r>
              <a:rPr lang="en-US" altLang="zh-CN" sz="2400"/>
              <a:t>                                                                                                           2023</a:t>
            </a:r>
            <a:r>
              <a:rPr lang="zh-CN" altLang="en-US" sz="2400"/>
              <a:t>年</a:t>
            </a:r>
            <a:r>
              <a:rPr lang="en-US" altLang="zh-CN" sz="2400"/>
              <a:t>9</a:t>
            </a:r>
            <a:r>
              <a:rPr lang="zh-CN" altLang="en-US" sz="2400"/>
              <a:t>月开题论证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-6350" y="4862195"/>
            <a:ext cx="12204000" cy="1997123"/>
            <a:chOff x="1" y="8076"/>
            <a:chExt cx="20248" cy="33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6"/>
            <p:cNvSpPr/>
            <p:nvPr/>
          </p:nvSpPr>
          <p:spPr bwMode="auto">
            <a:xfrm>
              <a:off x="1" y="8501"/>
              <a:ext cx="20249" cy="2889"/>
            </a:xfrm>
            <a:custGeom>
              <a:avLst/>
              <a:gdLst>
                <a:gd name="T0" fmla="*/ 1115 w 5702"/>
                <a:gd name="T1" fmla="*/ 0 h 1219"/>
                <a:gd name="T2" fmla="*/ 1277 w 5702"/>
                <a:gd name="T3" fmla="*/ 0 h 1219"/>
                <a:gd name="T4" fmla="*/ 1428 w 5702"/>
                <a:gd name="T5" fmla="*/ 2 h 1219"/>
                <a:gd name="T6" fmla="*/ 1569 w 5702"/>
                <a:gd name="T7" fmla="*/ 2 h 1219"/>
                <a:gd name="T8" fmla="*/ 1698 w 5702"/>
                <a:gd name="T9" fmla="*/ 4 h 1219"/>
                <a:gd name="T10" fmla="*/ 1816 w 5702"/>
                <a:gd name="T11" fmla="*/ 6 h 1219"/>
                <a:gd name="T12" fmla="*/ 1922 w 5702"/>
                <a:gd name="T13" fmla="*/ 7 h 1219"/>
                <a:gd name="T14" fmla="*/ 2018 w 5702"/>
                <a:gd name="T15" fmla="*/ 11 h 1219"/>
                <a:gd name="T16" fmla="*/ 2102 w 5702"/>
                <a:gd name="T17" fmla="*/ 14 h 1219"/>
                <a:gd name="T18" fmla="*/ 2201 w 5702"/>
                <a:gd name="T19" fmla="*/ 20 h 1219"/>
                <a:gd name="T20" fmla="*/ 2293 w 5702"/>
                <a:gd name="T21" fmla="*/ 32 h 1219"/>
                <a:gd name="T22" fmla="*/ 2375 w 5702"/>
                <a:gd name="T23" fmla="*/ 46 h 1219"/>
                <a:gd name="T24" fmla="*/ 2452 w 5702"/>
                <a:gd name="T25" fmla="*/ 63 h 1219"/>
                <a:gd name="T26" fmla="*/ 2518 w 5702"/>
                <a:gd name="T27" fmla="*/ 84 h 1219"/>
                <a:gd name="T28" fmla="*/ 2579 w 5702"/>
                <a:gd name="T29" fmla="*/ 107 h 1219"/>
                <a:gd name="T30" fmla="*/ 2633 w 5702"/>
                <a:gd name="T31" fmla="*/ 131 h 1219"/>
                <a:gd name="T32" fmla="*/ 2680 w 5702"/>
                <a:gd name="T33" fmla="*/ 157 h 1219"/>
                <a:gd name="T34" fmla="*/ 2722 w 5702"/>
                <a:gd name="T35" fmla="*/ 185 h 1219"/>
                <a:gd name="T36" fmla="*/ 2756 w 5702"/>
                <a:gd name="T37" fmla="*/ 213 h 1219"/>
                <a:gd name="T38" fmla="*/ 2788 w 5702"/>
                <a:gd name="T39" fmla="*/ 241 h 1219"/>
                <a:gd name="T40" fmla="*/ 2812 w 5702"/>
                <a:gd name="T41" fmla="*/ 269 h 1219"/>
                <a:gd name="T42" fmla="*/ 2835 w 5702"/>
                <a:gd name="T43" fmla="*/ 295 h 1219"/>
                <a:gd name="T44" fmla="*/ 2852 w 5702"/>
                <a:gd name="T45" fmla="*/ 319 h 1219"/>
                <a:gd name="T46" fmla="*/ 2868 w 5702"/>
                <a:gd name="T47" fmla="*/ 295 h 1219"/>
                <a:gd name="T48" fmla="*/ 2891 w 5702"/>
                <a:gd name="T49" fmla="*/ 269 h 1219"/>
                <a:gd name="T50" fmla="*/ 2915 w 5702"/>
                <a:gd name="T51" fmla="*/ 241 h 1219"/>
                <a:gd name="T52" fmla="*/ 2946 w 5702"/>
                <a:gd name="T53" fmla="*/ 213 h 1219"/>
                <a:gd name="T54" fmla="*/ 2981 w 5702"/>
                <a:gd name="T55" fmla="*/ 185 h 1219"/>
                <a:gd name="T56" fmla="*/ 3023 w 5702"/>
                <a:gd name="T57" fmla="*/ 157 h 1219"/>
                <a:gd name="T58" fmla="*/ 3070 w 5702"/>
                <a:gd name="T59" fmla="*/ 131 h 1219"/>
                <a:gd name="T60" fmla="*/ 3124 w 5702"/>
                <a:gd name="T61" fmla="*/ 107 h 1219"/>
                <a:gd name="T62" fmla="*/ 3185 w 5702"/>
                <a:gd name="T63" fmla="*/ 84 h 1219"/>
                <a:gd name="T64" fmla="*/ 3253 w 5702"/>
                <a:gd name="T65" fmla="*/ 63 h 1219"/>
                <a:gd name="T66" fmla="*/ 3328 w 5702"/>
                <a:gd name="T67" fmla="*/ 46 h 1219"/>
                <a:gd name="T68" fmla="*/ 3409 w 5702"/>
                <a:gd name="T69" fmla="*/ 32 h 1219"/>
                <a:gd name="T70" fmla="*/ 3502 w 5702"/>
                <a:gd name="T71" fmla="*/ 20 h 1219"/>
                <a:gd name="T72" fmla="*/ 3601 w 5702"/>
                <a:gd name="T73" fmla="*/ 14 h 1219"/>
                <a:gd name="T74" fmla="*/ 3684 w 5702"/>
                <a:gd name="T75" fmla="*/ 11 h 1219"/>
                <a:gd name="T76" fmla="*/ 3780 w 5702"/>
                <a:gd name="T77" fmla="*/ 7 h 1219"/>
                <a:gd name="T78" fmla="*/ 3886 w 5702"/>
                <a:gd name="T79" fmla="*/ 6 h 1219"/>
                <a:gd name="T80" fmla="*/ 4005 w 5702"/>
                <a:gd name="T81" fmla="*/ 4 h 1219"/>
                <a:gd name="T82" fmla="*/ 4134 w 5702"/>
                <a:gd name="T83" fmla="*/ 2 h 1219"/>
                <a:gd name="T84" fmla="*/ 4275 w 5702"/>
                <a:gd name="T85" fmla="*/ 2 h 1219"/>
                <a:gd name="T86" fmla="*/ 4426 w 5702"/>
                <a:gd name="T87" fmla="*/ 0 h 1219"/>
                <a:gd name="T88" fmla="*/ 4588 w 5702"/>
                <a:gd name="T89" fmla="*/ 0 h 1219"/>
                <a:gd name="T90" fmla="*/ 4799 w 5702"/>
                <a:gd name="T91" fmla="*/ 0 h 1219"/>
                <a:gd name="T92" fmla="*/ 4999 w 5702"/>
                <a:gd name="T93" fmla="*/ 2 h 1219"/>
                <a:gd name="T94" fmla="*/ 5189 w 5702"/>
                <a:gd name="T95" fmla="*/ 4 h 1219"/>
                <a:gd name="T96" fmla="*/ 5368 w 5702"/>
                <a:gd name="T97" fmla="*/ 6 h 1219"/>
                <a:gd name="T98" fmla="*/ 5541 w 5702"/>
                <a:gd name="T99" fmla="*/ 7 h 1219"/>
                <a:gd name="T100" fmla="*/ 5702 w 5702"/>
                <a:gd name="T101" fmla="*/ 9 h 1219"/>
                <a:gd name="T102" fmla="*/ 5702 w 5702"/>
                <a:gd name="T103" fmla="*/ 1219 h 1219"/>
                <a:gd name="T104" fmla="*/ 0 w 5702"/>
                <a:gd name="T105" fmla="*/ 1219 h 1219"/>
                <a:gd name="T106" fmla="*/ 0 w 5702"/>
                <a:gd name="T107" fmla="*/ 9 h 1219"/>
                <a:gd name="T108" fmla="*/ 164 w 5702"/>
                <a:gd name="T109" fmla="*/ 7 h 1219"/>
                <a:gd name="T110" fmla="*/ 335 w 5702"/>
                <a:gd name="T111" fmla="*/ 6 h 1219"/>
                <a:gd name="T112" fmla="*/ 514 w 5702"/>
                <a:gd name="T113" fmla="*/ 4 h 1219"/>
                <a:gd name="T114" fmla="*/ 704 w 5702"/>
                <a:gd name="T115" fmla="*/ 2 h 1219"/>
                <a:gd name="T116" fmla="*/ 904 w 5702"/>
                <a:gd name="T117" fmla="*/ 0 h 1219"/>
                <a:gd name="T118" fmla="*/ 1115 w 5702"/>
                <a:gd name="T11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02" h="1219">
                  <a:moveTo>
                    <a:pt x="1115" y="0"/>
                  </a:moveTo>
                  <a:lnTo>
                    <a:pt x="1277" y="0"/>
                  </a:lnTo>
                  <a:lnTo>
                    <a:pt x="1428" y="2"/>
                  </a:lnTo>
                  <a:lnTo>
                    <a:pt x="1569" y="2"/>
                  </a:lnTo>
                  <a:lnTo>
                    <a:pt x="1698" y="4"/>
                  </a:lnTo>
                  <a:lnTo>
                    <a:pt x="1816" y="6"/>
                  </a:lnTo>
                  <a:lnTo>
                    <a:pt x="1922" y="7"/>
                  </a:lnTo>
                  <a:lnTo>
                    <a:pt x="2018" y="11"/>
                  </a:lnTo>
                  <a:lnTo>
                    <a:pt x="2102" y="14"/>
                  </a:lnTo>
                  <a:lnTo>
                    <a:pt x="2201" y="20"/>
                  </a:lnTo>
                  <a:lnTo>
                    <a:pt x="2293" y="32"/>
                  </a:lnTo>
                  <a:lnTo>
                    <a:pt x="2375" y="46"/>
                  </a:lnTo>
                  <a:lnTo>
                    <a:pt x="2452" y="63"/>
                  </a:lnTo>
                  <a:lnTo>
                    <a:pt x="2518" y="84"/>
                  </a:lnTo>
                  <a:lnTo>
                    <a:pt x="2579" y="107"/>
                  </a:lnTo>
                  <a:lnTo>
                    <a:pt x="2633" y="131"/>
                  </a:lnTo>
                  <a:lnTo>
                    <a:pt x="2680" y="157"/>
                  </a:lnTo>
                  <a:lnTo>
                    <a:pt x="2722" y="185"/>
                  </a:lnTo>
                  <a:lnTo>
                    <a:pt x="2756" y="213"/>
                  </a:lnTo>
                  <a:lnTo>
                    <a:pt x="2788" y="241"/>
                  </a:lnTo>
                  <a:lnTo>
                    <a:pt x="2812" y="269"/>
                  </a:lnTo>
                  <a:lnTo>
                    <a:pt x="2835" y="295"/>
                  </a:lnTo>
                  <a:lnTo>
                    <a:pt x="2852" y="319"/>
                  </a:lnTo>
                  <a:lnTo>
                    <a:pt x="2868" y="295"/>
                  </a:lnTo>
                  <a:lnTo>
                    <a:pt x="2891" y="269"/>
                  </a:lnTo>
                  <a:lnTo>
                    <a:pt x="2915" y="241"/>
                  </a:lnTo>
                  <a:lnTo>
                    <a:pt x="2946" y="213"/>
                  </a:lnTo>
                  <a:lnTo>
                    <a:pt x="2981" y="185"/>
                  </a:lnTo>
                  <a:lnTo>
                    <a:pt x="3023" y="157"/>
                  </a:lnTo>
                  <a:lnTo>
                    <a:pt x="3070" y="131"/>
                  </a:lnTo>
                  <a:lnTo>
                    <a:pt x="3124" y="107"/>
                  </a:lnTo>
                  <a:lnTo>
                    <a:pt x="3185" y="84"/>
                  </a:lnTo>
                  <a:lnTo>
                    <a:pt x="3253" y="63"/>
                  </a:lnTo>
                  <a:lnTo>
                    <a:pt x="3328" y="46"/>
                  </a:lnTo>
                  <a:lnTo>
                    <a:pt x="3409" y="32"/>
                  </a:lnTo>
                  <a:lnTo>
                    <a:pt x="3502" y="20"/>
                  </a:lnTo>
                  <a:lnTo>
                    <a:pt x="3601" y="14"/>
                  </a:lnTo>
                  <a:lnTo>
                    <a:pt x="3684" y="11"/>
                  </a:lnTo>
                  <a:lnTo>
                    <a:pt x="3780" y="7"/>
                  </a:lnTo>
                  <a:lnTo>
                    <a:pt x="3886" y="6"/>
                  </a:lnTo>
                  <a:lnTo>
                    <a:pt x="4005" y="4"/>
                  </a:lnTo>
                  <a:lnTo>
                    <a:pt x="4134" y="2"/>
                  </a:lnTo>
                  <a:lnTo>
                    <a:pt x="4275" y="2"/>
                  </a:lnTo>
                  <a:lnTo>
                    <a:pt x="4426" y="0"/>
                  </a:lnTo>
                  <a:lnTo>
                    <a:pt x="4588" y="0"/>
                  </a:lnTo>
                  <a:lnTo>
                    <a:pt x="4799" y="0"/>
                  </a:lnTo>
                  <a:lnTo>
                    <a:pt x="4999" y="2"/>
                  </a:lnTo>
                  <a:lnTo>
                    <a:pt x="5189" y="4"/>
                  </a:lnTo>
                  <a:lnTo>
                    <a:pt x="5368" y="6"/>
                  </a:lnTo>
                  <a:lnTo>
                    <a:pt x="5541" y="7"/>
                  </a:lnTo>
                  <a:lnTo>
                    <a:pt x="5702" y="9"/>
                  </a:lnTo>
                  <a:lnTo>
                    <a:pt x="5702" y="1219"/>
                  </a:lnTo>
                  <a:lnTo>
                    <a:pt x="0" y="1219"/>
                  </a:lnTo>
                  <a:lnTo>
                    <a:pt x="0" y="9"/>
                  </a:lnTo>
                  <a:lnTo>
                    <a:pt x="164" y="7"/>
                  </a:lnTo>
                  <a:lnTo>
                    <a:pt x="335" y="6"/>
                  </a:lnTo>
                  <a:lnTo>
                    <a:pt x="514" y="4"/>
                  </a:lnTo>
                  <a:lnTo>
                    <a:pt x="704" y="2"/>
                  </a:lnTo>
                  <a:lnTo>
                    <a:pt x="904" y="0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" y="8076"/>
              <a:ext cx="20249" cy="934"/>
            </a:xfrm>
            <a:custGeom>
              <a:avLst/>
              <a:gdLst>
                <a:gd name="T0" fmla="*/ 1184 w 5702"/>
                <a:gd name="T1" fmla="*/ 0 h 394"/>
                <a:gd name="T2" fmla="*/ 1492 w 5702"/>
                <a:gd name="T3" fmla="*/ 2 h 394"/>
                <a:gd name="T4" fmla="*/ 1754 w 5702"/>
                <a:gd name="T5" fmla="*/ 5 h 394"/>
                <a:gd name="T6" fmla="*/ 1968 w 5702"/>
                <a:gd name="T7" fmla="*/ 11 h 394"/>
                <a:gd name="T8" fmla="*/ 2156 w 5702"/>
                <a:gd name="T9" fmla="*/ 19 h 394"/>
                <a:gd name="T10" fmla="*/ 2333 w 5702"/>
                <a:gd name="T11" fmla="*/ 42 h 394"/>
                <a:gd name="T12" fmla="*/ 2480 w 5702"/>
                <a:gd name="T13" fmla="*/ 78 h 394"/>
                <a:gd name="T14" fmla="*/ 2598 w 5702"/>
                <a:gd name="T15" fmla="*/ 122 h 394"/>
                <a:gd name="T16" fmla="*/ 2690 w 5702"/>
                <a:gd name="T17" fmla="*/ 172 h 394"/>
                <a:gd name="T18" fmla="*/ 2763 w 5702"/>
                <a:gd name="T19" fmla="*/ 225 h 394"/>
                <a:gd name="T20" fmla="*/ 2816 w 5702"/>
                <a:gd name="T21" fmla="*/ 277 h 394"/>
                <a:gd name="T22" fmla="*/ 2852 w 5702"/>
                <a:gd name="T23" fmla="*/ 326 h 394"/>
                <a:gd name="T24" fmla="*/ 2887 w 5702"/>
                <a:gd name="T25" fmla="*/ 277 h 394"/>
                <a:gd name="T26" fmla="*/ 2939 w 5702"/>
                <a:gd name="T27" fmla="*/ 225 h 394"/>
                <a:gd name="T28" fmla="*/ 3012 w 5702"/>
                <a:gd name="T29" fmla="*/ 172 h 394"/>
                <a:gd name="T30" fmla="*/ 3105 w 5702"/>
                <a:gd name="T31" fmla="*/ 122 h 394"/>
                <a:gd name="T32" fmla="*/ 3223 w 5702"/>
                <a:gd name="T33" fmla="*/ 78 h 394"/>
                <a:gd name="T34" fmla="*/ 3369 w 5702"/>
                <a:gd name="T35" fmla="*/ 42 h 394"/>
                <a:gd name="T36" fmla="*/ 3547 w 5702"/>
                <a:gd name="T37" fmla="*/ 19 h 394"/>
                <a:gd name="T38" fmla="*/ 3735 w 5702"/>
                <a:gd name="T39" fmla="*/ 11 h 394"/>
                <a:gd name="T40" fmla="*/ 3949 w 5702"/>
                <a:gd name="T41" fmla="*/ 5 h 394"/>
                <a:gd name="T42" fmla="*/ 4210 w 5702"/>
                <a:gd name="T43" fmla="*/ 2 h 394"/>
                <a:gd name="T44" fmla="*/ 4519 w 5702"/>
                <a:gd name="T45" fmla="*/ 0 h 394"/>
                <a:gd name="T46" fmla="*/ 4907 w 5702"/>
                <a:gd name="T47" fmla="*/ 0 h 394"/>
                <a:gd name="T48" fmla="*/ 5318 w 5702"/>
                <a:gd name="T49" fmla="*/ 2 h 394"/>
                <a:gd name="T50" fmla="*/ 5702 w 5702"/>
                <a:gd name="T51" fmla="*/ 5 h 394"/>
                <a:gd name="T52" fmla="*/ 5513 w 5702"/>
                <a:gd name="T53" fmla="*/ 72 h 394"/>
                <a:gd name="T54" fmla="*/ 5116 w 5702"/>
                <a:gd name="T55" fmla="*/ 70 h 394"/>
                <a:gd name="T56" fmla="*/ 4689 w 5702"/>
                <a:gd name="T57" fmla="*/ 68 h 394"/>
                <a:gd name="T58" fmla="*/ 4358 w 5702"/>
                <a:gd name="T59" fmla="*/ 70 h 394"/>
                <a:gd name="T60" fmla="*/ 4073 w 5702"/>
                <a:gd name="T61" fmla="*/ 72 h 394"/>
                <a:gd name="T62" fmla="*/ 3836 w 5702"/>
                <a:gd name="T63" fmla="*/ 75 h 394"/>
                <a:gd name="T64" fmla="*/ 3648 w 5702"/>
                <a:gd name="T65" fmla="*/ 80 h 394"/>
                <a:gd name="T66" fmla="*/ 3455 w 5702"/>
                <a:gd name="T67" fmla="*/ 98 h 394"/>
                <a:gd name="T68" fmla="*/ 3293 w 5702"/>
                <a:gd name="T69" fmla="*/ 127 h 394"/>
                <a:gd name="T70" fmla="*/ 3162 w 5702"/>
                <a:gd name="T71" fmla="*/ 167 h 394"/>
                <a:gd name="T72" fmla="*/ 3056 w 5702"/>
                <a:gd name="T73" fmla="*/ 214 h 394"/>
                <a:gd name="T74" fmla="*/ 2974 w 5702"/>
                <a:gd name="T75" fmla="*/ 266 h 394"/>
                <a:gd name="T76" fmla="*/ 2911 w 5702"/>
                <a:gd name="T77" fmla="*/ 320 h 394"/>
                <a:gd name="T78" fmla="*/ 2868 w 5702"/>
                <a:gd name="T79" fmla="*/ 371 h 394"/>
                <a:gd name="T80" fmla="*/ 2835 w 5702"/>
                <a:gd name="T81" fmla="*/ 371 h 394"/>
                <a:gd name="T82" fmla="*/ 2791 w 5702"/>
                <a:gd name="T83" fmla="*/ 320 h 394"/>
                <a:gd name="T84" fmla="*/ 2730 w 5702"/>
                <a:gd name="T85" fmla="*/ 266 h 394"/>
                <a:gd name="T86" fmla="*/ 2647 w 5702"/>
                <a:gd name="T87" fmla="*/ 214 h 394"/>
                <a:gd name="T88" fmla="*/ 2542 w 5702"/>
                <a:gd name="T89" fmla="*/ 167 h 394"/>
                <a:gd name="T90" fmla="*/ 2410 w 5702"/>
                <a:gd name="T91" fmla="*/ 127 h 394"/>
                <a:gd name="T92" fmla="*/ 2248 w 5702"/>
                <a:gd name="T93" fmla="*/ 98 h 394"/>
                <a:gd name="T94" fmla="*/ 2055 w 5702"/>
                <a:gd name="T95" fmla="*/ 80 h 394"/>
                <a:gd name="T96" fmla="*/ 1867 w 5702"/>
                <a:gd name="T97" fmla="*/ 75 h 394"/>
                <a:gd name="T98" fmla="*/ 1630 w 5702"/>
                <a:gd name="T99" fmla="*/ 72 h 394"/>
                <a:gd name="T100" fmla="*/ 1344 w 5702"/>
                <a:gd name="T101" fmla="*/ 70 h 394"/>
                <a:gd name="T102" fmla="*/ 1014 w 5702"/>
                <a:gd name="T103" fmla="*/ 68 h 394"/>
                <a:gd name="T104" fmla="*/ 587 w 5702"/>
                <a:gd name="T105" fmla="*/ 70 h 394"/>
                <a:gd name="T106" fmla="*/ 190 w 5702"/>
                <a:gd name="T107" fmla="*/ 72 h 394"/>
                <a:gd name="T108" fmla="*/ 0 w 5702"/>
                <a:gd name="T109" fmla="*/ 5 h 394"/>
                <a:gd name="T110" fmla="*/ 385 w 5702"/>
                <a:gd name="T111" fmla="*/ 2 h 394"/>
                <a:gd name="T112" fmla="*/ 796 w 5702"/>
                <a:gd name="T11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2" h="394">
                  <a:moveTo>
                    <a:pt x="1014" y="0"/>
                  </a:moveTo>
                  <a:lnTo>
                    <a:pt x="1184" y="0"/>
                  </a:lnTo>
                  <a:lnTo>
                    <a:pt x="1344" y="0"/>
                  </a:lnTo>
                  <a:lnTo>
                    <a:pt x="1492" y="2"/>
                  </a:lnTo>
                  <a:lnTo>
                    <a:pt x="1630" y="4"/>
                  </a:lnTo>
                  <a:lnTo>
                    <a:pt x="1754" y="5"/>
                  </a:lnTo>
                  <a:lnTo>
                    <a:pt x="1867" y="7"/>
                  </a:lnTo>
                  <a:lnTo>
                    <a:pt x="1968" y="11"/>
                  </a:lnTo>
                  <a:lnTo>
                    <a:pt x="2055" y="12"/>
                  </a:lnTo>
                  <a:lnTo>
                    <a:pt x="2156" y="19"/>
                  </a:lnTo>
                  <a:lnTo>
                    <a:pt x="2248" y="30"/>
                  </a:lnTo>
                  <a:lnTo>
                    <a:pt x="2333" y="42"/>
                  </a:lnTo>
                  <a:lnTo>
                    <a:pt x="2410" y="59"/>
                  </a:lnTo>
                  <a:lnTo>
                    <a:pt x="2480" y="78"/>
                  </a:lnTo>
                  <a:lnTo>
                    <a:pt x="2542" y="99"/>
                  </a:lnTo>
                  <a:lnTo>
                    <a:pt x="2598" y="122"/>
                  </a:lnTo>
                  <a:lnTo>
                    <a:pt x="2647" y="146"/>
                  </a:lnTo>
                  <a:lnTo>
                    <a:pt x="2690" y="172"/>
                  </a:lnTo>
                  <a:lnTo>
                    <a:pt x="2730" y="199"/>
                  </a:lnTo>
                  <a:lnTo>
                    <a:pt x="2763" y="225"/>
                  </a:lnTo>
                  <a:lnTo>
                    <a:pt x="2791" y="253"/>
                  </a:lnTo>
                  <a:lnTo>
                    <a:pt x="2816" y="277"/>
                  </a:lnTo>
                  <a:lnTo>
                    <a:pt x="2835" y="303"/>
                  </a:lnTo>
                  <a:lnTo>
                    <a:pt x="2852" y="326"/>
                  </a:lnTo>
                  <a:lnTo>
                    <a:pt x="2868" y="303"/>
                  </a:lnTo>
                  <a:lnTo>
                    <a:pt x="2887" y="277"/>
                  </a:lnTo>
                  <a:lnTo>
                    <a:pt x="2911" y="253"/>
                  </a:lnTo>
                  <a:lnTo>
                    <a:pt x="2939" y="225"/>
                  </a:lnTo>
                  <a:lnTo>
                    <a:pt x="2974" y="199"/>
                  </a:lnTo>
                  <a:lnTo>
                    <a:pt x="3012" y="172"/>
                  </a:lnTo>
                  <a:lnTo>
                    <a:pt x="3056" y="146"/>
                  </a:lnTo>
                  <a:lnTo>
                    <a:pt x="3105" y="122"/>
                  </a:lnTo>
                  <a:lnTo>
                    <a:pt x="3162" y="99"/>
                  </a:lnTo>
                  <a:lnTo>
                    <a:pt x="3223" y="78"/>
                  </a:lnTo>
                  <a:lnTo>
                    <a:pt x="3293" y="59"/>
                  </a:lnTo>
                  <a:lnTo>
                    <a:pt x="3369" y="42"/>
                  </a:lnTo>
                  <a:lnTo>
                    <a:pt x="3455" y="30"/>
                  </a:lnTo>
                  <a:lnTo>
                    <a:pt x="3547" y="19"/>
                  </a:lnTo>
                  <a:lnTo>
                    <a:pt x="3648" y="12"/>
                  </a:lnTo>
                  <a:lnTo>
                    <a:pt x="3735" y="11"/>
                  </a:lnTo>
                  <a:lnTo>
                    <a:pt x="3836" y="7"/>
                  </a:lnTo>
                  <a:lnTo>
                    <a:pt x="3949" y="5"/>
                  </a:lnTo>
                  <a:lnTo>
                    <a:pt x="4073" y="4"/>
                  </a:lnTo>
                  <a:lnTo>
                    <a:pt x="4210" y="2"/>
                  </a:lnTo>
                  <a:lnTo>
                    <a:pt x="4358" y="0"/>
                  </a:lnTo>
                  <a:lnTo>
                    <a:pt x="4519" y="0"/>
                  </a:lnTo>
                  <a:lnTo>
                    <a:pt x="4689" y="0"/>
                  </a:lnTo>
                  <a:lnTo>
                    <a:pt x="4907" y="0"/>
                  </a:lnTo>
                  <a:lnTo>
                    <a:pt x="5116" y="2"/>
                  </a:lnTo>
                  <a:lnTo>
                    <a:pt x="5318" y="2"/>
                  </a:lnTo>
                  <a:lnTo>
                    <a:pt x="5513" y="4"/>
                  </a:lnTo>
                  <a:lnTo>
                    <a:pt x="5702" y="5"/>
                  </a:lnTo>
                  <a:lnTo>
                    <a:pt x="5702" y="73"/>
                  </a:lnTo>
                  <a:lnTo>
                    <a:pt x="5513" y="72"/>
                  </a:lnTo>
                  <a:lnTo>
                    <a:pt x="5318" y="70"/>
                  </a:lnTo>
                  <a:lnTo>
                    <a:pt x="5116" y="70"/>
                  </a:lnTo>
                  <a:lnTo>
                    <a:pt x="4907" y="68"/>
                  </a:lnTo>
                  <a:lnTo>
                    <a:pt x="4689" y="68"/>
                  </a:lnTo>
                  <a:lnTo>
                    <a:pt x="4519" y="68"/>
                  </a:lnTo>
                  <a:lnTo>
                    <a:pt x="4358" y="70"/>
                  </a:lnTo>
                  <a:lnTo>
                    <a:pt x="4210" y="70"/>
                  </a:lnTo>
                  <a:lnTo>
                    <a:pt x="4073" y="72"/>
                  </a:lnTo>
                  <a:lnTo>
                    <a:pt x="3949" y="73"/>
                  </a:lnTo>
                  <a:lnTo>
                    <a:pt x="3836" y="75"/>
                  </a:lnTo>
                  <a:lnTo>
                    <a:pt x="3735" y="78"/>
                  </a:lnTo>
                  <a:lnTo>
                    <a:pt x="3648" y="80"/>
                  </a:lnTo>
                  <a:lnTo>
                    <a:pt x="3547" y="87"/>
                  </a:lnTo>
                  <a:lnTo>
                    <a:pt x="3455" y="98"/>
                  </a:lnTo>
                  <a:lnTo>
                    <a:pt x="3369" y="110"/>
                  </a:lnTo>
                  <a:lnTo>
                    <a:pt x="3293" y="127"/>
                  </a:lnTo>
                  <a:lnTo>
                    <a:pt x="3223" y="146"/>
                  </a:lnTo>
                  <a:lnTo>
                    <a:pt x="3162" y="167"/>
                  </a:lnTo>
                  <a:lnTo>
                    <a:pt x="3105" y="190"/>
                  </a:lnTo>
                  <a:lnTo>
                    <a:pt x="3056" y="214"/>
                  </a:lnTo>
                  <a:lnTo>
                    <a:pt x="3012" y="240"/>
                  </a:lnTo>
                  <a:lnTo>
                    <a:pt x="2974" y="266"/>
                  </a:lnTo>
                  <a:lnTo>
                    <a:pt x="2939" y="293"/>
                  </a:lnTo>
                  <a:lnTo>
                    <a:pt x="2911" y="320"/>
                  </a:lnTo>
                  <a:lnTo>
                    <a:pt x="2887" y="345"/>
                  </a:lnTo>
                  <a:lnTo>
                    <a:pt x="2868" y="371"/>
                  </a:lnTo>
                  <a:lnTo>
                    <a:pt x="2852" y="394"/>
                  </a:lnTo>
                  <a:lnTo>
                    <a:pt x="2835" y="371"/>
                  </a:lnTo>
                  <a:lnTo>
                    <a:pt x="2816" y="345"/>
                  </a:lnTo>
                  <a:lnTo>
                    <a:pt x="2791" y="320"/>
                  </a:lnTo>
                  <a:lnTo>
                    <a:pt x="2763" y="293"/>
                  </a:lnTo>
                  <a:lnTo>
                    <a:pt x="2730" y="266"/>
                  </a:lnTo>
                  <a:lnTo>
                    <a:pt x="2690" y="240"/>
                  </a:lnTo>
                  <a:lnTo>
                    <a:pt x="2647" y="214"/>
                  </a:lnTo>
                  <a:lnTo>
                    <a:pt x="2598" y="190"/>
                  </a:lnTo>
                  <a:lnTo>
                    <a:pt x="2542" y="167"/>
                  </a:lnTo>
                  <a:lnTo>
                    <a:pt x="2480" y="146"/>
                  </a:lnTo>
                  <a:lnTo>
                    <a:pt x="2410" y="127"/>
                  </a:lnTo>
                  <a:lnTo>
                    <a:pt x="2333" y="110"/>
                  </a:lnTo>
                  <a:lnTo>
                    <a:pt x="2248" y="98"/>
                  </a:lnTo>
                  <a:lnTo>
                    <a:pt x="2156" y="87"/>
                  </a:lnTo>
                  <a:lnTo>
                    <a:pt x="2055" y="80"/>
                  </a:lnTo>
                  <a:lnTo>
                    <a:pt x="1968" y="78"/>
                  </a:lnTo>
                  <a:lnTo>
                    <a:pt x="1867" y="75"/>
                  </a:lnTo>
                  <a:lnTo>
                    <a:pt x="1754" y="73"/>
                  </a:lnTo>
                  <a:lnTo>
                    <a:pt x="1630" y="72"/>
                  </a:lnTo>
                  <a:lnTo>
                    <a:pt x="1492" y="70"/>
                  </a:lnTo>
                  <a:lnTo>
                    <a:pt x="1344" y="70"/>
                  </a:lnTo>
                  <a:lnTo>
                    <a:pt x="1184" y="68"/>
                  </a:lnTo>
                  <a:lnTo>
                    <a:pt x="1014" y="68"/>
                  </a:lnTo>
                  <a:lnTo>
                    <a:pt x="796" y="68"/>
                  </a:lnTo>
                  <a:lnTo>
                    <a:pt x="587" y="70"/>
                  </a:lnTo>
                  <a:lnTo>
                    <a:pt x="385" y="70"/>
                  </a:lnTo>
                  <a:lnTo>
                    <a:pt x="190" y="72"/>
                  </a:lnTo>
                  <a:lnTo>
                    <a:pt x="0" y="73"/>
                  </a:lnTo>
                  <a:lnTo>
                    <a:pt x="0" y="5"/>
                  </a:lnTo>
                  <a:lnTo>
                    <a:pt x="190" y="4"/>
                  </a:lnTo>
                  <a:lnTo>
                    <a:pt x="385" y="2"/>
                  </a:lnTo>
                  <a:lnTo>
                    <a:pt x="587" y="2"/>
                  </a:lnTo>
                  <a:lnTo>
                    <a:pt x="796" y="0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p>
              <a:endParaRPr lang="zh-CN" altLang="en-US">
                <a:solidFill>
                  <a:srgbClr val="203864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43050" y="2158365"/>
            <a:ext cx="9106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400" b="1">
              <a:solidFill>
                <a:srgbClr val="20386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0665" y="372110"/>
            <a:ext cx="11951335" cy="4078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>
              <a:lnSpc>
                <a:spcPct val="120000"/>
              </a:lnSpc>
            </a:pPr>
            <a:r>
              <a:rPr lang="zh-CN" altLang="en-US" sz="2400">
                <a:sym typeface="+mn-ea"/>
              </a:rPr>
              <a:t>市级备案</a:t>
            </a:r>
            <a:r>
              <a:rPr lang="zh-CN" altLang="en-US" sz="2400">
                <a:sym typeface="+mn-ea"/>
              </a:rPr>
              <a:t>课题《美育视角下农村小学学科融合教学的实践研究》</a:t>
            </a:r>
            <a:endParaRPr lang="zh-CN" altLang="en-US" sz="2400">
              <a:sym typeface="+mn-ea"/>
            </a:endParaRPr>
          </a:p>
          <a:p>
            <a:pPr marL="0" indent="0" algn="l">
              <a:lnSpc>
                <a:spcPct val="120000"/>
              </a:lnSpc>
            </a:pPr>
            <a:endParaRPr lang="zh-CN" sz="2400" b="1">
              <a:cs typeface="楷体" panose="02010609060101010101" charset="-122"/>
            </a:endParaRPr>
          </a:p>
          <a:p>
            <a:pPr marL="0" indent="0" algn="l">
              <a:lnSpc>
                <a:spcPct val="120000"/>
              </a:lnSpc>
            </a:pPr>
            <a:r>
              <a:rPr lang="zh-CN" sz="2400" b="1">
                <a:cs typeface="楷体" panose="02010609060101010101" charset="-122"/>
              </a:rPr>
              <a:t>课题核心概念</a:t>
            </a:r>
            <a:endParaRPr lang="zh-CN" sz="2400" b="1">
              <a:cs typeface="楷体" panose="02010609060101010101" charset="-122"/>
            </a:endParaRPr>
          </a:p>
          <a:p>
            <a:pPr marL="0" indent="0" algn="l">
              <a:lnSpc>
                <a:spcPct val="120000"/>
              </a:lnSpc>
            </a:pPr>
            <a:r>
              <a:rPr lang="zh-CN" sz="2400" b="1">
                <a:cs typeface="楷体" panose="02010609060101010101" charset="-122"/>
              </a:rPr>
              <a:t>美育：</a:t>
            </a:r>
            <a:r>
              <a:rPr lang="zh-CN" sz="2400" b="0">
                <a:latin typeface="Times New Roman" panose="02020603050405020304" charset="0"/>
                <a:cs typeface="宋体" pitchFamily="2" charset="-122"/>
              </a:rPr>
              <a:t>美育，又称审美教育。是以培养人们感知美、理解美、创作美，进而陶冶情操、提升内在修养、激发创新能力和实践能力的社会性活动。</a:t>
            </a:r>
            <a:endParaRPr lang="zh-CN" sz="2400" b="0">
              <a:latin typeface="Times New Roman" panose="02020603050405020304" charset="0"/>
              <a:cs typeface="宋体" pitchFamily="2" charset="-122"/>
            </a:endParaRPr>
          </a:p>
          <a:p>
            <a:pPr marL="0" indent="0" algn="l">
              <a:lnSpc>
                <a:spcPct val="120000"/>
              </a:lnSpc>
            </a:pPr>
            <a:endParaRPr lang="zh-CN" sz="2400" b="0">
              <a:latin typeface="Times New Roman" panose="02020603050405020304" charset="0"/>
              <a:cs typeface="宋体" pitchFamily="2" charset="-122"/>
            </a:endParaRPr>
          </a:p>
          <a:p>
            <a:pPr marL="0" indent="0" algn="l">
              <a:lnSpc>
                <a:spcPct val="120000"/>
              </a:lnSpc>
            </a:pPr>
            <a:r>
              <a:rPr lang="zh-CN" sz="2400" b="0">
                <a:latin typeface="Times New Roman" panose="02020603050405020304" charset="0"/>
                <a:cs typeface="宋体" pitchFamily="2" charset="-122"/>
              </a:rPr>
              <a:t>本课题中美育指在新课标的引领下，挖掘学科中的美育价值，通过师生间的互动、交流，掌握与运用有关美的基本知识、技能，培养学生感受美、鉴赏美、表现美、创造美的能力，促进自由而全面发展的教育。</a:t>
            </a:r>
            <a:endParaRPr lang="zh-CN" altLang="en-US" sz="2400" b="0">
              <a:latin typeface="Times New Roman" panose="02020603050405020304" charset="0"/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SLIDE_MODEL_TYPE" val="cover"/>
</p:tagLst>
</file>

<file path=ppt/tags/tag11.xml><?xml version="1.0" encoding="utf-8"?>
<p:tagLst xmlns:p="http://schemas.openxmlformats.org/presentationml/2006/main">
  <p:tag name="KSO_WM_SLIDE_MODEL_TYPE" val="cover"/>
</p:tagLst>
</file>

<file path=ppt/tags/tag12.xml><?xml version="1.0" encoding="utf-8"?>
<p:tagLst xmlns:p="http://schemas.openxmlformats.org/presentationml/2006/main">
  <p:tag name="KSO_WM_SLIDE_MODEL_TYPE" val="cover"/>
</p:tagLst>
</file>

<file path=ppt/tags/tag13.xml><?xml version="1.0" encoding="utf-8"?>
<p:tagLst xmlns:p="http://schemas.openxmlformats.org/presentationml/2006/main">
  <p:tag name="KSO_WM_SLIDE_MODEL_TYPE" val="cover"/>
</p:tagLst>
</file>

<file path=ppt/tags/tag14.xml><?xml version="1.0" encoding="utf-8"?>
<p:tagLst xmlns:p="http://schemas.openxmlformats.org/presentationml/2006/main">
  <p:tag name="KSO_WM_SLIDE_MODEL_TYPE" val="cover"/>
</p:tagLst>
</file>

<file path=ppt/tags/tag15.xml><?xml version="1.0" encoding="utf-8"?>
<p:tagLst xmlns:p="http://schemas.openxmlformats.org/presentationml/2006/main">
  <p:tag name="KSO_WM_SLIDE_MODEL_TYPE" val="cover"/>
</p:tagLst>
</file>

<file path=ppt/tags/tag16.xml><?xml version="1.0" encoding="utf-8"?>
<p:tagLst xmlns:p="http://schemas.openxmlformats.org/presentationml/2006/main">
  <p:tag name="KSO_WM_SLIDE_MODEL_TYPE" val="cover"/>
</p:tagLst>
</file>

<file path=ppt/tags/tag17.xml><?xml version="1.0" encoding="utf-8"?>
<p:tagLst xmlns:p="http://schemas.openxmlformats.org/presentationml/2006/main">
  <p:tag name="KSO_WM_SLIDE_MODEL_TYPE" val="cover"/>
</p:tagLst>
</file>

<file path=ppt/tags/tag18.xml><?xml version="1.0" encoding="utf-8"?>
<p:tagLst xmlns:p="http://schemas.openxmlformats.org/presentationml/2006/main">
  <p:tag name="KSO_WM_SLIDE_MODEL_TYPE" val="cover"/>
</p:tagLst>
</file>

<file path=ppt/tags/tag19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MODEL_TYPE" val="cover"/>
</p:tagLst>
</file>

<file path=ppt/tags/tag20.xml><?xml version="1.0" encoding="utf-8"?>
<p:tagLst xmlns:p="http://schemas.openxmlformats.org/presentationml/2006/main">
  <p:tag name="KSO_WPP_MARK_KEY" val="69b46786-d3fa-48b5-91ae-4202472b2bcb"/>
  <p:tag name="COMMONDATA" val="eyJoZGlkIjoiM2JhOGIyMmVhNTdiMjkzYTk3ZjJjMmEwN2IyYjIwNjUifQ=="/>
</p:tagLst>
</file>

<file path=ppt/tags/tag3.xml><?xml version="1.0" encoding="utf-8"?>
<p:tagLst xmlns:p="http://schemas.openxmlformats.org/presentationml/2006/main">
  <p:tag name="KSO_WM_SLIDE_MODEL_TYPE" val="cover"/>
</p:tagLst>
</file>

<file path=ppt/tags/tag4.xml><?xml version="1.0" encoding="utf-8"?>
<p:tagLst xmlns:p="http://schemas.openxmlformats.org/presentationml/2006/main">
  <p:tag name="KSO_WM_SLIDE_MODEL_TYPE" val="cover"/>
</p:tagLst>
</file>

<file path=ppt/tags/tag5.xml><?xml version="1.0" encoding="utf-8"?>
<p:tagLst xmlns:p="http://schemas.openxmlformats.org/presentationml/2006/main">
  <p:tag name="KSO_WM_SLIDE_MODEL_TYPE" val="cover"/>
</p:tagLst>
</file>

<file path=ppt/tags/tag6.xml><?xml version="1.0" encoding="utf-8"?>
<p:tagLst xmlns:p="http://schemas.openxmlformats.org/presentationml/2006/main">
  <p:tag name="KSO_WM_SLIDE_MODEL_TYPE" val="cover"/>
</p:tagLst>
</file>

<file path=ppt/tags/tag7.xml><?xml version="1.0" encoding="utf-8"?>
<p:tagLst xmlns:p="http://schemas.openxmlformats.org/presentationml/2006/main">
  <p:tag name="KSO_WM_SLIDE_MODEL_TYPE" val="cover"/>
</p:tagLst>
</file>

<file path=ppt/tags/tag8.xml><?xml version="1.0" encoding="utf-8"?>
<p:tagLst xmlns:p="http://schemas.openxmlformats.org/presentationml/2006/main">
  <p:tag name="KSO_WM_SLIDE_MODEL_TYPE" val="cover"/>
</p:tagLst>
</file>

<file path=ppt/tags/tag9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3078</Words>
  <Application>WPS 文字</Application>
  <PresentationFormat>宽屏</PresentationFormat>
  <Paragraphs>142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汉仪颜楷简</vt:lpstr>
      <vt:lpstr>黑体</vt:lpstr>
      <vt:lpstr>汉仪中黑KW</vt:lpstr>
      <vt:lpstr>Calibri</vt:lpstr>
      <vt:lpstr>汉仪书宋二KW</vt:lpstr>
      <vt:lpstr>楷体</vt:lpstr>
      <vt:lpstr>汉仪楷体KW</vt:lpstr>
      <vt:lpstr>Times New Roman</vt:lpstr>
      <vt:lpstr>微软雅黑</vt:lpstr>
      <vt:lpstr>汉仪旗黑</vt:lpstr>
      <vt:lpstr>微软雅黑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张燕</cp:lastModifiedBy>
  <cp:revision>86</cp:revision>
  <dcterms:created xsi:type="dcterms:W3CDTF">2023-10-17T07:07:03Z</dcterms:created>
  <dcterms:modified xsi:type="dcterms:W3CDTF">2023-10-17T07:07:03Z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2052-6.2.0.8299</vt:lpwstr>
  </property>
  <property fmtid="{D5CDD505-2E9C-101B-9397-08002B2CF9AE}" pid="3" name="ICV">
    <vt:lpwstr>5A9DCABEA78F5129F2DD2D6589447BE6_43</vt:lpwstr>
  </property>
</Properties>
</file>