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49.xml" ContentType="application/vnd.openxmlformats-officedocument.presentationml.tags+xml"/>
  <Override PartName="/ppt/tags/tag58.xml" ContentType="application/vnd.openxmlformats-officedocument.presentationml.tags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tags/tag29.xml" ContentType="application/vnd.openxmlformats-officedocument.presentationml.tags+xml"/>
  <Override PartName="/ppt/tags/tag38.xml" ContentType="application/vnd.openxmlformats-officedocument.presentationml.tags+xml"/>
  <Override PartName="/ppt/tags/tag47.xml" ContentType="application/vnd.openxmlformats-officedocument.presentationml.tags+xml"/>
  <Override PartName="/ppt/tags/tag56.xml" ContentType="application/vnd.openxmlformats-officedocument.presentationml.tag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6.xml" ContentType="application/vnd.openxmlformats-officedocument.presentationml.tags+xml"/>
  <Override PartName="/ppt/tags/tag45.xml" ContentType="application/vnd.openxmlformats-officedocument.presentationml.tags+xml"/>
  <Override PartName="/ppt/tags/tag54.xml" ContentType="application/vnd.openxmlformats-officedocument.presentationml.tags+xml"/>
  <Override PartName="/ppt/tags/tag63.xml" ContentType="application/vnd.openxmlformats-officedocument.presentationml.tags+xml"/>
  <Override PartName="/ppt/tags/tag65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52.xml" ContentType="application/vnd.openxmlformats-officedocument.presentationml.tags+xml"/>
  <Override PartName="/ppt/tags/tag6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tags/tag39.xml" ContentType="application/vnd.openxmlformats-officedocument.presentationml.tags+xml"/>
  <Override PartName="/ppt/tags/tag59.xml" ContentType="application/vnd.openxmlformats-officedocument.presentationml.tag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Default Extension="wav" ContentType="audio/wav"/>
  <Override PartName="/ppt/tags/tag66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tags/tag64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99" r:id="rId3"/>
    <p:sldId id="403" r:id="rId4"/>
    <p:sldId id="404" r:id="rId5"/>
    <p:sldId id="405" r:id="rId6"/>
    <p:sldId id="407" r:id="rId7"/>
    <p:sldId id="408" r:id="rId8"/>
    <p:sldId id="406" r:id="rId9"/>
    <p:sldId id="409" r:id="rId10"/>
    <p:sldId id="346" r:id="rId11"/>
    <p:sldId id="410" r:id="rId12"/>
  </p:sldIdLst>
  <p:sldSz cx="12192000" cy="6858000"/>
  <p:notesSz cx="6858000" cy="9144000"/>
  <p:embeddedFontLst>
    <p:embeddedFont>
      <p:font typeface="微软雅黑" pitchFamily="34" charset="-122"/>
      <p:regular r:id="rId15"/>
      <p:bold r:id="rId16"/>
    </p:embeddedFont>
    <p:embeddedFont>
      <p:font typeface="落落补 汤圆" charset="-128"/>
      <p:regular r:id="rId17"/>
    </p:embeddedFont>
    <p:embeddedFont>
      <p:font typeface="楷体" pitchFamily="49" charset="-122"/>
      <p:regular r:id="rId18"/>
    </p:embeddedFont>
    <p:embeddedFont>
      <p:font typeface="黑体" pitchFamily="49" charset="-122"/>
      <p:regular r:id="rId1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5F"/>
    <a:srgbClr val="FFBF35"/>
    <a:srgbClr val="FAAFB8"/>
    <a:srgbClr val="E7C1C4"/>
    <a:srgbClr val="D49094"/>
    <a:srgbClr val="7DE5FF"/>
    <a:srgbClr val="FFFE91"/>
    <a:srgbClr val="FFFD35"/>
    <a:srgbClr val="F59FA4"/>
    <a:srgbClr val="51DA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>
        <p:scale>
          <a:sx n="70" d="100"/>
          <a:sy n="70" d="100"/>
        </p:scale>
        <p:origin x="-216" y="-108"/>
      </p:cViewPr>
      <p:guideLst>
        <p:guide orient="horz" pos="2431"/>
        <p:guide pos="372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pPr/>
              <a:t>2021/5/20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pPr/>
              <a:t>‹#›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687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pPr/>
              <a:t>2021/5/20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6010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2021/5/20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2021/5/20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9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2329815" y="2073275"/>
            <a:ext cx="9232900" cy="2910205"/>
            <a:chOff x="3669" y="3410"/>
            <a:chExt cx="14540" cy="4583"/>
          </a:xfrm>
        </p:grpSpPr>
        <p:sp>
          <p:nvSpPr>
            <p:cNvPr id="37" name="Freeform: Shape 31"/>
            <p:cNvSpPr/>
            <p:nvPr/>
          </p:nvSpPr>
          <p:spPr bwMode="auto">
            <a:xfrm rot="16800000" flipH="1">
              <a:off x="3657" y="5178"/>
              <a:ext cx="889" cy="866"/>
            </a:xfrm>
            <a:custGeom>
              <a:avLst/>
              <a:gdLst/>
              <a:ahLst/>
              <a:cxnLst>
                <a:cxn ang="0">
                  <a:pos x="121" y="1"/>
                </a:cxn>
                <a:cxn ang="0">
                  <a:pos x="119" y="0"/>
                </a:cxn>
                <a:cxn ang="0">
                  <a:pos x="117" y="1"/>
                </a:cxn>
                <a:cxn ang="0">
                  <a:pos x="2" y="77"/>
                </a:cxn>
                <a:cxn ang="0">
                  <a:pos x="0" y="81"/>
                </a:cxn>
                <a:cxn ang="0">
                  <a:pos x="2" y="84"/>
                </a:cxn>
                <a:cxn ang="0">
                  <a:pos x="32" y="96"/>
                </a:cxn>
                <a:cxn ang="0">
                  <a:pos x="46" y="121"/>
                </a:cxn>
                <a:cxn ang="0">
                  <a:pos x="50" y="123"/>
                </a:cxn>
                <a:cxn ang="0">
                  <a:pos x="50" y="123"/>
                </a:cxn>
                <a:cxn ang="0">
                  <a:pos x="53" y="121"/>
                </a:cxn>
                <a:cxn ang="0">
                  <a:pos x="61" y="107"/>
                </a:cxn>
                <a:cxn ang="0">
                  <a:pos x="98" y="122"/>
                </a:cxn>
                <a:cxn ang="0">
                  <a:pos x="100" y="123"/>
                </a:cxn>
                <a:cxn ang="0">
                  <a:pos x="101" y="122"/>
                </a:cxn>
                <a:cxn ang="0">
                  <a:pos x="103" y="119"/>
                </a:cxn>
                <a:cxn ang="0">
                  <a:pos x="123" y="4"/>
                </a:cxn>
                <a:cxn ang="0">
                  <a:pos x="121" y="1"/>
                </a:cxn>
                <a:cxn ang="0">
                  <a:pos x="12" y="80"/>
                </a:cxn>
                <a:cxn ang="0">
                  <a:pos x="101" y="20"/>
                </a:cxn>
                <a:cxn ang="0">
                  <a:pos x="36" y="89"/>
                </a:cxn>
                <a:cxn ang="0">
                  <a:pos x="35" y="89"/>
                </a:cxn>
                <a:cxn ang="0">
                  <a:pos x="12" y="80"/>
                </a:cxn>
                <a:cxn ang="0">
                  <a:pos x="39" y="92"/>
                </a:cxn>
                <a:cxn ang="0">
                  <a:pos x="39" y="92"/>
                </a:cxn>
                <a:cxn ang="0">
                  <a:pos x="112" y="14"/>
                </a:cxn>
                <a:cxn ang="0">
                  <a:pos x="50" y="111"/>
                </a:cxn>
                <a:cxn ang="0">
                  <a:pos x="39" y="92"/>
                </a:cxn>
                <a:cxn ang="0">
                  <a:pos x="97" y="113"/>
                </a:cxn>
                <a:cxn ang="0">
                  <a:pos x="64" y="100"/>
                </a:cxn>
                <a:cxn ang="0">
                  <a:pos x="61" y="100"/>
                </a:cxn>
                <a:cxn ang="0">
                  <a:pos x="112" y="22"/>
                </a:cxn>
                <a:cxn ang="0">
                  <a:pos x="97" y="113"/>
                </a:cxn>
                <a:cxn ang="0">
                  <a:pos x="97" y="113"/>
                </a:cxn>
                <a:cxn ang="0">
                  <a:pos x="97" y="113"/>
                </a:cxn>
              </a:cxnLst>
              <a:rect l="0" t="0" r="r" b="b"/>
              <a:pathLst>
                <a:path w="123" h="123">
                  <a:moveTo>
                    <a:pt x="121" y="1"/>
                  </a:moveTo>
                  <a:cubicBezTo>
                    <a:pt x="120" y="0"/>
                    <a:pt x="119" y="0"/>
                    <a:pt x="119" y="0"/>
                  </a:cubicBezTo>
                  <a:cubicBezTo>
                    <a:pt x="118" y="0"/>
                    <a:pt x="117" y="0"/>
                    <a:pt x="117" y="1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0" y="78"/>
                    <a:pt x="0" y="79"/>
                    <a:pt x="0" y="81"/>
                  </a:cubicBezTo>
                  <a:cubicBezTo>
                    <a:pt x="0" y="82"/>
                    <a:pt x="1" y="83"/>
                    <a:pt x="2" y="84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46" y="121"/>
                    <a:pt x="46" y="121"/>
                    <a:pt x="46" y="121"/>
                  </a:cubicBezTo>
                  <a:cubicBezTo>
                    <a:pt x="47" y="122"/>
                    <a:pt x="48" y="123"/>
                    <a:pt x="50" y="123"/>
                  </a:cubicBezTo>
                  <a:cubicBezTo>
                    <a:pt x="50" y="123"/>
                    <a:pt x="50" y="123"/>
                    <a:pt x="50" y="123"/>
                  </a:cubicBezTo>
                  <a:cubicBezTo>
                    <a:pt x="51" y="123"/>
                    <a:pt x="52" y="122"/>
                    <a:pt x="53" y="121"/>
                  </a:cubicBezTo>
                  <a:cubicBezTo>
                    <a:pt x="61" y="107"/>
                    <a:pt x="61" y="107"/>
                    <a:pt x="61" y="107"/>
                  </a:cubicBezTo>
                  <a:cubicBezTo>
                    <a:pt x="98" y="122"/>
                    <a:pt x="98" y="122"/>
                    <a:pt x="98" y="122"/>
                  </a:cubicBezTo>
                  <a:cubicBezTo>
                    <a:pt x="99" y="123"/>
                    <a:pt x="99" y="123"/>
                    <a:pt x="100" y="123"/>
                  </a:cubicBezTo>
                  <a:cubicBezTo>
                    <a:pt x="100" y="123"/>
                    <a:pt x="101" y="122"/>
                    <a:pt x="101" y="122"/>
                  </a:cubicBezTo>
                  <a:cubicBezTo>
                    <a:pt x="102" y="122"/>
                    <a:pt x="103" y="121"/>
                    <a:pt x="103" y="119"/>
                  </a:cubicBezTo>
                  <a:cubicBezTo>
                    <a:pt x="123" y="4"/>
                    <a:pt x="123" y="4"/>
                    <a:pt x="123" y="4"/>
                  </a:cubicBezTo>
                  <a:cubicBezTo>
                    <a:pt x="123" y="3"/>
                    <a:pt x="122" y="1"/>
                    <a:pt x="121" y="1"/>
                  </a:cubicBezTo>
                  <a:close/>
                  <a:moveTo>
                    <a:pt x="12" y="80"/>
                  </a:moveTo>
                  <a:cubicBezTo>
                    <a:pt x="101" y="20"/>
                    <a:pt x="101" y="20"/>
                    <a:pt x="101" y="20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6" y="89"/>
                    <a:pt x="35" y="89"/>
                    <a:pt x="35" y="89"/>
                  </a:cubicBezTo>
                  <a:lnTo>
                    <a:pt x="12" y="80"/>
                  </a:lnTo>
                  <a:close/>
                  <a:moveTo>
                    <a:pt x="39" y="92"/>
                  </a:moveTo>
                  <a:cubicBezTo>
                    <a:pt x="39" y="92"/>
                    <a:pt x="39" y="92"/>
                    <a:pt x="39" y="92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50" y="111"/>
                    <a:pt x="50" y="111"/>
                    <a:pt x="50" y="111"/>
                  </a:cubicBezTo>
                  <a:lnTo>
                    <a:pt x="39" y="92"/>
                  </a:lnTo>
                  <a:close/>
                  <a:moveTo>
                    <a:pt x="97" y="113"/>
                  </a:moveTo>
                  <a:cubicBezTo>
                    <a:pt x="64" y="100"/>
                    <a:pt x="64" y="100"/>
                    <a:pt x="64" y="100"/>
                  </a:cubicBezTo>
                  <a:cubicBezTo>
                    <a:pt x="63" y="100"/>
                    <a:pt x="62" y="100"/>
                    <a:pt x="61" y="100"/>
                  </a:cubicBezTo>
                  <a:cubicBezTo>
                    <a:pt x="112" y="22"/>
                    <a:pt x="112" y="22"/>
                    <a:pt x="112" y="22"/>
                  </a:cubicBezTo>
                  <a:lnTo>
                    <a:pt x="97" y="113"/>
                  </a:lnTo>
                  <a:close/>
                  <a:moveTo>
                    <a:pt x="97" y="113"/>
                  </a:moveTo>
                  <a:cubicBezTo>
                    <a:pt x="97" y="113"/>
                    <a:pt x="97" y="113"/>
                    <a:pt x="97" y="113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latin typeface="杨任东竹石体-Regular" panose="02000000000000000000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4695" y="5012"/>
              <a:ext cx="11007" cy="1181"/>
            </a:xfrm>
            <a:custGeom>
              <a:avLst/>
              <a:gdLst>
                <a:gd name="connsiteX0" fmla="*/ 0 w 11007"/>
                <a:gd name="connsiteY0" fmla="*/ 568 h 1181"/>
                <a:gd name="connsiteX1" fmla="*/ 6308 w 11007"/>
                <a:gd name="connsiteY1" fmla="*/ 718 h 1181"/>
                <a:gd name="connsiteX2" fmla="*/ 9268 w 11007"/>
                <a:gd name="connsiteY2" fmla="*/ 1178 h 1181"/>
                <a:gd name="connsiteX3" fmla="*/ 11007 w 11007"/>
                <a:gd name="connsiteY3" fmla="*/ 0 h 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07" h="1181">
                  <a:moveTo>
                    <a:pt x="0" y="568"/>
                  </a:moveTo>
                  <a:cubicBezTo>
                    <a:pt x="2456" y="68"/>
                    <a:pt x="4710" y="342"/>
                    <a:pt x="6308" y="718"/>
                  </a:cubicBezTo>
                  <a:cubicBezTo>
                    <a:pt x="7906" y="1094"/>
                    <a:pt x="8413" y="1202"/>
                    <a:pt x="9268" y="1178"/>
                  </a:cubicBezTo>
                  <a:cubicBezTo>
                    <a:pt x="10123" y="1154"/>
                    <a:pt x="10660" y="318"/>
                    <a:pt x="11007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15330" y="3824"/>
              <a:ext cx="1886" cy="1457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4874" h="3762">
                  <a:moveTo>
                    <a:pt x="2483" y="0"/>
                  </a:moveTo>
                  <a:cubicBezTo>
                    <a:pt x="2962" y="0"/>
                    <a:pt x="3370" y="296"/>
                    <a:pt x="3526" y="710"/>
                  </a:cubicBezTo>
                  <a:lnTo>
                    <a:pt x="3527" y="715"/>
                  </a:lnTo>
                  <a:lnTo>
                    <a:pt x="3529" y="714"/>
                  </a:lnTo>
                  <a:cubicBezTo>
                    <a:pt x="3605" y="698"/>
                    <a:pt x="3683" y="690"/>
                    <a:pt x="3764" y="690"/>
                  </a:cubicBezTo>
                  <a:cubicBezTo>
                    <a:pt x="4377" y="690"/>
                    <a:pt x="4874" y="1174"/>
                    <a:pt x="4874" y="1772"/>
                  </a:cubicBezTo>
                  <a:cubicBezTo>
                    <a:pt x="4874" y="2359"/>
                    <a:pt x="4392" y="2838"/>
                    <a:pt x="3793" y="2853"/>
                  </a:cubicBezTo>
                  <a:lnTo>
                    <a:pt x="3777" y="2853"/>
                  </a:lnTo>
                  <a:lnTo>
                    <a:pt x="3776" y="2856"/>
                  </a:lnTo>
                  <a:cubicBezTo>
                    <a:pt x="3616" y="3377"/>
                    <a:pt x="3051" y="3762"/>
                    <a:pt x="2380" y="3762"/>
                  </a:cubicBezTo>
                  <a:cubicBezTo>
                    <a:pt x="1782" y="3762"/>
                    <a:pt x="1270" y="3458"/>
                    <a:pt x="1051" y="3025"/>
                  </a:cubicBezTo>
                  <a:lnTo>
                    <a:pt x="1040" y="3002"/>
                  </a:lnTo>
                  <a:lnTo>
                    <a:pt x="1014" y="3017"/>
                  </a:lnTo>
                  <a:cubicBezTo>
                    <a:pt x="916" y="3069"/>
                    <a:pt x="805" y="3098"/>
                    <a:pt x="687" y="3098"/>
                  </a:cubicBezTo>
                  <a:cubicBezTo>
                    <a:pt x="307" y="3098"/>
                    <a:pt x="0" y="2798"/>
                    <a:pt x="0" y="2429"/>
                  </a:cubicBezTo>
                  <a:cubicBezTo>
                    <a:pt x="0" y="2210"/>
                    <a:pt x="108" y="2015"/>
                    <a:pt x="276" y="1893"/>
                  </a:cubicBezTo>
                  <a:lnTo>
                    <a:pt x="293" y="1881"/>
                  </a:lnTo>
                  <a:lnTo>
                    <a:pt x="291" y="1877"/>
                  </a:lnTo>
                  <a:cubicBezTo>
                    <a:pt x="222" y="1754"/>
                    <a:pt x="183" y="1613"/>
                    <a:pt x="183" y="1463"/>
                  </a:cubicBezTo>
                  <a:cubicBezTo>
                    <a:pt x="183" y="982"/>
                    <a:pt x="583" y="593"/>
                    <a:pt x="1076" y="593"/>
                  </a:cubicBezTo>
                  <a:cubicBezTo>
                    <a:pt x="1206" y="593"/>
                    <a:pt x="1331" y="620"/>
                    <a:pt x="1443" y="670"/>
                  </a:cubicBezTo>
                  <a:lnTo>
                    <a:pt x="1454" y="675"/>
                  </a:lnTo>
                  <a:lnTo>
                    <a:pt x="1460" y="661"/>
                  </a:lnTo>
                  <a:cubicBezTo>
                    <a:pt x="1629" y="272"/>
                    <a:pt x="2023" y="0"/>
                    <a:pt x="2483" y="0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16966" y="3410"/>
              <a:ext cx="1243" cy="715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4874" h="3762">
                  <a:moveTo>
                    <a:pt x="2483" y="0"/>
                  </a:moveTo>
                  <a:cubicBezTo>
                    <a:pt x="2962" y="0"/>
                    <a:pt x="3370" y="296"/>
                    <a:pt x="3526" y="710"/>
                  </a:cubicBezTo>
                  <a:lnTo>
                    <a:pt x="3527" y="715"/>
                  </a:lnTo>
                  <a:lnTo>
                    <a:pt x="3529" y="714"/>
                  </a:lnTo>
                  <a:cubicBezTo>
                    <a:pt x="3605" y="698"/>
                    <a:pt x="3683" y="690"/>
                    <a:pt x="3764" y="690"/>
                  </a:cubicBezTo>
                  <a:cubicBezTo>
                    <a:pt x="4377" y="690"/>
                    <a:pt x="4874" y="1174"/>
                    <a:pt x="4874" y="1772"/>
                  </a:cubicBezTo>
                  <a:cubicBezTo>
                    <a:pt x="4874" y="2359"/>
                    <a:pt x="4392" y="2838"/>
                    <a:pt x="3793" y="2853"/>
                  </a:cubicBezTo>
                  <a:lnTo>
                    <a:pt x="3777" y="2853"/>
                  </a:lnTo>
                  <a:lnTo>
                    <a:pt x="3776" y="2856"/>
                  </a:lnTo>
                  <a:cubicBezTo>
                    <a:pt x="3616" y="3377"/>
                    <a:pt x="3051" y="3762"/>
                    <a:pt x="2380" y="3762"/>
                  </a:cubicBezTo>
                  <a:cubicBezTo>
                    <a:pt x="1782" y="3762"/>
                    <a:pt x="1270" y="3458"/>
                    <a:pt x="1051" y="3025"/>
                  </a:cubicBezTo>
                  <a:lnTo>
                    <a:pt x="1040" y="3002"/>
                  </a:lnTo>
                  <a:lnTo>
                    <a:pt x="1014" y="3017"/>
                  </a:lnTo>
                  <a:cubicBezTo>
                    <a:pt x="916" y="3069"/>
                    <a:pt x="805" y="3098"/>
                    <a:pt x="687" y="3098"/>
                  </a:cubicBezTo>
                  <a:cubicBezTo>
                    <a:pt x="307" y="3098"/>
                    <a:pt x="0" y="2798"/>
                    <a:pt x="0" y="2429"/>
                  </a:cubicBezTo>
                  <a:cubicBezTo>
                    <a:pt x="0" y="2210"/>
                    <a:pt x="108" y="2015"/>
                    <a:pt x="276" y="1893"/>
                  </a:cubicBezTo>
                  <a:lnTo>
                    <a:pt x="293" y="1881"/>
                  </a:lnTo>
                  <a:lnTo>
                    <a:pt x="291" y="1877"/>
                  </a:lnTo>
                  <a:cubicBezTo>
                    <a:pt x="222" y="1754"/>
                    <a:pt x="183" y="1613"/>
                    <a:pt x="183" y="1463"/>
                  </a:cubicBezTo>
                  <a:cubicBezTo>
                    <a:pt x="183" y="982"/>
                    <a:pt x="583" y="593"/>
                    <a:pt x="1076" y="593"/>
                  </a:cubicBezTo>
                  <a:cubicBezTo>
                    <a:pt x="1206" y="593"/>
                    <a:pt x="1331" y="620"/>
                    <a:pt x="1443" y="670"/>
                  </a:cubicBezTo>
                  <a:lnTo>
                    <a:pt x="1454" y="675"/>
                  </a:lnTo>
                  <a:lnTo>
                    <a:pt x="1460" y="661"/>
                  </a:lnTo>
                  <a:cubicBezTo>
                    <a:pt x="1629" y="272"/>
                    <a:pt x="2023" y="0"/>
                    <a:pt x="2483" y="0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133" y="6975"/>
              <a:ext cx="9599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 smtClean="0">
                  <a:solidFill>
                    <a:schemeClr val="bg1"/>
                  </a:solidFill>
                  <a:latin typeface="落落补 汤圆" charset="-128"/>
                  <a:ea typeface="落落补 汤圆" charset="-128"/>
                </a:rPr>
                <a:t>春江中心小学    王红</a:t>
              </a:r>
              <a:endParaRPr sz="3600" dirty="0">
                <a:solidFill>
                  <a:schemeClr val="bg1"/>
                </a:solidFill>
                <a:latin typeface="落落补 汤圆" charset="-128"/>
                <a:ea typeface="落落补 汤圆" charset="-128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3058521" y="1220426"/>
            <a:ext cx="555632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zh-CN" altLang="en-US" sz="13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认识比</a:t>
            </a:r>
            <a:endParaRPr lang="zh-CN" altLang="en-US" sz="138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0" y="1562100"/>
            <a:ext cx="11830050" cy="4171950"/>
            <a:chOff x="3060" y="3503"/>
            <a:chExt cx="13081" cy="4209"/>
          </a:xfrm>
        </p:grpSpPr>
        <p:grpSp>
          <p:nvGrpSpPr>
            <p:cNvPr id="39" name="组合 38"/>
            <p:cNvGrpSpPr/>
            <p:nvPr/>
          </p:nvGrpSpPr>
          <p:grpSpPr>
            <a:xfrm>
              <a:off x="3060" y="3503"/>
              <a:ext cx="13081" cy="4209"/>
              <a:chOff x="2590" y="2243"/>
              <a:chExt cx="14672" cy="4721"/>
            </a:xfrm>
          </p:grpSpPr>
          <p:pic>
            <p:nvPicPr>
              <p:cNvPr id="30" name="图片 29" descr="对话框-00110"/>
              <p:cNvPicPr>
                <a:picLocks noChangeAspect="1"/>
              </p:cNvPicPr>
              <p:nvPr/>
            </p:nvPicPr>
            <p:blipFill>
              <a:blip r:embed="rId3" cstate="print">
                <a:grayscl/>
              </a:blip>
              <a:stretch>
                <a:fillRect/>
              </a:stretch>
            </p:blipFill>
            <p:spPr>
              <a:xfrm>
                <a:off x="8025" y="2739"/>
                <a:ext cx="3796" cy="3842"/>
              </a:xfrm>
              <a:prstGeom prst="rect">
                <a:avLst/>
              </a:prstGeom>
            </p:spPr>
          </p:pic>
          <p:pic>
            <p:nvPicPr>
              <p:cNvPr id="19" name="图片 18" descr="对话框-00110"/>
              <p:cNvPicPr>
                <a:picLocks noChangeAspect="1"/>
              </p:cNvPicPr>
              <p:nvPr/>
            </p:nvPicPr>
            <p:blipFill>
              <a:blip r:embed="rId3" cstate="print">
                <a:grayscl/>
              </a:blip>
              <a:stretch>
                <a:fillRect/>
              </a:stretch>
            </p:blipFill>
            <p:spPr>
              <a:xfrm>
                <a:off x="3165" y="2739"/>
                <a:ext cx="3796" cy="3842"/>
              </a:xfrm>
              <a:prstGeom prst="rect">
                <a:avLst/>
              </a:prstGeom>
            </p:spPr>
          </p:pic>
          <p:sp>
            <p:nvSpPr>
              <p:cNvPr id="20" name="任意多边形 19"/>
              <p:cNvSpPr/>
              <p:nvPr/>
            </p:nvSpPr>
            <p:spPr>
              <a:xfrm>
                <a:off x="2590" y="2243"/>
                <a:ext cx="14672" cy="4721"/>
              </a:xfrm>
              <a:custGeom>
                <a:avLst/>
                <a:gdLst>
                  <a:gd name="connsiteX0" fmla="*/ 4 w 14672"/>
                  <a:gd name="connsiteY0" fmla="*/ 3076 h 4721"/>
                  <a:gd name="connsiteX1" fmla="*/ 1625 w 14672"/>
                  <a:gd name="connsiteY1" fmla="*/ 200 h 4721"/>
                  <a:gd name="connsiteX2" fmla="*/ 4465 w 14672"/>
                  <a:gd name="connsiteY2" fmla="*/ 1060 h 4721"/>
                  <a:gd name="connsiteX3" fmla="*/ 5380 w 14672"/>
                  <a:gd name="connsiteY3" fmla="*/ 3903 h 4721"/>
                  <a:gd name="connsiteX4" fmla="*/ 7705 w 14672"/>
                  <a:gd name="connsiteY4" fmla="*/ 4659 h 4721"/>
                  <a:gd name="connsiteX5" fmla="*/ 9588 w 14672"/>
                  <a:gd name="connsiteY5" fmla="*/ 3055 h 4721"/>
                  <a:gd name="connsiteX6" fmla="*/ 10718 w 14672"/>
                  <a:gd name="connsiteY6" fmla="*/ 542 h 4721"/>
                  <a:gd name="connsiteX7" fmla="*/ 13512 w 14672"/>
                  <a:gd name="connsiteY7" fmla="*/ 337 h 4721"/>
                  <a:gd name="connsiteX8" fmla="*/ 14672 w 14672"/>
                  <a:gd name="connsiteY8" fmla="*/ 2862 h 4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72" h="4721">
                    <a:moveTo>
                      <a:pt x="4" y="3076"/>
                    </a:moveTo>
                    <a:cubicBezTo>
                      <a:pt x="-56" y="1816"/>
                      <a:pt x="545" y="468"/>
                      <a:pt x="1625" y="200"/>
                    </a:cubicBezTo>
                    <a:cubicBezTo>
                      <a:pt x="2705" y="-68"/>
                      <a:pt x="3835" y="328"/>
                      <a:pt x="4465" y="1060"/>
                    </a:cubicBezTo>
                    <a:cubicBezTo>
                      <a:pt x="5095" y="1792"/>
                      <a:pt x="4756" y="3219"/>
                      <a:pt x="5380" y="3903"/>
                    </a:cubicBezTo>
                    <a:cubicBezTo>
                      <a:pt x="6004" y="4587"/>
                      <a:pt x="7011" y="4854"/>
                      <a:pt x="7705" y="4659"/>
                    </a:cubicBezTo>
                    <a:cubicBezTo>
                      <a:pt x="8399" y="4464"/>
                      <a:pt x="9318" y="4060"/>
                      <a:pt x="9588" y="3055"/>
                    </a:cubicBezTo>
                    <a:cubicBezTo>
                      <a:pt x="9858" y="2050"/>
                      <a:pt x="10023" y="1281"/>
                      <a:pt x="10718" y="542"/>
                    </a:cubicBezTo>
                    <a:cubicBezTo>
                      <a:pt x="11413" y="-197"/>
                      <a:pt x="12604" y="-94"/>
                      <a:pt x="13512" y="337"/>
                    </a:cubicBezTo>
                    <a:cubicBezTo>
                      <a:pt x="14420" y="768"/>
                      <a:pt x="14671" y="2019"/>
                      <a:pt x="14672" y="2862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2" name="图片 31" descr="对话框-00110"/>
              <p:cNvPicPr>
                <a:picLocks noChangeAspect="1"/>
              </p:cNvPicPr>
              <p:nvPr/>
            </p:nvPicPr>
            <p:blipFill>
              <a:blip r:embed="rId3" cstate="print">
                <a:grayscl/>
              </a:blip>
              <a:stretch>
                <a:fillRect/>
              </a:stretch>
            </p:blipFill>
            <p:spPr>
              <a:xfrm>
                <a:off x="13017" y="2739"/>
                <a:ext cx="3796" cy="3842"/>
              </a:xfrm>
              <a:prstGeom prst="rect">
                <a:avLst/>
              </a:prstGeom>
            </p:spPr>
          </p:pic>
        </p:grpSp>
        <p:pic>
          <p:nvPicPr>
            <p:cNvPr id="49" name="图片 48" descr="cc-0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11" y="4654"/>
              <a:ext cx="1674" cy="1788"/>
            </a:xfrm>
            <a:prstGeom prst="rect">
              <a:avLst/>
            </a:prstGeom>
          </p:spPr>
        </p:pic>
        <p:pic>
          <p:nvPicPr>
            <p:cNvPr id="50" name="图片 49" descr="cc-0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30" y="4714"/>
              <a:ext cx="1453" cy="1639"/>
            </a:xfrm>
            <a:prstGeom prst="rect">
              <a:avLst/>
            </a:prstGeom>
          </p:spPr>
        </p:pic>
        <p:pic>
          <p:nvPicPr>
            <p:cNvPr id="51" name="图片 50" descr="cc-0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63" y="4654"/>
              <a:ext cx="1682" cy="1639"/>
            </a:xfrm>
            <a:prstGeom prst="rect">
              <a:avLst/>
            </a:prstGeom>
          </p:spPr>
        </p:pic>
      </p:grpSp>
      <p:sp>
        <p:nvSpPr>
          <p:cNvPr id="46" name="文本框 45"/>
          <p:cNvSpPr txBox="1"/>
          <p:nvPr/>
        </p:nvSpPr>
        <p:spPr>
          <a:xfrm>
            <a:off x="3192780" y="578485"/>
            <a:ext cx="7780020" cy="707886"/>
          </a:xfrm>
          <a:prstGeom prst="rect">
            <a:avLst/>
          </a:prstGeom>
          <a:noFill/>
          <a:ln w="28575" cap="rnd">
            <a:solidFill>
              <a:schemeClr val="bg1"/>
            </a:solidFill>
          </a:ln>
          <a:scene3d>
            <a:camera prst="perspectiveRight" fov="7200000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回顾反思：本节课你有什么收获？</a:t>
            </a:r>
            <a:endParaRPr lang="zh-CN" altLang="en-US" sz="4000" b="1" dirty="0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pic>
        <p:nvPicPr>
          <p:cNvPr id="2050" name="Picture 2" descr="C:\Users\Administrator\Desktop\Dingtalk_202105201631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2971800"/>
            <a:ext cx="3163000" cy="2228850"/>
          </a:xfrm>
          <a:prstGeom prst="rect">
            <a:avLst/>
          </a:prstGeom>
          <a:noFill/>
        </p:spPr>
      </p:pic>
      <p:pic>
        <p:nvPicPr>
          <p:cNvPr id="2051" name="Picture 3" descr="C:\Users\Administrator\Desktop\Dingtalk_202105201631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24339" y="1733550"/>
            <a:ext cx="3267234" cy="2452688"/>
          </a:xfrm>
          <a:prstGeom prst="rect">
            <a:avLst/>
          </a:prstGeom>
          <a:noFill/>
        </p:spPr>
      </p:pic>
      <p:pic>
        <p:nvPicPr>
          <p:cNvPr id="2052" name="Picture 4" descr="C:\Users\Administrator\Desktop\Dingtalk_2021052016315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20099" y="2914650"/>
            <a:ext cx="3105151" cy="22288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7742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88721" y="2443656"/>
            <a:ext cx="4698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>
                <a:solidFill>
                  <a:schemeClr val="bg1"/>
                </a:solidFill>
              </a:rPr>
              <a:t>5    8=</a:t>
            </a:r>
            <a:endParaRPr lang="zh-CN" altLang="en-US" sz="7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7323" y="1891855"/>
            <a:ext cx="504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>
                <a:solidFill>
                  <a:schemeClr val="bg1"/>
                </a:solidFill>
              </a:rPr>
              <a:t>.</a:t>
            </a:r>
            <a:endParaRPr lang="zh-CN" altLang="en-US" sz="7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8737" y="2688548"/>
            <a:ext cx="1119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____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7815" y="2459378"/>
            <a:ext cx="504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>
                <a:solidFill>
                  <a:schemeClr val="bg1"/>
                </a:solidFill>
              </a:rPr>
              <a:t>.</a:t>
            </a:r>
            <a:endParaRPr lang="zh-CN" altLang="en-US" sz="7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9575" y="2049518"/>
            <a:ext cx="104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1"/>
                </a:solidFill>
              </a:rPr>
              <a:t>5</a:t>
            </a:r>
            <a:endParaRPr lang="zh-CN" altLang="en-US" sz="6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00082" y="3021712"/>
            <a:ext cx="104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1"/>
                </a:solidFill>
              </a:rPr>
              <a:t>8</a:t>
            </a:r>
            <a:endParaRPr lang="zh-CN" altLang="en-US" sz="6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21242" y="2706350"/>
            <a:ext cx="1119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____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170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170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5FB0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5FB0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1"/>
      <p:bldP spid="8" grpId="0"/>
      <p:bldP spid="10" grpId="0"/>
      <p:bldP spid="11" grpId="0"/>
      <p:bldP spid="14" grpId="1"/>
      <p:bldP spid="1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截图未命名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0604" y="2080172"/>
            <a:ext cx="903671" cy="1171948"/>
          </a:xfrm>
          <a:prstGeom prst="rect">
            <a:avLst/>
          </a:prstGeom>
          <a:noFill/>
        </p:spPr>
      </p:pic>
      <p:pic>
        <p:nvPicPr>
          <p:cNvPr id="1027" name="Picture 3" descr="C:\Users\Administrator\Desktop\截图未命名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5972" y="2096377"/>
            <a:ext cx="903780" cy="1172090"/>
          </a:xfrm>
          <a:prstGeom prst="rect">
            <a:avLst/>
          </a:prstGeom>
          <a:noFill/>
        </p:spPr>
      </p:pic>
      <p:pic>
        <p:nvPicPr>
          <p:cNvPr id="1028" name="Picture 4" descr="C:\Users\Administrator\Desktop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8392" y="2074460"/>
            <a:ext cx="924035" cy="119634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512078" y="608502"/>
            <a:ext cx="8846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妈妈早晨准备了</a:t>
            </a:r>
            <a:r>
              <a:rPr lang="en-US" altLang="zh-CN" sz="36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2</a:t>
            </a:r>
            <a:r>
              <a:rPr lang="zh-CN" altLang="en-US" sz="36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杯果汁和</a:t>
            </a:r>
            <a:r>
              <a:rPr lang="en-US" altLang="zh-CN" sz="36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3</a:t>
            </a:r>
            <a:r>
              <a:rPr lang="zh-CN" altLang="en-US" sz="36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杯牛奶。果汁和牛奶的杯数之间有什么关系？</a:t>
            </a:r>
            <a:endParaRPr lang="zh-CN" altLang="en-US" sz="3600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3" name="Picture 4" descr="C:\Users\Administrator\Desktop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4374" y="2090383"/>
            <a:ext cx="924035" cy="1196343"/>
          </a:xfrm>
          <a:prstGeom prst="rect">
            <a:avLst/>
          </a:prstGeom>
          <a:noFill/>
        </p:spPr>
      </p:pic>
      <p:pic>
        <p:nvPicPr>
          <p:cNvPr id="15" name="Picture 4" descr="C:\Users\Administrator\Desktop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0356" y="2079010"/>
            <a:ext cx="924035" cy="1196343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006221" y="3766783"/>
            <a:ext cx="79020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学习要求：</a:t>
            </a:r>
          </a:p>
          <a:p>
            <a:r>
              <a:rPr lang="zh-CN" altLang="zh-CN" sz="28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想一想：果汁和牛奶的杯数之间有怎样的关系？</a:t>
            </a:r>
          </a:p>
          <a:p>
            <a:r>
              <a:rPr lang="zh-CN" altLang="zh-CN" sz="28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写一写：可以用图形、线段、算式或文字来表示两者之间的关系。</a:t>
            </a:r>
          </a:p>
          <a:p>
            <a:r>
              <a:rPr lang="zh-CN" altLang="zh-CN" sz="28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说一说：小组内交流你的想法。</a:t>
            </a:r>
            <a:endParaRPr lang="zh-CN" altLang="zh-CN" sz="2800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98430" y="772275"/>
            <a:ext cx="9296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走一段</a:t>
            </a:r>
            <a:r>
              <a:rPr lang="en-US" altLang="zh-CN" sz="36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900</a:t>
            </a:r>
            <a:r>
              <a:rPr lang="zh-CN" altLang="zh-CN" sz="36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米长的山路，小军用了</a:t>
            </a:r>
            <a:r>
              <a:rPr lang="en-US" altLang="zh-CN" sz="36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15</a:t>
            </a:r>
            <a:r>
              <a:rPr lang="zh-CN" altLang="zh-CN" sz="36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分钟，小伟用了</a:t>
            </a:r>
            <a:r>
              <a:rPr lang="en-US" altLang="zh-CN" sz="36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20</a:t>
            </a:r>
            <a:r>
              <a:rPr lang="zh-CN" altLang="zh-CN" sz="36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分钟。你能分别算出他们的速度吗？</a:t>
            </a:r>
            <a:endParaRPr lang="zh-CN" altLang="en-US" sz="3600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33266" y="2210938"/>
            <a:ext cx="8761863" cy="238835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6086902" y="2210938"/>
            <a:ext cx="0" cy="23883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28801" y="2333767"/>
            <a:ext cx="2634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小军的速度：</a:t>
            </a:r>
            <a:endParaRPr lang="zh-CN" altLang="en-US" sz="28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12007" y="2376985"/>
            <a:ext cx="2634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小伟的速度：</a:t>
            </a:r>
            <a:endParaRPr lang="zh-CN" altLang="en-US" sz="28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62819" y="5163671"/>
            <a:ext cx="4370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路程</a:t>
            </a:r>
            <a:r>
              <a:rPr lang="en-US" altLang="zh-CN" sz="40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÷</a:t>
            </a:r>
            <a:r>
              <a:rPr lang="zh-CN" altLang="en-US" sz="40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时间</a:t>
            </a:r>
            <a:r>
              <a:rPr lang="en-US" altLang="zh-CN" sz="40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=</a:t>
            </a:r>
            <a:r>
              <a:rPr lang="zh-CN" altLang="en-US" sz="40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速度</a:t>
            </a:r>
            <a:endParaRPr lang="zh-CN" altLang="en-US" sz="4000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2331" y="457297"/>
            <a:ext cx="9025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两个数相除的关系可以怎样表示？</a:t>
            </a:r>
            <a:endParaRPr lang="zh-CN" altLang="en-US" sz="48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205624" y="1657802"/>
            <a:ext cx="4093718" cy="777923"/>
            <a:chOff x="2170604" y="2074460"/>
            <a:chExt cx="6203787" cy="1212266"/>
          </a:xfrm>
        </p:grpSpPr>
        <p:pic>
          <p:nvPicPr>
            <p:cNvPr id="4" name="Picture 2" descr="C:\Users\Administrator\Desktop\截图未命名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70604" y="2080172"/>
              <a:ext cx="903671" cy="1171948"/>
            </a:xfrm>
            <a:prstGeom prst="rect">
              <a:avLst/>
            </a:prstGeom>
            <a:noFill/>
          </p:spPr>
        </p:pic>
        <p:pic>
          <p:nvPicPr>
            <p:cNvPr id="5" name="Picture 3" descr="C:\Users\Administrator\Desktop\截图未命名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15972" y="2096377"/>
              <a:ext cx="903780" cy="1172090"/>
            </a:xfrm>
            <a:prstGeom prst="rect">
              <a:avLst/>
            </a:prstGeom>
            <a:noFill/>
          </p:spPr>
        </p:pic>
        <p:pic>
          <p:nvPicPr>
            <p:cNvPr id="6" name="Picture 4" descr="C:\Users\Administrator\Desktop\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98392" y="2074460"/>
              <a:ext cx="924035" cy="1196343"/>
            </a:xfrm>
            <a:prstGeom prst="rect">
              <a:avLst/>
            </a:prstGeom>
            <a:noFill/>
          </p:spPr>
        </p:pic>
        <p:pic>
          <p:nvPicPr>
            <p:cNvPr id="7" name="Picture 4" descr="C:\Users\Administrator\Desktop\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74374" y="2090383"/>
              <a:ext cx="924035" cy="1196343"/>
            </a:xfrm>
            <a:prstGeom prst="rect">
              <a:avLst/>
            </a:prstGeom>
            <a:noFill/>
          </p:spPr>
        </p:pic>
        <p:pic>
          <p:nvPicPr>
            <p:cNvPr id="8" name="Picture 4" descr="C:\Users\Administrator\Desktop\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50356" y="2079010"/>
              <a:ext cx="924035" cy="1196343"/>
            </a:xfrm>
            <a:prstGeom prst="rect">
              <a:avLst/>
            </a:prstGeom>
            <a:noFill/>
          </p:spPr>
        </p:pic>
      </p:grpSp>
      <p:sp>
        <p:nvSpPr>
          <p:cNvPr id="10" name="矩形 9"/>
          <p:cNvSpPr/>
          <p:nvPr/>
        </p:nvSpPr>
        <p:spPr>
          <a:xfrm>
            <a:off x="880408" y="1466034"/>
            <a:ext cx="5213445" cy="3686325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936936" y="2432416"/>
            <a:ext cx="59543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果汁与牛奶的杯数比是</a:t>
            </a:r>
            <a:r>
              <a:rPr lang="en-US" altLang="zh-CN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2</a:t>
            </a:r>
            <a:r>
              <a:rPr lang="en-US" altLang="zh-CN" sz="3200" dirty="0" smtClean="0">
                <a:solidFill>
                  <a:schemeClr val="bg1"/>
                </a:solidFill>
                <a:latin typeface="楷体"/>
                <a:ea typeface="楷体"/>
              </a:rPr>
              <a:t>∶</a:t>
            </a:r>
            <a:r>
              <a:rPr lang="en-US" altLang="zh-CN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3</a:t>
            </a:r>
          </a:p>
          <a:p>
            <a:r>
              <a:rPr lang="zh-CN" altLang="en-US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牛奶与果汁的杯数比是</a:t>
            </a:r>
            <a:r>
              <a:rPr lang="en-US" altLang="zh-CN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3</a:t>
            </a:r>
            <a:r>
              <a:rPr lang="en-US" altLang="zh-CN" sz="3200" dirty="0" smtClean="0">
                <a:solidFill>
                  <a:schemeClr val="bg1"/>
                </a:solidFill>
                <a:latin typeface="楷体"/>
                <a:ea typeface="楷体"/>
              </a:rPr>
              <a:t>∶</a:t>
            </a:r>
            <a:r>
              <a:rPr lang="en-US" altLang="zh-CN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2</a:t>
            </a:r>
          </a:p>
          <a:p>
            <a:r>
              <a:rPr lang="en-US" altLang="zh-CN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2</a:t>
            </a:r>
            <a:r>
              <a:rPr lang="en-US" altLang="zh-CN" sz="3200" dirty="0" smtClean="0">
                <a:solidFill>
                  <a:schemeClr val="bg1"/>
                </a:solidFill>
                <a:latin typeface="楷体"/>
                <a:ea typeface="楷体"/>
              </a:rPr>
              <a:t>∶3=2÷3=</a:t>
            </a:r>
          </a:p>
          <a:p>
            <a:endParaRPr lang="en-US" altLang="zh-CN" sz="3200" dirty="0" smtClean="0">
              <a:solidFill>
                <a:schemeClr val="bg1"/>
              </a:solidFill>
              <a:latin typeface="楷体"/>
              <a:ea typeface="楷体"/>
            </a:endParaRPr>
          </a:p>
          <a:p>
            <a:r>
              <a:rPr lang="en-US" altLang="zh-CN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3</a:t>
            </a:r>
            <a:r>
              <a:rPr lang="en-US" altLang="zh-CN" sz="3200" dirty="0" smtClean="0">
                <a:solidFill>
                  <a:schemeClr val="bg1"/>
                </a:solidFill>
                <a:latin typeface="楷体"/>
                <a:ea typeface="楷体"/>
              </a:rPr>
              <a:t>∶2=3÷2=</a:t>
            </a:r>
            <a:endParaRPr lang="zh-CN" altLang="en-US" sz="3200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  <a:p>
            <a:endParaRPr lang="zh-CN" altLang="en-US" sz="3200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1528" y="1624977"/>
            <a:ext cx="4851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小军走的路程与时间的比是</a:t>
            </a:r>
            <a:r>
              <a:rPr lang="en-US" altLang="zh-CN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900</a:t>
            </a:r>
            <a:r>
              <a:rPr lang="en-US" altLang="zh-CN" sz="3200" dirty="0" smtClean="0">
                <a:solidFill>
                  <a:schemeClr val="bg1"/>
                </a:solidFill>
                <a:latin typeface="楷体"/>
                <a:ea typeface="楷体"/>
              </a:rPr>
              <a:t>∶</a:t>
            </a:r>
            <a:r>
              <a:rPr lang="en-US" altLang="zh-CN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15</a:t>
            </a:r>
            <a:endParaRPr lang="zh-CN" altLang="en-US" sz="3200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71528" y="2699233"/>
            <a:ext cx="4851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小伟走的路程与时间的比是</a:t>
            </a:r>
            <a:r>
              <a:rPr lang="en-US" altLang="zh-CN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900</a:t>
            </a:r>
            <a:r>
              <a:rPr lang="en-US" altLang="zh-CN" sz="3200" dirty="0" smtClean="0">
                <a:solidFill>
                  <a:schemeClr val="bg1"/>
                </a:solidFill>
                <a:latin typeface="楷体"/>
                <a:ea typeface="楷体"/>
              </a:rPr>
              <a:t>∶</a:t>
            </a:r>
            <a:r>
              <a:rPr lang="en-US" altLang="zh-CN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20</a:t>
            </a:r>
          </a:p>
          <a:p>
            <a:endParaRPr lang="zh-CN" altLang="en-US" sz="3200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486760" y="1455161"/>
            <a:ext cx="4936416" cy="3697197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3075773" y="3204027"/>
            <a:ext cx="1137593" cy="957534"/>
            <a:chOff x="8648200" y="4956390"/>
            <a:chExt cx="1137593" cy="957534"/>
          </a:xfrm>
        </p:grpSpPr>
        <p:sp>
          <p:nvSpPr>
            <p:cNvPr id="16" name="TextBox 15"/>
            <p:cNvSpPr txBox="1"/>
            <p:nvPr/>
          </p:nvSpPr>
          <p:spPr>
            <a:xfrm>
              <a:off x="8745269" y="4956390"/>
              <a:ext cx="10405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</a:rPr>
                <a:t>2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728882" y="5390704"/>
              <a:ext cx="10405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</a:rPr>
                <a:t>3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648200" y="5061895"/>
              <a:ext cx="9145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bg1"/>
                  </a:solidFill>
                </a:rPr>
                <a:t>__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075773" y="4194825"/>
            <a:ext cx="1137593" cy="957534"/>
            <a:chOff x="8648200" y="4956390"/>
            <a:chExt cx="1137593" cy="957534"/>
          </a:xfrm>
        </p:grpSpPr>
        <p:sp>
          <p:nvSpPr>
            <p:cNvPr id="25" name="TextBox 24"/>
            <p:cNvSpPr txBox="1"/>
            <p:nvPr/>
          </p:nvSpPr>
          <p:spPr>
            <a:xfrm>
              <a:off x="8745269" y="4956390"/>
              <a:ext cx="10405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</a:rPr>
                <a:t>3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728882" y="5390704"/>
              <a:ext cx="10405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</a:rPr>
                <a:t>2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648200" y="5061895"/>
              <a:ext cx="9145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bg1"/>
                  </a:solidFill>
                </a:rPr>
                <a:t>__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6680310" y="382789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900</a:t>
            </a:r>
            <a:r>
              <a:rPr lang="en-US" altLang="zh-CN" sz="3200" dirty="0">
                <a:solidFill>
                  <a:schemeClr val="bg1"/>
                </a:solidFill>
                <a:latin typeface="楷体"/>
                <a:ea typeface="楷体"/>
              </a:rPr>
              <a:t>∶</a:t>
            </a:r>
            <a:r>
              <a:rPr lang="en-US" altLang="zh-CN" sz="32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15=900÷15=60</a:t>
            </a:r>
          </a:p>
          <a:p>
            <a:r>
              <a:rPr lang="en-US" altLang="zh-CN" sz="32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900</a:t>
            </a:r>
            <a:r>
              <a:rPr lang="en-US" altLang="zh-CN" sz="3200" dirty="0">
                <a:solidFill>
                  <a:schemeClr val="bg1"/>
                </a:solidFill>
                <a:latin typeface="楷体"/>
                <a:ea typeface="楷体"/>
              </a:rPr>
              <a:t>∶</a:t>
            </a:r>
            <a:r>
              <a:rPr lang="en-US" altLang="zh-CN" sz="32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20=900÷20=45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69599435"/>
              </p:ext>
            </p:extLst>
          </p:nvPr>
        </p:nvGraphicFramePr>
        <p:xfrm>
          <a:off x="1485213" y="1700808"/>
          <a:ext cx="8720886" cy="3960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4177"/>
                <a:gridCol w="1744177"/>
                <a:gridCol w="2080165"/>
                <a:gridCol w="1536171"/>
                <a:gridCol w="1616196"/>
              </a:tblGrid>
              <a:tr h="1047946">
                <a:tc gridSpan="5">
                  <a:txBody>
                    <a:bodyPr/>
                    <a:lstStyle/>
                    <a:p>
                      <a:pPr algn="ctr"/>
                      <a:r>
                        <a:rPr lang="zh-CN" altLang="en-US" sz="3200" dirty="0" smtClean="0">
                          <a:solidFill>
                            <a:schemeClr val="bg1"/>
                          </a:solidFill>
                          <a:latin typeface="楷体" pitchFamily="49" charset="-122"/>
                          <a:ea typeface="楷体" pitchFamily="49" charset="-122"/>
                        </a:rPr>
                        <a:t>联系</a:t>
                      </a:r>
                      <a:endParaRPr lang="zh-CN" altLang="en-US" sz="3200" dirty="0">
                        <a:solidFill>
                          <a:schemeClr val="bg1"/>
                        </a:solidFill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96827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 smtClean="0">
                          <a:solidFill>
                            <a:schemeClr val="bg1"/>
                          </a:solidFill>
                          <a:latin typeface="楷体" pitchFamily="49" charset="-122"/>
                          <a:ea typeface="楷体" pitchFamily="49" charset="-122"/>
                        </a:rPr>
                        <a:t>比</a:t>
                      </a:r>
                      <a:endParaRPr lang="zh-CN" altLang="en-US" sz="3200" b="1" dirty="0">
                        <a:solidFill>
                          <a:schemeClr val="bg1"/>
                        </a:solidFill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 smtClean="0">
                          <a:solidFill>
                            <a:schemeClr val="bg1"/>
                          </a:solidFill>
                          <a:latin typeface="楷体" pitchFamily="49" charset="-122"/>
                          <a:ea typeface="楷体" pitchFamily="49" charset="-122"/>
                        </a:rPr>
                        <a:t>前项</a:t>
                      </a:r>
                      <a:endParaRPr lang="zh-CN" altLang="en-US" sz="3200" b="1" dirty="0">
                        <a:solidFill>
                          <a:schemeClr val="bg1"/>
                        </a:solidFill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 smtClean="0">
                          <a:solidFill>
                            <a:schemeClr val="bg1"/>
                          </a:solidFill>
                          <a:latin typeface="楷体" pitchFamily="49" charset="-122"/>
                          <a:ea typeface="楷体" pitchFamily="49" charset="-122"/>
                        </a:rPr>
                        <a:t>：比号</a:t>
                      </a:r>
                      <a:endParaRPr lang="zh-CN" altLang="en-US" sz="3200" b="1" dirty="0">
                        <a:solidFill>
                          <a:schemeClr val="bg1"/>
                        </a:solidFill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 smtClean="0">
                          <a:solidFill>
                            <a:schemeClr val="bg1"/>
                          </a:solidFill>
                          <a:latin typeface="楷体" pitchFamily="49" charset="-122"/>
                          <a:ea typeface="楷体" pitchFamily="49" charset="-122"/>
                        </a:rPr>
                        <a:t>后项</a:t>
                      </a:r>
                      <a:endParaRPr lang="zh-CN" altLang="en-US" sz="3200" b="1" dirty="0">
                        <a:solidFill>
                          <a:schemeClr val="bg1"/>
                        </a:solidFill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 smtClean="0">
                          <a:solidFill>
                            <a:schemeClr val="bg1"/>
                          </a:solidFill>
                          <a:latin typeface="楷体" pitchFamily="49" charset="-122"/>
                          <a:ea typeface="楷体" pitchFamily="49" charset="-122"/>
                        </a:rPr>
                        <a:t>比值</a:t>
                      </a:r>
                      <a:endParaRPr lang="zh-CN" altLang="en-US" sz="3200" b="1" dirty="0">
                        <a:solidFill>
                          <a:schemeClr val="bg1"/>
                        </a:solidFill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endParaRPr lang="zh-CN" altLang="en-US" sz="3200" kern="1200" dirty="0">
                        <a:solidFill>
                          <a:srgbClr val="FF3300"/>
                        </a:solidFill>
                        <a:latin typeface="Times New Roman" pitchFamily="18" charset="0"/>
                        <a:ea typeface="黑体" pitchFamily="2" charset="-122"/>
                        <a:cs typeface="+mn-cs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bg1"/>
                        </a:solidFill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bg1"/>
                        </a:solidFill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ct val="50000"/>
                        </a:spcBef>
                        <a:buClr>
                          <a:schemeClr val="folHlink"/>
                        </a:buClr>
                        <a:buSzPct val="80000"/>
                      </a:pPr>
                      <a:endParaRPr lang="zh-CN" altLang="en-US" sz="3200" b="1" kern="1200" dirty="0">
                        <a:solidFill>
                          <a:schemeClr val="bg1"/>
                        </a:solidFill>
                        <a:latin typeface="楷体" pitchFamily="49" charset="-122"/>
                        <a:ea typeface="楷体" pitchFamily="49" charset="-122"/>
                        <a:cs typeface="+mn-cs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bg1"/>
                        </a:solidFill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112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bg1"/>
                        </a:solidFill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bg1"/>
                        </a:solidFill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bg1"/>
                        </a:solidFill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bg1"/>
                        </a:solidFill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bg1"/>
                        </a:solidFill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Rectangle 86"/>
          <p:cNvSpPr>
            <a:spLocks noChangeArrowheads="1"/>
          </p:cNvSpPr>
          <p:nvPr/>
        </p:nvSpPr>
        <p:spPr bwMode="auto">
          <a:xfrm>
            <a:off x="1540181" y="3555601"/>
            <a:ext cx="1550824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15000"/>
              </a:lnSpc>
              <a:buClr>
                <a:schemeClr val="folHlink"/>
              </a:buClr>
              <a:buSzPct val="80000"/>
              <a:buFont typeface="Wingdings" pitchFamily="2" charset="2"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除法</a:t>
            </a:r>
          </a:p>
        </p:txBody>
      </p:sp>
      <p:sp>
        <p:nvSpPr>
          <p:cNvPr id="12" name="Rectangle 80"/>
          <p:cNvSpPr>
            <a:spLocks noChangeArrowheads="1"/>
          </p:cNvSpPr>
          <p:nvPr/>
        </p:nvSpPr>
        <p:spPr bwMode="auto">
          <a:xfrm>
            <a:off x="1565015" y="4509121"/>
            <a:ext cx="1550824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15000"/>
              </a:lnSpc>
              <a:spcBef>
                <a:spcPct val="50000"/>
              </a:spcBef>
              <a:buClr>
                <a:schemeClr val="folHlink"/>
              </a:buClr>
              <a:buSzPct val="80000"/>
              <a:buFont typeface="Wingdings" pitchFamily="2" charset="2"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分数</a:t>
            </a:r>
          </a:p>
        </p:txBody>
      </p:sp>
      <p:sp>
        <p:nvSpPr>
          <p:cNvPr id="13" name="Text Box 111"/>
          <p:cNvSpPr txBox="1">
            <a:spLocks noChangeArrowheads="1"/>
          </p:cNvSpPr>
          <p:nvPr/>
        </p:nvSpPr>
        <p:spPr bwMode="auto">
          <a:xfrm>
            <a:off x="3076352" y="3857627"/>
            <a:ext cx="1930400" cy="608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Bef>
                <a:spcPct val="50000"/>
              </a:spcBef>
              <a:buClr>
                <a:schemeClr val="folHlink"/>
              </a:buClr>
              <a:buSzPct val="80000"/>
            </a:pPr>
            <a:r>
              <a:rPr lang="zh-CN" altLang="en-US" sz="32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被除数</a:t>
            </a:r>
          </a:p>
        </p:txBody>
      </p:sp>
      <p:sp>
        <p:nvSpPr>
          <p:cNvPr id="14" name="Text Box 112"/>
          <p:cNvSpPr txBox="1">
            <a:spLocks noChangeArrowheads="1"/>
          </p:cNvSpPr>
          <p:nvPr/>
        </p:nvSpPr>
        <p:spPr bwMode="auto">
          <a:xfrm>
            <a:off x="4941499" y="3874408"/>
            <a:ext cx="1930400" cy="58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Bef>
                <a:spcPct val="50000"/>
              </a:spcBef>
              <a:buClr>
                <a:schemeClr val="folHlink"/>
              </a:buClr>
              <a:buSzPct val="80000"/>
            </a:pPr>
            <a:r>
              <a:rPr lang="en-US" altLang="zh-CN" sz="32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÷</a:t>
            </a:r>
            <a:r>
              <a:rPr lang="zh-CN" altLang="en-US" sz="32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除号</a:t>
            </a:r>
          </a:p>
        </p:txBody>
      </p:sp>
      <p:sp>
        <p:nvSpPr>
          <p:cNvPr id="15" name="Text Box 113"/>
          <p:cNvSpPr txBox="1">
            <a:spLocks noChangeArrowheads="1"/>
          </p:cNvSpPr>
          <p:nvPr/>
        </p:nvSpPr>
        <p:spPr bwMode="auto">
          <a:xfrm>
            <a:off x="6810581" y="3861049"/>
            <a:ext cx="1930400" cy="608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Bef>
                <a:spcPct val="50000"/>
              </a:spcBef>
              <a:buClr>
                <a:schemeClr val="folHlink"/>
              </a:buClr>
              <a:buSzPct val="80000"/>
            </a:pPr>
            <a:r>
              <a:rPr lang="zh-CN" altLang="en-US" sz="32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除数</a:t>
            </a:r>
          </a:p>
        </p:txBody>
      </p:sp>
      <p:sp>
        <p:nvSpPr>
          <p:cNvPr id="16" name="Text Box 114"/>
          <p:cNvSpPr txBox="1">
            <a:spLocks noChangeArrowheads="1"/>
          </p:cNvSpPr>
          <p:nvPr/>
        </p:nvSpPr>
        <p:spPr bwMode="auto">
          <a:xfrm>
            <a:off x="8850165" y="3883760"/>
            <a:ext cx="1117600" cy="608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Bef>
                <a:spcPct val="50000"/>
              </a:spcBef>
              <a:buClr>
                <a:schemeClr val="folHlink"/>
              </a:buClr>
              <a:buSzPct val="80000"/>
            </a:pPr>
            <a:r>
              <a:rPr lang="zh-CN" altLang="en-US" sz="32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商</a:t>
            </a:r>
          </a:p>
        </p:txBody>
      </p:sp>
      <p:sp>
        <p:nvSpPr>
          <p:cNvPr id="17" name="Text Box 115"/>
          <p:cNvSpPr txBox="1">
            <a:spLocks noChangeArrowheads="1"/>
          </p:cNvSpPr>
          <p:nvPr/>
        </p:nvSpPr>
        <p:spPr bwMode="auto">
          <a:xfrm>
            <a:off x="3175349" y="4797152"/>
            <a:ext cx="1930400" cy="608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Bef>
                <a:spcPct val="50000"/>
              </a:spcBef>
              <a:buClr>
                <a:schemeClr val="folHlink"/>
              </a:buClr>
              <a:buSzPct val="80000"/>
            </a:pPr>
            <a:r>
              <a:rPr lang="zh-CN" altLang="en-US" sz="32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分  子</a:t>
            </a:r>
          </a:p>
        </p:txBody>
      </p:sp>
      <p:sp>
        <p:nvSpPr>
          <p:cNvPr id="18" name="Text Box 116"/>
          <p:cNvSpPr txBox="1">
            <a:spLocks noChangeArrowheads="1"/>
          </p:cNvSpPr>
          <p:nvPr/>
        </p:nvSpPr>
        <p:spPr bwMode="auto">
          <a:xfrm>
            <a:off x="4812317" y="4797153"/>
            <a:ext cx="2474383" cy="58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Bef>
                <a:spcPct val="50000"/>
              </a:spcBef>
              <a:buClr>
                <a:schemeClr val="folHlink"/>
              </a:buClr>
              <a:buSzPct val="80000"/>
            </a:pPr>
            <a:r>
              <a:rPr lang="en-US" altLang="zh-CN" sz="32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—</a:t>
            </a:r>
            <a:r>
              <a:rPr lang="zh-CN" altLang="en-US" sz="32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分数线</a:t>
            </a:r>
          </a:p>
        </p:txBody>
      </p:sp>
      <p:sp>
        <p:nvSpPr>
          <p:cNvPr id="19" name="Text Box 117"/>
          <p:cNvSpPr txBox="1">
            <a:spLocks noChangeArrowheads="1"/>
          </p:cNvSpPr>
          <p:nvPr/>
        </p:nvSpPr>
        <p:spPr bwMode="auto">
          <a:xfrm>
            <a:off x="6820768" y="4797153"/>
            <a:ext cx="1930400" cy="608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Bef>
                <a:spcPct val="50000"/>
              </a:spcBef>
              <a:buClr>
                <a:schemeClr val="folHlink"/>
              </a:buClr>
              <a:buSzPct val="80000"/>
            </a:pPr>
            <a:r>
              <a:rPr lang="zh-CN" altLang="en-US" sz="32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分母</a:t>
            </a:r>
          </a:p>
        </p:txBody>
      </p:sp>
      <p:sp>
        <p:nvSpPr>
          <p:cNvPr id="20" name="Text Box 118"/>
          <p:cNvSpPr txBox="1">
            <a:spLocks noChangeArrowheads="1"/>
          </p:cNvSpPr>
          <p:nvPr/>
        </p:nvSpPr>
        <p:spPr bwMode="auto">
          <a:xfrm>
            <a:off x="8384235" y="4797153"/>
            <a:ext cx="1919816" cy="608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Bef>
                <a:spcPct val="50000"/>
              </a:spcBef>
              <a:buClr>
                <a:schemeClr val="folHlink"/>
              </a:buClr>
              <a:buSzPct val="80000"/>
            </a:pPr>
            <a:r>
              <a:rPr lang="zh-CN" altLang="en-US" sz="32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分数值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2281770" y="674267"/>
            <a:ext cx="52629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5</a:t>
            </a:r>
            <a:r>
              <a:rPr lang="en-US" altLang="zh-CN" sz="3600" dirty="0" smtClean="0">
                <a:solidFill>
                  <a:schemeClr val="bg1"/>
                </a:solidFill>
                <a:latin typeface="楷体"/>
                <a:ea typeface="楷体"/>
              </a:rPr>
              <a:t>∶</a:t>
            </a:r>
            <a:r>
              <a:rPr lang="en-US" altLang="zh-CN" sz="36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8 </a:t>
            </a:r>
            <a:r>
              <a:rPr lang="zh-CN" altLang="en-US" sz="36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＝ </a:t>
            </a:r>
            <a:r>
              <a:rPr lang="en-US" altLang="zh-CN" sz="36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(   </a:t>
            </a:r>
            <a:r>
              <a:rPr lang="en-US" altLang="zh-CN" sz="36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)÷(   )</a:t>
            </a:r>
            <a:r>
              <a:rPr lang="zh-CN" altLang="en-US" sz="36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＝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7231471" y="341200"/>
            <a:ext cx="1441450" cy="1217613"/>
            <a:chOff x="5580063" y="0"/>
            <a:chExt cx="1441450" cy="1217613"/>
          </a:xfrm>
        </p:grpSpPr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5580063" y="0"/>
              <a:ext cx="1335087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宋体" charset="-122"/>
                  <a:ea typeface="宋体" charset="-122"/>
                </a:rPr>
                <a:t>(   )</a:t>
              </a:r>
            </a:p>
          </p:txBody>
        </p:sp>
        <p:sp>
          <p:nvSpPr>
            <p:cNvPr id="27" name="Rectangle 7"/>
            <p:cNvSpPr>
              <a:spLocks noChangeArrowheads="1"/>
            </p:cNvSpPr>
            <p:nvPr/>
          </p:nvSpPr>
          <p:spPr bwMode="auto">
            <a:xfrm>
              <a:off x="5580063" y="576263"/>
              <a:ext cx="14414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宋体" charset="-122"/>
                  <a:ea typeface="宋体" charset="-122"/>
                </a:rPr>
                <a:t>(   )  </a:t>
              </a:r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5796136" y="692150"/>
              <a:ext cx="93662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4477768" y="633318"/>
            <a:ext cx="439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  <a:latin typeface="宋体" charset="-122"/>
                <a:ea typeface="宋体" charset="-122"/>
              </a:rPr>
              <a:t>5</a:t>
            </a:r>
            <a:endParaRPr lang="en-US" altLang="zh-CN" sz="4000" dirty="0">
              <a:solidFill>
                <a:schemeClr val="bg1"/>
              </a:solidFill>
              <a:latin typeface="宋体" charset="-122"/>
              <a:ea typeface="宋体" charset="-122"/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6107822" y="633318"/>
            <a:ext cx="439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  <a:latin typeface="宋体" charset="-122"/>
                <a:ea typeface="宋体" charset="-122"/>
              </a:rPr>
              <a:t>8</a:t>
            </a:r>
            <a:endParaRPr lang="en-US" altLang="zh-CN" sz="4000" dirty="0">
              <a:solidFill>
                <a:schemeClr val="bg1"/>
              </a:solidFill>
              <a:latin typeface="宋体" charset="-122"/>
              <a:ea typeface="宋体" charset="-122"/>
            </a:endParaRP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7704211" y="327549"/>
            <a:ext cx="56635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  <a:latin typeface="宋体" charset="-122"/>
                <a:ea typeface="宋体" charset="-122"/>
              </a:rPr>
              <a:t>5</a:t>
            </a:r>
            <a:endParaRPr lang="en-US" altLang="zh-CN" sz="4000" dirty="0">
              <a:solidFill>
                <a:schemeClr val="bg1"/>
              </a:solidFill>
              <a:latin typeface="宋体" charset="-122"/>
              <a:ea typeface="宋体" charset="-122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7690562" y="931101"/>
            <a:ext cx="43973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  <a:latin typeface="宋体" charset="-122"/>
                <a:ea typeface="宋体" charset="-122"/>
              </a:rPr>
              <a:t>8</a:t>
            </a:r>
            <a:endParaRPr lang="en-US" altLang="zh-CN" sz="4000" dirty="0">
              <a:solidFill>
                <a:schemeClr val="bg1"/>
              </a:solidFill>
              <a:latin typeface="宋体" charset="-122"/>
              <a:ea typeface="宋体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422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21885" y="1487543"/>
            <a:ext cx="1698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10∶9</a:t>
            </a:r>
            <a:endParaRPr lang="zh-CN" altLang="en-US" sz="32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8914" y="3934214"/>
            <a:ext cx="960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3.5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6825" y="4913457"/>
            <a:ext cx="960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11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4220" y="4907704"/>
            <a:ext cx="960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6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7517" y="5254549"/>
            <a:ext cx="960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6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4362" y="4701992"/>
            <a:ext cx="960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11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grpSp>
        <p:nvGrpSpPr>
          <p:cNvPr id="2" name="组合 18"/>
          <p:cNvGrpSpPr/>
          <p:nvPr/>
        </p:nvGrpSpPr>
        <p:grpSpPr>
          <a:xfrm>
            <a:off x="9327763" y="1093996"/>
            <a:ext cx="1824268" cy="1210503"/>
            <a:chOff x="5580063" y="0"/>
            <a:chExt cx="1441450" cy="1236444"/>
          </a:xfrm>
        </p:grpSpPr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5580063" y="0"/>
              <a:ext cx="693093" cy="660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3600" dirty="0" smtClean="0">
                  <a:latin typeface="宋体" charset="-122"/>
                  <a:ea typeface="宋体" charset="-122"/>
                </a:rPr>
                <a:t>   </a:t>
              </a:r>
              <a:endParaRPr lang="en-US" altLang="zh-CN" sz="3600" dirty="0">
                <a:latin typeface="宋体" charset="-122"/>
                <a:ea typeface="宋体" charset="-122"/>
              </a:endParaRPr>
            </a:p>
          </p:txBody>
        </p:sp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5580063" y="576263"/>
              <a:ext cx="1441450" cy="660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3600" dirty="0" smtClean="0">
                  <a:latin typeface="宋体" charset="-122"/>
                  <a:ea typeface="宋体" charset="-122"/>
                </a:rPr>
                <a:t>     </a:t>
              </a:r>
              <a:endParaRPr lang="en-US" altLang="zh-CN" sz="3600" dirty="0">
                <a:latin typeface="宋体" charset="-122"/>
                <a:ea typeface="宋体" charset="-122"/>
              </a:endParaRPr>
            </a:p>
          </p:txBody>
        </p:sp>
        <p:sp>
          <p:nvSpPr>
            <p:cNvPr id="16" name="Line 8"/>
            <p:cNvSpPr>
              <a:spLocks noChangeShapeType="1"/>
            </p:cNvSpPr>
            <p:nvPr/>
          </p:nvSpPr>
          <p:spPr bwMode="auto">
            <a:xfrm flipV="1">
              <a:off x="5796136" y="680155"/>
              <a:ext cx="694335" cy="1199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5869876" y="168448"/>
              <a:ext cx="432170" cy="5344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  <a:latin typeface="宋体" charset="-122"/>
                  <a:ea typeface="宋体" charset="-122"/>
                </a:rPr>
                <a:t>10</a:t>
              </a:r>
              <a:endParaRPr lang="en-US" altLang="zh-CN" sz="2800" b="1" dirty="0">
                <a:solidFill>
                  <a:schemeClr val="bg1"/>
                </a:solidFill>
                <a:latin typeface="宋体" charset="-122"/>
                <a:ea typeface="宋体" charset="-122"/>
              </a:endParaRPr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5969493" y="586234"/>
              <a:ext cx="289043" cy="5344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  <a:latin typeface="宋体" charset="-122"/>
                  <a:ea typeface="宋体" charset="-122"/>
                </a:rPr>
                <a:t>9</a:t>
              </a:r>
              <a:endParaRPr lang="en-US" altLang="zh-CN" sz="2800" b="1" dirty="0">
                <a:solidFill>
                  <a:schemeClr val="bg1"/>
                </a:solidFill>
                <a:latin typeface="宋体" charset="-122"/>
                <a:ea typeface="宋体" charset="-122"/>
              </a:endParaRPr>
            </a:p>
          </p:txBody>
        </p:sp>
      </p:grpSp>
      <p:grpSp>
        <p:nvGrpSpPr>
          <p:cNvPr id="19" name="组合 25"/>
          <p:cNvGrpSpPr/>
          <p:nvPr/>
        </p:nvGrpSpPr>
        <p:grpSpPr>
          <a:xfrm>
            <a:off x="9338881" y="2054604"/>
            <a:ext cx="1824268" cy="1210503"/>
            <a:chOff x="5580063" y="0"/>
            <a:chExt cx="1441450" cy="1236444"/>
          </a:xfrm>
        </p:grpSpPr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5580063" y="0"/>
              <a:ext cx="693093" cy="660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3600" dirty="0" smtClean="0">
                  <a:latin typeface="宋体" charset="-122"/>
                  <a:ea typeface="宋体" charset="-122"/>
                </a:rPr>
                <a:t>   </a:t>
              </a:r>
              <a:endParaRPr lang="en-US" altLang="zh-CN" sz="3600" dirty="0">
                <a:latin typeface="宋体" charset="-122"/>
                <a:ea typeface="宋体" charset="-122"/>
              </a:endParaRPr>
            </a:p>
          </p:txBody>
        </p:sp>
        <p:sp>
          <p:nvSpPr>
            <p:cNvPr id="28" name="Rectangle 7"/>
            <p:cNvSpPr>
              <a:spLocks noChangeArrowheads="1"/>
            </p:cNvSpPr>
            <p:nvPr/>
          </p:nvSpPr>
          <p:spPr bwMode="auto">
            <a:xfrm>
              <a:off x="5580063" y="576263"/>
              <a:ext cx="1441450" cy="660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3600" dirty="0" smtClean="0">
                  <a:latin typeface="宋体" charset="-122"/>
                  <a:ea typeface="宋体" charset="-122"/>
                </a:rPr>
                <a:t>     </a:t>
              </a:r>
              <a:endParaRPr lang="en-US" altLang="zh-CN" sz="3600" dirty="0">
                <a:latin typeface="宋体" charset="-122"/>
                <a:ea typeface="宋体" charset="-122"/>
              </a:endParaRPr>
            </a:p>
          </p:txBody>
        </p:sp>
        <p:sp>
          <p:nvSpPr>
            <p:cNvPr id="29" name="Line 8"/>
            <p:cNvSpPr>
              <a:spLocks noChangeShapeType="1"/>
            </p:cNvSpPr>
            <p:nvPr/>
          </p:nvSpPr>
          <p:spPr bwMode="auto">
            <a:xfrm flipV="1">
              <a:off x="5796136" y="680155"/>
              <a:ext cx="694335" cy="1199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5978639" y="168448"/>
              <a:ext cx="289043" cy="5344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  <a:latin typeface="宋体" charset="-122"/>
                  <a:ea typeface="宋体" charset="-122"/>
                </a:rPr>
                <a:t>9</a:t>
              </a:r>
              <a:endParaRPr lang="en-US" altLang="zh-CN" sz="2800" b="1" dirty="0">
                <a:solidFill>
                  <a:schemeClr val="bg1"/>
                </a:solidFill>
                <a:latin typeface="宋体" charset="-122"/>
                <a:ea typeface="宋体" charset="-122"/>
              </a:endParaRPr>
            </a:p>
          </p:txBody>
        </p:sp>
        <p:sp>
          <p:nvSpPr>
            <p:cNvPr id="31" name="Text Box 12"/>
            <p:cNvSpPr txBox="1">
              <a:spLocks noChangeArrowheads="1"/>
            </p:cNvSpPr>
            <p:nvPr/>
          </p:nvSpPr>
          <p:spPr bwMode="auto">
            <a:xfrm>
              <a:off x="5876268" y="586234"/>
              <a:ext cx="432170" cy="5344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  <a:latin typeface="宋体" charset="-122"/>
                  <a:ea typeface="宋体" charset="-122"/>
                </a:rPr>
                <a:t>10</a:t>
              </a:r>
              <a:endParaRPr lang="en-US" altLang="zh-CN" sz="2800" b="1" dirty="0">
                <a:solidFill>
                  <a:schemeClr val="bg1"/>
                </a:solidFill>
                <a:latin typeface="宋体" charset="-122"/>
                <a:ea typeface="宋体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227871" y="991841"/>
            <a:ext cx="10146723" cy="4701856"/>
            <a:chOff x="-2745478" y="-1800616"/>
            <a:chExt cx="10146723" cy="5647768"/>
          </a:xfrm>
        </p:grpSpPr>
        <p:sp>
          <p:nvSpPr>
            <p:cNvPr id="26" name="TextBox 25"/>
            <p:cNvSpPr txBox="1"/>
            <p:nvPr/>
          </p:nvSpPr>
          <p:spPr>
            <a:xfrm>
              <a:off x="-2745478" y="-1800616"/>
              <a:ext cx="10146723" cy="5434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1.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小华家养了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10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只鸡，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9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只鸭。</a:t>
              </a:r>
              <a:endParaRPr lang="en-US" altLang="zh-CN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endParaRPr>
            </a:p>
            <a:p>
              <a:r>
                <a:rPr lang="zh-CN" altLang="en-US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（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1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）鸡和鸭只数的比是（      ），比值是（    ）。</a:t>
              </a:r>
              <a:endParaRPr lang="en-US" altLang="zh-CN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endParaRPr>
            </a:p>
            <a:p>
              <a:endParaRPr lang="en-US" altLang="zh-CN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endParaRPr>
            </a:p>
            <a:p>
              <a:r>
                <a:rPr lang="zh-CN" altLang="en-US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（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2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）鸭和鸡只</a:t>
              </a:r>
              <a:r>
                <a:rPr lang="zh-CN" altLang="en-US" sz="3200" dirty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数的比是（   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   </a:t>
              </a:r>
              <a:r>
                <a:rPr lang="zh-CN" altLang="en-US" sz="3200" dirty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），比值是（    ）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。</a:t>
              </a:r>
              <a:endParaRPr lang="en-US" altLang="zh-CN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endParaRPr>
            </a:p>
            <a:p>
              <a:endParaRPr lang="en-US" altLang="zh-CN" sz="32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endParaRPr>
            </a:p>
            <a:p>
              <a:r>
                <a:rPr lang="en-US" altLang="zh-CN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2.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张祥买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3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本笔记本用了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10.5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元，笔记本的总价和数量的比是（        ），比值是（    ）。</a:t>
              </a:r>
              <a:endParaRPr lang="en-US" altLang="zh-CN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endParaRPr>
            </a:p>
            <a:p>
              <a:endParaRPr lang="en-US" altLang="zh-CN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endParaRPr>
            </a:p>
            <a:p>
              <a:r>
                <a:rPr lang="en-US" altLang="zh-CN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3.11÷6=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（  ）∶（  ）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=</a:t>
              </a:r>
              <a:endParaRPr lang="zh-CN" altLang="en-US" sz="32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2035672" y="2629538"/>
              <a:ext cx="1441450" cy="1217614"/>
              <a:chOff x="1825714" y="-357500"/>
              <a:chExt cx="1441450" cy="1217614"/>
            </a:xfrm>
          </p:grpSpPr>
          <p:sp>
            <p:nvSpPr>
              <p:cNvPr id="33" name="Text Box 6"/>
              <p:cNvSpPr txBox="1">
                <a:spLocks noChangeArrowheads="1"/>
              </p:cNvSpPr>
              <p:nvPr/>
            </p:nvSpPr>
            <p:spPr bwMode="auto">
              <a:xfrm>
                <a:off x="1825714" y="-357500"/>
                <a:ext cx="1335087" cy="641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3600" dirty="0">
                    <a:solidFill>
                      <a:schemeClr val="bg1"/>
                    </a:solidFill>
                    <a:latin typeface="宋体" charset="-122"/>
                    <a:ea typeface="宋体" charset="-122"/>
                  </a:rPr>
                  <a:t>(   )</a:t>
                </a:r>
              </a:p>
            </p:txBody>
          </p:sp>
          <p:sp>
            <p:nvSpPr>
              <p:cNvPr id="34" name="Rectangle 7"/>
              <p:cNvSpPr>
                <a:spLocks noChangeArrowheads="1"/>
              </p:cNvSpPr>
              <p:nvPr/>
            </p:nvSpPr>
            <p:spPr bwMode="auto">
              <a:xfrm>
                <a:off x="1825714" y="218765"/>
                <a:ext cx="1441450" cy="641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3600" dirty="0">
                    <a:solidFill>
                      <a:schemeClr val="bg1"/>
                    </a:solidFill>
                    <a:latin typeface="宋体" charset="-122"/>
                    <a:ea typeface="宋体" charset="-122"/>
                  </a:rPr>
                  <a:t>(   )  </a:t>
                </a:r>
              </a:p>
            </p:txBody>
          </p:sp>
          <p:sp>
            <p:nvSpPr>
              <p:cNvPr id="35" name="Line 8"/>
              <p:cNvSpPr>
                <a:spLocks noChangeShapeType="1"/>
              </p:cNvSpPr>
              <p:nvPr/>
            </p:nvSpPr>
            <p:spPr bwMode="auto">
              <a:xfrm>
                <a:off x="2041787" y="294311"/>
                <a:ext cx="93662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5952780" y="2427328"/>
            <a:ext cx="1698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9∶10</a:t>
            </a:r>
            <a:endParaRPr lang="zh-CN" altLang="en-US" sz="32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463623" y="3938974"/>
            <a:ext cx="1987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10.5∶3</a:t>
            </a:r>
            <a:endParaRPr lang="zh-CN" altLang="en-US" sz="32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72260" y="480047"/>
            <a:ext cx="10846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生活中的比：想想生活中哪里会用到比呢？</a:t>
            </a:r>
            <a:endParaRPr lang="zh-CN" altLang="en-US" sz="44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2050" name="Picture 2" descr="C:\Users\Administrator\Desktop\u=2173137988,2938662888&amp;fm=26&amp;gp=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411" y="2354426"/>
            <a:ext cx="5086350" cy="2857500"/>
          </a:xfrm>
          <a:prstGeom prst="rect">
            <a:avLst/>
          </a:prstGeom>
          <a:noFill/>
        </p:spPr>
      </p:pic>
      <p:pic>
        <p:nvPicPr>
          <p:cNvPr id="1026" name="Picture 2" descr="C:\Users\Administrator\Desktop\3522299238,32506397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8618" y="1560322"/>
            <a:ext cx="4517955" cy="4517955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8188656" y="2183641"/>
            <a:ext cx="341195" cy="8052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847461" y="1460306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1:4</a:t>
            </a:r>
            <a:endParaRPr lang="zh-CN" altLang="en-US" sz="40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Dingtalk_20210520164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7153" y="517927"/>
            <a:ext cx="2419350" cy="592455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896095" y="1448168"/>
            <a:ext cx="46484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黄金比的比值约等于</a:t>
            </a:r>
            <a:r>
              <a:rPr lang="en-US" altLang="zh-CN" sz="36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0.618</a:t>
            </a:r>
            <a:r>
              <a:rPr lang="zh-CN" altLang="en-US" sz="36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。把黄金比应用于造型艺术，可以给人以最美的感觉。因此，黄金比在日常生活中有着广泛的应用。</a:t>
            </a:r>
            <a:endParaRPr lang="zh-CN" altLang="en-US" sz="3600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2074479" y="2934269"/>
            <a:ext cx="8871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1282909" y="6225654"/>
            <a:ext cx="1803775" cy="113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1762861" y="878007"/>
            <a:ext cx="1803775" cy="113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2593095" y="2934269"/>
            <a:ext cx="27294" cy="32754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19887" y="3739488"/>
            <a:ext cx="313898" cy="121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腿长</a:t>
            </a:r>
            <a:endParaRPr lang="zh-CN" altLang="en-US" sz="36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035818" y="889380"/>
            <a:ext cx="38667" cy="53612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76254" y="2376987"/>
            <a:ext cx="313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身高</a:t>
            </a:r>
            <a:endParaRPr lang="zh-CN" altLang="en-US" sz="36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537</Words>
  <Application>Microsoft Office PowerPoint</Application>
  <PresentationFormat>自定义</PresentationFormat>
  <Paragraphs>90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1" baseType="lpstr">
      <vt:lpstr>Arial</vt:lpstr>
      <vt:lpstr>宋体</vt:lpstr>
      <vt:lpstr>杨任东竹石体-Regular</vt:lpstr>
      <vt:lpstr>微软雅黑</vt:lpstr>
      <vt:lpstr>落落补 汤圆</vt:lpstr>
      <vt:lpstr>楷体</vt:lpstr>
      <vt:lpstr>Times New Roman</vt:lpstr>
      <vt:lpstr>黑体</vt:lpstr>
      <vt:lpstr>Wingdings</vt:lpstr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Administrator</cp:lastModifiedBy>
  <cp:revision>465</cp:revision>
  <dcterms:created xsi:type="dcterms:W3CDTF">2019-10-24T07:44:00Z</dcterms:created>
  <dcterms:modified xsi:type="dcterms:W3CDTF">2021-05-20T09:03:43Z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