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4a" ContentType="audio/mp4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14"/>
  </p:notesMasterIdLst>
  <p:sldIdLst>
    <p:sldId id="257" r:id="rId4"/>
    <p:sldId id="896" r:id="rId5"/>
    <p:sldId id="893" r:id="rId6"/>
    <p:sldId id="894" r:id="rId7"/>
    <p:sldId id="933" r:id="rId8"/>
    <p:sldId id="895" r:id="rId9"/>
    <p:sldId id="956" r:id="rId10"/>
    <p:sldId id="917" r:id="rId11"/>
    <p:sldId id="869" r:id="rId12"/>
    <p:sldId id="898" r:id="rId13"/>
    <p:sldId id="899" r:id="rId15"/>
    <p:sldId id="870" r:id="rId16"/>
    <p:sldId id="852" r:id="rId17"/>
    <p:sldId id="903" r:id="rId18"/>
    <p:sldId id="904" r:id="rId19"/>
    <p:sldId id="901" r:id="rId20"/>
    <p:sldId id="830" r:id="rId21"/>
    <p:sldId id="844" r:id="rId22"/>
    <p:sldId id="778" r:id="rId23"/>
    <p:sldId id="935" r:id="rId24"/>
    <p:sldId id="952" r:id="rId25"/>
    <p:sldId id="906" r:id="rId26"/>
    <p:sldId id="907" r:id="rId27"/>
    <p:sldId id="957" r:id="rId28"/>
    <p:sldId id="955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43B"/>
    <a:srgbClr val="F6931E"/>
    <a:srgbClr val="37624F"/>
    <a:srgbClr val="29B473"/>
    <a:srgbClr val="FF6B71"/>
    <a:srgbClr val="FF7F7F"/>
    <a:srgbClr val="38BBED"/>
    <a:srgbClr val="36BAEB"/>
    <a:srgbClr val="EDECF2"/>
    <a:srgbClr val="FFFF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09" autoAdjust="0"/>
    <p:restoredTop sz="94660"/>
  </p:normalViewPr>
  <p:slideViewPr>
    <p:cSldViewPr snapToGrid="0">
      <p:cViewPr varScale="1">
        <p:scale>
          <a:sx n="80" d="100"/>
          <a:sy n="80" d="100"/>
        </p:scale>
        <p:origin x="77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89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95469-8054-4D37-B10D-371D3A83AD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DF439-EB9C-44A7-878D-13F662F8A22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image" Target="../media/image5.jpeg"/><Relationship Id="rId4" Type="http://schemas.openxmlformats.org/officeDocument/2006/relationships/tags" Target="../tags/tag58.xml"/><Relationship Id="rId3" Type="http://schemas.openxmlformats.org/officeDocument/2006/relationships/image" Target="../media/image4.png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218317" y="2286000"/>
            <a:ext cx="3027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www.tukuppt.com </a:t>
            </a:r>
            <a:r>
              <a:rPr lang="zh-CN" altLang="en-US" dirty="0">
                <a:solidFill>
                  <a:schemeClr val="bg1"/>
                </a:solidFill>
              </a:rPr>
              <a:t>熊猫办公 高效办公在熊猫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218316" y="3678129"/>
            <a:ext cx="5503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该作品版权为熊猫办公所有，请勿盗版，否则我们将按照</a:t>
            </a:r>
            <a:r>
              <a:rPr lang="en-US" altLang="zh-CN" dirty="0">
                <a:solidFill>
                  <a:schemeClr val="bg1"/>
                </a:solidFill>
                <a:effectLst/>
              </a:rPr>
              <a:t>《</a:t>
            </a:r>
            <a:r>
              <a:rPr lang="zh-CN" altLang="en-US" dirty="0">
                <a:solidFill>
                  <a:schemeClr val="bg1"/>
                </a:solidFill>
                <a:effectLst/>
              </a:rPr>
              <a:t>中华人民共和国著作权法</a:t>
            </a:r>
            <a:r>
              <a:rPr lang="en-US" altLang="zh-CN" dirty="0">
                <a:solidFill>
                  <a:schemeClr val="bg1"/>
                </a:solidFill>
                <a:effectLst/>
              </a:rPr>
              <a:t>》</a:t>
            </a:r>
            <a:r>
              <a:rPr lang="zh-CN" altLang="en-US" dirty="0">
                <a:solidFill>
                  <a:schemeClr val="bg1"/>
                </a:solidFill>
                <a:effectLst/>
              </a:rPr>
              <a:t>进行维权工作。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内页"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0" y="0"/>
            <a:ext cx="1181730" cy="14097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00938" y="5303003"/>
            <a:ext cx="1191062" cy="155499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3.jpeg"/><Relationship Id="rId15" Type="http://schemas.openxmlformats.org/officeDocument/2006/relationships/image" Target="../media/image2.jpeg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4" Type="http://schemas.openxmlformats.org/officeDocument/2006/relationships/theme" Target="../theme/theme2.xml"/><Relationship Id="rId33" Type="http://schemas.openxmlformats.org/officeDocument/2006/relationships/tags" Target="../tags/tag68.xml"/><Relationship Id="rId32" Type="http://schemas.openxmlformats.org/officeDocument/2006/relationships/tags" Target="../tags/tag67.xml"/><Relationship Id="rId31" Type="http://schemas.openxmlformats.org/officeDocument/2006/relationships/tags" Target="../tags/tag66.xml"/><Relationship Id="rId30" Type="http://schemas.openxmlformats.org/officeDocument/2006/relationships/tags" Target="../tags/tag65.xml"/><Relationship Id="rId3" Type="http://schemas.openxmlformats.org/officeDocument/2006/relationships/slideLayout" Target="../slideLayouts/slideLayout16.xml"/><Relationship Id="rId29" Type="http://schemas.openxmlformats.org/officeDocument/2006/relationships/tags" Target="../tags/tag64.xml"/><Relationship Id="rId28" Type="http://schemas.openxmlformats.org/officeDocument/2006/relationships/tags" Target="../tags/tag63.xml"/><Relationship Id="rId27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74151" cy="6858000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4151" y="0"/>
              <a:ext cx="3849413" cy="68580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42587" y="0"/>
              <a:ext cx="3849413" cy="6858000"/>
            </a:xfrm>
            <a:prstGeom prst="rect">
              <a:avLst/>
            </a:prstGeom>
          </p:spPr>
        </p:pic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535709" y="480291"/>
            <a:ext cx="11139055" cy="6012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2" b="62828"/>
          <a:stretch>
            <a:fillRect/>
          </a:stretch>
        </p:blipFill>
        <p:spPr>
          <a:xfrm>
            <a:off x="12082" y="0"/>
            <a:ext cx="1019858" cy="13234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5" t="23973" b="36566"/>
          <a:stretch>
            <a:fillRect/>
          </a:stretch>
        </p:blipFill>
        <p:spPr>
          <a:xfrm>
            <a:off x="9738670" y="4392799"/>
            <a:ext cx="2453330" cy="27062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3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image" Target="../media/image10.png"/><Relationship Id="rId7" Type="http://schemas.openxmlformats.org/officeDocument/2006/relationships/image" Target="../media/image9.jpeg"/><Relationship Id="rId6" Type="http://schemas.openxmlformats.org/officeDocument/2006/relationships/image" Target="../media/image2.jpeg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4.png"/><Relationship Id="rId14" Type="http://schemas.microsoft.com/office/2007/relationships/media" Target="../media/media1.mp3"/><Relationship Id="rId13" Type="http://schemas.openxmlformats.org/officeDocument/2006/relationships/audio" Target="../media/media1.mp3"/><Relationship Id="rId12" Type="http://schemas.microsoft.com/office/2007/relationships/hdphoto" Target="../media/image13.wdp"/><Relationship Id="rId11" Type="http://schemas.openxmlformats.org/officeDocument/2006/relationships/image" Target="../media/image12.png"/><Relationship Id="rId10" Type="http://schemas.openxmlformats.org/officeDocument/2006/relationships/image" Target="../media/image11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../media/media4.m4a"/><Relationship Id="rId8" Type="http://schemas.openxmlformats.org/officeDocument/2006/relationships/audio" Target="../media/media4.m4a"/><Relationship Id="rId7" Type="http://schemas.openxmlformats.org/officeDocument/2006/relationships/image" Target="../media/image29.png"/><Relationship Id="rId6" Type="http://schemas.openxmlformats.org/officeDocument/2006/relationships/image" Target="../media/image22.png"/><Relationship Id="rId5" Type="http://schemas.openxmlformats.org/officeDocument/2006/relationships/tags" Target="../tags/tag77.xml"/><Relationship Id="rId4" Type="http://schemas.openxmlformats.org/officeDocument/2006/relationships/image" Target="../media/image2.jpeg"/><Relationship Id="rId3" Type="http://schemas.openxmlformats.org/officeDocument/2006/relationships/tags" Target="../tags/tag76.xml"/><Relationship Id="rId2" Type="http://schemas.openxmlformats.org/officeDocument/2006/relationships/image" Target="../media/image16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9.xml"/><Relationship Id="rId10" Type="http://schemas.openxmlformats.org/officeDocument/2006/relationships/image" Target="../media/image23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microsoft.com/office/2007/relationships/media" Target="../media/media5.m4a"/><Relationship Id="rId7" Type="http://schemas.openxmlformats.org/officeDocument/2006/relationships/audio" Target="../media/media5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jpeg"/><Relationship Id="rId3" Type="http://schemas.openxmlformats.org/officeDocument/2006/relationships/tags" Target="../tags/tag78.xml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29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tags" Target="../tags/tag7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tags" Target="../tags/tag80.xml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2.jpeg"/><Relationship Id="rId4" Type="http://schemas.openxmlformats.org/officeDocument/2006/relationships/tags" Target="../tags/tag81.xml"/><Relationship Id="rId3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tags" Target="../tags/tag83.xml"/><Relationship Id="rId4" Type="http://schemas.openxmlformats.org/officeDocument/2006/relationships/image" Target="../media/image2.jpeg"/><Relationship Id="rId3" Type="http://schemas.openxmlformats.org/officeDocument/2006/relationships/tags" Target="../tags/tag8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tags" Target="../tags/tag84.xml"/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29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tags" Target="../tags/tag8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image" Target="../media/image10.png"/><Relationship Id="rId7" Type="http://schemas.openxmlformats.org/officeDocument/2006/relationships/image" Target="../media/image9.jpeg"/><Relationship Id="rId6" Type="http://schemas.openxmlformats.org/officeDocument/2006/relationships/image" Target="../media/image2.jpeg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48.jpeg"/><Relationship Id="rId11" Type="http://schemas.microsoft.com/office/2007/relationships/hdphoto" Target="../media/image13.wdp"/><Relationship Id="rId10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18.png"/><Relationship Id="rId3" Type="http://schemas.openxmlformats.org/officeDocument/2006/relationships/tags" Target="../tags/tag86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image" Target="../media/image23.png"/><Relationship Id="rId7" Type="http://schemas.microsoft.com/office/2007/relationships/media" Target="../media/media6.m4a"/><Relationship Id="rId6" Type="http://schemas.openxmlformats.org/officeDocument/2006/relationships/audio" Target="../media/media6.m4a"/><Relationship Id="rId5" Type="http://schemas.openxmlformats.org/officeDocument/2006/relationships/image" Target="../media/image52.png"/><Relationship Id="rId4" Type="http://schemas.openxmlformats.org/officeDocument/2006/relationships/image" Target="../media/image2.jpeg"/><Relationship Id="rId3" Type="http://schemas.openxmlformats.org/officeDocument/2006/relationships/tags" Target="../tags/tag8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audio" Target="../media/media7.m4a"/><Relationship Id="rId8" Type="http://schemas.openxmlformats.org/officeDocument/2006/relationships/image" Target="../media/image52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.jpeg"/><Relationship Id="rId3" Type="http://schemas.openxmlformats.org/officeDocument/2006/relationships/tags" Target="../tags/tag88.xml"/><Relationship Id="rId2" Type="http://schemas.openxmlformats.org/officeDocument/2006/relationships/image" Target="../media/image16.png"/><Relationship Id="rId16" Type="http://schemas.openxmlformats.org/officeDocument/2006/relationships/slideLayout" Target="../slideLayouts/slideLayout29.xml"/><Relationship Id="rId15" Type="http://schemas.microsoft.com/office/2007/relationships/media" Target="../media/media9.m4a"/><Relationship Id="rId14" Type="http://schemas.openxmlformats.org/officeDocument/2006/relationships/audio" Target="../media/media9.m4a"/><Relationship Id="rId13" Type="http://schemas.microsoft.com/office/2007/relationships/media" Target="../media/media8.m4a"/><Relationship Id="rId12" Type="http://schemas.openxmlformats.org/officeDocument/2006/relationships/audio" Target="../media/media8.m4a"/><Relationship Id="rId11" Type="http://schemas.openxmlformats.org/officeDocument/2006/relationships/image" Target="../media/image23.png"/><Relationship Id="rId10" Type="http://schemas.microsoft.com/office/2007/relationships/media" Target="../media/media7.m4a"/><Relationship Id="rId1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56.png"/><Relationship Id="rId1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18.png"/><Relationship Id="rId3" Type="http://schemas.openxmlformats.org/officeDocument/2006/relationships/tags" Target="../tags/tag70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9.xml"/><Relationship Id="rId4" Type="http://schemas.openxmlformats.org/officeDocument/2006/relationships/image" Target="../media/image18.png"/><Relationship Id="rId3" Type="http://schemas.openxmlformats.org/officeDocument/2006/relationships/tags" Target="../tags/tag7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image" Target="../media/image23.png"/><Relationship Id="rId7" Type="http://schemas.microsoft.com/office/2007/relationships/media" Target="../media/media2.m4a"/><Relationship Id="rId6" Type="http://schemas.openxmlformats.org/officeDocument/2006/relationships/audio" Target="../media/media2.m4a"/><Relationship Id="rId5" Type="http://schemas.openxmlformats.org/officeDocument/2006/relationships/image" Target="../media/image22.png"/><Relationship Id="rId4" Type="http://schemas.openxmlformats.org/officeDocument/2006/relationships/tags" Target="../tags/tag73.xml"/><Relationship Id="rId3" Type="http://schemas.openxmlformats.org/officeDocument/2006/relationships/image" Target="../media/image21.jpeg"/><Relationship Id="rId2" Type="http://schemas.openxmlformats.org/officeDocument/2006/relationships/tags" Target="../tags/tag72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24.png"/><Relationship Id="rId2" Type="http://schemas.openxmlformats.org/officeDocument/2006/relationships/tags" Target="../tags/tag74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tags" Target="../tags/tag75.xml"/><Relationship Id="rId4" Type="http://schemas.microsoft.com/office/2007/relationships/media" Target="../media/media3.mp4"/><Relationship Id="rId3" Type="http://schemas.openxmlformats.org/officeDocument/2006/relationships/video" Target="../media/media3.mp4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74151" cy="68580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4151" y="0"/>
              <a:ext cx="384941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42587" y="0"/>
              <a:ext cx="3849413" cy="685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7" t="75017"/>
          <a:stretch>
            <a:fillRect/>
          </a:stretch>
        </p:blipFill>
        <p:spPr>
          <a:xfrm>
            <a:off x="9670473" y="4009953"/>
            <a:ext cx="2521527" cy="28480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6" r="40711" b="5051"/>
          <a:stretch>
            <a:fillRect/>
          </a:stretch>
        </p:blipFill>
        <p:spPr>
          <a:xfrm>
            <a:off x="0" y="3205717"/>
            <a:ext cx="3259045" cy="3700733"/>
          </a:xfrm>
          <a:custGeom>
            <a:avLst/>
            <a:gdLst>
              <a:gd name="connsiteX0" fmla="*/ 0 w 2711949"/>
              <a:gd name="connsiteY0" fmla="*/ 0 h 3079491"/>
              <a:gd name="connsiteX1" fmla="*/ 2499512 w 2711949"/>
              <a:gd name="connsiteY1" fmla="*/ 357073 h 3079491"/>
              <a:gd name="connsiteX2" fmla="*/ 2711949 w 2711949"/>
              <a:gd name="connsiteY2" fmla="*/ 3079491 h 3079491"/>
              <a:gd name="connsiteX3" fmla="*/ 0 w 2711949"/>
              <a:gd name="connsiteY3" fmla="*/ 3079491 h 307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949" h="3079491">
                <a:moveTo>
                  <a:pt x="0" y="0"/>
                </a:moveTo>
                <a:lnTo>
                  <a:pt x="2499512" y="357073"/>
                </a:lnTo>
                <a:lnTo>
                  <a:pt x="2711949" y="3079491"/>
                </a:lnTo>
                <a:lnTo>
                  <a:pt x="0" y="3079491"/>
                </a:lnTo>
                <a:close/>
              </a:path>
            </a:pathLst>
          </a:cu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0" t="13737" r="50108" b="63906"/>
          <a:stretch>
            <a:fillRect/>
          </a:stretch>
        </p:blipFill>
        <p:spPr>
          <a:xfrm>
            <a:off x="1641224" y="1309255"/>
            <a:ext cx="1516916" cy="15332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259" b="74212" l="32000" r="72000">
                        <a14:foregroundMark x1="54424" y1="61399" x2="55879" y2="68553"/>
                        <a14:foregroundMark x1="58909" y1="57639" x2="57273" y2="59256"/>
                        <a14:foregroundMark x1="68182" y1="72312" x2="66182" y2="68957"/>
                        <a14:backgroundMark x1="38303" y1="59539" x2="41333" y2="72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94" t="37172" r="26482" b="24983"/>
          <a:stretch>
            <a:fillRect/>
          </a:stretch>
        </p:blipFill>
        <p:spPr>
          <a:xfrm>
            <a:off x="2166878" y="-153515"/>
            <a:ext cx="1926306" cy="24222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2" b="62828"/>
          <a:stretch>
            <a:fillRect/>
          </a:stretch>
        </p:blipFill>
        <p:spPr>
          <a:xfrm>
            <a:off x="12081" y="0"/>
            <a:ext cx="1964501" cy="254923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2" b="83131"/>
          <a:stretch>
            <a:fillRect/>
          </a:stretch>
        </p:blipFill>
        <p:spPr>
          <a:xfrm>
            <a:off x="10210800" y="0"/>
            <a:ext cx="1940711" cy="115685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0" r="31221"/>
          <a:stretch>
            <a:fillRect/>
          </a:stretch>
        </p:blipFill>
        <p:spPr>
          <a:xfrm>
            <a:off x="0" y="3549242"/>
            <a:ext cx="2786915" cy="347735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2167">
            <a:off x="6186290" y="1180960"/>
            <a:ext cx="1708219" cy="121995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7" b="15690"/>
          <a:stretch>
            <a:fillRect/>
          </a:stretch>
        </p:blipFill>
        <p:spPr>
          <a:xfrm>
            <a:off x="1897712" y="-153515"/>
            <a:ext cx="8409307" cy="5996999"/>
          </a:xfrm>
          <a:prstGeom prst="rect">
            <a:avLst/>
          </a:prstGeom>
        </p:spPr>
      </p:pic>
      <p:sp>
        <p:nvSpPr>
          <p:cNvPr id="27" name="标题 1"/>
          <p:cNvSpPr txBox="1"/>
          <p:nvPr/>
        </p:nvSpPr>
        <p:spPr>
          <a:xfrm>
            <a:off x="2973705" y="3002280"/>
            <a:ext cx="6424930" cy="16135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rPr>
              <a:t>乘法的初步认识</a:t>
            </a:r>
            <a:endParaRPr lang="zh-CN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charset="-122"/>
              <a:ea typeface="华文楷体" panose="02010600040101010101" charset="-122"/>
              <a:cs typeface="+mn-ea"/>
              <a:sym typeface="+mn-lt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423" b="61852" l="72433" r="8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71" t="46744" r="12608" b="36469"/>
          <a:stretch>
            <a:fillRect/>
          </a:stretch>
        </p:blipFill>
        <p:spPr>
          <a:xfrm>
            <a:off x="7844083" y="4384863"/>
            <a:ext cx="1444157" cy="1458621"/>
          </a:xfrm>
          <a:prstGeom prst="rect">
            <a:avLst/>
          </a:prstGeom>
        </p:spPr>
      </p:pic>
      <p:pic>
        <p:nvPicPr>
          <p:cNvPr id="2" name="mp3-5b9fd78412122779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64676" y="1401907"/>
            <a:ext cx="487363" cy="48736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51525" y="4615815"/>
            <a:ext cx="2824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spc="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lt"/>
              </a:rPr>
              <a:t>春江小学</a:t>
            </a:r>
            <a:r>
              <a:rPr lang="en-US" altLang="zh-CN" sz="2400" b="1" spc="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lt"/>
              </a:rPr>
              <a:t> </a:t>
            </a:r>
            <a:r>
              <a:rPr lang="zh-CN" altLang="en-US" sz="2400" b="1" spc="600" dirty="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+mn-lt"/>
              </a:rPr>
              <a:t>周敏</a:t>
            </a:r>
            <a:endParaRPr lang="zh-CN" altLang="en-US" sz="2400" b="1" spc="600" dirty="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2" y="0"/>
            <a:ext cx="2048928" cy="204892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1624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2" t="5399" b="88037"/>
          <a:stretch>
            <a:fillRect/>
          </a:stretch>
        </p:blipFill>
        <p:spPr>
          <a:xfrm flipH="1">
            <a:off x="369570" y="100965"/>
            <a:ext cx="3480435" cy="1146175"/>
          </a:xfrm>
          <a:prstGeom prst="rect">
            <a:avLst/>
          </a:prstGeom>
        </p:spPr>
      </p:pic>
      <p:sp>
        <p:nvSpPr>
          <p:cNvPr id="10" name="标题 1"/>
          <p:cNvSpPr txBox="1"/>
          <p:nvPr/>
        </p:nvSpPr>
        <p:spPr>
          <a:xfrm>
            <a:off x="106045" y="339090"/>
            <a:ext cx="3277870" cy="10464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我会摆</a:t>
            </a:r>
            <a:endParaRPr lang="zh-CN" altLang="en-US" sz="4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8802" r="17377" b="19192"/>
          <a:stretch>
            <a:fillRect/>
          </a:stretch>
        </p:blipFill>
        <p:spPr>
          <a:xfrm>
            <a:off x="-581660" y="908050"/>
            <a:ext cx="12449810" cy="59499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15010" y="3309620"/>
            <a:ext cx="1010856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活动要求：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摆一摆：同桌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合作，一人拿出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8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根小棒，一起想一想你们打算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  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每堆摆（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）根，摆（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）堆。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记一记：另一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人把你们摆好的想法记录在导学单上第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二题。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说一说：相互说一说你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们的想法。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955" y="1903095"/>
            <a:ext cx="831850" cy="1122680"/>
          </a:xfrm>
          <a:prstGeom prst="rect">
            <a:avLst/>
          </a:prstGeom>
        </p:spPr>
      </p:pic>
      <p:pic>
        <p:nvPicPr>
          <p:cNvPr id="8" name="图片 7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5845" y="1903095"/>
            <a:ext cx="831850" cy="1122680"/>
          </a:xfrm>
          <a:prstGeom prst="rect">
            <a:avLst/>
          </a:prstGeom>
        </p:spPr>
      </p:pic>
      <p:pic>
        <p:nvPicPr>
          <p:cNvPr id="11" name="图片 10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735" y="1903095"/>
            <a:ext cx="831850" cy="1122680"/>
          </a:xfrm>
          <a:prstGeom prst="rect">
            <a:avLst/>
          </a:prstGeom>
        </p:spPr>
      </p:pic>
      <p:pic>
        <p:nvPicPr>
          <p:cNvPr id="14" name="图片 13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1340" y="1903095"/>
            <a:ext cx="831850" cy="1122680"/>
          </a:xfrm>
          <a:prstGeom prst="rect">
            <a:avLst/>
          </a:prstGeom>
        </p:spPr>
      </p:pic>
      <p:pic>
        <p:nvPicPr>
          <p:cNvPr id="3" name="春江镇春镇路302号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59420" y="546354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21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2" y="0"/>
            <a:ext cx="2048928" cy="204892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1624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2" t="5399" b="88037"/>
          <a:stretch>
            <a:fillRect/>
          </a:stretch>
        </p:blipFill>
        <p:spPr>
          <a:xfrm flipH="1">
            <a:off x="410210" y="170180"/>
            <a:ext cx="4130675" cy="1146175"/>
          </a:xfrm>
          <a:prstGeom prst="rect">
            <a:avLst/>
          </a:prstGeom>
        </p:spPr>
      </p:pic>
      <p:sp>
        <p:nvSpPr>
          <p:cNvPr id="16" name="标题 1"/>
          <p:cNvSpPr txBox="1"/>
          <p:nvPr/>
        </p:nvSpPr>
        <p:spPr>
          <a:xfrm>
            <a:off x="563245" y="342265"/>
            <a:ext cx="2902585" cy="10464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小鸡</a:t>
            </a:r>
            <a:r>
              <a:rPr lang="zh-CN" altLang="en-US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乐园</a:t>
            </a:r>
            <a:endParaRPr lang="zh-CN" altLang="en-US" sz="4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40" y="1388745"/>
            <a:ext cx="5267325" cy="3032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5" y="1316355"/>
            <a:ext cx="5908675" cy="3033395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0385" y="4828540"/>
            <a:ext cx="11109960" cy="15316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39750" y="4828540"/>
            <a:ext cx="111105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活动要求：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想一想：仔细观察图，独立想一想，写一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写。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说一说：完成后观察左右两边的相同和不同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之处，并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和同桌说一说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6" name="剩银河路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53445" y="5066030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39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09855"/>
            <a:ext cx="12153265" cy="6748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4817745" y="3118485"/>
            <a:ext cx="3773170" cy="373951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素材3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0" y="0"/>
            <a:ext cx="12255500" cy="6857365"/>
          </a:xfrm>
          <a:prstGeom prst="rect">
            <a:avLst/>
          </a:prstGeom>
        </p:spPr>
      </p:pic>
      <p:pic>
        <p:nvPicPr>
          <p:cNvPr id="3" name="图片 2" descr="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" y="3642360"/>
            <a:ext cx="4351655" cy="2905760"/>
          </a:xfrm>
          <a:prstGeom prst="rect">
            <a:avLst/>
          </a:prstGeom>
        </p:spPr>
      </p:pic>
      <p:pic>
        <p:nvPicPr>
          <p:cNvPr id="4" name="图片 3" descr="火车素材1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45" y="121285"/>
            <a:ext cx="7052945" cy="2841625"/>
          </a:xfrm>
          <a:prstGeom prst="rect">
            <a:avLst/>
          </a:prstGeom>
        </p:spPr>
      </p:pic>
      <p:pic>
        <p:nvPicPr>
          <p:cNvPr id="5" name="图片 4" descr="素材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155" y="4993005"/>
            <a:ext cx="1731645" cy="1470660"/>
          </a:xfrm>
          <a:prstGeom prst="rect">
            <a:avLst/>
          </a:prstGeom>
        </p:spPr>
      </p:pic>
      <p:pic>
        <p:nvPicPr>
          <p:cNvPr id="6" name="图片 5" descr="素材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80" y="3051175"/>
            <a:ext cx="3517900" cy="1853565"/>
          </a:xfrm>
          <a:prstGeom prst="rect">
            <a:avLst/>
          </a:prstGeom>
        </p:spPr>
      </p:pic>
      <p:pic>
        <p:nvPicPr>
          <p:cNvPr id="7" name="图片 6" descr="素材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79805"/>
            <a:ext cx="3950970" cy="3560445"/>
          </a:xfrm>
          <a:prstGeom prst="rect">
            <a:avLst/>
          </a:prstGeom>
        </p:spPr>
      </p:pic>
      <p:pic>
        <p:nvPicPr>
          <p:cNvPr id="8" name="图片 7" descr="小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875" y="477520"/>
            <a:ext cx="952500" cy="9525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2" t="5399" b="88037"/>
          <a:stretch>
            <a:fillRect/>
          </a:stretch>
        </p:blipFill>
        <p:spPr>
          <a:xfrm flipH="1">
            <a:off x="-26670" y="-166370"/>
            <a:ext cx="3480435" cy="1146175"/>
          </a:xfrm>
          <a:prstGeom prst="rect">
            <a:avLst/>
          </a:prstGeom>
        </p:spPr>
      </p:pic>
      <p:sp>
        <p:nvSpPr>
          <p:cNvPr id="10" name="标题 1"/>
          <p:cNvSpPr txBox="1"/>
          <p:nvPr/>
        </p:nvSpPr>
        <p:spPr>
          <a:xfrm>
            <a:off x="-280035" y="0"/>
            <a:ext cx="3277870" cy="10464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我会</a:t>
            </a:r>
            <a:r>
              <a:rPr lang="zh-CN" altLang="en-US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说</a:t>
            </a:r>
            <a:endParaRPr lang="zh-CN" altLang="en-US" sz="4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8265795" y="4352925"/>
            <a:ext cx="3773170" cy="249999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720455" y="4695825"/>
            <a:ext cx="286448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</a:rPr>
              <a:t>每个设施上一共有多少人？</a:t>
            </a:r>
            <a:r>
              <a:rPr lang="zh-CN" altLang="en-US" sz="3200" b="1">
                <a:solidFill>
                  <a:schemeClr val="bg1"/>
                </a:solidFill>
              </a:rPr>
              <a:t>你能找到乘法算式</a:t>
            </a:r>
            <a:r>
              <a:rPr lang="zh-CN" altLang="en-US" sz="3200" b="1">
                <a:solidFill>
                  <a:schemeClr val="bg1"/>
                </a:solidFill>
              </a:rPr>
              <a:t>吗？</a:t>
            </a:r>
            <a:endParaRPr lang="zh-CN" altLang="en-US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1172 -0.0128219 L 0.00247353 -0.0210052 L 0.006684 -0.0291888 L 0.0141691 -0.0372993 L 0.0216546 -0.0408064 L 0.030209 -0.0431445 L 0.0376943 -0.0443138 L 0.0462488 -0.0431445 L 0.0536675 -0.0396374 L 0.0611525 -0.0349613 L 0.0686377 -0.0303578 L 0.0761231 -0.0221744 L 0.0836082 -0.0163289 L 0.0878188 -0.00814553 L 0.0931654 3.81574e-05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" y="-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2" y="0"/>
            <a:ext cx="2048928" cy="204892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1624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440" y="656590"/>
            <a:ext cx="6609080" cy="604266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2" t="5399" b="88037"/>
          <a:stretch>
            <a:fillRect/>
          </a:stretch>
        </p:blipFill>
        <p:spPr>
          <a:xfrm flipH="1">
            <a:off x="480695" y="332105"/>
            <a:ext cx="3916680" cy="1146175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>
            <a:off x="-167005" y="523240"/>
            <a:ext cx="4403725" cy="10464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神秘礼盒</a:t>
            </a:r>
            <a:endParaRPr lang="zh-CN" altLang="en-US" sz="4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2" y="0"/>
            <a:ext cx="2048928" cy="204892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1624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2" t="5399" b="88037"/>
          <a:stretch>
            <a:fillRect/>
          </a:stretch>
        </p:blipFill>
        <p:spPr>
          <a:xfrm flipH="1">
            <a:off x="531495" y="213360"/>
            <a:ext cx="3916680" cy="1146175"/>
          </a:xfrm>
          <a:prstGeom prst="rect">
            <a:avLst/>
          </a:prstGeom>
        </p:spPr>
      </p:pic>
      <p:sp>
        <p:nvSpPr>
          <p:cNvPr id="16" name="标题 1"/>
          <p:cNvSpPr txBox="1"/>
          <p:nvPr/>
        </p:nvSpPr>
        <p:spPr>
          <a:xfrm>
            <a:off x="531495" y="367665"/>
            <a:ext cx="3258820" cy="838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神秘礼盒</a:t>
            </a:r>
            <a:endParaRPr lang="zh-CN" altLang="en-US" sz="4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56640" y="1713230"/>
            <a:ext cx="3168650" cy="44367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334000" y="1670050"/>
            <a:ext cx="5213350" cy="45231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一共有多少个糖果？能用乘法算式计算</a:t>
            </a:r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吗？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2" y="0"/>
            <a:ext cx="2048928" cy="204892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1624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2" t="5399" b="88037"/>
          <a:stretch>
            <a:fillRect/>
          </a:stretch>
        </p:blipFill>
        <p:spPr>
          <a:xfrm flipH="1">
            <a:off x="680720" y="0"/>
            <a:ext cx="3838575" cy="1104900"/>
          </a:xfrm>
          <a:prstGeom prst="rect">
            <a:avLst/>
          </a:prstGeom>
        </p:spPr>
      </p:pic>
      <p:sp>
        <p:nvSpPr>
          <p:cNvPr id="10" name="标题 1"/>
          <p:cNvSpPr txBox="1"/>
          <p:nvPr/>
        </p:nvSpPr>
        <p:spPr>
          <a:xfrm>
            <a:off x="582930" y="196850"/>
            <a:ext cx="3257550" cy="76327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回顾反思</a:t>
            </a:r>
            <a:endParaRPr lang="zh-CN" altLang="en-US" sz="4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22325" y="1412875"/>
            <a:ext cx="3696970" cy="2204085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4817110" y="2540000"/>
            <a:ext cx="791210" cy="27368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    </a:t>
            </a:r>
            <a:endParaRPr lang="en-US" altLang="zh-CN"/>
          </a:p>
        </p:txBody>
      </p:sp>
      <p:sp>
        <p:nvSpPr>
          <p:cNvPr id="12" name="下箭头 11"/>
          <p:cNvSpPr/>
          <p:nvPr/>
        </p:nvSpPr>
        <p:spPr>
          <a:xfrm>
            <a:off x="7809230" y="3625215"/>
            <a:ext cx="233680" cy="39560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左箭头 12"/>
          <p:cNvSpPr/>
          <p:nvPr/>
        </p:nvSpPr>
        <p:spPr>
          <a:xfrm>
            <a:off x="5233035" y="5278120"/>
            <a:ext cx="679450" cy="223520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430385" y="2171700"/>
            <a:ext cx="1614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几个几</a:t>
            </a:r>
            <a:r>
              <a:rPr lang="zh-CN" altLang="en-US" b="1">
                <a:solidFill>
                  <a:srgbClr val="FF0000"/>
                </a:solidFill>
              </a:rPr>
              <a:t>相加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881870" y="2813685"/>
            <a:ext cx="711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乘法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7" name="右弧形箭头 16"/>
          <p:cNvSpPr/>
          <p:nvPr/>
        </p:nvSpPr>
        <p:spPr>
          <a:xfrm>
            <a:off x="10693400" y="2341880"/>
            <a:ext cx="486410" cy="669290"/>
          </a:xfrm>
          <a:prstGeom prst="curved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310" y="1527810"/>
            <a:ext cx="3727450" cy="19742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3930" y="4261485"/>
            <a:ext cx="5135880" cy="17754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930" y="4261485"/>
            <a:ext cx="3853180" cy="216916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3280410" y="3153410"/>
            <a:ext cx="1638300" cy="5511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/>
              <a:t>算一算</a:t>
            </a:r>
            <a:endParaRPr lang="zh-CN" altLang="en-US" sz="2800" b="1"/>
          </a:p>
        </p:txBody>
      </p:sp>
      <p:sp>
        <p:nvSpPr>
          <p:cNvPr id="9" name="文本框 8"/>
          <p:cNvSpPr txBox="1"/>
          <p:nvPr/>
        </p:nvSpPr>
        <p:spPr>
          <a:xfrm>
            <a:off x="9429750" y="1529715"/>
            <a:ext cx="1980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加数相同的连</a:t>
            </a:r>
            <a:r>
              <a:rPr lang="zh-CN" altLang="en-US" b="1">
                <a:solidFill>
                  <a:srgbClr val="FF0000"/>
                </a:solidFill>
              </a:rPr>
              <a:t>加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6" name="右弧形箭头 15"/>
          <p:cNvSpPr/>
          <p:nvPr/>
        </p:nvSpPr>
        <p:spPr>
          <a:xfrm>
            <a:off x="11273155" y="1656080"/>
            <a:ext cx="486410" cy="669290"/>
          </a:xfrm>
          <a:prstGeom prst="curved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140" y="1454150"/>
            <a:ext cx="3653155" cy="132270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3280410" y="1104900"/>
            <a:ext cx="1638300" cy="5511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/>
              <a:t>数一数</a:t>
            </a:r>
            <a:endParaRPr lang="zh-CN" altLang="en-US" sz="2800" b="1"/>
          </a:p>
        </p:txBody>
      </p:sp>
      <p:sp>
        <p:nvSpPr>
          <p:cNvPr id="19" name="圆角矩形 18"/>
          <p:cNvSpPr/>
          <p:nvPr/>
        </p:nvSpPr>
        <p:spPr>
          <a:xfrm>
            <a:off x="3407410" y="5662930"/>
            <a:ext cx="2200910" cy="92773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每份都相同才能写成乘法</a:t>
            </a:r>
            <a:endParaRPr lang="zh-CN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4" grpId="0"/>
      <p:bldP spid="17" grpId="0" bldLvl="0" animBg="1"/>
      <p:bldP spid="15" grpId="0"/>
      <p:bldP spid="5" grpId="0" animBg="1"/>
      <p:bldP spid="8" grpId="0" animBg="1"/>
      <p:bldP spid="9" grpId="0"/>
      <p:bldP spid="16" grpId="0" bldLvl="0" animBg="1"/>
      <p:bldP spid="1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2" t="5399" b="88037"/>
          <a:stretch>
            <a:fillRect/>
          </a:stretch>
        </p:blipFill>
        <p:spPr>
          <a:xfrm flipH="1">
            <a:off x="582295" y="0"/>
            <a:ext cx="5894705" cy="1146175"/>
          </a:xfrm>
          <a:prstGeom prst="rect">
            <a:avLst/>
          </a:prstGeom>
        </p:spPr>
      </p:pic>
      <p:sp>
        <p:nvSpPr>
          <p:cNvPr id="16" name="标题 1"/>
          <p:cNvSpPr txBox="1"/>
          <p:nvPr/>
        </p:nvSpPr>
        <p:spPr>
          <a:xfrm>
            <a:off x="532130" y="160655"/>
            <a:ext cx="4951095" cy="10464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我是小小</a:t>
            </a:r>
            <a:r>
              <a:rPr lang="zh-CN" altLang="en-US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观察员</a:t>
            </a:r>
            <a:endParaRPr lang="zh-CN" altLang="en-US" sz="4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60" y="2156460"/>
            <a:ext cx="3965575" cy="6400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60" y="3289935"/>
            <a:ext cx="3965575" cy="64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60" y="4424045"/>
            <a:ext cx="3965575" cy="6400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2156460"/>
            <a:ext cx="5768340" cy="3115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74151" cy="685800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4151" y="0"/>
              <a:ext cx="384941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42587" y="0"/>
              <a:ext cx="3849413" cy="6858000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7" t="75017"/>
          <a:stretch>
            <a:fillRect/>
          </a:stretch>
        </p:blipFill>
        <p:spPr>
          <a:xfrm>
            <a:off x="9670473" y="4009953"/>
            <a:ext cx="2521527" cy="28480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6" r="40711" b="5051"/>
          <a:stretch>
            <a:fillRect/>
          </a:stretch>
        </p:blipFill>
        <p:spPr>
          <a:xfrm>
            <a:off x="0" y="3205717"/>
            <a:ext cx="3259045" cy="3700733"/>
          </a:xfrm>
          <a:custGeom>
            <a:avLst/>
            <a:gdLst>
              <a:gd name="connsiteX0" fmla="*/ 0 w 2711949"/>
              <a:gd name="connsiteY0" fmla="*/ 0 h 3079491"/>
              <a:gd name="connsiteX1" fmla="*/ 2499512 w 2711949"/>
              <a:gd name="connsiteY1" fmla="*/ 357073 h 3079491"/>
              <a:gd name="connsiteX2" fmla="*/ 2711949 w 2711949"/>
              <a:gd name="connsiteY2" fmla="*/ 3079491 h 3079491"/>
              <a:gd name="connsiteX3" fmla="*/ 0 w 2711949"/>
              <a:gd name="connsiteY3" fmla="*/ 3079491 h 307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949" h="3079491">
                <a:moveTo>
                  <a:pt x="0" y="0"/>
                </a:moveTo>
                <a:lnTo>
                  <a:pt x="2499512" y="357073"/>
                </a:lnTo>
                <a:lnTo>
                  <a:pt x="2711949" y="3079491"/>
                </a:lnTo>
                <a:lnTo>
                  <a:pt x="0" y="3079491"/>
                </a:lnTo>
                <a:close/>
              </a:path>
            </a:pathLst>
          </a:cu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0" t="13737" r="50108" b="63906"/>
          <a:stretch>
            <a:fillRect/>
          </a:stretch>
        </p:blipFill>
        <p:spPr>
          <a:xfrm>
            <a:off x="1641224" y="1309255"/>
            <a:ext cx="1516916" cy="15332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259" b="74212" l="32000" r="72000">
                        <a14:foregroundMark x1="54424" y1="61399" x2="55879" y2="68553"/>
                        <a14:foregroundMark x1="58909" y1="57639" x2="57273" y2="59256"/>
                        <a14:foregroundMark x1="68182" y1="72312" x2="66182" y2="68957"/>
                        <a14:backgroundMark x1="38303" y1="59539" x2="41333" y2="72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94" t="37172" r="26482" b="24983"/>
          <a:stretch>
            <a:fillRect/>
          </a:stretch>
        </p:blipFill>
        <p:spPr>
          <a:xfrm>
            <a:off x="2166878" y="-153515"/>
            <a:ext cx="1926306" cy="24222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2" b="62828"/>
          <a:stretch>
            <a:fillRect/>
          </a:stretch>
        </p:blipFill>
        <p:spPr>
          <a:xfrm>
            <a:off x="12081" y="0"/>
            <a:ext cx="1964501" cy="254923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2" b="83131"/>
          <a:stretch>
            <a:fillRect/>
          </a:stretch>
        </p:blipFill>
        <p:spPr>
          <a:xfrm>
            <a:off x="10210800" y="0"/>
            <a:ext cx="1940711" cy="115685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0" r="31221"/>
          <a:stretch>
            <a:fillRect/>
          </a:stretch>
        </p:blipFill>
        <p:spPr>
          <a:xfrm>
            <a:off x="0" y="3549242"/>
            <a:ext cx="2786915" cy="347735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2167">
            <a:off x="6186290" y="1180960"/>
            <a:ext cx="1708219" cy="121995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7" b="15690"/>
          <a:stretch>
            <a:fillRect/>
          </a:stretch>
        </p:blipFill>
        <p:spPr>
          <a:xfrm>
            <a:off x="1897712" y="-153515"/>
            <a:ext cx="8409307" cy="5996999"/>
          </a:xfrm>
          <a:prstGeom prst="rect">
            <a:avLst/>
          </a:prstGeom>
        </p:spPr>
      </p:pic>
      <p:sp>
        <p:nvSpPr>
          <p:cNvPr id="27" name="标题 1"/>
          <p:cNvSpPr txBox="1"/>
          <p:nvPr/>
        </p:nvSpPr>
        <p:spPr>
          <a:xfrm>
            <a:off x="3036317" y="2987619"/>
            <a:ext cx="6111433" cy="172642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7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下课啦！</a:t>
            </a:r>
            <a:endParaRPr lang="zh-CN" altLang="en-US" sz="7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423" b="61852" l="72433" r="8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71" t="46744" r="12608" b="36469"/>
          <a:stretch>
            <a:fillRect/>
          </a:stretch>
        </p:blipFill>
        <p:spPr>
          <a:xfrm>
            <a:off x="7844083" y="4384863"/>
            <a:ext cx="1444157" cy="145862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272324"/>
              </a:clrFrom>
              <a:clrTo>
                <a:srgbClr val="27232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2" t="69661" r="50428" b="21525"/>
          <a:stretch>
            <a:fillRect/>
          </a:stretch>
        </p:blipFill>
        <p:spPr>
          <a:xfrm>
            <a:off x="4770044" y="4985678"/>
            <a:ext cx="2651912" cy="6044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8802" r="17377" b="19192"/>
          <a:stretch>
            <a:fillRect/>
          </a:stretch>
        </p:blipFill>
        <p:spPr>
          <a:xfrm>
            <a:off x="118745" y="688340"/>
            <a:ext cx="12218670" cy="624459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2" t="5399" b="88037"/>
          <a:stretch>
            <a:fillRect/>
          </a:stretch>
        </p:blipFill>
        <p:spPr>
          <a:xfrm flipH="1">
            <a:off x="680739" y="-288"/>
            <a:ext cx="3838599" cy="1440060"/>
          </a:xfrm>
          <a:prstGeom prst="rect">
            <a:avLst/>
          </a:prstGeom>
        </p:spPr>
      </p:pic>
      <p:sp>
        <p:nvSpPr>
          <p:cNvPr id="10" name="标题 1"/>
          <p:cNvSpPr txBox="1"/>
          <p:nvPr/>
        </p:nvSpPr>
        <p:spPr>
          <a:xfrm>
            <a:off x="582746" y="196725"/>
            <a:ext cx="3257826" cy="10467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65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我会</a:t>
            </a:r>
            <a:r>
              <a:rPr lang="zh-CN" altLang="en-US" sz="65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说</a:t>
            </a:r>
            <a:endParaRPr lang="zh-CN" altLang="en-US" sz="65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57300" y="1663065"/>
            <a:ext cx="9696450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4x3</a:t>
            </a:r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还可以解决</a:t>
            </a:r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我们生活中的什么问题</a:t>
            </a:r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呢？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380" y="4389755"/>
            <a:ext cx="1644650" cy="10121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0" y="4389755"/>
            <a:ext cx="1644650" cy="10121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295" y="4389755"/>
            <a:ext cx="1644650" cy="10121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880" y="4095750"/>
            <a:ext cx="1360805" cy="147574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659880" y="5697220"/>
            <a:ext cx="1460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</a:t>
            </a:r>
            <a:r>
              <a:rPr lang="zh-CN" altLang="en-US"/>
              <a:t>元</a:t>
            </a:r>
            <a:r>
              <a:rPr lang="en-US" altLang="zh-CN"/>
              <a:t> 4</a:t>
            </a:r>
            <a:r>
              <a:rPr lang="zh-CN" altLang="en-US"/>
              <a:t>元</a:t>
            </a:r>
            <a:r>
              <a:rPr lang="en-US" altLang="zh-CN"/>
              <a:t> 4</a:t>
            </a:r>
            <a:r>
              <a:rPr lang="zh-CN" altLang="en-US"/>
              <a:t>元</a:t>
            </a:r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625" y="4095750"/>
            <a:ext cx="2232025" cy="1798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2" y="0"/>
            <a:ext cx="2048928" cy="204892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1624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6695" y="0"/>
            <a:ext cx="12418695" cy="6709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2" y="0"/>
            <a:ext cx="2048928" cy="204892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1624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pic>
        <p:nvPicPr>
          <p:cNvPr id="3" name="图片 2" descr="素材3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0" y="0"/>
            <a:ext cx="12255500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2" y="0"/>
            <a:ext cx="2048928" cy="204892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1624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pic>
        <p:nvPicPr>
          <p:cNvPr id="4" name="图片 3" descr="1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1365" cy="5682615"/>
          </a:xfrm>
          <a:prstGeom prst="rect">
            <a:avLst/>
          </a:prstGeom>
        </p:spPr>
      </p:pic>
      <p:sp>
        <p:nvSpPr>
          <p:cNvPr id="5123" name="文本框 5122"/>
          <p:cNvSpPr txBox="1"/>
          <p:nvPr/>
        </p:nvSpPr>
        <p:spPr>
          <a:xfrm>
            <a:off x="466090" y="5682615"/>
            <a:ext cx="66592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>
                <a:latin typeface="Arial" panose="020B0604020202020204" pitchFamily="34" charset="0"/>
              </a:rPr>
              <a:t>兔和鸡各是</a:t>
            </a:r>
            <a:r>
              <a:rPr lang="zh-CN" altLang="en-US" sz="3200">
                <a:latin typeface="Arial" panose="020B0604020202020204" pitchFamily="34" charset="0"/>
              </a:rPr>
              <a:t>多少只？</a:t>
            </a:r>
            <a:endParaRPr lang="zh-CN" altLang="en-US" sz="3200">
              <a:latin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994275" y="3031490"/>
            <a:ext cx="2393950" cy="219202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364865" y="136525"/>
            <a:ext cx="2150745" cy="194945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9366250" y="478790"/>
            <a:ext cx="2150745" cy="205105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297170" y="0"/>
            <a:ext cx="134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1</a:t>
            </a:r>
            <a:r>
              <a:rPr lang="zh-CN" altLang="en-US" sz="2800" b="1">
                <a:solidFill>
                  <a:srgbClr val="FF0000"/>
                </a:solidFill>
              </a:rPr>
              <a:t>个</a:t>
            </a:r>
            <a:r>
              <a:rPr lang="en-US" altLang="zh-CN" sz="2800" b="1">
                <a:solidFill>
                  <a:srgbClr val="FF0000"/>
                </a:solidFill>
              </a:rPr>
              <a:t>2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25335" y="3168015"/>
            <a:ext cx="134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2</a:t>
            </a:r>
            <a:r>
              <a:rPr lang="zh-CN" altLang="en-US" sz="2800" b="1">
                <a:solidFill>
                  <a:srgbClr val="FF0000"/>
                </a:solidFill>
              </a:rPr>
              <a:t>个</a:t>
            </a:r>
            <a:r>
              <a:rPr lang="en-US" altLang="zh-CN" sz="2800" b="1">
                <a:solidFill>
                  <a:srgbClr val="FF0000"/>
                </a:solidFill>
              </a:rPr>
              <a:t>2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79965" y="647700"/>
            <a:ext cx="134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3</a:t>
            </a:r>
            <a:r>
              <a:rPr lang="zh-CN" altLang="en-US" sz="2800" b="1">
                <a:solidFill>
                  <a:srgbClr val="FF0000"/>
                </a:solidFill>
              </a:rPr>
              <a:t>个</a:t>
            </a:r>
            <a:r>
              <a:rPr lang="en-US" altLang="zh-CN" sz="2800" b="1">
                <a:solidFill>
                  <a:srgbClr val="FF0000"/>
                </a:solidFill>
              </a:rPr>
              <a:t>2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4990" y="647700"/>
            <a:ext cx="2291715" cy="2131695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950085" y="2854325"/>
            <a:ext cx="2291715" cy="2131695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250305" y="136525"/>
            <a:ext cx="2291715" cy="2131695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8892540" y="2529840"/>
            <a:ext cx="2522855" cy="2339340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819910" y="248285"/>
            <a:ext cx="134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70C0"/>
                </a:solidFill>
              </a:rPr>
              <a:t>1</a:t>
            </a:r>
            <a:r>
              <a:rPr lang="zh-CN" altLang="en-US" sz="2800" b="1">
                <a:solidFill>
                  <a:srgbClr val="0070C0"/>
                </a:solidFill>
              </a:rPr>
              <a:t>个</a:t>
            </a:r>
            <a:r>
              <a:rPr lang="en-US" altLang="zh-CN" sz="2800" b="1">
                <a:solidFill>
                  <a:srgbClr val="0070C0"/>
                </a:solidFill>
              </a:rPr>
              <a:t>3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59175" y="2646045"/>
            <a:ext cx="134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70C0"/>
                </a:solidFill>
              </a:rPr>
              <a:t>2</a:t>
            </a:r>
            <a:r>
              <a:rPr lang="zh-CN" altLang="en-US" sz="2800" b="1">
                <a:solidFill>
                  <a:srgbClr val="0070C0"/>
                </a:solidFill>
              </a:rPr>
              <a:t>个</a:t>
            </a:r>
            <a:r>
              <a:rPr lang="en-US" altLang="zh-CN" sz="2800" b="1">
                <a:solidFill>
                  <a:srgbClr val="0070C0"/>
                </a:solidFill>
              </a:rPr>
              <a:t>3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40855" y="248285"/>
            <a:ext cx="134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70C0"/>
                </a:solidFill>
              </a:rPr>
              <a:t>3</a:t>
            </a:r>
            <a:r>
              <a:rPr lang="zh-CN" altLang="en-US" sz="2800" b="1">
                <a:solidFill>
                  <a:srgbClr val="0070C0"/>
                </a:solidFill>
              </a:rPr>
              <a:t>个</a:t>
            </a:r>
            <a:r>
              <a:rPr lang="en-US" altLang="zh-CN" sz="2800" b="1">
                <a:solidFill>
                  <a:srgbClr val="0070C0"/>
                </a:solidFill>
              </a:rPr>
              <a:t>3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630535" y="4631055"/>
            <a:ext cx="134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0070C0"/>
                </a:solidFill>
              </a:rPr>
              <a:t>4</a:t>
            </a:r>
            <a:r>
              <a:rPr lang="zh-CN" altLang="en-US" sz="2800" b="1">
                <a:solidFill>
                  <a:srgbClr val="0070C0"/>
                </a:solidFill>
              </a:rPr>
              <a:t>个</a:t>
            </a:r>
            <a:r>
              <a:rPr lang="en-US" altLang="zh-CN" sz="2800" b="1">
                <a:solidFill>
                  <a:srgbClr val="0070C0"/>
                </a:solidFill>
              </a:rPr>
              <a:t>3</a:t>
            </a:r>
            <a:endParaRPr lang="zh-CN" altLang="en-US" sz="28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8" grpId="0"/>
      <p:bldP spid="9" grpId="0"/>
      <p:bldP spid="10" grpId="0"/>
      <p:bldP spid="16" grpId="0"/>
      <p:bldP spid="11" grpId="0" bldLvl="0" animBg="1"/>
      <p:bldP spid="17" grpId="0"/>
      <p:bldP spid="12" grpId="0" bldLvl="0" animBg="1"/>
      <p:bldP spid="13" grpId="0" bldLvl="0" animBg="1"/>
      <p:bldP spid="18" grpId="0"/>
      <p:bldP spid="14" grpId="0" bldLvl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2" y="0"/>
            <a:ext cx="2048928" cy="204892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1624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2" t="5399" b="88037"/>
          <a:stretch>
            <a:fillRect/>
          </a:stretch>
        </p:blipFill>
        <p:spPr>
          <a:xfrm flipH="1">
            <a:off x="480695" y="332105"/>
            <a:ext cx="6756400" cy="1146175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>
            <a:off x="-167005" y="523240"/>
            <a:ext cx="6624955" cy="10464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长相是个</a:t>
            </a:r>
            <a:r>
              <a:rPr lang="zh-CN" altLang="en-US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大问题</a:t>
            </a:r>
            <a:endParaRPr lang="zh-CN" altLang="en-US" sz="4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图片 3" descr="乘法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480" y="2049145"/>
            <a:ext cx="1242060" cy="1226820"/>
          </a:xfrm>
          <a:prstGeom prst="rect">
            <a:avLst/>
          </a:prstGeom>
        </p:spPr>
      </p:pic>
      <p:pic>
        <p:nvPicPr>
          <p:cNvPr id="5" name="图片 4" descr="乘法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80000">
            <a:off x="2741295" y="2049145"/>
            <a:ext cx="1242060" cy="1226820"/>
          </a:xfrm>
          <a:prstGeom prst="rect">
            <a:avLst/>
          </a:prstGeom>
        </p:spPr>
      </p:pic>
      <p:pic>
        <p:nvPicPr>
          <p:cNvPr id="6" name="图片 5" descr="乘法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80000">
            <a:off x="2740660" y="2049145"/>
            <a:ext cx="1242060" cy="1226820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4908550" y="2576195"/>
            <a:ext cx="1927225" cy="2235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1368425" y="3570605"/>
            <a:ext cx="9007475" cy="22110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547495" y="3806190"/>
            <a:ext cx="857631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这个乘号很像我们原来的加号，把加号斜过来就是乘号，说明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它们是有关系的。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3+3+3+3=12   4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个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相加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4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×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3=12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或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×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4=12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像这样几个相同数相加就可以写成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乘法。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" name="春江镇春镇路302号 3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28505" y="521017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27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2" y="0"/>
            <a:ext cx="2048928" cy="204892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1624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2" t="5399" b="88037"/>
          <a:stretch>
            <a:fillRect/>
          </a:stretch>
        </p:blipFill>
        <p:spPr>
          <a:xfrm flipH="1">
            <a:off x="480695" y="332105"/>
            <a:ext cx="6756400" cy="1146175"/>
          </a:xfrm>
          <a:prstGeom prst="rect">
            <a:avLst/>
          </a:prstGeom>
        </p:spPr>
      </p:pic>
      <p:sp>
        <p:nvSpPr>
          <p:cNvPr id="3" name="标题 1"/>
          <p:cNvSpPr txBox="1"/>
          <p:nvPr/>
        </p:nvSpPr>
        <p:spPr>
          <a:xfrm>
            <a:off x="-167005" y="523240"/>
            <a:ext cx="6624955" cy="10464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乘号</a:t>
            </a:r>
            <a:r>
              <a:rPr lang="en-US" altLang="zh-CN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“</a:t>
            </a:r>
            <a:r>
              <a:rPr lang="zh-CN" altLang="en-US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×</a:t>
            </a:r>
            <a:r>
              <a:rPr lang="en-US" altLang="zh-CN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”</a:t>
            </a:r>
            <a:r>
              <a:rPr lang="zh-CN" altLang="en-US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和</a:t>
            </a:r>
            <a:r>
              <a:rPr lang="en-US" altLang="zh-CN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“</a:t>
            </a:r>
            <a:r>
              <a:rPr lang="en-US" altLang="zh-CN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·”</a:t>
            </a:r>
            <a:endParaRPr lang="en-US" altLang="zh-CN" sz="4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b="5338"/>
          <a:stretch>
            <a:fillRect/>
          </a:stretch>
        </p:blipFill>
        <p:spPr>
          <a:xfrm>
            <a:off x="480695" y="1569720"/>
            <a:ext cx="1642110" cy="1682750"/>
          </a:xfrm>
          <a:prstGeom prst="ellipse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46735" y="3408045"/>
            <a:ext cx="1937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威廉·奥特雷德</a:t>
            </a:r>
            <a:endParaRPr lang="zh-CN" altLang="en-US"/>
          </a:p>
        </p:txBody>
      </p:sp>
      <p:sp>
        <p:nvSpPr>
          <p:cNvPr id="10" name="圆角矩形标注 9"/>
          <p:cNvSpPr/>
          <p:nvPr/>
        </p:nvSpPr>
        <p:spPr>
          <a:xfrm>
            <a:off x="2484120" y="1918970"/>
            <a:ext cx="6136005" cy="800735"/>
          </a:xfrm>
          <a:prstGeom prst="wedgeRoundRectCallout">
            <a:avLst>
              <a:gd name="adj1" fmla="val -58196"/>
              <a:gd name="adj2" fmla="val 4341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/>
              <a:t>300</a:t>
            </a:r>
            <a:r>
              <a:rPr lang="zh-CN" altLang="en-US"/>
              <a:t>多年前，英国数学家</a:t>
            </a:r>
            <a:r>
              <a:rPr lang="zh-CN" altLang="en-US">
                <a:sym typeface="+mn-ea"/>
              </a:rPr>
              <a:t>奥特雷德第一次使用这个符号，到现在我们还在使用呢</a:t>
            </a:r>
            <a:r>
              <a:rPr lang="en-US" altLang="zh-CN">
                <a:sym typeface="+mn-ea"/>
              </a:rPr>
              <a:t>!</a:t>
            </a:r>
            <a:endParaRPr lang="en-US" altLang="zh-CN">
              <a:sym typeface="+mn-ea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2343785" y="3709035"/>
            <a:ext cx="6136005" cy="1421130"/>
          </a:xfrm>
          <a:prstGeom prst="wedgeRoundRectCallout">
            <a:avLst>
              <a:gd name="adj1" fmla="val 58351"/>
              <a:gd name="adj2" fmla="val -606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l"/>
            <a:endParaRPr lang="en-US" altLang="zh-CN"/>
          </a:p>
          <a:p>
            <a:pPr algn="l"/>
            <a:endParaRPr lang="en-US" altLang="zh-CN"/>
          </a:p>
          <a:p>
            <a:pPr algn="l"/>
            <a:r>
              <a:rPr lang="zh-CN" altLang="en-US"/>
              <a:t>后来发现乘号和拼音</a:t>
            </a:r>
            <a:r>
              <a:rPr lang="en-US" altLang="zh-CN"/>
              <a:t>X</a:t>
            </a:r>
            <a:r>
              <a:rPr lang="zh-CN" altLang="en-US"/>
              <a:t>太像了，为了防止</a:t>
            </a:r>
            <a:r>
              <a:rPr lang="zh-CN" altLang="en-US"/>
              <a:t>混淆，于是提出了</a:t>
            </a:r>
            <a:r>
              <a:rPr lang="en-US" altLang="zh-CN"/>
              <a:t>“·”</a:t>
            </a:r>
            <a:r>
              <a:rPr lang="zh-CN" altLang="en-US"/>
              <a:t>表示</a:t>
            </a:r>
            <a:r>
              <a:rPr lang="zh-CN" altLang="en-US"/>
              <a:t>相乘。</a:t>
            </a:r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rcRect b="18770"/>
          <a:stretch>
            <a:fillRect/>
          </a:stretch>
        </p:blipFill>
        <p:spPr>
          <a:xfrm>
            <a:off x="8907145" y="3100070"/>
            <a:ext cx="1783080" cy="1887855"/>
          </a:xfrm>
          <a:prstGeom prst="ellipse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4180" y="3776345"/>
            <a:ext cx="1226185" cy="614680"/>
          </a:xfrm>
          <a:prstGeom prst="rect">
            <a:avLst/>
          </a:prstGeom>
        </p:spPr>
      </p:pic>
      <p:pic>
        <p:nvPicPr>
          <p:cNvPr id="17" name="图片 16" descr="乘法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9530" y="3776345"/>
            <a:ext cx="666115" cy="65786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322435" y="4987925"/>
            <a:ext cx="1379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莱布尼茨</a:t>
            </a:r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1691005" y="5816600"/>
            <a:ext cx="6047740" cy="5689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386840" y="5863590"/>
            <a:ext cx="6080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但是我们现在还是用×这个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符号。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1" name="春江镇春镇路302号 4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94925" y="6203950"/>
            <a:ext cx="495300" cy="495300"/>
          </a:xfrm>
          <a:prstGeom prst="rect">
            <a:avLst/>
          </a:prstGeom>
        </p:spPr>
      </p:pic>
      <p:pic>
        <p:nvPicPr>
          <p:cNvPr id="22" name="春江镇春镇路302号 5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02290" y="6203950"/>
            <a:ext cx="495300" cy="495300"/>
          </a:xfrm>
          <a:prstGeom prst="rect">
            <a:avLst/>
          </a:prstGeom>
        </p:spPr>
      </p:pic>
      <p:pic>
        <p:nvPicPr>
          <p:cNvPr id="23" name="春江镇春镇路302号 6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7590" y="62039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118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4" dur="87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7" dur="435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5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6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0" grpId="0" animBg="1"/>
      <p:bldP spid="8" grpId="0"/>
      <p:bldP spid="14" grpId="0" animBg="1"/>
      <p:bldP spid="18" grpId="0"/>
      <p:bldP spid="19" grpId="0" animBg="1"/>
      <p:bldP spid="2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1624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5" y="1135380"/>
            <a:ext cx="5619750" cy="9982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560" y="1103630"/>
            <a:ext cx="5619750" cy="9982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5" y="3224530"/>
            <a:ext cx="5619750" cy="9982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5" y="2101850"/>
            <a:ext cx="5619750" cy="998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5542280"/>
            <a:ext cx="5619750" cy="9982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560" y="2133600"/>
            <a:ext cx="5619750" cy="9982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560" y="3316605"/>
            <a:ext cx="5619750" cy="9982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4477385"/>
            <a:ext cx="5619750" cy="9982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4499610"/>
            <a:ext cx="5619750" cy="9982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560" y="5566410"/>
            <a:ext cx="5619750" cy="998220"/>
          </a:xfrm>
          <a:prstGeom prst="rect">
            <a:avLst/>
          </a:prstGeom>
        </p:spPr>
      </p:pic>
      <p:sp>
        <p:nvSpPr>
          <p:cNvPr id="17417" name="文本框 17416"/>
          <p:cNvSpPr txBox="1"/>
          <p:nvPr/>
        </p:nvSpPr>
        <p:spPr>
          <a:xfrm>
            <a:off x="3867150" y="372110"/>
            <a:ext cx="3671888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一共有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张电脑桌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2" y="0"/>
            <a:ext cx="2048928" cy="204892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1624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cxnSp>
        <p:nvCxnSpPr>
          <p:cNvPr id="6" name="直接连接符 5"/>
          <p:cNvCxnSpPr/>
          <p:nvPr/>
        </p:nvCxnSpPr>
        <p:spPr>
          <a:xfrm>
            <a:off x="6080760" y="1252220"/>
            <a:ext cx="15240" cy="35452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959610" y="391795"/>
            <a:ext cx="3383915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游戏：找不同</a:t>
            </a:r>
            <a:endParaRPr lang="zh-CN" altLang="en-US" sz="4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00125" y="3385820"/>
            <a:ext cx="47993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加法算式：</a:t>
            </a:r>
            <a:r>
              <a:rPr lang="en-US" altLang="zh-CN" sz="2400"/>
              <a:t>4</a:t>
            </a:r>
            <a:r>
              <a:rPr lang="en-US" altLang="zh-CN" sz="2400"/>
              <a:t>+4+4+4+4=20</a:t>
            </a:r>
            <a:endParaRPr lang="en-US" altLang="zh-CN" sz="2400"/>
          </a:p>
          <a:p>
            <a:endParaRPr lang="zh-CN" altLang="en-US" sz="2400"/>
          </a:p>
          <a:p>
            <a:r>
              <a:rPr lang="zh-CN" altLang="en-US" sz="2400"/>
              <a:t>乘法算式：</a:t>
            </a:r>
            <a:r>
              <a:rPr lang="en-US" altLang="zh-CN" sz="2400">
                <a:cs typeface="Arial" panose="020B0604020202020204" pitchFamily="34" charset="0"/>
                <a:sym typeface="+mn-ea"/>
              </a:rPr>
              <a:t>5</a:t>
            </a:r>
            <a:r>
              <a:rPr lang="en-US" altLang="zh-CN" sz="2400">
                <a:cs typeface="Arial" panose="020B0604020202020204" pitchFamily="34" charset="0"/>
                <a:sym typeface="+mn-ea"/>
              </a:rPr>
              <a:t>×4=20</a:t>
            </a:r>
            <a:r>
              <a:rPr lang="en-US" altLang="zh-CN" sz="2400">
                <a:cs typeface="Arial" panose="020B0604020202020204" pitchFamily="34" charset="0"/>
              </a:rPr>
              <a:t> </a:t>
            </a:r>
            <a:r>
              <a:rPr lang="zh-CN" altLang="en-US" sz="2400">
                <a:cs typeface="Arial" panose="020B0604020202020204" pitchFamily="34" charset="0"/>
              </a:rPr>
              <a:t>或 </a:t>
            </a:r>
            <a:r>
              <a:rPr lang="en-US" altLang="zh-CN" sz="2400">
                <a:sym typeface="+mn-ea"/>
              </a:rPr>
              <a:t>4</a:t>
            </a:r>
            <a:r>
              <a:rPr lang="en-US" altLang="zh-CN" sz="2400">
                <a:cs typeface="Arial" panose="020B0604020202020204" pitchFamily="34" charset="0"/>
                <a:sym typeface="+mn-ea"/>
              </a:rPr>
              <a:t>×5=20</a:t>
            </a:r>
            <a:endParaRPr lang="en-US" altLang="zh-CN" sz="2400"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20205" y="3385820"/>
            <a:ext cx="4495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加法算式：</a:t>
            </a:r>
            <a:r>
              <a:rPr lang="en-US" altLang="zh-CN" sz="2400"/>
              <a:t>5</a:t>
            </a:r>
            <a:r>
              <a:rPr lang="en-US" altLang="zh-CN" sz="2400"/>
              <a:t>+5+5+5=20</a:t>
            </a:r>
            <a:endParaRPr lang="en-US" altLang="zh-CN" sz="2400"/>
          </a:p>
          <a:p>
            <a:endParaRPr lang="zh-CN" altLang="en-US" sz="2400"/>
          </a:p>
          <a:p>
            <a:r>
              <a:rPr lang="zh-CN" altLang="en-US" sz="2400"/>
              <a:t>乘法算式：</a:t>
            </a:r>
            <a:r>
              <a:rPr lang="en-US" altLang="zh-CN" sz="2400">
                <a:cs typeface="Arial" panose="020B0604020202020204" pitchFamily="34" charset="0"/>
                <a:sym typeface="+mn-ea"/>
              </a:rPr>
              <a:t>4</a:t>
            </a:r>
            <a:r>
              <a:rPr lang="en-US" altLang="zh-CN" sz="2400">
                <a:cs typeface="Arial" panose="020B0604020202020204" pitchFamily="34" charset="0"/>
                <a:sym typeface="+mn-ea"/>
              </a:rPr>
              <a:t>×5=20 </a:t>
            </a:r>
            <a:r>
              <a:rPr lang="zh-CN" altLang="en-US" sz="2400">
                <a:cs typeface="Arial" panose="020B0604020202020204" pitchFamily="34" charset="0"/>
                <a:sym typeface="+mn-ea"/>
              </a:rPr>
              <a:t>或 </a:t>
            </a:r>
            <a:r>
              <a:rPr lang="en-US" altLang="zh-CN" sz="2400">
                <a:sym typeface="+mn-ea"/>
              </a:rPr>
              <a:t>5</a:t>
            </a:r>
            <a:r>
              <a:rPr lang="en-US" altLang="zh-CN" sz="2400">
                <a:cs typeface="Arial" panose="020B0604020202020204" pitchFamily="34" charset="0"/>
                <a:sym typeface="+mn-ea"/>
              </a:rPr>
              <a:t>×4=20</a:t>
            </a:r>
            <a:endParaRPr lang="en-US" altLang="zh-CN" sz="2400"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59610" y="2653665"/>
            <a:ext cx="202692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个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相加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41615" y="2667000"/>
            <a:ext cx="202692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个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相加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4695" y="1460500"/>
            <a:ext cx="4948555" cy="9836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205" y="1353820"/>
            <a:ext cx="4672330" cy="1116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2" y="0"/>
            <a:ext cx="2048928" cy="204892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1624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pic>
        <p:nvPicPr>
          <p:cNvPr id="4" name="图片 3" descr="1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635" y="0"/>
            <a:ext cx="12191365" cy="5682615"/>
          </a:xfrm>
          <a:prstGeom prst="rect">
            <a:avLst/>
          </a:prstGeom>
        </p:spPr>
      </p:pic>
      <p:sp>
        <p:nvSpPr>
          <p:cNvPr id="5123" name="文本框 5122"/>
          <p:cNvSpPr txBox="1"/>
          <p:nvPr/>
        </p:nvSpPr>
        <p:spPr>
          <a:xfrm>
            <a:off x="466090" y="5682615"/>
            <a:ext cx="66592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>
                <a:latin typeface="Arial" panose="020B0604020202020204" pitchFamily="34" charset="0"/>
              </a:rPr>
              <a:t>兔和鸡</a:t>
            </a:r>
            <a:r>
              <a:rPr lang="zh-CN" altLang="en-US" sz="3200">
                <a:latin typeface="Arial" panose="020B0604020202020204" pitchFamily="34" charset="0"/>
              </a:rPr>
              <a:t>各是怎样排列的？</a:t>
            </a:r>
            <a:endParaRPr lang="zh-CN" altLang="en-US" sz="3200">
              <a:latin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3364865" y="136525"/>
            <a:ext cx="2150745" cy="194945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554990" y="647700"/>
            <a:ext cx="2291715" cy="2131695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874135" y="136525"/>
            <a:ext cx="1348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FF0000"/>
                </a:solidFill>
              </a:rPr>
              <a:t>  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06500" y="647700"/>
            <a:ext cx="1348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0070C0"/>
                </a:solidFill>
              </a:rPr>
              <a:t>3</a:t>
            </a:r>
            <a:endParaRPr lang="en-US" altLang="zh-CN" sz="40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9" grpId="0" bldLvl="0" animBg="1"/>
      <p:bldP spid="3" grpId="0" bldLvl="0" animBg="1"/>
      <p:bldP spid="8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2" y="0"/>
            <a:ext cx="2048928" cy="204892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3783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pic>
        <p:nvPicPr>
          <p:cNvPr id="4" name="图片 3" descr="1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1365" cy="5682615"/>
          </a:xfrm>
          <a:prstGeom prst="rect">
            <a:avLst/>
          </a:prstGeom>
        </p:spPr>
      </p:pic>
      <p:sp>
        <p:nvSpPr>
          <p:cNvPr id="5123" name="文本框 5122"/>
          <p:cNvSpPr txBox="1"/>
          <p:nvPr/>
        </p:nvSpPr>
        <p:spPr>
          <a:xfrm>
            <a:off x="476885" y="5682615"/>
            <a:ext cx="66592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>
                <a:latin typeface="Arial" panose="020B0604020202020204" pitchFamily="34" charset="0"/>
              </a:rPr>
              <a:t>兔一共有多少只？鸡</a:t>
            </a:r>
            <a:r>
              <a:rPr lang="zh-CN" altLang="en-US" sz="3200">
                <a:latin typeface="Arial" panose="020B0604020202020204" pitchFamily="34" charset="0"/>
              </a:rPr>
              <a:t>呢？</a:t>
            </a:r>
            <a:endParaRPr lang="zh-CN" altLang="en-US" sz="3200">
              <a:latin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994275" y="3031490"/>
            <a:ext cx="2393950" cy="219202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364865" y="136525"/>
            <a:ext cx="2150745" cy="194945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9366250" y="478790"/>
            <a:ext cx="2150745" cy="205105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874135" y="136525"/>
            <a:ext cx="1348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FF0000"/>
                </a:solidFill>
              </a:rPr>
              <a:t>   </a:t>
            </a:r>
            <a:r>
              <a:rPr lang="en-US" sz="4000" b="1">
                <a:solidFill>
                  <a:srgbClr val="FF0000"/>
                </a:solidFill>
              </a:rPr>
              <a:t>2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05780" y="2942590"/>
            <a:ext cx="1348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   </a:t>
            </a:r>
            <a:r>
              <a:rPr lang="en-US" altLang="zh-CN" sz="4000" b="1">
                <a:solidFill>
                  <a:srgbClr val="FF0000"/>
                </a:solidFill>
              </a:rPr>
              <a:t>2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066655" y="566420"/>
            <a:ext cx="1348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</a:rPr>
              <a:t> 2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4990" y="647700"/>
            <a:ext cx="2291715" cy="2131695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950085" y="2854325"/>
            <a:ext cx="2291715" cy="2131695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250305" y="136525"/>
            <a:ext cx="2291715" cy="2131695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8892540" y="2529840"/>
            <a:ext cx="2522855" cy="2339340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497965" y="671195"/>
            <a:ext cx="1348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0070C0"/>
                </a:solidFill>
              </a:rPr>
              <a:t>3</a:t>
            </a:r>
            <a:endParaRPr lang="en-US" altLang="zh-CN" sz="4000" b="1">
              <a:solidFill>
                <a:srgbClr val="0070C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893060" y="2779395"/>
            <a:ext cx="1348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0070C0"/>
                </a:solidFill>
              </a:rPr>
              <a:t>3</a:t>
            </a:r>
            <a:endParaRPr lang="en-US" altLang="zh-CN" sz="4000" b="1">
              <a:solidFill>
                <a:srgbClr val="0070C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70395" y="136525"/>
            <a:ext cx="1348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0070C0"/>
                </a:solidFill>
              </a:rPr>
              <a:t>3</a:t>
            </a:r>
            <a:endParaRPr lang="en-US" altLang="zh-CN" sz="4000" b="1">
              <a:solidFill>
                <a:srgbClr val="0070C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208135" y="2854325"/>
            <a:ext cx="1348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0070C0"/>
                </a:solidFill>
              </a:rPr>
              <a:t>3</a:t>
            </a:r>
            <a:endParaRPr lang="en-US" altLang="zh-CN" sz="40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8" grpId="0"/>
      <p:bldP spid="9" grpId="0"/>
      <p:bldP spid="10" grpId="0"/>
      <p:bldP spid="16" grpId="0"/>
      <p:bldP spid="11" grpId="0" bldLvl="0" animBg="1"/>
      <p:bldP spid="17" grpId="0"/>
      <p:bldP spid="12" grpId="0" bldLvl="0" animBg="1"/>
      <p:bldP spid="13" grpId="0" bldLvl="0" animBg="1"/>
      <p:bldP spid="18" grpId="0"/>
      <p:bldP spid="14" grpId="0" bldLvl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素材3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00" y="0"/>
            <a:ext cx="12255500" cy="6857365"/>
          </a:xfrm>
          <a:prstGeom prst="rect">
            <a:avLst/>
          </a:prstGeom>
        </p:spPr>
      </p:pic>
      <p:pic>
        <p:nvPicPr>
          <p:cNvPr id="14" name="图片 13" descr="R-C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55" y="1296670"/>
            <a:ext cx="10563225" cy="3888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1624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pic>
        <p:nvPicPr>
          <p:cNvPr id="15362" name="图片 15361" descr="20139412283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8FFFF"/>
              </a:clrFrom>
              <a:clrTo>
                <a:srgbClr val="F8FFFF">
                  <a:alpha val="0"/>
                </a:srgbClr>
              </a:clrTo>
            </a:clrChange>
          </a:blip>
          <a:srcRect l="17342" t="8981" r="10066" b="79449"/>
          <a:stretch>
            <a:fillRect/>
          </a:stretch>
        </p:blipFill>
        <p:spPr>
          <a:xfrm>
            <a:off x="1185545" y="484823"/>
            <a:ext cx="8562975" cy="1931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文本框 15362"/>
          <p:cNvSpPr txBox="1"/>
          <p:nvPr/>
        </p:nvSpPr>
        <p:spPr>
          <a:xfrm>
            <a:off x="1820545" y="2559685"/>
            <a:ext cx="80057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800">
                <a:latin typeface="Arial" panose="020B0604020202020204" pitchFamily="34" charset="0"/>
              </a:rPr>
              <a:t>一共有多少台电脑？你能数一数，算一算</a:t>
            </a:r>
            <a:r>
              <a:rPr lang="zh-CN" altLang="en-US" sz="2800">
                <a:latin typeface="Arial" panose="020B0604020202020204" pitchFamily="34" charset="0"/>
              </a:rPr>
              <a:t>吗？</a:t>
            </a:r>
            <a:endParaRPr lang="zh-CN" altLang="en-US" sz="2800">
              <a:latin typeface="Arial" panose="020B0604020202020204" pitchFamily="34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18802" r="17377" b="19192"/>
          <a:stretch>
            <a:fillRect/>
          </a:stretch>
        </p:blipFill>
        <p:spPr>
          <a:xfrm>
            <a:off x="-128905" y="3225165"/>
            <a:ext cx="12449810" cy="32219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317625" y="3851910"/>
            <a:ext cx="972693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活动要求：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想一想：自己先独立想一想，选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哪种方法。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记一记：把你的想法记录在导学单上第一题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①。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说一说：和同桌说一说你的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想法。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317625" y="455295"/>
            <a:ext cx="1714500" cy="14509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春江镇春镇路302号 2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10450" y="5666740"/>
            <a:ext cx="495300" cy="4953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85315" y="0"/>
            <a:ext cx="724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FF0000"/>
                </a:solidFill>
              </a:rPr>
              <a:t>2</a:t>
            </a:r>
            <a:endParaRPr lang="zh-CN" altLang="en-US" sz="4400" b="1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79545" y="0"/>
            <a:ext cx="724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FF0000"/>
                </a:solidFill>
              </a:rPr>
              <a:t>2</a:t>
            </a:r>
            <a:endParaRPr lang="zh-CN" altLang="en-US" sz="44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73775" y="0"/>
            <a:ext cx="724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FF0000"/>
                </a:solidFill>
              </a:rPr>
              <a:t>2</a:t>
            </a:r>
            <a:endParaRPr lang="zh-CN" altLang="en-US" sz="4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49285" y="0"/>
            <a:ext cx="724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FF0000"/>
                </a:solidFill>
              </a:rPr>
              <a:t>2</a:t>
            </a:r>
            <a:endParaRPr lang="zh-CN" altLang="en-US" sz="4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16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363" grpId="0" bldLvl="0"/>
      <p:bldP spid="12" grpId="0"/>
      <p:bldP spid="8" grpId="0"/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1624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sp>
        <p:nvSpPr>
          <p:cNvPr id="17417" name="文本框 17416"/>
          <p:cNvSpPr txBox="1"/>
          <p:nvPr/>
        </p:nvSpPr>
        <p:spPr>
          <a:xfrm>
            <a:off x="3867150" y="124460"/>
            <a:ext cx="3671888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一共有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张电脑桌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96875" y="708025"/>
            <a:ext cx="11398250" cy="52476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768090" y="5965825"/>
            <a:ext cx="3671888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(    )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个（</a:t>
            </a:r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）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相加？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84505" y="679450"/>
            <a:ext cx="1013460" cy="937895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73430" y="764540"/>
            <a:ext cx="724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FF0000"/>
                </a:solidFill>
              </a:rPr>
              <a:t>2</a:t>
            </a:r>
            <a:endParaRPr lang="zh-CN" altLang="en-US" sz="4400" b="1">
              <a:solidFill>
                <a:srgbClr val="FF0000"/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1613535" y="679450"/>
            <a:ext cx="1013460" cy="937895"/>
          </a:xfrm>
          <a:prstGeom prst="ellipse">
            <a:avLst/>
          </a:prstGeom>
          <a:noFill/>
          <a:ln w="285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902460" y="764540"/>
            <a:ext cx="7245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FF0000"/>
                </a:solidFill>
              </a:rPr>
              <a:t>2</a:t>
            </a:r>
            <a:endParaRPr lang="zh-CN" altLang="en-US" sz="4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/>
      <p:bldP spid="8" grpId="0"/>
      <p:bldP spid="4" grpId="0"/>
      <p:bldP spid="3" grpId="0" animBg="1"/>
      <p:bldP spid="4" grpId="1"/>
      <p:bldP spid="6" grpId="0"/>
      <p:bldP spid="5" grpId="0" bldLvl="0" animBg="1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2" y="0"/>
            <a:ext cx="2048928" cy="2048926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16"/>
          <a:stretch>
            <a:fillRect/>
          </a:stretch>
        </p:blipFill>
        <p:spPr>
          <a:xfrm>
            <a:off x="8016241" y="5816752"/>
            <a:ext cx="3991610" cy="882498"/>
          </a:xfrm>
          <a:prstGeom prst="roundRect">
            <a:avLst>
              <a:gd name="adj" fmla="val 5154"/>
            </a:avLst>
          </a:prstGeom>
        </p:spPr>
      </p:pic>
      <p:pic>
        <p:nvPicPr>
          <p:cNvPr id="2" name="2022.09.13-16.26.33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素材3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00" y="0"/>
            <a:ext cx="12255500" cy="6857365"/>
          </a:xfrm>
          <a:prstGeom prst="rect">
            <a:avLst/>
          </a:prstGeom>
        </p:spPr>
      </p:pic>
      <p:pic>
        <p:nvPicPr>
          <p:cNvPr id="4" name="图片 3" descr="图片1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05" y="3964940"/>
            <a:ext cx="6844030" cy="2362835"/>
          </a:xfrm>
          <a:prstGeom prst="rect">
            <a:avLst/>
          </a:prstGeom>
        </p:spPr>
      </p:pic>
      <p:pic>
        <p:nvPicPr>
          <p:cNvPr id="6" name="图片 5" descr="小鸡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865" y="375285"/>
            <a:ext cx="1692910" cy="1826260"/>
          </a:xfrm>
          <a:prstGeom prst="rect">
            <a:avLst/>
          </a:prstGeom>
        </p:spPr>
      </p:pic>
      <p:pic>
        <p:nvPicPr>
          <p:cNvPr id="7" name="图片 6" descr="小鸡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05" y="942340"/>
            <a:ext cx="1348740" cy="1455420"/>
          </a:xfrm>
          <a:prstGeom prst="rect">
            <a:avLst/>
          </a:prstGeom>
        </p:spPr>
      </p:pic>
      <p:pic>
        <p:nvPicPr>
          <p:cNvPr id="9" name="图片 8" descr="小鸡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310" y="2201545"/>
            <a:ext cx="1515745" cy="1897380"/>
          </a:xfrm>
          <a:prstGeom prst="rect">
            <a:avLst/>
          </a:prstGeom>
        </p:spPr>
      </p:pic>
      <p:pic>
        <p:nvPicPr>
          <p:cNvPr id="10" name="图片 9" descr="小鸡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3355" y="5126990"/>
            <a:ext cx="1348740" cy="1455420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6411595" y="449580"/>
            <a:ext cx="5608955" cy="1111250"/>
          </a:xfrm>
          <a:prstGeom prst="wedgeRoundRectCallout">
            <a:avLst>
              <a:gd name="adj1" fmla="val -11791"/>
              <a:gd name="adj2" fmla="val 101771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60515" y="449580"/>
            <a:ext cx="5021580" cy="10763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zh-CN" altLang="en-US" sz="3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他们的课堂真精彩，我们也去学习</a:t>
            </a:r>
            <a:r>
              <a:rPr lang="zh-CN" altLang="en-US" sz="32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一下吧！</a:t>
            </a:r>
            <a:endParaRPr lang="zh-CN" altLang="en-US" sz="32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5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9.xml><?xml version="1.0" encoding="utf-8"?>
<p:tagLst xmlns:p="http://schemas.openxmlformats.org/presentationml/2006/main">
  <p:tag name="KSO_WM_UNIT_PLACING_PICTURE_USER_VIEWPORT" val="{&quot;height&quot;:9444.092913385826,&quot;width&quot;:13243.003149606298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6236.914960629922,&quot;width&quot;:13381.014173228346}"/>
</p:tagLst>
</file>

<file path=ppt/tags/tag71.xml><?xml version="1.0" encoding="utf-8"?>
<p:tagLst xmlns:p="http://schemas.openxmlformats.org/presentationml/2006/main">
  <p:tag name="KSO_WM_UNIT_PLACING_PICTURE_USER_VIEWPORT" val="{&quot;height&quot;:8949,&quot;width&quot;:19199}"/>
</p:tagLst>
</file>

<file path=ppt/tags/tag72.xml><?xml version="1.0" encoding="utf-8"?>
<p:tagLst xmlns:p="http://schemas.openxmlformats.org/presentationml/2006/main">
  <p:tag name="KSO_WM_UNIT_PLACING_PICTURE_USER_VIEWPORT" val="{&quot;height&quot;:3042.499212598425,&quot;width&quot;:13485}"/>
</p:tagLst>
</file>

<file path=ppt/tags/tag73.xml><?xml version="1.0" encoding="utf-8"?>
<p:tagLst xmlns:p="http://schemas.openxmlformats.org/presentationml/2006/main">
  <p:tag name="KSO_WM_UNIT_PLACING_PICTURE_USER_VIEWPORT" val="{&quot;height&quot;:5074,&quot;width&quot;:19606}"/>
</p:tagLst>
</file>

<file path=ppt/tags/tag74.xml><?xml version="1.0" encoding="utf-8"?>
<p:tagLst xmlns:p="http://schemas.openxmlformats.org/presentationml/2006/main">
  <p:tag name="KSO_WM_UNIT_PLACING_PICTURE_USER_VIEWPORT" val="{&quot;height&quot;:8264,&quot;width&quot;:17950}"/>
</p:tagLst>
</file>

<file path=ppt/tags/tag7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600*5400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6.xml><?xml version="1.0" encoding="utf-8"?>
<p:tagLst xmlns:p="http://schemas.openxmlformats.org/presentationml/2006/main">
  <p:tag name="KSO_WM_UNIT_PLACING_PICTURE_USER_VIEWPORT" val="{&quot;height&quot;:2267.8110236220473,&quot;width&quot;:6045.037795275591}"/>
</p:tagLst>
</file>

<file path=ppt/tags/tag77.xml><?xml version="1.0" encoding="utf-8"?>
<p:tagLst xmlns:p="http://schemas.openxmlformats.org/presentationml/2006/main">
  <p:tag name="KSO_WM_UNIT_PLACING_PICTURE_USER_VIEWPORT" val="{&quot;height&quot;:9370,&quot;width&quot;:19606}"/>
</p:tagLst>
</file>

<file path=ppt/tags/tag78.xml><?xml version="1.0" encoding="utf-8"?>
<p:tagLst xmlns:p="http://schemas.openxmlformats.org/presentationml/2006/main">
  <p:tag name="KSO_WM_UNIT_PLACING_PICTURE_USER_VIEWPORT" val="{&quot;height&quot;:2267.8110236220473,&quot;width&quot;:6045.037795275591}"/>
</p:tagLst>
</file>

<file path=ppt/tags/tag79.xml><?xml version="1.0" encoding="utf-8"?>
<p:tagLst xmlns:p="http://schemas.openxmlformats.org/presentationml/2006/main">
  <p:tag name="KSO_WM_UNIT_PLACING_PICTURE_USER_VIEWPORT" val="{&quot;height&quot;:6204,&quot;width&quot;:11040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PLACING_PICTURE_USER_VIEWPORT" val="{&quot;height&quot;:2267.8110236220473,&quot;width&quot;:6045.037795275591}"/>
</p:tagLst>
</file>

<file path=ppt/tags/tag81.xml><?xml version="1.0" encoding="utf-8"?>
<p:tagLst xmlns:p="http://schemas.openxmlformats.org/presentationml/2006/main">
  <p:tag name="KSO_WM_UNIT_PLACING_PICTURE_USER_VIEWPORT" val="{&quot;height&quot;:2267.8110236220473,&quot;width&quot;:6045.037795275591}"/>
</p:tagLst>
</file>

<file path=ppt/tags/tag82.xml><?xml version="1.0" encoding="utf-8"?>
<p:tagLst xmlns:p="http://schemas.openxmlformats.org/presentationml/2006/main">
  <p:tag name="KSO_WM_UNIT_PLACING_PICTURE_USER_VIEWPORT" val="{&quot;height&quot;:2267.8110236220473,&quot;width&quot;:6045.037795275591}"/>
</p:tagLst>
</file>

<file path=ppt/tags/tag83.xml><?xml version="1.0" encoding="utf-8"?>
<p:tagLst xmlns:p="http://schemas.openxmlformats.org/presentationml/2006/main">
  <p:tag name="KSO_WM_UNIT_PLACING_PICTURE_USER_VIEWPORT" val="{&quot;height&quot;:10584,&quot;width&quot;:7560}"/>
</p:tagLst>
</file>

<file path=ppt/tags/tag84.xml><?xml version="1.0" encoding="utf-8"?>
<p:tagLst xmlns:p="http://schemas.openxmlformats.org/presentationml/2006/main">
  <p:tag name="KSO_WM_UNIT_PLACING_PICTURE_USER_VIEWPORT" val="{&quot;height&quot;:6060,&quot;width&quot;:10164}"/>
</p:tagLst>
</file>

<file path=ppt/tags/tag85.xml><?xml version="1.0" encoding="utf-8"?>
<p:tagLst xmlns:p="http://schemas.openxmlformats.org/presentationml/2006/main">
  <p:tag name="KSO_WM_UNIT_PLACING_PICTURE_USER_VIEWPORT" val="{&quot;height&quot;:2267.8110236220473,&quot;width&quot;:6045.037795275591}"/>
</p:tagLst>
</file>

<file path=ppt/tags/tag86.xml><?xml version="1.0" encoding="utf-8"?>
<p:tagLst xmlns:p="http://schemas.openxmlformats.org/presentationml/2006/main">
  <p:tag name="KSO_WM_UNIT_PLACING_PICTURE_USER_VIEWPORT" val="{&quot;height&quot;:8949,&quot;width&quot;:19199}"/>
</p:tagLst>
</file>

<file path=ppt/tags/tag87.xml><?xml version="1.0" encoding="utf-8"?>
<p:tagLst xmlns:p="http://schemas.openxmlformats.org/presentationml/2006/main">
  <p:tag name="KSO_WM_UNIT_PLACING_PICTURE_USER_VIEWPORT" val="{&quot;height&quot;:2267.8110236220473,&quot;width&quot;:6045.037795275591}"/>
</p:tagLst>
</file>

<file path=ppt/tags/tag88.xml><?xml version="1.0" encoding="utf-8"?>
<p:tagLst xmlns:p="http://schemas.openxmlformats.org/presentationml/2006/main">
  <p:tag name="KSO_WM_UNIT_PLACING_PICTURE_USER_VIEWPORT" val="{&quot;height&quot;:2267.8110236220473,&quot;width&quot;:6045.037795275591}"/>
</p:tagLst>
</file>

<file path=ppt/tags/tag89.xml><?xml version="1.0" encoding="utf-8"?>
<p:tagLst xmlns:p="http://schemas.openxmlformats.org/presentationml/2006/main">
  <p:tag name="COMMONDATA" val="eyJoZGlkIjoiZjBjMmMwY2E0NTBjNzllM2IzNjc4YWQ5YjY0ZmY0MWYifQ=="/>
  <p:tag name="KSO_WPP_MARK_KEY" val="c1b79686-066f-40a7-a8f4-a52219d6ef38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171616"/>
      </a:dk1>
      <a:lt1>
        <a:sysClr val="window" lastClr="FFFFFF"/>
      </a:lt1>
      <a:dk2>
        <a:srgbClr val="171616"/>
      </a:dk2>
      <a:lt2>
        <a:srgbClr val="FFFFFF"/>
      </a:lt2>
      <a:accent1>
        <a:srgbClr val="A40000"/>
      </a:accent1>
      <a:accent2>
        <a:srgbClr val="E6A702"/>
      </a:accent2>
      <a:accent3>
        <a:srgbClr val="A40000"/>
      </a:accent3>
      <a:accent4>
        <a:srgbClr val="E6A702"/>
      </a:accent4>
      <a:accent5>
        <a:srgbClr val="A40000"/>
      </a:accent5>
      <a:accent6>
        <a:srgbClr val="E6A702"/>
      </a:accent6>
      <a:hlink>
        <a:srgbClr val="A40000"/>
      </a:hlink>
      <a:folHlink>
        <a:srgbClr val="E6A702"/>
      </a:folHlink>
    </a:clrScheme>
    <a:fontScheme name="vluopl2w">
      <a:majorFont>
        <a:latin typeface="Arial"/>
        <a:ea typeface="字体视界-洋洋字体"/>
        <a:cs typeface=""/>
      </a:majorFont>
      <a:minorFont>
        <a:latin typeface="Arial"/>
        <a:ea typeface="字体视界-洋洋字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空白设计模板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</Words>
  <Application>WPS 演示</Application>
  <PresentationFormat>宽屏</PresentationFormat>
  <Paragraphs>152</Paragraphs>
  <Slides>25</Slides>
  <Notes>14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华文楷体</vt:lpstr>
      <vt:lpstr>楷体</vt:lpstr>
      <vt:lpstr>Arial Unicode MS</vt:lpstr>
      <vt:lpstr>字体视界-洋洋字体</vt:lpstr>
      <vt:lpstr>Segoe Print</vt:lpstr>
      <vt:lpstr>等线</vt:lpstr>
      <vt:lpstr>Calibri</vt:lpstr>
      <vt:lpstr>Office 主题​​</vt:lpstr>
      <vt:lpstr>1_空白设计模板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海的味道</cp:lastModifiedBy>
  <cp:revision>247</cp:revision>
  <dcterms:created xsi:type="dcterms:W3CDTF">2018-04-18T06:17:00Z</dcterms:created>
  <dcterms:modified xsi:type="dcterms:W3CDTF">2022-10-08T07:29:38Z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AB4DAB29F9744370B2598F604832ADB6</vt:lpwstr>
  </property>
  <property fmtid="{D5CDD505-2E9C-101B-9397-08002B2CF9AE}" pid="3" name="KSOProductBuildVer">
    <vt:lpwstr>2052-11.1.0.12358</vt:lpwstr>
  </property>
</Properties>
</file>