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3"/>
    <p:sldId id="1191" r:id="rId4"/>
    <p:sldId id="1192" r:id="rId5"/>
    <p:sldId id="1159" r:id="rId6"/>
    <p:sldId id="1160" r:id="rId7"/>
    <p:sldId id="1161" r:id="rId8"/>
    <p:sldId id="942" r:id="rId9"/>
    <p:sldId id="946" r:id="rId10"/>
    <p:sldId id="1078" r:id="rId11"/>
    <p:sldId id="949" r:id="rId12"/>
    <p:sldId id="951" r:id="rId13"/>
    <p:sldId id="1079" r:id="rId14"/>
    <p:sldId id="1080" r:id="rId15"/>
    <p:sldId id="1081" r:id="rId16"/>
    <p:sldId id="1083" r:id="rId17"/>
    <p:sldId id="1153" r:id="rId18"/>
    <p:sldId id="1154" r:id="rId19"/>
    <p:sldId id="1156" r:id="rId20"/>
    <p:sldId id="1157" r:id="rId21"/>
    <p:sldId id="1193" r:id="rId22"/>
    <p:sldId id="1190" r:id="rId23"/>
    <p:sldId id="1218" r:id="rId24"/>
  </p:sldIdLst>
  <p:sldSz cx="10080625" cy="5715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28498B"/>
    <a:srgbClr val="01458E"/>
    <a:srgbClr val="FFFFFF"/>
    <a:srgbClr val="4F80BD"/>
    <a:srgbClr val="5AFEAB"/>
    <a:srgbClr val="4BACC6"/>
    <a:srgbClr val="0F1A67"/>
    <a:srgbClr val="8999E8"/>
    <a:srgbClr val="6A68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792" y="-84"/>
      </p:cViewPr>
      <p:guideLst>
        <p:guide orient="horz" pos="1606"/>
        <p:guide pos="31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5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07231" y="1143000"/>
            <a:ext cx="544353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56048" y="1775358"/>
            <a:ext cx="8568532" cy="1225021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12095" y="3238500"/>
            <a:ext cx="7056438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08453" y="228867"/>
            <a:ext cx="2268140" cy="487627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04031" y="228867"/>
            <a:ext cx="6636412" cy="487627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6300" y="3672420"/>
            <a:ext cx="8568532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96300" y="2422261"/>
            <a:ext cx="8568532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504032" y="1333501"/>
            <a:ext cx="4452276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24318" y="1333501"/>
            <a:ext cx="4452276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4032" y="1279264"/>
            <a:ext cx="4454026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4032" y="1812396"/>
            <a:ext cx="4454026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20821" y="1279264"/>
            <a:ext cx="4455777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20821" y="1812396"/>
            <a:ext cx="4455777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4035" y="227545"/>
            <a:ext cx="3316457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41244" y="227543"/>
            <a:ext cx="5635349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4035" y="1195919"/>
            <a:ext cx="3316457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75873" y="4000500"/>
            <a:ext cx="6048375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975873" y="510646"/>
            <a:ext cx="6048375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75873" y="4472782"/>
            <a:ext cx="6048375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504032" y="228865"/>
            <a:ext cx="9072563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04032" y="1333501"/>
            <a:ext cx="9072563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504031" y="5296961"/>
            <a:ext cx="2352146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444214" y="5296961"/>
            <a:ext cx="3192198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24448" y="5296961"/>
            <a:ext cx="2352146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hyperlink" Target="&#20013;&#26399;&#25253;&#21578;&#30340;&#27169;&#26495;.docx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hyperlink" Target="&#27888;&#23665;&#23567;&#23398;&#12298;&#26032;&#26102;&#20195;&#29233;&#22269;&#20027;&#20041;&#31934;&#31070;&#34701;&#20837;&#20799;&#31461;&#21697;&#26684;&#30340;&#23454;&#26045;&#31574;&#30053;&#30740;&#31350;&#12299;\1&#27494;&#26086;&#24494;&#22411;&#35838;&#39064;&#30740;&#31350;&#26041;&#26696;&#65288;&#24320;&#39064;&#25253;&#21578;&#65289;%20-%20&#32456;&#31295;.doc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20" y="0"/>
            <a:ext cx="10222230" cy="5715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592070" y="1633855"/>
            <a:ext cx="5728335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4800" b="1">
                <a:solidFill>
                  <a:srgbClr val="01458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课题中期评估的视角</a:t>
            </a:r>
            <a:endParaRPr lang="zh-CN" altLang="en-US" sz="24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592070" y="3073400"/>
            <a:ext cx="619887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800" b="1">
                <a:solidFill>
                  <a:srgbClr val="01458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新北区教管中心教研室    周文荣</a:t>
            </a:r>
            <a:endParaRPr lang="zh-CN" altLang="en-US" sz="2800" b="1">
              <a:solidFill>
                <a:srgbClr val="01458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 flipV="1">
            <a:off x="0" y="179070"/>
            <a:ext cx="5078730" cy="627380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80135" y="193040"/>
            <a:ext cx="3937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1.3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研究内容的展开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" name="Picture 4" descr="C:\Users\Administrator\Desktop\青花瓷ppt素材\1好用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" y="-13474"/>
            <a:ext cx="1027643" cy="10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Rectangle 3"/>
          <p:cNvSpPr/>
          <p:nvPr/>
        </p:nvSpPr>
        <p:spPr>
          <a:xfrm>
            <a:off x="1151890" y="1345565"/>
            <a:ext cx="7597140" cy="283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76729" tIns="38364" rIns="76729" bIns="38364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课题研究的主要内容</a:t>
            </a: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是重点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，要按</a:t>
            </a: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每项内容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进行撰写，研究的方法与内容结合起来：研究过程中采用了什么研究方法。对所采用的研究方法，要说明用此研究方法去研究了什么东西，达到了什么目标，得到了什么结论。</a:t>
            </a:r>
            <a:endParaRPr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 uiExpand="1" build="p"/>
      <p:bldP spid="27652" grpId="1" animBg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 flipV="1">
            <a:off x="0" y="179070"/>
            <a:ext cx="5078730" cy="627380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80135" y="193040"/>
            <a:ext cx="3937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1.4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研究的主要成果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" name="Picture 4" descr="C:\Users\Administrator\Desktop\青花瓷ppt素材\1好用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" y="-13474"/>
            <a:ext cx="1027643" cy="10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Rectangle 3"/>
          <p:cNvSpPr/>
          <p:nvPr/>
        </p:nvSpPr>
        <p:spPr>
          <a:xfrm>
            <a:off x="215900" y="1489710"/>
            <a:ext cx="9651365" cy="347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76729" tIns="38364" rIns="76729" bIns="38364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主要表述有什么主要的</a:t>
            </a: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理论性成果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实践性成果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以及</a:t>
            </a: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成果的影响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这个部分不仅要具体陈述公开发表了几篇什么论文、出版了什么专著等，更重要的是要表述成果带来的影响和作用，要有实际的效果。</a:t>
            </a:r>
            <a:endParaRPr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大体内容包括：</a:t>
            </a:r>
            <a:endParaRPr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</a:t>
            </a: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理论成果及其影响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</a:t>
            </a: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实践成果及其影响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 uiExpand="1" build="p"/>
      <p:bldP spid="27652" grpId="1" animBg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 flipV="1">
            <a:off x="0" y="179070"/>
            <a:ext cx="5078730" cy="627380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80135" y="193040"/>
            <a:ext cx="3937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1.4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研究的主要成果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" name="Picture 4" descr="C:\Users\Administrator\Desktop\青花瓷ppt素材\1好用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" y="-13474"/>
            <a:ext cx="1027643" cy="10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Rectangle 3"/>
          <p:cNvSpPr/>
          <p:nvPr/>
        </p:nvSpPr>
        <p:spPr>
          <a:xfrm>
            <a:off x="575945" y="1633855"/>
            <a:ext cx="9047480" cy="345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76729" tIns="38364" rIns="76729" bIns="38364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对现状进行</a:t>
            </a: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归因研究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时的理性分析；</a:t>
            </a:r>
            <a:endParaRPr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在研究过程中所发现的</a:t>
            </a: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教育教学规律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 在研究过程中所创造的</a:t>
            </a: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新教育教学模式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 在研究过程中总结出的科学的、系统的、有效的</a:t>
            </a: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教育教学方法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（在总结教育教学方法时，要注意方法的系统性。也就是不要局限于“我是怎样做的”，而要从“应该怎样做”来进行归纳总结）；</a:t>
            </a:r>
            <a:endParaRPr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5. 进行对策研究时所提出的</a:t>
            </a: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有效措施与对策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6. 在研究过程中所形成的</a:t>
            </a: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新理论、新观点、新见解、新认识、新做法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87655" y="1057275"/>
            <a:ext cx="5974080" cy="460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研究的主要成果和所形成的理性认识包括：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 uiExpand="1" build="p"/>
      <p:bldP spid="27652" grpId="1" animBg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 flipV="1">
            <a:off x="0" y="179070"/>
            <a:ext cx="5078730" cy="627380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80135" y="193040"/>
            <a:ext cx="3937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1.5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存在问题及打算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" name="Picture 4" descr="C:\Users\Administrator\Desktop\青花瓷ppt素材\1好用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" y="-13474"/>
            <a:ext cx="1027643" cy="10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Rectangle 3"/>
          <p:cNvSpPr/>
          <p:nvPr/>
        </p:nvSpPr>
        <p:spPr>
          <a:xfrm>
            <a:off x="1511935" y="1057275"/>
            <a:ext cx="7264400" cy="230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76729" tIns="38364" rIns="76729" bIns="38364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</a:t>
            </a: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应研究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而由于其他原因</a:t>
            </a: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未进行研究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的问题；</a:t>
            </a:r>
            <a:endParaRPr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</a:t>
            </a: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已进行研究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但由于条件限制而</a:t>
            </a: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未取得结果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的问题；</a:t>
            </a:r>
            <a:endParaRPr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③与本课题有关但</a:t>
            </a: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未列入本课题研究重点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的问题；</a:t>
            </a:r>
            <a:endParaRPr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④</a:t>
            </a: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值得与同行商榷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的有关问题。</a:t>
            </a:r>
            <a:endParaRPr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Rectangle 3"/>
          <p:cNvSpPr/>
          <p:nvPr/>
        </p:nvSpPr>
        <p:spPr>
          <a:xfrm>
            <a:off x="1511935" y="3721100"/>
            <a:ext cx="7264400" cy="170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76729" tIns="38364" rIns="76729" bIns="38364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</a:t>
            </a:r>
            <a:r>
              <a:rPr lang="zh-CN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中期前</a:t>
            </a:r>
            <a:r>
              <a:rPr 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未能解决但需要解决</a:t>
            </a:r>
            <a:r>
              <a:rPr lang="zh-CN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的问题</a:t>
            </a:r>
            <a:endParaRPr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</a:t>
            </a:r>
            <a:r>
              <a:rPr lang="zh-CN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根据原计划还</a:t>
            </a:r>
            <a:r>
              <a:rPr lang="zh-CN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未完全展开的</a:t>
            </a:r>
            <a:r>
              <a:rPr lang="zh-CN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研究内容</a:t>
            </a:r>
            <a:endParaRPr lang="zh-CN"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③</a:t>
            </a:r>
            <a:r>
              <a:rPr lang="zh-CN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结题的准备工作</a:t>
            </a:r>
            <a:endParaRPr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endParaRPr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 uiExpand="1" build="p"/>
      <p:bldP spid="27652" grpId="1" animBg="1" build="p"/>
      <p:bldP spid="2" grpId="0" animBg="1" uiExpand="1" build="p"/>
      <p:bldP spid="2" grpId="1" animBg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 flipV="1">
            <a:off x="0" y="179070"/>
            <a:ext cx="5078730" cy="627380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2" name="文本框 11">
            <a:hlinkClick r:id="rId1" tooltip="" action="ppaction://hlinkfile"/>
          </p:cNvPr>
          <p:cNvSpPr txBox="1"/>
          <p:nvPr/>
        </p:nvSpPr>
        <p:spPr>
          <a:xfrm>
            <a:off x="1080135" y="193040"/>
            <a:ext cx="3937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1.6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附录与参考文献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" name="Picture 4" descr="C:\Users\Administrator\Desktop\青花瓷ppt素材\1好用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" y="-13474"/>
            <a:ext cx="1027643" cy="10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Rectangle 3"/>
          <p:cNvSpPr/>
          <p:nvPr/>
        </p:nvSpPr>
        <p:spPr>
          <a:xfrm>
            <a:off x="215900" y="1489710"/>
            <a:ext cx="9651365" cy="347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76729" tIns="38364" rIns="76729" bIns="38364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这一部分，可以对研究报告中所引用的或者是提到的资料注明其出处来源，以备读者进行查对。</a:t>
            </a:r>
            <a:endParaRPr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附录</a:t>
            </a:r>
            <a:endParaRPr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</a:t>
            </a: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调查表、测量结果表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等,如采用行动研究的有关证明文件等。</a:t>
            </a:r>
            <a:endParaRPr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参考文献</a:t>
            </a:r>
            <a:endParaRPr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参考资料的</a:t>
            </a: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排列格式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一般是：</a:t>
            </a:r>
            <a:endParaRPr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[1]赵匡华.化学通史[M].北京:高等教育出版社,1990:415-417</a:t>
            </a:r>
            <a:endParaRPr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[2]李万军,张静,顾效源.不同浓度条件下液溶胶丁达尔现象的研究[J].化学教育(中英文),2016,37(7):77-81</a:t>
            </a:r>
            <a:endParaRPr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 uiExpand="1" build="p"/>
      <p:bldP spid="27652" grpId="1" animBg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585470" y="1645920"/>
            <a:ext cx="8547100" cy="3873500"/>
          </a:xfrm>
          <a:prstGeom prst="roundRect">
            <a:avLst>
              <a:gd name="adj" fmla="val 4329"/>
            </a:avLst>
          </a:prstGeom>
          <a:solidFill>
            <a:schemeClr val="bg1"/>
          </a:solidFill>
          <a:ln w="34925">
            <a:solidFill>
              <a:srgbClr val="28498B"/>
            </a:solidFill>
            <a:prstDash val="sysDash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0242" name="Picture 2" descr="C:\Users\Administrator\Desktop\青花瓷ppt素材\未标题-3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596" y="3670208"/>
            <a:ext cx="1513164" cy="234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792480" y="1751330"/>
            <a:ext cx="813244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</a:t>
            </a:r>
            <a:r>
              <a:rPr lang="zh-CN" altLang="x-none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科学性主要是指</a:t>
            </a:r>
            <a:r>
              <a:rPr lang="zh-CN" altLang="x-none" sz="2400" b="1" ker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正确性</a:t>
            </a:r>
            <a:r>
              <a:rPr lang="zh-CN" altLang="x-none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。即是否</a:t>
            </a:r>
            <a:r>
              <a:rPr lang="zh-CN" altLang="x-none" sz="2400" b="1" ker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符合</a:t>
            </a:r>
            <a:r>
              <a:rPr lang="zh-CN" altLang="x-none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教育科学理论，</a:t>
            </a:r>
            <a:r>
              <a:rPr lang="zh-CN" altLang="x-none" sz="2400" b="1" ker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遵循</a:t>
            </a:r>
            <a:r>
              <a:rPr lang="zh-CN" altLang="x-none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教育规律。具体体现为：</a:t>
            </a:r>
            <a:endParaRPr lang="zh-CN" altLang="x-none" sz="2400" b="1" kern="0">
              <a:ln>
                <a:noFill/>
              </a:ln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zh-CN" altLang="x-none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 </a:t>
            </a:r>
            <a:r>
              <a:rPr lang="zh-CN" altLang="x-none" sz="2400" b="1" ker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论点正确</a:t>
            </a:r>
            <a:r>
              <a:rPr lang="zh-CN" altLang="x-none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，即具有真理性。</a:t>
            </a:r>
            <a:endParaRPr lang="zh-CN" altLang="x-none" sz="2400" b="1" kern="0">
              <a:ln>
                <a:noFill/>
              </a:ln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zh-CN" altLang="x-none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 </a:t>
            </a:r>
            <a:r>
              <a:rPr lang="zh-CN" altLang="x-none" sz="2400" b="1" ker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论据正确</a:t>
            </a:r>
            <a:r>
              <a:rPr lang="zh-CN" altLang="x-none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要使论题或论点科学，作为立论依据的资料必须具有准确性和可靠性。因此，必须经过仔细、全面的观察、调查、实验，以充分准确的材料和数据作为立论的依据，再经过周密的思考，进行、严密的逻辑论证，才能引出符合实际的科学结论。</a:t>
            </a:r>
            <a:endParaRPr lang="zh-CN" altLang="x-none" sz="2400" b="1" kern="0">
              <a:ln>
                <a:noFill/>
              </a:ln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zh-CN" altLang="x-none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altLang="x-none" sz="2400" b="1" ker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论证正确</a:t>
            </a:r>
            <a:r>
              <a:rPr lang="zh-CN" altLang="x-none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。主要指论证必须符合逻辑，具有说理性，令人信服。</a:t>
            </a:r>
            <a:r>
              <a:rPr lang="zh-CN" altLang="en-US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endParaRPr lang="zh-CN" altLang="en-US" sz="2400" b="1" kern="0">
              <a:ln>
                <a:noFill/>
              </a:ln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92295" y="991235"/>
            <a:ext cx="1249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x-none" sz="2800" b="1" ker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科学性</a:t>
            </a:r>
            <a:endParaRPr lang="zh-CN" altLang="x-none" sz="2800" b="1" kern="0">
              <a:ln>
                <a:noFill/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 flipV="1">
            <a:off x="0" y="193040"/>
            <a:ext cx="6275705" cy="627380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98550" y="236855"/>
            <a:ext cx="5083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中期研究报告的评价标准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" name="Picture 4" descr="C:\Users\Administrator\Desktop\青花瓷ppt素材\1好用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" y="496"/>
            <a:ext cx="1027643" cy="10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" grpId="1"/>
      <p:bldP spid="4" grpId="0" animBg="1"/>
      <p:bldP spid="2" grpId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227330" y="1662430"/>
            <a:ext cx="9531350" cy="3873500"/>
          </a:xfrm>
          <a:prstGeom prst="roundRect">
            <a:avLst>
              <a:gd name="adj" fmla="val 4329"/>
            </a:avLst>
          </a:prstGeom>
          <a:solidFill>
            <a:schemeClr val="bg1"/>
          </a:solidFill>
          <a:ln w="34925">
            <a:solidFill>
              <a:srgbClr val="28498B"/>
            </a:solidFill>
            <a:prstDash val="sysDash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" name="Picture 6" descr="未标题-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730" y="2785110"/>
            <a:ext cx="1272540" cy="270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5688330" y="1633220"/>
            <a:ext cx="635" cy="1353185"/>
          </a:xfrm>
          <a:prstGeom prst="line">
            <a:avLst/>
          </a:prstGeom>
          <a:solidFill>
            <a:schemeClr val="bg1"/>
          </a:solidFill>
          <a:ln w="34925">
            <a:solidFill>
              <a:srgbClr val="0033CC"/>
            </a:solidFill>
            <a:prstDash val="sysDash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87655" y="1777365"/>
            <a:ext cx="494411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auto">
              <a:lnSpc>
                <a:spcPct val="100000"/>
              </a:lnSpc>
            </a:pPr>
            <a:r>
              <a:rPr lang="zh-CN" altLang="x-none" sz="2400" b="1" ker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 独</a:t>
            </a:r>
            <a:endParaRPr lang="zh-CN" altLang="x-none" sz="2400" b="1" kern="0">
              <a:ln>
                <a:noFill/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r>
              <a:rPr lang="zh-CN" altLang="x-none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人家没有独我有，即常说的“填补了空白”。</a:t>
            </a:r>
            <a:endParaRPr lang="zh-CN" altLang="x-none" sz="2400" b="1" kern="0">
              <a:ln>
                <a:noFill/>
              </a:ln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fontAlgn="auto">
              <a:lnSpc>
                <a:spcPct val="100000"/>
              </a:lnSpc>
            </a:pPr>
            <a:r>
              <a:rPr lang="zh-CN" altLang="x-none" sz="2400" b="1" ker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 特</a:t>
            </a:r>
            <a:endParaRPr lang="zh-CN" altLang="x-none" sz="2400" b="1" kern="0">
              <a:ln>
                <a:noFill/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x-none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大家都有的，但我有自己的特色。</a:t>
            </a:r>
            <a:endParaRPr lang="zh-CN" altLang="x-none" sz="2400" b="1" kern="0">
              <a:ln>
                <a:noFill/>
              </a:ln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ctr" fontAlgn="auto">
              <a:lnSpc>
                <a:spcPct val="100000"/>
              </a:lnSpc>
            </a:pPr>
            <a:r>
              <a:rPr lang="zh-CN" altLang="x-none" sz="2400" b="1" ker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 新</a:t>
            </a:r>
            <a:endParaRPr lang="zh-CN" altLang="x-none" sz="2400" b="1" kern="0">
              <a:ln>
                <a:noFill/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r>
              <a:rPr lang="zh-CN" altLang="x-none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在别人的基础上有所创新，得到新论题、新观点、新见解、新看法、新技术、新结论等。</a:t>
            </a:r>
            <a:r>
              <a:rPr lang="zh-CN" altLang="en-US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endParaRPr lang="zh-CN" altLang="en-US" sz="2400" b="1" kern="0">
              <a:ln>
                <a:noFill/>
              </a:ln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134870" y="1140460"/>
            <a:ext cx="1249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x-none" sz="2800" b="1" ker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创造性</a:t>
            </a:r>
            <a:endParaRPr lang="zh-CN" altLang="x-none" sz="2800" b="1" kern="0">
              <a:ln>
                <a:noFill/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84365" y="1111250"/>
            <a:ext cx="1249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x-none" sz="2800" b="1" ker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学术性</a:t>
            </a:r>
            <a:endParaRPr lang="zh-CN" altLang="x-none" sz="2800" b="1" kern="0">
              <a:ln>
                <a:noFill/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832475" y="2076450"/>
            <a:ext cx="365061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r>
              <a:rPr lang="zh-CN" altLang="x-none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1. 是否反映了当前教育科学发展的</a:t>
            </a:r>
            <a:r>
              <a:rPr lang="zh-CN" altLang="x-none" sz="2400" b="1" ker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最高水平</a:t>
            </a:r>
            <a:r>
              <a:rPr lang="zh-CN" altLang="x-none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（即科学前沿）。</a:t>
            </a:r>
            <a:endParaRPr lang="zh-CN" altLang="x-none" sz="2400" b="1" kern="0">
              <a:ln>
                <a:noFill/>
              </a:ln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r>
              <a:rPr lang="zh-CN" altLang="x-none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2. 是否发展了当代教育科学的</a:t>
            </a:r>
            <a:r>
              <a:rPr lang="zh-CN" altLang="x-none" sz="2400" b="1" ker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最新成果</a:t>
            </a:r>
            <a:r>
              <a:rPr lang="zh-CN" altLang="x-none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x-none" sz="2400" b="1" kern="0">
              <a:ln>
                <a:noFill/>
              </a:ln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lang="en-US" altLang="zh-CN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r>
              <a:rPr lang="zh-CN" altLang="x-none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3. 是否探求了教育现象发生、发展和变化的</a:t>
            </a:r>
            <a:r>
              <a:rPr lang="zh-CN" altLang="x-none" sz="2400" b="1" ker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规律性。</a:t>
            </a:r>
            <a:r>
              <a:rPr lang="zh-CN" altLang="en-US" sz="2400" b="1" ker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000" b="1" ker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 sz="2000" b="1" kern="0">
              <a:ln>
                <a:noFill/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 flipV="1">
            <a:off x="0" y="193040"/>
            <a:ext cx="6275705" cy="627380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98550" y="236855"/>
            <a:ext cx="5083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中期研究报告的评价标准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" name="Picture 4" descr="C:\Users\Administrator\Desktop\青花瓷ppt素材\1好用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" y="496"/>
            <a:ext cx="1027643" cy="10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" grpId="1"/>
      <p:bldP spid="14" grpId="1"/>
      <p:bldP spid="7" grpId="1"/>
      <p:bldP spid="4" grpId="0" animBg="1"/>
      <p:bldP spid="2" grpId="2"/>
      <p:bldP spid="14" grpId="2"/>
      <p:bldP spid="7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215900" y="1662430"/>
            <a:ext cx="9531350" cy="3873500"/>
          </a:xfrm>
          <a:prstGeom prst="roundRect">
            <a:avLst>
              <a:gd name="adj" fmla="val 4329"/>
            </a:avLst>
          </a:prstGeom>
          <a:solidFill>
            <a:schemeClr val="bg1"/>
          </a:solidFill>
          <a:ln w="34925">
            <a:solidFill>
              <a:srgbClr val="28498B"/>
            </a:solidFill>
            <a:prstDash val="sysDash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" name="Picture 6" descr="未标题-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730" y="2785110"/>
            <a:ext cx="1272540" cy="270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5688330" y="1633220"/>
            <a:ext cx="635" cy="1353185"/>
          </a:xfrm>
          <a:prstGeom prst="line">
            <a:avLst/>
          </a:prstGeom>
          <a:solidFill>
            <a:schemeClr val="bg1"/>
          </a:solidFill>
          <a:ln w="34925">
            <a:solidFill>
              <a:srgbClr val="0033CC"/>
            </a:solidFill>
            <a:prstDash val="sysDash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76885" y="1891665"/>
            <a:ext cx="456565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 fontAlgn="auto">
              <a:lnSpc>
                <a:spcPct val="150000"/>
              </a:lnSpc>
            </a:pPr>
            <a:r>
              <a:rPr lang="en-US" altLang="zh-CN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r>
              <a:rPr lang="zh-CN" altLang="x-none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 从教育教学的实验和研究中</a:t>
            </a:r>
            <a:r>
              <a:rPr lang="zh-CN" altLang="x-none" sz="2400" b="1" ker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建立</a:t>
            </a:r>
            <a:r>
              <a:rPr lang="zh-CN" altLang="x-none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（或总结）</a:t>
            </a:r>
            <a:r>
              <a:rPr lang="zh-CN" altLang="x-none" sz="2400" b="1" ker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新理论</a:t>
            </a:r>
            <a:r>
              <a:rPr lang="zh-CN" altLang="x-none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x-none" sz="2400" b="1" kern="0">
              <a:ln>
                <a:noFill/>
              </a:ln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 fontAlgn="auto">
              <a:lnSpc>
                <a:spcPct val="150000"/>
              </a:lnSpc>
            </a:pPr>
            <a:r>
              <a:rPr lang="en-US" altLang="zh-CN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r>
              <a:rPr lang="zh-CN" altLang="x-none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 我们的实验研究过程必须有理论作为指导,</a:t>
            </a:r>
            <a:r>
              <a:rPr lang="zh-CN" altLang="x-none" sz="2400" b="1" ker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有理论作依据</a:t>
            </a:r>
            <a:r>
              <a:rPr lang="zh-CN" altLang="x-none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lang="zh-CN" altLang="x-none" sz="2400" b="1" kern="0">
              <a:ln>
                <a:noFill/>
              </a:ln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just" fontAlgn="auto">
              <a:lnSpc>
                <a:spcPct val="150000"/>
              </a:lnSpc>
            </a:pPr>
            <a:r>
              <a:rPr lang="en-US" altLang="zh-CN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r>
              <a:rPr lang="zh-CN" altLang="x-none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 我们总结出的</a:t>
            </a:r>
            <a:r>
              <a:rPr lang="zh-CN" altLang="x-none" sz="2400" b="1" ker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理论必须用来指导新的实践</a:t>
            </a:r>
            <a:r>
              <a:rPr lang="zh-CN" altLang="x-none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（成果推广）。</a:t>
            </a:r>
            <a:r>
              <a:rPr lang="zh-CN" altLang="en-US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endParaRPr lang="zh-CN" altLang="en-US" sz="2400" b="1" kern="0">
              <a:ln>
                <a:noFill/>
              </a:ln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134870" y="1140460"/>
            <a:ext cx="12496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x-none" sz="2800" b="1" ker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理论性</a:t>
            </a:r>
            <a:endParaRPr lang="zh-CN" altLang="x-none" sz="2800" b="1" kern="0">
              <a:ln>
                <a:noFill/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84365" y="1111250"/>
            <a:ext cx="16052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x-none" sz="2800" b="1" ker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语言风格</a:t>
            </a:r>
            <a:endParaRPr lang="zh-CN" altLang="x-none" sz="2800" b="1" kern="0">
              <a:ln>
                <a:noFill/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20130" y="2497455"/>
            <a:ext cx="340741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x-none" sz="2400" b="1" ker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表达</a:t>
            </a:r>
            <a:r>
              <a:rPr lang="zh-CN" altLang="x-none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准确、</a:t>
            </a:r>
            <a:r>
              <a:rPr lang="zh-CN" altLang="x-none" sz="2400" b="1" ker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用词</a:t>
            </a:r>
            <a:r>
              <a:rPr lang="zh-CN" altLang="x-none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恰当、</a:t>
            </a:r>
            <a:endParaRPr lang="zh-CN" altLang="x-none" sz="2400" b="1" kern="0">
              <a:ln>
                <a:noFill/>
              </a:ln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x-none" sz="2400" b="1" ker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客观</a:t>
            </a:r>
            <a:r>
              <a:rPr lang="zh-CN" altLang="x-none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求实、</a:t>
            </a:r>
            <a:r>
              <a:rPr lang="zh-CN" altLang="x-none" sz="2400" b="1" ker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意思</a:t>
            </a:r>
            <a:r>
              <a:rPr lang="zh-CN" altLang="x-none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清楚、</a:t>
            </a:r>
            <a:endParaRPr lang="zh-CN" altLang="x-none" sz="2400" b="1" kern="0">
              <a:ln>
                <a:noFill/>
              </a:ln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 fontAlgn="auto">
              <a:lnSpc>
                <a:spcPct val="150000"/>
              </a:lnSpc>
            </a:pPr>
            <a:r>
              <a:rPr lang="zh-CN" altLang="x-none" sz="2400" b="1" ker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文句</a:t>
            </a:r>
            <a:r>
              <a:rPr lang="zh-CN" altLang="x-none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简练、</a:t>
            </a:r>
            <a:r>
              <a:rPr lang="zh-CN" altLang="x-none" sz="2400" b="1" ker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平实</a:t>
            </a:r>
            <a:r>
              <a:rPr lang="zh-CN" altLang="x-none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朴素。</a:t>
            </a:r>
            <a:r>
              <a:rPr lang="zh-CN" altLang="en-US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0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 sz="2000" b="1" kern="0">
              <a:ln>
                <a:noFill/>
              </a:ln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 flipV="1">
            <a:off x="0" y="193040"/>
            <a:ext cx="6275705" cy="627380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98550" y="236855"/>
            <a:ext cx="50838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中期研究报告的评价标准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" name="Picture 4" descr="C:\Users\Administrator\Desktop\青花瓷ppt素材\1好用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" y="496"/>
            <a:ext cx="1027643" cy="10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" grpId="1"/>
      <p:bldP spid="14" grpId="1"/>
      <p:bldP spid="7" grpId="1"/>
      <p:bldP spid="4" grpId="0" animBg="1"/>
      <p:bldP spid="2" grpId="2"/>
      <p:bldP spid="14" grpId="2"/>
      <p:bldP spid="7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215900" y="1662430"/>
            <a:ext cx="9531350" cy="3873500"/>
          </a:xfrm>
          <a:prstGeom prst="roundRect">
            <a:avLst>
              <a:gd name="adj" fmla="val 4329"/>
            </a:avLst>
          </a:prstGeom>
          <a:solidFill>
            <a:schemeClr val="bg1"/>
          </a:solidFill>
          <a:ln w="34925">
            <a:solidFill>
              <a:srgbClr val="28498B"/>
            </a:solidFill>
            <a:prstDash val="sysDash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" name="Picture 6" descr="未标题-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730" y="2785110"/>
            <a:ext cx="1272540" cy="270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5688330" y="1633220"/>
            <a:ext cx="635" cy="1353185"/>
          </a:xfrm>
          <a:prstGeom prst="line">
            <a:avLst/>
          </a:prstGeom>
          <a:solidFill>
            <a:schemeClr val="bg1"/>
          </a:solidFill>
          <a:ln w="34925">
            <a:solidFill>
              <a:srgbClr val="0033CC"/>
            </a:solidFill>
            <a:prstDash val="sysDash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16865" y="1849120"/>
            <a:ext cx="494030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r>
              <a:rPr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有的研究报告篇幅过长，达</a:t>
            </a:r>
            <a:r>
              <a:rPr lang="en-US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万</a:t>
            </a:r>
            <a:r>
              <a:rPr lang="zh-CN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多</a:t>
            </a:r>
            <a:r>
              <a:rPr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字。究其原因是：过多地重复论证报告和研究方案的内容；过细地叙述具体做法，缺乏提炼和概括；把应该写进工作报告里的内容误写进来了。要把握研究报告</a:t>
            </a:r>
            <a:r>
              <a:rPr sz="2400" b="1" ker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学术性</a:t>
            </a:r>
            <a:r>
              <a:rPr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</a:t>
            </a:r>
            <a:r>
              <a:rPr sz="2400" b="1" ker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概括性</a:t>
            </a:r>
            <a:r>
              <a:rPr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的特点，避免上述问题的发生。一般研究报告写</a:t>
            </a:r>
            <a:r>
              <a:rPr lang="en-US" sz="2400" b="1" ker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15000</a:t>
            </a:r>
            <a:r>
              <a:rPr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字</a:t>
            </a:r>
            <a:r>
              <a:rPr lang="zh-CN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左右</a:t>
            </a:r>
            <a:r>
              <a:rPr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为宜。</a:t>
            </a:r>
            <a:r>
              <a:rPr lang="zh-CN" altLang="en-US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endParaRPr lang="zh-CN" altLang="en-US" sz="2400" b="1" kern="0">
              <a:ln>
                <a:noFill/>
              </a:ln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134870" y="1140460"/>
            <a:ext cx="894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x-none" sz="2800" b="1" ker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篇幅</a:t>
            </a:r>
            <a:endParaRPr lang="zh-CN" altLang="x-none" sz="2800" b="1" kern="0">
              <a:ln>
                <a:noFill/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84365" y="1111250"/>
            <a:ext cx="894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x-none" sz="2800" b="1" ker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引文</a:t>
            </a:r>
            <a:endParaRPr lang="zh-CN" altLang="x-none" sz="2800" b="1" kern="0">
              <a:ln>
                <a:noFill/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84570" y="2353310"/>
            <a:ext cx="34074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r>
              <a:rPr lang="zh-CN" altLang="x-none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引文一定要注明出处。引文要写清作者、书名、页数、出版单位、出版时间。</a:t>
            </a:r>
            <a:r>
              <a:rPr lang="zh-CN" altLang="en-US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0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 sz="2000" b="1" kern="0">
              <a:ln>
                <a:noFill/>
              </a:ln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 flipV="1">
            <a:off x="-635" y="193040"/>
            <a:ext cx="5923915" cy="627380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8550" y="236855"/>
            <a:ext cx="47675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中期研究报告的注意点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Picture 4" descr="C:\Users\Administrator\Desktop\青花瓷ppt素材\1好用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" y="496"/>
            <a:ext cx="1027643" cy="10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" grpId="1"/>
      <p:bldP spid="14" grpId="1"/>
      <p:bldP spid="7" grpId="1"/>
      <p:bldP spid="4" grpId="0" bldLvl="0" animBg="1"/>
      <p:bldP spid="2" grpId="2"/>
      <p:bldP spid="14" grpId="2"/>
      <p:bldP spid="7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215900" y="1662430"/>
            <a:ext cx="9531350" cy="3873500"/>
          </a:xfrm>
          <a:prstGeom prst="roundRect">
            <a:avLst>
              <a:gd name="adj" fmla="val 4329"/>
            </a:avLst>
          </a:prstGeom>
          <a:solidFill>
            <a:schemeClr val="bg1"/>
          </a:solidFill>
          <a:ln w="34925">
            <a:solidFill>
              <a:srgbClr val="28498B"/>
            </a:solidFill>
            <a:prstDash val="sysDash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5" name="Picture 6" descr="未标题-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730" y="2785110"/>
            <a:ext cx="1272540" cy="270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5688330" y="1633220"/>
            <a:ext cx="635" cy="1353185"/>
          </a:xfrm>
          <a:prstGeom prst="line">
            <a:avLst/>
          </a:prstGeom>
          <a:solidFill>
            <a:schemeClr val="bg1"/>
          </a:solidFill>
          <a:ln w="34925">
            <a:solidFill>
              <a:srgbClr val="0033CC"/>
            </a:solidFill>
            <a:prstDash val="sysDash"/>
            <a:rou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16865" y="1849120"/>
            <a:ext cx="494030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00000"/>
              </a:lnSpc>
            </a:pPr>
            <a:r>
              <a:rPr lang="en-US" altLang="zh-CN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文中大小标题的序号至少要自成</a:t>
            </a:r>
            <a:r>
              <a:rPr sz="2400" b="1" ker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系统</a:t>
            </a:r>
            <a:r>
              <a:rPr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、层级</a:t>
            </a:r>
            <a:r>
              <a:rPr sz="2400" b="1" ker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分明</a:t>
            </a:r>
            <a:r>
              <a:rPr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  <a:endParaRPr sz="2400" b="1" kern="0">
              <a:ln>
                <a:noFill/>
              </a:ln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推荐的用法是：</a:t>
            </a:r>
            <a:endParaRPr sz="2400" b="1" kern="0">
              <a:ln>
                <a:noFill/>
              </a:ln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一般格式的标题序号撰写方式：</a:t>
            </a:r>
            <a:endParaRPr sz="2400" b="1" kern="0">
              <a:ln>
                <a:noFill/>
              </a:ln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一、二、三、……</a:t>
            </a:r>
            <a:endParaRPr sz="2400" b="1" kern="0">
              <a:ln>
                <a:noFill/>
              </a:ln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（一）（二）（三）……  </a:t>
            </a:r>
            <a:endParaRPr sz="2400" b="1" kern="0">
              <a:ln>
                <a:noFill/>
              </a:ln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1.   2.   3.  ……</a:t>
            </a:r>
            <a:endParaRPr sz="2400" b="1" kern="0">
              <a:ln>
                <a:noFill/>
              </a:ln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（1）（2）（3）……</a:t>
            </a:r>
            <a:endParaRPr sz="2400" b="1" kern="0">
              <a:ln>
                <a:noFill/>
              </a:ln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fontAlgn="auto">
              <a:lnSpc>
                <a:spcPct val="100000"/>
              </a:lnSpc>
            </a:pPr>
            <a:r>
              <a:rPr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①    ②    ③  ……</a:t>
            </a:r>
            <a:r>
              <a:rPr lang="zh-CN" altLang="en-US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endParaRPr lang="zh-CN" altLang="en-US" sz="2400" b="1" kern="0">
              <a:ln>
                <a:noFill/>
              </a:ln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134870" y="1140460"/>
            <a:ext cx="894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x-none" sz="2800" b="1" ker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序号</a:t>
            </a:r>
            <a:endParaRPr lang="zh-CN" altLang="x-none" sz="2800" b="1" kern="0">
              <a:ln>
                <a:noFill/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984365" y="1111250"/>
            <a:ext cx="89408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l"/>
            <a:r>
              <a:rPr lang="zh-CN" altLang="x-none" sz="2800" b="1" ker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图表</a:t>
            </a:r>
            <a:endParaRPr lang="zh-CN" altLang="x-none" sz="2800" b="1" kern="0">
              <a:ln>
                <a:noFill/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048375" y="1777365"/>
            <a:ext cx="340741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en-US" altLang="zh-CN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</a:t>
            </a:r>
            <a:r>
              <a:rPr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图表中的数据要</a:t>
            </a:r>
            <a:r>
              <a:rPr sz="2400" b="1" ker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准确</a:t>
            </a:r>
            <a:r>
              <a:rPr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，如有的图表中的百分数相加后不是100，这是不该有的现象，另外，图表</a:t>
            </a:r>
            <a:r>
              <a:rPr sz="2400" b="1" ker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前一定有说明</a:t>
            </a:r>
            <a:r>
              <a:rPr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，图表</a:t>
            </a:r>
            <a:r>
              <a:rPr sz="2400" b="1" kern="0">
                <a:ln>
                  <a:noFill/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后一定有分析</a:t>
            </a:r>
            <a:r>
              <a:rPr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r>
              <a:rPr lang="zh-CN" altLang="en-US" sz="24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000" b="1" kern="0">
                <a:ln>
                  <a:noFill/>
                </a:ln>
                <a:solidFill>
                  <a:srgbClr val="01458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 sz="2000" b="1" kern="0">
              <a:ln>
                <a:noFill/>
              </a:ln>
              <a:solidFill>
                <a:srgbClr val="01458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 flipV="1">
            <a:off x="-635" y="193040"/>
            <a:ext cx="5923915" cy="627380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98550" y="236855"/>
            <a:ext cx="47675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中期研究报告的注意点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" name="Picture 4" descr="C:\Users\Administrator\Desktop\青花瓷ppt素材\1好用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" y="496"/>
            <a:ext cx="1027643" cy="10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" grpId="1"/>
      <p:bldP spid="14" grpId="1"/>
      <p:bldP spid="7" grpId="1"/>
      <p:bldP spid="4" grpId="0" bldLvl="0" animBg="1"/>
      <p:bldP spid="2" grpId="2"/>
      <p:bldP spid="14" grpId="2"/>
      <p:bldP spid="7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65" y="0"/>
            <a:ext cx="10067925" cy="26403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2641600"/>
            <a:ext cx="10068560" cy="3036570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1943735" y="4081780"/>
            <a:ext cx="80651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12065" y="4513580"/>
            <a:ext cx="80651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144145" y="3663315"/>
            <a:ext cx="1943735" cy="49022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215900" y="5161915"/>
            <a:ext cx="1943735" cy="49022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8" grpId="1" animBg="1"/>
      <p:bldP spid="9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5"/>
          <a:stretch>
            <a:fillRect/>
          </a:stretch>
        </p:blipFill>
        <p:spPr>
          <a:xfrm>
            <a:off x="-71120" y="0"/>
            <a:ext cx="2428240" cy="5715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76170" y="2353310"/>
            <a:ext cx="690372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4800" b="1">
                <a:solidFill>
                  <a:srgbClr val="01458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视角</a:t>
            </a:r>
            <a:r>
              <a:rPr lang="en-US" altLang="zh-CN" sz="4800" b="1">
                <a:solidFill>
                  <a:srgbClr val="01458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4800" b="1">
                <a:solidFill>
                  <a:srgbClr val="01458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4800" b="1">
                <a:solidFill>
                  <a:srgbClr val="01458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其他阶段性成果</a:t>
            </a:r>
            <a:endParaRPr lang="zh-CN" altLang="en-US" sz="4800" b="1">
              <a:solidFill>
                <a:srgbClr val="01458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 flipV="1">
            <a:off x="0" y="179070"/>
            <a:ext cx="3757930" cy="627380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98550" y="222885"/>
            <a:ext cx="26587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精彩呈现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" name="Picture 4" descr="C:\Users\Administrator\Desktop\青花瓷ppt素材\1好用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" y="-13474"/>
            <a:ext cx="1027643" cy="10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Elbow Connector 45"/>
          <p:cNvCxnSpPr>
            <a:cxnSpLocks noChangeShapeType="1"/>
          </p:cNvCxnSpPr>
          <p:nvPr/>
        </p:nvCxnSpPr>
        <p:spPr bwMode="auto">
          <a:xfrm flipH="1">
            <a:off x="2252028" y="1603058"/>
            <a:ext cx="1230312" cy="927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ADBACA"/>
            </a:solidFill>
            <a:miter lim="800000"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Elbow Connector 46"/>
          <p:cNvCxnSpPr>
            <a:cxnSpLocks noChangeShapeType="1"/>
          </p:cNvCxnSpPr>
          <p:nvPr/>
        </p:nvCxnSpPr>
        <p:spPr bwMode="auto">
          <a:xfrm flipH="1" flipV="1">
            <a:off x="2252028" y="4027805"/>
            <a:ext cx="1230312" cy="927100"/>
          </a:xfrm>
          <a:prstGeom prst="bentConnector3">
            <a:avLst>
              <a:gd name="adj1" fmla="val 50000"/>
            </a:avLst>
          </a:prstGeom>
          <a:noFill/>
          <a:ln w="12700">
            <a:solidFill>
              <a:srgbClr val="ADBACA"/>
            </a:solidFill>
            <a:miter lim="800000"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Straight Connector 47"/>
          <p:cNvCxnSpPr>
            <a:cxnSpLocks noChangeShapeType="1"/>
          </p:cNvCxnSpPr>
          <p:nvPr/>
        </p:nvCxnSpPr>
        <p:spPr bwMode="auto">
          <a:xfrm flipH="1">
            <a:off x="2672715" y="3326130"/>
            <a:ext cx="828040" cy="7620"/>
          </a:xfrm>
          <a:prstGeom prst="line">
            <a:avLst/>
          </a:prstGeom>
          <a:noFill/>
          <a:ln w="12700">
            <a:solidFill>
              <a:srgbClr val="ADBACA"/>
            </a:solidFill>
            <a:round/>
            <a:headEnd type="triangle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Freeform 54@|5FFC:14657585|FBC:16777215|LFC:11765543|LBC:16777215"/>
          <p:cNvSpPr/>
          <p:nvPr/>
        </p:nvSpPr>
        <p:spPr bwMode="auto">
          <a:xfrm>
            <a:off x="928053" y="2394268"/>
            <a:ext cx="1744662" cy="1744662"/>
          </a:xfrm>
          <a:custGeom>
            <a:avLst/>
            <a:gdLst>
              <a:gd name="T0" fmla="*/ 0 w 661361"/>
              <a:gd name="T1" fmla="*/ 872332 h 661361"/>
              <a:gd name="T2" fmla="*/ 255502 w 661361"/>
              <a:gd name="T3" fmla="*/ 255500 h 661361"/>
              <a:gd name="T4" fmla="*/ 872335 w 661361"/>
              <a:gd name="T5" fmla="*/ 0 h 661361"/>
              <a:gd name="T6" fmla="*/ 1489168 w 661361"/>
              <a:gd name="T7" fmla="*/ 255502 h 661361"/>
              <a:gd name="T8" fmla="*/ 1744667 w 661361"/>
              <a:gd name="T9" fmla="*/ 872335 h 661361"/>
              <a:gd name="T10" fmla="*/ 1489168 w 661361"/>
              <a:gd name="T11" fmla="*/ 1489168 h 661361"/>
              <a:gd name="T12" fmla="*/ 872335 w 661361"/>
              <a:gd name="T13" fmla="*/ 1744667 h 661361"/>
              <a:gd name="T14" fmla="*/ 255502 w 661361"/>
              <a:gd name="T15" fmla="*/ 1489168 h 661361"/>
              <a:gd name="T16" fmla="*/ 3 w 661361"/>
              <a:gd name="T17" fmla="*/ 872335 h 661361"/>
              <a:gd name="T18" fmla="*/ 0 w 661361"/>
              <a:gd name="T19" fmla="*/ 872332 h 661361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141562" tIns="141562" rIns="141562" bIns="141562" anchor="ctr"/>
          <a:p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3605703" y="4187190"/>
            <a:ext cx="6184092" cy="1222229"/>
            <a:chOff x="8429625" y="4724400"/>
            <a:chExt cx="2813050" cy="1163638"/>
          </a:xfrm>
        </p:grpSpPr>
        <p:sp>
          <p:nvSpPr>
            <p:cNvPr id="47" name="Rounded Rectangle 35"/>
            <p:cNvSpPr>
              <a:spLocks noChangeArrowheads="1"/>
            </p:cNvSpPr>
            <p:nvPr/>
          </p:nvSpPr>
          <p:spPr bwMode="auto">
            <a:xfrm>
              <a:off x="8429625" y="4724400"/>
              <a:ext cx="2813050" cy="1163638"/>
            </a:xfrm>
            <a:prstGeom prst="roundRect">
              <a:avLst>
                <a:gd name="adj" fmla="val 10134"/>
              </a:avLst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 defTabSz="1373505" eaLnBrk="1" hangingPunct="1"/>
              <a:endParaRPr lang="en-US" altLang="zh-CN" sz="21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8" name="Freeform 15"/>
            <p:cNvSpPr>
              <a:spLocks noEditPoints="1"/>
            </p:cNvSpPr>
            <p:nvPr/>
          </p:nvSpPr>
          <p:spPr bwMode="auto">
            <a:xfrm>
              <a:off x="10930715" y="5061744"/>
              <a:ext cx="268632" cy="489089"/>
            </a:xfrm>
            <a:custGeom>
              <a:avLst/>
              <a:gdLst>
                <a:gd name="T0" fmla="*/ 654050 w 168"/>
                <a:gd name="T1" fmla="*/ 488950 h 126"/>
                <a:gd name="T2" fmla="*/ 0 w 168"/>
                <a:gd name="T3" fmla="*/ 488950 h 126"/>
                <a:gd name="T4" fmla="*/ 0 w 168"/>
                <a:gd name="T5" fmla="*/ 0 h 126"/>
                <a:gd name="T6" fmla="*/ 38932 w 168"/>
                <a:gd name="T7" fmla="*/ 0 h 126"/>
                <a:gd name="T8" fmla="*/ 38932 w 168"/>
                <a:gd name="T9" fmla="*/ 446264 h 126"/>
                <a:gd name="T10" fmla="*/ 654050 w 168"/>
                <a:gd name="T11" fmla="*/ 446264 h 126"/>
                <a:gd name="T12" fmla="*/ 654050 w 168"/>
                <a:gd name="T13" fmla="*/ 488950 h 126"/>
                <a:gd name="T14" fmla="*/ 210230 w 168"/>
                <a:gd name="T15" fmla="*/ 403578 h 126"/>
                <a:gd name="T16" fmla="*/ 124581 w 168"/>
                <a:gd name="T17" fmla="*/ 403578 h 126"/>
                <a:gd name="T18" fmla="*/ 124581 w 168"/>
                <a:gd name="T19" fmla="*/ 244475 h 126"/>
                <a:gd name="T20" fmla="*/ 210230 w 168"/>
                <a:gd name="T21" fmla="*/ 244475 h 126"/>
                <a:gd name="T22" fmla="*/ 210230 w 168"/>
                <a:gd name="T23" fmla="*/ 403578 h 126"/>
                <a:gd name="T24" fmla="*/ 327025 w 168"/>
                <a:gd name="T25" fmla="*/ 403578 h 126"/>
                <a:gd name="T26" fmla="*/ 249162 w 168"/>
                <a:gd name="T27" fmla="*/ 403578 h 126"/>
                <a:gd name="T28" fmla="*/ 249162 w 168"/>
                <a:gd name="T29" fmla="*/ 73731 h 126"/>
                <a:gd name="T30" fmla="*/ 327025 w 168"/>
                <a:gd name="T31" fmla="*/ 73731 h 126"/>
                <a:gd name="T32" fmla="*/ 327025 w 168"/>
                <a:gd name="T33" fmla="*/ 403578 h 126"/>
                <a:gd name="T34" fmla="*/ 451606 w 168"/>
                <a:gd name="T35" fmla="*/ 403578 h 126"/>
                <a:gd name="T36" fmla="*/ 369850 w 168"/>
                <a:gd name="T37" fmla="*/ 403578 h 126"/>
                <a:gd name="T38" fmla="*/ 369850 w 168"/>
                <a:gd name="T39" fmla="*/ 159103 h 126"/>
                <a:gd name="T40" fmla="*/ 451606 w 168"/>
                <a:gd name="T41" fmla="*/ 159103 h 126"/>
                <a:gd name="T42" fmla="*/ 451606 w 168"/>
                <a:gd name="T43" fmla="*/ 403578 h 126"/>
                <a:gd name="T44" fmla="*/ 572294 w 168"/>
                <a:gd name="T45" fmla="*/ 403578 h 126"/>
                <a:gd name="T46" fmla="*/ 494431 w 168"/>
                <a:gd name="T47" fmla="*/ 403578 h 126"/>
                <a:gd name="T48" fmla="*/ 494431 w 168"/>
                <a:gd name="T49" fmla="*/ 34925 h 126"/>
                <a:gd name="T50" fmla="*/ 572294 w 168"/>
                <a:gd name="T51" fmla="*/ 34925 h 126"/>
                <a:gd name="T52" fmla="*/ 572294 w 168"/>
                <a:gd name="T53" fmla="*/ 403578 h 12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68" h="126">
                  <a:moveTo>
                    <a:pt x="168" y="126"/>
                  </a:moveTo>
                  <a:lnTo>
                    <a:pt x="0" y="126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115"/>
                  </a:lnTo>
                  <a:lnTo>
                    <a:pt x="168" y="115"/>
                  </a:lnTo>
                  <a:lnTo>
                    <a:pt x="168" y="126"/>
                  </a:lnTo>
                  <a:close/>
                  <a:moveTo>
                    <a:pt x="54" y="104"/>
                  </a:moveTo>
                  <a:lnTo>
                    <a:pt x="32" y="104"/>
                  </a:lnTo>
                  <a:lnTo>
                    <a:pt x="32" y="63"/>
                  </a:lnTo>
                  <a:lnTo>
                    <a:pt x="54" y="63"/>
                  </a:lnTo>
                  <a:lnTo>
                    <a:pt x="54" y="104"/>
                  </a:lnTo>
                  <a:close/>
                  <a:moveTo>
                    <a:pt x="84" y="104"/>
                  </a:moveTo>
                  <a:lnTo>
                    <a:pt x="64" y="104"/>
                  </a:lnTo>
                  <a:lnTo>
                    <a:pt x="64" y="19"/>
                  </a:lnTo>
                  <a:lnTo>
                    <a:pt x="84" y="19"/>
                  </a:lnTo>
                  <a:lnTo>
                    <a:pt x="84" y="104"/>
                  </a:lnTo>
                  <a:close/>
                  <a:moveTo>
                    <a:pt x="116" y="104"/>
                  </a:moveTo>
                  <a:lnTo>
                    <a:pt x="95" y="104"/>
                  </a:lnTo>
                  <a:lnTo>
                    <a:pt x="95" y="41"/>
                  </a:lnTo>
                  <a:lnTo>
                    <a:pt x="116" y="41"/>
                  </a:lnTo>
                  <a:lnTo>
                    <a:pt x="116" y="104"/>
                  </a:lnTo>
                  <a:close/>
                  <a:moveTo>
                    <a:pt x="147" y="104"/>
                  </a:moveTo>
                  <a:lnTo>
                    <a:pt x="127" y="104"/>
                  </a:lnTo>
                  <a:lnTo>
                    <a:pt x="127" y="9"/>
                  </a:lnTo>
                  <a:lnTo>
                    <a:pt x="147" y="9"/>
                  </a:lnTo>
                  <a:lnTo>
                    <a:pt x="147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p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>
            <a:xfrm>
              <a:off x="8555197" y="5054021"/>
              <a:ext cx="2182913" cy="496948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 algn="ctr" eaLnBrk="1" hangingPunct="1">
                <a:spcBef>
                  <a:spcPct val="20000"/>
                </a:spcBef>
              </a:pPr>
              <a:r>
                <a:rPr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突出研究主张和实践举措。</a:t>
              </a:r>
              <a:endParaRPr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524885" y="2394585"/>
            <a:ext cx="6273800" cy="1353329"/>
            <a:chOff x="8413041" y="3290888"/>
            <a:chExt cx="2845974" cy="1163637"/>
          </a:xfrm>
        </p:grpSpPr>
        <p:sp>
          <p:nvSpPr>
            <p:cNvPr id="51" name="Rounded Rectangle 32"/>
            <p:cNvSpPr>
              <a:spLocks noChangeArrowheads="1"/>
            </p:cNvSpPr>
            <p:nvPr/>
          </p:nvSpPr>
          <p:spPr bwMode="auto">
            <a:xfrm>
              <a:off x="8445965" y="3290888"/>
              <a:ext cx="2813050" cy="1163637"/>
            </a:xfrm>
            <a:prstGeom prst="roundRect">
              <a:avLst>
                <a:gd name="adj" fmla="val 10134"/>
              </a:avLst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 defTabSz="1373505" eaLnBrk="1" hangingPunct="1"/>
              <a:endParaRPr lang="en-US" altLang="zh-CN" sz="21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2" name="Freeform 66"/>
            <p:cNvSpPr>
              <a:spLocks noEditPoints="1"/>
            </p:cNvSpPr>
            <p:nvPr/>
          </p:nvSpPr>
          <p:spPr bwMode="auto">
            <a:xfrm>
              <a:off x="10936106" y="3620668"/>
              <a:ext cx="244846" cy="503952"/>
            </a:xfrm>
            <a:custGeom>
              <a:avLst/>
              <a:gdLst>
                <a:gd name="T0" fmla="*/ 210366 w 72"/>
                <a:gd name="T1" fmla="*/ 296380 h 56"/>
                <a:gd name="T2" fmla="*/ 159588 w 72"/>
                <a:gd name="T3" fmla="*/ 289151 h 56"/>
                <a:gd name="T4" fmla="*/ 79794 w 72"/>
                <a:gd name="T5" fmla="*/ 325295 h 56"/>
                <a:gd name="T6" fmla="*/ 50778 w 72"/>
                <a:gd name="T7" fmla="*/ 332524 h 56"/>
                <a:gd name="T8" fmla="*/ 50778 w 72"/>
                <a:gd name="T9" fmla="*/ 332524 h 56"/>
                <a:gd name="T10" fmla="*/ 43524 w 72"/>
                <a:gd name="T11" fmla="*/ 325295 h 56"/>
                <a:gd name="T12" fmla="*/ 43524 w 72"/>
                <a:gd name="T13" fmla="*/ 310838 h 56"/>
                <a:gd name="T14" fmla="*/ 79794 w 72"/>
                <a:gd name="T15" fmla="*/ 260236 h 56"/>
                <a:gd name="T16" fmla="*/ 0 w 72"/>
                <a:gd name="T17" fmla="*/ 144576 h 56"/>
                <a:gd name="T18" fmla="*/ 210366 w 72"/>
                <a:gd name="T19" fmla="*/ 0 h 56"/>
                <a:gd name="T20" fmla="*/ 413477 w 72"/>
                <a:gd name="T21" fmla="*/ 144576 h 56"/>
                <a:gd name="T22" fmla="*/ 210366 w 72"/>
                <a:gd name="T23" fmla="*/ 296380 h 56"/>
                <a:gd name="T24" fmla="*/ 449747 w 72"/>
                <a:gd name="T25" fmla="*/ 339753 h 56"/>
                <a:gd name="T26" fmla="*/ 478763 w 72"/>
                <a:gd name="T27" fmla="*/ 383126 h 56"/>
                <a:gd name="T28" fmla="*/ 486017 w 72"/>
                <a:gd name="T29" fmla="*/ 397583 h 56"/>
                <a:gd name="T30" fmla="*/ 478763 w 72"/>
                <a:gd name="T31" fmla="*/ 404812 h 56"/>
                <a:gd name="T32" fmla="*/ 449747 w 72"/>
                <a:gd name="T33" fmla="*/ 397583 h 56"/>
                <a:gd name="T34" fmla="*/ 369953 w 72"/>
                <a:gd name="T35" fmla="*/ 361439 h 56"/>
                <a:gd name="T36" fmla="*/ 319175 w 72"/>
                <a:gd name="T37" fmla="*/ 368668 h 56"/>
                <a:gd name="T38" fmla="*/ 181350 w 72"/>
                <a:gd name="T39" fmla="*/ 332524 h 56"/>
                <a:gd name="T40" fmla="*/ 210366 w 72"/>
                <a:gd name="T41" fmla="*/ 332524 h 56"/>
                <a:gd name="T42" fmla="*/ 377207 w 72"/>
                <a:gd name="T43" fmla="*/ 281923 h 56"/>
                <a:gd name="T44" fmla="*/ 449747 w 72"/>
                <a:gd name="T45" fmla="*/ 144576 h 56"/>
                <a:gd name="T46" fmla="*/ 442493 w 72"/>
                <a:gd name="T47" fmla="*/ 101203 h 56"/>
                <a:gd name="T48" fmla="*/ 522287 w 72"/>
                <a:gd name="T49" fmla="*/ 216864 h 56"/>
                <a:gd name="T50" fmla="*/ 449747 w 72"/>
                <a:gd name="T51" fmla="*/ 339753 h 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72" h="56">
                  <a:moveTo>
                    <a:pt x="29" y="41"/>
                  </a:moveTo>
                  <a:cubicBezTo>
                    <a:pt x="26" y="41"/>
                    <a:pt x="24" y="40"/>
                    <a:pt x="22" y="40"/>
                  </a:cubicBezTo>
                  <a:cubicBezTo>
                    <a:pt x="18" y="42"/>
                    <a:pt x="15" y="44"/>
                    <a:pt x="11" y="45"/>
                  </a:cubicBezTo>
                  <a:cubicBezTo>
                    <a:pt x="9" y="45"/>
                    <a:pt x="8" y="46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5"/>
                    <a:pt x="6" y="45"/>
                  </a:cubicBezTo>
                  <a:cubicBezTo>
                    <a:pt x="5" y="44"/>
                    <a:pt x="6" y="43"/>
                    <a:pt x="6" y="43"/>
                  </a:cubicBezTo>
                  <a:cubicBezTo>
                    <a:pt x="8" y="41"/>
                    <a:pt x="10" y="40"/>
                    <a:pt x="11" y="36"/>
                  </a:cubicBezTo>
                  <a:cubicBezTo>
                    <a:pt x="5" y="32"/>
                    <a:pt x="0" y="27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44" y="0"/>
                    <a:pt x="57" y="9"/>
                    <a:pt x="57" y="20"/>
                  </a:cubicBezTo>
                  <a:cubicBezTo>
                    <a:pt x="57" y="32"/>
                    <a:pt x="44" y="41"/>
                    <a:pt x="29" y="41"/>
                  </a:cubicBezTo>
                  <a:close/>
                  <a:moveTo>
                    <a:pt x="62" y="47"/>
                  </a:moveTo>
                  <a:cubicBezTo>
                    <a:pt x="63" y="50"/>
                    <a:pt x="65" y="51"/>
                    <a:pt x="66" y="53"/>
                  </a:cubicBezTo>
                  <a:cubicBezTo>
                    <a:pt x="67" y="54"/>
                    <a:pt x="67" y="54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5" y="56"/>
                    <a:pt x="63" y="56"/>
                    <a:pt x="62" y="55"/>
                  </a:cubicBezTo>
                  <a:cubicBezTo>
                    <a:pt x="58" y="54"/>
                    <a:pt x="55" y="53"/>
                    <a:pt x="51" y="50"/>
                  </a:cubicBezTo>
                  <a:cubicBezTo>
                    <a:pt x="49" y="51"/>
                    <a:pt x="47" y="51"/>
                    <a:pt x="44" y="51"/>
                  </a:cubicBezTo>
                  <a:cubicBezTo>
                    <a:pt x="37" y="51"/>
                    <a:pt x="30" y="49"/>
                    <a:pt x="25" y="46"/>
                  </a:cubicBezTo>
                  <a:cubicBezTo>
                    <a:pt x="26" y="46"/>
                    <a:pt x="28" y="46"/>
                    <a:pt x="29" y="46"/>
                  </a:cubicBezTo>
                  <a:cubicBezTo>
                    <a:pt x="37" y="46"/>
                    <a:pt x="46" y="43"/>
                    <a:pt x="52" y="39"/>
                  </a:cubicBezTo>
                  <a:cubicBezTo>
                    <a:pt x="58" y="34"/>
                    <a:pt x="62" y="27"/>
                    <a:pt x="62" y="20"/>
                  </a:cubicBezTo>
                  <a:cubicBezTo>
                    <a:pt x="62" y="18"/>
                    <a:pt x="62" y="16"/>
                    <a:pt x="61" y="14"/>
                  </a:cubicBezTo>
                  <a:cubicBezTo>
                    <a:pt x="68" y="18"/>
                    <a:pt x="72" y="24"/>
                    <a:pt x="72" y="30"/>
                  </a:cubicBezTo>
                  <a:cubicBezTo>
                    <a:pt x="72" y="37"/>
                    <a:pt x="68" y="43"/>
                    <a:pt x="62" y="4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1682" tIns="60841" rIns="121682" bIns="60841"/>
            <a:p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8413041" y="3462876"/>
              <a:ext cx="2467471" cy="819537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 algn="ctr" eaLnBrk="1" hangingPunct="1">
                <a:spcBef>
                  <a:spcPct val="200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呈现研究的展开过程，给人以方法论启迪。</a:t>
              </a:r>
              <a:endParaRPr lang="zh-CN" alt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3555365" y="999490"/>
            <a:ext cx="6235065" cy="1202055"/>
            <a:chOff x="8429625" y="1938999"/>
            <a:chExt cx="2813050" cy="1163638"/>
          </a:xfrm>
        </p:grpSpPr>
        <p:sp>
          <p:nvSpPr>
            <p:cNvPr id="55" name="Rounded Rectangle 29"/>
            <p:cNvSpPr>
              <a:spLocks noChangeArrowheads="1"/>
            </p:cNvSpPr>
            <p:nvPr/>
          </p:nvSpPr>
          <p:spPr bwMode="auto">
            <a:xfrm>
              <a:off x="8429625" y="1938999"/>
              <a:ext cx="2813050" cy="1163638"/>
            </a:xfrm>
            <a:prstGeom prst="roundRect">
              <a:avLst>
                <a:gd name="adj" fmla="val 10134"/>
              </a:avLst>
            </a:pr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p>
              <a:pPr algn="ctr" defTabSz="1373505" eaLnBrk="1" hangingPunct="1"/>
              <a:endParaRPr lang="en-US" altLang="zh-CN" sz="21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6" name="Freeform 45"/>
            <p:cNvSpPr>
              <a:spLocks noEditPoints="1"/>
            </p:cNvSpPr>
            <p:nvPr/>
          </p:nvSpPr>
          <p:spPr bwMode="auto">
            <a:xfrm>
              <a:off x="10925244" y="2135090"/>
              <a:ext cx="248960" cy="566759"/>
            </a:xfrm>
            <a:custGeom>
              <a:avLst/>
              <a:gdLst>
                <a:gd name="T0" fmla="*/ 2147483647 w 232"/>
                <a:gd name="T1" fmla="*/ 2147483647 h 252"/>
                <a:gd name="T2" fmla="*/ 2147483647 w 232"/>
                <a:gd name="T3" fmla="*/ 2147483647 h 252"/>
                <a:gd name="T4" fmla="*/ 2147483647 w 232"/>
                <a:gd name="T5" fmla="*/ 2147483647 h 252"/>
                <a:gd name="T6" fmla="*/ 2147483647 w 232"/>
                <a:gd name="T7" fmla="*/ 2147483647 h 252"/>
                <a:gd name="T8" fmla="*/ 2147483647 w 232"/>
                <a:gd name="T9" fmla="*/ 2147483647 h 252"/>
                <a:gd name="T10" fmla="*/ 2147483647 w 232"/>
                <a:gd name="T11" fmla="*/ 2147483647 h 252"/>
                <a:gd name="T12" fmla="*/ 2147483647 w 232"/>
                <a:gd name="T13" fmla="*/ 2147483647 h 252"/>
                <a:gd name="T14" fmla="*/ 2147483647 w 232"/>
                <a:gd name="T15" fmla="*/ 2147483647 h 252"/>
                <a:gd name="T16" fmla="*/ 0 w 232"/>
                <a:gd name="T17" fmla="*/ 2147483647 h 252"/>
                <a:gd name="T18" fmla="*/ 0 w 232"/>
                <a:gd name="T19" fmla="*/ 2147483647 h 252"/>
                <a:gd name="T20" fmla="*/ 2147483647 w 232"/>
                <a:gd name="T21" fmla="*/ 2147483647 h 252"/>
                <a:gd name="T22" fmla="*/ 2147483647 w 232"/>
                <a:gd name="T23" fmla="*/ 2147483647 h 252"/>
                <a:gd name="T24" fmla="*/ 2147483647 w 232"/>
                <a:gd name="T25" fmla="*/ 2147483647 h 252"/>
                <a:gd name="T26" fmla="*/ 2147483647 w 232"/>
                <a:gd name="T27" fmla="*/ 2147483647 h 252"/>
                <a:gd name="T28" fmla="*/ 2147483647 w 232"/>
                <a:gd name="T29" fmla="*/ 2147483647 h 252"/>
                <a:gd name="T30" fmla="*/ 2147483647 w 232"/>
                <a:gd name="T31" fmla="*/ 2147483647 h 252"/>
                <a:gd name="T32" fmla="*/ 2147483647 w 232"/>
                <a:gd name="T33" fmla="*/ 2147483647 h 252"/>
                <a:gd name="T34" fmla="*/ 2147483647 w 232"/>
                <a:gd name="T35" fmla="*/ 2147483647 h 252"/>
                <a:gd name="T36" fmla="*/ 2147483647 w 232"/>
                <a:gd name="T37" fmla="*/ 2147483647 h 252"/>
                <a:gd name="T38" fmla="*/ 2147483647 w 232"/>
                <a:gd name="T39" fmla="*/ 2147483647 h 252"/>
                <a:gd name="T40" fmla="*/ 2147483647 w 232"/>
                <a:gd name="T41" fmla="*/ 2147483647 h 252"/>
                <a:gd name="T42" fmla="*/ 2147483647 w 232"/>
                <a:gd name="T43" fmla="*/ 2147483647 h 252"/>
                <a:gd name="T44" fmla="*/ 2147483647 w 232"/>
                <a:gd name="T45" fmla="*/ 2147483647 h 252"/>
                <a:gd name="T46" fmla="*/ 2147483647 w 232"/>
                <a:gd name="T47" fmla="*/ 2147483647 h 252"/>
                <a:gd name="T48" fmla="*/ 2147483647 w 232"/>
                <a:gd name="T49" fmla="*/ 2147483647 h 252"/>
                <a:gd name="T50" fmla="*/ 2147483647 w 232"/>
                <a:gd name="T51" fmla="*/ 2147483647 h 252"/>
                <a:gd name="T52" fmla="*/ 2147483647 w 232"/>
                <a:gd name="T53" fmla="*/ 2147483647 h 252"/>
                <a:gd name="T54" fmla="*/ 2147483647 w 232"/>
                <a:gd name="T55" fmla="*/ 2147483647 h 252"/>
                <a:gd name="T56" fmla="*/ 2147483647 w 232"/>
                <a:gd name="T57" fmla="*/ 2147483647 h 252"/>
                <a:gd name="T58" fmla="*/ 2147483647 w 232"/>
                <a:gd name="T59" fmla="*/ 2147483647 h 252"/>
                <a:gd name="T60" fmla="*/ 2147483647 w 232"/>
                <a:gd name="T61" fmla="*/ 2147483647 h 252"/>
                <a:gd name="T62" fmla="*/ 2147483647 w 232"/>
                <a:gd name="T63" fmla="*/ 2147483647 h 252"/>
                <a:gd name="T64" fmla="*/ 2147483647 w 232"/>
                <a:gd name="T65" fmla="*/ 2147483647 h 252"/>
                <a:gd name="T66" fmla="*/ 2147483647 w 232"/>
                <a:gd name="T67" fmla="*/ 2147483647 h 252"/>
                <a:gd name="T68" fmla="*/ 2147483647 w 232"/>
                <a:gd name="T69" fmla="*/ 2147483647 h 252"/>
                <a:gd name="T70" fmla="*/ 2147483647 w 232"/>
                <a:gd name="T71" fmla="*/ 2147483647 h 252"/>
                <a:gd name="T72" fmla="*/ 2147483647 w 232"/>
                <a:gd name="T73" fmla="*/ 2147483647 h 252"/>
                <a:gd name="T74" fmla="*/ 2147483647 w 232"/>
                <a:gd name="T75" fmla="*/ 2147483647 h 252"/>
                <a:gd name="T76" fmla="*/ 2147483647 w 232"/>
                <a:gd name="T77" fmla="*/ 2147483647 h 252"/>
                <a:gd name="T78" fmla="*/ 2147483647 w 232"/>
                <a:gd name="T79" fmla="*/ 2147483647 h 252"/>
                <a:gd name="T80" fmla="*/ 2147483647 w 232"/>
                <a:gd name="T81" fmla="*/ 2147483647 h 252"/>
                <a:gd name="T82" fmla="*/ 2147483647 w 232"/>
                <a:gd name="T83" fmla="*/ 2147483647 h 252"/>
                <a:gd name="T84" fmla="*/ 2147483647 w 232"/>
                <a:gd name="T85" fmla="*/ 2147483647 h 252"/>
                <a:gd name="T86" fmla="*/ 2147483647 w 232"/>
                <a:gd name="T87" fmla="*/ 0 h 252"/>
                <a:gd name="T88" fmla="*/ 2147483647 w 232"/>
                <a:gd name="T89" fmla="*/ 2147483647 h 252"/>
                <a:gd name="T90" fmla="*/ 2147483647 w 232"/>
                <a:gd name="T91" fmla="*/ 2147483647 h 252"/>
                <a:gd name="T92" fmla="*/ 2147483647 w 232"/>
                <a:gd name="T93" fmla="*/ 2147483647 h 25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232" h="252">
                  <a:moveTo>
                    <a:pt x="16" y="97"/>
                  </a:moveTo>
                  <a:cubicBezTo>
                    <a:pt x="16" y="81"/>
                    <a:pt x="29" y="68"/>
                    <a:pt x="45" y="68"/>
                  </a:cubicBezTo>
                  <a:cubicBezTo>
                    <a:pt x="61" y="68"/>
                    <a:pt x="74" y="81"/>
                    <a:pt x="74" y="97"/>
                  </a:cubicBezTo>
                  <a:cubicBezTo>
                    <a:pt x="74" y="112"/>
                    <a:pt x="61" y="125"/>
                    <a:pt x="45" y="125"/>
                  </a:cubicBezTo>
                  <a:cubicBezTo>
                    <a:pt x="29" y="125"/>
                    <a:pt x="16" y="112"/>
                    <a:pt x="16" y="97"/>
                  </a:cubicBezTo>
                  <a:close/>
                  <a:moveTo>
                    <a:pt x="90" y="167"/>
                  </a:moveTo>
                  <a:cubicBezTo>
                    <a:pt x="90" y="149"/>
                    <a:pt x="75" y="135"/>
                    <a:pt x="58" y="135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14" y="135"/>
                    <a:pt x="0" y="149"/>
                    <a:pt x="0" y="167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90" y="180"/>
                    <a:pt x="90" y="180"/>
                    <a:pt x="90" y="180"/>
                  </a:cubicBezTo>
                  <a:lnTo>
                    <a:pt x="90" y="167"/>
                  </a:lnTo>
                  <a:close/>
                  <a:moveTo>
                    <a:pt x="158" y="97"/>
                  </a:moveTo>
                  <a:cubicBezTo>
                    <a:pt x="158" y="112"/>
                    <a:pt x="171" y="125"/>
                    <a:pt x="187" y="125"/>
                  </a:cubicBezTo>
                  <a:cubicBezTo>
                    <a:pt x="203" y="125"/>
                    <a:pt x="216" y="112"/>
                    <a:pt x="216" y="97"/>
                  </a:cubicBezTo>
                  <a:cubicBezTo>
                    <a:pt x="216" y="81"/>
                    <a:pt x="203" y="68"/>
                    <a:pt x="187" y="68"/>
                  </a:cubicBezTo>
                  <a:cubicBezTo>
                    <a:pt x="171" y="68"/>
                    <a:pt x="158" y="81"/>
                    <a:pt x="158" y="97"/>
                  </a:cubicBezTo>
                  <a:close/>
                  <a:moveTo>
                    <a:pt x="200" y="135"/>
                  </a:moveTo>
                  <a:cubicBezTo>
                    <a:pt x="174" y="135"/>
                    <a:pt x="174" y="135"/>
                    <a:pt x="174" y="135"/>
                  </a:cubicBezTo>
                  <a:cubicBezTo>
                    <a:pt x="157" y="135"/>
                    <a:pt x="142" y="149"/>
                    <a:pt x="142" y="167"/>
                  </a:cubicBezTo>
                  <a:cubicBezTo>
                    <a:pt x="142" y="180"/>
                    <a:pt x="142" y="180"/>
                    <a:pt x="142" y="180"/>
                  </a:cubicBezTo>
                  <a:cubicBezTo>
                    <a:pt x="232" y="180"/>
                    <a:pt x="232" y="180"/>
                    <a:pt x="232" y="180"/>
                  </a:cubicBezTo>
                  <a:cubicBezTo>
                    <a:pt x="232" y="167"/>
                    <a:pt x="232" y="167"/>
                    <a:pt x="232" y="167"/>
                  </a:cubicBezTo>
                  <a:cubicBezTo>
                    <a:pt x="232" y="149"/>
                    <a:pt x="218" y="135"/>
                    <a:pt x="200" y="135"/>
                  </a:cubicBezTo>
                  <a:close/>
                  <a:moveTo>
                    <a:pt x="150" y="224"/>
                  </a:moveTo>
                  <a:cubicBezTo>
                    <a:pt x="141" y="226"/>
                    <a:pt x="132" y="227"/>
                    <a:pt x="122" y="227"/>
                  </a:cubicBezTo>
                  <a:cubicBezTo>
                    <a:pt x="76" y="227"/>
                    <a:pt x="61" y="206"/>
                    <a:pt x="60" y="205"/>
                  </a:cubicBezTo>
                  <a:cubicBezTo>
                    <a:pt x="57" y="201"/>
                    <a:pt x="52" y="200"/>
                    <a:pt x="49" y="203"/>
                  </a:cubicBezTo>
                  <a:cubicBezTo>
                    <a:pt x="45" y="205"/>
                    <a:pt x="44" y="210"/>
                    <a:pt x="47" y="214"/>
                  </a:cubicBezTo>
                  <a:cubicBezTo>
                    <a:pt x="47" y="215"/>
                    <a:pt x="67" y="243"/>
                    <a:pt x="122" y="243"/>
                  </a:cubicBezTo>
                  <a:cubicBezTo>
                    <a:pt x="135" y="243"/>
                    <a:pt x="148" y="241"/>
                    <a:pt x="159" y="238"/>
                  </a:cubicBezTo>
                  <a:cubicBezTo>
                    <a:pt x="167" y="252"/>
                    <a:pt x="167" y="252"/>
                    <a:pt x="167" y="252"/>
                  </a:cubicBezTo>
                  <a:cubicBezTo>
                    <a:pt x="190" y="209"/>
                    <a:pt x="190" y="209"/>
                    <a:pt x="190" y="209"/>
                  </a:cubicBezTo>
                  <a:cubicBezTo>
                    <a:pt x="142" y="211"/>
                    <a:pt x="142" y="211"/>
                    <a:pt x="142" y="211"/>
                  </a:cubicBezTo>
                  <a:lnTo>
                    <a:pt x="150" y="224"/>
                  </a:lnTo>
                  <a:close/>
                  <a:moveTo>
                    <a:pt x="81" y="28"/>
                  </a:moveTo>
                  <a:cubicBezTo>
                    <a:pt x="90" y="25"/>
                    <a:pt x="100" y="24"/>
                    <a:pt x="110" y="24"/>
                  </a:cubicBezTo>
                  <a:cubicBezTo>
                    <a:pt x="155" y="24"/>
                    <a:pt x="171" y="45"/>
                    <a:pt x="172" y="46"/>
                  </a:cubicBezTo>
                  <a:cubicBezTo>
                    <a:pt x="173" y="49"/>
                    <a:pt x="176" y="50"/>
                    <a:pt x="178" y="50"/>
                  </a:cubicBezTo>
                  <a:cubicBezTo>
                    <a:pt x="180" y="50"/>
                    <a:pt x="181" y="49"/>
                    <a:pt x="183" y="49"/>
                  </a:cubicBezTo>
                  <a:cubicBezTo>
                    <a:pt x="186" y="46"/>
                    <a:pt x="187" y="41"/>
                    <a:pt x="185" y="37"/>
                  </a:cubicBezTo>
                  <a:cubicBezTo>
                    <a:pt x="184" y="36"/>
                    <a:pt x="165" y="8"/>
                    <a:pt x="110" y="8"/>
                  </a:cubicBezTo>
                  <a:cubicBezTo>
                    <a:pt x="96" y="8"/>
                    <a:pt x="84" y="10"/>
                    <a:pt x="73" y="13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42" y="42"/>
                    <a:pt x="42" y="42"/>
                    <a:pt x="42" y="42"/>
                  </a:cubicBezTo>
                  <a:cubicBezTo>
                    <a:pt x="89" y="40"/>
                    <a:pt x="89" y="40"/>
                    <a:pt x="89" y="40"/>
                  </a:cubicBezTo>
                  <a:lnTo>
                    <a:pt x="81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91438" tIns="45719" rIns="91438" bIns="45719"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8448533" y="2059481"/>
              <a:ext cx="2421418" cy="92267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lvl="0" algn="ctr" eaLnBrk="1" hangingPunct="1">
                <a:spcBef>
                  <a:spcPct val="20000"/>
                </a:spcBef>
              </a:pPr>
              <a:r>
                <a:rPr sz="2800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Arial" panose="020B0604020202020204" pitchFamily="34" charset="0"/>
                </a:rPr>
                <a:t>呈现丰富多样、与课题高度相关的成果，体现成果的有效性。</a:t>
              </a:r>
              <a:endParaRPr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6" name="Freeform 9"/>
          <p:cNvSpPr>
            <a:spLocks noEditPoints="1"/>
          </p:cNvSpPr>
          <p:nvPr/>
        </p:nvSpPr>
        <p:spPr bwMode="auto">
          <a:xfrm>
            <a:off x="1348740" y="2816225"/>
            <a:ext cx="902970" cy="901065"/>
          </a:xfrm>
          <a:custGeom>
            <a:avLst/>
            <a:gdLst>
              <a:gd name="T0" fmla="*/ 2147483647 w 243"/>
              <a:gd name="T1" fmla="*/ 2147483647 h 269"/>
              <a:gd name="T2" fmla="*/ 2147483647 w 243"/>
              <a:gd name="T3" fmla="*/ 2147483647 h 269"/>
              <a:gd name="T4" fmla="*/ 2147483647 w 243"/>
              <a:gd name="T5" fmla="*/ 2147483647 h 269"/>
              <a:gd name="T6" fmla="*/ 2147483647 w 243"/>
              <a:gd name="T7" fmla="*/ 2147483647 h 269"/>
              <a:gd name="T8" fmla="*/ 2147483647 w 243"/>
              <a:gd name="T9" fmla="*/ 2147483647 h 269"/>
              <a:gd name="T10" fmla="*/ 2147483647 w 243"/>
              <a:gd name="T11" fmla="*/ 2147483647 h 269"/>
              <a:gd name="T12" fmla="*/ 2147483647 w 243"/>
              <a:gd name="T13" fmla="*/ 2147483647 h 269"/>
              <a:gd name="T14" fmla="*/ 2147483647 w 243"/>
              <a:gd name="T15" fmla="*/ 2147483647 h 269"/>
              <a:gd name="T16" fmla="*/ 2147483647 w 243"/>
              <a:gd name="T17" fmla="*/ 2147483647 h 269"/>
              <a:gd name="T18" fmla="*/ 2147483647 w 243"/>
              <a:gd name="T19" fmla="*/ 2147483647 h 269"/>
              <a:gd name="T20" fmla="*/ 2147483647 w 243"/>
              <a:gd name="T21" fmla="*/ 2147483647 h 269"/>
              <a:gd name="T22" fmla="*/ 2147483647 w 243"/>
              <a:gd name="T23" fmla="*/ 2147483647 h 269"/>
              <a:gd name="T24" fmla="*/ 2147483647 w 243"/>
              <a:gd name="T25" fmla="*/ 0 h 269"/>
              <a:gd name="T26" fmla="*/ 2147483647 w 243"/>
              <a:gd name="T27" fmla="*/ 2147483647 h 269"/>
              <a:gd name="T28" fmla="*/ 2147483647 w 243"/>
              <a:gd name="T29" fmla="*/ 2147483647 h 269"/>
              <a:gd name="T30" fmla="*/ 2147483647 w 243"/>
              <a:gd name="T31" fmla="*/ 2147483647 h 269"/>
              <a:gd name="T32" fmla="*/ 2147483647 w 243"/>
              <a:gd name="T33" fmla="*/ 2147483647 h 269"/>
              <a:gd name="T34" fmla="*/ 2147483647 w 243"/>
              <a:gd name="T35" fmla="*/ 2147483647 h 269"/>
              <a:gd name="T36" fmla="*/ 2147483647 w 243"/>
              <a:gd name="T37" fmla="*/ 2147483647 h 269"/>
              <a:gd name="T38" fmla="*/ 2147483647 w 243"/>
              <a:gd name="T39" fmla="*/ 2147483647 h 269"/>
              <a:gd name="T40" fmla="*/ 2147483647 w 243"/>
              <a:gd name="T41" fmla="*/ 2147483647 h 269"/>
              <a:gd name="T42" fmla="*/ 2147483647 w 243"/>
              <a:gd name="T43" fmla="*/ 2147483647 h 269"/>
              <a:gd name="T44" fmla="*/ 2147483647 w 243"/>
              <a:gd name="T45" fmla="*/ 2147483647 h 269"/>
              <a:gd name="T46" fmla="*/ 2147483647 w 243"/>
              <a:gd name="T47" fmla="*/ 2147483647 h 269"/>
              <a:gd name="T48" fmla="*/ 2147483647 w 243"/>
              <a:gd name="T49" fmla="*/ 2147483647 h 269"/>
              <a:gd name="T50" fmla="*/ 2147483647 w 243"/>
              <a:gd name="T51" fmla="*/ 2147483647 h 269"/>
              <a:gd name="T52" fmla="*/ 2147483647 w 243"/>
              <a:gd name="T53" fmla="*/ 2147483647 h 269"/>
              <a:gd name="T54" fmla="*/ 2147483647 w 243"/>
              <a:gd name="T55" fmla="*/ 2147483647 h 269"/>
              <a:gd name="T56" fmla="*/ 2147483647 w 243"/>
              <a:gd name="T57" fmla="*/ 2147483647 h 269"/>
              <a:gd name="T58" fmla="*/ 2147483647 w 243"/>
              <a:gd name="T59" fmla="*/ 2147483647 h 269"/>
              <a:gd name="T60" fmla="*/ 2147483647 w 243"/>
              <a:gd name="T61" fmla="*/ 2147483647 h 269"/>
              <a:gd name="T62" fmla="*/ 2147483647 w 243"/>
              <a:gd name="T63" fmla="*/ 2147483647 h 269"/>
              <a:gd name="T64" fmla="*/ 2147483647 w 243"/>
              <a:gd name="T65" fmla="*/ 2147483647 h 269"/>
              <a:gd name="T66" fmla="*/ 2147483647 w 243"/>
              <a:gd name="T67" fmla="*/ 2147483647 h 269"/>
              <a:gd name="T68" fmla="*/ 2147483647 w 243"/>
              <a:gd name="T69" fmla="*/ 2147483647 h 269"/>
              <a:gd name="T70" fmla="*/ 2147483647 w 243"/>
              <a:gd name="T71" fmla="*/ 2147483647 h 269"/>
              <a:gd name="T72" fmla="*/ 2147483647 w 243"/>
              <a:gd name="T73" fmla="*/ 2147483647 h 269"/>
              <a:gd name="T74" fmla="*/ 2147483647 w 243"/>
              <a:gd name="T75" fmla="*/ 2147483647 h 269"/>
              <a:gd name="T76" fmla="*/ 2147483647 w 243"/>
              <a:gd name="T77" fmla="*/ 2147483647 h 269"/>
              <a:gd name="T78" fmla="*/ 2147483647 w 243"/>
              <a:gd name="T79" fmla="*/ 2147483647 h 269"/>
              <a:gd name="T80" fmla="*/ 2147483647 w 243"/>
              <a:gd name="T81" fmla="*/ 2147483647 h 269"/>
              <a:gd name="T82" fmla="*/ 2147483647 w 243"/>
              <a:gd name="T83" fmla="*/ 2147483647 h 269"/>
              <a:gd name="T84" fmla="*/ 2147483647 w 243"/>
              <a:gd name="T85" fmla="*/ 2147483647 h 269"/>
              <a:gd name="T86" fmla="*/ 2147483647 w 243"/>
              <a:gd name="T87" fmla="*/ 2147483647 h 269"/>
              <a:gd name="T88" fmla="*/ 2147483647 w 243"/>
              <a:gd name="T89" fmla="*/ 2147483647 h 269"/>
              <a:gd name="T90" fmla="*/ 2147483647 w 243"/>
              <a:gd name="T91" fmla="*/ 2147483647 h 26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43" h="269">
                <a:moveTo>
                  <a:pt x="154" y="234"/>
                </a:moveTo>
                <a:cubicBezTo>
                  <a:pt x="154" y="237"/>
                  <a:pt x="151" y="240"/>
                  <a:pt x="147" y="240"/>
                </a:cubicBezTo>
                <a:cubicBezTo>
                  <a:pt x="96" y="240"/>
                  <a:pt x="96" y="240"/>
                  <a:pt x="96" y="240"/>
                </a:cubicBezTo>
                <a:cubicBezTo>
                  <a:pt x="92" y="240"/>
                  <a:pt x="90" y="237"/>
                  <a:pt x="90" y="234"/>
                </a:cubicBezTo>
                <a:cubicBezTo>
                  <a:pt x="90" y="230"/>
                  <a:pt x="92" y="227"/>
                  <a:pt x="96" y="227"/>
                </a:cubicBezTo>
                <a:cubicBezTo>
                  <a:pt x="147" y="227"/>
                  <a:pt x="147" y="227"/>
                  <a:pt x="147" y="227"/>
                </a:cubicBezTo>
                <a:cubicBezTo>
                  <a:pt x="151" y="227"/>
                  <a:pt x="154" y="230"/>
                  <a:pt x="154" y="234"/>
                </a:cubicBezTo>
                <a:close/>
                <a:moveTo>
                  <a:pt x="147" y="243"/>
                </a:moveTo>
                <a:cubicBezTo>
                  <a:pt x="96" y="243"/>
                  <a:pt x="96" y="243"/>
                  <a:pt x="96" y="243"/>
                </a:cubicBezTo>
                <a:cubicBezTo>
                  <a:pt x="92" y="243"/>
                  <a:pt x="89" y="247"/>
                  <a:pt x="90" y="252"/>
                </a:cubicBezTo>
                <a:cubicBezTo>
                  <a:pt x="91" y="254"/>
                  <a:pt x="93" y="256"/>
                  <a:pt x="96" y="256"/>
                </a:cubicBezTo>
                <a:cubicBezTo>
                  <a:pt x="96" y="256"/>
                  <a:pt x="96" y="256"/>
                  <a:pt x="96" y="256"/>
                </a:cubicBezTo>
                <a:cubicBezTo>
                  <a:pt x="100" y="256"/>
                  <a:pt x="103" y="258"/>
                  <a:pt x="105" y="261"/>
                </a:cubicBezTo>
                <a:cubicBezTo>
                  <a:pt x="105" y="262"/>
                  <a:pt x="105" y="262"/>
                  <a:pt x="105" y="262"/>
                </a:cubicBezTo>
                <a:cubicBezTo>
                  <a:pt x="107" y="266"/>
                  <a:pt x="112" y="269"/>
                  <a:pt x="117" y="269"/>
                </a:cubicBezTo>
                <a:cubicBezTo>
                  <a:pt x="126" y="269"/>
                  <a:pt x="126" y="269"/>
                  <a:pt x="126" y="269"/>
                </a:cubicBezTo>
                <a:cubicBezTo>
                  <a:pt x="131" y="269"/>
                  <a:pt x="136" y="266"/>
                  <a:pt x="138" y="262"/>
                </a:cubicBezTo>
                <a:cubicBezTo>
                  <a:pt x="138" y="261"/>
                  <a:pt x="138" y="261"/>
                  <a:pt x="138" y="261"/>
                </a:cubicBezTo>
                <a:cubicBezTo>
                  <a:pt x="140" y="258"/>
                  <a:pt x="143" y="256"/>
                  <a:pt x="147" y="256"/>
                </a:cubicBezTo>
                <a:cubicBezTo>
                  <a:pt x="147" y="256"/>
                  <a:pt x="147" y="256"/>
                  <a:pt x="147" y="256"/>
                </a:cubicBezTo>
                <a:cubicBezTo>
                  <a:pt x="150" y="256"/>
                  <a:pt x="152" y="254"/>
                  <a:pt x="153" y="252"/>
                </a:cubicBezTo>
                <a:cubicBezTo>
                  <a:pt x="155" y="247"/>
                  <a:pt x="151" y="243"/>
                  <a:pt x="147" y="243"/>
                </a:cubicBezTo>
                <a:close/>
                <a:moveTo>
                  <a:pt x="122" y="38"/>
                </a:moveTo>
                <a:cubicBezTo>
                  <a:pt x="125" y="38"/>
                  <a:pt x="128" y="36"/>
                  <a:pt x="128" y="32"/>
                </a:cubicBezTo>
                <a:cubicBezTo>
                  <a:pt x="128" y="6"/>
                  <a:pt x="128" y="6"/>
                  <a:pt x="128" y="6"/>
                </a:cubicBezTo>
                <a:cubicBezTo>
                  <a:pt x="128" y="3"/>
                  <a:pt x="125" y="0"/>
                  <a:pt x="122" y="0"/>
                </a:cubicBezTo>
                <a:cubicBezTo>
                  <a:pt x="118" y="0"/>
                  <a:pt x="115" y="3"/>
                  <a:pt x="115" y="6"/>
                </a:cubicBezTo>
                <a:cubicBezTo>
                  <a:pt x="115" y="32"/>
                  <a:pt x="115" y="32"/>
                  <a:pt x="115" y="32"/>
                </a:cubicBezTo>
                <a:cubicBezTo>
                  <a:pt x="115" y="36"/>
                  <a:pt x="118" y="38"/>
                  <a:pt x="122" y="38"/>
                </a:cubicBezTo>
                <a:close/>
                <a:moveTo>
                  <a:pt x="54" y="63"/>
                </a:moveTo>
                <a:cubicBezTo>
                  <a:pt x="55" y="64"/>
                  <a:pt x="57" y="65"/>
                  <a:pt x="58" y="65"/>
                </a:cubicBezTo>
                <a:cubicBezTo>
                  <a:pt x="60" y="65"/>
                  <a:pt x="62" y="64"/>
                  <a:pt x="63" y="63"/>
                </a:cubicBezTo>
                <a:cubicBezTo>
                  <a:pt x="65" y="60"/>
                  <a:pt x="65" y="56"/>
                  <a:pt x="63" y="54"/>
                </a:cubicBezTo>
                <a:cubicBezTo>
                  <a:pt x="45" y="36"/>
                  <a:pt x="45" y="36"/>
                  <a:pt x="45" y="36"/>
                </a:cubicBezTo>
                <a:cubicBezTo>
                  <a:pt x="42" y="33"/>
                  <a:pt x="38" y="33"/>
                  <a:pt x="36" y="36"/>
                </a:cubicBezTo>
                <a:cubicBezTo>
                  <a:pt x="33" y="38"/>
                  <a:pt x="33" y="42"/>
                  <a:pt x="36" y="45"/>
                </a:cubicBezTo>
                <a:lnTo>
                  <a:pt x="54" y="63"/>
                </a:lnTo>
                <a:close/>
                <a:moveTo>
                  <a:pt x="38" y="122"/>
                </a:moveTo>
                <a:cubicBezTo>
                  <a:pt x="38" y="118"/>
                  <a:pt x="36" y="115"/>
                  <a:pt x="32" y="115"/>
                </a:cubicBezTo>
                <a:cubicBezTo>
                  <a:pt x="6" y="115"/>
                  <a:pt x="6" y="115"/>
                  <a:pt x="6" y="115"/>
                </a:cubicBezTo>
                <a:cubicBezTo>
                  <a:pt x="3" y="115"/>
                  <a:pt x="0" y="118"/>
                  <a:pt x="0" y="122"/>
                </a:cubicBezTo>
                <a:cubicBezTo>
                  <a:pt x="0" y="125"/>
                  <a:pt x="3" y="128"/>
                  <a:pt x="6" y="128"/>
                </a:cubicBezTo>
                <a:cubicBezTo>
                  <a:pt x="32" y="128"/>
                  <a:pt x="32" y="128"/>
                  <a:pt x="32" y="128"/>
                </a:cubicBezTo>
                <a:cubicBezTo>
                  <a:pt x="36" y="128"/>
                  <a:pt x="38" y="125"/>
                  <a:pt x="38" y="122"/>
                </a:cubicBezTo>
                <a:close/>
                <a:moveTo>
                  <a:pt x="54" y="180"/>
                </a:moveTo>
                <a:cubicBezTo>
                  <a:pt x="36" y="199"/>
                  <a:pt x="36" y="199"/>
                  <a:pt x="36" y="199"/>
                </a:cubicBezTo>
                <a:cubicBezTo>
                  <a:pt x="33" y="201"/>
                  <a:pt x="33" y="205"/>
                  <a:pt x="36" y="208"/>
                </a:cubicBezTo>
                <a:cubicBezTo>
                  <a:pt x="37" y="209"/>
                  <a:pt x="39" y="209"/>
                  <a:pt x="40" y="209"/>
                </a:cubicBezTo>
                <a:cubicBezTo>
                  <a:pt x="42" y="209"/>
                  <a:pt x="43" y="209"/>
                  <a:pt x="45" y="208"/>
                </a:cubicBezTo>
                <a:cubicBezTo>
                  <a:pt x="63" y="189"/>
                  <a:pt x="63" y="189"/>
                  <a:pt x="63" y="189"/>
                </a:cubicBezTo>
                <a:cubicBezTo>
                  <a:pt x="65" y="187"/>
                  <a:pt x="65" y="183"/>
                  <a:pt x="63" y="180"/>
                </a:cubicBezTo>
                <a:cubicBezTo>
                  <a:pt x="60" y="178"/>
                  <a:pt x="56" y="178"/>
                  <a:pt x="54" y="180"/>
                </a:cubicBezTo>
                <a:close/>
                <a:moveTo>
                  <a:pt x="189" y="180"/>
                </a:moveTo>
                <a:cubicBezTo>
                  <a:pt x="187" y="178"/>
                  <a:pt x="183" y="178"/>
                  <a:pt x="180" y="180"/>
                </a:cubicBezTo>
                <a:cubicBezTo>
                  <a:pt x="178" y="183"/>
                  <a:pt x="178" y="187"/>
                  <a:pt x="180" y="189"/>
                </a:cubicBezTo>
                <a:cubicBezTo>
                  <a:pt x="199" y="208"/>
                  <a:pt x="199" y="208"/>
                  <a:pt x="199" y="208"/>
                </a:cubicBezTo>
                <a:cubicBezTo>
                  <a:pt x="200" y="209"/>
                  <a:pt x="201" y="209"/>
                  <a:pt x="203" y="209"/>
                </a:cubicBezTo>
                <a:cubicBezTo>
                  <a:pt x="205" y="209"/>
                  <a:pt x="206" y="209"/>
                  <a:pt x="208" y="208"/>
                </a:cubicBezTo>
                <a:cubicBezTo>
                  <a:pt x="210" y="205"/>
                  <a:pt x="210" y="201"/>
                  <a:pt x="208" y="199"/>
                </a:cubicBezTo>
                <a:lnTo>
                  <a:pt x="189" y="180"/>
                </a:lnTo>
                <a:close/>
                <a:moveTo>
                  <a:pt x="237" y="115"/>
                </a:moveTo>
                <a:cubicBezTo>
                  <a:pt x="211" y="115"/>
                  <a:pt x="211" y="115"/>
                  <a:pt x="211" y="115"/>
                </a:cubicBezTo>
                <a:cubicBezTo>
                  <a:pt x="208" y="115"/>
                  <a:pt x="205" y="118"/>
                  <a:pt x="205" y="122"/>
                </a:cubicBezTo>
                <a:cubicBezTo>
                  <a:pt x="205" y="125"/>
                  <a:pt x="208" y="128"/>
                  <a:pt x="211" y="128"/>
                </a:cubicBezTo>
                <a:cubicBezTo>
                  <a:pt x="237" y="128"/>
                  <a:pt x="237" y="128"/>
                  <a:pt x="237" y="128"/>
                </a:cubicBezTo>
                <a:cubicBezTo>
                  <a:pt x="240" y="128"/>
                  <a:pt x="243" y="125"/>
                  <a:pt x="243" y="122"/>
                </a:cubicBezTo>
                <a:cubicBezTo>
                  <a:pt x="243" y="118"/>
                  <a:pt x="240" y="115"/>
                  <a:pt x="237" y="115"/>
                </a:cubicBezTo>
                <a:close/>
                <a:moveTo>
                  <a:pt x="185" y="65"/>
                </a:moveTo>
                <a:cubicBezTo>
                  <a:pt x="187" y="65"/>
                  <a:pt x="188" y="64"/>
                  <a:pt x="189" y="63"/>
                </a:cubicBezTo>
                <a:cubicBezTo>
                  <a:pt x="208" y="45"/>
                  <a:pt x="208" y="45"/>
                  <a:pt x="208" y="45"/>
                </a:cubicBezTo>
                <a:cubicBezTo>
                  <a:pt x="210" y="42"/>
                  <a:pt x="210" y="38"/>
                  <a:pt x="208" y="36"/>
                </a:cubicBezTo>
                <a:cubicBezTo>
                  <a:pt x="205" y="33"/>
                  <a:pt x="201" y="33"/>
                  <a:pt x="199" y="36"/>
                </a:cubicBezTo>
                <a:cubicBezTo>
                  <a:pt x="180" y="54"/>
                  <a:pt x="180" y="54"/>
                  <a:pt x="180" y="54"/>
                </a:cubicBezTo>
                <a:cubicBezTo>
                  <a:pt x="178" y="56"/>
                  <a:pt x="178" y="60"/>
                  <a:pt x="180" y="63"/>
                </a:cubicBezTo>
                <a:cubicBezTo>
                  <a:pt x="182" y="64"/>
                  <a:pt x="183" y="65"/>
                  <a:pt x="185" y="65"/>
                </a:cubicBezTo>
                <a:close/>
                <a:moveTo>
                  <a:pt x="154" y="218"/>
                </a:moveTo>
                <a:cubicBezTo>
                  <a:pt x="154" y="221"/>
                  <a:pt x="151" y="224"/>
                  <a:pt x="147" y="224"/>
                </a:cubicBezTo>
                <a:cubicBezTo>
                  <a:pt x="96" y="224"/>
                  <a:pt x="96" y="224"/>
                  <a:pt x="96" y="224"/>
                </a:cubicBezTo>
                <a:cubicBezTo>
                  <a:pt x="92" y="224"/>
                  <a:pt x="90" y="221"/>
                  <a:pt x="90" y="218"/>
                </a:cubicBezTo>
                <a:cubicBezTo>
                  <a:pt x="90" y="214"/>
                  <a:pt x="92" y="211"/>
                  <a:pt x="96" y="211"/>
                </a:cubicBezTo>
                <a:cubicBezTo>
                  <a:pt x="92" y="175"/>
                  <a:pt x="54" y="167"/>
                  <a:pt x="54" y="125"/>
                </a:cubicBezTo>
                <a:cubicBezTo>
                  <a:pt x="54" y="88"/>
                  <a:pt x="84" y="58"/>
                  <a:pt x="122" y="58"/>
                </a:cubicBezTo>
                <a:cubicBezTo>
                  <a:pt x="159" y="58"/>
                  <a:pt x="189" y="88"/>
                  <a:pt x="189" y="125"/>
                </a:cubicBezTo>
                <a:cubicBezTo>
                  <a:pt x="189" y="167"/>
                  <a:pt x="152" y="175"/>
                  <a:pt x="148" y="211"/>
                </a:cubicBezTo>
                <a:cubicBezTo>
                  <a:pt x="151" y="211"/>
                  <a:pt x="154" y="214"/>
                  <a:pt x="154" y="218"/>
                </a:cubicBezTo>
                <a:close/>
                <a:moveTo>
                  <a:pt x="107" y="76"/>
                </a:moveTo>
                <a:cubicBezTo>
                  <a:pt x="106" y="73"/>
                  <a:pt x="103" y="72"/>
                  <a:pt x="101" y="73"/>
                </a:cubicBezTo>
                <a:cubicBezTo>
                  <a:pt x="84" y="80"/>
                  <a:pt x="72" y="94"/>
                  <a:pt x="67" y="111"/>
                </a:cubicBezTo>
                <a:cubicBezTo>
                  <a:pt x="67" y="113"/>
                  <a:pt x="68" y="116"/>
                  <a:pt x="71" y="117"/>
                </a:cubicBezTo>
                <a:cubicBezTo>
                  <a:pt x="71" y="117"/>
                  <a:pt x="72" y="117"/>
                  <a:pt x="72" y="117"/>
                </a:cubicBezTo>
                <a:cubicBezTo>
                  <a:pt x="74" y="117"/>
                  <a:pt x="76" y="115"/>
                  <a:pt x="77" y="113"/>
                </a:cubicBezTo>
                <a:cubicBezTo>
                  <a:pt x="80" y="99"/>
                  <a:pt x="91" y="87"/>
                  <a:pt x="104" y="82"/>
                </a:cubicBezTo>
                <a:cubicBezTo>
                  <a:pt x="107" y="81"/>
                  <a:pt x="108" y="78"/>
                  <a:pt x="107" y="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1438" tIns="45719" rIns="91438" bIns="45719"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151890" y="998220"/>
            <a:ext cx="7858760" cy="452310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>
            <a:spAutoFit/>
          </a:bodyPr>
          <a:p>
            <a:pPr indent="0" fontAlgn="auto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zh-CN" altLang="x-none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研究资料包括</a:t>
            </a:r>
            <a:r>
              <a:rPr lang="zh-CN" altLang="x-none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基础性资料、过程性资料、结果性资料</a:t>
            </a:r>
            <a:r>
              <a:rPr lang="zh-CN" altLang="x-none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，具体有：</a:t>
            </a:r>
            <a:r>
              <a:rPr lang="zh-CN" altLang="x-none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  <a:hlinkClick r:id="rId1" action="ppaction://hlinkfile">
                  <a:extLst>
                    <a:ext uri="{DAF060AB-1E55-43B9-8AAB-6FB025537F2F}">
                      <wpsdc:hlinkClr xmlns:wpsdc="http://www.wps.cn/officeDocument/2017/drawingmlCustomData" val="28498B"/>
                      <wpsdc:folHlinkClr xmlns:wpsdc="http://www.wps.cn/officeDocument/2017/drawingmlCustomData" val="28498B"/>
                      <wpsdc:hlinkUnderline xmlns:wpsdc="http://www.wps.cn/officeDocument/2017/drawingmlCustomData" val="0"/>
                    </a:ext>
                  </a:extLst>
                </a:hlinkClick>
              </a:rPr>
              <a:t>课题申报表</a:t>
            </a:r>
            <a:r>
              <a:rPr lang="zh-CN" altLang="x-none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；课题研究计划或方案</a:t>
            </a:r>
            <a:r>
              <a:rPr lang="en-US" altLang="zh-CN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;</a:t>
            </a:r>
            <a:r>
              <a:rPr lang="zh-CN" alt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课题研究报告</a:t>
            </a:r>
            <a:r>
              <a:rPr lang="zh-CN" altLang="x-none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；主题阅读资料、文献查阅资料、读书笔记；教学设计、教学案例、教学反思、教学故事、教学日记、听课笔记、评课稿、课堂教学实录、访谈记录；学生日记、经验体会、集体公约、活动照片；调查问卷及报告；家长活动及评价资料； 研究小报告；交流及</a:t>
            </a:r>
            <a:r>
              <a:rPr lang="zh-CN" altLang="x-none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发表的文章</a:t>
            </a:r>
            <a:r>
              <a:rPr lang="zh-CN" altLang="x-none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、教师沙龙评价；其他如图表、录音、录像、实物等一切可反映过程的资料。</a:t>
            </a:r>
            <a:endParaRPr lang="zh-CN" altLang="x-none"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 flipV="1">
            <a:off x="0" y="179070"/>
            <a:ext cx="3757930" cy="627380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98550" y="222885"/>
            <a:ext cx="26587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精彩呈现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" name="Picture 4" descr="C:\Users\Administrator\Desktop\青花瓷ppt素材\1好用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" y="-13474"/>
            <a:ext cx="1027643" cy="10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45"/>
          <a:stretch>
            <a:fillRect/>
          </a:stretch>
        </p:blipFill>
        <p:spPr>
          <a:xfrm>
            <a:off x="-71120" y="0"/>
            <a:ext cx="2428240" cy="5715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592070" y="2353310"/>
            <a:ext cx="6193155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4800" b="1">
                <a:solidFill>
                  <a:srgbClr val="01458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视角</a:t>
            </a:r>
            <a:r>
              <a:rPr lang="en-US" altLang="zh-CN" sz="4800" b="1">
                <a:solidFill>
                  <a:srgbClr val="01458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4800" b="1">
                <a:solidFill>
                  <a:srgbClr val="01458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sz="4800" b="1">
                <a:solidFill>
                  <a:srgbClr val="01458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中期评估报告</a:t>
            </a:r>
            <a:endParaRPr lang="zh-CN" altLang="en-US" sz="4800" b="1">
              <a:solidFill>
                <a:srgbClr val="01458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718945" y="1718310"/>
            <a:ext cx="5625465" cy="3597275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vert="horz" wrap="square" lIns="0" tIns="132820" rIns="0" bIns="0" rtlCol="0">
            <a:spAutoFit/>
          </a:bodyPr>
          <a:lstStyle/>
          <a:p>
            <a:pPr marL="12065" indent="0">
              <a:lnSpc>
                <a:spcPct val="100000"/>
              </a:lnSpc>
              <a:spcBef>
                <a:spcPts val="1150"/>
              </a:spcBef>
              <a:buSzPct val="96000"/>
              <a:buNone/>
              <a:tabLst>
                <a:tab pos="902335" algn="l"/>
              </a:tabLst>
            </a:pPr>
            <a:r>
              <a:rPr lang="en-US"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1</a:t>
            </a:r>
            <a:r>
              <a:rPr lang="zh-CN" altLang="en-US"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</a:t>
            </a:r>
            <a:r>
              <a:rPr sz="2400" b="1" spc="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</a:t>
            </a:r>
            <a:r>
              <a:rPr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的核心</a:t>
            </a:r>
            <a:r>
              <a:rPr sz="2400" b="1" spc="1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</a:t>
            </a:r>
            <a:r>
              <a:rPr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念及其</a:t>
            </a:r>
            <a:r>
              <a:rPr sz="2400" b="1" spc="1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界</a:t>
            </a:r>
            <a:r>
              <a:rPr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</a:t>
            </a:r>
            <a:endParaRPr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065" indent="0">
              <a:lnSpc>
                <a:spcPct val="100000"/>
              </a:lnSpc>
              <a:spcBef>
                <a:spcPts val="1140"/>
              </a:spcBef>
              <a:buSzPct val="96000"/>
              <a:buNone/>
              <a:tabLst>
                <a:tab pos="902335" algn="l"/>
              </a:tabLst>
            </a:pPr>
            <a:r>
              <a:rPr lang="en-US"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</a:t>
            </a:r>
            <a:r>
              <a:rPr sz="2400" b="1" spc="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</a:t>
            </a:r>
            <a:r>
              <a:rPr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外同一</a:t>
            </a:r>
            <a:r>
              <a:rPr sz="2400" b="1" spc="1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</a:t>
            </a:r>
            <a:r>
              <a:rPr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究领域</a:t>
            </a:r>
            <a:r>
              <a:rPr sz="2400" b="1" spc="1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</a:t>
            </a:r>
            <a:r>
              <a:rPr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状与研</a:t>
            </a:r>
            <a:r>
              <a:rPr sz="2400" b="1" spc="1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究</a:t>
            </a:r>
            <a:r>
              <a:rPr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价值</a:t>
            </a:r>
            <a:endParaRPr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065" indent="0">
              <a:lnSpc>
                <a:spcPct val="100000"/>
              </a:lnSpc>
              <a:spcBef>
                <a:spcPts val="1140"/>
              </a:spcBef>
              <a:buSzPct val="96000"/>
              <a:buNone/>
              <a:tabLst>
                <a:tab pos="902335" algn="l"/>
              </a:tabLst>
            </a:pPr>
            <a:r>
              <a:rPr lang="en-US"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究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的目标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内容与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</a:t>
            </a:r>
            <a:endParaRPr sz="2400" b="1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065" indent="0">
              <a:lnSpc>
                <a:spcPct val="100000"/>
              </a:lnSpc>
              <a:spcBef>
                <a:spcPts val="1145"/>
              </a:spcBef>
              <a:buSzPct val="96000"/>
              <a:buNone/>
              <a:tabLst>
                <a:tab pos="902335" algn="l"/>
              </a:tabLst>
            </a:pPr>
            <a:r>
              <a:rPr lang="en-US"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4</a:t>
            </a:r>
            <a:r>
              <a:rPr lang="zh-CN" altLang="en-US"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</a:t>
            </a:r>
            <a:r>
              <a:rPr sz="2400" b="1" spc="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究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的思路</a:t>
            </a:r>
            <a:r>
              <a:rPr sz="2400" b="1" spc="10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过程与</a:t>
            </a:r>
            <a:r>
              <a:rPr sz="2400" b="1" spc="10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</a:t>
            </a:r>
            <a:endParaRPr sz="2400" b="1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065" indent="0">
              <a:lnSpc>
                <a:spcPct val="100000"/>
              </a:lnSpc>
              <a:spcBef>
                <a:spcPts val="1140"/>
              </a:spcBef>
              <a:buSzPct val="96000"/>
              <a:buNone/>
              <a:tabLst>
                <a:tab pos="902335" algn="l"/>
              </a:tabLst>
            </a:pPr>
            <a:r>
              <a:rPr lang="en-US"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5</a:t>
            </a:r>
            <a:r>
              <a:rPr lang="zh-CN" altLang="en-US"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</a:t>
            </a:r>
            <a:r>
              <a:rPr sz="2400" b="1" spc="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</a:t>
            </a:r>
            <a:r>
              <a:rPr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观点与</a:t>
            </a:r>
            <a:r>
              <a:rPr sz="2400" b="1" spc="1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</a:t>
            </a:r>
            <a:r>
              <a:rPr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能的创</a:t>
            </a:r>
            <a:r>
              <a:rPr sz="2400" b="1" spc="1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</a:t>
            </a:r>
            <a:r>
              <a:rPr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之处</a:t>
            </a:r>
            <a:endParaRPr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065" indent="0">
              <a:lnSpc>
                <a:spcPct val="100000"/>
              </a:lnSpc>
              <a:spcBef>
                <a:spcPts val="1150"/>
              </a:spcBef>
              <a:buSzPct val="96000"/>
              <a:buNone/>
              <a:tabLst>
                <a:tab pos="902335" algn="l"/>
              </a:tabLst>
            </a:pPr>
            <a:r>
              <a:rPr lang="en-US"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6</a:t>
            </a:r>
            <a:r>
              <a:rPr lang="zh-CN" altLang="en-US"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期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研究成果</a:t>
            </a:r>
            <a:endParaRPr sz="2400" b="1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065" indent="0">
              <a:lnSpc>
                <a:spcPct val="100000"/>
              </a:lnSpc>
              <a:spcBef>
                <a:spcPts val="1145"/>
              </a:spcBef>
              <a:buSzPct val="96000"/>
              <a:buNone/>
              <a:tabLst>
                <a:tab pos="902335" algn="l"/>
              </a:tabLst>
            </a:pPr>
            <a:r>
              <a:rPr lang="en-US"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7</a:t>
            </a:r>
            <a:r>
              <a:rPr lang="zh-CN" altLang="en-US"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</a:t>
            </a:r>
            <a:r>
              <a:rPr sz="2400" b="1" spc="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</a:t>
            </a:r>
            <a:r>
              <a:rPr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研究任</a:t>
            </a:r>
            <a:r>
              <a:rPr sz="2400" b="1" spc="1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务</a:t>
            </a:r>
            <a:r>
              <a:rPr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的可行</a:t>
            </a:r>
            <a:r>
              <a:rPr sz="2400" b="1" spc="1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</a:t>
            </a:r>
            <a:r>
              <a:rPr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分析</a:t>
            </a:r>
            <a:endParaRPr sz="2400" b="1" spc="-5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 flipV="1">
            <a:off x="-34147" y="-6128"/>
            <a:ext cx="10114772" cy="89852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8" name="Picture 2" descr="http://ztu68.com/uploads/Psd/c100626/12M555V630330-159E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2" cstate="print"/>
          <a:srcRect t="-3296"/>
          <a:stretch>
            <a:fillRect/>
          </a:stretch>
        </p:blipFill>
        <p:spPr bwMode="auto">
          <a:xfrm>
            <a:off x="-183594" y="-191017"/>
            <a:ext cx="1263466" cy="126830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1098550" y="222885"/>
            <a:ext cx="7473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课题申报书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3" name="图片 22" descr="图片包含 鲜花, 餐桌, 烟火, 室内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360" y="4359910"/>
            <a:ext cx="1200150" cy="17405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60400" y="1076960"/>
            <a:ext cx="268351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对</a:t>
            </a:r>
            <a:r>
              <a:rPr sz="28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象：</a:t>
            </a:r>
            <a:r>
              <a:rPr lang="zh-CN" sz="28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评审专家</a:t>
            </a:r>
            <a:endParaRPr lang="zh-CN" altLang="en-US" sz="2800" b="1" spc="-5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24800" y="2747010"/>
            <a:ext cx="1605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</a:rPr>
              <a:t>（做什么）</a:t>
            </a:r>
            <a:endParaRPr lang="zh-CN" altLang="en-US" sz="2400" b="1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813675" y="4309745"/>
            <a:ext cx="18281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</a:rPr>
              <a:t>（得到什么）</a:t>
            </a:r>
            <a:endParaRPr lang="zh-CN" altLang="en-US" sz="2400" b="1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924800" y="3314700"/>
            <a:ext cx="1605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</a:rPr>
              <a:t>（怎么做）</a:t>
            </a:r>
            <a:endParaRPr lang="zh-CN" altLang="en-US" sz="2400" b="1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925435" y="4855210"/>
            <a:ext cx="1605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（靠什么）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925435" y="1825625"/>
            <a:ext cx="1605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（是什么）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925435" y="2286635"/>
            <a:ext cx="1605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（为什么）</a:t>
            </a:r>
            <a:endParaRPr lang="zh-CN" altLang="en-US"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H="1">
            <a:off x="5981065" y="2480945"/>
            <a:ext cx="1944370" cy="15843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>
            <a:off x="7205345" y="2480945"/>
            <a:ext cx="720090" cy="723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 bldLvl="0" animBg="1"/>
      <p:bldP spid="7" grpId="1" animBg="1"/>
      <p:bldP spid="19" grpId="0"/>
      <p:bldP spid="20" grpId="0"/>
      <p:bldP spid="6" grpId="0"/>
      <p:bldP spid="12" grpId="0"/>
      <p:bldP spid="11" grpId="0"/>
      <p:bldP spid="18" grpId="0"/>
      <p:bldP spid="19" grpId="1"/>
      <p:bldP spid="20" grpId="1"/>
      <p:bldP spid="6" grpId="1"/>
      <p:bldP spid="12" grpId="1"/>
      <p:bldP spid="11" grpId="1"/>
      <p:bldP spid="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732915" y="1718310"/>
            <a:ext cx="5625465" cy="3597275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vert="horz" wrap="square" lIns="0" tIns="132820" rIns="0" bIns="0" rtlCol="0">
            <a:spAutoFit/>
          </a:bodyPr>
          <a:lstStyle/>
          <a:p>
            <a:pPr marL="12065" indent="0">
              <a:lnSpc>
                <a:spcPct val="100000"/>
              </a:lnSpc>
              <a:spcBef>
                <a:spcPts val="1150"/>
              </a:spcBef>
              <a:buSzPct val="96000"/>
              <a:buNone/>
              <a:tabLst>
                <a:tab pos="902335" algn="l"/>
              </a:tabLst>
            </a:pPr>
            <a:r>
              <a:rPr lang="en-US"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1</a:t>
            </a:r>
            <a:r>
              <a:rPr lang="zh-CN" altLang="en-US"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</a:t>
            </a:r>
            <a:r>
              <a:rPr sz="2400" b="1" spc="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</a:t>
            </a:r>
            <a:r>
              <a:rPr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的核心</a:t>
            </a:r>
            <a:r>
              <a:rPr sz="2400" b="1" spc="1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</a:t>
            </a:r>
            <a:r>
              <a:rPr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念及其</a:t>
            </a:r>
            <a:r>
              <a:rPr sz="2400" b="1" spc="1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界</a:t>
            </a:r>
            <a:r>
              <a:rPr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</a:t>
            </a:r>
            <a:endParaRPr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065" indent="0">
              <a:lnSpc>
                <a:spcPct val="100000"/>
              </a:lnSpc>
              <a:spcBef>
                <a:spcPts val="1140"/>
              </a:spcBef>
              <a:buSzPct val="96000"/>
              <a:buNone/>
              <a:tabLst>
                <a:tab pos="902335" algn="l"/>
              </a:tabLst>
            </a:pPr>
            <a:r>
              <a:rPr lang="en-US"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2</a:t>
            </a:r>
            <a:r>
              <a:rPr lang="zh-CN" altLang="en-US"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国</a:t>
            </a:r>
            <a:r>
              <a:rPr sz="2400" b="1" spc="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外同一</a:t>
            </a:r>
            <a:r>
              <a:rPr sz="2400" b="1" spc="10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究领域</a:t>
            </a:r>
            <a:r>
              <a:rPr sz="2400" b="1" spc="10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现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状与研</a:t>
            </a:r>
            <a:r>
              <a:rPr sz="2400" b="1" spc="10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究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价值</a:t>
            </a:r>
            <a:endParaRPr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065" indent="0">
              <a:lnSpc>
                <a:spcPct val="100000"/>
              </a:lnSpc>
              <a:spcBef>
                <a:spcPts val="1140"/>
              </a:spcBef>
              <a:buSzPct val="96000"/>
              <a:buNone/>
              <a:tabLst>
                <a:tab pos="902335" algn="l"/>
              </a:tabLst>
            </a:pPr>
            <a:r>
              <a:rPr lang="en-US"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3</a:t>
            </a:r>
            <a:r>
              <a:rPr lang="zh-CN" altLang="en-US"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</a:t>
            </a: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究</a:t>
            </a:r>
            <a:r>
              <a:rPr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的目标</a:t>
            </a: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内容与</a:t>
            </a: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</a:t>
            </a:r>
            <a:r>
              <a:rPr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</a:t>
            </a:r>
            <a:endParaRPr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065" indent="0">
              <a:lnSpc>
                <a:spcPct val="100000"/>
              </a:lnSpc>
              <a:spcBef>
                <a:spcPts val="1145"/>
              </a:spcBef>
              <a:buSzPct val="96000"/>
              <a:buNone/>
              <a:tabLst>
                <a:tab pos="902335" algn="l"/>
              </a:tabLst>
            </a:pPr>
            <a:r>
              <a:rPr lang="en-US"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4</a:t>
            </a:r>
            <a:r>
              <a:rPr lang="zh-CN" altLang="en-US"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</a:t>
            </a:r>
            <a:r>
              <a:rPr sz="2400" b="1" spc="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究</a:t>
            </a:r>
            <a:r>
              <a:rPr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的思路</a:t>
            </a:r>
            <a:r>
              <a:rPr sz="2400" b="1" spc="1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过程与</a:t>
            </a:r>
            <a:r>
              <a:rPr sz="2400" b="1" spc="1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</a:t>
            </a:r>
            <a:r>
              <a:rPr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法</a:t>
            </a:r>
            <a:endParaRPr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065" indent="0">
              <a:lnSpc>
                <a:spcPct val="100000"/>
              </a:lnSpc>
              <a:spcBef>
                <a:spcPts val="1140"/>
              </a:spcBef>
              <a:buSzPct val="96000"/>
              <a:buNone/>
              <a:tabLst>
                <a:tab pos="902335" algn="l"/>
              </a:tabLst>
            </a:pPr>
            <a:r>
              <a:rPr lang="en-US"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5</a:t>
            </a:r>
            <a:r>
              <a:rPr lang="zh-CN" altLang="en-US"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</a:t>
            </a:r>
            <a:r>
              <a:rPr sz="2400" b="1" spc="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观点与</a:t>
            </a:r>
            <a:r>
              <a:rPr sz="2400" b="1" spc="10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能的创</a:t>
            </a:r>
            <a:r>
              <a:rPr sz="2400" b="1" spc="10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之处</a:t>
            </a:r>
            <a:endParaRPr sz="2400" b="1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065" indent="0">
              <a:lnSpc>
                <a:spcPct val="100000"/>
              </a:lnSpc>
              <a:spcBef>
                <a:spcPts val="1150"/>
              </a:spcBef>
              <a:buSzPct val="96000"/>
              <a:buNone/>
              <a:tabLst>
                <a:tab pos="902335" algn="l"/>
              </a:tabLst>
            </a:pPr>
            <a:r>
              <a:rPr lang="en-US"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6</a:t>
            </a:r>
            <a:r>
              <a:rPr lang="zh-CN" altLang="en-US"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</a:t>
            </a: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期</a:t>
            </a:r>
            <a:r>
              <a:rPr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研究成果</a:t>
            </a:r>
            <a:endParaRPr sz="24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065" indent="0">
              <a:lnSpc>
                <a:spcPct val="100000"/>
              </a:lnSpc>
              <a:spcBef>
                <a:spcPts val="1145"/>
              </a:spcBef>
              <a:buSzPct val="96000"/>
              <a:buNone/>
              <a:tabLst>
                <a:tab pos="902335" algn="l"/>
              </a:tabLst>
            </a:pPr>
            <a:r>
              <a:rPr lang="en-US"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7</a:t>
            </a:r>
            <a:r>
              <a:rPr lang="zh-CN" altLang="en-US"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</a:t>
            </a:r>
            <a:r>
              <a:rPr sz="2400" b="1" spc="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研究任</a:t>
            </a:r>
            <a:r>
              <a:rPr sz="2400" b="1" spc="10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务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的可行</a:t>
            </a:r>
            <a:r>
              <a:rPr sz="2400" b="1" spc="10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分析</a:t>
            </a:r>
            <a:endParaRPr sz="2400" b="1" spc="-5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 flipV="1">
            <a:off x="-34147" y="-6128"/>
            <a:ext cx="10114772" cy="89852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8" name="Picture 2" descr="http://ztu68.com/uploads/Psd/c100626/12M555V630330-159E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2" cstate="print"/>
          <a:srcRect t="-3296"/>
          <a:stretch>
            <a:fillRect/>
          </a:stretch>
        </p:blipFill>
        <p:spPr bwMode="auto">
          <a:xfrm>
            <a:off x="-183594" y="-191017"/>
            <a:ext cx="1263466" cy="126830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1098550" y="222885"/>
            <a:ext cx="7473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开题报告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3" name="图片 22" descr="图片包含 鲜花, 餐桌, 烟火, 室内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025255" y="4347845"/>
            <a:ext cx="1200150" cy="17405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42595" y="1076960"/>
            <a:ext cx="30378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对</a:t>
            </a:r>
            <a:r>
              <a:rPr sz="28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象：</a:t>
            </a:r>
            <a:r>
              <a:rPr sz="28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课题组</a:t>
            </a:r>
            <a:r>
              <a:rPr sz="28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成</a:t>
            </a:r>
            <a:r>
              <a:rPr sz="28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员</a:t>
            </a:r>
            <a:endParaRPr lang="zh-CN" sz="2800" b="1" spc="-5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 bldLvl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863600" y="1869440"/>
            <a:ext cx="7591425" cy="2387600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vert="horz" wrap="square" lIns="0" tIns="132820" rIns="0" bIns="0" rtlCol="0">
            <a:spAutoFit/>
          </a:bodyPr>
          <a:lstStyle/>
          <a:p>
            <a:pPr marL="12065" indent="0">
              <a:lnSpc>
                <a:spcPct val="100000"/>
              </a:lnSpc>
              <a:spcBef>
                <a:spcPts val="1155"/>
              </a:spcBef>
              <a:buSzPct val="96000"/>
              <a:buNone/>
              <a:tabLst>
                <a:tab pos="902335" algn="l"/>
              </a:tabLst>
            </a:pPr>
            <a:r>
              <a:rPr lang="en-US"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1</a:t>
            </a:r>
            <a:r>
              <a:rPr lang="zh-CN" altLang="en-US"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</a:t>
            </a:r>
            <a:r>
              <a:rPr sz="2400" b="1" spc="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究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取得的</a:t>
            </a:r>
            <a:r>
              <a:rPr sz="2400" b="1" spc="1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阶</a:t>
            </a:r>
            <a:r>
              <a:rPr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段性进展</a:t>
            </a:r>
            <a:endParaRPr sz="2400" b="1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（完成的研究内容、取得的预期成果与成效）</a:t>
            </a:r>
            <a:endParaRPr sz="2400" b="1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065" indent="0">
              <a:lnSpc>
                <a:spcPct val="100000"/>
              </a:lnSpc>
              <a:spcBef>
                <a:spcPts val="1075"/>
              </a:spcBef>
              <a:buSzPct val="96000"/>
              <a:buNone/>
              <a:tabLst>
                <a:tab pos="902335" algn="l"/>
              </a:tabLst>
            </a:pPr>
            <a:r>
              <a:rPr lang="en-US"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2</a:t>
            </a:r>
            <a:r>
              <a:rPr lang="zh-CN" altLang="en-US"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课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研究中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还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存在的</a:t>
            </a: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困</a:t>
            </a:r>
            <a:r>
              <a:rPr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惑与问题</a:t>
            </a:r>
            <a:endParaRPr sz="2400" b="1" spc="-5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065" indent="0">
              <a:lnSpc>
                <a:spcPct val="100000"/>
              </a:lnSpc>
              <a:spcBef>
                <a:spcPts val="1075"/>
              </a:spcBef>
              <a:buSzPct val="96000"/>
              <a:buNone/>
              <a:tabLst>
                <a:tab pos="902335" algn="l"/>
              </a:tabLst>
            </a:pPr>
            <a:r>
              <a:rPr lang="en-US"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3</a:t>
            </a:r>
            <a:r>
              <a:rPr lang="zh-CN" altLang="en-US"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</a:t>
            </a:r>
            <a:r>
              <a:rPr sz="2400" b="1" spc="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阶段的</a:t>
            </a:r>
            <a:r>
              <a:rPr sz="2400" b="1" spc="10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究</a:t>
            </a:r>
            <a:r>
              <a:rPr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打算</a:t>
            </a:r>
            <a:r>
              <a:rPr sz="2400" b="1" spc="1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</a:t>
            </a:r>
            <a:r>
              <a:rPr sz="24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安排</a:t>
            </a:r>
            <a:r>
              <a:rPr lang="zh-CN"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研究内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容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调整</a:t>
            </a:r>
            <a:r>
              <a:rPr lang="zh-CN"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研究进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展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安排</a:t>
            </a:r>
            <a:r>
              <a:rPr lang="zh-CN"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、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研究人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员</a:t>
            </a:r>
            <a:r>
              <a:rPr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更替</a:t>
            </a:r>
            <a:r>
              <a:rPr lang="zh-CN" sz="24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等）</a:t>
            </a:r>
            <a:endParaRPr lang="zh-CN" sz="2400" b="1" spc="-5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 flipV="1">
            <a:off x="-34147" y="-6128"/>
            <a:ext cx="10114772" cy="898525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pic>
        <p:nvPicPr>
          <p:cNvPr id="9" name="Picture 2" descr="http://ztu68.com/uploads/Psd/c100626/12M555V630330-159E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 rotWithShape="1">
          <a:blip r:embed="rId2" cstate="print"/>
          <a:srcRect t="-3296"/>
          <a:stretch>
            <a:fillRect/>
          </a:stretch>
        </p:blipFill>
        <p:spPr bwMode="auto">
          <a:xfrm>
            <a:off x="-183594" y="-191017"/>
            <a:ext cx="1263466" cy="1268303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1" name="文本框 10"/>
          <p:cNvSpPr txBox="1"/>
          <p:nvPr/>
        </p:nvSpPr>
        <p:spPr>
          <a:xfrm>
            <a:off x="1098550" y="222885"/>
            <a:ext cx="7473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中期评估报告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05130" y="1076960"/>
            <a:ext cx="516572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12700">
              <a:lnSpc>
                <a:spcPct val="100000"/>
              </a:lnSpc>
              <a:spcBef>
                <a:spcPts val="1255"/>
              </a:spcBef>
            </a:pPr>
            <a:r>
              <a:rPr sz="28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对</a:t>
            </a:r>
            <a:r>
              <a:rPr sz="2800" b="1" spc="-5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象：</a:t>
            </a:r>
            <a:r>
              <a:rPr sz="2800" b="1" spc="-5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评审专家及课题研究成员</a:t>
            </a:r>
            <a:endParaRPr lang="zh-CN" altLang="en-US" sz="2800" b="1" spc="-5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23" name="图片 22" descr="图片包含 鲜花, 餐桌, 烟火, 室内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75040" y="4347845"/>
            <a:ext cx="1200150" cy="1740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7" grpId="0" bldLvl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3"/>
          <p:cNvSpPr/>
          <p:nvPr/>
        </p:nvSpPr>
        <p:spPr>
          <a:xfrm>
            <a:off x="935990" y="1383665"/>
            <a:ext cx="8623935" cy="3773170"/>
          </a:xfrm>
          <a:prstGeom prst="rect">
            <a:avLst/>
          </a:prstGeom>
          <a:noFill/>
          <a:ln w="9525">
            <a:solidFill>
              <a:schemeClr val="tx2">
                <a:lumMod val="40000"/>
                <a:lumOff val="60000"/>
              </a:schemeClr>
            </a:solidFill>
          </a:ln>
        </p:spPr>
        <p:txBody>
          <a:bodyPr lIns="76729" tIns="38364" rIns="76729" bIns="38364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marR="0" lvl="0" indent="0" algn="l" defTabSz="914400" rtl="0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400" b="1" i="0" u="none" strike="noStrike" kern="1200" cap="none" spc="0" normalizeH="0" baseline="0" noProof="1">
                <a:ln>
                  <a:noFill/>
                </a:ln>
                <a:solidFill>
                  <a:srgbClr val="28498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除标题、署名外，可以分成五个部分：</a:t>
            </a:r>
            <a:endParaRPr kumimoji="0" lang="zh-CN" altLang="zh-CN" sz="2400" b="1" i="0" u="none" strike="noStrike" kern="1200" cap="none" spc="0" normalizeH="0" baseline="0" noProof="1">
              <a:ln>
                <a:noFill/>
              </a:ln>
              <a:solidFill>
                <a:srgbClr val="28498B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0" marR="0" lvl="0" indent="0" algn="l" defTabSz="914400" rtl="0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一、</a:t>
            </a:r>
            <a:r>
              <a:rPr kumimoji="0" lang="zh-CN" altLang="zh-CN" sz="2400" b="1" i="0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研究的基本情况</a:t>
            </a:r>
            <a:endParaRPr kumimoji="0" lang="zh-CN" altLang="zh-CN" sz="2400" b="1" i="0" u="none" strike="noStrike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0" marR="0" lvl="0" indent="0" algn="l" defTabSz="914400" rtl="0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400" b="1" i="0" u="none" strike="noStrike" kern="1200" cap="none" spc="0" normalizeH="0" baseline="0" noProof="1">
                <a:ln>
                  <a:noFill/>
                </a:ln>
                <a:solidFill>
                  <a:srgbClr val="28498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（研究背景、研究价值、概念界定、研究目标、研究内容）</a:t>
            </a:r>
            <a:endParaRPr kumimoji="0" lang="zh-CN" altLang="zh-CN" sz="2400" b="1" i="0" u="none" strike="noStrike" kern="1200" cap="none" spc="0" normalizeH="0" baseline="0" noProof="1">
              <a:ln>
                <a:noFill/>
              </a:ln>
              <a:solidFill>
                <a:srgbClr val="28498B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0" marR="0" lvl="0" indent="0" algn="l" defTabSz="914400" rtl="0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二、</a:t>
            </a:r>
            <a:r>
              <a:rPr kumimoji="0" lang="zh-CN" altLang="zh-CN" sz="2400" b="1" i="0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研究的基本过程</a:t>
            </a:r>
            <a:r>
              <a:rPr kumimoji="0" lang="zh-CN" altLang="zh-CN" sz="2400" b="1" i="0" u="none" strike="noStrike" kern="1200" cap="none" spc="0" normalizeH="0" baseline="0" noProof="1">
                <a:ln>
                  <a:noFill/>
                </a:ln>
                <a:solidFill>
                  <a:srgbClr val="28498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（工作报告，反映研究历程）</a:t>
            </a:r>
            <a:endParaRPr kumimoji="0" lang="zh-CN" altLang="zh-CN" sz="2400" b="1" i="0" u="none" strike="noStrike" kern="1200" cap="none" spc="0" normalizeH="0" baseline="0" noProof="1">
              <a:ln>
                <a:noFill/>
              </a:ln>
              <a:solidFill>
                <a:srgbClr val="28498B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0" marR="0" lvl="0" indent="0" algn="l" defTabSz="914400" rtl="0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三、</a:t>
            </a:r>
            <a:r>
              <a:rPr kumimoji="0" lang="zh-CN" altLang="zh-CN" sz="2400" b="1" i="0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研究内容的展开</a:t>
            </a:r>
            <a:r>
              <a:rPr kumimoji="0" lang="zh-CN" altLang="zh-CN" sz="2400" b="1" i="0" u="none" strike="noStrike" kern="1200" cap="none" spc="0" normalizeH="0" baseline="0" noProof="1">
                <a:ln>
                  <a:noFill/>
                </a:ln>
                <a:solidFill>
                  <a:srgbClr val="28498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（以申报时的内容为序一一陈述）</a:t>
            </a:r>
            <a:endParaRPr kumimoji="0" lang="zh-CN" altLang="zh-CN" sz="2400" b="1" i="0" u="none" strike="noStrike" kern="1200" cap="none" spc="0" normalizeH="0" baseline="0" noProof="1">
              <a:ln>
                <a:noFill/>
              </a:ln>
              <a:solidFill>
                <a:srgbClr val="28498B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0" marR="0" lvl="0" indent="0" algn="l" defTabSz="914400" rtl="0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四、</a:t>
            </a:r>
            <a:r>
              <a:rPr kumimoji="0" lang="zh-CN" altLang="zh-CN" sz="2400" b="1" i="0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研究的主要成果</a:t>
            </a:r>
            <a:r>
              <a:rPr kumimoji="0" lang="zh-CN" altLang="zh-CN" sz="2400" b="1" i="0" u="none" strike="noStrike" kern="1200" cap="none" spc="0" normalizeH="0" baseline="0" noProof="1">
                <a:ln>
                  <a:noFill/>
                </a:ln>
                <a:solidFill>
                  <a:srgbClr val="28498B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（初步成果）从理论与实践两个方面</a:t>
            </a:r>
            <a:endParaRPr kumimoji="0" lang="zh-CN" altLang="zh-CN" sz="2400" b="1" i="0" u="none" strike="noStrike" kern="1200" cap="none" spc="0" normalizeH="0" baseline="0" noProof="1">
              <a:ln>
                <a:noFill/>
              </a:ln>
              <a:solidFill>
                <a:srgbClr val="28498B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0" marR="0" lvl="0" indent="0" algn="l" defTabSz="914400" rtl="0">
              <a:lnSpc>
                <a:spcPct val="1400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defRPr/>
            </a:pPr>
            <a:r>
              <a:rPr kumimoji="0" lang="zh-CN" altLang="zh-CN" sz="2400" b="1" i="0" u="none" strike="noStrike" kern="120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五、</a:t>
            </a:r>
            <a:r>
              <a:rPr kumimoji="0" lang="zh-CN" altLang="zh-CN" sz="2400" b="1" i="0" u="none" strike="noStrike" kern="1200" cap="none" spc="0" normalizeH="0" baseline="0" noProof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存在问题及打算</a:t>
            </a:r>
            <a:endParaRPr kumimoji="0" lang="zh-CN" altLang="zh-CN" sz="2400" b="1" i="0" u="none" strike="noStrike" kern="1200" cap="none" spc="0" normalizeH="0" baseline="0" noProof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 flipV="1">
            <a:off x="0" y="179070"/>
            <a:ext cx="5918200" cy="627380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98550" y="222885"/>
            <a:ext cx="47129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中期研究报告的基本格式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" name="Picture 4" descr="C:\Users\Administrator\Desktop\青花瓷ppt素材\1好用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" y="-13474"/>
            <a:ext cx="1027643" cy="10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 flipV="1">
            <a:off x="0" y="179070"/>
            <a:ext cx="5078730" cy="627380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80135" y="193040"/>
            <a:ext cx="3937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1.1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研究的基本情况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" name="Picture 4" descr="C:\Users\Administrator\Desktop\青花瓷ppt素材\1好用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" y="-13474"/>
            <a:ext cx="1027643" cy="10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Rectangle 3"/>
          <p:cNvSpPr/>
          <p:nvPr/>
        </p:nvSpPr>
        <p:spPr>
          <a:xfrm>
            <a:off x="1151890" y="1345565"/>
            <a:ext cx="7926705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76729" tIns="38364" rIns="76729" bIns="38364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要简明扼要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。主要讲清你要研究的是个什么问题，主要解决什么问题，为什么要研究这个问题。大的思路怎样，指导思想如何，用什么理论来做支撑等等。</a:t>
            </a:r>
            <a:endParaRPr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lang="en-US"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内容包括：</a:t>
            </a:r>
            <a:endParaRPr sz="24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①提出研究的问题；②介绍研究的背景；③研究的价值意义；④核心概念的界定；⑤研究的目标与内容等</a:t>
            </a:r>
            <a:r>
              <a:rPr lang="zh-CN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 uiExpand="1" build="p"/>
      <p:bldP spid="27652" grpId="1" animBg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矩形 3"/>
          <p:cNvSpPr/>
          <p:nvPr/>
        </p:nvSpPr>
        <p:spPr>
          <a:xfrm flipV="1">
            <a:off x="0" y="179070"/>
            <a:ext cx="5078730" cy="627380"/>
          </a:xfrm>
          <a:prstGeom prst="rect">
            <a:avLst/>
          </a:prstGeom>
          <a:solidFill>
            <a:srgbClr val="2849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b="1" dirty="0">
              <a:solidFill>
                <a:schemeClr val="bg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80135" y="193040"/>
            <a:ext cx="3937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1.2 </a:t>
            </a:r>
            <a:r>
              <a:rPr lang="zh-CN" altLang="en-US" sz="3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研究的基本过程</a:t>
            </a:r>
            <a:endParaRPr lang="zh-CN" altLang="en-US" sz="32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" name="Picture 4" descr="C:\Users\Administrator\Desktop\青花瓷ppt素材\1好用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" y="-13474"/>
            <a:ext cx="1027643" cy="101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2" name="Rectangle 3"/>
          <p:cNvSpPr/>
          <p:nvPr/>
        </p:nvSpPr>
        <p:spPr>
          <a:xfrm>
            <a:off x="1224280" y="1129665"/>
            <a:ext cx="8209280" cy="413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76729" tIns="38364" rIns="76729" bIns="38364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主要表述课题组是</a:t>
            </a: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如何开展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这个研究工作的，相当于</a:t>
            </a:r>
            <a:r>
              <a:rPr sz="24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工作报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告。</a:t>
            </a:r>
            <a:endParaRPr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eaLnBrk="1" hangingPunct="1">
              <a:buNone/>
            </a:pPr>
            <a:r>
              <a:rPr 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以研究历程为线索，讲清楚以下几个方面：</a:t>
            </a:r>
            <a:endParaRPr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eaLnBrk="1" hangingPunct="1">
              <a:buNone/>
            </a:pPr>
            <a:r>
              <a:rPr 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（1）立项与开题的时间，专家的意见等；如何组织、如何分工、如何制订制度等</a:t>
            </a:r>
            <a:r>
              <a:rPr lang="zh-CN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eaLnBrk="1" hangingPunct="1">
              <a:buNone/>
            </a:pPr>
            <a:r>
              <a:rPr 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（2）研究过程中的主要活动，主要研究的是什么方面的内容，解决了什么方面的问题。</a:t>
            </a:r>
            <a:endParaRPr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eaLnBrk="1" hangingPunct="1">
              <a:buNone/>
            </a:pPr>
            <a:r>
              <a:rPr 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（3）中期评估前做了什么样的总结，有什么收获。</a:t>
            </a:r>
            <a:endParaRPr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eaLnBrk="1" hangingPunct="1">
              <a:buNone/>
            </a:pPr>
            <a:r>
              <a:rPr lang="en-US"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2400" b="1" dirty="0">
                <a:solidFill>
                  <a:srgbClr val="01458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扼要写出研究过程中各阶段研究工作的实施情况；着重写出各项主要研究内容的研究思路和实施情况或具体作法。</a:t>
            </a:r>
            <a:endParaRPr sz="2400" b="1" dirty="0">
              <a:solidFill>
                <a:srgbClr val="01458E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animBg="1" uiExpand="1" build="p"/>
      <p:bldP spid="27652" grpId="1" animBg="1" build="p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4782,&quot;width&quot;:15856}"/>
</p:tagLst>
</file>

<file path=ppt/tags/tag2.xml><?xml version="1.0" encoding="utf-8"?>
<p:tagLst xmlns:p="http://schemas.openxmlformats.org/presentationml/2006/main">
  <p:tag name="KSO_WM_UNIT_PLACING_PICTURE_USER_VIEWPORT" val="{&quot;height&quot;:1997.3275590551182,&quot;width&quot;:1989.7102362204723}"/>
</p:tagLst>
</file>

<file path=ppt/tags/tag3.xml><?xml version="1.0" encoding="utf-8"?>
<p:tagLst xmlns:p="http://schemas.openxmlformats.org/presentationml/2006/main">
  <p:tag name="KSO_WM_UNIT_PLACING_PICTURE_USER_VIEWPORT" val="{&quot;height&quot;:1997.3275590551182,&quot;width&quot;:1989.7102362204723}"/>
</p:tagLst>
</file>

<file path=ppt/tags/tag4.xml><?xml version="1.0" encoding="utf-8"?>
<p:tagLst xmlns:p="http://schemas.openxmlformats.org/presentationml/2006/main">
  <p:tag name="KSO_WM_UNIT_PLACING_PICTURE_USER_VIEWPORT" val="{&quot;height&quot;:1997.3275590551182,&quot;width&quot;:1989.7102362204723}"/>
</p:tagLst>
</file>

<file path=ppt/tags/tag5.xml><?xml version="1.0" encoding="utf-8"?>
<p:tagLst xmlns:p="http://schemas.openxmlformats.org/presentationml/2006/main">
  <p:tag name="KSO_WPP_MARK_KEY" val="5dd94c34-2d9b-4d0d-ad77-280d6e15b768"/>
  <p:tag name="COMMONDATA" val="eyJoZGlkIjoiNDdkYzZmYTcwNDQ1MDgyY2RkNDkyYzc1ZjZjYTkwY2YifQ=="/>
</p:tagLst>
</file>

<file path=ppt/theme/theme1.xml><?xml version="1.0" encoding="utf-8"?>
<a:theme xmlns:a="http://schemas.openxmlformats.org/drawingml/2006/main" name="新浪微博：@注龙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3152</Words>
  <Application>WPS 演示</Application>
  <PresentationFormat>自定义</PresentationFormat>
  <Paragraphs>202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方正姚体</vt:lpstr>
      <vt:lpstr>Arial Unicode MS</vt:lpstr>
      <vt:lpstr>Calibri</vt:lpstr>
      <vt:lpstr>PT Sans</vt:lpstr>
      <vt:lpstr>Open Sans Light</vt:lpstr>
      <vt:lpstr>Segoe Print</vt:lpstr>
      <vt:lpstr>PT Sans Caption</vt:lpstr>
      <vt:lpstr>叶根友毛笔行书2.0版</vt:lpstr>
      <vt:lpstr>新浪微博：@注龙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PPTS</dc:title>
  <dc:creator>PPTS</dc:creator>
  <cp:keywords>PPTS</cp:keywords>
  <dc:description>PPTS</dc:description>
  <dc:subject>PPTS</dc:subject>
  <cp:category>PPTS</cp:category>
  <cp:lastModifiedBy>第九周期元素</cp:lastModifiedBy>
  <cp:revision>174</cp:revision>
  <dcterms:created xsi:type="dcterms:W3CDTF">2012-08-29T03:07:00Z</dcterms:created>
  <dcterms:modified xsi:type="dcterms:W3CDTF">2022-09-27T10:04:33Z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A5CA0AC028834FCE9538257302BBF48A</vt:lpwstr>
  </property>
</Properties>
</file>