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62" r:id="rId3"/>
    <p:sldId id="259" r:id="rId4"/>
    <p:sldId id="274" r:id="rId5"/>
    <p:sldId id="276" r:id="rId6"/>
    <p:sldId id="277" r:id="rId7"/>
    <p:sldId id="302" r:id="rId8"/>
    <p:sldId id="267" r:id="rId9"/>
    <p:sldId id="268" r:id="rId10"/>
    <p:sldId id="270" r:id="rId11"/>
    <p:sldId id="293" r:id="rId12"/>
    <p:sldId id="271" r:id="rId13"/>
    <p:sldId id="294" r:id="rId14"/>
    <p:sldId id="297" r:id="rId15"/>
    <p:sldId id="298" r:id="rId16"/>
    <p:sldId id="314" r:id="rId17"/>
    <p:sldId id="279" r:id="rId18"/>
  </p:sldIdLst>
  <p:sldSz cx="6858000" cy="9903460" type="A4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FFFFFF"/>
    <a:srgbClr val="FFCFCF"/>
    <a:srgbClr val="EAECEE"/>
    <a:srgbClr val="EAE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126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360476" y="1143000"/>
            <a:ext cx="213704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57250" y="1620798"/>
            <a:ext cx="5143500" cy="344792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57250" y="5201683"/>
            <a:ext cx="5143500" cy="23910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07756" y="527275"/>
            <a:ext cx="1478756" cy="839284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71488" y="527275"/>
            <a:ext cx="4350544" cy="839284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916" y="2469023"/>
            <a:ext cx="5915025" cy="411962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67916" y="6627618"/>
            <a:ext cx="5915025" cy="216641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71488" y="2636375"/>
            <a:ext cx="2914650" cy="628374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71863" y="2636375"/>
            <a:ext cx="2914650" cy="628374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527275"/>
            <a:ext cx="5915025" cy="191423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72381" y="2427758"/>
            <a:ext cx="2901255" cy="118980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2381" y="3617565"/>
            <a:ext cx="2901255" cy="532089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471863" y="2427758"/>
            <a:ext cx="2915543" cy="118980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3471863" y="3617565"/>
            <a:ext cx="2915543" cy="532089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660240"/>
            <a:ext cx="2211883" cy="231084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915543" y="1425935"/>
            <a:ext cx="3471863" cy="703797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72381" y="2971080"/>
            <a:ext cx="2211883" cy="550429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660240"/>
            <a:ext cx="2211883" cy="231084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15543" y="1425935"/>
            <a:ext cx="3471863" cy="703797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72381" y="2971080"/>
            <a:ext cx="2211883" cy="550429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71488" y="527275"/>
            <a:ext cx="5915025" cy="1914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71488" y="2636375"/>
            <a:ext cx="5915025" cy="6283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488" y="9179170"/>
            <a:ext cx="1543050" cy="527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271713" y="9179170"/>
            <a:ext cx="2314575" cy="527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843463" y="9179170"/>
            <a:ext cx="1543050" cy="527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tags" Target="../tags/tag3.xml"/><Relationship Id="rId4" Type="http://schemas.openxmlformats.org/officeDocument/2006/relationships/image" Target="../media/image2.png"/><Relationship Id="rId3" Type="http://schemas.openxmlformats.org/officeDocument/2006/relationships/tags" Target="../tags/tag2.xml"/><Relationship Id="rId2" Type="http://schemas.openxmlformats.org/officeDocument/2006/relationships/image" Target="../media/image1.png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0.xml"/><Relationship Id="rId15" Type="http://schemas.openxmlformats.org/officeDocument/2006/relationships/image" Target="../media/image5.jpeg"/><Relationship Id="rId14" Type="http://schemas.openxmlformats.org/officeDocument/2006/relationships/tags" Target="../tags/tag9.xml"/><Relationship Id="rId13" Type="http://schemas.openxmlformats.org/officeDocument/2006/relationships/image" Target="NULL" TargetMode="External"/><Relationship Id="rId12" Type="http://schemas.openxmlformats.org/officeDocument/2006/relationships/image" Target="../media/image4.jpeg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jpeg"/><Relationship Id="rId8" Type="http://schemas.openxmlformats.org/officeDocument/2006/relationships/tags" Target="../tags/tag83.xml"/><Relationship Id="rId7" Type="http://schemas.openxmlformats.org/officeDocument/2006/relationships/image" Target="../media/image46.jpeg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51.jpeg"/><Relationship Id="rId13" Type="http://schemas.openxmlformats.org/officeDocument/2006/relationships/image" Target="../media/image50.jpeg"/><Relationship Id="rId12" Type="http://schemas.openxmlformats.org/officeDocument/2006/relationships/image" Target="../media/image49.jpeg"/><Relationship Id="rId11" Type="http://schemas.openxmlformats.org/officeDocument/2006/relationships/tags" Target="../tags/tag84.xml"/><Relationship Id="rId10" Type="http://schemas.openxmlformats.org/officeDocument/2006/relationships/image" Target="../media/image48.jpeg"/><Relationship Id="rId1" Type="http://schemas.openxmlformats.org/officeDocument/2006/relationships/tags" Target="../tags/tag7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3.jpeg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image" Target="../media/image52.png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9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image" Target="../media/image54.png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55.jpeg"/><Relationship Id="rId11" Type="http://schemas.openxmlformats.org/officeDocument/2006/relationships/tags" Target="../tags/tag104.xml"/><Relationship Id="rId10" Type="http://schemas.openxmlformats.org/officeDocument/2006/relationships/tags" Target="../tags/tag103.xml"/><Relationship Id="rId1" Type="http://schemas.openxmlformats.org/officeDocument/2006/relationships/tags" Target="../tags/tag97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0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16.xml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image" Target="../media/image56.png"/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" Type="http://schemas.openxmlformats.org/officeDocument/2006/relationships/tags" Target="../tags/tag11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25.xml"/><Relationship Id="rId11" Type="http://schemas.openxmlformats.org/officeDocument/2006/relationships/image" Target="../media/image57.png"/><Relationship Id="rId10" Type="http://schemas.openxmlformats.org/officeDocument/2006/relationships/tags" Target="../tags/tag124.xml"/><Relationship Id="rId1" Type="http://schemas.openxmlformats.org/officeDocument/2006/relationships/tags" Target="../tags/tag11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9.png"/><Relationship Id="rId7" Type="http://schemas.openxmlformats.org/officeDocument/2006/relationships/image" Target="../media/image8.jpeg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" Type="http://schemas.openxmlformats.org/officeDocument/2006/relationships/tags" Target="../tags/tag1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image" Target="../media/image10.jpeg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21.xml"/><Relationship Id="rId10" Type="http://schemas.openxmlformats.org/officeDocument/2006/relationships/image" Target="../media/image11.png"/><Relationship Id="rId1" Type="http://schemas.openxmlformats.org/officeDocument/2006/relationships/tags" Target="../tags/tag1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tags" Target="../tags/tag26.xml"/><Relationship Id="rId7" Type="http://schemas.openxmlformats.org/officeDocument/2006/relationships/image" Target="../media/image12.jpe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27.xml"/><Relationship Id="rId1" Type="http://schemas.openxmlformats.org/officeDocument/2006/relationships/tags" Target="../tags/tag2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37.xml"/><Relationship Id="rId13" Type="http://schemas.openxmlformats.org/officeDocument/2006/relationships/image" Target="../media/image15.jpeg"/><Relationship Id="rId12" Type="http://schemas.openxmlformats.org/officeDocument/2006/relationships/tags" Target="../tags/tag36.xml"/><Relationship Id="rId11" Type="http://schemas.openxmlformats.org/officeDocument/2006/relationships/image" Target="../media/image14.png"/><Relationship Id="rId10" Type="http://schemas.openxmlformats.org/officeDocument/2006/relationships/tags" Target="../tags/tag35.xml"/><Relationship Id="rId1" Type="http://schemas.openxmlformats.org/officeDocument/2006/relationships/tags" Target="../tags/tag2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8" Type="http://schemas.openxmlformats.org/officeDocument/2006/relationships/tags" Target="../tags/tag42.xml"/><Relationship Id="rId7" Type="http://schemas.openxmlformats.org/officeDocument/2006/relationships/image" Target="../media/image16.jpeg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microsoft.com/office/2007/relationships/hdphoto" Target="../media/image7.wdp"/><Relationship Id="rId25" Type="http://schemas.openxmlformats.org/officeDocument/2006/relationships/slideLayout" Target="../slideLayouts/slideLayout1.xml"/><Relationship Id="rId24" Type="http://schemas.openxmlformats.org/officeDocument/2006/relationships/image" Target="../media/image25.jpeg"/><Relationship Id="rId23" Type="http://schemas.openxmlformats.org/officeDocument/2006/relationships/image" Target="../media/image24.jpeg"/><Relationship Id="rId22" Type="http://schemas.openxmlformats.org/officeDocument/2006/relationships/tags" Target="../tags/tag49.xml"/><Relationship Id="rId21" Type="http://schemas.openxmlformats.org/officeDocument/2006/relationships/image" Target="../media/image23.jpeg"/><Relationship Id="rId20" Type="http://schemas.openxmlformats.org/officeDocument/2006/relationships/tags" Target="../tags/tag48.xml"/><Relationship Id="rId2" Type="http://schemas.openxmlformats.org/officeDocument/2006/relationships/image" Target="../media/image6.png"/><Relationship Id="rId19" Type="http://schemas.openxmlformats.org/officeDocument/2006/relationships/image" Target="../media/image22.jpeg"/><Relationship Id="rId18" Type="http://schemas.openxmlformats.org/officeDocument/2006/relationships/tags" Target="../tags/tag47.xml"/><Relationship Id="rId17" Type="http://schemas.openxmlformats.org/officeDocument/2006/relationships/image" Target="../media/image21.jpeg"/><Relationship Id="rId16" Type="http://schemas.openxmlformats.org/officeDocument/2006/relationships/tags" Target="../tags/tag46.xml"/><Relationship Id="rId15" Type="http://schemas.openxmlformats.org/officeDocument/2006/relationships/image" Target="../media/image20.jpeg"/><Relationship Id="rId14" Type="http://schemas.openxmlformats.org/officeDocument/2006/relationships/tags" Target="../tags/tag45.xml"/><Relationship Id="rId13" Type="http://schemas.openxmlformats.org/officeDocument/2006/relationships/image" Target="../media/image19.jpeg"/><Relationship Id="rId12" Type="http://schemas.openxmlformats.org/officeDocument/2006/relationships/tags" Target="../tags/tag44.xml"/><Relationship Id="rId11" Type="http://schemas.openxmlformats.org/officeDocument/2006/relationships/image" Target="../media/image18.jpeg"/><Relationship Id="rId10" Type="http://schemas.openxmlformats.org/officeDocument/2006/relationships/tags" Target="../tags/tag43.xml"/><Relationship Id="rId1" Type="http://schemas.openxmlformats.org/officeDocument/2006/relationships/tags" Target="../tags/tag3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jpeg"/><Relationship Id="rId8" Type="http://schemas.openxmlformats.org/officeDocument/2006/relationships/tags" Target="../tags/tag54.xml"/><Relationship Id="rId7" Type="http://schemas.openxmlformats.org/officeDocument/2006/relationships/image" Target="../media/image26.jpeg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microsoft.com/office/2007/relationships/hdphoto" Target="../media/image7.wdp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9" Type="http://schemas.openxmlformats.org/officeDocument/2006/relationships/tags" Target="../tags/tag60.xml"/><Relationship Id="rId18" Type="http://schemas.openxmlformats.org/officeDocument/2006/relationships/image" Target="../media/image31.jpeg"/><Relationship Id="rId17" Type="http://schemas.openxmlformats.org/officeDocument/2006/relationships/tags" Target="../tags/tag59.xml"/><Relationship Id="rId16" Type="http://schemas.openxmlformats.org/officeDocument/2006/relationships/image" Target="../media/image30.jpeg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image" Target="../media/image29.jpeg"/><Relationship Id="rId12" Type="http://schemas.openxmlformats.org/officeDocument/2006/relationships/tags" Target="../tags/tag56.xml"/><Relationship Id="rId11" Type="http://schemas.openxmlformats.org/officeDocument/2006/relationships/image" Target="../media/image28.jpeg"/><Relationship Id="rId10" Type="http://schemas.openxmlformats.org/officeDocument/2006/relationships/tags" Target="../tags/tag55.xml"/><Relationship Id="rId1" Type="http://schemas.openxmlformats.org/officeDocument/2006/relationships/tags" Target="../tags/tag5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jpeg"/><Relationship Id="rId8" Type="http://schemas.openxmlformats.org/officeDocument/2006/relationships/tags" Target="../tags/tag65.xml"/><Relationship Id="rId7" Type="http://schemas.openxmlformats.org/officeDocument/2006/relationships/image" Target="../media/image32.jpeg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microsoft.com/office/2007/relationships/hdphoto" Target="../media/image7.wdp"/><Relationship Id="rId26" Type="http://schemas.openxmlformats.org/officeDocument/2006/relationships/slideLayout" Target="../slideLayouts/slideLayout1.xml"/><Relationship Id="rId25" Type="http://schemas.openxmlformats.org/officeDocument/2006/relationships/image" Target="../media/image40.png"/><Relationship Id="rId24" Type="http://schemas.openxmlformats.org/officeDocument/2006/relationships/tags" Target="../tags/tag73.xml"/><Relationship Id="rId23" Type="http://schemas.openxmlformats.org/officeDocument/2006/relationships/image" Target="../media/image39.jpeg"/><Relationship Id="rId22" Type="http://schemas.openxmlformats.org/officeDocument/2006/relationships/tags" Target="../tags/tag72.xml"/><Relationship Id="rId21" Type="http://schemas.openxmlformats.org/officeDocument/2006/relationships/image" Target="../media/image38.jpeg"/><Relationship Id="rId20" Type="http://schemas.openxmlformats.org/officeDocument/2006/relationships/tags" Target="../tags/tag71.xml"/><Relationship Id="rId2" Type="http://schemas.openxmlformats.org/officeDocument/2006/relationships/image" Target="../media/image6.png"/><Relationship Id="rId19" Type="http://schemas.openxmlformats.org/officeDocument/2006/relationships/image" Target="../media/image37.jpeg"/><Relationship Id="rId18" Type="http://schemas.openxmlformats.org/officeDocument/2006/relationships/tags" Target="../tags/tag70.xml"/><Relationship Id="rId17" Type="http://schemas.openxmlformats.org/officeDocument/2006/relationships/image" Target="../media/image21.jpeg"/><Relationship Id="rId16" Type="http://schemas.openxmlformats.org/officeDocument/2006/relationships/tags" Target="../tags/tag69.xml"/><Relationship Id="rId15" Type="http://schemas.openxmlformats.org/officeDocument/2006/relationships/image" Target="../media/image36.jpeg"/><Relationship Id="rId14" Type="http://schemas.openxmlformats.org/officeDocument/2006/relationships/tags" Target="../tags/tag68.xml"/><Relationship Id="rId13" Type="http://schemas.openxmlformats.org/officeDocument/2006/relationships/image" Target="../media/image35.jpeg"/><Relationship Id="rId12" Type="http://schemas.openxmlformats.org/officeDocument/2006/relationships/tags" Target="../tags/tag67.xml"/><Relationship Id="rId11" Type="http://schemas.openxmlformats.org/officeDocument/2006/relationships/image" Target="../media/image34.jpeg"/><Relationship Id="rId10" Type="http://schemas.openxmlformats.org/officeDocument/2006/relationships/tags" Target="../tags/tag66.xml"/><Relationship Id="rId1" Type="http://schemas.openxmlformats.org/officeDocument/2006/relationships/tags" Target="../tags/tag6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jpeg"/><Relationship Id="rId8" Type="http://schemas.openxmlformats.org/officeDocument/2006/relationships/tags" Target="../tags/tag78.xml"/><Relationship Id="rId7" Type="http://schemas.openxmlformats.org/officeDocument/2006/relationships/image" Target="../media/image41.jpeg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45.jpeg"/><Relationship Id="rId11" Type="http://schemas.openxmlformats.org/officeDocument/2006/relationships/image" Target="../media/image44.jpeg"/><Relationship Id="rId10" Type="http://schemas.openxmlformats.org/officeDocument/2006/relationships/image" Target="../media/image43.jpeg"/><Relationship Id="rId1" Type="http://schemas.openxmlformats.org/officeDocument/2006/relationships/tags" Target="../tags/tag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" name="图片 4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70" y="843915"/>
            <a:ext cx="7012940" cy="1617980"/>
          </a:xfrm>
          <a:prstGeom prst="rect">
            <a:avLst/>
          </a:prstGeom>
          <a:ln>
            <a:noFill/>
          </a:ln>
          <a:effectLst>
            <a:softEdge rad="3810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6595" y="2387600"/>
            <a:ext cx="5915025" cy="209550"/>
          </a:xfrm>
        </p:spPr>
        <p:txBody>
          <a:bodyPr>
            <a:normAutofit fontScale="90000"/>
          </a:bodyPr>
          <a:p>
            <a:pPr algn="ctr"/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主编：吴立忠  施  凯   副主编：张同江  高一年管会成员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3735" y="1117600"/>
            <a:ext cx="5915025" cy="437515"/>
          </a:xfrm>
        </p:spPr>
        <p:txBody>
          <a:bodyPr>
            <a:noAutofit/>
          </a:bodyPr>
          <a:p>
            <a:pPr marL="0" indent="0" algn="ctr">
              <a:buNone/>
            </a:pPr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华文行楷" panose="02010800040101010101" charset="-122"/>
                <a:ea typeface="华文行楷" panose="02010800040101010101" charset="-122"/>
              </a:rPr>
              <a:t>军训简报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171" name="图片 171" descr="汉字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9330" y="433070"/>
            <a:ext cx="3451225" cy="77724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69" name="图片 169" descr="图标 - 副本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860" y="227965"/>
            <a:ext cx="1725930" cy="118681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sp>
        <p:nvSpPr>
          <p:cNvPr id="4" name="内容占位符 2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673735" y="1555115"/>
            <a:ext cx="5915025" cy="437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20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0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2023</a:t>
            </a:r>
            <a:r>
              <a:rPr lang="zh-CN" altLang="en-US" sz="20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年第二期）</a:t>
            </a:r>
            <a:endParaRPr lang="zh-CN" altLang="en-US" sz="2000" b="1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内容占位符 2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696595" y="2058670"/>
            <a:ext cx="5915025" cy="437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2023</a:t>
            </a:r>
            <a:r>
              <a:rPr lang="zh-CN" altLang="en-US" sz="1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</a:t>
            </a:r>
            <a:r>
              <a:rPr lang="en-US" altLang="zh-CN" sz="1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9</a:t>
            </a:r>
            <a:r>
              <a:rPr lang="zh-CN" altLang="en-US" sz="1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月</a:t>
            </a:r>
            <a:r>
              <a:rPr lang="en-US" altLang="zh-CN" sz="1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</a:t>
            </a:r>
            <a:r>
              <a:rPr lang="zh-CN" altLang="en-US" sz="1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日</a:t>
            </a:r>
            <a:endParaRPr lang="zh-CN" altLang="en-US" sz="16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93345"/>
            <a:ext cx="6871970" cy="229870"/>
            <a:chOff x="0" y="147"/>
            <a:chExt cx="10822" cy="362"/>
          </a:xfrm>
        </p:grpSpPr>
        <p:sp>
          <p:nvSpPr>
            <p:cNvPr id="20" name="文本框 2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040" y="147"/>
              <a:ext cx="3372" cy="36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indent="285750" algn="just"/>
              <a:r>
                <a:rPr lang="en-US" altLang="zh-CN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洛高2023级军训简报第</a:t>
              </a:r>
              <a:r>
                <a:rPr lang="zh-CN" altLang="en-US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二</a:t>
              </a:r>
              <a:r>
                <a:rPr lang="en-US" altLang="zh-CN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期</a:t>
              </a:r>
              <a:r>
                <a:rPr lang="en-US" altLang="zh-CN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1</a:t>
              </a:r>
              <a:r>
                <a:rPr lang="en-US" altLang="zh-CN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版</a:t>
              </a:r>
              <a:endParaRPr lang="en-US" altLang="zh-CN" sz="900" kern="100">
                <a:latin typeface="黑体" panose="02010609060101010101" charset="-122"/>
                <a:ea typeface="黑体" panose="0201060906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0" y="497"/>
              <a:ext cx="10822" cy="0"/>
            </a:xfrm>
            <a:prstGeom prst="line">
              <a:avLst/>
            </a:prstGeom>
            <a:ln w="25400" cmpd="dbl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8" name="组合 20"/>
          <p:cNvGrpSpPr/>
          <p:nvPr/>
        </p:nvGrpSpPr>
        <p:grpSpPr>
          <a:xfrm>
            <a:off x="511810" y="2806065"/>
            <a:ext cx="6067425" cy="2604770"/>
            <a:chOff x="6518" y="4843"/>
            <a:chExt cx="9555" cy="4102"/>
          </a:xfrm>
        </p:grpSpPr>
        <p:sp>
          <p:nvSpPr>
            <p:cNvPr id="241" name="AutoShape 50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6518" y="4843"/>
              <a:ext cx="9555" cy="3236"/>
            </a:xfrm>
            <a:prstGeom prst="roundRect">
              <a:avLst>
                <a:gd name="adj" fmla="val 16667"/>
              </a:avLst>
            </a:prstGeom>
            <a:noFill/>
            <a:ln w="28575" cmpd="sng">
              <a:solidFill>
                <a:srgbClr val="FFC000"/>
              </a:solidFill>
              <a:prstDash val="dash"/>
              <a:round/>
            </a:ln>
          </p:spPr>
        </p:sp>
        <p:pic>
          <p:nvPicPr>
            <p:cNvPr id="41" name="Picture 9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2" r:link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430" y="7327"/>
              <a:ext cx="1440" cy="1618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</p:pic>
      </p:grpSp>
      <p:sp>
        <p:nvSpPr>
          <p:cNvPr id="100" name="文本框 99"/>
          <p:cNvSpPr txBox="1"/>
          <p:nvPr/>
        </p:nvSpPr>
        <p:spPr>
          <a:xfrm>
            <a:off x="674370" y="2818130"/>
            <a:ext cx="5573395" cy="18935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355600" algn="just" fontAlgn="auto">
              <a:lnSpc>
                <a:spcPct val="11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sz="1400" b="1">
                <a:ea typeface="楷体" panose="02010609060101010101" charset="-122"/>
              </a:rPr>
              <a:t>军训伴着烈日、激情、汗水与欢乐。一切才从这里刚刚起步，自我挑战、独自担当，我们带着坚毅的心迎难而上。</a:t>
            </a:r>
            <a:endParaRPr lang="zh-CN" sz="1400" b="1">
              <a:ea typeface="楷体" panose="02010609060101010101" charset="-122"/>
            </a:endParaRPr>
          </a:p>
          <a:p>
            <a:pPr indent="355600" algn="just" fontAlgn="auto">
              <a:lnSpc>
                <a:spcPct val="11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en-US" altLang="zh-CN" sz="1400" b="1">
                <a:ea typeface="楷体" panose="02010609060101010101" charset="-122"/>
              </a:rPr>
              <a:t>        </a:t>
            </a:r>
            <a:r>
              <a:rPr lang="zh-CN" sz="1400" b="1">
                <a:ea typeface="楷体" panose="02010609060101010101" charset="-122"/>
              </a:rPr>
              <a:t>军训属于青春，它使拥有青春活力的我们增添了军人的英姿飒爽，一次刻骨铭心的亲身体会使原本平静的生活更加充实、丰富。一段烈日下的军旅生活，使原本宁静的心灵热血沸腾，当我们将烈日下的一次次磨练存储青春时，我们的年华已留下丰硕的果实，我们斗志昂扬，意气风发，因为我们的青春烙下了军人的痕迹！</a:t>
            </a:r>
            <a:endParaRPr lang="zh-CN" sz="1400" b="1">
              <a:ea typeface="楷体" panose="02010609060101010101" charset="-122"/>
            </a:endParaRPr>
          </a:p>
          <a:p>
            <a:pPr indent="355600" algn="just" fontAlgn="auto">
              <a:lnSpc>
                <a:spcPct val="11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sz="1400" b="1">
                <a:ea typeface="楷体" panose="02010609060101010101" charset="-122"/>
              </a:rPr>
              <a:t>年轻的战场中，军训的赞歌，永远嘹亮！</a:t>
            </a:r>
            <a:endParaRPr lang="zh-CN" altLang="en-US" sz="1400" b="1">
              <a:ea typeface="楷体" panose="02010609060101010101" charset="-122"/>
            </a:endParaRPr>
          </a:p>
        </p:txBody>
      </p:sp>
      <p:sp>
        <p:nvSpPr>
          <p:cNvPr id="240" name="艺术字 166"/>
          <p:cNvSpPr txBox="1">
            <a:spLocks noChangeArrowheads="1" noChangeShapeType="1" noTextEdit="1"/>
          </p:cNvSpPr>
          <p:nvPr>
            <p:custDataLst>
              <p:tags r:id="rId14"/>
            </p:custDataLst>
          </p:nvPr>
        </p:nvSpPr>
        <p:spPr bwMode="auto">
          <a:xfrm>
            <a:off x="1147763" y="5136833"/>
            <a:ext cx="4048125" cy="561975"/>
          </a:xfrm>
          <a:prstGeom prst="rect">
            <a:avLst/>
          </a:prstGeom>
        </p:spPr>
        <p:txBody>
          <a:bodyPr wrap="square" numCol="1" fromWordArt="1">
            <a:prstTxWarp prst="textPlain">
              <a:avLst>
                <a:gd name="adj" fmla="val 50000"/>
              </a:avLst>
            </a:prstTxWarp>
            <a:noAutofit/>
          </a:bodyPr>
          <a:lstStyle/>
          <a:p>
            <a:pPr algn="ctr"/>
            <a:r>
              <a:rPr lang="en-US" altLang="zh-CN" sz="3600" b="1" kern="100">
                <a:solidFill>
                  <a:srgbClr val="993366"/>
                </a:solidFill>
                <a:effectLst>
                  <a:outerShdw dist="45847" dir="2021404" algn="ctr">
                    <a:srgbClr val="B2B2B2">
                      <a:alpha val="80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Times New Roman" panose="02020603050405020304"/>
                <a:sym typeface="Times New Roman" panose="02020603050405020304"/>
              </a:rPr>
              <a:t>致我最敬爱的教官</a:t>
            </a:r>
            <a:endParaRPr lang="en-US" altLang="zh-CN" sz="1200" kern="0">
              <a:latin typeface="等线" panose="02010600030101010101" charset="-122"/>
              <a:ea typeface="等线" panose="02010600030101010101" charset="-122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60" name="图片 6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5" y="8239125"/>
            <a:ext cx="5198110" cy="1795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9" name="AutoShape 3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30860" y="5974715"/>
            <a:ext cx="6048375" cy="2484120"/>
          </a:xfrm>
          <a:prstGeom prst="flowChartAlternateProcess">
            <a:avLst/>
          </a:prstGeom>
          <a:noFill/>
          <a:ln w="28575" cmpd="sng">
            <a:solidFill>
              <a:srgbClr val="FFC000"/>
            </a:solidFill>
            <a:prstDash val="dash"/>
            <a:miter lim="800000"/>
          </a:ln>
          <a:effectLst/>
        </p:spPr>
      </p:sp>
      <p:sp>
        <p:nvSpPr>
          <p:cNvPr id="10" name="文本框 9"/>
          <p:cNvSpPr txBox="1"/>
          <p:nvPr/>
        </p:nvSpPr>
        <p:spPr>
          <a:xfrm>
            <a:off x="784860" y="6111240"/>
            <a:ext cx="5581015" cy="236093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 algn="just">
              <a:lnSpc>
                <a:spcPct val="110000"/>
              </a:lnSpc>
            </a:pPr>
            <a:r>
              <a:rPr lang="en-US" altLang="zh-CN" sz="1400" b="1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sz="1400" b="1">
                <a:latin typeface="楷体" panose="02010609060101010101" charset="-122"/>
                <a:ea typeface="楷体" panose="02010609060101010101" charset="-122"/>
              </a:rPr>
              <a:t>看着教官们为我们演示军事动作，不禁感叹他们军姿刚正、整齐，想着他们历经怎样残酷的训练才能有今天如此完美的动作，想着他们可能在炎阳下中暑，在寒冷下冻伤，我不禁心微微一颤。台上一分钟，台下十年功，这一分钟又是花费了多少的血与泪、汗与水而换来的。这一周军训，对我们来说，其实只是一个体验，我们只是适度体验一下军人的辛苦，却并不能达到军人的标准。因为教官们总有顾虑，顾虑我们的身体素质；顾虑我们的心理承受能力。他们如果按部队军人的标准来要求我们，日常的训练难度和强度会上升到难以完成的地步。军训让我懂得了军人，让我学会了珍惜来之不易的幸福生活。</a:t>
            </a:r>
            <a:endParaRPr lang="zh-CN" altLang="en-US" sz="14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677893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3092768"/>
            <a:ext cx="4772025" cy="477202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0" y="93345"/>
            <a:ext cx="6871970" cy="229870"/>
            <a:chOff x="0" y="147"/>
            <a:chExt cx="10822" cy="362"/>
          </a:xfrm>
        </p:grpSpPr>
        <p:sp>
          <p:nvSpPr>
            <p:cNvPr id="20" name="文本框 2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040" y="147"/>
              <a:ext cx="3372" cy="36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 rot="0" vert="horz" wrap="square" lIns="91440" tIns="45720" rIns="91440" bIns="45720" anchor="t" anchorCtr="0">
              <a:spAutoFit/>
            </a:bodyPr>
            <a:p>
              <a:pPr indent="285750" algn="just"/>
              <a:r>
                <a:rPr lang="en-US" altLang="zh-CN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洛高2023级军训简报第</a:t>
              </a:r>
              <a:r>
                <a:rPr lang="zh-CN" altLang="en-US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二</a:t>
              </a:r>
              <a:r>
                <a:rPr lang="en-US" altLang="zh-CN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期10版</a:t>
              </a:r>
              <a:endParaRPr lang="en-US" altLang="zh-CN" sz="900" kern="100">
                <a:latin typeface="黑体" panose="02010609060101010101" charset="-122"/>
                <a:ea typeface="黑体" panose="0201060906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cxnSp>
          <p:nvCxnSpPr>
            <p:cNvPr id="3" name="直接连接符 2"/>
            <p:cNvCxnSpPr/>
            <p:nvPr>
              <p:custDataLst>
                <p:tags r:id="rId5"/>
              </p:custDataLst>
            </p:nvPr>
          </p:nvCxnSpPr>
          <p:spPr>
            <a:xfrm>
              <a:off x="0" y="497"/>
              <a:ext cx="10822" cy="0"/>
            </a:xfrm>
            <a:prstGeom prst="line">
              <a:avLst/>
            </a:prstGeom>
            <a:ln w="25400" cmpd="dbl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" name="矩形 1"/>
          <p:cNvSpPr/>
          <p:nvPr/>
        </p:nvSpPr>
        <p:spPr>
          <a:xfrm>
            <a:off x="1766570" y="362585"/>
            <a:ext cx="3400425" cy="820420"/>
          </a:xfrm>
          <a:prstGeom prst="rect">
            <a:avLst/>
          </a:prstGeom>
          <a:noFill/>
          <a:ln>
            <a:noFill/>
          </a:ln>
        </p:spPr>
        <p:txBody>
          <a:bodyPr vert="horz" wrap="none" rtlCol="0" anchor="t">
            <a:noAutofit/>
          </a:bodyPr>
          <a:p>
            <a:pPr algn="dist">
              <a:lnSpc>
                <a:spcPct val="90000"/>
              </a:lnSpc>
            </a:pPr>
            <a:r>
              <a:rPr lang="zh-CN" altLang="en-US" sz="54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急</a:t>
            </a:r>
            <a:r>
              <a:rPr lang="en-US" altLang="zh-CN" sz="54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zh-CN" altLang="en-US" sz="54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救</a:t>
            </a:r>
            <a:r>
              <a:rPr lang="en-US" altLang="zh-CN" sz="54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zh-CN" altLang="en-US" sz="54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训</a:t>
            </a:r>
            <a:r>
              <a:rPr lang="en-US" altLang="zh-CN" sz="54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zh-CN" altLang="en-US" sz="54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练</a:t>
            </a:r>
            <a:endParaRPr lang="zh-CN" altLang="en-US" sz="5400" b="1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6" name="图片 15" descr="C:/Users/lenovo/Desktop/军训/插画/急救8.jpg急救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331" b="331"/>
          <a:stretch>
            <a:fillRect/>
          </a:stretch>
        </p:blipFill>
        <p:spPr>
          <a:xfrm>
            <a:off x="450850" y="1216025"/>
            <a:ext cx="2976778" cy="2217794"/>
          </a:xfrm>
          <a:prstGeom prst="rect">
            <a:avLst/>
          </a:prstGeom>
        </p:spPr>
      </p:pic>
      <p:pic>
        <p:nvPicPr>
          <p:cNvPr id="23" name="图片 22" descr="C:/Users/lenovo/Desktop/军训/插画/急救12.jpg急救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t="331" b="331"/>
          <a:stretch>
            <a:fillRect/>
          </a:stretch>
        </p:blipFill>
        <p:spPr>
          <a:xfrm>
            <a:off x="3545942" y="1216025"/>
            <a:ext cx="2976778" cy="2217794"/>
          </a:xfrm>
          <a:prstGeom prst="rect">
            <a:avLst/>
          </a:prstGeom>
        </p:spPr>
      </p:pic>
      <p:pic>
        <p:nvPicPr>
          <p:cNvPr id="25" name="图片 24" descr="C:\Users\lenovo\Desktop\军训\插画\急救10.jpg急救10"/>
          <p:cNvPicPr>
            <a:picLocks noChangeAspect="1"/>
          </p:cNvPicPr>
          <p:nvPr/>
        </p:nvPicPr>
        <p:blipFill>
          <a:blip r:embed="rId10"/>
          <a:srcRect t="12800" b="8492"/>
          <a:stretch>
            <a:fillRect/>
          </a:stretch>
        </p:blipFill>
        <p:spPr>
          <a:xfrm>
            <a:off x="450850" y="3581400"/>
            <a:ext cx="6071870" cy="3584575"/>
          </a:xfrm>
          <a:prstGeom prst="rect">
            <a:avLst/>
          </a:prstGeom>
        </p:spPr>
      </p:pic>
      <p:pic>
        <p:nvPicPr>
          <p:cNvPr id="4" name="图片 3" descr="急救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50850" y="7313295"/>
            <a:ext cx="1879600" cy="2508885"/>
          </a:xfrm>
          <a:prstGeom prst="rect">
            <a:avLst/>
          </a:prstGeom>
        </p:spPr>
      </p:pic>
      <p:pic>
        <p:nvPicPr>
          <p:cNvPr id="11" name="图片 10" descr="急救3"/>
          <p:cNvPicPr>
            <a:picLocks noChangeAspect="1"/>
          </p:cNvPicPr>
          <p:nvPr/>
        </p:nvPicPr>
        <p:blipFill>
          <a:blip r:embed="rId13"/>
          <a:srcRect t="10556"/>
          <a:stretch>
            <a:fillRect/>
          </a:stretch>
        </p:blipFill>
        <p:spPr>
          <a:xfrm>
            <a:off x="2446020" y="7338695"/>
            <a:ext cx="2081530" cy="2484120"/>
          </a:xfrm>
          <a:prstGeom prst="rect">
            <a:avLst/>
          </a:prstGeom>
        </p:spPr>
      </p:pic>
      <p:pic>
        <p:nvPicPr>
          <p:cNvPr id="13" name="图片 12" descr="急救1"/>
          <p:cNvPicPr>
            <a:picLocks noChangeAspect="1"/>
          </p:cNvPicPr>
          <p:nvPr/>
        </p:nvPicPr>
        <p:blipFill>
          <a:blip r:embed="rId14"/>
          <a:srcRect l="15569" r="7772"/>
          <a:stretch>
            <a:fillRect/>
          </a:stretch>
        </p:blipFill>
        <p:spPr>
          <a:xfrm>
            <a:off x="4643120" y="7371080"/>
            <a:ext cx="1878965" cy="24517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>
            <a:off x="0" y="93345"/>
            <a:ext cx="6871970" cy="229870"/>
            <a:chOff x="0" y="147"/>
            <a:chExt cx="10822" cy="362"/>
          </a:xfrm>
        </p:grpSpPr>
        <p:sp>
          <p:nvSpPr>
            <p:cNvPr id="20" name="文本框 2"/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7040" y="147"/>
              <a:ext cx="3372" cy="36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 rot="0" vert="horz" wrap="square" lIns="91440" tIns="45720" rIns="91440" bIns="45720" anchor="t" anchorCtr="0">
              <a:spAutoFit/>
            </a:bodyPr>
            <a:p>
              <a:pPr indent="285750" algn="just"/>
              <a:r>
                <a:rPr lang="en-US" altLang="zh-CN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洛高2023级军训简报第</a:t>
              </a:r>
              <a:r>
                <a:rPr lang="zh-CN" altLang="en-US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二</a:t>
              </a:r>
              <a:r>
                <a:rPr lang="en-US" altLang="zh-CN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期11版</a:t>
              </a:r>
              <a:endParaRPr lang="en-US" altLang="zh-CN" sz="900" kern="100">
                <a:latin typeface="黑体" panose="02010609060101010101" charset="-122"/>
                <a:ea typeface="黑体" panose="0201060906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cxnSp>
          <p:nvCxnSpPr>
            <p:cNvPr id="3" name="直接连接符 2"/>
            <p:cNvCxnSpPr/>
            <p:nvPr>
              <p:custDataLst>
                <p:tags r:id="rId2"/>
              </p:custDataLst>
            </p:nvPr>
          </p:nvCxnSpPr>
          <p:spPr>
            <a:xfrm>
              <a:off x="0" y="497"/>
              <a:ext cx="10822" cy="0"/>
            </a:xfrm>
            <a:prstGeom prst="line">
              <a:avLst/>
            </a:prstGeom>
            <a:ln w="25400" cmpd="dbl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" name="矩形 1"/>
          <p:cNvSpPr/>
          <p:nvPr/>
        </p:nvSpPr>
        <p:spPr>
          <a:xfrm>
            <a:off x="1769110" y="259715"/>
            <a:ext cx="3225165" cy="6813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军</a:t>
            </a:r>
            <a:r>
              <a:rPr lang="en-US" altLang="zh-CN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</a:t>
            </a:r>
            <a:r>
              <a:rPr lang="zh-CN" altLang="en-US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训</a:t>
            </a:r>
            <a:r>
              <a:rPr lang="en-US" altLang="zh-CN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</a:t>
            </a:r>
            <a:r>
              <a:rPr lang="zh-CN" altLang="en-US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日</a:t>
            </a:r>
            <a:r>
              <a:rPr lang="en-US" altLang="zh-CN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记</a:t>
            </a:r>
            <a:endParaRPr lang="zh-CN" altLang="en-US" sz="4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50770" y="1010285"/>
            <a:ext cx="4192270" cy="27070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355600" algn="just" fontAlgn="auto">
              <a:lnSpc>
                <a:spcPct val="11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家国处处舞雩风，青春灼灼应节舞，大河流日夜，慷慨歌未央。 我们身处巨变的大时代，生逢其时。作为新时代青年的我们，应躬身入局，奋发有为，肩负使命，有所担当，努力实现自我价值，让青春与家园，与世界同行，受光于庭户见一堂，以青春之我，铸就青春中国。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55600" algn="just" fontAlgn="auto">
              <a:lnSpc>
                <a:spcPct val="11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我们踏步进入太湖湾训练大本营，映入眼帘的是一群穿着迷彩服的教官，他们神情严肃，目光从我们下车时便落在我们身上。我抬眼望着周围的一切新事物，阳光洒落在我的头顶、我的肩头以及我的脸庞；空气中弥漫着阳光的气味。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55600" algn="just" fontAlgn="auto"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6545" y="5427345"/>
            <a:ext cx="4545330" cy="25069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304800" algn="just" fontAlgn="auto">
              <a:lnSpc>
                <a:spcPct val="110000"/>
              </a:lnSpc>
            </a:pP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“千里之行，始于足下”。老子的话，即使放在今天也不过时，我们不应止于书本，学习之外，劳动也十分重要。军训的第一天，我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收获颇丰。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55600" algn="just" fontAlgn="auto">
              <a:lnSpc>
                <a:spcPct val="11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烈日炎炎下，我们排练队形。整齐的队形需要每个人的认真与细致，此时个人与团体的关系就显得尤为重要了。在训练场上，我们训练军姿，练稍息、立正、跨立，简单的动作，在整个班级里看来却显得杂乱无章，需要十分的专注力。若是慢别人一拍，整个班的队形就散了。训练很累，看似简短而又简单的动作，实际操作起来，却十分难以实现。坚持许久时，我开始想，那些军人在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训练时是怎样坚持下来的？或许是心中的使命，</a:t>
            </a:r>
            <a:endParaRPr lang="en-US" altLang="zh-CN" sz="1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1212850"/>
            <a:ext cx="1797685" cy="2168525"/>
          </a:xfrm>
          <a:prstGeom prst="ellipse">
            <a:avLst/>
          </a:prstGeom>
        </p:spPr>
      </p:pic>
      <p:sp>
        <p:nvSpPr>
          <p:cNvPr id="239" name="AutoShape 3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6530" y="5358765"/>
            <a:ext cx="6494145" cy="4340860"/>
          </a:xfrm>
          <a:prstGeom prst="flowChartAlternateProcess">
            <a:avLst/>
          </a:prstGeom>
          <a:noFill/>
          <a:ln w="28575" cmpd="sng">
            <a:solidFill>
              <a:schemeClr val="accent1">
                <a:lumMod val="75000"/>
              </a:schemeClr>
            </a:solidFill>
            <a:prstDash val="dash"/>
            <a:miter lim="800000"/>
          </a:ln>
          <a:effectLst/>
        </p:spPr>
      </p:sp>
      <p:sp>
        <p:nvSpPr>
          <p:cNvPr id="8" name="AutoShape 3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85420" y="940435"/>
            <a:ext cx="6545580" cy="4070985"/>
          </a:xfrm>
          <a:prstGeom prst="flowChartAlternateProcess">
            <a:avLst/>
          </a:prstGeom>
          <a:noFill/>
          <a:ln w="28575" cmpd="sng">
            <a:solidFill>
              <a:schemeClr val="accent1">
                <a:lumMod val="75000"/>
              </a:schemeClr>
            </a:solidFill>
            <a:prstDash val="dash"/>
            <a:miter lim="800000"/>
          </a:ln>
          <a:effectLst/>
        </p:spPr>
      </p:sp>
      <p:pic>
        <p:nvPicPr>
          <p:cNvPr id="9" name="图片 8" descr="C:\Users\lenovo\Desktop\军训\插画\solo2.jpgsolo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6689" r="26689"/>
          <a:stretch>
            <a:fillRect/>
          </a:stretch>
        </p:blipFill>
        <p:spPr>
          <a:xfrm>
            <a:off x="4841875" y="5757545"/>
            <a:ext cx="1604645" cy="1936115"/>
          </a:xfrm>
          <a:prstGeom prst="ellipse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96545" y="3590290"/>
            <a:ext cx="6295390" cy="1298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355600" algn="just" fontAlgn="auto">
              <a:lnSpc>
                <a:spcPct val="11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军姿站立时五指并拢，双肩后张，呈现出精气神。一两分钟的时候并没有什么感觉，过了一段时间，我的双腿开始发酸，肩膀有强烈的疼痛感。汗珠从额头滑到鼻尖，最后落到衣衫上，衣衫的颜色由于汗液浸透而变深。经过一天的训练，我筋疲力尽，脚步似被灌了铅，回到宿舍后，我恨不得立马睡着。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55600" algn="just" fontAlgn="auto">
              <a:lnSpc>
                <a:spcPct val="11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受光于天下照四方，以青春之我拥抱美好生活。     </a:t>
            </a:r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——高一5班马如洋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96545" y="8020685"/>
            <a:ext cx="6374130" cy="1787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 fontAlgn="auto">
              <a:lnSpc>
                <a:spcPct val="110000"/>
              </a:lnSpc>
            </a:pP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抑或是国家至上的坚定信念，还是坚持已久的梦想？可能都不是，只是纯粹地坚守心中的执着。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55600" algn="just" fontAlgn="auto">
              <a:lnSpc>
                <a:spcPct val="11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站在训练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场中央向远望去，天穹已卸一下流光溢彩的妆容，还剩眼尾的一幕残红未揩拭。微风过，心中的疲惫一扫无余，化为乌有。在晚霞映照下结束了一天的军训生活。“纸上得来终觉浅，绝知此事要躬行”，我开始深刻地体会到这句话的含义了。                   </a:t>
            </a:r>
            <a:r>
              <a:rPr lang="en-US" alt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</a:t>
            </a:r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——高一9班 刘时芮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677893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3092768"/>
            <a:ext cx="4772025" cy="477202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0" y="93345"/>
            <a:ext cx="6871970" cy="229870"/>
            <a:chOff x="0" y="147"/>
            <a:chExt cx="10822" cy="362"/>
          </a:xfrm>
        </p:grpSpPr>
        <p:sp>
          <p:nvSpPr>
            <p:cNvPr id="20" name="文本框 2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040" y="147"/>
              <a:ext cx="3372" cy="36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 rot="0" vert="horz" wrap="square" lIns="91440" tIns="45720" rIns="91440" bIns="45720" anchor="t" anchorCtr="0">
              <a:spAutoFit/>
            </a:bodyPr>
            <a:p>
              <a:pPr indent="285750" algn="just"/>
              <a:r>
                <a:rPr lang="en-US" altLang="zh-CN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洛高2023级军训简报第</a:t>
              </a:r>
              <a:r>
                <a:rPr lang="zh-CN" altLang="en-US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二</a:t>
              </a:r>
              <a:r>
                <a:rPr lang="en-US" altLang="zh-CN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期12版</a:t>
              </a:r>
              <a:endParaRPr lang="en-US" altLang="zh-CN" sz="900" kern="100">
                <a:latin typeface="黑体" panose="02010609060101010101" charset="-122"/>
                <a:ea typeface="黑体" panose="0201060906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cxnSp>
          <p:nvCxnSpPr>
            <p:cNvPr id="3" name="直接连接符 2"/>
            <p:cNvCxnSpPr/>
            <p:nvPr>
              <p:custDataLst>
                <p:tags r:id="rId5"/>
              </p:custDataLst>
            </p:nvPr>
          </p:nvCxnSpPr>
          <p:spPr>
            <a:xfrm>
              <a:off x="0" y="497"/>
              <a:ext cx="10822" cy="0"/>
            </a:xfrm>
            <a:prstGeom prst="line">
              <a:avLst/>
            </a:prstGeom>
            <a:ln w="25400" cmpd="dbl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8" name="AutoShape 3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99085" y="905510"/>
            <a:ext cx="6221095" cy="2646045"/>
          </a:xfrm>
          <a:prstGeom prst="flowChartAlternateProcess">
            <a:avLst/>
          </a:prstGeom>
          <a:noFill/>
          <a:ln w="28575" cmpd="sng">
            <a:solidFill>
              <a:schemeClr val="accent2">
                <a:lumMod val="50000"/>
              </a:schemeClr>
            </a:solidFill>
            <a:prstDash val="dash"/>
            <a:miter lim="800000"/>
          </a:ln>
          <a:effectLst/>
        </p:spPr>
      </p:sp>
      <p:sp>
        <p:nvSpPr>
          <p:cNvPr id="5" name="文本框 4"/>
          <p:cNvSpPr txBox="1"/>
          <p:nvPr/>
        </p:nvSpPr>
        <p:spPr>
          <a:xfrm>
            <a:off x="372110" y="913130"/>
            <a:ext cx="6043295" cy="29451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ctr" fontAlgn="auto">
              <a:lnSpc>
                <a:spcPct val="120000"/>
              </a:lnSpc>
            </a:pPr>
            <a:r>
              <a:rPr lang="zh-CN" altLang="en-US" sz="2400" b="1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  <a:cs typeface="宋体" panose="02010600030101010101" pitchFamily="2" charset="-122"/>
                <a:sym typeface="+mn-ea"/>
              </a:rPr>
              <a:t>勇往直前</a:t>
            </a:r>
            <a:endParaRPr lang="en-US" altLang="zh-CN" sz="1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algn="ctr" fontAlgn="auto">
              <a:lnSpc>
                <a:spcPct val="120000"/>
              </a:lnSpc>
            </a:pPr>
            <a:r>
              <a: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高一1班  江欣怡</a:t>
            </a:r>
            <a:endParaRPr lang="en-US" altLang="zh-CN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355600" algn="just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en-US" alt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今天我们开始了为期七天的军训之旅，在军训中，很苦很累，但这是一种人生体验，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是</a:t>
            </a:r>
            <a:r>
              <a:rPr lang="en-US" alt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战胜自我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en-US" alt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锻炼意志的最佳良机。</a:t>
            </a:r>
            <a:r>
              <a:rPr lang="en-US" alt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虽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然</a:t>
            </a:r>
            <a:r>
              <a:rPr lang="en-US" alt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心里有说不出的酸甜苦辣，在烈日酷暑下的曝晒，皮肤变成黑黝黝的，但这何尝不是一种快乐，一种更好地朝人生目标前进的勇气，一份完善自我的信心。其实在自己的人生路上，也应该印满一条自己脚步的路,即使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前</a:t>
            </a:r>
            <a:r>
              <a:rPr lang="en-US" alt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路到处布满了荆棘，每一步都是那样的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泥泞</a:t>
            </a:r>
            <a:r>
              <a:rPr lang="en-US" alt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，那样的坎坷，也得让自己去踩，去踏，去摸索，去行进!     </a:t>
            </a:r>
            <a:r>
              <a: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                     </a:t>
            </a:r>
            <a:endParaRPr lang="en-US" altLang="zh-CN" sz="1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60985" y="4231005"/>
            <a:ext cx="3034030" cy="5344160"/>
            <a:chOff x="271" y="6663"/>
            <a:chExt cx="5457" cy="8416"/>
          </a:xfrm>
        </p:grpSpPr>
        <p:sp>
          <p:nvSpPr>
            <p:cNvPr id="6" name="AutoShape 31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71" y="6663"/>
              <a:ext cx="5457" cy="8416"/>
            </a:xfrm>
            <a:prstGeom prst="flowChartAlternateProcess">
              <a:avLst/>
            </a:prstGeom>
            <a:noFill/>
            <a:ln w="28575" cmpd="sng">
              <a:solidFill>
                <a:schemeClr val="accent2">
                  <a:lumMod val="75000"/>
                </a:schemeClr>
              </a:solidFill>
              <a:prstDash val="dash"/>
              <a:miter lim="800000"/>
            </a:ln>
            <a:effectLst/>
          </p:spPr>
        </p:sp>
        <p:sp>
          <p:nvSpPr>
            <p:cNvPr id="9" name="文本框 8"/>
            <p:cNvSpPr txBox="1"/>
            <p:nvPr/>
          </p:nvSpPr>
          <p:spPr>
            <a:xfrm>
              <a:off x="271" y="6885"/>
              <a:ext cx="5203" cy="744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indent="0" algn="ctr" fontAlgn="auto"/>
              <a:r>
                <a:rPr lang="zh-CN" altLang="en-US" sz="2400" b="1">
                  <a:solidFill>
                    <a:srgbClr val="FF0000"/>
                  </a:solidFill>
                  <a:latin typeface="华文行楷" panose="02010800040101010101" charset="-122"/>
                  <a:ea typeface="华文行楷" panose="02010800040101010101" charset="-122"/>
                  <a:cs typeface="宋体" panose="02010600030101010101" pitchFamily="2" charset="-122"/>
                  <a:sym typeface="+mn-ea"/>
                </a:rPr>
                <a:t>别样的体验</a:t>
              </a:r>
              <a:endPara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pPr indent="0" algn="ctr" fontAlgn="auto"/>
              <a:r>
                <a:rPr lang="en-US" altLang="zh-CN" sz="14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高一3班  卜梓毓</a:t>
              </a:r>
              <a:endParaRPr lang="en-US" alt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pPr indent="355600" algn="just" fontAlgn="auto">
                <a:lnSpc>
                  <a:spcPct val="120000"/>
                </a:lnSpc>
                <a:extLst>
                  <a:ext uri="{35155182-B16C-46BC-9424-99874614C6A1}">
                    <wpsdc:indentchars xmlns:wpsdc="http://www.wps.cn/officeDocument/2017/drawingmlCustomData" val="200" checksum="3837665281"/>
                  </a:ext>
                </a:extLst>
              </a:pPr>
              <a:r>
                <a: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何以汗泪不分，何以酷暑严晒，何以军姿站立，将在今日完美诠释。初来乍到的新高一生们未曾在日常生活中体验到这种滋味,离开了空调房，脱离了舒适圈，与大自然并肩生存。</a:t>
              </a:r>
              <a:endParaRPr lang="en-US" alt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pPr indent="355600" algn="just" fontAlgn="auto">
                <a:lnSpc>
                  <a:spcPct val="120000"/>
                </a:lnSpc>
                <a:extLst>
                  <a:ext uri="{35155182-B16C-46BC-9424-99874614C6A1}">
                    <wpsdc:indentchars xmlns:wpsdc="http://www.wps.cn/officeDocument/2017/drawingmlCustomData" val="200" checksum="3837665281"/>
                  </a:ext>
                </a:extLst>
              </a:pPr>
              <a:r>
                <a: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一声声命令， 一声声口号。军训在我们的拉歌中,体现的淋漓尽致，发自肺腑的怒吼，发自内心的士气在一声声“团结就是力量”中得以爆发。汗从头、眉、鼻、脖、肩，流进了我们心里。我不得不佩服的是在这么热的天，我们居然坚持了下来。为什么?是发自内心的敬畏！因为这次体验，我们也能想象到在真正军营里</a:t>
              </a:r>
              <a:r>
                <a:rPr lang="zh-CN" altLang="en-US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的</a:t>
              </a:r>
              <a:r>
                <a: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军人有多</a:t>
              </a:r>
              <a:r>
                <a:rPr lang="zh-CN" altLang="en-US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么地</a:t>
              </a:r>
              <a:r>
                <a: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辛苦！</a:t>
              </a:r>
              <a:endPara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pPr indent="355600" algn="just" fontAlgn="auto">
                <a:extLst>
                  <a:ext uri="{35155182-B16C-46BC-9424-99874614C6A1}">
                    <wpsdc:indentchars xmlns:wpsdc="http://www.wps.cn/officeDocument/2017/drawingmlCustomData" val="200" checksum="3837665281"/>
                  </a:ext>
                </a:extLst>
              </a:pPr>
              <a:endPara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pPr indent="355600" algn="just" fontAlgn="auto"/>
              <a:endPara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502025" y="4231640"/>
            <a:ext cx="3035935" cy="5328920"/>
            <a:chOff x="71" y="6805"/>
            <a:chExt cx="4796" cy="8392"/>
          </a:xfrm>
        </p:grpSpPr>
        <p:sp>
          <p:nvSpPr>
            <p:cNvPr id="12" name="AutoShape 3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2" y="6805"/>
              <a:ext cx="4795" cy="8392"/>
            </a:xfrm>
            <a:prstGeom prst="flowChartAlternateProcess">
              <a:avLst/>
            </a:prstGeom>
            <a:noFill/>
            <a:ln w="28575" cmpd="sng">
              <a:solidFill>
                <a:schemeClr val="accent2">
                  <a:lumMod val="75000"/>
                </a:schemeClr>
              </a:solidFill>
              <a:prstDash val="dash"/>
              <a:miter lim="800000"/>
            </a:ln>
            <a:effectLst/>
          </p:spPr>
        </p:sp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71" y="7026"/>
              <a:ext cx="4796" cy="7061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indent="0" algn="l" fontAlgn="auto">
                <a:lnSpc>
                  <a:spcPct val="120000"/>
                </a:lnSpc>
              </a:pPr>
              <a:r>
                <a:rPr lang="zh-CN" altLang="en-US" sz="2400" b="1">
                  <a:solidFill>
                    <a:srgbClr val="FF0000"/>
                  </a:solidFill>
                  <a:latin typeface="华文行楷" panose="02010800040101010101" charset="-122"/>
                  <a:ea typeface="华文行楷" panose="02010800040101010101" charset="-122"/>
                  <a:cs typeface="宋体" panose="02010600030101010101" pitchFamily="2" charset="-122"/>
                  <a:sym typeface="+mn-ea"/>
                </a:rPr>
                <a:t>不以规矩，不成方圆</a:t>
              </a:r>
              <a:endPara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pPr indent="0" algn="ctr" fontAlgn="auto">
                <a:lnSpc>
                  <a:spcPct val="120000"/>
                </a:lnSpc>
              </a:pPr>
              <a:r>
                <a:rPr lang="en-US" altLang="zh-CN" sz="14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高一2班  邓龙龙</a:t>
              </a:r>
              <a:endParaRPr lang="en-US" alt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pPr indent="355600" algn="l" fontAlgn="auto">
                <a:lnSpc>
                  <a:spcPct val="120000"/>
                </a:lnSpc>
                <a:extLst>
                  <a:ext uri="{35155182-B16C-46BC-9424-99874614C6A1}">
                    <wpsdc:indentchars xmlns:wpsdc="http://www.wps.cn/officeDocument/2017/drawingmlCustomData" val="200" checksum="3837665281"/>
                  </a:ext>
                </a:extLst>
              </a:pPr>
              <a:r>
                <a: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痛苦</a:t>
              </a:r>
              <a:r>
                <a:rPr lang="zh-CN" altLang="en-US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、</a:t>
              </a:r>
              <a:r>
                <a: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劳累，就是此刻我们的想法，并非是一</a:t>
              </a:r>
              <a:r>
                <a:rPr lang="zh-CN" altLang="en-US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味</a:t>
              </a:r>
              <a:r>
                <a: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的抱怨，而是感悟</a:t>
              </a:r>
              <a:r>
                <a:rPr lang="zh-CN" altLang="en-US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。</a:t>
              </a:r>
              <a:r>
                <a: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我们所浅浅经历的，</a:t>
              </a:r>
              <a:r>
                <a:rPr lang="zh-CN" altLang="en-US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只</a:t>
              </a:r>
              <a:r>
                <a: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是军人们的日常中的百分之一，我们</a:t>
              </a:r>
              <a:r>
                <a:rPr lang="zh-CN" altLang="en-US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思绪万千。</a:t>
              </a:r>
              <a:endParaRPr lang="en-US" alt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pPr indent="355600" algn="l" fontAlgn="auto">
                <a:lnSpc>
                  <a:spcPct val="120000"/>
                </a:lnSpc>
                <a:extLst>
                  <a:ext uri="{35155182-B16C-46BC-9424-99874614C6A1}">
                    <wpsdc:indentchars xmlns:wpsdc="http://www.wps.cn/officeDocument/2017/drawingmlCustomData" val="200" checksum="3837665281"/>
                  </a:ext>
                </a:extLst>
              </a:pPr>
              <a:r>
                <a: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军无戎，则大乱。无规矩不成方圆。规矩是最重要的，</a:t>
              </a:r>
              <a:r>
                <a:rPr lang="zh-CN" altLang="en-US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通过</a:t>
              </a:r>
              <a:r>
                <a: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晚上的学习</a:t>
              </a:r>
              <a:r>
                <a:rPr lang="zh-CN" altLang="en-US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，我们</a:t>
              </a:r>
              <a:r>
                <a: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了解了中国军队存在的意义</a:t>
              </a:r>
              <a:r>
                <a:rPr lang="zh-CN" altLang="en-US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。</a:t>
              </a:r>
              <a:r>
                <a: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在一次次大事件中，军人总</a:t>
              </a:r>
              <a:r>
                <a:rPr lang="zh-CN" altLang="en-US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冲</a:t>
              </a:r>
              <a:r>
                <a: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在最前面。</a:t>
              </a:r>
              <a:endParaRPr lang="en-US" alt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pPr indent="355600" algn="l" fontAlgn="auto">
                <a:lnSpc>
                  <a:spcPct val="120000"/>
                </a:lnSpc>
                <a:extLst>
                  <a:ext uri="{35155182-B16C-46BC-9424-99874614C6A1}">
                    <wpsdc:indentchars xmlns:wpsdc="http://www.wps.cn/officeDocument/2017/drawingmlCustomData" val="200" checksum="3837665281"/>
                  </a:ext>
                </a:extLst>
              </a:pPr>
              <a:r>
                <a: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弱者抱怨环境，强者改变自我</a:t>
              </a:r>
              <a:r>
                <a:rPr lang="zh-CN" altLang="en-US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。</a:t>
              </a:r>
              <a:r>
                <a: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在多次的不合格，多次的重复</a:t>
              </a:r>
              <a:r>
                <a:rPr lang="zh-CN" altLang="en-US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后</a:t>
              </a:r>
              <a:r>
                <a: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，我们全身</a:t>
              </a:r>
              <a:r>
                <a:rPr lang="zh-CN" altLang="en-US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筋骨</a:t>
              </a:r>
              <a:r>
                <a: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劳累，但“故天将降大任于斯人也，必先苦其心志，劳其</a:t>
              </a:r>
              <a:r>
                <a:rPr lang="zh-CN" altLang="en-US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筋骨</a:t>
              </a:r>
              <a:r>
                <a: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，增益其所不能”。我们虽在</a:t>
              </a:r>
              <a:r>
                <a:rPr lang="zh-CN" altLang="en-US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艰苦</a:t>
              </a:r>
              <a:r>
                <a:rPr lang="zh-CN" altLang="en-US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地训练</a:t>
              </a:r>
              <a:r>
                <a: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，但我们所增加的是日后生活和学习中的技能，这就是军训的意义。</a:t>
              </a:r>
              <a:endPara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677893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3092768"/>
            <a:ext cx="4772025" cy="477202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0" y="93345"/>
            <a:ext cx="6871970" cy="229870"/>
            <a:chOff x="0" y="147"/>
            <a:chExt cx="10822" cy="362"/>
          </a:xfrm>
        </p:grpSpPr>
        <p:sp>
          <p:nvSpPr>
            <p:cNvPr id="20" name="文本框 2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040" y="147"/>
              <a:ext cx="3372" cy="36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 rot="0" vert="horz" wrap="square" lIns="91440" tIns="45720" rIns="91440" bIns="45720" anchor="t" anchorCtr="0">
              <a:spAutoFit/>
            </a:bodyPr>
            <a:p>
              <a:pPr indent="285750" algn="just"/>
              <a:r>
                <a:rPr lang="en-US" altLang="zh-CN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洛高2023级军训简报第</a:t>
              </a:r>
              <a:r>
                <a:rPr lang="zh-CN" altLang="en-US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二</a:t>
              </a:r>
              <a:r>
                <a:rPr lang="en-US" altLang="zh-CN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期13版</a:t>
              </a:r>
              <a:endParaRPr lang="en-US" altLang="zh-CN" sz="900" kern="100">
                <a:latin typeface="黑体" panose="02010609060101010101" charset="-122"/>
                <a:ea typeface="黑体" panose="0201060906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cxnSp>
          <p:nvCxnSpPr>
            <p:cNvPr id="3" name="直接连接符 2"/>
            <p:cNvCxnSpPr/>
            <p:nvPr>
              <p:custDataLst>
                <p:tags r:id="rId5"/>
              </p:custDataLst>
            </p:nvPr>
          </p:nvCxnSpPr>
          <p:spPr>
            <a:xfrm>
              <a:off x="0" y="497"/>
              <a:ext cx="10822" cy="0"/>
            </a:xfrm>
            <a:prstGeom prst="line">
              <a:avLst/>
            </a:prstGeom>
            <a:ln w="25400" cmpd="dbl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4645" y="7860030"/>
            <a:ext cx="2340610" cy="234061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98780" y="5256530"/>
            <a:ext cx="6221095" cy="2952115"/>
            <a:chOff x="271" y="1414"/>
            <a:chExt cx="9797" cy="4603"/>
          </a:xfrm>
        </p:grpSpPr>
        <p:sp>
          <p:nvSpPr>
            <p:cNvPr id="8" name="AutoShape 31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71" y="1426"/>
              <a:ext cx="9797" cy="4591"/>
            </a:xfrm>
            <a:prstGeom prst="flowChartAlternateProcess">
              <a:avLst/>
            </a:prstGeom>
            <a:noFill/>
            <a:ln w="28575" cmpd="sng">
              <a:solidFill>
                <a:schemeClr val="accent2">
                  <a:lumMod val="50000"/>
                </a:schemeClr>
              </a:solidFill>
              <a:prstDash val="dash"/>
              <a:miter lim="800000"/>
            </a:ln>
            <a:effectLst/>
          </p:spPr>
        </p:sp>
        <p:sp>
          <p:nvSpPr>
            <p:cNvPr id="5" name="文本框 4"/>
            <p:cNvSpPr txBox="1"/>
            <p:nvPr/>
          </p:nvSpPr>
          <p:spPr>
            <a:xfrm>
              <a:off x="551" y="1414"/>
              <a:ext cx="9517" cy="4347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indent="0" algn="ctr" fontAlgn="auto">
                <a:lnSpc>
                  <a:spcPct val="120000"/>
                </a:lnSpc>
              </a:pPr>
              <a:r>
                <a:rPr lang="zh-CN" altLang="en-US" sz="2400" b="1">
                  <a:solidFill>
                    <a:srgbClr val="FF0000"/>
                  </a:solidFill>
                  <a:latin typeface="华文行楷" panose="02010800040101010101" charset="-122"/>
                  <a:ea typeface="华文行楷" panose="02010800040101010101" charset="-122"/>
                  <a:cs typeface="宋体" panose="02010600030101010101" pitchFamily="2" charset="-122"/>
                  <a:sym typeface="+mn-ea"/>
                </a:rPr>
                <a:t>艰苦奋斗</a:t>
              </a:r>
              <a:r>
                <a:rPr lang="en-US" altLang="zh-CN" sz="2400" b="1">
                  <a:solidFill>
                    <a:srgbClr val="FF0000"/>
                  </a:solidFill>
                  <a:latin typeface="华文行楷" panose="02010800040101010101" charset="-122"/>
                  <a:ea typeface="华文行楷" panose="02010800040101010101" charset="-122"/>
                  <a:cs typeface="宋体" panose="02010600030101010101" pitchFamily="2" charset="-122"/>
                  <a:sym typeface="+mn-ea"/>
                </a:rPr>
                <a:t>   </a:t>
              </a:r>
              <a:r>
                <a:rPr lang="zh-CN" altLang="en-US" sz="2400" b="1">
                  <a:solidFill>
                    <a:srgbClr val="FF0000"/>
                  </a:solidFill>
                  <a:latin typeface="华文行楷" panose="02010800040101010101" charset="-122"/>
                  <a:ea typeface="华文行楷" panose="02010800040101010101" charset="-122"/>
                  <a:cs typeface="宋体" panose="02010600030101010101" pitchFamily="2" charset="-122"/>
                  <a:sym typeface="+mn-ea"/>
                </a:rPr>
                <a:t>不怕困难</a:t>
              </a:r>
              <a:endPara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pPr indent="0" algn="ctr" fontAlgn="auto">
                <a:lnSpc>
                  <a:spcPct val="120000"/>
                </a:lnSpc>
              </a:pPr>
              <a:r>
                <a:rPr lang="en-US" altLang="zh-CN" sz="14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高一15班  巨涵</a:t>
              </a:r>
              <a:endPara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pPr indent="355600" algn="just" fontAlgn="auto">
                <a:lnSpc>
                  <a:spcPct val="120000"/>
                </a:lnSpc>
                <a:extLst>
                  <a:ext uri="{35155182-B16C-46BC-9424-99874614C6A1}">
                    <wpsdc:indentchars xmlns:wpsdc="http://www.wps.cn/officeDocument/2017/drawingmlCustomData" val="200" checksum="3837665281"/>
                  </a:ext>
                </a:extLst>
              </a:pPr>
              <a:r>
                <a: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今天是我来到</a:t>
              </a:r>
              <a:r>
                <a:rPr lang="zh-CN" altLang="en-US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太</a:t>
              </a:r>
              <a:r>
                <a: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湖湾教育大营地军训的第一天，我的感触很深。在这大半天的体验中，我学会了稍息、转体、敬礼、踏步等军训活动，即使我的腿和肩膀都很</a:t>
              </a:r>
              <a:r>
                <a:rPr lang="zh-CN" altLang="en-US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酸疼</a:t>
              </a:r>
              <a:r>
                <a: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，但我认为这是一个很好的开始。在我们第一天尝试简单的动作就想放弃时，真正的军人却在比我们辛苦百倍的训练条件下不断磨砺。国家要求我们高中生进行军事训练，并不是想让我们吃苦、耗费学生的体力，而是让我们从军训中体会到军人的力量和学习军人的精神，更好地培养我们艰苦奋斗、不怕困难的精神。我也会从这七天的军训中反思自己，不断提升自我，取得更好的成绩！</a:t>
              </a:r>
              <a:endParaRPr lang="en-US" alt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pPr indent="355600" algn="just" fontAlgn="auto">
                <a:lnSpc>
                  <a:spcPct val="120000"/>
                </a:lnSpc>
                <a:extLst>
                  <a:ext uri="{35155182-B16C-46BC-9424-99874614C6A1}">
                    <wpsdc:indentchars xmlns:wpsdc="http://www.wps.cn/officeDocument/2017/drawingmlCustomData" val="200" checksum="3837665281"/>
                  </a:ext>
                </a:extLst>
              </a:pPr>
              <a:r>
                <a: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                             </a:t>
              </a:r>
              <a:r>
                <a:rPr lang="en-US" altLang="zh-CN" sz="14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                               </a:t>
              </a:r>
              <a:endPara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98780" y="704215"/>
            <a:ext cx="6213475" cy="4345940"/>
            <a:chOff x="411" y="6663"/>
            <a:chExt cx="9785" cy="6844"/>
          </a:xfrm>
        </p:grpSpPr>
        <p:grpSp>
          <p:nvGrpSpPr>
            <p:cNvPr id="10" name="组合 9"/>
            <p:cNvGrpSpPr/>
            <p:nvPr/>
          </p:nvGrpSpPr>
          <p:grpSpPr>
            <a:xfrm>
              <a:off x="411" y="6663"/>
              <a:ext cx="4689" cy="6844"/>
              <a:chOff x="271" y="6663"/>
              <a:chExt cx="5129" cy="9735"/>
            </a:xfrm>
          </p:grpSpPr>
          <p:sp>
            <p:nvSpPr>
              <p:cNvPr id="6" name="AutoShape 31"/>
              <p:cNvSpPr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271" y="6663"/>
                <a:ext cx="5129" cy="9735"/>
              </a:xfrm>
              <a:prstGeom prst="flowChartAlternateProcess">
                <a:avLst/>
              </a:prstGeom>
              <a:noFill/>
              <a:ln w="28575" cmpd="sng">
                <a:solidFill>
                  <a:schemeClr val="accent2">
                    <a:lumMod val="75000"/>
                  </a:schemeClr>
                </a:solidFill>
                <a:prstDash val="dash"/>
                <a:miter lim="800000"/>
              </a:ln>
              <a:effectLst/>
            </p:spPr>
          </p:sp>
          <p:sp>
            <p:nvSpPr>
              <p:cNvPr id="9" name="文本框 8"/>
              <p:cNvSpPr txBox="1"/>
              <p:nvPr/>
            </p:nvSpPr>
            <p:spPr>
              <a:xfrm>
                <a:off x="271" y="6885"/>
                <a:ext cx="4848" cy="7446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pPr indent="0" algn="ctr" fontAlgn="auto">
                  <a:lnSpc>
                    <a:spcPct val="130000"/>
                  </a:lnSpc>
                </a:pPr>
                <a:r>
                  <a:rPr lang="zh-CN" altLang="en-US" sz="2400" b="1">
                    <a:solidFill>
                      <a:srgbClr val="FF0000"/>
                    </a:solidFill>
                    <a:latin typeface="华文行楷" panose="02010800040101010101" charset="-122"/>
                    <a:ea typeface="华文行楷" panose="02010800040101010101" charset="-122"/>
                    <a:cs typeface="宋体" panose="02010600030101010101" pitchFamily="2" charset="-122"/>
                    <a:sym typeface="+mn-ea"/>
                  </a:rPr>
                  <a:t>一首歌的收获</a:t>
                </a:r>
                <a:endParaRPr lang="en-US" altLang="zh-CN" sz="14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endParaRPr>
              </a:p>
              <a:p>
                <a:pPr indent="0" algn="ctr" fontAlgn="auto">
                  <a:lnSpc>
                    <a:spcPct val="130000"/>
                  </a:lnSpc>
                </a:pPr>
                <a:r>
                  <a:rPr lang="en-US" altLang="zh-CN" sz="1400" b="1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高一6班  阮宇</a:t>
                </a:r>
                <a:endParaRPr lang="en-US" altLang="zh-CN" sz="14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endParaRPr>
              </a:p>
              <a:p>
                <a:pPr indent="355600" algn="just" fontAlgn="auto">
                  <a:lnSpc>
                    <a:spcPct val="130000"/>
                  </a:lnSpc>
                  <a:extLst>
                    <a:ext uri="{35155182-B16C-46BC-9424-99874614C6A1}">
                      <wpsdc:indentchars xmlns:wpsdc="http://www.wps.cn/officeDocument/2017/drawingmlCustomData" val="200" checksum="3837665281"/>
                    </a:ext>
                  </a:extLst>
                </a:pPr>
                <a:r>
                  <a:rPr lang="en-US" altLang="zh-CN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《强军战歌》让我认识到了团结的重要性。在班级里，我们要团结，要有集体意识，为班级争得荣誉，而不是为班级丢脸。虽然训练很艰苦，但是这</a:t>
                </a:r>
                <a:r>
                  <a:rPr lang="zh-CN" altLang="en-US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能</a:t>
                </a:r>
                <a:r>
                  <a:rPr lang="en-US" altLang="zh-CN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磨练我的意志，让我变得更坚强</a:t>
                </a:r>
                <a:r>
                  <a:rPr lang="zh-CN" altLang="en-US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；培养</a:t>
                </a:r>
                <a:r>
                  <a:rPr lang="en-US" altLang="zh-CN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我</a:t>
                </a:r>
                <a:r>
                  <a:rPr lang="zh-CN" altLang="en-US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的</a:t>
                </a:r>
                <a:r>
                  <a:rPr lang="en-US" altLang="zh-CN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集体意识，</a:t>
                </a:r>
                <a:r>
                  <a:rPr lang="zh-CN" altLang="en-US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教会</a:t>
                </a:r>
                <a:r>
                  <a:rPr lang="en-US" altLang="zh-CN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我遵守纪律</a:t>
                </a:r>
                <a:r>
                  <a:rPr lang="zh-CN" altLang="en-US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、</a:t>
                </a:r>
                <a:r>
                  <a:rPr lang="en-US" altLang="zh-CN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懂得礼貌。我相信我一定会坚持</a:t>
                </a:r>
                <a:r>
                  <a:rPr lang="zh-CN" altLang="en-US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到底</a:t>
                </a:r>
                <a:r>
                  <a:rPr lang="en-US" altLang="zh-CN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的，一定会给家长、老师、教官一份满意的答卷，不</a:t>
                </a:r>
                <a:r>
                  <a:rPr lang="zh-CN" altLang="en-US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辜负</a:t>
                </a:r>
                <a:r>
                  <a:rPr lang="en-US" altLang="zh-CN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他们的</a:t>
                </a:r>
                <a:r>
                  <a:rPr lang="zh-CN" altLang="en-US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期望</a:t>
                </a:r>
                <a:r>
                  <a:rPr lang="en-US" altLang="zh-CN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。</a:t>
                </a:r>
                <a:endPara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endParaRPr>
              </a:p>
              <a:p>
                <a:pPr indent="355600" algn="just" fontAlgn="auto">
                  <a:lnSpc>
                    <a:spcPct val="130000"/>
                  </a:lnSpc>
                  <a:extLst>
                    <a:ext uri="{35155182-B16C-46BC-9424-99874614C6A1}">
                      <wpsdc:indentchars xmlns:wpsdc="http://www.wps.cn/officeDocument/2017/drawingmlCustomData" val="200" checksum="3837665281"/>
                    </a:ext>
                  </a:extLst>
                </a:pPr>
                <a:endParaRPr lang="en-US" altLang="zh-CN" sz="14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endParaRPr>
              </a:p>
              <a:p>
                <a:pPr indent="355600" algn="just" fontAlgn="auto"/>
                <a:endParaRPr lang="en-US" altLang="zh-CN" sz="14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5234" y="6664"/>
              <a:ext cx="4962" cy="6843"/>
              <a:chOff x="-95" y="6805"/>
              <a:chExt cx="4962" cy="8392"/>
            </a:xfrm>
          </p:grpSpPr>
          <p:sp>
            <p:nvSpPr>
              <p:cNvPr id="12" name="AutoShape 31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-95" y="6805"/>
                <a:ext cx="4962" cy="8392"/>
              </a:xfrm>
              <a:prstGeom prst="flowChartAlternateProcess">
                <a:avLst/>
              </a:prstGeom>
              <a:noFill/>
              <a:ln w="28575" cmpd="sng">
                <a:solidFill>
                  <a:schemeClr val="accent2">
                    <a:lumMod val="75000"/>
                  </a:schemeClr>
                </a:solidFill>
                <a:prstDash val="dash"/>
                <a:miter lim="800000"/>
              </a:ln>
              <a:effectLst/>
            </p:spPr>
          </p:sp>
          <p:sp>
            <p:nvSpPr>
              <p:cNvPr id="13" name="文本框 1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1" y="7026"/>
                <a:ext cx="4795" cy="7061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pPr indent="0" algn="ctr" fontAlgn="auto">
                  <a:lnSpc>
                    <a:spcPct val="120000"/>
                  </a:lnSpc>
                </a:pPr>
                <a:r>
                  <a:rPr lang="zh-CN" altLang="en-US" sz="2400" b="1">
                    <a:solidFill>
                      <a:srgbClr val="FF0000"/>
                    </a:solidFill>
                    <a:latin typeface="华文行楷" panose="02010800040101010101" charset="-122"/>
                    <a:ea typeface="华文行楷" panose="02010800040101010101" charset="-122"/>
                    <a:cs typeface="宋体" panose="02010600030101010101" pitchFamily="2" charset="-122"/>
                    <a:sym typeface="+mn-ea"/>
                  </a:rPr>
                  <a:t>拼搏</a:t>
                </a:r>
                <a:r>
                  <a:rPr lang="zh-CN" altLang="en-US" sz="2400" b="1">
                    <a:solidFill>
                      <a:srgbClr val="FF0000"/>
                    </a:solidFill>
                    <a:latin typeface="黑体" panose="02010609060101010101" charset="-122"/>
                    <a:ea typeface="黑体" panose="02010609060101010101" charset="-122"/>
                    <a:cs typeface="宋体" panose="02010600030101010101" pitchFamily="2" charset="-122"/>
                    <a:sym typeface="+mn-ea"/>
                  </a:rPr>
                  <a:t>！</a:t>
                </a:r>
                <a:r>
                  <a:rPr lang="zh-CN" altLang="en-US" sz="2400" b="1">
                    <a:solidFill>
                      <a:srgbClr val="FF0000"/>
                    </a:solidFill>
                    <a:latin typeface="华文行楷" panose="02010800040101010101" charset="-122"/>
                    <a:ea typeface="华文行楷" panose="02010800040101010101" charset="-122"/>
                    <a:cs typeface="宋体" panose="02010600030101010101" pitchFamily="2" charset="-122"/>
                    <a:sym typeface="+mn-ea"/>
                  </a:rPr>
                  <a:t>奋斗</a:t>
                </a:r>
                <a:r>
                  <a:rPr lang="zh-CN" altLang="en-US" sz="2400" b="1">
                    <a:solidFill>
                      <a:srgbClr val="FF0000"/>
                    </a:solidFill>
                    <a:latin typeface="黑体" panose="02010609060101010101" charset="-122"/>
                    <a:ea typeface="黑体" panose="02010609060101010101" charset="-122"/>
                    <a:cs typeface="宋体" panose="02010600030101010101" pitchFamily="2" charset="-122"/>
                    <a:sym typeface="+mn-ea"/>
                  </a:rPr>
                  <a:t>！</a:t>
                </a:r>
                <a:endParaRPr lang="en-US" altLang="zh-CN" sz="14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endParaRPr>
              </a:p>
              <a:p>
                <a:pPr indent="0" algn="ctr" fontAlgn="auto">
                  <a:lnSpc>
                    <a:spcPct val="120000"/>
                  </a:lnSpc>
                </a:pPr>
                <a:r>
                  <a:rPr lang="en-US" altLang="zh-CN" sz="1400" b="1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高一8班  栾秋敏</a:t>
                </a:r>
                <a:endParaRPr lang="en-US" altLang="zh-CN" sz="14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endParaRPr>
              </a:p>
              <a:p>
                <a:pPr indent="355600" algn="l" fontAlgn="auto">
                  <a:lnSpc>
                    <a:spcPct val="120000"/>
                  </a:lnSpc>
                  <a:extLst>
                    <a:ext uri="{35155182-B16C-46BC-9424-99874614C6A1}">
                      <wpsdc:indentchars xmlns:wpsdc="http://www.wps.cn/officeDocument/2017/drawingmlCustomData" val="200" checksum="3837665281"/>
                    </a:ext>
                  </a:extLst>
                </a:pPr>
                <a:r>
                  <a:rPr lang="en-US" altLang="zh-CN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酷暑下我们抬头挺胸，狂风中我们踏步行走，每当我坚持不住时，总会出现一道声音警醒着我“为中华之崛起而奋斗！”我想：仅仅只是如此程度，就这样煎熬，那些驻守边防的战士们却能以之忠诚载岁月，报国熔军魂的魄力，为中华儿女做无私贡献。</a:t>
                </a:r>
                <a:endPara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endParaRPr>
              </a:p>
              <a:p>
                <a:pPr indent="355600" algn="l" fontAlgn="auto">
                  <a:lnSpc>
                    <a:spcPct val="120000"/>
                  </a:lnSpc>
                  <a:extLst>
                    <a:ext uri="{35155182-B16C-46BC-9424-99874614C6A1}">
                      <wpsdc:indentchars xmlns:wpsdc="http://www.wps.cn/officeDocument/2017/drawingmlCustomData" val="200" checksum="3837665281"/>
                    </a:ext>
                  </a:extLst>
                </a:pPr>
                <a:r>
                  <a:rPr lang="en-US" altLang="zh-CN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忆起9.18，心中苦楚犹然而生，防空警报的鸣声似在耳边回响。耻辱不可泯灭，我们需要牢记历史，不忘初心。“此生谁料，心在天山，身老沧洲”我们生于华夏，以拼搏之精神奋斗不息！风光无限！</a:t>
                </a:r>
                <a:endPara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endParaRPr>
              </a:p>
            </p:txBody>
          </p:sp>
        </p:grpSp>
      </p:grpSp>
      <p:pic>
        <p:nvPicPr>
          <p:cNvPr id="236" name="图片 23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" t="23981" r="6272" b="29679"/>
          <a:stretch>
            <a:fillRect/>
          </a:stretch>
        </p:blipFill>
        <p:spPr>
          <a:xfrm>
            <a:off x="514350" y="8324850"/>
            <a:ext cx="3112770" cy="1598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677893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3092768"/>
            <a:ext cx="4772025" cy="477202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0" y="93345"/>
            <a:ext cx="6871970" cy="229870"/>
            <a:chOff x="0" y="147"/>
            <a:chExt cx="10822" cy="362"/>
          </a:xfrm>
        </p:grpSpPr>
        <p:sp>
          <p:nvSpPr>
            <p:cNvPr id="20" name="文本框 2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040" y="147"/>
              <a:ext cx="3372" cy="36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 rot="0" vert="horz" wrap="square" lIns="91440" tIns="45720" rIns="91440" bIns="45720" anchor="t" anchorCtr="0">
              <a:spAutoFit/>
            </a:bodyPr>
            <a:p>
              <a:pPr indent="285750" algn="just"/>
              <a:r>
                <a:rPr lang="en-US" altLang="zh-CN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洛高2023级军训简报第</a:t>
              </a:r>
              <a:r>
                <a:rPr lang="zh-CN" altLang="en-US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二</a:t>
              </a:r>
              <a:r>
                <a:rPr lang="en-US" altLang="zh-CN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期14版</a:t>
              </a:r>
              <a:endParaRPr lang="en-US" altLang="zh-CN" sz="900" kern="100">
                <a:latin typeface="黑体" panose="02010609060101010101" charset="-122"/>
                <a:ea typeface="黑体" panose="0201060906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cxnSp>
          <p:nvCxnSpPr>
            <p:cNvPr id="3" name="直接连接符 2"/>
            <p:cNvCxnSpPr/>
            <p:nvPr>
              <p:custDataLst>
                <p:tags r:id="rId5"/>
              </p:custDataLst>
            </p:nvPr>
          </p:nvCxnSpPr>
          <p:spPr>
            <a:xfrm>
              <a:off x="0" y="497"/>
              <a:ext cx="10822" cy="0"/>
            </a:xfrm>
            <a:prstGeom prst="line">
              <a:avLst/>
            </a:prstGeom>
            <a:ln w="25400" cmpd="dbl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260985" y="725805"/>
            <a:ext cx="6220460" cy="2952750"/>
            <a:chOff x="271" y="1426"/>
            <a:chExt cx="9796" cy="4650"/>
          </a:xfrm>
        </p:grpSpPr>
        <p:sp>
          <p:nvSpPr>
            <p:cNvPr id="8" name="AutoShape 3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71" y="1426"/>
              <a:ext cx="9797" cy="3752"/>
            </a:xfrm>
            <a:prstGeom prst="flowChartAlternateProcess">
              <a:avLst/>
            </a:prstGeom>
            <a:noFill/>
            <a:ln w="28575" cmpd="sng">
              <a:solidFill>
                <a:schemeClr val="accent2">
                  <a:lumMod val="50000"/>
                </a:schemeClr>
              </a:solidFill>
              <a:prstDash val="dash"/>
              <a:miter lim="800000"/>
            </a:ln>
            <a:effectLst/>
          </p:spPr>
        </p:sp>
        <p:sp>
          <p:nvSpPr>
            <p:cNvPr id="5" name="文本框 4"/>
            <p:cNvSpPr txBox="1"/>
            <p:nvPr/>
          </p:nvSpPr>
          <p:spPr>
            <a:xfrm>
              <a:off x="411" y="1438"/>
              <a:ext cx="9517" cy="4638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indent="0" algn="ctr" fontAlgn="auto">
                <a:lnSpc>
                  <a:spcPct val="120000"/>
                </a:lnSpc>
              </a:pPr>
              <a:r>
                <a:rPr lang="zh-CN" altLang="en-US" sz="2400" b="1">
                  <a:solidFill>
                    <a:srgbClr val="FF0000"/>
                  </a:solidFill>
                  <a:latin typeface="华文行楷" panose="02010800040101010101" charset="-122"/>
                  <a:ea typeface="华文行楷" panose="02010800040101010101" charset="-122"/>
                  <a:cs typeface="宋体" panose="02010600030101010101" pitchFamily="2" charset="-122"/>
                  <a:sym typeface="+mn-ea"/>
                </a:rPr>
                <a:t>砥砺前行</a:t>
              </a:r>
              <a:endPara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pPr indent="0" algn="ctr" fontAlgn="auto">
                <a:lnSpc>
                  <a:spcPct val="120000"/>
                </a:lnSpc>
              </a:pPr>
              <a:r>
                <a:rPr lang="en-US" altLang="zh-CN" sz="14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高一14班  朱弈</a:t>
              </a:r>
              <a:endPara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pPr indent="355600" algn="just" fontAlgn="auto">
                <a:lnSpc>
                  <a:spcPct val="120000"/>
                </a:lnSpc>
                <a:extLst>
                  <a:ext uri="{35155182-B16C-46BC-9424-99874614C6A1}">
                    <wpsdc:indentchars xmlns:wpsdc="http://www.wps.cn/officeDocument/2017/drawingmlCustomData" val="200" checksum="3837665281"/>
                  </a:ext>
                </a:extLst>
              </a:pPr>
              <a:r>
                <a: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第一天的军训充满教官的训导，又是紧张又是艰苦，集合的哨声总在不经意间</a:t>
              </a:r>
              <a:r>
                <a:rPr lang="zh-CN" altLang="en-US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响</a:t>
              </a:r>
              <a:r>
                <a: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起，休息的时间也总是十分短暂。</a:t>
              </a:r>
              <a:r>
                <a:rPr lang="zh-CN" altLang="en-US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训练</a:t>
              </a:r>
              <a:r>
                <a: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棚里虽没有太阳暴晒，但高温让汗水直流</a:t>
              </a:r>
              <a:r>
                <a:rPr lang="zh-CN" altLang="en-US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。可能</a:t>
              </a:r>
              <a:r>
                <a: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辛苦，但我仍然满怀欣喜与信心</a:t>
              </a:r>
              <a:r>
                <a:rPr lang="zh-CN" altLang="en-US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地</a:t>
              </a:r>
              <a:r>
                <a: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去迎接这次军训。军训无疑是很苦很累的，但这是一种独特的人生经历，是战胜自我、锻炼意志的最佳时机。我有信心和勇气在这条满是荆棘的道路上砥砺前行。未来7天我们一定能行！     </a:t>
              </a:r>
              <a:r>
                <a:rPr lang="en-US" altLang="zh-CN" sz="14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                               </a:t>
              </a:r>
              <a:endPara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60985" y="3518535"/>
            <a:ext cx="6213475" cy="6127750"/>
            <a:chOff x="411" y="6663"/>
            <a:chExt cx="9785" cy="9650"/>
          </a:xfrm>
        </p:grpSpPr>
        <p:grpSp>
          <p:nvGrpSpPr>
            <p:cNvPr id="10" name="组合 9"/>
            <p:cNvGrpSpPr/>
            <p:nvPr/>
          </p:nvGrpSpPr>
          <p:grpSpPr>
            <a:xfrm>
              <a:off x="411" y="6663"/>
              <a:ext cx="4689" cy="9381"/>
              <a:chOff x="271" y="6663"/>
              <a:chExt cx="5129" cy="9381"/>
            </a:xfrm>
          </p:grpSpPr>
          <p:sp>
            <p:nvSpPr>
              <p:cNvPr id="6" name="AutoShape 31"/>
              <p:cNvSpPr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271" y="6663"/>
                <a:ext cx="5129" cy="9381"/>
              </a:xfrm>
              <a:prstGeom prst="flowChartAlternateProcess">
                <a:avLst/>
              </a:prstGeom>
              <a:noFill/>
              <a:ln w="28575" cmpd="sng">
                <a:solidFill>
                  <a:schemeClr val="accent2">
                    <a:lumMod val="75000"/>
                  </a:schemeClr>
                </a:solidFill>
                <a:prstDash val="dash"/>
                <a:miter lim="800000"/>
              </a:ln>
              <a:effectLst/>
            </p:spPr>
          </p:sp>
          <p:sp>
            <p:nvSpPr>
              <p:cNvPr id="9" name="文本框 8"/>
              <p:cNvSpPr txBox="1"/>
              <p:nvPr/>
            </p:nvSpPr>
            <p:spPr>
              <a:xfrm>
                <a:off x="424" y="6885"/>
                <a:ext cx="4848" cy="7446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pPr indent="0" algn="ctr" fontAlgn="auto"/>
                <a:r>
                  <a:rPr lang="zh-CN" altLang="en-US" sz="2400" b="1">
                    <a:solidFill>
                      <a:srgbClr val="FF0000"/>
                    </a:solidFill>
                    <a:latin typeface="华文行楷" panose="02010800040101010101" charset="-122"/>
                    <a:ea typeface="华文行楷" panose="02010800040101010101" charset="-122"/>
                    <a:cs typeface="宋体" panose="02010600030101010101" pitchFamily="2" charset="-122"/>
                    <a:sym typeface="+mn-ea"/>
                  </a:rPr>
                  <a:t>坚持就是胜利</a:t>
                </a:r>
                <a:endParaRPr lang="en-US" altLang="zh-CN" sz="14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endParaRPr>
              </a:p>
              <a:p>
                <a:pPr indent="0" algn="ctr" fontAlgn="auto"/>
                <a:r>
                  <a:rPr lang="en-US" altLang="zh-CN" sz="1400" b="1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高一12班  </a:t>
                </a:r>
                <a:r>
                  <a:rPr lang="zh-CN" altLang="en-US" sz="1400" b="1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杨青</a:t>
                </a:r>
                <a:endPara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endParaRPr>
              </a:p>
              <a:p>
                <a:pPr indent="355600" algn="just" fontAlgn="auto">
                  <a:lnSpc>
                    <a:spcPct val="120000"/>
                  </a:lnSpc>
                  <a:extLst>
                    <a:ext uri="{35155182-B16C-46BC-9424-99874614C6A1}">
                      <wpsdc:indentchars xmlns:wpsdc="http://www.wps.cn/officeDocument/2017/drawingmlCustomData" val="200" checksum="3837665281"/>
                    </a:ext>
                  </a:extLst>
                </a:pPr>
                <a:r>
                  <a:rPr lang="en-US" altLang="zh-CN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军训生活对于我们来说无疑是艰苦的。第一天，我顶着烈日，拖着大大的行李箱来到这里时，心中免不了的有些忐忑。心目中的军训是紧张与艰苦的合奏</a:t>
                </a:r>
                <a:r>
                  <a:rPr lang="zh-CN" altLang="en-US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，</a:t>
                </a:r>
                <a:r>
                  <a:rPr lang="en-US" altLang="zh-CN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还有那瓢泼大雨下的大集合、严训练……</a:t>
                </a:r>
                <a:r>
                  <a:rPr lang="zh-CN" altLang="en-US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预想</a:t>
                </a:r>
                <a:r>
                  <a:rPr lang="en-US" altLang="zh-CN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中的军训生活成百上千次地浮现在我的脑海，闪现在我的眼前。但是我依旧对它有着深深的期待。换上迷彩服，我仿佛成了一名真正的军人。在烈日下，每一名同学都严阵以待，努力完成教官发布的命令，汗珠顺着脸颊流下，湿透了每个人的衣服，但是却没有人叫累。有的同学尽管身体有所不适，仍然坚持训练。在阳光下，汗水闪闪发亮，映出了两个字：坚持。</a:t>
                </a:r>
                <a:r>
                  <a:rPr lang="zh-CN" altLang="en-US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坚持就是</a:t>
                </a:r>
                <a:r>
                  <a:rPr lang="zh-CN" altLang="en-US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胜利！</a:t>
                </a:r>
                <a:endParaRPr lang="zh-CN" altLang="en-US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5234" y="6664"/>
              <a:ext cx="4962" cy="9649"/>
              <a:chOff x="-95" y="6805"/>
              <a:chExt cx="4962" cy="9649"/>
            </a:xfrm>
          </p:grpSpPr>
          <p:sp>
            <p:nvSpPr>
              <p:cNvPr id="12" name="AutoShape 31"/>
              <p:cNvSpPr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-95" y="6805"/>
                <a:ext cx="4962" cy="9372"/>
              </a:xfrm>
              <a:prstGeom prst="flowChartAlternateProcess">
                <a:avLst/>
              </a:prstGeom>
              <a:noFill/>
              <a:ln w="28575" cmpd="sng">
                <a:solidFill>
                  <a:schemeClr val="accent2">
                    <a:lumMod val="75000"/>
                  </a:schemeClr>
                </a:solidFill>
                <a:prstDash val="dash"/>
                <a:miter lim="800000"/>
              </a:ln>
              <a:effectLst/>
            </p:spPr>
          </p:sp>
          <p:sp>
            <p:nvSpPr>
              <p:cNvPr id="13" name="文本框 1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1" y="7026"/>
                <a:ext cx="4796" cy="9428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pPr indent="0" algn="ctr" fontAlgn="auto">
                  <a:lnSpc>
                    <a:spcPct val="120000"/>
                  </a:lnSpc>
                </a:pPr>
                <a:r>
                  <a:rPr lang="zh-CN" altLang="en-US" sz="2400" b="1">
                    <a:solidFill>
                      <a:srgbClr val="FF0000"/>
                    </a:solidFill>
                    <a:latin typeface="华文行楷" panose="02010800040101010101" charset="-122"/>
                    <a:ea typeface="华文行楷" panose="02010800040101010101" charset="-122"/>
                    <a:cs typeface="宋体" panose="02010600030101010101" pitchFamily="2" charset="-122"/>
                    <a:sym typeface="+mn-ea"/>
                  </a:rPr>
                  <a:t>少年强则国强</a:t>
                </a:r>
                <a:endParaRPr lang="en-US" altLang="zh-CN" sz="14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endParaRPr>
              </a:p>
              <a:p>
                <a:pPr indent="0" algn="ctr" fontAlgn="auto">
                  <a:lnSpc>
                    <a:spcPct val="120000"/>
                  </a:lnSpc>
                </a:pPr>
                <a:r>
                  <a:rPr lang="en-US" altLang="zh-CN" sz="1400" b="1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高一10班  唐悦含</a:t>
                </a:r>
                <a:endParaRPr lang="en-US" altLang="zh-CN" sz="14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endParaRPr>
              </a:p>
              <a:p>
                <a:pPr indent="355600" algn="just" fontAlgn="auto">
                  <a:lnSpc>
                    <a:spcPct val="130000"/>
                  </a:lnSpc>
                  <a:extLst>
                    <a:ext uri="{35155182-B16C-46BC-9424-99874614C6A1}">
                      <wpsdc:indentchars xmlns:wpsdc="http://www.wps.cn/officeDocument/2017/drawingmlCustomData" val="200" checksum="3837665281"/>
                    </a:ext>
                  </a:extLst>
                </a:pPr>
                <a:r>
                  <a:rPr lang="en-US" altLang="zh-CN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军训是对我们身体和意志力的双重考验。严严夏日，我站在</a:t>
                </a:r>
                <a:r>
                  <a:rPr lang="zh-CN" altLang="en-US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训练</a:t>
                </a:r>
                <a:r>
                  <a:rPr lang="en-US" altLang="zh-CN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棚里训练，虽然有棚为我们遮挡阳光，但我仍感到十分闷热</a:t>
                </a:r>
                <a:r>
                  <a:rPr lang="zh-CN" altLang="en-US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，</a:t>
                </a:r>
                <a:r>
                  <a:rPr lang="en-US" altLang="zh-CN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汗水顺着脸颊一颗颗滚落下</a:t>
                </a:r>
                <a:r>
                  <a:rPr lang="zh-CN" altLang="en-US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。</a:t>
                </a:r>
                <a:r>
                  <a:rPr lang="en-US" altLang="zh-CN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闷热的午后</a:t>
                </a:r>
                <a:r>
                  <a:rPr lang="en-US" altLang="zh-CN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我</a:t>
                </a:r>
                <a:r>
                  <a:rPr lang="zh-CN" altLang="en-US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就</a:t>
                </a:r>
                <a:r>
                  <a:rPr lang="en-US" altLang="zh-CN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在棚里站了这么一会儿，</a:t>
                </a:r>
                <a:r>
                  <a:rPr lang="zh-CN" altLang="en-US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却</a:t>
                </a:r>
                <a:r>
                  <a:rPr lang="en-US" altLang="zh-CN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感到这么难受，而那些为祖国驻守边疆</a:t>
                </a:r>
                <a:r>
                  <a:rPr lang="zh-CN" altLang="en-US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、</a:t>
                </a:r>
                <a:r>
                  <a:rPr lang="en-US" altLang="zh-CN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抵御外故的战士们难道就不辛苦吗?在这一刻，我深深地明的白了学习的意义，“少年强则国强”，我们应该努力学习，争取未来做一个对社会有用的人</a:t>
                </a:r>
                <a:r>
                  <a:rPr lang="zh-CN" altLang="en-US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。</a:t>
                </a:r>
                <a:r>
                  <a:rPr lang="en-US" altLang="zh-CN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我们如今坐在宽敞明亮的数室里，有干净的衣服穿，有好吃的饭菜吃，我们过得</a:t>
                </a:r>
                <a:r>
                  <a:rPr lang="zh-CN" altLang="en-US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如</a:t>
                </a:r>
                <a:r>
                  <a:rPr lang="en-US" altLang="zh-CN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此幸福，全是因为他们的“苦”，那我们怎能</a:t>
                </a:r>
                <a:r>
                  <a:rPr lang="zh-CN" altLang="en-US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不</a:t>
                </a:r>
                <a:r>
                  <a:rPr lang="en-US" altLang="zh-CN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好好学习?</a:t>
                </a:r>
                <a:r>
                  <a:rPr lang="zh-CN" altLang="en-US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作</a:t>
                </a:r>
                <a:r>
                  <a:rPr lang="en-US" altLang="zh-CN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为新时代的青少年，我们应以“为天下之崛起而读书”为已任，努力学习，报效家国。</a:t>
                </a:r>
                <a:endPara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endParaRPr>
              </a:p>
              <a:p>
                <a:pPr indent="355600" algn="l" fontAlgn="auto">
                  <a:lnSpc>
                    <a:spcPct val="120000"/>
                  </a:lnSpc>
                  <a:extLst>
                    <a:ext uri="{35155182-B16C-46BC-9424-99874614C6A1}">
                      <wpsdc:indentchars xmlns:wpsdc="http://www.wps.cn/officeDocument/2017/drawingmlCustomData" val="200" checksum="3837665281"/>
                    </a:ext>
                  </a:extLst>
                </a:pPr>
                <a:r>
                  <a:rPr lang="en-US" altLang="zh-CN" sz="1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                  </a:t>
                </a:r>
                <a:endPara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endParaRPr>
              </a:p>
            </p:txBody>
          </p:sp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677893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3092768"/>
            <a:ext cx="4772025" cy="47720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90" y="7626985"/>
            <a:ext cx="2276475" cy="227647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0" y="93345"/>
            <a:ext cx="6871970" cy="229870"/>
            <a:chOff x="0" y="147"/>
            <a:chExt cx="10822" cy="362"/>
          </a:xfrm>
        </p:grpSpPr>
        <p:sp>
          <p:nvSpPr>
            <p:cNvPr id="20" name="文本框 2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7040" y="147"/>
              <a:ext cx="3372" cy="36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 rot="0" vert="horz" wrap="square" lIns="91440" tIns="45720" rIns="91440" bIns="45720" anchor="t" anchorCtr="0">
              <a:spAutoFit/>
            </a:bodyPr>
            <a:p>
              <a:pPr indent="285750" algn="just"/>
              <a:r>
                <a:rPr lang="en-US" altLang="zh-CN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洛高2023级军训简报第</a:t>
              </a:r>
              <a:r>
                <a:rPr lang="zh-CN" altLang="en-US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二</a:t>
              </a:r>
              <a:r>
                <a:rPr lang="en-US" altLang="zh-CN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期15版</a:t>
              </a:r>
              <a:endParaRPr lang="en-US" altLang="zh-CN" sz="900" kern="100">
                <a:latin typeface="黑体" panose="02010609060101010101" charset="-122"/>
                <a:ea typeface="黑体" panose="0201060906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cxnSp>
          <p:nvCxnSpPr>
            <p:cNvPr id="3" name="直接连接符 2"/>
            <p:cNvCxnSpPr/>
            <p:nvPr>
              <p:custDataLst>
                <p:tags r:id="rId6"/>
              </p:custDataLst>
            </p:nvPr>
          </p:nvCxnSpPr>
          <p:spPr>
            <a:xfrm>
              <a:off x="0" y="497"/>
              <a:ext cx="10822" cy="0"/>
            </a:xfrm>
            <a:prstGeom prst="line">
              <a:avLst/>
            </a:prstGeom>
            <a:ln w="25400" cmpd="dbl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479425" y="1512570"/>
            <a:ext cx="6055360" cy="7396480"/>
          </a:xfrm>
          <a:prstGeom prst="rect">
            <a:avLst/>
          </a:prstGeom>
          <a:noFill/>
          <a:ln w="28575">
            <a:solidFill>
              <a:srgbClr val="037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defRPr/>
            </a:pPr>
            <a:endParaRPr lang="zh-CN" altLang="en-US" noProof="1">
              <a:ln>
                <a:solidFill>
                  <a:schemeClr val="tx1"/>
                </a:solidFill>
                <a:prstDash val="dashDot"/>
              </a:ln>
            </a:endParaRPr>
          </a:p>
        </p:txBody>
      </p:sp>
      <p:sp>
        <p:nvSpPr>
          <p:cNvPr id="88" name="文本框 88"/>
          <p:cNvSpPr txBox="1">
            <a:spLocks noChangeArrowheads="1" noChangeShapeType="1"/>
          </p:cNvSpPr>
          <p:nvPr>
            <p:custDataLst>
              <p:tags r:id="rId8"/>
            </p:custDataLst>
          </p:nvPr>
        </p:nvSpPr>
        <p:spPr bwMode="auto">
          <a:xfrm>
            <a:off x="1966278" y="504190"/>
            <a:ext cx="2924175" cy="685800"/>
          </a:xfrm>
          <a:prstGeom prst="rect">
            <a:avLst/>
          </a:prstGeom>
        </p:spPr>
        <p:txBody>
          <a:bodyPr wrap="square" numCol="1" fromWordArt="1">
            <a:prstTxWarp prst="textPlain">
              <a:avLst>
                <a:gd name="adj" fmla="val 50000"/>
              </a:avLst>
            </a:prstTxWarp>
            <a:noAutofit/>
          </a:bodyPr>
          <a:lstStyle/>
          <a:p>
            <a:pPr indent="381635" algn="ctr"/>
            <a:r>
              <a:rPr lang="en-US" altLang="zh-CN" sz="1500" b="1" kern="100">
                <a:solidFill>
                  <a:srgbClr val="993366"/>
                </a:solidFill>
                <a:latin typeface="华文行楷" panose="02010800040101010101" charset="-122"/>
                <a:ea typeface="华文行楷" panose="02010800040101010101" charset="-122"/>
                <a:cs typeface="Times New Roman" panose="02020603050405020304"/>
                <a:sym typeface="Times New Roman" panose="02020603050405020304"/>
              </a:rPr>
              <a:t>家长寄语</a:t>
            </a:r>
            <a:endParaRPr lang="en-US" altLang="zh-CN" sz="1500" kern="100">
              <a:latin typeface="华文行楷" panose="02010800040101010101" charset="-122"/>
              <a:ea typeface="华文行楷" panose="02010800040101010101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8490" y="1675765"/>
            <a:ext cx="5772785" cy="65443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3556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军训虽苦但很宝贵，既是学习磨练，更是收获。希望你军训归来，改变的不只是肤色，更多的是意志！愿你牢记训练时的艰辛和团队互助友爱的精神，学会自强自立，努力拼摶，勇往直前，不留遗憾！加油吧少年！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55600" algn="r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——高一2班朱伟峰妈妈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556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556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硬铁百锻，方能铸无价之钻，厉兵千里，方可成威武之师。军训是锻炼意志、品格的最佳机会，吃苦耐劳也是我们中国人根植在骨子里的优秀品质，通过这一周的军训，愿你在苦累中成长，在咬牙坚持中进步，磨练出钢铁般的意志，并把这些收获带入以后的学习生活中。加油！孩子，相信你一定可以的！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55600" algn="r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——高一4班张馨雨妈妈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556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556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吴俊然，很高兴你今天参加学校统一的军训活动。希望你通过这次军训，能够增强你的意志力、耐力、以及团队意识。感觉困难的时候，想想爷爷和爸爸，我们当年在部队接受的锻炼比你现在训练要苦多了。我相信你一定能做到的，加油！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55600" algn="r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——高一5班吴俊然爸爸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556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556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朱芷娴，高中生活已两周有余，妈妈发现你一下子长大了，从开始的不适应，到现在的自信满满，神采奕奕，让妈妈又看到了那个自信、勇敢、善良的女孩。通过这次军训，妈妈希望你能够锻炼意志力、耐力，和同学们团结协作，为我们7班争光，爸爸妈妈相信你一定能做到的，加油！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55600" algn="r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——高一7班朱芷娴家长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556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55600" fontAlgn="auto"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677893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3092768"/>
            <a:ext cx="4772025" cy="477202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0" y="93345"/>
            <a:ext cx="6871970" cy="229870"/>
            <a:chOff x="0" y="147"/>
            <a:chExt cx="10822" cy="362"/>
          </a:xfrm>
        </p:grpSpPr>
        <p:sp>
          <p:nvSpPr>
            <p:cNvPr id="20" name="文本框 2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040" y="147"/>
              <a:ext cx="3372" cy="36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 rot="0" vert="horz" wrap="square" lIns="91440" tIns="45720" rIns="91440" bIns="45720" anchor="t" anchorCtr="0">
              <a:spAutoFit/>
            </a:bodyPr>
            <a:p>
              <a:pPr indent="285750" algn="just"/>
              <a:r>
                <a:rPr lang="en-US" altLang="zh-CN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洛高2023级军训简报第</a:t>
              </a:r>
              <a:r>
                <a:rPr lang="zh-CN" altLang="en-US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二</a:t>
              </a:r>
              <a:r>
                <a:rPr lang="en-US" altLang="zh-CN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期16版</a:t>
              </a:r>
              <a:endParaRPr lang="en-US" altLang="zh-CN" sz="900" kern="100">
                <a:latin typeface="黑体" panose="02010609060101010101" charset="-122"/>
                <a:ea typeface="黑体" panose="0201060906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cxnSp>
          <p:nvCxnSpPr>
            <p:cNvPr id="3" name="直接连接符 2"/>
            <p:cNvCxnSpPr/>
            <p:nvPr>
              <p:custDataLst>
                <p:tags r:id="rId5"/>
              </p:custDataLst>
            </p:nvPr>
          </p:nvCxnSpPr>
          <p:spPr>
            <a:xfrm>
              <a:off x="0" y="497"/>
              <a:ext cx="10822" cy="0"/>
            </a:xfrm>
            <a:prstGeom prst="line">
              <a:avLst/>
            </a:prstGeom>
            <a:ln w="25400" cmpd="dbl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695325" y="1635125"/>
            <a:ext cx="5646420" cy="7570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3556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平日里的你生活养尊处优，很少有机会吃苦，军训是个很好的锻炼机会，是你入校后的第一次严峻考验。希望通过参加本次军训活动，进一步激发你的爱国热情，强化纪律观念，培养良好作息习惯，锻炼顽强意志，塑造健康体格。加油吧！少年！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55600" algn="r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——高一10班邹雨睿家长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556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556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魏梦晨，青春无悔，强身立志。爸爸妈妈希望你在训练中表现积极，认真完成教官和老师布置的任务，不迟到，不早退，不请假，为班集体争光。希望你能用军训的方式来展示自己的勇气和毅力，加油，你是最棒的！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55600" algn="r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——高一11班魏梦晨妈妈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556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556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梅煌铮：军训为你提供了强身健体和砥砺品格的机会，为以后的学习和生活打下良好的基础。我相信，这次军训生活定能体验多多，收获多多，为你的高中学习生活留下一笔宝贵的精神财富。加油！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55600" algn="r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——高一13班梅煌铮妈妈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556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556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我亲爱的女儿：短短七天的军训生活，不仅能锻炼你的身体，使你变得更加坚强，更能培养你吃苦耐劳的精神。爸爸妈妈坚信，通过这次军训，你一定成长很多，你也一定可以正确的面对这至关重要的高中三年，这一条路上依然有风雨有泥泞，爸爸妈妈一直在你身旁，陪着你成长！孩子，等待你凯旋归来，带来的好消息！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55600" algn="r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——高一15班夏心怡妈妈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8" name="文本框 88"/>
          <p:cNvSpPr txBox="1">
            <a:spLocks noChangeArrowheads="1" noChangeShapeType="1"/>
          </p:cNvSpPr>
          <p:nvPr>
            <p:custDataLst>
              <p:tags r:id="rId7"/>
            </p:custDataLst>
          </p:nvPr>
        </p:nvSpPr>
        <p:spPr bwMode="auto">
          <a:xfrm>
            <a:off x="1966278" y="396240"/>
            <a:ext cx="2924175" cy="685800"/>
          </a:xfrm>
          <a:prstGeom prst="rect">
            <a:avLst/>
          </a:prstGeom>
        </p:spPr>
        <p:txBody>
          <a:bodyPr wrap="square" numCol="1" fromWordArt="1">
            <a:prstTxWarp prst="textPlain">
              <a:avLst>
                <a:gd name="adj" fmla="val 50000"/>
              </a:avLst>
            </a:prstTxWarp>
            <a:noAutofit/>
          </a:bodyPr>
          <a:p>
            <a:pPr indent="381635" algn="ctr"/>
            <a:r>
              <a:rPr lang="en-US" altLang="zh-CN" sz="1500" b="1" kern="100">
                <a:solidFill>
                  <a:srgbClr val="993366"/>
                </a:solidFill>
                <a:latin typeface="华文行楷" panose="02010800040101010101" charset="-122"/>
                <a:ea typeface="华文行楷" panose="02010800040101010101" charset="-122"/>
                <a:cs typeface="Times New Roman" panose="02020603050405020304"/>
                <a:sym typeface="Times New Roman" panose="02020603050405020304"/>
              </a:rPr>
              <a:t>家长寄语</a:t>
            </a:r>
            <a:endParaRPr lang="en-US" altLang="zh-CN" sz="1500" kern="100">
              <a:latin typeface="华文行楷" panose="02010800040101010101" charset="-122"/>
              <a:ea typeface="华文行楷" panose="02010800040101010101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11560876" name="Text Box 9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65200" y="7978140"/>
            <a:ext cx="5492115" cy="624205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/>
            <a:r>
              <a:rPr lang="en-US" altLang="zh-CN" sz="1200" b="1" kern="100"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编委会成员：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吴 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燕</a:t>
            </a:r>
            <a:r>
              <a:rPr lang="en-US" altLang="zh-CN" sz="1200" kern="10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altLang="zh-CN" sz="1200" b="1" kern="100"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虞赛玉  郭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蓓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李智瑾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吕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宣  林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慧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沈金涛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费云德</a:t>
            </a:r>
            <a:endParaRPr lang="en-US" altLang="zh-CN" sz="1200" b="1" kern="100">
              <a:solidFill>
                <a:srgbClr val="CC0000"/>
              </a:solidFill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indent="918210" algn="just"/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陈钰潆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符雅茹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韦舒婷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万金龙  李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阳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张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标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许淼沁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吴棋光</a:t>
            </a:r>
            <a:endParaRPr lang="en-US" altLang="zh-CN" sz="1200" b="1" kern="100">
              <a:solidFill>
                <a:srgbClr val="CC0000"/>
              </a:solidFill>
              <a:latin typeface="Times New Roman" panose="02020603050405020304"/>
              <a:ea typeface="等线" panose="02010600030101010101" charset="-122"/>
              <a:cs typeface="Times New Roman" panose="02020603050405020304"/>
              <a:sym typeface="Times New Roman" panose="02020603050405020304"/>
            </a:endParaRPr>
          </a:p>
          <a:p>
            <a:pPr algn="just"/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         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altLang="zh-CN" sz="1200" b="1" kern="100">
                <a:solidFill>
                  <a:srgbClr val="CC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    </a:t>
            </a:r>
            <a:endParaRPr lang="en-US" altLang="zh-CN" sz="1200" b="1" kern="100">
              <a:solidFill>
                <a:srgbClr val="CC0000"/>
              </a:solidFill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5" name="矩形 4"/>
          <p:cNvSpPr/>
          <p:nvPr>
            <p:custDataLst>
              <p:tags r:id="rId9"/>
            </p:custDataLst>
          </p:nvPr>
        </p:nvSpPr>
        <p:spPr>
          <a:xfrm>
            <a:off x="479425" y="1329690"/>
            <a:ext cx="6055360" cy="7396480"/>
          </a:xfrm>
          <a:prstGeom prst="rect">
            <a:avLst/>
          </a:prstGeom>
          <a:noFill/>
          <a:ln w="28575">
            <a:solidFill>
              <a:srgbClr val="037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defRPr/>
            </a:pPr>
            <a:endParaRPr lang="zh-CN" altLang="en-US" noProof="1"/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 rot="10800000">
            <a:off x="5028883" y="7794625"/>
            <a:ext cx="1677353" cy="19330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 rot="10800000" flipH="1">
            <a:off x="183198" y="7794625"/>
            <a:ext cx="1677353" cy="193300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677893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2889568"/>
            <a:ext cx="4772025" cy="4772025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-172720" y="9525"/>
            <a:ext cx="6871970" cy="5955217"/>
            <a:chOff x="0" y="147"/>
            <a:chExt cx="10822" cy="9378"/>
          </a:xfrm>
        </p:grpSpPr>
        <p:grpSp>
          <p:nvGrpSpPr>
            <p:cNvPr id="8" name="组合 7"/>
            <p:cNvGrpSpPr/>
            <p:nvPr/>
          </p:nvGrpSpPr>
          <p:grpSpPr>
            <a:xfrm>
              <a:off x="0" y="147"/>
              <a:ext cx="10822" cy="1585"/>
              <a:chOff x="0" y="147"/>
              <a:chExt cx="10822" cy="1585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0" y="147"/>
                <a:ext cx="10822" cy="709"/>
                <a:chOff x="0" y="147"/>
                <a:chExt cx="10822" cy="709"/>
              </a:xfrm>
            </p:grpSpPr>
            <p:sp>
              <p:nvSpPr>
                <p:cNvPr id="20" name="文本框 2"/>
                <p:cNvSpPr txBox="1">
                  <a:spLocks noChangeArrowheads="1"/>
                </p:cNvSpPr>
                <p:nvPr>
                  <p:custDataLst>
                    <p:tags r:id="rId4"/>
                  </p:custDataLst>
                </p:nvPr>
              </p:nvSpPr>
              <p:spPr bwMode="auto">
                <a:xfrm>
                  <a:off x="7040" y="147"/>
                  <a:ext cx="3372" cy="70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p>
                  <a:pPr indent="285750" algn="just">
                    <a:lnSpc>
                      <a:spcPct val="120000"/>
                    </a:lnSpc>
                  </a:pPr>
                  <a:r>
                    <a:rPr lang="en-US" altLang="zh-CN" sz="900" kern="100">
                      <a:latin typeface="黑体" panose="02010609060101010101" charset="-122"/>
                      <a:ea typeface="黑体" panose="02010609060101010101" charset="-122"/>
                      <a:cs typeface="Times New Roman" panose="02020603050405020304"/>
                      <a:sym typeface="Times New Roman" panose="02020603050405020304"/>
                    </a:rPr>
                    <a:t>洛高2023级军训简报第</a:t>
                  </a:r>
                  <a:r>
                    <a:rPr lang="zh-CN" altLang="en-US" sz="900" kern="100">
                      <a:latin typeface="黑体" panose="02010609060101010101" charset="-122"/>
                      <a:ea typeface="黑体" panose="02010609060101010101" charset="-122"/>
                      <a:cs typeface="Times New Roman" panose="02020603050405020304"/>
                      <a:sym typeface="Times New Roman" panose="02020603050405020304"/>
                    </a:rPr>
                    <a:t>二</a:t>
                  </a:r>
                  <a:r>
                    <a:rPr lang="en-US" altLang="zh-CN" sz="900" kern="100">
                      <a:latin typeface="黑体" panose="02010609060101010101" charset="-122"/>
                      <a:ea typeface="黑体" panose="02010609060101010101" charset="-122"/>
                      <a:cs typeface="Times New Roman" panose="02020603050405020304"/>
                      <a:sym typeface="Times New Roman" panose="02020603050405020304"/>
                    </a:rPr>
                    <a:t>期2版</a:t>
                  </a:r>
                  <a:endParaRPr lang="en-US" altLang="zh-CN" sz="900" kern="100">
                    <a:latin typeface="黑体" panose="02010609060101010101" charset="-122"/>
                    <a:ea typeface="黑体" panose="02010609060101010101" charset="-122"/>
                    <a:cs typeface="Times New Roman" panose="02020603050405020304"/>
                    <a:sym typeface="Times New Roman" panose="02020603050405020304"/>
                  </a:endParaRPr>
                </a:p>
              </p:txBody>
            </p:sp>
            <p:cxnSp>
              <p:nvCxnSpPr>
                <p:cNvPr id="3" name="直接连接符 2"/>
                <p:cNvCxnSpPr/>
                <p:nvPr>
                  <p:custDataLst>
                    <p:tags r:id="rId5"/>
                  </p:custDataLst>
                </p:nvPr>
              </p:nvCxnSpPr>
              <p:spPr>
                <a:xfrm>
                  <a:off x="0" y="497"/>
                  <a:ext cx="10822" cy="0"/>
                </a:xfrm>
                <a:prstGeom prst="line">
                  <a:avLst/>
                </a:prstGeom>
                <a:ln w="25400" cmpd="dbl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" name="文本框 50"/>
              <p:cNvSpPr txBox="1">
                <a:spLocks noChangeArrowheads="1" noChangeShapeType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3458" y="907"/>
                <a:ext cx="3885" cy="825"/>
              </a:xfrm>
              <a:prstGeom prst="rect">
                <a:avLst/>
              </a:prstGeom>
            </p:spPr>
            <p:txBody>
              <a:bodyPr wrap="square" numCol="1" fromWordArt="1">
                <a:prstTxWarp prst="textCanUp">
                  <a:avLst>
                    <a:gd name="adj" fmla="val 85713"/>
                  </a:avLst>
                </a:prstTxWarp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600" b="1" kern="100">
                    <a:solidFill>
                      <a:srgbClr val="FF0000"/>
                    </a:solidFill>
                    <a:effectLst>
                      <a:outerShdw dist="35941" dir="2700000" algn="ctr">
                        <a:srgbClr val="C0C0C0">
                          <a:alpha val="75000"/>
                        </a:srgbClr>
                      </a:outerShdw>
                    </a:effectLst>
                    <a:latin typeface="华文行楷" panose="02010800040101010101" charset="-122"/>
                    <a:ea typeface="华文行楷" panose="02010800040101010101" charset="-122"/>
                    <a:cs typeface="Times New Roman" panose="02020603050405020304"/>
                    <a:sym typeface="Times New Roman" panose="02020603050405020304"/>
                  </a:rPr>
                  <a:t>班主任寄语</a:t>
                </a:r>
                <a:endParaRPr lang="en-US" altLang="zh-CN" sz="2600" b="1" kern="100">
                  <a:solidFill>
                    <a:srgbClr val="FF0000"/>
                  </a:solidFill>
                  <a:effectLst>
                    <a:outerShdw dist="35941" dir="2700000" algn="ctr">
                      <a:srgbClr val="C0C0C0">
                        <a:alpha val="75000"/>
                      </a:srgbClr>
                    </a:outerShdw>
                  </a:effectLst>
                  <a:latin typeface="华文行楷" panose="02010800040101010101" charset="-122"/>
                  <a:ea typeface="华文行楷" panose="02010800040101010101" charset="-122"/>
                  <a:cs typeface="Times New Roman" panose="02020603050405020304"/>
                  <a:sym typeface="Times New Roman" panose="02020603050405020304"/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1013" y="1782"/>
              <a:ext cx="8967" cy="774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406400" fontAlgn="auto">
                <a:lnSpc>
                  <a:spcPct val="120000"/>
                </a:lnSpc>
                <a:extLst>
                  <a:ext uri="{35155182-B16C-46BC-9424-99874614C6A1}">
                    <wpsdc:indentchars xmlns:wpsdc="http://www.wps.cn/officeDocument/2017/drawingmlCustomData" val="200" checksum="1740828767"/>
                  </a:ext>
                </a:extLst>
              </a:pPr>
              <a:r>
                <a:rPr lang="zh-CN" altLang="en-US" sz="1600"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</a:rPr>
                <a:t>军训，是一场洗礼，一次全新的开始。在高温下你们身披坚实的制服，每滴汗水都是对坚韧意志的赞誉。军训，不仅是对体能的锻炼，更是对意志的考验。军训能让你们学会无论遇到多大的困难，都要坚守。因为坚持，就是胜利！每一次的训练都是在打磨你们的意志，让你们更加勇敢地面对未来的挑战。其次，在军训的严格纪律中，能让你们领悟秩序与服从的价值。教官的一声令下，你们如同铁军一般，步伐坚定，风雨无阻，勇往直前！最后，军训也如同一场精妙绝伦的交响乐，每个动作都需要精确而协调的节奏，每一刻都充满了挑战和考验。而你们，如同乐团中的每位音乐家，每个人都必须在自己的位置上发挥最佳状态，以确保整个交响乐能够奏响完美的旋律。在这个过程中，你们不仅锻炼了你们的技能，更培养了你们团队协作的能力，真正做到团结就是力量！</a:t>
              </a:r>
              <a:endParaRPr lang="zh-CN" altLang="en-US" sz="160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endParaRPr>
            </a:p>
            <a:p>
              <a:pPr indent="406400" fontAlgn="auto">
                <a:lnSpc>
                  <a:spcPct val="120000"/>
                </a:lnSpc>
                <a:extLst>
                  <a:ext uri="{35155182-B16C-46BC-9424-99874614C6A1}">
                    <wpsdc:indentchars xmlns:wpsdc="http://www.wps.cn/officeDocument/2017/drawingmlCustomData" val="200" checksum="1740828767"/>
                  </a:ext>
                </a:extLst>
              </a:pPr>
              <a:r>
                <a:rPr lang="zh-CN" altLang="en-US" sz="1600"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</a:rPr>
                <a:t>作为你们的班主任，我希望五班的每一位同学吃苦耐劳，认真训练，经过这一场钢铁般的洗礼，你们定能蜕变成为更加勇敢、更加团结、更加坚韧的洛高学子！</a:t>
              </a:r>
              <a:endPara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  <a:p>
              <a:pPr indent="406400" algn="r" fontAlgn="auto">
                <a:lnSpc>
                  <a:spcPct val="120000"/>
                </a:lnSpc>
                <a:extLst>
                  <a:ext uri="{35155182-B16C-46BC-9424-99874614C6A1}">
                    <wpsdc:indentchars xmlns:wpsdc="http://www.wps.cn/officeDocument/2017/drawingmlCustomData" val="200" checksum="1740828767"/>
                  </a:ext>
                </a:extLst>
              </a:pPr>
              <a:r>
                <a:rPr lang="en-US" altLang="zh-CN" sz="16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——</a:t>
              </a:r>
              <a:r>
                <a:rPr lang="zh-CN" sz="16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高一</a:t>
              </a:r>
              <a:r>
                <a:rPr lang="en-US" altLang="zh-CN" sz="16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5</a:t>
              </a:r>
              <a:r>
                <a:rPr lang="zh-CN" sz="16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班班主任</a:t>
              </a:r>
              <a:r>
                <a:rPr lang="en-US" sz="16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  </a:t>
              </a:r>
              <a:r>
                <a:rPr lang="zh-CN" sz="16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林</a:t>
              </a:r>
              <a:r>
                <a:rPr lang="en-US" sz="16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 </a:t>
              </a:r>
              <a:r>
                <a:rPr lang="zh-CN" sz="16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慧</a:t>
              </a:r>
              <a:endParaRPr lang="zh-CN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indent="406400" fontAlgn="auto">
                <a:extLst>
                  <a:ext uri="{35155182-B16C-46BC-9424-99874614C6A1}">
                    <wpsdc:indentchars xmlns:wpsdc="http://www.wps.cn/officeDocument/2017/drawingmlCustomData" val="200" checksum="1740828767"/>
                  </a:ext>
                </a:extLst>
              </a:pPr>
              <a:endPara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26415" y="6279515"/>
            <a:ext cx="5638165" cy="3000375"/>
            <a:chOff x="393" y="9212"/>
            <a:chExt cx="9957" cy="5464"/>
          </a:xfrm>
        </p:grpSpPr>
        <p:pic>
          <p:nvPicPr>
            <p:cNvPr id="24" name="图片 23" descr="林"/>
            <p:cNvPicPr>
              <a:picLocks noChangeAspect="1"/>
            </p:cNvPicPr>
            <p:nvPr/>
          </p:nvPicPr>
          <p:blipFill>
            <a:blip r:embed="rId7"/>
            <a:srcRect l="11036" r="16660" b="1978"/>
            <a:stretch>
              <a:fillRect/>
            </a:stretch>
          </p:blipFill>
          <p:spPr>
            <a:xfrm rot="5400000">
              <a:off x="4840" y="9166"/>
              <a:ext cx="5464" cy="55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</p:pic>
        <p:pic>
          <p:nvPicPr>
            <p:cNvPr id="25" name="图片 24" descr="林慧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3" y="9212"/>
              <a:ext cx="4094" cy="54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677893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3092768"/>
            <a:ext cx="4772025" cy="4772025"/>
          </a:xfrm>
          <a:prstGeom prst="rect">
            <a:avLst/>
          </a:prstGeom>
        </p:spPr>
      </p:pic>
      <p:sp>
        <p:nvSpPr>
          <p:cNvPr id="2" name="文本框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470400" y="93345"/>
            <a:ext cx="2141220" cy="22987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</a:ln>
        </p:spPr>
        <p:txBody>
          <a:bodyPr rot="0" vert="horz" wrap="square" lIns="91440" tIns="45720" rIns="91440" bIns="45720" anchor="t" anchorCtr="0">
            <a:spAutoFit/>
          </a:bodyPr>
          <a:p>
            <a:pPr indent="285750" algn="just"/>
            <a:r>
              <a:rPr lang="en-US" altLang="zh-CN" sz="900" kern="100">
                <a:latin typeface="黑体" panose="02010609060101010101" charset="-122"/>
                <a:ea typeface="黑体" panose="02010609060101010101" charset="-122"/>
                <a:cs typeface="Times New Roman" panose="02020603050405020304"/>
                <a:sym typeface="Times New Roman" panose="02020603050405020304"/>
              </a:rPr>
              <a:t>洛高2023级军训简报第</a:t>
            </a:r>
            <a:r>
              <a:rPr lang="zh-CN" altLang="en-US" sz="900" kern="100">
                <a:latin typeface="黑体" panose="02010609060101010101" charset="-122"/>
                <a:ea typeface="黑体" panose="02010609060101010101" charset="-122"/>
                <a:cs typeface="Times New Roman" panose="02020603050405020304"/>
                <a:sym typeface="Times New Roman" panose="02020603050405020304"/>
              </a:rPr>
              <a:t>二</a:t>
            </a:r>
            <a:r>
              <a:rPr lang="en-US" altLang="zh-CN" sz="900" kern="100">
                <a:latin typeface="黑体" panose="02010609060101010101" charset="-122"/>
                <a:ea typeface="黑体" panose="02010609060101010101" charset="-122"/>
                <a:cs typeface="Times New Roman" panose="02020603050405020304"/>
                <a:sym typeface="Times New Roman" panose="02020603050405020304"/>
              </a:rPr>
              <a:t>期3版</a:t>
            </a:r>
            <a:endParaRPr lang="en-US" altLang="zh-CN" sz="900" kern="100">
              <a:latin typeface="黑体" panose="02010609060101010101" charset="-122"/>
              <a:ea typeface="黑体" panose="02010609060101010101" charset="-122"/>
              <a:cs typeface="Times New Roman" panose="02020603050405020304"/>
              <a:sym typeface="Times New Roman" panose="02020603050405020304"/>
            </a:endParaRPr>
          </a:p>
        </p:txBody>
      </p:sp>
      <p:cxnSp>
        <p:nvCxnSpPr>
          <p:cNvPr id="4" name="直接连接符 3"/>
          <p:cNvCxnSpPr/>
          <p:nvPr>
            <p:custDataLst>
              <p:tags r:id="rId5"/>
            </p:custDataLst>
          </p:nvPr>
        </p:nvCxnSpPr>
        <p:spPr>
          <a:xfrm>
            <a:off x="0" y="315595"/>
            <a:ext cx="6871970" cy="0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641985" y="4951730"/>
            <a:ext cx="5730875" cy="45173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406400" algn="just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高一6班的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同学们，非常高兴陪伴大家经历这段难忘的军训之旅。军训是高中生涯的第一课，也是人生成长的一门必修课。少年负壮气，奋烈自有时。习总书记说：“青年一代有理想、有本领、有担当，国家就有前途，民族就有希望。”希望你们以军人的标准严格要求自己，学习军人顽强奋斗的精神和坚毅果敢的品质，坚定报效祖国的理想信念；在艰苦训练中强健体魄，锤炼意志，养成能吃苦、守纪律的好习惯，用汗水书写属于自己的青春华章。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406400" algn="just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关于军训，你们的初印象是什么？也许是烈日炎炎中的挥汗如雨，是七手八脚的正步走，是怎么也叠不好的“豆腐块”……刚开始这些可能都会让你们产生畏难心理。放弃不难，但是坚持一定很酷！坚持到底，你们将成为更好的自己。一周的军训结束后，你们将完成从稚嫩到成熟的蜕变。你们在训练场上挺拔的身姿、铿锵的步伐、嘹亮的口号声，终将成为一道亮丽的风景线，展现出洛高学子昂扬的精神风貌。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406400" algn="just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同学们，让我们共同努力，上好高中第一课，将军训的精神延续到今后的学习生活中，共同创造6班的美好明天！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406400" algn="r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en-US" altLang="zh-CN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——</a:t>
            </a: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高一</a:t>
            </a:r>
            <a:r>
              <a:rPr lang="en-US" altLang="zh-CN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6</a:t>
            </a: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班班主任</a:t>
            </a:r>
            <a:r>
              <a:rPr lang="en-US" altLang="zh-CN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沈金涛</a:t>
            </a:r>
            <a:endParaRPr lang="zh-CN" altLang="en-US" sz="16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6" name="图片 2" descr="C:\Users\lenovo\Desktop\军训\图片汇总\沈.jpg沈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22045" r="22045"/>
          <a:stretch>
            <a:fillRect/>
          </a:stretch>
        </p:blipFill>
        <p:spPr>
          <a:xfrm>
            <a:off x="782955" y="1264920"/>
            <a:ext cx="2654220" cy="3448615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45" name="图片 44" descr="C:/Users/lenovo/Desktop/军训/图片汇总/沈金涛.png沈金涛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1296" b="1296"/>
          <a:stretch>
            <a:fillRect/>
          </a:stretch>
        </p:blipFill>
        <p:spPr>
          <a:xfrm>
            <a:off x="3566384" y="1265092"/>
            <a:ext cx="2654076" cy="33966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50" name="文本框 50"/>
          <p:cNvSpPr txBox="1">
            <a:spLocks noChangeArrowheads="1" noChangeShapeType="1"/>
          </p:cNvSpPr>
          <p:nvPr>
            <p:custDataLst>
              <p:tags r:id="rId11"/>
            </p:custDataLst>
          </p:nvPr>
        </p:nvSpPr>
        <p:spPr bwMode="auto">
          <a:xfrm>
            <a:off x="2003425" y="528333"/>
            <a:ext cx="2466975" cy="523891"/>
          </a:xfrm>
          <a:prstGeom prst="rect">
            <a:avLst/>
          </a:prstGeom>
        </p:spPr>
        <p:txBody>
          <a:bodyPr wrap="square" numCol="1" fromWordArt="1">
            <a:prstTxWarp prst="textCanUp">
              <a:avLst>
                <a:gd name="adj" fmla="val 85713"/>
              </a:avLst>
            </a:prstTxWarp>
            <a:noAutofit/>
          </a:bodyPr>
          <a:p>
            <a:pPr algn="ctr">
              <a:lnSpc>
                <a:spcPct val="120000"/>
              </a:lnSpc>
            </a:pPr>
            <a:r>
              <a:rPr lang="en-US" altLang="zh-CN" sz="2600" b="1" kern="100">
                <a:solidFill>
                  <a:srgbClr val="FF0000"/>
                </a:solidFill>
                <a:effectLst>
                  <a:outerShdw dist="35941" dir="2700000" algn="ctr">
                    <a:srgbClr val="C0C0C0">
                      <a:alpha val="75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Times New Roman" panose="02020603050405020304"/>
                <a:sym typeface="Times New Roman" panose="02020603050405020304"/>
              </a:rPr>
              <a:t>班主任寄语</a:t>
            </a:r>
            <a:endParaRPr lang="en-US" altLang="zh-CN" sz="2600" b="1" kern="100">
              <a:solidFill>
                <a:srgbClr val="FF0000"/>
              </a:solidFill>
              <a:effectLst>
                <a:outerShdw dist="35941" dir="2700000" algn="ctr">
                  <a:srgbClr val="C0C0C0">
                    <a:alpha val="75000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677893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3092768"/>
            <a:ext cx="4772025" cy="4772025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-635" y="-13970"/>
            <a:ext cx="6871970" cy="4677697"/>
            <a:chOff x="0" y="147"/>
            <a:chExt cx="10822" cy="6731"/>
          </a:xfrm>
        </p:grpSpPr>
        <p:grpSp>
          <p:nvGrpSpPr>
            <p:cNvPr id="7" name="组合 6"/>
            <p:cNvGrpSpPr/>
            <p:nvPr/>
          </p:nvGrpSpPr>
          <p:grpSpPr>
            <a:xfrm rot="0">
              <a:off x="0" y="147"/>
              <a:ext cx="10822" cy="350"/>
              <a:chOff x="0" y="147"/>
              <a:chExt cx="10822" cy="350"/>
            </a:xfrm>
          </p:grpSpPr>
          <p:sp>
            <p:nvSpPr>
              <p:cNvPr id="20" name="文本框 2"/>
              <p:cNvSpPr txBox="1"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7040" y="147"/>
                <a:ext cx="3372" cy="33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p>
                <a:pPr indent="285750" algn="just"/>
                <a:r>
                  <a:rPr lang="en-US" altLang="zh-CN" sz="900" kern="100">
                    <a:latin typeface="黑体" panose="02010609060101010101" charset="-122"/>
                    <a:ea typeface="黑体" panose="02010609060101010101" charset="-122"/>
                    <a:cs typeface="Times New Roman" panose="02020603050405020304"/>
                    <a:sym typeface="Times New Roman" panose="02020603050405020304"/>
                  </a:rPr>
                  <a:t>洛高2023级军训简报第</a:t>
                </a:r>
                <a:r>
                  <a:rPr lang="zh-CN" altLang="en-US" sz="900" kern="100">
                    <a:latin typeface="黑体" panose="02010609060101010101" charset="-122"/>
                    <a:ea typeface="黑体" panose="02010609060101010101" charset="-122"/>
                    <a:cs typeface="Times New Roman" panose="02020603050405020304"/>
                    <a:sym typeface="Times New Roman" panose="02020603050405020304"/>
                  </a:rPr>
                  <a:t>二</a:t>
                </a:r>
                <a:r>
                  <a:rPr lang="en-US" altLang="zh-CN" sz="900" kern="100">
                    <a:latin typeface="黑体" panose="02010609060101010101" charset="-122"/>
                    <a:ea typeface="黑体" panose="02010609060101010101" charset="-122"/>
                    <a:cs typeface="Times New Roman" panose="02020603050405020304"/>
                    <a:sym typeface="Times New Roman" panose="02020603050405020304"/>
                  </a:rPr>
                  <a:t>期4版</a:t>
                </a:r>
                <a:endParaRPr lang="en-US" altLang="zh-CN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endParaRPr>
              </a:p>
            </p:txBody>
          </p:sp>
          <p:cxnSp>
            <p:nvCxnSpPr>
              <p:cNvPr id="3" name="直接连接符 2"/>
              <p:cNvCxnSpPr/>
              <p:nvPr>
                <p:custDataLst>
                  <p:tags r:id="rId5"/>
                </p:custDataLst>
              </p:nvPr>
            </p:nvCxnSpPr>
            <p:spPr>
              <a:xfrm>
                <a:off x="0" y="497"/>
                <a:ext cx="10822" cy="0"/>
              </a:xfrm>
              <a:prstGeom prst="line">
                <a:avLst/>
              </a:prstGeom>
              <a:ln w="25400" cmpd="dbl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19" name="文本框 18"/>
            <p:cNvSpPr txBox="1"/>
            <p:nvPr/>
          </p:nvSpPr>
          <p:spPr>
            <a:xfrm>
              <a:off x="953" y="1804"/>
              <a:ext cx="8967" cy="507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406400" fontAlgn="auto">
                <a:extLst>
                  <a:ext uri="{35155182-B16C-46BC-9424-99874614C6A1}">
                    <wpsdc:indentchars xmlns:wpsdc="http://www.wps.cn/officeDocument/2017/drawingmlCustomData" val="200" checksum="1740828767"/>
                  </a:ext>
                </a:extLst>
              </a:pPr>
              <a:r>
                <a:rPr lang="zh-CN" altLang="en-US" sz="16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亲爱的同学们，今天是你们军训的第一天。早上看着你们推着行李箱、背着包，带着憧憬的神情雀跃着登上汽车前往军训基地时，作为班主任，我也满怀期待。</a:t>
              </a:r>
              <a:endPara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indent="406400" fontAlgn="auto">
                <a:extLst>
                  <a:ext uri="{35155182-B16C-46BC-9424-99874614C6A1}">
                    <wpsdc:indentchars xmlns:wpsdc="http://www.wps.cn/officeDocument/2017/drawingmlCustomData" val="200" checksum="1740828767"/>
                  </a:ext>
                </a:extLst>
              </a:pPr>
              <a:r>
                <a:rPr lang="zh-CN" altLang="en-US" sz="16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军训，是你们自我突破的征程。军训的过程，不仅是对你们体魄的考验，更是对内心的深刻反思。在不断挑战极限的背后，你们将会领悟到团队合作的价值和意义，学会同学之间要互相尊重、互相帮助。正如嘹亮的军歌所歌唱的“团结就是力量”！同时，军训也是一场关于纪律和自律的宝贵体验。训练场上，教官的每一个指令你们都要坚决服从，必须严格做到一切行动听指挥；训练场下，你们要按照要求整理个人内务，规规矩矩做事，端端正正做人，严于律己，作风优良。</a:t>
              </a:r>
              <a:endPara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indent="406400" fontAlgn="auto">
                <a:extLst>
                  <a:ext uri="{35155182-B16C-46BC-9424-99874614C6A1}">
                    <wpsdc:indentchars xmlns:wpsdc="http://www.wps.cn/officeDocument/2017/drawingmlCustomData" val="200" checksum="1740828767"/>
                  </a:ext>
                </a:extLst>
              </a:pPr>
              <a:r>
                <a:rPr lang="zh-CN" altLang="en-US" sz="16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高一7班的孩子们，在艰苦的环境下，希望你们每一位同学能够锻炼意志，增强团结协作意识，养成遵守纪律的习惯，把军训的精神真正地贯彻落实！老师坚信，你们一定能成为一只只雄鹰，存鹰之心于高远，取鹰之志而凌云，习鹰之性以涉险，融鹰之神在山巅！祝高一7班全体同学军训活动顺利圆满！祝全体同学的高中生活精彩无限！</a:t>
              </a:r>
              <a:endPara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indent="406400" algn="r" fontAlgn="auto">
                <a:extLst>
                  <a:ext uri="{35155182-B16C-46BC-9424-99874614C6A1}">
                    <wpsdc:indentchars xmlns:wpsdc="http://www.wps.cn/officeDocument/2017/drawingmlCustomData" val="200" checksum="1740828767"/>
                  </a:ext>
                </a:extLst>
              </a:pPr>
              <a:r>
                <a:rPr lang="en-US" altLang="zh-CN" sz="1600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——</a:t>
              </a:r>
              <a:r>
                <a:rPr lang="zh-CN" altLang="en-US" sz="1600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高一</a:t>
              </a:r>
              <a:r>
                <a:rPr lang="en-US" altLang="zh-CN" sz="1600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7</a:t>
              </a:r>
              <a:r>
                <a:rPr lang="zh-CN" altLang="en-US" sz="1600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班班主任</a:t>
              </a:r>
              <a:r>
                <a:rPr lang="en-US" altLang="zh-CN" sz="1600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 </a:t>
              </a:r>
              <a:r>
                <a:rPr lang="zh-CN" altLang="en-US" sz="1600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费云德</a:t>
              </a:r>
              <a:endPara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pic>
        <p:nvPicPr>
          <p:cNvPr id="6" name="图片 2" descr="C:/Users/lenovo/Desktop/军训/图片汇总/费主任.jpg费主任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1286" b="1286"/>
          <a:stretch>
            <a:fillRect/>
          </a:stretch>
        </p:blipFill>
        <p:spPr>
          <a:xfrm>
            <a:off x="647700" y="5848350"/>
            <a:ext cx="2657475" cy="3658235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45" name="图片 44" descr="C:/Users/lenovo/Desktop/军训/图片汇总/费.jpg费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20698" r="20698"/>
          <a:stretch>
            <a:fillRect/>
          </a:stretch>
        </p:blipFill>
        <p:spPr>
          <a:xfrm>
            <a:off x="3442145" y="5848532"/>
            <a:ext cx="2815347" cy="3603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2" name="文本框 50"/>
          <p:cNvSpPr txBox="1">
            <a:spLocks noChangeArrowheads="1" noChangeShapeType="1"/>
          </p:cNvSpPr>
          <p:nvPr>
            <p:custDataLst>
              <p:tags r:id="rId10"/>
            </p:custDataLst>
          </p:nvPr>
        </p:nvSpPr>
        <p:spPr bwMode="auto">
          <a:xfrm>
            <a:off x="2023110" y="487058"/>
            <a:ext cx="2466975" cy="523891"/>
          </a:xfrm>
          <a:prstGeom prst="rect">
            <a:avLst/>
          </a:prstGeom>
        </p:spPr>
        <p:txBody>
          <a:bodyPr wrap="square" numCol="1" fromWordArt="1">
            <a:prstTxWarp prst="textCanUp">
              <a:avLst>
                <a:gd name="adj" fmla="val 85713"/>
              </a:avLst>
            </a:prstTxWarp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600" b="1" kern="100">
                <a:solidFill>
                  <a:srgbClr val="FF0000"/>
                </a:solidFill>
                <a:effectLst>
                  <a:outerShdw dist="35941" dir="2700000" algn="ctr">
                    <a:srgbClr val="C0C0C0">
                      <a:alpha val="75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Times New Roman" panose="02020603050405020304"/>
                <a:sym typeface="Times New Roman" panose="02020603050405020304"/>
              </a:rPr>
              <a:t>班主任寄语</a:t>
            </a:r>
            <a:endParaRPr lang="en-US" altLang="zh-CN" sz="2600" b="1" kern="100">
              <a:solidFill>
                <a:srgbClr val="FF0000"/>
              </a:solidFill>
              <a:effectLst>
                <a:outerShdw dist="35941" dir="2700000" algn="ctr">
                  <a:srgbClr val="C0C0C0">
                    <a:alpha val="75000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677893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3092768"/>
            <a:ext cx="4772025" cy="477202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 rot="0">
            <a:off x="328930" y="-3995420"/>
            <a:ext cx="6871970" cy="891540"/>
            <a:chOff x="0" y="147"/>
            <a:chExt cx="10822" cy="1404"/>
          </a:xfrm>
        </p:grpSpPr>
        <p:grpSp>
          <p:nvGrpSpPr>
            <p:cNvPr id="7" name="组合 6"/>
            <p:cNvGrpSpPr/>
            <p:nvPr/>
          </p:nvGrpSpPr>
          <p:grpSpPr>
            <a:xfrm>
              <a:off x="0" y="147"/>
              <a:ext cx="10822" cy="362"/>
              <a:chOff x="0" y="147"/>
              <a:chExt cx="10822" cy="362"/>
            </a:xfrm>
          </p:grpSpPr>
          <p:sp>
            <p:nvSpPr>
              <p:cNvPr id="20" name="文本框 2"/>
              <p:cNvSpPr txBox="1"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7040" y="147"/>
                <a:ext cx="3372" cy="36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p>
                <a:pPr indent="285750" algn="just"/>
                <a:r>
                  <a:rPr lang="en-US" altLang="zh-CN" sz="900" kern="100">
                    <a:latin typeface="黑体" panose="02010609060101010101" charset="-122"/>
                    <a:ea typeface="黑体" panose="02010609060101010101" charset="-122"/>
                    <a:cs typeface="Times New Roman" panose="02020603050405020304"/>
                    <a:sym typeface="Times New Roman" panose="02020603050405020304"/>
                  </a:rPr>
                  <a:t>洛高2023级军训简报第</a:t>
                </a:r>
                <a:r>
                  <a:rPr lang="zh-CN" altLang="en-US" sz="900" kern="100">
                    <a:latin typeface="黑体" panose="02010609060101010101" charset="-122"/>
                    <a:ea typeface="黑体" panose="02010609060101010101" charset="-122"/>
                    <a:cs typeface="Times New Roman" panose="02020603050405020304"/>
                    <a:sym typeface="Times New Roman" panose="02020603050405020304"/>
                  </a:rPr>
                  <a:t>二</a:t>
                </a:r>
                <a:r>
                  <a:rPr lang="en-US" altLang="zh-CN" sz="900" kern="100">
                    <a:latin typeface="黑体" panose="02010609060101010101" charset="-122"/>
                    <a:ea typeface="黑体" panose="02010609060101010101" charset="-122"/>
                    <a:cs typeface="Times New Roman" panose="02020603050405020304"/>
                    <a:sym typeface="Times New Roman" panose="02020603050405020304"/>
                  </a:rPr>
                  <a:t>期2版</a:t>
                </a:r>
                <a:endParaRPr lang="en-US" altLang="zh-CN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endParaRPr>
              </a:p>
            </p:txBody>
          </p:sp>
          <p:cxnSp>
            <p:nvCxnSpPr>
              <p:cNvPr id="3" name="直接连接符 2"/>
              <p:cNvCxnSpPr/>
              <p:nvPr>
                <p:custDataLst>
                  <p:tags r:id="rId5"/>
                </p:custDataLst>
              </p:nvPr>
            </p:nvCxnSpPr>
            <p:spPr>
              <a:xfrm>
                <a:off x="0" y="497"/>
                <a:ext cx="10822" cy="0"/>
              </a:xfrm>
              <a:prstGeom prst="line">
                <a:avLst/>
              </a:prstGeom>
              <a:ln w="25400" cmpd="dbl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50" name="文本框 50"/>
            <p:cNvSpPr txBox="1">
              <a:spLocks noChangeArrowheads="1"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3458" y="727"/>
              <a:ext cx="3885" cy="825"/>
            </a:xfrm>
            <a:prstGeom prst="rect">
              <a:avLst/>
            </a:prstGeom>
          </p:spPr>
          <p:txBody>
            <a:bodyPr wrap="square" numCol="1" fromWordArt="1">
              <a:prstTxWarp prst="textCanUp">
                <a:avLst>
                  <a:gd name="adj" fmla="val 85713"/>
                </a:avLst>
              </a:prstTxWarp>
              <a:noAutofit/>
            </a:bodyPr>
            <a:lstStyle/>
            <a:p>
              <a:pPr algn="ctr"/>
              <a:r>
                <a:rPr lang="en-US" altLang="zh-CN" sz="2600" b="1" kern="100">
                  <a:solidFill>
                    <a:srgbClr val="FF0000"/>
                  </a:solidFill>
                  <a:effectLst>
                    <a:outerShdw dist="35941" dir="2700000" algn="ctr">
                      <a:srgbClr val="C0C0C0">
                        <a:alpha val="75000"/>
                      </a:srgbClr>
                    </a:outerShdw>
                  </a:effectLst>
                  <a:latin typeface="华文琥珀" panose="02010800040101010101" charset="-122"/>
                  <a:ea typeface="华文琥珀" panose="02010800040101010101" charset="-122"/>
                  <a:cs typeface="Times New Roman" panose="02020603050405020304"/>
                  <a:sym typeface="Times New Roman" panose="02020603050405020304"/>
                </a:rPr>
                <a:t>班主任寄语</a:t>
              </a:r>
              <a:endParaRPr lang="en-US" altLang="zh-CN" sz="2600" b="1" kern="100">
                <a:solidFill>
                  <a:srgbClr val="FF0000"/>
                </a:solidFill>
                <a:effectLst>
                  <a:outerShdw dist="35941" dir="2700000" algn="ctr">
                    <a:srgbClr val="C0C0C0">
                      <a:alpha val="75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</p:grpSp>
      <p:sp>
        <p:nvSpPr>
          <p:cNvPr id="2" name="文本框 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470400" y="93345"/>
            <a:ext cx="2141220" cy="22987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</a:ln>
        </p:spPr>
        <p:txBody>
          <a:bodyPr rot="0" vert="horz" wrap="square" lIns="91440" tIns="45720" rIns="91440" bIns="45720" anchor="t" anchorCtr="0">
            <a:spAutoFit/>
          </a:bodyPr>
          <a:p>
            <a:pPr indent="285750" algn="just"/>
            <a:r>
              <a:rPr lang="en-US" altLang="zh-CN" sz="900" kern="100">
                <a:latin typeface="黑体" panose="02010609060101010101" charset="-122"/>
                <a:ea typeface="黑体" panose="02010609060101010101" charset="-122"/>
                <a:cs typeface="Times New Roman" panose="02020603050405020304"/>
                <a:sym typeface="Times New Roman" panose="02020603050405020304"/>
              </a:rPr>
              <a:t>洛高2023级军训简报第</a:t>
            </a:r>
            <a:r>
              <a:rPr lang="zh-CN" altLang="en-US" sz="900" kern="100">
                <a:latin typeface="黑体" panose="02010609060101010101" charset="-122"/>
                <a:ea typeface="黑体" panose="02010609060101010101" charset="-122"/>
                <a:cs typeface="Times New Roman" panose="02020603050405020304"/>
                <a:sym typeface="Times New Roman" panose="02020603050405020304"/>
              </a:rPr>
              <a:t>二</a:t>
            </a:r>
            <a:r>
              <a:rPr lang="en-US" altLang="zh-CN" sz="900" kern="100">
                <a:latin typeface="黑体" panose="02010609060101010101" charset="-122"/>
                <a:ea typeface="黑体" panose="02010609060101010101" charset="-122"/>
                <a:cs typeface="Times New Roman" panose="02020603050405020304"/>
                <a:sym typeface="Times New Roman" panose="02020603050405020304"/>
              </a:rPr>
              <a:t>期5版</a:t>
            </a:r>
            <a:endParaRPr lang="en-US" altLang="zh-CN" sz="900" kern="100">
              <a:latin typeface="黑体" panose="02010609060101010101" charset="-122"/>
              <a:ea typeface="黑体" panose="02010609060101010101" charset="-122"/>
              <a:cs typeface="Times New Roman" panose="02020603050405020304"/>
              <a:sym typeface="Times New Roman" panose="02020603050405020304"/>
            </a:endParaRPr>
          </a:p>
        </p:txBody>
      </p:sp>
      <p:cxnSp>
        <p:nvCxnSpPr>
          <p:cNvPr id="4" name="直接连接符 3"/>
          <p:cNvCxnSpPr/>
          <p:nvPr>
            <p:custDataLst>
              <p:tags r:id="rId8"/>
            </p:custDataLst>
          </p:nvPr>
        </p:nvCxnSpPr>
        <p:spPr>
          <a:xfrm>
            <a:off x="0" y="315595"/>
            <a:ext cx="6871970" cy="0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563245" y="4587240"/>
            <a:ext cx="5730875" cy="3402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4064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同学们，随着夏日的炎炎热浪逐渐退去，我们迎来了新的学期，也即将迎来人生中的一次特殊的体验——军训。这是一次对我们意志品质、团队精神、纪律观念、自理能力的考验，也是一次难得的挑战和机会，希望你们能够珍惜这次机会，积极参与到军训中去，锻炼自己的体魄和意志力。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4064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天行健，君子以自强不息。”军训是我们成长的重要一课，它让我们明白，只有通过不断的努力和挑战，才能实现自我超越，才能真正的成长，老师希望你们能够以积极的态度面对这次军训，不怕困难，不畏挑战，勇往直前。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4064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“志不强者智不达。”军训是一次对你们意志力的考验。在军训中，你们可能会遇到各种困难和挑战，但老师希望你们能够坚持下去，因为只有坚持才能达到目标，才能实现自我超越。以梦为马，不负韶华。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4064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“追风赶月莫停留，平芜尽处是春山。”军训是一条艰难的道路，但我相信，只要我们高一8班的全体同学有坚定的信念，就一定能够走过这条道路，笃志前行，虽远必达！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406400" algn="r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en-US" altLang="zh-CN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——</a:t>
            </a: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高一</a:t>
            </a:r>
            <a:r>
              <a:rPr lang="en-US" altLang="zh-CN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8</a:t>
            </a: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班班主任</a:t>
            </a:r>
            <a:r>
              <a:rPr lang="en-US" altLang="zh-CN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陈钰潆</a:t>
            </a:r>
            <a:endParaRPr lang="zh-CN" altLang="en-US" sz="16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2" name="图片 2" descr="C:/Users/lenovo/Desktop/军训/图片汇总/陈钰潆.png陈钰潆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t="1296" b="1296"/>
          <a:stretch>
            <a:fillRect/>
          </a:stretch>
        </p:blipFill>
        <p:spPr>
          <a:xfrm>
            <a:off x="700405" y="1068070"/>
            <a:ext cx="2645020" cy="3436661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45" name="图片 44" descr="C:/Users/lenovo/Desktop/军训/图片汇总/陈.jpg陈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21882" r="19515"/>
          <a:stretch>
            <a:fillRect/>
          </a:stretch>
        </p:blipFill>
        <p:spPr>
          <a:xfrm>
            <a:off x="3474186" y="1068241"/>
            <a:ext cx="2644876" cy="33849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6" name="文本框 50"/>
          <p:cNvSpPr txBox="1">
            <a:spLocks noChangeArrowheads="1" noChangeShapeType="1"/>
          </p:cNvSpPr>
          <p:nvPr>
            <p:custDataLst>
              <p:tags r:id="rId14"/>
            </p:custDataLst>
          </p:nvPr>
        </p:nvSpPr>
        <p:spPr bwMode="auto">
          <a:xfrm>
            <a:off x="2023110" y="461658"/>
            <a:ext cx="2466975" cy="523891"/>
          </a:xfrm>
          <a:prstGeom prst="rect">
            <a:avLst/>
          </a:prstGeom>
        </p:spPr>
        <p:txBody>
          <a:bodyPr wrap="square" numCol="1" fromWordArt="1">
            <a:prstTxWarp prst="textCanUp">
              <a:avLst>
                <a:gd name="adj" fmla="val 85713"/>
              </a:avLst>
            </a:prstTxWarp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600" b="1" kern="100">
                <a:solidFill>
                  <a:srgbClr val="FF0000"/>
                </a:solidFill>
                <a:effectLst>
                  <a:outerShdw dist="35941" dir="2700000" algn="ctr">
                    <a:srgbClr val="C0C0C0">
                      <a:alpha val="75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Times New Roman" panose="02020603050405020304"/>
                <a:sym typeface="Times New Roman" panose="02020603050405020304"/>
              </a:rPr>
              <a:t>班主任寄语</a:t>
            </a:r>
            <a:endParaRPr lang="en-US" altLang="zh-CN" sz="2600" b="1" kern="100">
              <a:solidFill>
                <a:srgbClr val="FF0000"/>
              </a:solidFill>
              <a:effectLst>
                <a:outerShdw dist="35941" dir="2700000" algn="ctr">
                  <a:srgbClr val="C0C0C0">
                    <a:alpha val="75000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677893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3092768"/>
            <a:ext cx="4772025" cy="477202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0" y="93345"/>
            <a:ext cx="6871970" cy="229870"/>
            <a:chOff x="0" y="147"/>
            <a:chExt cx="10822" cy="362"/>
          </a:xfrm>
        </p:grpSpPr>
        <p:sp>
          <p:nvSpPr>
            <p:cNvPr id="20" name="文本框 2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040" y="147"/>
              <a:ext cx="3372" cy="36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 rot="0" vert="horz" wrap="square" lIns="91440" tIns="45720" rIns="91440" bIns="45720" anchor="t" anchorCtr="0">
              <a:spAutoFit/>
            </a:bodyPr>
            <a:p>
              <a:pPr indent="285750" algn="just"/>
              <a:r>
                <a:rPr lang="en-US" altLang="zh-CN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洛高2023级军训简报第</a:t>
              </a:r>
              <a:r>
                <a:rPr lang="zh-CN" altLang="en-US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二</a:t>
              </a:r>
              <a:r>
                <a:rPr lang="en-US" altLang="zh-CN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期6版</a:t>
              </a:r>
              <a:endParaRPr lang="en-US" altLang="zh-CN" sz="900" kern="100">
                <a:latin typeface="黑体" panose="02010609060101010101" charset="-122"/>
                <a:ea typeface="黑体" panose="0201060906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cxnSp>
          <p:nvCxnSpPr>
            <p:cNvPr id="3" name="直接连接符 2"/>
            <p:cNvCxnSpPr/>
            <p:nvPr>
              <p:custDataLst>
                <p:tags r:id="rId5"/>
              </p:custDataLst>
            </p:nvPr>
          </p:nvCxnSpPr>
          <p:spPr>
            <a:xfrm>
              <a:off x="0" y="497"/>
              <a:ext cx="10822" cy="0"/>
            </a:xfrm>
            <a:prstGeom prst="line">
              <a:avLst/>
            </a:prstGeom>
            <a:ln w="25400" cmpd="dbl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64" name="图片 63" descr="C:/Users/lenovo/Desktop/军训/插画/军姿1.jpg军姿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819" r="21928"/>
          <a:stretch>
            <a:fillRect/>
          </a:stretch>
        </p:blipFill>
        <p:spPr>
          <a:xfrm>
            <a:off x="304800" y="1259205"/>
            <a:ext cx="3105758" cy="2322062"/>
          </a:xfrm>
          <a:prstGeom prst="rect">
            <a:avLst/>
          </a:prstGeom>
        </p:spPr>
      </p:pic>
      <p:pic>
        <p:nvPicPr>
          <p:cNvPr id="78" name="图片 77" descr="C:/Users/lenovo/Desktop/军训/插画/军姿8.jpg军姿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lum bright="12000"/>
          </a:blip>
          <a:srcRect l="12626" r="12626"/>
          <a:stretch>
            <a:fillRect/>
          </a:stretch>
        </p:blipFill>
        <p:spPr>
          <a:xfrm>
            <a:off x="5087979" y="4661924"/>
            <a:ext cx="1523853" cy="1528691"/>
          </a:xfrm>
          <a:prstGeom prst="rect">
            <a:avLst/>
          </a:prstGeom>
        </p:spPr>
      </p:pic>
      <p:pic>
        <p:nvPicPr>
          <p:cNvPr id="77" name="图片 76" descr="C:/Users/lenovo/Desktop/军训/插画/军姿5.jpg军姿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lum bright="12000"/>
          </a:blip>
          <a:srcRect l="12619" r="12619"/>
          <a:stretch>
            <a:fillRect/>
          </a:stretch>
        </p:blipFill>
        <p:spPr>
          <a:xfrm>
            <a:off x="3482579" y="4661924"/>
            <a:ext cx="1523853" cy="1528691"/>
          </a:xfrm>
          <a:prstGeom prst="rect">
            <a:avLst/>
          </a:prstGeom>
        </p:spPr>
      </p:pic>
      <p:pic>
        <p:nvPicPr>
          <p:cNvPr id="76" name="图片 75" descr="C:/Users/lenovo/Desktop/军训/插画/军姿7.jpg军姿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12619" r="12619"/>
          <a:stretch>
            <a:fillRect/>
          </a:stretch>
        </p:blipFill>
        <p:spPr>
          <a:xfrm>
            <a:off x="5050514" y="2998347"/>
            <a:ext cx="1523853" cy="1528691"/>
          </a:xfrm>
          <a:prstGeom prst="rect">
            <a:avLst/>
          </a:prstGeom>
        </p:spPr>
      </p:pic>
      <p:pic>
        <p:nvPicPr>
          <p:cNvPr id="75" name="图片 74" descr="C:/Users/lenovo/Desktop/军训/插画/军姿4.jpg军姿4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lum bright="6000"/>
          </a:blip>
          <a:srcRect l="1881" r="23371"/>
          <a:stretch>
            <a:fillRect/>
          </a:stretch>
        </p:blipFill>
        <p:spPr>
          <a:xfrm>
            <a:off x="3506709" y="2998347"/>
            <a:ext cx="1523853" cy="1528691"/>
          </a:xfrm>
          <a:prstGeom prst="rect">
            <a:avLst/>
          </a:prstGeom>
        </p:spPr>
      </p:pic>
      <p:pic>
        <p:nvPicPr>
          <p:cNvPr id="74" name="图片 73" descr="C:/Users/lenovo/Desktop/军训/插画/内务1.jpg内务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rcRect l="12619" r="12619"/>
          <a:stretch>
            <a:fillRect/>
          </a:stretch>
        </p:blipFill>
        <p:spPr>
          <a:xfrm>
            <a:off x="5050514" y="1259205"/>
            <a:ext cx="1523853" cy="1528691"/>
          </a:xfrm>
          <a:prstGeom prst="rect">
            <a:avLst/>
          </a:prstGeom>
        </p:spPr>
      </p:pic>
      <p:pic>
        <p:nvPicPr>
          <p:cNvPr id="73" name="图片 72" descr="C:/Users/lenovo/Desktop/军训/插画/军姿3.jpg军姿3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lum bright="6000"/>
          </a:blip>
          <a:srcRect l="26598" r="26598"/>
          <a:stretch>
            <a:fillRect/>
          </a:stretch>
        </p:blipFill>
        <p:spPr>
          <a:xfrm>
            <a:off x="3468609" y="1259205"/>
            <a:ext cx="1523853" cy="1528691"/>
          </a:xfrm>
          <a:prstGeom prst="rect">
            <a:avLst/>
          </a:prstGeom>
        </p:spPr>
      </p:pic>
      <p:pic>
        <p:nvPicPr>
          <p:cNvPr id="72" name="图片 71" descr="C:/Users/lenovo/Desktop/军训/插画/军姿6.jpg军姿6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lum bright="6000"/>
          </a:blip>
          <a:srcRect t="156" b="156"/>
          <a:stretch>
            <a:fillRect/>
          </a:stretch>
        </p:blipFill>
        <p:spPr>
          <a:xfrm>
            <a:off x="294640" y="3868553"/>
            <a:ext cx="3105758" cy="2322062"/>
          </a:xfrm>
          <a:prstGeom prst="rect">
            <a:avLst/>
          </a:prstGeom>
        </p:spPr>
      </p:pic>
      <p:sp>
        <p:nvSpPr>
          <p:cNvPr id="106" name="文本框 77"/>
          <p:cNvSpPr txBox="1">
            <a:spLocks noChangeArrowheads="1" noChangeShapeType="1"/>
          </p:cNvSpPr>
          <p:nvPr>
            <p:custDataLst>
              <p:tags r:id="rId22"/>
            </p:custDataLst>
          </p:nvPr>
        </p:nvSpPr>
        <p:spPr bwMode="auto">
          <a:xfrm>
            <a:off x="1633220" y="315595"/>
            <a:ext cx="2978150" cy="792480"/>
          </a:xfrm>
          <a:prstGeom prst="rect">
            <a:avLst/>
          </a:prstGeom>
        </p:spPr>
        <p:txBody>
          <a:bodyPr vert="horz" wrap="none" fromWordArt="1">
            <a:noAutofit/>
            <a:scene3d>
              <a:camera prst="orthographicFront"/>
              <a:lightRig rig="threePt" dir="t"/>
            </a:scene3d>
          </a:bodyPr>
          <a:p>
            <a:pPr lvl="2" algn="ctr"/>
            <a:r>
              <a:rPr lang="en-US" altLang="zh-CN" sz="6000" kern="100"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Times New Roman" panose="02020603050405020304"/>
                <a:sym typeface="Times New Roman" panose="02020603050405020304"/>
              </a:rPr>
              <a:t>军中掠影</a:t>
            </a:r>
            <a:endParaRPr lang="en-US" altLang="zh-CN" sz="6000" kern="100">
              <a:solidFill>
                <a:schemeClr val="accent4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21" name="图片 20" descr="C:\Users\lenovo\Desktop\军训\插画\流汗11.jpg流汗11"/>
          <p:cNvPicPr>
            <a:picLocks noChangeAspect="1"/>
          </p:cNvPicPr>
          <p:nvPr/>
        </p:nvPicPr>
        <p:blipFill>
          <a:blip r:embed="rId23"/>
          <a:srcRect l="12528" r="12528"/>
          <a:stretch>
            <a:fillRect/>
          </a:stretch>
        </p:blipFill>
        <p:spPr>
          <a:xfrm>
            <a:off x="4321175" y="6477000"/>
            <a:ext cx="2322830" cy="3099435"/>
          </a:xfrm>
          <a:prstGeom prst="rect">
            <a:avLst/>
          </a:prstGeom>
        </p:spPr>
      </p:pic>
      <p:pic>
        <p:nvPicPr>
          <p:cNvPr id="22" name="图片 21" descr="C:\Users\lenovo\Desktop\军训\插画\流汗8.jpg流汗8"/>
          <p:cNvPicPr>
            <a:picLocks noChangeAspect="1"/>
          </p:cNvPicPr>
          <p:nvPr/>
        </p:nvPicPr>
        <p:blipFill>
          <a:blip r:embed="rId24"/>
          <a:srcRect t="21151" b="21151"/>
          <a:stretch>
            <a:fillRect/>
          </a:stretch>
        </p:blipFill>
        <p:spPr>
          <a:xfrm>
            <a:off x="304165" y="6477000"/>
            <a:ext cx="3891280" cy="30905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677893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3092768"/>
            <a:ext cx="4772025" cy="477202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0" y="93345"/>
            <a:ext cx="6871970" cy="229870"/>
            <a:chOff x="0" y="147"/>
            <a:chExt cx="10822" cy="362"/>
          </a:xfrm>
        </p:grpSpPr>
        <p:sp>
          <p:nvSpPr>
            <p:cNvPr id="20" name="文本框 2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040" y="147"/>
              <a:ext cx="3372" cy="36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 rot="0" vert="horz" wrap="square" lIns="91440" tIns="45720" rIns="91440" bIns="45720" anchor="t" anchorCtr="0">
              <a:spAutoFit/>
            </a:bodyPr>
            <a:p>
              <a:pPr indent="285750" algn="just"/>
              <a:r>
                <a:rPr lang="en-US" altLang="zh-CN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洛高2023级军训简报第</a:t>
              </a:r>
              <a:r>
                <a:rPr lang="zh-CN" altLang="en-US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二</a:t>
              </a:r>
              <a:r>
                <a:rPr lang="en-US" altLang="zh-CN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期7版</a:t>
              </a:r>
              <a:endParaRPr lang="en-US" altLang="zh-CN" sz="900" kern="100">
                <a:latin typeface="黑体" panose="02010609060101010101" charset="-122"/>
                <a:ea typeface="黑体" panose="0201060906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cxnSp>
          <p:nvCxnSpPr>
            <p:cNvPr id="3" name="直接连接符 2"/>
            <p:cNvCxnSpPr/>
            <p:nvPr>
              <p:custDataLst>
                <p:tags r:id="rId5"/>
              </p:custDataLst>
            </p:nvPr>
          </p:nvCxnSpPr>
          <p:spPr>
            <a:xfrm>
              <a:off x="0" y="497"/>
              <a:ext cx="10822" cy="0"/>
            </a:xfrm>
            <a:prstGeom prst="line">
              <a:avLst/>
            </a:prstGeom>
            <a:ln w="25400" cmpd="dbl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2" name="图片 1" descr="C:/Users/lenovo/Desktop/军训/插画/擦桌子1.jpg擦桌子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18191" b="7392"/>
          <a:stretch>
            <a:fillRect/>
          </a:stretch>
        </p:blipFill>
        <p:spPr>
          <a:xfrm>
            <a:off x="336550" y="1215009"/>
            <a:ext cx="4140775" cy="2311997"/>
          </a:xfrm>
          <a:prstGeom prst="rect">
            <a:avLst/>
          </a:prstGeom>
        </p:spPr>
      </p:pic>
      <p:pic>
        <p:nvPicPr>
          <p:cNvPr id="28" name="图片 27" descr="C:/Users/lenovo/Desktop/军训/插画/洗碗3.jpg洗碗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t="25575" b="-22"/>
          <a:stretch>
            <a:fillRect/>
          </a:stretch>
        </p:blipFill>
        <p:spPr>
          <a:xfrm>
            <a:off x="2470752" y="3803053"/>
            <a:ext cx="4140775" cy="2311997"/>
          </a:xfrm>
          <a:prstGeom prst="rect">
            <a:avLst/>
          </a:prstGeom>
        </p:spPr>
      </p:pic>
      <p:pic>
        <p:nvPicPr>
          <p:cNvPr id="27" name="图片 26" descr="C:/Users/lenovo/Desktop/军训/插画/洗碗2.jpg洗碗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t="7515" b="7515"/>
          <a:stretch>
            <a:fillRect/>
          </a:stretch>
        </p:blipFill>
        <p:spPr>
          <a:xfrm>
            <a:off x="336550" y="3803053"/>
            <a:ext cx="2041499" cy="2311997"/>
          </a:xfrm>
          <a:prstGeom prst="rect">
            <a:avLst/>
          </a:prstGeom>
        </p:spPr>
      </p:pic>
      <p:pic>
        <p:nvPicPr>
          <p:cNvPr id="26" name="图片 25" descr="C:/Users/lenovo/Desktop/军训/插画/擦桌子2.jpg擦桌子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16874" r="16874"/>
          <a:stretch>
            <a:fillRect/>
          </a:stretch>
        </p:blipFill>
        <p:spPr>
          <a:xfrm>
            <a:off x="4535104" y="1215009"/>
            <a:ext cx="2041499" cy="2311997"/>
          </a:xfrm>
          <a:prstGeom prst="rect">
            <a:avLst/>
          </a:prstGeom>
        </p:spPr>
      </p:pic>
      <p:sp>
        <p:nvSpPr>
          <p:cNvPr id="77" name="文本框 77"/>
          <p:cNvSpPr txBox="1">
            <a:spLocks noChangeArrowheads="1" noChangeShapeType="1"/>
          </p:cNvSpPr>
          <p:nvPr>
            <p:custDataLst>
              <p:tags r:id="rId14"/>
            </p:custDataLst>
          </p:nvPr>
        </p:nvSpPr>
        <p:spPr bwMode="auto">
          <a:xfrm>
            <a:off x="1633220" y="315595"/>
            <a:ext cx="2978150" cy="792480"/>
          </a:xfrm>
          <a:prstGeom prst="rect">
            <a:avLst/>
          </a:prstGeom>
        </p:spPr>
        <p:txBody>
          <a:bodyPr vert="horz" wrap="none" fromWordArt="1">
            <a:noAutofit/>
            <a:scene3d>
              <a:camera prst="orthographicFront"/>
              <a:lightRig rig="threePt" dir="t"/>
            </a:scene3d>
          </a:bodyPr>
          <a:lstStyle/>
          <a:p>
            <a:pPr lvl="2" algn="ctr"/>
            <a:r>
              <a:rPr lang="en-US" altLang="zh-CN" sz="6000" kern="100"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Times New Roman" panose="02020603050405020304"/>
                <a:sym typeface="Times New Roman" panose="02020603050405020304"/>
              </a:rPr>
              <a:t>军中掠影</a:t>
            </a:r>
            <a:endParaRPr lang="en-US" altLang="zh-CN" sz="6000" kern="100">
              <a:solidFill>
                <a:schemeClr val="accent4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4" name="图片 3" descr="C:/Users/lenovo/Desktop/军训/插画/内务男9.jpg内务男9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t="240" b="240"/>
          <a:stretch>
            <a:fillRect/>
          </a:stretch>
        </p:blipFill>
        <p:spPr>
          <a:xfrm>
            <a:off x="336550" y="6391275"/>
            <a:ext cx="3065780" cy="2289175"/>
          </a:xfrm>
          <a:prstGeom prst="rect">
            <a:avLst/>
          </a:prstGeom>
        </p:spPr>
      </p:pic>
      <p:pic>
        <p:nvPicPr>
          <p:cNvPr id="9" name="图片 8" descr="C:/Users/lenovo/Desktop/军训/插画/内务男7.jpg内务男7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t="236" b="236"/>
          <a:stretch>
            <a:fillRect/>
          </a:stretch>
        </p:blipFill>
        <p:spPr>
          <a:xfrm>
            <a:off x="3490761" y="6391275"/>
            <a:ext cx="3065882" cy="2289475"/>
          </a:xfrm>
          <a:prstGeom prst="rect">
            <a:avLst/>
          </a:prstGeom>
        </p:spPr>
      </p:pic>
      <p:sp>
        <p:nvSpPr>
          <p:cNvPr id="30" name="AutoShape 14"/>
          <p:cNvSpPr txBox="1">
            <a:spLocks noChangeArrowheads="1" noChangeShapeType="1"/>
          </p:cNvSpPr>
          <p:nvPr>
            <p:custDataLst>
              <p:tags r:id="rId19"/>
            </p:custDataLst>
          </p:nvPr>
        </p:nvSpPr>
        <p:spPr bwMode="auto">
          <a:xfrm>
            <a:off x="1764030" y="8956675"/>
            <a:ext cx="3329305" cy="592455"/>
          </a:xfrm>
          <a:prstGeom prst="rect">
            <a:avLst/>
          </a:prstGeom>
        </p:spPr>
        <p:txBody>
          <a:bodyPr wrap="square" numCol="1" fromWordArt="1">
            <a:prstTxWarp prst="textPlain">
              <a:avLst>
                <a:gd name="adj" fmla="val 50000"/>
              </a:avLst>
            </a:prstTxWarp>
            <a:noAutofit/>
          </a:bodyPr>
          <a:lstStyle/>
          <a:p>
            <a:pPr algn="ctr"/>
            <a:r>
              <a:rPr lang="zh-CN" altLang="en-US" sz="2800" b="1" kern="100" spc="-240">
                <a:ln w="3175" cap="flat" cmpd="sng" algn="ctr">
                  <a:solidFill>
                    <a:srgbClr val="99CC00"/>
                  </a:solidFill>
                  <a:prstDash val="solid"/>
                  <a:round/>
                </a:ln>
                <a:solidFill>
                  <a:srgbClr val="333333"/>
                </a:solidFill>
                <a:effectLst>
                  <a:outerShdw dist="38100" algn="ctr">
                    <a:srgbClr val="B2B2B2">
                      <a:alpha val="77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Times New Roman" panose="02020603050405020304"/>
                <a:sym typeface="Times New Roman" panose="02020603050405020304"/>
              </a:rPr>
              <a:t>劳以养德</a:t>
            </a:r>
            <a:r>
              <a:rPr lang="en-US" altLang="zh-CN" sz="2800" b="1" kern="100" spc="-240">
                <a:ln w="3175" cap="flat" cmpd="sng" algn="ctr">
                  <a:solidFill>
                    <a:srgbClr val="99CC00"/>
                  </a:solidFill>
                  <a:prstDash val="solid"/>
                  <a:round/>
                </a:ln>
                <a:solidFill>
                  <a:srgbClr val="333333"/>
                </a:solidFill>
                <a:effectLst>
                  <a:outerShdw dist="38100" algn="ctr">
                    <a:srgbClr val="B2B2B2">
                      <a:alpha val="77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Times New Roman" panose="02020603050405020304"/>
                <a:sym typeface="Times New Roman" panose="02020603050405020304"/>
              </a:rPr>
              <a:t>         </a:t>
            </a:r>
            <a:r>
              <a:rPr lang="zh-CN" altLang="en-US" sz="2800" b="1" kern="100" spc="-240">
                <a:ln w="3175" cap="flat" cmpd="sng" algn="ctr">
                  <a:solidFill>
                    <a:srgbClr val="99CC00"/>
                  </a:solidFill>
                  <a:prstDash val="solid"/>
                  <a:round/>
                </a:ln>
                <a:solidFill>
                  <a:srgbClr val="333333"/>
                </a:solidFill>
                <a:effectLst>
                  <a:outerShdw dist="38100" algn="ctr">
                    <a:srgbClr val="B2B2B2">
                      <a:alpha val="77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Times New Roman" panose="02020603050405020304"/>
                <a:sym typeface="Times New Roman" panose="02020603050405020304"/>
              </a:rPr>
              <a:t>勤以</a:t>
            </a:r>
            <a:r>
              <a:rPr lang="zh-CN" altLang="en-US" sz="2800" b="1" kern="100" spc="-240">
                <a:ln w="3175" cap="flat" cmpd="sng" algn="ctr">
                  <a:solidFill>
                    <a:srgbClr val="99CC00"/>
                  </a:solidFill>
                  <a:prstDash val="solid"/>
                  <a:round/>
                </a:ln>
                <a:solidFill>
                  <a:srgbClr val="333333"/>
                </a:solidFill>
                <a:effectLst>
                  <a:outerShdw dist="38100" algn="ctr">
                    <a:srgbClr val="B2B2B2">
                      <a:alpha val="77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Times New Roman" panose="02020603050405020304"/>
                <a:sym typeface="Times New Roman" panose="02020603050405020304"/>
              </a:rPr>
              <a:t>修身</a:t>
            </a:r>
            <a:endParaRPr lang="zh-CN" altLang="en-US" sz="2800" b="1" kern="100" spc="-240">
              <a:ln w="3175" cap="flat" cmpd="sng" algn="ctr">
                <a:solidFill>
                  <a:srgbClr val="99CC00"/>
                </a:solidFill>
                <a:prstDash val="solid"/>
                <a:round/>
              </a:ln>
              <a:solidFill>
                <a:srgbClr val="333333"/>
              </a:solidFill>
              <a:effectLst>
                <a:outerShdw dist="38100" algn="ctr">
                  <a:srgbClr val="B2B2B2">
                    <a:alpha val="77000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677893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3092768"/>
            <a:ext cx="4772025" cy="477202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0" y="93345"/>
            <a:ext cx="6871970" cy="229870"/>
            <a:chOff x="0" y="147"/>
            <a:chExt cx="10822" cy="362"/>
          </a:xfrm>
        </p:grpSpPr>
        <p:sp>
          <p:nvSpPr>
            <p:cNvPr id="20" name="文本框 2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040" y="147"/>
              <a:ext cx="3372" cy="36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 rot="0" vert="horz" wrap="square" lIns="91440" tIns="45720" rIns="91440" bIns="45720" anchor="t" anchorCtr="0">
              <a:spAutoFit/>
            </a:bodyPr>
            <a:p>
              <a:pPr indent="285750" algn="just"/>
              <a:r>
                <a:rPr lang="en-US" altLang="zh-CN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洛高2023级军训简报第</a:t>
              </a:r>
              <a:r>
                <a:rPr lang="zh-CN" altLang="en-US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二</a:t>
              </a:r>
              <a:r>
                <a:rPr lang="en-US" altLang="zh-CN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期8版</a:t>
              </a:r>
              <a:endParaRPr lang="en-US" altLang="zh-CN" sz="900" kern="100">
                <a:latin typeface="黑体" panose="02010609060101010101" charset="-122"/>
                <a:ea typeface="黑体" panose="0201060906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cxnSp>
          <p:nvCxnSpPr>
            <p:cNvPr id="3" name="直接连接符 2"/>
            <p:cNvCxnSpPr/>
            <p:nvPr>
              <p:custDataLst>
                <p:tags r:id="rId5"/>
              </p:custDataLst>
            </p:nvPr>
          </p:nvCxnSpPr>
          <p:spPr>
            <a:xfrm>
              <a:off x="0" y="497"/>
              <a:ext cx="10822" cy="0"/>
            </a:xfrm>
            <a:prstGeom prst="line">
              <a:avLst/>
            </a:prstGeom>
            <a:ln w="25400" cmpd="dbl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64" name="图片 63" descr="内务读书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156" b="156"/>
          <a:stretch>
            <a:fillRect/>
          </a:stretch>
        </p:blipFill>
        <p:spPr>
          <a:xfrm>
            <a:off x="304800" y="1259205"/>
            <a:ext cx="3105758" cy="2322062"/>
          </a:xfrm>
          <a:prstGeom prst="rect">
            <a:avLst/>
          </a:prstGeom>
        </p:spPr>
      </p:pic>
      <p:pic>
        <p:nvPicPr>
          <p:cNvPr id="78" name="图片 77" descr="C:/Users/lenovo/Desktop/军训/插画/内务男2.jpg内务男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12619" r="12619"/>
          <a:stretch>
            <a:fillRect/>
          </a:stretch>
        </p:blipFill>
        <p:spPr>
          <a:xfrm>
            <a:off x="5087344" y="4737489"/>
            <a:ext cx="1523853" cy="1528691"/>
          </a:xfrm>
          <a:prstGeom prst="rect">
            <a:avLst/>
          </a:prstGeom>
        </p:spPr>
      </p:pic>
      <p:pic>
        <p:nvPicPr>
          <p:cNvPr id="77" name="图片 76" descr="C:/Users/lenovo/Desktop/军训/插画/内务2.jpg内务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l="12619" r="12619"/>
          <a:stretch>
            <a:fillRect/>
          </a:stretch>
        </p:blipFill>
        <p:spPr>
          <a:xfrm>
            <a:off x="3468609" y="4737489"/>
            <a:ext cx="1523853" cy="1528691"/>
          </a:xfrm>
          <a:prstGeom prst="rect">
            <a:avLst/>
          </a:prstGeom>
        </p:spPr>
      </p:pic>
      <p:pic>
        <p:nvPicPr>
          <p:cNvPr id="76" name="图片 75" descr="C:/Users/lenovo/Desktop/军训/插画/内务男6.jpg内务男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12619" r="12619"/>
          <a:stretch>
            <a:fillRect/>
          </a:stretch>
        </p:blipFill>
        <p:spPr>
          <a:xfrm>
            <a:off x="5050514" y="2998347"/>
            <a:ext cx="1523853" cy="1528691"/>
          </a:xfrm>
          <a:prstGeom prst="rect">
            <a:avLst/>
          </a:prstGeom>
        </p:spPr>
      </p:pic>
      <p:pic>
        <p:nvPicPr>
          <p:cNvPr id="75" name="图片 74" descr="C:/Users/lenovo/Desktop/军训/插画/内务男5.jpg内务男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l="12619" r="12619"/>
          <a:stretch>
            <a:fillRect/>
          </a:stretch>
        </p:blipFill>
        <p:spPr>
          <a:xfrm>
            <a:off x="3506709" y="2998347"/>
            <a:ext cx="1523853" cy="1528691"/>
          </a:xfrm>
          <a:prstGeom prst="rect">
            <a:avLst/>
          </a:prstGeom>
        </p:spPr>
      </p:pic>
      <p:pic>
        <p:nvPicPr>
          <p:cNvPr id="74" name="图片 73" descr="C:/Users/lenovo/Desktop/军训/插画/内务1.jpg内务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rcRect l="12619" r="12619"/>
          <a:stretch>
            <a:fillRect/>
          </a:stretch>
        </p:blipFill>
        <p:spPr>
          <a:xfrm>
            <a:off x="5050514" y="1259205"/>
            <a:ext cx="1523853" cy="1528691"/>
          </a:xfrm>
          <a:prstGeom prst="rect">
            <a:avLst/>
          </a:prstGeom>
        </p:spPr>
      </p:pic>
      <p:pic>
        <p:nvPicPr>
          <p:cNvPr id="73" name="图片 72" descr="C:/Users/lenovo/Desktop/军训/插画/内务男10.jpg内务男10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rcRect l="12619" r="12619"/>
          <a:stretch>
            <a:fillRect/>
          </a:stretch>
        </p:blipFill>
        <p:spPr>
          <a:xfrm>
            <a:off x="3468609" y="1259205"/>
            <a:ext cx="1523853" cy="1528691"/>
          </a:xfrm>
          <a:prstGeom prst="rect">
            <a:avLst/>
          </a:prstGeom>
        </p:spPr>
      </p:pic>
      <p:pic>
        <p:nvPicPr>
          <p:cNvPr id="72" name="图片 71" descr="C:/Users/lenovo/Desktop/军训/插画/内务4.jpg内务4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rcRect l="-1636" t="32696" r="1636" b="11229"/>
          <a:stretch>
            <a:fillRect/>
          </a:stretch>
        </p:blipFill>
        <p:spPr>
          <a:xfrm>
            <a:off x="304165" y="3948563"/>
            <a:ext cx="3105758" cy="2322062"/>
          </a:xfrm>
          <a:prstGeom prst="rect">
            <a:avLst/>
          </a:prstGeom>
        </p:spPr>
      </p:pic>
      <p:pic>
        <p:nvPicPr>
          <p:cNvPr id="79" name="图片 78" descr="内务男11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rcRect t="10527" b="3639"/>
          <a:stretch>
            <a:fillRect/>
          </a:stretch>
        </p:blipFill>
        <p:spPr>
          <a:xfrm>
            <a:off x="304165" y="6637020"/>
            <a:ext cx="4688205" cy="3018155"/>
          </a:xfrm>
          <a:prstGeom prst="rect">
            <a:avLst/>
          </a:prstGeom>
        </p:spPr>
      </p:pic>
      <p:sp>
        <p:nvSpPr>
          <p:cNvPr id="106" name="文本框 77"/>
          <p:cNvSpPr txBox="1">
            <a:spLocks noChangeArrowheads="1" noChangeShapeType="1"/>
          </p:cNvSpPr>
          <p:nvPr>
            <p:custDataLst>
              <p:tags r:id="rId24"/>
            </p:custDataLst>
          </p:nvPr>
        </p:nvSpPr>
        <p:spPr bwMode="auto">
          <a:xfrm>
            <a:off x="1633220" y="315595"/>
            <a:ext cx="2978150" cy="792480"/>
          </a:xfrm>
          <a:prstGeom prst="rect">
            <a:avLst/>
          </a:prstGeom>
        </p:spPr>
        <p:txBody>
          <a:bodyPr vert="horz" wrap="none" fromWordArt="1">
            <a:noAutofit/>
            <a:scene3d>
              <a:camera prst="orthographicFront"/>
              <a:lightRig rig="threePt" dir="t"/>
            </a:scene3d>
          </a:bodyPr>
          <a:p>
            <a:pPr lvl="2" algn="ctr"/>
            <a:r>
              <a:rPr lang="en-US" altLang="zh-CN" sz="6000" kern="100"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Times New Roman" panose="02020603050405020304"/>
                <a:sym typeface="Times New Roman" panose="02020603050405020304"/>
              </a:rPr>
              <a:t>军中掠影</a:t>
            </a:r>
            <a:endParaRPr lang="en-US" altLang="zh-CN" sz="6000" kern="100">
              <a:solidFill>
                <a:schemeClr val="accent4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5"/>
          <a:srcRect l="13482" r="23955"/>
          <a:stretch>
            <a:fillRect/>
          </a:stretch>
        </p:blipFill>
        <p:spPr>
          <a:xfrm>
            <a:off x="5087620" y="6694805"/>
            <a:ext cx="1560830" cy="31057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677893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3092768"/>
            <a:ext cx="4772025" cy="477202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0" y="93345"/>
            <a:ext cx="6871970" cy="229870"/>
            <a:chOff x="0" y="147"/>
            <a:chExt cx="10822" cy="362"/>
          </a:xfrm>
        </p:grpSpPr>
        <p:sp>
          <p:nvSpPr>
            <p:cNvPr id="20" name="文本框 2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040" y="147"/>
              <a:ext cx="3372" cy="36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 rot="0" vert="horz" wrap="square" lIns="91440" tIns="45720" rIns="91440" bIns="45720" anchor="t" anchorCtr="0">
              <a:spAutoFit/>
            </a:bodyPr>
            <a:p>
              <a:pPr indent="285750" algn="just"/>
              <a:r>
                <a:rPr lang="en-US" altLang="zh-CN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洛高2023级军训简报第</a:t>
              </a:r>
              <a:r>
                <a:rPr lang="zh-CN" altLang="en-US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二</a:t>
              </a:r>
              <a:r>
                <a:rPr lang="en-US" altLang="zh-CN" sz="900" kern="10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  <a:sym typeface="Times New Roman" panose="02020603050405020304"/>
                </a:rPr>
                <a:t>期9版</a:t>
              </a:r>
              <a:endParaRPr lang="en-US" altLang="zh-CN" sz="900" kern="100">
                <a:latin typeface="黑体" panose="02010609060101010101" charset="-122"/>
                <a:ea typeface="黑体" panose="0201060906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cxnSp>
          <p:nvCxnSpPr>
            <p:cNvPr id="3" name="直接连接符 2"/>
            <p:cNvCxnSpPr/>
            <p:nvPr>
              <p:custDataLst>
                <p:tags r:id="rId5"/>
              </p:custDataLst>
            </p:nvPr>
          </p:nvCxnSpPr>
          <p:spPr>
            <a:xfrm>
              <a:off x="0" y="497"/>
              <a:ext cx="10822" cy="0"/>
            </a:xfrm>
            <a:prstGeom prst="line">
              <a:avLst/>
            </a:prstGeom>
            <a:ln w="25400" cmpd="dbl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" name="矩形 1"/>
          <p:cNvSpPr/>
          <p:nvPr/>
        </p:nvSpPr>
        <p:spPr>
          <a:xfrm>
            <a:off x="1766570" y="362585"/>
            <a:ext cx="3324860" cy="814070"/>
          </a:xfrm>
          <a:prstGeom prst="rect">
            <a:avLst/>
          </a:prstGeom>
          <a:noFill/>
          <a:ln>
            <a:noFill/>
          </a:ln>
        </p:spPr>
        <p:txBody>
          <a:bodyPr vert="horz" wrap="none" rtlCol="0" anchor="t">
            <a:noAutofit/>
          </a:bodyPr>
          <a:p>
            <a:pPr algn="dist">
              <a:lnSpc>
                <a:spcPct val="90000"/>
              </a:lnSpc>
            </a:pPr>
            <a:r>
              <a:rPr lang="zh-CN" altLang="en-US" sz="54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教</a:t>
            </a:r>
            <a:r>
              <a:rPr lang="en-US" altLang="zh-CN" sz="54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zh-CN" altLang="en-US" sz="54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官</a:t>
            </a:r>
            <a:r>
              <a:rPr lang="en-US" altLang="zh-CN" sz="54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zh-CN" altLang="en-US" sz="54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风</a:t>
            </a:r>
            <a:r>
              <a:rPr lang="en-US" altLang="zh-CN" sz="54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zh-CN" altLang="en-US" sz="54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采</a:t>
            </a:r>
            <a:endParaRPr lang="zh-CN" altLang="en-US" sz="54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6" name="图片 15" descr="C:/Users/lenovo/Desktop/军训/插画/教官8.jpg教官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277" b="277"/>
          <a:stretch>
            <a:fillRect/>
          </a:stretch>
        </p:blipFill>
        <p:spPr>
          <a:xfrm>
            <a:off x="450850" y="1216025"/>
            <a:ext cx="2976778" cy="2217794"/>
          </a:xfrm>
          <a:prstGeom prst="rect">
            <a:avLst/>
          </a:prstGeom>
        </p:spPr>
      </p:pic>
      <p:pic>
        <p:nvPicPr>
          <p:cNvPr id="23" name="图片 22" descr="C:/Users/lenovo/Desktop/军训/插画/教官6.jpg教官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t="339" b="339"/>
          <a:stretch>
            <a:fillRect/>
          </a:stretch>
        </p:blipFill>
        <p:spPr>
          <a:xfrm>
            <a:off x="3545942" y="1216025"/>
            <a:ext cx="2976778" cy="2217794"/>
          </a:xfrm>
          <a:prstGeom prst="rect">
            <a:avLst/>
          </a:prstGeom>
        </p:spPr>
      </p:pic>
      <p:pic>
        <p:nvPicPr>
          <p:cNvPr id="25" name="图片 24" descr="教官1"/>
          <p:cNvPicPr>
            <a:picLocks noChangeAspect="1"/>
          </p:cNvPicPr>
          <p:nvPr/>
        </p:nvPicPr>
        <p:blipFill>
          <a:blip r:embed="rId10"/>
          <a:srcRect t="31575" r="10505" b="9339"/>
          <a:stretch>
            <a:fillRect/>
          </a:stretch>
        </p:blipFill>
        <p:spPr>
          <a:xfrm>
            <a:off x="450850" y="3575685"/>
            <a:ext cx="6071870" cy="3780790"/>
          </a:xfrm>
          <a:prstGeom prst="rect">
            <a:avLst/>
          </a:prstGeom>
        </p:spPr>
      </p:pic>
      <p:pic>
        <p:nvPicPr>
          <p:cNvPr id="26" name="图片 25" descr="教官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0850" y="7497445"/>
            <a:ext cx="2968625" cy="2226945"/>
          </a:xfrm>
          <a:prstGeom prst="rect">
            <a:avLst/>
          </a:prstGeom>
        </p:spPr>
      </p:pic>
      <p:pic>
        <p:nvPicPr>
          <p:cNvPr id="27" name="图片 26" descr="教官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5840" y="7498080"/>
            <a:ext cx="2976880" cy="22352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SLIDE_BACKGROUND_TYPE" val="general"/>
  <p:tag name="KSO_WM_UNIT_TYPE" val="i"/>
  <p:tag name="KSO_WM_BEAUTIFY_FLAG" val=""/>
</p:tagLst>
</file>

<file path=ppt/tags/tag125.xml><?xml version="1.0" encoding="utf-8"?>
<p:tagLst xmlns:p="http://schemas.openxmlformats.org/presentationml/2006/main">
  <p:tag name="KSO_WM_SLIDE_BACKGROUND_TYPE" val="general"/>
  <p:tag name="KSO_WM_UNIT_TYPE" val="i"/>
  <p:tag name="KSO_WM_BEAUTIFY_FLAG" val=""/>
</p:tagLst>
</file>

<file path=ppt/tags/tag126.xml><?xml version="1.0" encoding="utf-8"?>
<p:tagLst xmlns:p="http://schemas.openxmlformats.org/presentationml/2006/main">
  <p:tag name="COMMONDATA" val="eyJoZGlkIjoiZjMzYzcxNmFjOWU0MDU0NjVlZWM4NTczMTA1ZTYwMDYifQ==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UNIT_PLACING_PICTURE_USER_VIEWPORT" val="{&quot;height&quot;:5444,&quot;width&quot;:4213}"/>
  <p:tag name="KSO_WM_UNIT_PLACING_PICTURE_USER_RELATIVERECTANGLE" val="{&quot;bottom&quot;:-9.857322526545252e-09,&quot;left&quot;:0.2189121931049686,&quot;right&quot;:0.2189121931049686,&quot;top&quot;:9.857322526545252e-09}"/>
  <p:tag name="KSO_WM_UNIT_PLACING_PICTURE_COLLAGE_RELATIVERECTANGLE" val="{&quot;height&quot;:5430.889152622835,&quot;width&quot;:4179.874080227867}"/>
  <p:tag name="KSO_WM_UNIT_PLACING_PICTURE_COLLAGE_VIEWPORT" val="{&quot;height&quot;:2672,&quot;width&quot;:2056.5}"/>
  <p:tag name="KSO_WM_UNIT_PLACING_PICTURE_INFO" val="{&quot;code&quot;:&quot;bAb[3]&quot;,&quot;full_picture&quot;:false,&quot;last_crop_picture&quot;:&quot;bAb[3]&quot;,&quot;scheme&quot;:&quot;4-1&quot;,&quot;spacing&quot;:5}"/>
  <p:tag name="KSO_WM_UNIT_PLACING_PICTURE" val="93248.309"/>
  <p:tag name="KSO_WM_UNIT_INDEX" val=""/>
  <p:tag name="KSO_WM_UNIT_ID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PLACING_PICTURE" val="93248.309"/>
  <p:tag name="KSO_WM_BEAUTIFY_FLAG" val=""/>
  <p:tag name="KSO_WM_UNIT_INDEX" val=""/>
  <p:tag name="KSO_WM_UNIT_ID" val=""/>
  <p:tag name="KSO_WM_UNIT_PLACING_PICTURE_INFO" val="{&quot;code&quot;:&quot;bAb[3]&quot;,&quot;full_picture&quot;:false,&quot;last_crop_picture&quot;:&quot;bAb[3]&quot;,&quot;scheme&quot;:&quot;4-1&quot;,&quot;spacing&quot;:5}"/>
  <p:tag name="KSO_WM_UNIT_PLACING_PICTURE_COLLAGE_RELATIVERECTANGLE" val="{&quot;height&quot;:5349.104400345125,&quot;width&quot;:4179.647479354123}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  <p:tag name="KSO_WM_UNIT_PLACING_PICTURE_INFO" val="{&quot;code&quot;:&quot;bAb[3]&quot;,&quot;full_picture&quot;:false,&quot;last_crop_picture&quot;:&quot;bAb[3]&quot;,&quot;scheme&quot;:&quot;4-1&quot;,&quot;spacing&quot;:5}"/>
  <p:tag name="KSO_WM_UNIT_PLACING_PICTURE" val="93248.309"/>
  <p:tag name="KSO_WM_UNIT_INDEX" val=""/>
  <p:tag name="KSO_WM_UNIT_ID" val=""/>
</p:tagLst>
</file>

<file path=ppt/tags/tag26.xml><?xml version="1.0" encoding="utf-8"?>
<p:tagLst xmlns:p="http://schemas.openxmlformats.org/presentationml/2006/main">
  <p:tag name="KSO_WM_UNIT_PLACING_PICTURE" val="93248.309"/>
  <p:tag name="KSO_WM_BEAUTIFY_FLAG" val=""/>
  <p:tag name="KSO_WM_UNIT_INDEX" val=""/>
  <p:tag name="KSO_WM_UNIT_ID" val=""/>
  <p:tag name="KSO_WM_UNIT_PLACING_PICTURE_INFO" val="{&quot;code&quot;:&quot;bAb[3]&quot;,&quot;full_picture&quot;:false,&quot;last_crop_picture&quot;:&quot;bAb[3]&quot;,&quot;scheme&quot;:&quot;4-1&quot;,&quot;spacing&quot;:5}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  <p:tag name="KSO_WM_UNIT_PLACING_PICTURE_INFO" val="{&quot;code&quot;:&quot;bAb[3]&quot;,&quot;full_picture&quot;:false,&quot;last_crop_picture&quot;:&quot;bAb[3]&quot;,&quot;scheme&quot;:&quot;4-1&quot;,&quot;spacing&quot;:5}"/>
  <p:tag name="KSO_WM_UNIT_PLACING_PICTURE" val="93248.309"/>
  <p:tag name="KSO_WM_UNIT_INDEX" val=""/>
  <p:tag name="KSO_WM_UNIT_ID" val=""/>
  <p:tag name="KSO_WM_UNIT_PLACING_PICTURE_COLLAGE_RELATIVERECTANGLE" val="{&quot;height&quot;:5412.064661363694,&quot;width&quot;:4165.385665783113}"/>
</p:tagLst>
</file>

<file path=ppt/tags/tag36.xml><?xml version="1.0" encoding="utf-8"?>
<p:tagLst xmlns:p="http://schemas.openxmlformats.org/presentationml/2006/main">
  <p:tag name="KSO_WM_UNIT_PLACING_PICTURE" val="93248.309"/>
  <p:tag name="KSO_WM_BEAUTIFY_FLAG" val=""/>
  <p:tag name="KSO_WM_UNIT_INDEX" val=""/>
  <p:tag name="KSO_WM_UNIT_ID" val=""/>
  <p:tag name="KSO_WM_UNIT_PLACING_PICTURE_INFO" val="{&quot;code&quot;:&quot;bAb[3]&quot;,&quot;full_picture&quot;:false,&quot;last_crop_picture&quot;:&quot;bAb[3]&quot;,&quot;scheme&quot;:&quot;4-1&quot;,&quot;spacing&quot;:5}"/>
  <p:tag name="KSO_WM_UNIT_PLACING_PICTURE_COLLAGE_RELATIVERECTANGLE" val="{&quot;height&quot;:5330.5618745308075,&quot;width&quot;:4165.159310248798}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UNIT_PLACING_PICTURE_INFO" val="{&quot;code&quot;:&quot;[2]&quot;,&quot;full_picture&quot;:false,&quot;last_crop_picture&quot;:&quot;[2]&quot;,&quot;scheme&quot;:&quot;8-5&quot;,&quot;spacing&quot;:5}"/>
  <p:tag name="KSO_WM_UNIT_PLACING_PICTURE" val="162031.765"/>
  <p:tag name="KSO_WM_BEAUTIFY_FLAG" val=""/>
  <p:tag name="KSO_WM_UNIT_INDEX" val=""/>
  <p:tag name="KSO_WM_UNIT_ID" val=""/>
</p:tagLst>
</file>

<file path=ppt/tags/tag42.xml><?xml version="1.0" encoding="utf-8"?>
<p:tagLst xmlns:p="http://schemas.openxmlformats.org/presentationml/2006/main">
  <p:tag name="KSO_WM_UNIT_PLACING_PICTURE" val="162031.765"/>
  <p:tag name="KSO_WM_BEAUTIFY_FLAG" val=""/>
  <p:tag name="KSO_WM_UNIT_INDEX" val=""/>
  <p:tag name="KSO_WM_UNIT_ID" val=""/>
  <p:tag name="KSO_WM_UNIT_PLACING_PICTURE_INFO" val="{&quot;code&quot;:&quot;[2]&quot;,&quot;full_picture&quot;:false,&quot;last_crop_picture&quot;:&quot;[2]&quot;,&quot;scheme&quot;:&quot;8-5&quot;,&quot;spacing&quot;:5}"/>
</p:tagLst>
</file>

<file path=ppt/tags/tag43.xml><?xml version="1.0" encoding="utf-8"?>
<p:tagLst xmlns:p="http://schemas.openxmlformats.org/presentationml/2006/main">
  <p:tag name="KSO_WM_UNIT_PLACING_PICTURE" val="162031.765"/>
  <p:tag name="KSO_WM_BEAUTIFY_FLAG" val=""/>
  <p:tag name="KSO_WM_UNIT_INDEX" val=""/>
  <p:tag name="KSO_WM_UNIT_ID" val=""/>
  <p:tag name="KSO_WM_UNIT_PLACING_PICTURE_INFO" val="{&quot;code&quot;:&quot;[2]&quot;,&quot;full_picture&quot;:false,&quot;last_crop_picture&quot;:&quot;[2]&quot;,&quot;scheme&quot;:&quot;8-5&quot;,&quot;spacing&quot;:5}"/>
</p:tagLst>
</file>

<file path=ppt/tags/tag44.xml><?xml version="1.0" encoding="utf-8"?>
<p:tagLst xmlns:p="http://schemas.openxmlformats.org/presentationml/2006/main">
  <p:tag name="KSO_WM_UNIT_PLACING_PICTURE" val="162031.765"/>
  <p:tag name="KSO_WM_BEAUTIFY_FLAG" val=""/>
  <p:tag name="KSO_WM_UNIT_INDEX" val=""/>
  <p:tag name="KSO_WM_UNIT_ID" val=""/>
  <p:tag name="KSO_WM_UNIT_PLACING_PICTURE_INFO" val="{&quot;code&quot;:&quot;[2]&quot;,&quot;full_picture&quot;:false,&quot;last_crop_picture&quot;:&quot;[2]&quot;,&quot;scheme&quot;:&quot;8-5&quot;,&quot;spacing&quot;:5}"/>
</p:tagLst>
</file>

<file path=ppt/tags/tag45.xml><?xml version="1.0" encoding="utf-8"?>
<p:tagLst xmlns:p="http://schemas.openxmlformats.org/presentationml/2006/main">
  <p:tag name="KSO_WM_UNIT_PLACING_PICTURE" val="162031.765"/>
  <p:tag name="KSO_WM_BEAUTIFY_FLAG" val=""/>
  <p:tag name="KSO_WM_UNIT_INDEX" val=""/>
  <p:tag name="KSO_WM_UNIT_ID" val=""/>
  <p:tag name="KSO_WM_UNIT_PLACING_PICTURE_INFO" val="{&quot;code&quot;:&quot;[2]&quot;,&quot;full_picture&quot;:false,&quot;last_crop_picture&quot;:&quot;[2]&quot;,&quot;scheme&quot;:&quot;8-5&quot;,&quot;spacing&quot;:5}"/>
</p:tagLst>
</file>

<file path=ppt/tags/tag46.xml><?xml version="1.0" encoding="utf-8"?>
<p:tagLst xmlns:p="http://schemas.openxmlformats.org/presentationml/2006/main">
  <p:tag name="KSO_WM_UNIT_PLACING_PICTURE" val="162031.765"/>
  <p:tag name="KSO_WM_BEAUTIFY_FLAG" val=""/>
  <p:tag name="KSO_WM_UNIT_INDEX" val=""/>
  <p:tag name="KSO_WM_UNIT_ID" val=""/>
  <p:tag name="KSO_WM_UNIT_PLACING_PICTURE_INFO" val="{&quot;code&quot;:&quot;[2]&quot;,&quot;full_picture&quot;:false,&quot;last_crop_picture&quot;:&quot;[2]&quot;,&quot;scheme&quot;:&quot;8-5&quot;,&quot;spacing&quot;:5}"/>
</p:tagLst>
</file>

<file path=ppt/tags/tag47.xml><?xml version="1.0" encoding="utf-8"?>
<p:tagLst xmlns:p="http://schemas.openxmlformats.org/presentationml/2006/main">
  <p:tag name="KSO_WM_UNIT_PLACING_PICTURE" val="162031.765"/>
  <p:tag name="KSO_WM_BEAUTIFY_FLAG" val=""/>
  <p:tag name="KSO_WM_UNIT_INDEX" val=""/>
  <p:tag name="KSO_WM_UNIT_ID" val=""/>
  <p:tag name="KSO_WM_UNIT_PLACING_PICTURE_INFO" val="{&quot;code&quot;:&quot;[2]&quot;,&quot;full_picture&quot;:false,&quot;last_crop_picture&quot;:&quot;[2]&quot;,&quot;scheme&quot;:&quot;8-5&quot;,&quot;spacing&quot;:5}"/>
</p:tagLst>
</file>

<file path=ppt/tags/tag48.xml><?xml version="1.0" encoding="utf-8"?>
<p:tagLst xmlns:p="http://schemas.openxmlformats.org/presentationml/2006/main">
  <p:tag name="KSO_WM_UNIT_PLACING_PICTURE" val="162031.765"/>
  <p:tag name="KSO_WM_BEAUTIFY_FLAG" val=""/>
  <p:tag name="KSO_WM_UNIT_INDEX" val=""/>
  <p:tag name="KSO_WM_UNIT_ID" val=""/>
  <p:tag name="KSO_WM_UNIT_PLACING_PICTURE_INFO" val="{&quot;code&quot;:&quot;[2]&quot;,&quot;full_picture&quot;:false,&quot;last_crop_picture&quot;:&quot;[2]&quot;,&quot;scheme&quot;:&quot;8-5&quot;,&quot;spacing&quot;:5}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UNIT_PLACING_PICTURE_INFO" val="{&quot;code&quot;:&quot;bAb[1]&quot;,&quot;full_picture&quot;:false,&quot;last_crop_picture&quot;:&quot;bAb[1]&quot;,&quot;scheme&quot;:&quot;4-7&quot;,&quot;spacing&quot;:5}"/>
  <p:tag name="KSO_WM_UNIT_PLACING_PICTURE" val="85954.910"/>
  <p:tag name="KSO_WM_BEAUTIFY_FLAG" val=""/>
  <p:tag name="KSO_WM_UNIT_INDEX" val=""/>
  <p:tag name="KSO_WM_UNIT_ID" val=""/>
  <p:tag name="KSO_WM_UNIT_PLACING_PICTURE_COLLAGE_RELATIVERECTANGLE" val="{&quot;height&quot;:3640.94070384325,&quot;width&quot;:6520.906095307749}"/>
</p:tagLst>
</file>

<file path=ppt/tags/tag54.xml><?xml version="1.0" encoding="utf-8"?>
<p:tagLst xmlns:p="http://schemas.openxmlformats.org/presentationml/2006/main">
  <p:tag name="KSO_WM_UNIT_PLACING_PICTURE" val="85954.910"/>
  <p:tag name="KSO_WM_BEAUTIFY_FLAG" val=""/>
  <p:tag name="KSO_WM_UNIT_INDEX" val=""/>
  <p:tag name="KSO_WM_UNIT_ID" val=""/>
  <p:tag name="KSO_WM_UNIT_PLACING_PICTURE_INFO" val="{&quot;code&quot;:&quot;bAb[1]&quot;,&quot;full_picture&quot;:false,&quot;last_crop_picture&quot;:&quot;bAb[1]&quot;,&quot;scheme&quot;:&quot;4-7&quot;,&quot;spacing&quot;:5}"/>
  <p:tag name="KSO_WM_UNIT_PLACING_PICTURE_COLLAGE_RELATIVERECTANGLE" val="{&quot;height&quot;:3640.94070384325,&quot;width&quot;:6520.906095307749}"/>
</p:tagLst>
</file>

<file path=ppt/tags/tag55.xml><?xml version="1.0" encoding="utf-8"?>
<p:tagLst xmlns:p="http://schemas.openxmlformats.org/presentationml/2006/main">
  <p:tag name="KSO_WM_UNIT_PLACING_PICTURE" val="85954.910"/>
  <p:tag name="KSO_WM_BEAUTIFY_FLAG" val=""/>
  <p:tag name="KSO_WM_UNIT_INDEX" val=""/>
  <p:tag name="KSO_WM_UNIT_ID" val=""/>
  <p:tag name="KSO_WM_UNIT_PLACING_PICTURE_INFO" val="{&quot;code&quot;:&quot;bAb[1]&quot;,&quot;full_picture&quot;:false,&quot;last_crop_picture&quot;:&quot;bAb[1]&quot;,&quot;scheme&quot;:&quot;4-7&quot;,&quot;spacing&quot;:5}"/>
  <p:tag name="KSO_WM_UNIT_PLACING_PICTURE_COLLAGE_RELATIVERECTANGLE" val="{&quot;height&quot;:3640.94070384325,&quot;width&quot;:3214.9588277416415}"/>
</p:tagLst>
</file>

<file path=ppt/tags/tag56.xml><?xml version="1.0" encoding="utf-8"?>
<p:tagLst xmlns:p="http://schemas.openxmlformats.org/presentationml/2006/main">
  <p:tag name="KSO_WM_UNIT_PLACING_PICTURE" val="85954.910"/>
  <p:tag name="KSO_WM_BEAUTIFY_FLAG" val=""/>
  <p:tag name="KSO_WM_UNIT_INDEX" val=""/>
  <p:tag name="KSO_WM_UNIT_ID" val=""/>
  <p:tag name="KSO_WM_UNIT_PLACING_PICTURE_INFO" val="{&quot;code&quot;:&quot;bAb[1]&quot;,&quot;full_picture&quot;:false,&quot;last_crop_picture&quot;:&quot;bAb[1]&quot;,&quot;scheme&quot;:&quot;4-7&quot;,&quot;spacing&quot;:5}"/>
  <p:tag name="KSO_WM_UNIT_PLACING_PICTURE_COLLAGE_RELATIVERECTANGLE" val="{&quot;height&quot;:3640.94070384325,&quot;width&quot;:3214.9588277416415}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UNIT_PLACING_PICTURE_INFO" val="{&quot;code&quot;:&quot;bAb[1]&quot;,&quot;full_picture&quot;:false,&quot;last_crop_picture&quot;:&quot;bAb[1]&quot;,&quot;scheme&quot;:&quot;4-1&quot;,&quot;spacing&quot;:5}"/>
  <p:tag name="KSO_WM_UNIT_PLACING_PICTURE" val="160955.625"/>
  <p:tag name="KSO_WM_BEAUTIFY_FLAG" val=""/>
  <p:tag name="KSO_WM_UNIT_INDEX" val=""/>
  <p:tag name="KSO_WM_UNIT_ID" val=""/>
</p:tagLst>
</file>

<file path=ppt/tags/tag59.xml><?xml version="1.0" encoding="utf-8"?>
<p:tagLst xmlns:p="http://schemas.openxmlformats.org/presentationml/2006/main">
  <p:tag name="KSO_WM_UNIT_PLACING_PICTURE" val="160955.625"/>
  <p:tag name="KSO_WM_BEAUTIFY_FLAG" val=""/>
  <p:tag name="KSO_WM_UNIT_INDEX" val=""/>
  <p:tag name="KSO_WM_UNIT_ID" val=""/>
  <p:tag name="KSO_WM_UNIT_PLACING_PICTURE_INFO" val="{&quot;code&quot;:&quot;bAb[1]&quot;,&quot;full_picture&quot;:false,&quot;last_crop_picture&quot;:&quot;bAb[1]&quot;,&quot;scheme&quot;:&quot;4-1&quot;,&quot;spacing&quot;:5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UNIT_PLACING_PICTURE_USER_VIEWPORT" val="{&quot;height&quot;:8100,&quot;width&quot;:10800}"/>
  <p:tag name="KSO_WM_UNIT_PLACING_PICTURE_USER_RELATIVERECTANGLE" val="{&quot;bottom&quot;:0,&quot;left&quot;:0,&quot;right&quot;:0,&quot;top&quot;:0}"/>
  <p:tag name="KSO_WM_UNIT_PLACING_PICTURE_COLLAGE_RELATIVERECTANGLE" val="{&quot;height&quot;:3656.7901234567908,&quot;width&quot;:4890.956790123458}"/>
  <p:tag name="KSO_WM_UNIT_PLACING_PICTURE_COLLAGE_VIEWPORT" val="{&quot;height&quot;:4000,&quot;width&quot;:5350}"/>
  <p:tag name="KSO_WM_UNIT_PLACING_PICTURE_INFO" val="{&quot;code&quot;:&quot;[2]&quot;,&quot;full_picture&quot;:false,&quot;last_crop_picture&quot;:&quot;[2]&quot;,&quot;scheme&quot;:&quot;8-5&quot;,&quot;spacing&quot;:5}"/>
  <p:tag name="KSO_WM_UNIT_PLACING_PICTURE" val="162031.765"/>
  <p:tag name="KSO_WM_BEAUTIFY_FLAG" val=""/>
  <p:tag name="KSO_WM_UNIT_INDEX" val=""/>
  <p:tag name="KSO_WM_UNIT_ID" val=""/>
</p:tagLst>
</file>

<file path=ppt/tags/tag65.xml><?xml version="1.0" encoding="utf-8"?>
<p:tagLst xmlns:p="http://schemas.openxmlformats.org/presentationml/2006/main">
  <p:tag name="KSO_WM_UNIT_PLACING_PICTURE" val="162031.765"/>
  <p:tag name="KSO_WM_BEAUTIFY_FLAG" val=""/>
  <p:tag name="KSO_WM_UNIT_INDEX" val=""/>
  <p:tag name="KSO_WM_UNIT_ID" val=""/>
  <p:tag name="KSO_WM_UNIT_PLACING_PICTURE_INFO" val="{&quot;code&quot;:&quot;[2]&quot;,&quot;full_picture&quot;:false,&quot;last_crop_picture&quot;:&quot;[2]&quot;,&quot;scheme&quot;:&quot;8-5&quot;,&quot;spacing&quot;:5}"/>
</p:tagLst>
</file>

<file path=ppt/tags/tag66.xml><?xml version="1.0" encoding="utf-8"?>
<p:tagLst xmlns:p="http://schemas.openxmlformats.org/presentationml/2006/main">
  <p:tag name="KSO_WM_UNIT_PLACING_PICTURE" val="162031.765"/>
  <p:tag name="KSO_WM_BEAUTIFY_FLAG" val=""/>
  <p:tag name="KSO_WM_UNIT_INDEX" val=""/>
  <p:tag name="KSO_WM_UNIT_ID" val=""/>
  <p:tag name="KSO_WM_UNIT_PLACING_PICTURE_INFO" val="{&quot;code&quot;:&quot;[2]&quot;,&quot;full_picture&quot;:false,&quot;last_crop_picture&quot;:&quot;[2]&quot;,&quot;scheme&quot;:&quot;8-5&quot;,&quot;spacing&quot;:5}"/>
</p:tagLst>
</file>

<file path=ppt/tags/tag67.xml><?xml version="1.0" encoding="utf-8"?>
<p:tagLst xmlns:p="http://schemas.openxmlformats.org/presentationml/2006/main">
  <p:tag name="KSO_WM_UNIT_PLACING_PICTURE" val="162031.765"/>
  <p:tag name="KSO_WM_BEAUTIFY_FLAG" val=""/>
  <p:tag name="KSO_WM_UNIT_INDEX" val=""/>
  <p:tag name="KSO_WM_UNIT_ID" val=""/>
  <p:tag name="KSO_WM_UNIT_PLACING_PICTURE_INFO" val="{&quot;code&quot;:&quot;[2]&quot;,&quot;full_picture&quot;:false,&quot;last_crop_picture&quot;:&quot;[2]&quot;,&quot;scheme&quot;:&quot;8-5&quot;,&quot;spacing&quot;:5}"/>
</p:tagLst>
</file>

<file path=ppt/tags/tag68.xml><?xml version="1.0" encoding="utf-8"?>
<p:tagLst xmlns:p="http://schemas.openxmlformats.org/presentationml/2006/main">
  <p:tag name="KSO_WM_UNIT_PLACING_PICTURE" val="162031.765"/>
  <p:tag name="KSO_WM_BEAUTIFY_FLAG" val=""/>
  <p:tag name="KSO_WM_UNIT_INDEX" val=""/>
  <p:tag name="KSO_WM_UNIT_ID" val=""/>
  <p:tag name="KSO_WM_UNIT_PLACING_PICTURE_INFO" val="{&quot;code&quot;:&quot;[2]&quot;,&quot;full_picture&quot;:false,&quot;last_crop_picture&quot;:&quot;[2]&quot;,&quot;scheme&quot;:&quot;8-5&quot;,&quot;spacing&quot;:5}"/>
</p:tagLst>
</file>

<file path=ppt/tags/tag69.xml><?xml version="1.0" encoding="utf-8"?>
<p:tagLst xmlns:p="http://schemas.openxmlformats.org/presentationml/2006/main">
  <p:tag name="KSO_WM_UNIT_PLACING_PICTURE" val="162031.765"/>
  <p:tag name="KSO_WM_BEAUTIFY_FLAG" val=""/>
  <p:tag name="KSO_WM_UNIT_INDEX" val=""/>
  <p:tag name="KSO_WM_UNIT_ID" val=""/>
  <p:tag name="KSO_WM_UNIT_PLACING_PICTURE_INFO" val="{&quot;code&quot;:&quot;[2]&quot;,&quot;full_picture&quot;:false,&quot;last_crop_picture&quot;:&quot;[2]&quot;,&quot;scheme&quot;:&quot;8-5&quot;,&quot;spacing&quot;:5}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PLACING_PICTURE" val="162031.765"/>
  <p:tag name="KSO_WM_BEAUTIFY_FLAG" val=""/>
  <p:tag name="KSO_WM_UNIT_INDEX" val=""/>
  <p:tag name="KSO_WM_UNIT_ID" val=""/>
  <p:tag name="KSO_WM_UNIT_PLACING_PICTURE_INFO" val="{&quot;code&quot;:&quot;[2]&quot;,&quot;full_picture&quot;:false,&quot;last_crop_picture&quot;:&quot;[2]&quot;,&quot;scheme&quot;:&quot;8-5&quot;,&quot;spacing&quot;:5}"/>
</p:tagLst>
</file>

<file path=ppt/tags/tag71.xml><?xml version="1.0" encoding="utf-8"?>
<p:tagLst xmlns:p="http://schemas.openxmlformats.org/presentationml/2006/main">
  <p:tag name="KSO_WM_UNIT_PLACING_PICTURE" val="162031.765"/>
  <p:tag name="KSO_WM_BEAUTIFY_FLAG" val=""/>
  <p:tag name="KSO_WM_UNIT_INDEX" val=""/>
  <p:tag name="KSO_WM_UNIT_ID" val=""/>
  <p:tag name="KSO_WM_UNIT_PLACING_PICTURE_INFO" val="{&quot;code&quot;:&quot;[2]&quot;,&quot;full_picture&quot;:false,&quot;last_crop_picture&quot;:&quot;[2]&quot;,&quot;scheme&quot;:&quot;8-5&quot;,&quot;spacing&quot;:5}"/>
</p:tagLst>
</file>

<file path=ppt/tags/tag72.xml><?xml version="1.0" encoding="utf-8"?>
<p:tagLst xmlns:p="http://schemas.openxmlformats.org/presentationml/2006/main">
  <p:tag name="KSO_WM_UNIT_PLACING_PICTURE_USER_VIEWPORT" val="{&quot;height&quot;:4351,&quot;width&quot;:6758}"/>
  <p:tag name="KSO_WM_UNIT_PLACING_PICTURE_USER_RELATIVERECTANGLE" val="{&quot;bottom&quot;:0.036394469084268195,&quot;left&quot;:0,&quot;right&quot;:0,&quot;top&quot;:0.10527002348030264}"/>
  <p:tag name="KSO_WM_UNIT_PLACING_PICTURE_COLLAGE_RELATIVERECTANGLE" val="{&quot;bottom&quot;:0,&quot;left&quot;:0.1145247195488674,&quot;right&quot;:0.1145247195488674,&quot;top&quot;:0}"/>
  <p:tag name="KSO_WM_UNIT_PLACING_PICTURE_COLLAGE_VIEWPORT" val="{&quot;height&quot;:4351,&quot;width&quot;:4471.999999999999}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UNIT_PLACING_PICTURE_INFO" val="{&quot;code&quot;:&quot;bA[2]&quot;,&quot;full_picture&quot;:false,&quot;last_crop_picture&quot;:&quot;bA[2]&quot;,&quot;scheme&quot;:&quot;3-7&quot;,&quot;spacing&quot;:5}"/>
  <p:tag name="KSO_WM_UNIT_PLACING_PICTURE" val="122055.295"/>
  <p:tag name="KSO_WM_BEAUTIFY_FLAG" val=""/>
  <p:tag name="KSO_WM_UNIT_INDEX" val=""/>
  <p:tag name="KSO_WM_UNIT_ID" val=""/>
</p:tagLst>
</file>

<file path=ppt/tags/tag78.xml><?xml version="1.0" encoding="utf-8"?>
<p:tagLst xmlns:p="http://schemas.openxmlformats.org/presentationml/2006/main">
  <p:tag name="KSO_WM_UNIT_PLACING_PICTURE" val="122055.295"/>
  <p:tag name="KSO_WM_BEAUTIFY_FLAG" val=""/>
  <p:tag name="KSO_WM_UNIT_INDEX" val=""/>
  <p:tag name="KSO_WM_UNIT_ID" val=""/>
  <p:tag name="KSO_WM_UNIT_PLACING_PICTURE_INFO" val="{&quot;code&quot;:&quot;bA[2]&quot;,&quot;full_picture&quot;:false,&quot;last_crop_picture&quot;:&quot;bA[2]&quot;,&quot;scheme&quot;:&quot;3-7&quot;,&quot;spacing&quot;:5}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UNIT_PLACING_PICTURE_INFO" val="{&quot;code&quot;:&quot;bA[2]&quot;,&quot;full_picture&quot;:false,&quot;last_crop_picture&quot;:&quot;bA[2]&quot;,&quot;scheme&quot;:&quot;3-7&quot;,&quot;spacing&quot;:5}"/>
  <p:tag name="KSO_WM_UNIT_PLACING_PICTURE" val="122055.295"/>
  <p:tag name="KSO_WM_BEAUTIFY_FLAG" val=""/>
  <p:tag name="KSO_WM_UNIT_INDEX" val=""/>
  <p:tag name="KSO_WM_UNIT_ID" val=""/>
</p:tagLst>
</file>

<file path=ppt/tags/tag83.xml><?xml version="1.0" encoding="utf-8"?>
<p:tagLst xmlns:p="http://schemas.openxmlformats.org/presentationml/2006/main">
  <p:tag name="KSO_WM_UNIT_PLACING_PICTURE" val="122055.295"/>
  <p:tag name="KSO_WM_BEAUTIFY_FLAG" val=""/>
  <p:tag name="KSO_WM_UNIT_INDEX" val=""/>
  <p:tag name="KSO_WM_UNIT_ID" val=""/>
  <p:tag name="KSO_WM_UNIT_PLACING_PICTURE_INFO" val="{&quot;code&quot;:&quot;bA[2]&quot;,&quot;full_picture&quot;:false,&quot;last_crop_picture&quot;:&quot;bA[2]&quot;,&quot;scheme&quot;:&quot;3-7&quot;,&quot;spacing&quot;:5}"/>
</p:tagLst>
</file>

<file path=ppt/tags/tag84.xml><?xml version="1.0" encoding="utf-8"?>
<p:tagLst xmlns:p="http://schemas.openxmlformats.org/presentationml/2006/main">
  <p:tag name="KSO_WM_UNIT_PLACING_PICTURE_USER_VIEWPORT" val="{&quot;height&quot;:3951,&quot;width&quot;:2960}"/>
  <p:tag name="KSO_WM_UNIT_PLACING_PICTURE_USER_RELATIVERECTANGLE" val="{&quot;bottom&quot;:0,&quot;left&quot;:0,&quot;right&quot;:0,&quot;top&quot;:0}"/>
  <p:tag name="KSO_WM_UNIT_PLACING_PICTURE_COLLAGE_RELATIVERECTANGLE" val="{&quot;bottom&quot;:0,&quot;left&quot;:0.34459459459459457,&quot;right&quot;:0.34459459459459457,&quot;top&quot;:0}"/>
  <p:tag name="KSO_WM_UNIT_PLACING_PICTURE_COLLAGE_VIEWPORT" val="{&quot;height&quot;:3951,&quot;width&quot;:920}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6796</Words>
  <Application>WPS 演示</Application>
  <PresentationFormat>宽屏</PresentationFormat>
  <Paragraphs>190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0" baseType="lpstr">
      <vt:lpstr>Arial</vt:lpstr>
      <vt:lpstr>宋体</vt:lpstr>
      <vt:lpstr>Wingdings</vt:lpstr>
      <vt:lpstr>华文行楷</vt:lpstr>
      <vt:lpstr>黑体</vt:lpstr>
      <vt:lpstr>Times New Roman</vt:lpstr>
      <vt:lpstr>楷体</vt:lpstr>
      <vt:lpstr>等线</vt:lpstr>
      <vt:lpstr>华文琥珀</vt:lpstr>
      <vt:lpstr>华文楷体</vt:lpstr>
      <vt:lpstr>Calibri</vt:lpstr>
      <vt:lpstr>微软雅黑</vt:lpstr>
      <vt:lpstr>Arial Unicode MS</vt:lpstr>
      <vt:lpstr>1_WPS</vt:lpstr>
      <vt:lpstr>主编：吴立忠  施  凯   副主编：张同江  高一年管会成员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LYGZ</dc:creator>
  <cp:lastModifiedBy>Hannah</cp:lastModifiedBy>
  <cp:revision>24</cp:revision>
  <dcterms:created xsi:type="dcterms:W3CDTF">2023-09-19T13:00:00Z</dcterms:created>
  <dcterms:modified xsi:type="dcterms:W3CDTF">2023-09-20T14:37:03Z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CFCDE467FCF04D15BAF46C66E1538564_13</vt:lpwstr>
  </property>
  <property fmtid="{D5CDD505-2E9C-101B-9397-08002B2CF9AE}" pid="3" name="KSOProductBuildVer">
    <vt:lpwstr>2052-12.1.0.15404</vt:lpwstr>
  </property>
</Properties>
</file>