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23"/>
  </p:notesMasterIdLst>
  <p:sldIdLst>
    <p:sldId id="640" r:id="rId5"/>
    <p:sldId id="458" r:id="rId6"/>
    <p:sldId id="372" r:id="rId7"/>
    <p:sldId id="512" r:id="rId8"/>
    <p:sldId id="373" r:id="rId9"/>
    <p:sldId id="755" r:id="rId10"/>
    <p:sldId id="756" r:id="rId11"/>
    <p:sldId id="374" r:id="rId12"/>
    <p:sldId id="727" r:id="rId13"/>
    <p:sldId id="732" r:id="rId14"/>
    <p:sldId id="731" r:id="rId15"/>
    <p:sldId id="734" r:id="rId16"/>
    <p:sldId id="500" r:id="rId17"/>
    <p:sldId id="517" r:id="rId18"/>
    <p:sldId id="736" r:id="rId19"/>
    <p:sldId id="735" r:id="rId20"/>
    <p:sldId id="620" r:id="rId21"/>
    <p:sldId id="737" r:id="rId22"/>
  </p:sldIdLst>
  <p:sldSz cx="9144000" cy="6858000" type="screen4x3"/>
  <p:notesSz cx="6858000" cy="9144000"/>
  <p:custDataLst>
    <p:tags r:id="rId27"/>
  </p:custDataLst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None/>
      <a:defRPr sz="2400" b="0" i="0" u="none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800" b="0" i="0" u="none"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800" b="0" i="0" u="none"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800" b="0" i="0" u="none"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800" b="0" i="0" u="none"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800" b="0" i="0" u="none"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800" b="0" i="0" u="none"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800" b="0" i="0" u="none"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800" b="0" i="0" u="none"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02" y="-26"/>
      </p:cViewPr>
      <p:guideLst>
        <p:guide orient="horz" pos="2160"/>
        <p:guide pos="2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7" Type="http://schemas.openxmlformats.org/officeDocument/2006/relationships/tags" Target="tags/tag2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页眉占位符 4097"/>
          <p:cNvSpPr/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sz="1200"/>
              <a:t>*</a:t>
            </a:r>
            <a:endParaRPr lang="en-US" altLang="zh-CN" sz="1200"/>
          </a:p>
        </p:txBody>
      </p:sp>
      <p:sp>
        <p:nvSpPr>
          <p:cNvPr id="4099" name="日期占位符 4098"/>
          <p:cNvSpPr/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fld id="{BB962C8B-B14F-4D97-AF65-F5344CB8AC3E}" type="datetime1">
              <a:rPr lang="ru-RU" sz="1200"/>
            </a:fld>
            <a:endParaRPr lang="ru-RU" sz="1200"/>
          </a:p>
        </p:txBody>
      </p:sp>
      <p:sp>
        <p:nvSpPr>
          <p:cNvPr id="4100" name="幻灯片图像占位符 4099"/>
          <p:cNvSpPr/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文本占位符 4100"/>
          <p:cNvSpPr/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102" name="页脚占位符 4101"/>
          <p:cNvSpPr/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endParaRPr lang="ru-RU" sz="1200"/>
          </a:p>
        </p:txBody>
      </p:sp>
      <p:sp>
        <p:nvSpPr>
          <p:cNvPr id="4103" name="灯片编号占位符 4102"/>
          <p:cNvSpPr/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ru-RU" sz="1200"/>
            </a:fld>
            <a:endParaRPr lang="ru-RU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SzPct val="100000"/>
      <a:buNone/>
      <a:defRPr sz="1200" b="0" i="0" u="none" kern="1200">
        <a:solidFill>
          <a:schemeClr val="tx1"/>
        </a:solidFill>
        <a:latin typeface="Arial" panose="020B0604020202020204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SzPct val="100000"/>
      <a:buFontTx/>
      <a:buNone/>
      <a:defRPr sz="1200" b="0" i="0" u="none" kern="1200">
        <a:solidFill>
          <a:schemeClr val="tx1"/>
        </a:solidFill>
        <a:latin typeface="Arial" panose="020B0604020202020204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SzPct val="100000"/>
      <a:buFontTx/>
      <a:buNone/>
      <a:defRPr sz="1200" b="0" i="0" u="none" kern="1200">
        <a:solidFill>
          <a:schemeClr val="tx1"/>
        </a:solidFill>
        <a:latin typeface="Arial" panose="020B0604020202020204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SzPct val="100000"/>
      <a:buFontTx/>
      <a:buNone/>
      <a:defRPr sz="1200" b="0" i="0" u="none" kern="1200">
        <a:solidFill>
          <a:schemeClr val="tx1"/>
        </a:solidFill>
        <a:latin typeface="Arial" panose="020B0604020202020204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SzPct val="100000"/>
      <a:buFontTx/>
      <a:buNone/>
      <a:defRPr sz="1200" b="0" i="0" u="none" kern="1200">
        <a:solidFill>
          <a:schemeClr val="tx1"/>
        </a:solidFill>
        <a:latin typeface="Arial" panose="020B0604020202020204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ClrTx/>
      <a:buSzPct val="100000"/>
      <a:buFontTx/>
      <a:buNone/>
      <a:defRPr sz="1200" b="0" i="0" u="none" kern="1200">
        <a:solidFill>
          <a:schemeClr val="tx1"/>
        </a:solidFill>
        <a:latin typeface="Arial" panose="020B0604020202020204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ClrTx/>
      <a:buSzPct val="100000"/>
      <a:buFontTx/>
      <a:buNone/>
      <a:defRPr sz="1200" b="0" i="0" u="none" kern="1200">
        <a:solidFill>
          <a:schemeClr val="tx1"/>
        </a:solidFill>
        <a:latin typeface="Arial" panose="020B0604020202020204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ClrTx/>
      <a:buSzPct val="100000"/>
      <a:buFontTx/>
      <a:buNone/>
      <a:defRPr sz="1200" b="0" i="0" u="none" kern="1200">
        <a:solidFill>
          <a:schemeClr val="tx1"/>
        </a:solidFill>
        <a:latin typeface="Arial" panose="020B0604020202020204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ClrTx/>
      <a:buSzPct val="100000"/>
      <a:buFontTx/>
      <a:buNone/>
      <a:defRPr sz="1200" b="0" i="0" u="none" kern="1200">
        <a:solidFill>
          <a:schemeClr val="tx1"/>
        </a:solidFill>
        <a:latin typeface="Arial" panose="020B0604020202020204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1.xml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ru-RU"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/>
              </a:rPr>
            </a:fld>
            <a:endParaRPr lang="ru-RU" sz="1400" u="none">
              <a:solidFill>
                <a:schemeClr val="tx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ru-RU"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/>
              </a:rPr>
            </a:fld>
            <a:endParaRPr lang="ru-RU" sz="1400" u="none">
              <a:solidFill>
                <a:schemeClr val="tx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52930" cy="57277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ru-RU"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/>
              </a:rPr>
            </a:fld>
            <a:endParaRPr lang="ru-RU" sz="1400" u="none">
              <a:solidFill>
                <a:schemeClr val="tx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800" u="none">
              <a:solidFill>
                <a:srgbClr val="FFFFFF"/>
              </a:solidFill>
              <a:latin typeface="Tw Cen MT" panose="020B0602020104020603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800" u="none">
              <a:solidFill>
                <a:srgbClr val="FFFFFF"/>
              </a:solidFill>
              <a:latin typeface="Tw Cen MT" panose="020B0602020104020603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800" u="none">
              <a:solidFill>
                <a:srgbClr val="FFFFFF"/>
              </a:solidFill>
              <a:latin typeface="Tw Cen MT" panose="020B0602020104020603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33800" cy="4800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3733800" cy="4800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800" u="none">
              <a:solidFill>
                <a:srgbClr val="FFFFFF"/>
              </a:solidFill>
              <a:latin typeface="Tw Cen MT" panose="020B0602020104020603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800" u="none">
              <a:solidFill>
                <a:srgbClr val="FFFFFF"/>
              </a:solidFill>
              <a:latin typeface="Tw Cen MT" panose="020B0602020104020603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800" u="none">
              <a:solidFill>
                <a:srgbClr val="FFFFFF"/>
              </a:solidFill>
              <a:latin typeface="Tw Cen MT" panose="020B0602020104020603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800" u="none">
              <a:solidFill>
                <a:srgbClr val="FFFFFF"/>
              </a:solidFill>
              <a:latin typeface="Tw Cen MT" panose="020B0602020104020603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800" u="none">
              <a:solidFill>
                <a:srgbClr val="FFFFFF"/>
              </a:solidFill>
              <a:latin typeface="Tw Cen MT" panose="020B0602020104020603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ru-RU"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/>
              </a:rPr>
            </a:fld>
            <a:endParaRPr lang="ru-RU" sz="1400" u="none">
              <a:solidFill>
                <a:schemeClr val="tx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800" u="none">
              <a:solidFill>
                <a:srgbClr val="FFFFFF"/>
              </a:solidFill>
              <a:latin typeface="Tw Cen MT" panose="020B0602020104020603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800" u="none">
              <a:solidFill>
                <a:srgbClr val="FFFFFF"/>
              </a:solidFill>
              <a:latin typeface="Tw Cen MT" panose="020B0602020104020603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172200" y="274638"/>
            <a:ext cx="1905000" cy="61261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604565" cy="61261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800" u="none">
              <a:solidFill>
                <a:srgbClr val="FFFFFF"/>
              </a:solidFill>
              <a:latin typeface="Tw Cen MT" panose="020B0602020104020603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/>
          <p:nvPr>
            <p:ph type="ctrTitle" sz="quarter"/>
          </p:nvPr>
        </p:nvSpPr>
        <p:spPr>
          <a:xfrm>
            <a:off x="685800" y="1997075"/>
            <a:ext cx="7772400" cy="1431925"/>
          </a:xfrm>
          <a:prstGeom prst="rect">
            <a:avLst/>
          </a:prstGeom>
          <a:noFill/>
          <a:ln w="9525">
            <a:noFill/>
          </a:ln>
        </p:spPr>
        <p:txBody>
          <a:bodyPr anchor="b" anchorCtr="1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副标题 2050"/>
          <p:cNvSpPr/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Font typeface="Arial" panose="020B0604020202020204"/>
              <a:buNone/>
              <a:defRPr>
                <a:solidFill>
                  <a:schemeClr val="tx1"/>
                </a:solidFill>
              </a:defRPr>
            </a:lvl1pPr>
            <a:lvl2pPr marL="457200" lvl="1" indent="0" algn="ctr">
              <a:buFont typeface="Arial" panose="020B0604020202020204"/>
              <a:buNone/>
              <a:defRPr>
                <a:solidFill>
                  <a:schemeClr val="tx1"/>
                </a:solidFill>
              </a:defRPr>
            </a:lvl2pPr>
            <a:lvl3pPr marL="914400" lvl="2" indent="0" algn="ctr">
              <a:buFont typeface="Arial" panose="020B0604020202020204"/>
              <a:buNone/>
              <a:defRPr>
                <a:solidFill>
                  <a:schemeClr val="tx1"/>
                </a:solidFill>
              </a:defRPr>
            </a:lvl3pPr>
            <a:lvl4pPr marL="1371600" lvl="3" indent="0" algn="ctr">
              <a:buFont typeface="Arial" panose="020B0604020202020204"/>
              <a:buNone/>
              <a:defRPr>
                <a:solidFill>
                  <a:schemeClr val="tx1"/>
                </a:solidFill>
              </a:defRPr>
            </a:lvl4pPr>
            <a:lvl5pPr marL="1828800" lvl="4" indent="0" algn="ctr">
              <a:buFont typeface="Arial" panose="020B0604020202020204"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2" name="矩形 2051"/>
          <p:cNvSpPr/>
          <p:nvPr/>
        </p:nvSpPr>
        <p:spPr>
          <a:xfrm>
            <a:off x="285750" y="2803525"/>
            <a:ext cx="1588" cy="3035300"/>
          </a:xfrm>
          <a:solidFill>
            <a:srgbClr val="6BBA27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053" name="页脚占位符 2052"/>
          <p:cNvSpPr/>
          <p:nvPr>
            <p:ph type="ftr" sz="quarter" idx="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400"/>
            </a:lvl1pPr>
          </a:lstStyle>
          <a:p>
            <a:endParaRPr lang="ru-RU"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2054" name="灯片编号占位符 2053"/>
          <p:cNvSpPr/>
          <p:nvPr>
            <p:ph type="sldNum" sz="quarter" idx="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400"/>
            </a:lvl1pPr>
          </a:lstStyle>
          <a:p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/>
              </a:rPr>
            </a:fld>
            <a:endParaRPr lang="ru-RU"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2055" name="日期占位符 2054"/>
          <p:cNvSpPr/>
          <p:nvPr>
            <p:ph type="dt" sz="quarter" idx="4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1400"/>
            </a:lvl1pPr>
          </a:lstStyle>
          <a:p>
            <a:endParaRPr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200" u="none">
              <a:solidFill>
                <a:schemeClr val="tx1"/>
              </a:solidFill>
              <a:latin typeface="Calibri" panose="020F0502020204030204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200" u="none">
              <a:solidFill>
                <a:schemeClr val="tx1"/>
              </a:solidFill>
              <a:latin typeface="Calibri" panose="020F0502020204030204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200" u="none">
              <a:solidFill>
                <a:schemeClr val="tx1"/>
              </a:solidFill>
              <a:latin typeface="Calibri" panose="020F0502020204030204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200" u="none">
              <a:solidFill>
                <a:schemeClr val="tx1"/>
              </a:solidFill>
              <a:latin typeface="Calibri" panose="020F0502020204030204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200" u="none">
              <a:solidFill>
                <a:schemeClr val="tx1"/>
              </a:solidFill>
              <a:latin typeface="Calibri" panose="020F0502020204030204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200" u="none">
              <a:solidFill>
                <a:schemeClr val="tx1"/>
              </a:solidFill>
              <a:latin typeface="Calibri" panose="020F0502020204030204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ru-RU"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/>
              </a:rPr>
            </a:fld>
            <a:endParaRPr lang="ru-RU" sz="1400" u="none">
              <a:solidFill>
                <a:schemeClr val="tx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200" u="none">
              <a:solidFill>
                <a:schemeClr val="tx1"/>
              </a:solidFill>
              <a:latin typeface="Calibri" panose="020F0502020204030204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200" u="none">
              <a:solidFill>
                <a:schemeClr val="tx1"/>
              </a:solidFill>
              <a:latin typeface="Calibri" panose="020F0502020204030204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200" u="none">
              <a:solidFill>
                <a:schemeClr val="tx1"/>
              </a:solidFill>
              <a:latin typeface="Calibri" panose="020F0502020204030204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200" u="none">
              <a:solidFill>
                <a:schemeClr val="tx1"/>
              </a:solidFill>
              <a:latin typeface="Calibri" panose="020F0502020204030204"/>
              <a:ea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2504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905000"/>
            <a:ext cx="4032504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ru-RU"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/>
              </a:rPr>
            </a:fld>
            <a:endParaRPr lang="ru-RU" sz="1400" u="none">
              <a:solidFill>
                <a:schemeClr val="tx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ru-RU"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/>
              </a:rPr>
            </a:fld>
            <a:endParaRPr lang="ru-RU" sz="1400" u="none">
              <a:solidFill>
                <a:schemeClr val="tx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ru-RU"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/>
              </a:rPr>
            </a:fld>
            <a:endParaRPr lang="ru-RU" sz="1400" u="none">
              <a:solidFill>
                <a:schemeClr val="tx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ru-RU"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/>
              </a:rPr>
            </a:fld>
            <a:endParaRPr lang="ru-RU" sz="1400" u="none">
              <a:solidFill>
                <a:schemeClr val="tx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ru-RU"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/>
              </a:rPr>
            </a:fld>
            <a:endParaRPr lang="ru-RU" sz="1400" u="none">
              <a:solidFill>
                <a:schemeClr val="tx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ru-RU"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/>
              </a:rPr>
            </a:fld>
            <a:endParaRPr lang="ru-RU" sz="1400" u="none">
              <a:solidFill>
                <a:schemeClr val="tx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/>
          <p:nvPr>
            <p:ph type="title"/>
          </p:nvPr>
        </p:nvSpPr>
        <p:spPr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/>
          <p:nvPr>
            <p:ph type="body" idx="1"/>
          </p:nvPr>
        </p:nvSpPr>
        <p:spPr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marL="0" indent="0" algn="l" fontAlgn="base">
              <a:buFont typeface="Tahoma" panose="020B0604030504040204" pitchFamily="34" charset="0"/>
              <a:defRPr sz="1400">
                <a:solidFill>
                  <a:schemeClr val="tx1"/>
                </a:solidFill>
              </a:defRPr>
            </a:lvl1pPr>
          </a:lstStyle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1029" name="页脚占位符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marL="0" indent="0" algn="ctr" fontAlgn="base">
              <a:buFont typeface="Tahoma" panose="020B0604030504040204" pitchFamily="34" charset="0"/>
              <a:defRPr sz="1400">
                <a:solidFill>
                  <a:schemeClr val="tx1"/>
                </a:solidFill>
              </a:defRPr>
            </a:lvl1pPr>
          </a:lstStyle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ru-RU"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  <p:sp>
        <p:nvSpPr>
          <p:cNvPr id="1030" name="灯片编号占位符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marL="0" indent="0" algn="r" fontAlgn="base">
              <a:buFont typeface="Tahoma" panose="020B0604030504040204" pitchFamily="34" charset="0"/>
              <a:defRPr sz="1400">
                <a:solidFill>
                  <a:schemeClr val="tx1"/>
                </a:solidFill>
              </a:defRPr>
            </a:lvl1pPr>
          </a:lstStyle>
          <a:p>
            <a:pPr lvl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/>
              </a:rPr>
            </a:fld>
            <a:endParaRPr lang="ru-RU" sz="1400" u="none">
              <a:solidFill>
                <a:schemeClr val="tx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None/>
        <a:defRPr sz="4400" b="0" i="0" u="none" kern="1200">
          <a:solidFill>
            <a:schemeClr val="tx2"/>
          </a:solidFill>
          <a:effectLst>
            <a:outerShdw blurRad="38100" dist="38100" dir="2700000">
              <a:srgbClr val="C0C0C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b="0" i="0" u="none" kern="120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Font typeface="Tahoma" panose="020B0604030504040204" pitchFamily="34" charset="0"/>
        <a:buChar char="–"/>
        <a:defRPr sz="2800" b="0" i="0" u="none" kern="120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Tahoma" panose="020B0604030504040204" pitchFamily="34" charset="0"/>
          <a:ea typeface="宋体" panose="02010600030101010101" pitchFamily="2" charset="-122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120000"/>
        <a:buFontTx/>
        <a:buChar char="•"/>
        <a:defRPr sz="2400" b="0" i="0" u="none" kern="120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Tahoma" panose="020B0604030504040204" pitchFamily="34" charset="0"/>
          <a:ea typeface="宋体" panose="02010600030101010101" pitchFamily="2" charset="-122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Font typeface="Tahoma" panose="020B0604030504040204" pitchFamily="34" charset="0"/>
        <a:buChar char="–"/>
        <a:defRPr sz="2000" b="0" i="0" u="none" kern="120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Tahoma" panose="020B0604030504040204" pitchFamily="34" charset="0"/>
          <a:ea typeface="宋体" panose="02010600030101010101" pitchFamily="2" charset="-122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b="0" i="0" u="none" kern="120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Tahoma" panose="020B0604030504040204" pitchFamily="34" charset="0"/>
          <a:ea typeface="宋体" panose="02010600030101010101" pitchFamily="2" charset="-122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b="0" i="0" u="none" kern="120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Tahoma" panose="020B0604030504040204" pitchFamily="34" charset="0"/>
          <a:ea typeface="宋体" panose="02010600030101010101" pitchFamily="2" charset="-122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b="0" i="0" u="none" kern="120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Tahoma" panose="020B0604030504040204" pitchFamily="34" charset="0"/>
          <a:ea typeface="宋体" panose="02010600030101010101" pitchFamily="2" charset="-122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b="0" i="0" u="none" kern="120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Tahoma" panose="020B0604030504040204" pitchFamily="34" charset="0"/>
          <a:ea typeface="宋体" panose="02010600030101010101" pitchFamily="2" charset="-122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b="0" i="0" u="none" kern="120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Tahoma" panose="020B0604030504040204" pitchFamily="34" charset="0"/>
          <a:ea typeface="宋体" panose="02010600030101010101" pitchFamily="2" charset="-122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Pct val="100000"/>
        <a:buFont typeface="Tahoma" panose="020B0604030504040204" pitchFamily="34" charset="0"/>
        <a:buNone/>
        <a:defRPr sz="1800" b="0" i="0" u="none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Pct val="100000"/>
        <a:buFont typeface="Tahoma" panose="020B0604030504040204" pitchFamily="34" charset="0"/>
        <a:buNone/>
        <a:defRPr sz="1800" b="0" i="0" u="none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Pct val="100000"/>
        <a:buFont typeface="Tahoma" panose="020B0604030504040204" pitchFamily="34" charset="0"/>
        <a:buNone/>
        <a:defRPr sz="1800" b="0" i="0" u="none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Pct val="100000"/>
        <a:buFont typeface="Tahoma" panose="020B0604030504040204" pitchFamily="34" charset="0"/>
        <a:buNone/>
        <a:defRPr sz="1800" b="0" i="0" u="none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>
                <a:alpha val="100000"/>
              </a:srgbClr>
            </a:gs>
            <a:gs pos="75000">
              <a:srgbClr val="FFFFFF">
                <a:alpha val="100000"/>
              </a:srgbClr>
            </a:gs>
            <a:gs pos="100000">
              <a:srgbClr val="DADADA"/>
            </a:gs>
          </a:gsLst>
          <a:path path="shape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33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ctr" anchorCtr="0"/>
          <a:p>
            <a:pPr lvl="0"/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3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035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004646"/>
          </a:solidFill>
          <a:ln w="25400">
            <a:noFill/>
          </a:ln>
        </p:spPr>
        <p:txBody>
          <a:bodyPr anchor="ctr" anchorCtr="0"/>
          <a:p>
            <a:pPr lvl="0" algn="ctr" eaLnBrk="1" hangingPunct="1"/>
            <a:endParaRPr sz="1800">
              <a:latin typeface="Tw Cen MT" panose="020B0602020104020603"/>
              <a:ea typeface="Arial" panose="020B0604020202020204"/>
            </a:endParaRPr>
          </a:p>
        </p:txBody>
      </p:sp>
      <p:sp>
        <p:nvSpPr>
          <p:cNvPr id="1036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rgbClr val="50742F"/>
          </a:solidFill>
          <a:ln w="25400">
            <a:noFill/>
          </a:ln>
        </p:spPr>
        <p:txBody>
          <a:bodyPr anchor="ctr" anchorCtr="0"/>
          <a:p>
            <a:pPr lvl="0" algn="ctr" eaLnBrk="1" hangingPunct="1"/>
            <a:endParaRPr sz="1800">
              <a:latin typeface="Tw Cen MT" panose="020B0602020104020603"/>
              <a:ea typeface="Arial" panose="020B0604020202020204"/>
            </a:endParaRPr>
          </a:p>
        </p:txBody>
      </p:sp>
      <p:sp>
        <p:nvSpPr>
          <p:cNvPr id="1037" name="Slide Number Placeholder 5"/>
          <p:cNvSpPr>
            <a:spLocks noGrp="1"/>
          </p:cNvSpPr>
          <p:nvPr>
            <p:ph type="sldNum" sz="quarter" idx="2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/>
          <a:lstStyle>
            <a:lvl1pPr marL="0" indent="0" algn="ctr" fontAlgn="base">
              <a:defRPr sz="1800">
                <a:solidFill>
                  <a:srgbClr val="FFFFFF"/>
                </a:solidFill>
                <a:latin typeface="Tw Cen MT" panose="020B0602020104020603"/>
                <a:ea typeface="Arial" panose="020B0604020202020204"/>
              </a:defRPr>
            </a:lvl1pPr>
          </a:lstStyle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800" u="none">
              <a:solidFill>
                <a:srgbClr val="FFFFFF"/>
              </a:solidFill>
              <a:latin typeface="Tw Cen MT" panose="020B0602020104020603"/>
              <a:ea typeface="Arial" panose="020B0604020202020204"/>
            </a:endParaRPr>
          </a:p>
        </p:txBody>
      </p:sp>
      <p:sp>
        <p:nvSpPr>
          <p:cNvPr id="1038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663" y="4048125"/>
            <a:ext cx="2366962" cy="365125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ctr" anchorCtr="0"/>
          <a:lstStyle>
            <a:lvl1pPr marL="0" indent="0" algn="r" fontAlgn="base">
              <a:defRPr sz="1200">
                <a:solidFill>
                  <a:schemeClr val="bg2"/>
                </a:solidFill>
                <a:latin typeface="Tw Cen MT" panose="020B0602020104020603"/>
                <a:ea typeface="Arial" panose="020B0604020202020204"/>
              </a:defRPr>
            </a:lvl1pPr>
          </a:lstStyle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4"/>
          </p:nvPr>
        </p:nvSpPr>
        <p:spPr>
          <a:xfrm rot="16200000">
            <a:off x="7551738" y="1646238"/>
            <a:ext cx="2438400" cy="365125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ctr" anchorCtr="0"/>
          <a:lstStyle>
            <a:lvl1pPr marL="0" indent="0" algn="l" fontAlgn="base">
              <a:defRPr sz="1200">
                <a:solidFill>
                  <a:schemeClr val="bg2"/>
                </a:solidFill>
                <a:latin typeface="Tw Cen MT" panose="020B0602020104020603"/>
                <a:ea typeface="Arial" panose="020B0604020202020204"/>
              </a:defRPr>
            </a:lvl1pPr>
          </a:lstStyle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lvl="0" algn="l" defTabSz="914400" rtl="0" eaLnBrk="1" hangingPunct="1">
        <a:spcBef>
          <a:spcPct val="0"/>
        </a:spcBef>
        <a:buNone/>
        <a:defRPr sz="46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228600" algn="l" defTabSz="914400" rtl="0" eaLnBrk="1" hangingPunct="1">
        <a:spcBef>
          <a:spcPct val="20000"/>
        </a:spcBef>
        <a:buClr>
          <a:schemeClr val="accent1"/>
        </a:buClr>
        <a:buFont typeface="Arial" panose="020B0604020202020204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lvl="1" indent="-228600" algn="l" defTabSz="914400" rtl="0" eaLnBrk="1" hangingPunct="1">
        <a:spcBef>
          <a:spcPct val="20000"/>
        </a:spcBef>
        <a:buClr>
          <a:schemeClr val="accent2"/>
        </a:buClr>
        <a:buFont typeface="Arial" panose="020B0604020202020204"/>
        <a:buChar char="•"/>
        <a:defRPr sz="2000" kern="1200">
          <a:solidFill>
            <a:schemeClr val="tx1"/>
          </a:solidFill>
          <a:latin typeface="Tw Cen MT" panose="020B0602020104020603"/>
          <a:ea typeface="Arial" panose="020B0604020202020204"/>
          <a:cs typeface="+mn-cs"/>
        </a:defRPr>
      </a:lvl2pPr>
      <a:lvl3pPr marL="1005205" lvl="2" indent="-228600" algn="l" defTabSz="914400" rtl="0" eaLnBrk="1" hangingPunct="1">
        <a:spcBef>
          <a:spcPct val="20000"/>
        </a:spcBef>
        <a:buClr>
          <a:srgbClr val="33BD56"/>
        </a:buClr>
        <a:buFont typeface="Arial" panose="020B0604020202020204"/>
        <a:buChar char="•"/>
        <a:defRPr sz="1800" kern="1200">
          <a:solidFill>
            <a:schemeClr val="tx1"/>
          </a:solidFill>
          <a:latin typeface="Tw Cen MT" panose="020B0602020104020603"/>
          <a:ea typeface="Arial" panose="020B0604020202020204"/>
          <a:cs typeface="+mn-cs"/>
        </a:defRPr>
      </a:lvl3pPr>
      <a:lvl4pPr marL="1279525" lvl="3" indent="-228600" algn="l" defTabSz="914400" rtl="0" eaLnBrk="1" hangingPunct="1">
        <a:spcBef>
          <a:spcPct val="20000"/>
        </a:spcBef>
        <a:buClr>
          <a:srgbClr val="4BC5B9"/>
        </a:buClr>
        <a:buFont typeface="Arial" panose="020B0604020202020204"/>
        <a:buChar char="•"/>
        <a:defRPr sz="1600" kern="1200">
          <a:solidFill>
            <a:schemeClr val="tx1"/>
          </a:solidFill>
          <a:latin typeface="Tw Cen MT" panose="020B0602020104020603"/>
          <a:ea typeface="Arial" panose="020B0604020202020204"/>
          <a:cs typeface="+mn-cs"/>
        </a:defRPr>
      </a:lvl4pPr>
      <a:lvl5pPr marL="1554480" lvl="4" indent="-228600" algn="l" defTabSz="914400" rtl="0" eaLnBrk="1" hangingPunct="1">
        <a:spcBef>
          <a:spcPct val="20000"/>
        </a:spcBef>
        <a:buClr>
          <a:srgbClr val="3163CA"/>
        </a:buClr>
        <a:buFont typeface="Arial" panose="020B0604020202020204"/>
        <a:buChar char="•"/>
        <a:defRPr sz="1400" kern="1200" baseline="0">
          <a:solidFill>
            <a:schemeClr val="tx1"/>
          </a:solidFill>
          <a:latin typeface="Tw Cen MT" panose="020B0602020104020603"/>
          <a:ea typeface="Arial" panose="020B0604020202020204"/>
          <a:cs typeface="+mn-cs"/>
        </a:defRPr>
      </a:lvl5pPr>
      <a:lvl6pPr marL="2514600" lvl="5" indent="-228600" algn="l" defTabSz="914400" rtl="0" eaLnBrk="1" hangingPunct="1">
        <a:spcBef>
          <a:spcPct val="20000"/>
        </a:spcBef>
        <a:buClr>
          <a:srgbClr val="3163CA"/>
        </a:buClr>
        <a:buFont typeface="Arial" panose="020B0604020202020204"/>
        <a:buChar char="•"/>
        <a:defRPr sz="1400" kern="1200" baseline="0">
          <a:solidFill>
            <a:schemeClr val="tx1"/>
          </a:solidFill>
          <a:latin typeface="Tw Cen MT" panose="020B0602020104020603"/>
          <a:ea typeface="Arial" panose="020B0604020202020204"/>
          <a:cs typeface="+mn-cs"/>
        </a:defRPr>
      </a:lvl6pPr>
      <a:lvl7pPr marL="2971800" lvl="6" indent="-228600" algn="l" defTabSz="914400" rtl="0" eaLnBrk="1" hangingPunct="1">
        <a:spcBef>
          <a:spcPct val="20000"/>
        </a:spcBef>
        <a:buClr>
          <a:srgbClr val="3163CA"/>
        </a:buClr>
        <a:buFont typeface="Arial" panose="020B0604020202020204"/>
        <a:buChar char="•"/>
        <a:defRPr sz="1400" kern="1200" baseline="0">
          <a:solidFill>
            <a:schemeClr val="tx1"/>
          </a:solidFill>
          <a:latin typeface="Tw Cen MT" panose="020B0602020104020603"/>
          <a:ea typeface="Arial" panose="020B0604020202020204"/>
          <a:cs typeface="+mn-cs"/>
        </a:defRPr>
      </a:lvl7pPr>
      <a:lvl8pPr marL="3429000" lvl="7" indent="-228600" algn="l" defTabSz="914400" rtl="0" eaLnBrk="1" hangingPunct="1">
        <a:spcBef>
          <a:spcPct val="20000"/>
        </a:spcBef>
        <a:buClr>
          <a:srgbClr val="3163CA"/>
        </a:buClr>
        <a:buFont typeface="Arial" panose="020B0604020202020204"/>
        <a:buChar char="•"/>
        <a:defRPr sz="1400" kern="1200" baseline="0">
          <a:solidFill>
            <a:schemeClr val="tx1"/>
          </a:solidFill>
          <a:latin typeface="Tw Cen MT" panose="020B0602020104020603"/>
          <a:ea typeface="Arial" panose="020B0604020202020204"/>
          <a:cs typeface="+mn-cs"/>
        </a:defRPr>
      </a:lvl8pPr>
      <a:lvl9pPr marL="3886200" lvl="8" indent="-228600" algn="l" defTabSz="914400" rtl="0" eaLnBrk="1" hangingPunct="1">
        <a:spcBef>
          <a:spcPct val="20000"/>
        </a:spcBef>
        <a:buClr>
          <a:srgbClr val="3163CA"/>
        </a:buClr>
        <a:buFont typeface="Arial" panose="020B0604020202020204"/>
        <a:buChar char="•"/>
        <a:defRPr sz="1400" kern="1200" baseline="0">
          <a:solidFill>
            <a:schemeClr val="tx1"/>
          </a:solidFill>
          <a:latin typeface="Tw Cen MT" panose="020B0602020104020603"/>
          <a:ea typeface="Arial" panose="020B0604020202020204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4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4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4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ctr" anchorCtr="0"/>
          <a:lstStyle>
            <a:lvl1pPr marL="0" indent="0" algn="l" fontAlgn="base">
              <a:defRPr sz="1200">
                <a:solidFill>
                  <a:schemeClr val="tx1"/>
                </a:solidFill>
                <a:latin typeface="Calibri" panose="020F0502020204030204"/>
                <a:ea typeface="Arial" panose="020B0604020202020204"/>
              </a:defRPr>
            </a:lvl1pPr>
          </a:lstStyle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104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ctr" anchorCtr="0"/>
          <a:lstStyle>
            <a:lvl1pPr marL="0" indent="0" algn="ctr" fontAlgn="base">
              <a:defRPr sz="1200">
                <a:solidFill>
                  <a:schemeClr val="tx1"/>
                </a:solidFill>
                <a:latin typeface="Calibri" panose="020F0502020204030204"/>
                <a:ea typeface="Arial" panose="020B0604020202020204"/>
              </a:defRPr>
            </a:lvl1pPr>
          </a:lstStyle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</a:p>
        </p:txBody>
      </p:sp>
      <p:sp>
        <p:nvSpPr>
          <p:cNvPr id="104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ctr" anchorCtr="0"/>
          <a:lstStyle>
            <a:lvl1pPr marL="0" indent="0" algn="r" fontAlgn="base">
              <a:defRPr sz="1200">
                <a:solidFill>
                  <a:schemeClr val="tx1"/>
                </a:solidFill>
                <a:latin typeface="Calibri" panose="020F0502020204030204"/>
                <a:ea typeface="Arial" panose="020B0604020202020204"/>
              </a:defRPr>
            </a:lvl1pPr>
          </a:lstStyle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200" u="none">
              <a:solidFill>
                <a:schemeClr val="tx1"/>
              </a:solidFill>
              <a:latin typeface="Calibri" panose="020F0502020204030204"/>
              <a:ea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lvl="0" algn="ctr" defTabSz="914400" rtl="0" ea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Calibri" panose="020F0502020204030204"/>
          <a:ea typeface="Arial" panose="020B0604020202020204"/>
          <a:cs typeface="+mn-cs"/>
        </a:defRPr>
      </a:lvl2pPr>
      <a:lvl3pPr marL="1143000" lvl="2" indent="-228600" algn="l" defTabSz="914400" rtl="0" eaLnBrk="1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Calibri" panose="020F0502020204030204"/>
          <a:ea typeface="Arial" panose="020B0604020202020204"/>
          <a:cs typeface="+mn-cs"/>
        </a:defRPr>
      </a:lvl3pPr>
      <a:lvl4pPr marL="1600200" lvl="3" indent="-228600" algn="l" defTabSz="914400" rtl="0" eaLnBrk="1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Calibri" panose="020F0502020204030204"/>
          <a:ea typeface="Arial" panose="020B0604020202020204"/>
          <a:cs typeface="+mn-cs"/>
        </a:defRPr>
      </a:lvl4pPr>
      <a:lvl5pPr marL="2057400" lvl="4" indent="-228600" algn="l" defTabSz="914400" rtl="0" eaLnBrk="1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Calibri" panose="020F0502020204030204"/>
          <a:ea typeface="Arial" panose="020B0604020202020204"/>
          <a:cs typeface="+mn-cs"/>
        </a:defRPr>
      </a:lvl5pPr>
      <a:lvl6pPr marL="2514600" lvl="5" indent="-228600" algn="l" defTabSz="914400" rtl="0" eaLnBrk="1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Calibri" panose="020F0502020204030204"/>
          <a:ea typeface="Arial" panose="020B0604020202020204"/>
          <a:cs typeface="+mn-cs"/>
        </a:defRPr>
      </a:lvl6pPr>
      <a:lvl7pPr marL="2971800" lvl="6" indent="-228600" algn="l" defTabSz="914400" rtl="0" eaLnBrk="1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Calibri" panose="020F0502020204030204"/>
          <a:ea typeface="Arial" panose="020B0604020202020204"/>
          <a:cs typeface="+mn-cs"/>
        </a:defRPr>
      </a:lvl7pPr>
      <a:lvl8pPr marL="3429000" lvl="7" indent="-228600" algn="l" defTabSz="914400" rtl="0" eaLnBrk="1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Calibri" panose="020F0502020204030204"/>
          <a:ea typeface="Arial" panose="020B0604020202020204"/>
          <a:cs typeface="+mn-cs"/>
        </a:defRPr>
      </a:lvl8pPr>
      <a:lvl9pPr marL="3886200" lvl="8" indent="-228600" algn="l" defTabSz="914400" rtl="0" eaLnBrk="1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Calibri" panose="020F0502020204030204"/>
          <a:ea typeface="Arial" panose="020B0604020202020204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Tahoma" panose="020B060403050404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72" name="标题 1"/>
          <p:cNvSpPr>
            <a:spLocks noGrp="1"/>
          </p:cNvSpPr>
          <p:nvPr>
            <p:ph type="ctrTitle" idx="4294967295"/>
          </p:nvPr>
        </p:nvSpPr>
        <p:spPr>
          <a:xfrm>
            <a:off x="471805" y="1917065"/>
            <a:ext cx="8200390" cy="2593975"/>
          </a:xfrm>
        </p:spPr>
        <p:txBody>
          <a:bodyPr lIns="91440" tIns="45720" rIns="91440" bIns="45720" anchor="ctr" anchorCtr="0"/>
          <a:lstStyle>
            <a:lvl1pPr lvl="0">
              <a:buNone/>
              <a:defRPr sz="6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zh-CN" sz="41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41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爱己再爱人</a:t>
            </a:r>
            <a:r>
              <a:rPr lang="en-US" altLang="zh-CN" sz="41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41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教师心理调适</a:t>
            </a:r>
            <a:br>
              <a:rPr lang="zh-CN" altLang="en-US" sz="41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</a:br>
            <a:r>
              <a:rPr lang="en-US" altLang="zh-CN" sz="41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br>
              <a:rPr lang="en-US" altLang="zh-CN" sz="41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</a:br>
            <a:br>
              <a:rPr lang="en-US" altLang="zh-CN" sz="41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</a:br>
            <a:r>
              <a:rPr lang="en-US" altLang="zh-CN" sz="41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</a:t>
            </a:r>
            <a:r>
              <a:rPr lang="zh-CN" altLang="en-US" sz="41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孟河实验小学</a:t>
            </a:r>
            <a:r>
              <a:rPr lang="en-US" altLang="zh-CN" sz="41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41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王艳</a:t>
            </a:r>
            <a:endParaRPr lang="zh-CN" altLang="en-US" sz="41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74" name="New shape" hidden="1"/>
          <p:cNvSpPr/>
          <p:nvPr/>
        </p:nvSpPr>
        <p:spPr>
          <a:xfrm>
            <a:off x="0" y="0"/>
            <a:ext cx="1270000" cy="2540000"/>
          </a:xfrm>
          <a:prstGeom prst="rect">
            <a:avLst/>
          </a:prstGeom>
          <a:solidFill>
            <a:srgbClr val="50742F"/>
          </a:solidFill>
          <a:ln w="25400" cap="flat" cmpd="sng">
            <a:solidFill>
              <a:srgbClr val="38532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lang="zh-CN" altLang="en-US" sz="1800">
                <a:latin typeface="Arial" panose="020B0604020202020204"/>
              </a:rPr>
              <a:t>教师心理健康讲座教师心理健康讲座第一节 教师心理健康概述一、何谓健康</a:t>
            </a:r>
            <a:endParaRPr lang="zh-CN" altLang="en-US" sz="1800">
              <a:latin typeface="Arial" panose="020B0604020202020204"/>
            </a:endParaRPr>
          </a:p>
          <a:p>
            <a:pPr algn="ctr"/>
            <a:r>
              <a:rPr lang="zh-CN" altLang="en-US" sz="1800">
                <a:latin typeface="Arial" panose="020B0604020202020204"/>
              </a:rPr>
              <a:t>      二、何谓心理健康</a:t>
            </a:r>
            <a:endParaRPr lang="zh-CN" altLang="en-US" sz="1800">
              <a:latin typeface="Arial" panose="020B0604020202020204"/>
            </a:endParaRPr>
          </a:p>
          <a:p>
            <a:pPr algn="ctr"/>
            <a:r>
              <a:rPr lang="zh-CN" altLang="en-US" sz="1800">
                <a:latin typeface="Arial" panose="020B0604020202020204"/>
              </a:rPr>
              <a:t>             三、教师心理健康现状</a:t>
            </a:r>
            <a:endParaRPr lang="zh-CN" altLang="en-US" sz="1800">
              <a:latin typeface="Arial" panose="020B0604020202020204"/>
            </a:endParaRPr>
          </a:p>
          <a:p>
            <a:pPr algn="ctr"/>
            <a:r>
              <a:rPr lang="zh-CN" altLang="en-US" sz="1800">
                <a:latin typeface="Arial" panose="020B0604020202020204"/>
              </a:rPr>
              <a:t>                四、教师心理问题产生的原因</a:t>
            </a:r>
            <a:endParaRPr lang="zh-CN" altLang="en-US" sz="1800">
              <a:latin typeface="Arial" panose="020B0604020202020204"/>
            </a:endParaRPr>
          </a:p>
          <a:p>
            <a:pPr algn="ctr"/>
            <a:r>
              <a:rPr lang="zh-CN" altLang="en-US" sz="1800">
                <a:latin typeface="Arial" panose="020B0604020202020204"/>
              </a:rPr>
              <a:t>                五、教师心理健康的重要性</a:t>
            </a:r>
            <a:endParaRPr lang="zh-CN" altLang="en-US" sz="1800">
              <a:latin typeface="Arial" panose="020B0604020202020204"/>
            </a:endParaRPr>
          </a:p>
        </p:txBody>
      </p:sp>
      <p:sp>
        <p:nvSpPr>
          <p:cNvPr id="2075" name="New shape" hidden="1"/>
          <p:cNvSpPr/>
          <p:nvPr/>
        </p:nvSpPr>
        <p:spPr>
          <a:xfrm>
            <a:off x="1270000" y="0"/>
            <a:ext cx="1270000" cy="2540000"/>
          </a:xfrm>
          <a:prstGeom prst="rect">
            <a:avLst/>
          </a:prstGeom>
          <a:solidFill>
            <a:srgbClr val="50742F"/>
          </a:solidFill>
          <a:ln w="25400" cap="flat" cmpd="sng">
            <a:solidFill>
              <a:srgbClr val="38532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lang="zh-CN" altLang="en-US" sz="1800">
                <a:latin typeface="Arial" panose="020B0604020202020204"/>
              </a:rPr>
              <a:t>通过阅读报刊，我们能增长见识，扩大自己的知识面。</a:t>
            </a:r>
            <a:endParaRPr lang="zh-CN" altLang="en-US" sz="1800"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210" name="标题 2209"/>
          <p:cNvSpPr/>
          <p:nvPr>
            <p:ph type="title" idx="4294967295"/>
          </p:nvPr>
        </p:nvSpPr>
        <p:spPr>
          <a:xfrm>
            <a:off x="539115" y="476885"/>
            <a:ext cx="4577080" cy="1073150"/>
          </a:xfrm>
        </p:spPr>
        <p:txBody>
          <a:bodyPr anchor="ctr" anchorCtr="0"/>
          <a:p>
            <a:r>
              <a:rPr lang="zh-CN" sz="3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压力过大导致情绪失控</a:t>
            </a:r>
            <a:endParaRPr lang="zh-CN" sz="32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11" name="文本占位符 2210"/>
          <p:cNvSpPr/>
          <p:nvPr>
            <p:ph type="body" idx="4294967295"/>
          </p:nvPr>
        </p:nvSpPr>
        <p:spPr>
          <a:xfrm>
            <a:off x="395605" y="1772920"/>
            <a:ext cx="8435975" cy="4114800"/>
          </a:xfrm>
        </p:spPr>
        <p:txBody>
          <a:bodyPr/>
          <a:p>
            <a:pPr>
              <a:buClr>
                <a:schemeClr val="hlink"/>
              </a:buClr>
            </a:pP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批评学生，一句话就够了，再多的批评往往都属于情绪性的渲泄。（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超限效应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教学悲剧往往是情绪失控的结果。每一个悲剧背后都站着一个情绪失控、压力过大的教师。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5015" y="4293235"/>
            <a:ext cx="45720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buClr>
                <a:schemeClr val="hlink"/>
              </a:buClr>
            </a:pPr>
            <a:r>
              <a:rPr lang="zh-CN" altLang="en-US">
                <a:solidFill>
                  <a:srgbClr val="000000"/>
                </a:solidFill>
                <a:ea typeface="微软雅黑" panose="020B0503020204020204" charset="-122"/>
                <a:sym typeface="+mn-ea"/>
              </a:rPr>
              <a:t>不能是常人，应该是超人！</a:t>
            </a:r>
            <a:endParaRPr lang="zh-CN" altLang="en-US">
              <a:solidFill>
                <a:srgbClr val="000000"/>
              </a:solidFill>
              <a:ea typeface="微软雅黑" panose="020B0503020204020204" charset="-122"/>
              <a:sym typeface="+mn-ea"/>
            </a:endParaRPr>
          </a:p>
          <a:p>
            <a:pPr>
              <a:buClr>
                <a:schemeClr val="hlink"/>
              </a:buClr>
            </a:pPr>
            <a:endParaRPr lang="zh-CN" altLang="en-US">
              <a:solidFill>
                <a:srgbClr val="000000"/>
              </a:solidFill>
              <a:ea typeface="微软雅黑" panose="020B0503020204020204" charset="-122"/>
              <a:sym typeface="+mn-ea"/>
            </a:endParaRPr>
          </a:p>
          <a:p>
            <a:pPr>
              <a:buClr>
                <a:schemeClr val="hlink"/>
              </a:buClr>
            </a:pPr>
            <a:r>
              <a:rPr lang="zh-CN" altLang="en-US">
                <a:solidFill>
                  <a:srgbClr val="000000"/>
                </a:solidFill>
                <a:latin typeface="Calibri" panose="020F0502020204030204"/>
                <a:ea typeface="微软雅黑" panose="020B0503020204020204" charset="-122"/>
                <a:sym typeface="+mn-ea"/>
              </a:rPr>
              <a:t>教师应该做个情绪超人！</a:t>
            </a:r>
            <a:endParaRPr lang="zh-CN" altLang="en-US"/>
          </a:p>
        </p:txBody>
      </p:sp>
      <p:pic>
        <p:nvPicPr>
          <p:cNvPr id="2242" name="图片 224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155690" y="4488180"/>
            <a:ext cx="2988310" cy="23698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63" name="文本占位符 2162"/>
          <p:cNvSpPr/>
          <p:nvPr>
            <p:ph type="body" idx="4294967295"/>
          </p:nvPr>
        </p:nvSpPr>
        <p:spPr>
          <a:xfrm>
            <a:off x="611505" y="1772920"/>
            <a:ext cx="8229600" cy="4114800"/>
          </a:xfrm>
        </p:spPr>
        <p:txBody>
          <a:bodyPr/>
          <a:p>
            <a:pPr>
              <a:buClr>
                <a:schemeClr val="hlink"/>
              </a:buClr>
            </a:pPr>
            <a:r>
              <a:rPr lang="zh-TW" altLang="en-US" sz="28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正常人都有压力</a:t>
            </a:r>
            <a:endParaRPr lang="zh-TW" altLang="en-US" sz="28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zh-TW" altLang="en-US" sz="28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压力不会消失，它不是变成动力，就变成阻力</a:t>
            </a:r>
            <a:endParaRPr lang="zh-TW" altLang="en-US" sz="28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sz="2800">
                <a:solidFill>
                  <a:srgbClr val="000000"/>
                </a:solidFill>
                <a:ea typeface="微软雅黑" panose="020B0503020204020204" charset="-122"/>
                <a:sym typeface="+mn-ea"/>
              </a:rPr>
              <a:t>压力是把双刃剑</a:t>
            </a:r>
            <a:r>
              <a:rPr lang="en-US" altLang="zh-CN" sz="2800">
                <a:solidFill>
                  <a:srgbClr val="000000"/>
                </a:solidFill>
                <a:ea typeface="微软雅黑" panose="020B0503020204020204" charset="-122"/>
                <a:sym typeface="+mn-ea"/>
              </a:rPr>
              <a:t>:</a:t>
            </a:r>
            <a:r>
              <a:rPr lang="zh-CN" altLang="en-US" sz="2800">
                <a:solidFill>
                  <a:srgbClr val="000000"/>
                </a:solidFill>
                <a:ea typeface="微软雅黑" panose="020B0503020204020204" charset="-122"/>
                <a:sym typeface="+mn-ea"/>
              </a:rPr>
              <a:t>无压力，就无动力；压力过大，丧失动力。</a:t>
            </a:r>
            <a:endParaRPr lang="zh-CN" altLang="en-US" sz="2800">
              <a:solidFill>
                <a:srgbClr val="000000"/>
              </a:solidFill>
              <a:ea typeface="微软雅黑" panose="020B0503020204020204" charset="-122"/>
              <a:sym typeface="+mn-ea"/>
            </a:endParaRPr>
          </a:p>
          <a:p>
            <a:pPr>
              <a:buClr>
                <a:schemeClr val="hlink"/>
              </a:buClr>
            </a:pPr>
            <a:endParaRPr lang="zh-CN" altLang="en-US" sz="2800">
              <a:solidFill>
                <a:srgbClr val="000000"/>
              </a:solidFill>
              <a:ea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endParaRPr lang="zh-TW" altLang="en-US" sz="28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164" name="图片 216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62600" y="4495800"/>
            <a:ext cx="2895600" cy="1817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95" name="文本占位符 2194"/>
          <p:cNvSpPr/>
          <p:nvPr/>
        </p:nvSpPr>
        <p:spPr>
          <a:xfrm>
            <a:off x="1979930" y="1844993"/>
            <a:ext cx="5338763" cy="2819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 b="0" i="0" u="none" kern="120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Tahoma" panose="020B0604030504040204" pitchFamily="34" charset="0"/>
              <a:buChar char="–"/>
              <a:defRPr sz="2800" b="0" i="0" u="none" kern="120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  <a:cs typeface="+mn-cs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Char char="•"/>
              <a:defRPr sz="2400" b="0" i="0" u="none" kern="120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  <a:cs typeface="+mn-cs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Tahoma" panose="020B0604030504040204" pitchFamily="34" charset="0"/>
              <a:buChar char="–"/>
              <a:defRPr sz="2000" b="0" i="0" u="none" kern="120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 b="0" i="0" u="none" kern="120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 b="0" i="0" u="none" kern="120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 b="0" i="0" u="none" kern="120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 b="0" i="0" u="none" kern="120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 b="0" i="0" u="none" kern="120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buClr>
                <a:schemeClr val="hlink"/>
              </a:buClr>
            </a:pPr>
            <a:r>
              <a:rPr lang="en-US" altLang="zh-CN" sz="3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3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、接受现实，随遇而安</a:t>
            </a:r>
            <a:endParaRPr lang="zh-CN" altLang="en-US" sz="3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en-US" altLang="zh-CN" sz="3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3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、合理宣泄，缓解压力</a:t>
            </a:r>
            <a:endParaRPr lang="zh-CN" altLang="en-US" sz="3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en-US" altLang="zh-CN" sz="3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3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、审时度势，学会放弃</a:t>
            </a:r>
            <a:endParaRPr lang="zh-CN" altLang="en-US" sz="3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en-US" altLang="zh-CN" sz="3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sz="3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、自得其乐，自我放松</a:t>
            </a:r>
            <a:endParaRPr lang="zh-CN" altLang="en-US" sz="3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hlink"/>
              </a:buClr>
              <a:buNone/>
            </a:pPr>
            <a:endParaRPr lang="zh-CN" altLang="en-US" sz="3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02" name="标题 2101"/>
          <p:cNvSpPr/>
          <p:nvPr>
            <p:ph type="title" idx="4294967295"/>
          </p:nvPr>
        </p:nvSpPr>
        <p:spPr>
          <a:xfrm>
            <a:off x="395288" y="404813"/>
            <a:ext cx="8229600" cy="1384300"/>
          </a:xfrm>
        </p:spPr>
        <p:txBody>
          <a:bodyPr anchor="ctr" anchorCtr="0"/>
          <a:p>
            <a:r>
              <a:rPr lang="zh-CN" altLang="en-US" sz="3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四、教师心理问题产生的原因</a:t>
            </a:r>
            <a:endParaRPr lang="zh-CN" altLang="en-US" sz="3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03" name="文本占位符 2102"/>
          <p:cNvSpPr/>
          <p:nvPr>
            <p:ph type="body" idx="4294967295"/>
          </p:nvPr>
        </p:nvSpPr>
        <p:spPr>
          <a:xfrm>
            <a:off x="539750" y="2030095"/>
            <a:ext cx="8147050" cy="4250055"/>
          </a:xfrm>
        </p:spPr>
        <p:txBody>
          <a:bodyPr/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n-US" altLang="zh-CN" sz="3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（1）理想与现实的矛盾冲突</a:t>
            </a:r>
            <a:r>
              <a:rPr lang="zh-CN" altLang="en-US" sz="3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  <a:endParaRPr lang="zh-CN" altLang="en-US" sz="3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80000"/>
              </a:lnSpc>
              <a:buClr>
                <a:schemeClr val="hlink"/>
              </a:buClr>
            </a:pPr>
            <a:endParaRPr lang="en-US" altLang="zh-CN" sz="3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n-US" altLang="zh-CN" sz="3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（2）过重的外界压力</a:t>
            </a:r>
            <a:r>
              <a:rPr lang="zh-CN" altLang="en-US" sz="3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  <a:endParaRPr lang="zh-CN" altLang="en-US" sz="3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80000"/>
              </a:lnSpc>
              <a:buClr>
                <a:schemeClr val="hlink"/>
              </a:buClr>
            </a:pPr>
            <a:endParaRPr lang="en-US" altLang="zh-CN" sz="3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n-US" altLang="zh-CN" sz="3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（3）不良人际关系的刺激</a:t>
            </a:r>
            <a:r>
              <a:rPr lang="zh-CN" altLang="en-US" sz="3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  <a:endParaRPr lang="en-US" altLang="zh-CN" sz="3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Clr>
                <a:schemeClr val="hlink"/>
              </a:buClr>
              <a:buNone/>
            </a:pPr>
            <a:endParaRPr lang="zh-CN" altLang="en-US" sz="1300">
              <a:solidFill>
                <a:srgbClr val="000000"/>
              </a:solidFill>
              <a:ea typeface="微软雅黑" panose="020B0503020204020204" charset="-122"/>
            </a:endParaRPr>
          </a:p>
          <a:p>
            <a:pPr>
              <a:lnSpc>
                <a:spcPct val="80000"/>
              </a:lnSpc>
              <a:buClr>
                <a:schemeClr val="hlink"/>
              </a:buClr>
            </a:pPr>
            <a:endParaRPr lang="zh-CN" altLang="en-US" sz="1300">
              <a:solidFill>
                <a:srgbClr val="000000"/>
              </a:solidFill>
              <a:latin typeface="楷体_GB2312" pitchFamily="49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08" name="标题 2107"/>
          <p:cNvSpPr/>
          <p:nvPr>
            <p:ph type="title" idx="4294967295"/>
          </p:nvPr>
        </p:nvSpPr>
        <p:spPr>
          <a:xfrm>
            <a:off x="600075" y="723900"/>
            <a:ext cx="6419850" cy="904875"/>
          </a:xfrm>
        </p:spPr>
        <p:txBody>
          <a:bodyPr anchor="ctr" anchorCtr="0"/>
          <a:p>
            <a:r>
              <a:rPr lang="zh-CN" altLang="en-US" sz="2800">
                <a:solidFill>
                  <a:srgbClr val="000000"/>
                </a:solidFill>
                <a:latin typeface="+mn-ea"/>
                <a:ea typeface="+mn-ea"/>
              </a:rPr>
              <a:t>五、心理调适的建议</a:t>
            </a:r>
            <a:endParaRPr lang="zh-CN" altLang="en-US" sz="280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917065"/>
            <a:ext cx="701548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>
              <a:buClrTx/>
              <a:buSzTx/>
              <a:buFontTx/>
            </a:pPr>
            <a:r>
              <a:rPr lang="zh-CN" altLang="en-US" sz="280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ea"/>
                <a:ea typeface="+mn-ea"/>
                <a:cs typeface="+mj-cs"/>
              </a:rPr>
              <a:t>1、提高修养与认知，将磨难变成乐趣；</a:t>
            </a:r>
            <a:endParaRPr lang="zh-CN" altLang="en-US" sz="280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+mn-ea"/>
              <a:ea typeface="+mn-ea"/>
              <a:cs typeface="+mj-cs"/>
            </a:endParaRPr>
          </a:p>
          <a:p>
            <a:pPr algn="l">
              <a:buClrTx/>
              <a:buSzTx/>
              <a:buFontTx/>
            </a:pPr>
            <a:endParaRPr lang="zh-CN" altLang="en-US" sz="280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+mn-ea"/>
              <a:ea typeface="+mn-ea"/>
              <a:cs typeface="+mj-cs"/>
            </a:endParaRPr>
          </a:p>
          <a:p>
            <a:pPr algn="l">
              <a:buClrTx/>
              <a:buSzTx/>
              <a:buFontTx/>
            </a:pPr>
            <a:r>
              <a:rPr lang="zh-CN" altLang="en-US" sz="280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ea"/>
                <a:ea typeface="+mn-ea"/>
                <a:cs typeface="+mj-cs"/>
              </a:rPr>
              <a:t>2、树立正确学生观，让学生全面发展；</a:t>
            </a:r>
            <a:endParaRPr lang="zh-CN" altLang="en-US" sz="280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+mn-ea"/>
              <a:ea typeface="+mn-ea"/>
              <a:cs typeface="+mj-cs"/>
            </a:endParaRPr>
          </a:p>
          <a:p>
            <a:pPr algn="l">
              <a:buClrTx/>
              <a:buSzTx/>
              <a:buFontTx/>
            </a:pPr>
            <a:endParaRPr lang="zh-CN" altLang="en-US" sz="280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+mn-ea"/>
              <a:ea typeface="+mn-ea"/>
              <a:cs typeface="+mj-cs"/>
            </a:endParaRPr>
          </a:p>
          <a:p>
            <a:pPr algn="l">
              <a:buClrTx/>
              <a:buSzTx/>
              <a:buFontTx/>
            </a:pPr>
            <a:r>
              <a:rPr lang="en-US" altLang="zh-CN" sz="280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ea"/>
                <a:ea typeface="+mn-ea"/>
                <a:cs typeface="+mj-cs"/>
              </a:rPr>
              <a:t>3</a:t>
            </a:r>
            <a:r>
              <a:rPr lang="zh-CN" altLang="en-US" sz="280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ea"/>
                <a:ea typeface="+mn-ea"/>
                <a:cs typeface="+mj-cs"/>
              </a:rPr>
              <a:t>、巧用心理疏导法</a:t>
            </a:r>
            <a:r>
              <a:rPr lang="zh-CN" altLang="en-US" sz="280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ea"/>
                <a:ea typeface="+mn-ea"/>
                <a:cs typeface="+mj-cs"/>
                <a:sym typeface="+mn-ea"/>
              </a:rPr>
              <a:t>，使生活充满阳光；</a:t>
            </a:r>
            <a:endParaRPr lang="zh-CN" altLang="en-US" sz="280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+mn-ea"/>
              <a:ea typeface="+mn-ea"/>
              <a:cs typeface="+mj-cs"/>
            </a:endParaRPr>
          </a:p>
          <a:p>
            <a:pPr algn="l">
              <a:buClrTx/>
              <a:buSzTx/>
              <a:buFontTx/>
            </a:pPr>
            <a:endParaRPr lang="zh-CN" altLang="en-US" sz="280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+mn-ea"/>
              <a:ea typeface="+mn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285" name="标题 2284"/>
          <p:cNvSpPr/>
          <p:nvPr>
            <p:ph type="title" idx="4294967295"/>
          </p:nvPr>
        </p:nvSpPr>
        <p:spPr>
          <a:xfrm>
            <a:off x="467360" y="189230"/>
            <a:ext cx="2383155" cy="917575"/>
          </a:xfrm>
        </p:spPr>
        <p:txBody>
          <a:bodyPr anchor="ctr" anchorCtr="0"/>
          <a:p>
            <a:br>
              <a:rPr lang="en-US" altLang="zh-CN" sz="1300">
                <a:solidFill>
                  <a:srgbClr val="000000"/>
                </a:solidFill>
                <a:ea typeface="微软雅黑" panose="020B0503020204020204" charset="-122"/>
              </a:rPr>
            </a:b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深呼吸法</a:t>
            </a:r>
            <a:br>
              <a:rPr lang="zh-CN" altLang="en-US" sz="1300">
                <a:solidFill>
                  <a:srgbClr val="000000"/>
                </a:solidFill>
                <a:ea typeface="微软雅黑" panose="020B0503020204020204" charset="-122"/>
              </a:rPr>
            </a:br>
            <a:endParaRPr lang="zh-CN" altLang="en-US" sz="1300">
              <a:solidFill>
                <a:srgbClr val="000000"/>
              </a:solidFill>
              <a:ea typeface="微软雅黑" panose="020B0503020204020204" charset="-122"/>
            </a:endParaRPr>
          </a:p>
        </p:txBody>
      </p:sp>
      <p:sp>
        <p:nvSpPr>
          <p:cNvPr id="2286" name="文本占位符 2285"/>
          <p:cNvSpPr/>
          <p:nvPr>
            <p:ph type="body" idx="4294967295"/>
          </p:nvPr>
        </p:nvSpPr>
        <p:spPr>
          <a:xfrm>
            <a:off x="467360" y="1124903"/>
            <a:ext cx="8435975" cy="5111750"/>
          </a:xfrm>
        </p:spPr>
        <p:txBody>
          <a:bodyPr/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１、找一个舒适的位置坐好，一只手放在你的胸部，另一只手放在你的腹部。你的目标是用你的腹部呼吸，所以，在你吸气和吐气的时候，只有在你腹部的手才会跟着你的腹部一起动，而在你胸部的手保持静止。同时数你呼吸的次数。</a:t>
            </a:r>
            <a:endParaRPr lang="zh-CN" altLang="en-US" sz="24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２、一旦适应了这种呼吸节律后，把你的手平放于你的大腿上，然后继续做绵长有力、有节奏的深呼吸。允许你自己每做一次深呼吸后就感到更加的放松</a:t>
            </a:r>
            <a:r>
              <a:rPr lang="en-US" altLang="zh-CN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一次比一次放松</a:t>
            </a:r>
            <a:r>
              <a:rPr lang="en-US" altLang="zh-CN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en-US" sz="24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３、把你的注意力集中在呼吸上，并保持住。如果你的思想有一点点开小差，轻轻地把你的注意力带回到你的呼吸上来。慢慢的呼，慢慢地吸，并一次比一次更深。</a:t>
            </a:r>
            <a:endParaRPr lang="zh-CN" altLang="en-US" sz="24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４、持续这样呼吸</a:t>
            </a:r>
            <a:r>
              <a:rPr lang="en-US" altLang="zh-CN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2-5</a:t>
            </a: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分钟。你的深呼吸要有节奏，你可以保持</a:t>
            </a:r>
            <a:r>
              <a:rPr lang="en-US" altLang="zh-CN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5-8</a:t>
            </a: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次呼吸循环每分钟，也可以保持一次呼吸循环</a:t>
            </a:r>
            <a:r>
              <a:rPr lang="en-US" altLang="zh-CN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8-10</a:t>
            </a: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秒钟。</a:t>
            </a:r>
            <a:endParaRPr lang="zh-CN" altLang="en-US" sz="24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５、在几分钟后，慢慢地打个呵欠、伸个懒腰，回到意识状态</a:t>
            </a:r>
            <a:endParaRPr lang="zh-CN" altLang="en-US" sz="24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296" name="矩形 2295"/>
          <p:cNvSpPr/>
          <p:nvPr/>
        </p:nvSpPr>
        <p:spPr>
          <a:xfrm>
            <a:off x="1219200" y="1347788"/>
            <a:ext cx="844550" cy="290512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p>
            <a:r>
              <a:rPr lang="zh-CN" altLang="en-US" sz="13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（事件）</a:t>
            </a:r>
            <a:endParaRPr lang="zh-CN" altLang="en-US" sz="13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2297" name="矩形 2296"/>
          <p:cNvSpPr/>
          <p:nvPr/>
        </p:nvSpPr>
        <p:spPr>
          <a:xfrm>
            <a:off x="3276600" y="1295400"/>
            <a:ext cx="1339850" cy="290513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p>
            <a:r>
              <a:rPr lang="zh-CN" altLang="en-US" sz="13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（认识、观念）</a:t>
            </a:r>
            <a:endParaRPr lang="zh-CN" altLang="en-US" sz="13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2298" name="矩形 2297"/>
          <p:cNvSpPr/>
          <p:nvPr/>
        </p:nvSpPr>
        <p:spPr>
          <a:xfrm>
            <a:off x="5638800" y="1295400"/>
            <a:ext cx="1670050" cy="290513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p>
            <a:r>
              <a:rPr lang="zh-CN" altLang="en-US" sz="13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（情绪或行为反应）</a:t>
            </a:r>
            <a:endParaRPr lang="zh-CN" altLang="en-US" sz="13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2299" name="矩形 2298"/>
          <p:cNvSpPr/>
          <p:nvPr/>
        </p:nvSpPr>
        <p:spPr>
          <a:xfrm>
            <a:off x="4038600" y="2819400"/>
            <a:ext cx="301625" cy="290513"/>
          </a:xfrm>
          <a:prstGeom prst="rect">
            <a:avLst/>
          </a:prstGeom>
          <a:solidFill>
            <a:srgbClr val="CADA52"/>
          </a:solidFill>
          <a:ln w="12700">
            <a:noFill/>
          </a:ln>
        </p:spPr>
        <p:txBody>
          <a:bodyPr wrap="none" anchor="t" anchorCtr="0">
            <a:spAutoFit/>
          </a:bodyPr>
          <a:p>
            <a:r>
              <a:rPr lang="en-US" altLang="zh-CN" sz="13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D</a:t>
            </a:r>
            <a:endParaRPr lang="en-US" altLang="zh-CN" sz="13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2300" name="矩形 2299"/>
          <p:cNvSpPr/>
          <p:nvPr/>
        </p:nvSpPr>
        <p:spPr>
          <a:xfrm>
            <a:off x="2743200" y="3429000"/>
            <a:ext cx="2166938" cy="685800"/>
          </a:xfrm>
          <a:prstGeom prst="rect">
            <a:avLst/>
          </a:prstGeom>
          <a:solidFill>
            <a:srgbClr val="00C600"/>
          </a:solidFill>
          <a:ln w="12700">
            <a:noFill/>
          </a:ln>
        </p:spPr>
        <p:txBody>
          <a:bodyPr wrap="none" anchor="t" anchorCtr="0">
            <a:spAutoFit/>
          </a:bodyPr>
          <a:p>
            <a:r>
              <a:rPr lang="zh-CN" altLang="en-US" sz="13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劝导干预、自我辩论</a:t>
            </a:r>
            <a:endParaRPr lang="zh-CN" altLang="en-US" sz="13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r>
              <a:rPr lang="zh-CN" altLang="en-US" sz="13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与不合理信念作斗争</a:t>
            </a:r>
            <a:endParaRPr lang="zh-CN" altLang="en-US" sz="13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r>
              <a:rPr lang="zh-CN" altLang="en-US" sz="13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以合理信念取代不合理信念</a:t>
            </a:r>
            <a:endParaRPr lang="zh-CN" altLang="en-US" sz="13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2301" name="矩形 2300"/>
          <p:cNvSpPr/>
          <p:nvPr/>
        </p:nvSpPr>
        <p:spPr>
          <a:xfrm>
            <a:off x="4038600" y="5638800"/>
            <a:ext cx="284163" cy="290513"/>
          </a:xfrm>
          <a:prstGeom prst="rect">
            <a:avLst/>
          </a:prstGeom>
          <a:solidFill>
            <a:srgbClr val="00CCFF"/>
          </a:solidFill>
          <a:ln w="12700">
            <a:noFill/>
          </a:ln>
        </p:spPr>
        <p:txBody>
          <a:bodyPr wrap="none" anchor="t" anchorCtr="0">
            <a:spAutoFit/>
          </a:bodyPr>
          <a:p>
            <a:r>
              <a:rPr lang="en-US" altLang="zh-CN" sz="13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E</a:t>
            </a:r>
            <a:endParaRPr lang="en-US" altLang="zh-CN" sz="13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2302" name="矩形 2301"/>
          <p:cNvSpPr/>
          <p:nvPr/>
        </p:nvSpPr>
        <p:spPr>
          <a:xfrm>
            <a:off x="2286000" y="6096000"/>
            <a:ext cx="2827338" cy="290513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p>
            <a:r>
              <a:rPr lang="zh-CN" altLang="en-US" sz="13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效果（不良情绪或行为消除或减弱）</a:t>
            </a:r>
            <a:endParaRPr lang="zh-CN" altLang="en-US" sz="13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2303" name="右箭头 2302"/>
          <p:cNvSpPr/>
          <p:nvPr/>
        </p:nvSpPr>
        <p:spPr>
          <a:xfrm>
            <a:off x="2590800" y="838200"/>
            <a:ext cx="976313" cy="485775"/>
          </a:xfrm>
          <a:prstGeom prst="rightArrow">
            <a:avLst>
              <a:gd name="adj1" fmla="val 50000"/>
              <a:gd name="adj2" fmla="val 48421"/>
            </a:avLst>
          </a:prstGeom>
          <a:solidFill>
            <a:srgbClr val="33CCCC"/>
          </a:solidFill>
          <a:ln w="12700" cap="flat" cmpd="sng">
            <a:solidFill>
              <a:srgbClr val="FFFFFF"/>
            </a:solidFill>
            <a:prstDash val="solid"/>
            <a:miter/>
            <a:headEnd type="none" w="sm" len="sm"/>
            <a:tailEnd type="none" w="sm" len="sm"/>
          </a:ln>
        </p:spPr>
        <p:txBody>
          <a:bodyPr/>
          <a:p>
            <a:endParaRPr lang="zh-CN" altLang="en-US"/>
          </a:p>
        </p:txBody>
      </p:sp>
      <p:sp>
        <p:nvSpPr>
          <p:cNvPr id="2304" name="右箭头 2303"/>
          <p:cNvSpPr/>
          <p:nvPr/>
        </p:nvSpPr>
        <p:spPr>
          <a:xfrm>
            <a:off x="5029200" y="838200"/>
            <a:ext cx="976313" cy="485775"/>
          </a:xfrm>
          <a:prstGeom prst="rightArrow">
            <a:avLst>
              <a:gd name="adj1" fmla="val 50000"/>
              <a:gd name="adj2" fmla="val 48421"/>
            </a:avLst>
          </a:prstGeom>
          <a:solidFill>
            <a:srgbClr val="33CCCC"/>
          </a:solidFill>
          <a:ln w="12700" cap="flat" cmpd="sng">
            <a:solidFill>
              <a:srgbClr val="FFFFFF"/>
            </a:solidFill>
            <a:prstDash val="solid"/>
            <a:miter/>
            <a:headEnd type="none" w="sm" len="sm"/>
            <a:tailEnd type="none" w="sm" len="sm"/>
          </a:ln>
        </p:spPr>
        <p:txBody>
          <a:bodyPr/>
          <a:p>
            <a:endParaRPr lang="zh-CN" altLang="en-US"/>
          </a:p>
        </p:txBody>
      </p:sp>
      <p:sp>
        <p:nvSpPr>
          <p:cNvPr id="2305" name="下箭头 2304"/>
          <p:cNvSpPr/>
          <p:nvPr/>
        </p:nvSpPr>
        <p:spPr>
          <a:xfrm>
            <a:off x="4038600" y="17526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33CCCC"/>
          </a:solidFill>
          <a:ln w="12700" cap="flat" cmpd="sng">
            <a:solidFill>
              <a:srgbClr val="FFFFFF"/>
            </a:solidFill>
            <a:prstDash val="solid"/>
            <a:miter/>
            <a:headEnd type="none" w="sm" len="sm"/>
            <a:tailEnd type="none" w="sm" len="sm"/>
          </a:ln>
        </p:spPr>
        <p:txBody>
          <a:bodyPr/>
          <a:p>
            <a:endParaRPr lang="zh-CN" altLang="en-US"/>
          </a:p>
        </p:txBody>
      </p:sp>
      <p:sp>
        <p:nvSpPr>
          <p:cNvPr id="2306" name="下箭头 2305"/>
          <p:cNvSpPr/>
          <p:nvPr/>
        </p:nvSpPr>
        <p:spPr>
          <a:xfrm>
            <a:off x="3962400" y="45720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33CCCC"/>
          </a:solidFill>
          <a:ln w="12700" cap="flat" cmpd="sng">
            <a:solidFill>
              <a:srgbClr val="FFFFFF"/>
            </a:solidFill>
            <a:prstDash val="solid"/>
            <a:miter/>
            <a:headEnd type="none" w="sm" len="sm"/>
            <a:tailEnd type="none" w="sm" len="sm"/>
          </a:ln>
        </p:spPr>
        <p:txBody>
          <a:bodyPr/>
          <a:p>
            <a:endParaRPr lang="zh-CN" altLang="en-US"/>
          </a:p>
        </p:txBody>
      </p:sp>
      <p:sp>
        <p:nvSpPr>
          <p:cNvPr id="2307" name="矩形 2306"/>
          <p:cNvSpPr/>
          <p:nvPr/>
        </p:nvSpPr>
        <p:spPr>
          <a:xfrm>
            <a:off x="1584325" y="828675"/>
            <a:ext cx="301625" cy="290513"/>
          </a:xfrm>
          <a:prstGeom prst="rect">
            <a:avLst/>
          </a:prstGeom>
          <a:solidFill>
            <a:srgbClr val="FFCC00"/>
          </a:solidFill>
          <a:ln w="12700">
            <a:noFill/>
          </a:ln>
        </p:spPr>
        <p:txBody>
          <a:bodyPr wrap="none" anchor="t" anchorCtr="0">
            <a:spAutoFit/>
          </a:bodyPr>
          <a:p>
            <a:r>
              <a:rPr lang="en-US" altLang="zh-CN" sz="13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A</a:t>
            </a:r>
            <a:endParaRPr lang="en-US" altLang="zh-CN" sz="13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2308" name="矩形 2307"/>
          <p:cNvSpPr/>
          <p:nvPr/>
        </p:nvSpPr>
        <p:spPr>
          <a:xfrm>
            <a:off x="4038600" y="762000"/>
            <a:ext cx="292100" cy="290513"/>
          </a:xfrm>
          <a:prstGeom prst="rect">
            <a:avLst/>
          </a:prstGeom>
          <a:solidFill>
            <a:srgbClr val="FCD79C"/>
          </a:solidFill>
          <a:ln w="12700">
            <a:noFill/>
          </a:ln>
        </p:spPr>
        <p:txBody>
          <a:bodyPr wrap="none" anchor="t" anchorCtr="0">
            <a:spAutoFit/>
          </a:bodyPr>
          <a:p>
            <a:r>
              <a:rPr lang="en-US" altLang="zh-CN" sz="13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B</a:t>
            </a:r>
            <a:endParaRPr lang="en-US" altLang="zh-CN" sz="13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2309" name="矩形 2308"/>
          <p:cNvSpPr/>
          <p:nvPr/>
        </p:nvSpPr>
        <p:spPr>
          <a:xfrm>
            <a:off x="6629400" y="762000"/>
            <a:ext cx="292100" cy="290513"/>
          </a:xfrm>
          <a:prstGeom prst="rect">
            <a:avLst/>
          </a:prstGeom>
          <a:solidFill>
            <a:srgbClr val="FFCC00"/>
          </a:solidFill>
          <a:ln w="12700">
            <a:noFill/>
          </a:ln>
        </p:spPr>
        <p:txBody>
          <a:bodyPr wrap="none" anchor="t" anchorCtr="0">
            <a:spAutoFit/>
          </a:bodyPr>
          <a:p>
            <a:r>
              <a:rPr lang="en-US" altLang="zh-CN" sz="13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C</a:t>
            </a:r>
            <a:endParaRPr lang="en-US" altLang="zh-CN" sz="13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2285" name="标题 2284"/>
          <p:cNvSpPr/>
          <p:nvPr/>
        </p:nvSpPr>
        <p:spPr>
          <a:xfrm>
            <a:off x="252095" y="45085"/>
            <a:ext cx="2863850" cy="9175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4400" b="0" i="0" u="none" kern="120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br>
              <a:rPr lang="en-US" altLang="zh-CN" sz="1300">
                <a:solidFill>
                  <a:srgbClr val="000000"/>
                </a:solidFill>
                <a:ea typeface="微软雅黑" panose="020B0503020204020204" charset="-122"/>
              </a:rPr>
            </a:b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合理情绪疗法</a:t>
            </a:r>
            <a:br>
              <a:rPr lang="zh-CN" altLang="en-US" sz="1300">
                <a:solidFill>
                  <a:srgbClr val="000000"/>
                </a:solidFill>
                <a:ea typeface="微软雅黑" panose="020B0503020204020204" charset="-122"/>
              </a:rPr>
            </a:br>
            <a:endParaRPr lang="zh-CN" altLang="en-US" sz="1300">
              <a:solidFill>
                <a:srgbClr val="000000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7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 additive="base">
                                        <p:cTn id="7" dur="500"/>
                                        <p:tgtEl>
                                          <p:spTgt spid="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8" nodeType="clickEffect">
                                  <p:childTnLst>
                                    <p:set>
                                      <p:cBhvr additive="base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 additive="base">
                                        <p:cTn id="18" dur="500"/>
                                        <p:tgtEl>
                                          <p:spTgt spid="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1" nodeType="clickEffect">
                                  <p:childTnLst>
                                    <p:set>
                                      <p:cBhvr additive="base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9" nodeType="clickEffect">
                                  <p:childTnLst>
                                    <p:set>
                                      <p:cBhvr additive="base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 additive="base">
                                        <p:cTn id="29" dur="500"/>
                                        <p:tgtEl>
                                          <p:spTgt spid="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2" nodeType="clickEffect">
                                  <p:childTnLst>
                                    <p:set>
                                      <p:cBhvr additive="base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8" fill="hold" nodeType="clickEffect">
                                  <p:childTnLst>
                                    <p:set>
                                      <p:cBhvr additive="base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 additive="base">
                                        <p:cTn id="40" dur="500"/>
                                        <p:tgtEl>
                                          <p:spTgt spid="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nodeType="clickEffect">
                                  <p:childTnLst>
                                    <p:set>
                                      <p:cBhvr additive="base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 additive="base">
                                        <p:cTn id="45" dur="500"/>
                                        <p:tgtEl>
                                          <p:spTgt spid="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 additive="base">
                                        <p:cTn id="50" dur="500"/>
                                        <p:tgtEl>
                                          <p:spTgt spid="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1" fill="hold" grpId="3" nodeType="clickEffect">
                                  <p:childTnLst>
                                    <p:set>
                                      <p:cBhvr additive="base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 additive="base">
                                        <p:cTn id="55" dur="500"/>
                                        <p:tgtEl>
                                          <p:spTgt spid="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42" fill="hold" grpId="4" nodeType="clickEffect">
                                  <p:childTnLst>
                                    <p:set>
                                      <p:cBhvr additive="base"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base">
                                        <p:cTn id="60" dur="500"/>
                                        <p:tgtEl>
                                          <p:spTgt spid="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 additive="base">
                                        <p:cTn id="65" dur="500"/>
                                        <p:tgtEl>
                                          <p:spTgt spid="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1" fill="hold" grpId="5" nodeType="clickEffect">
                                  <p:childTnLst>
                                    <p:set>
                                      <p:cBhvr additive="base"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 additive="base">
                                        <p:cTn id="70" dur="500"/>
                                        <p:tgtEl>
                                          <p:spTgt spid="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6" nodeType="clickEffect">
                                  <p:childTnLst>
                                    <p:set>
                                      <p:cBhvr additive="base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 additive="base">
                                        <p:cTn id="75" dur="500"/>
                                        <p:tgtEl>
                                          <p:spTgt spid="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6" grpId="0" animBg="1"/>
      <p:bldP spid="2297" grpId="1" animBg="1"/>
      <p:bldP spid="2298" grpId="2" animBg="1"/>
      <p:bldP spid="2299" grpId="3" bldLvl="0" animBg="1"/>
      <p:bldP spid="2300" grpId="4" bldLvl="0" animBg="1"/>
      <p:bldP spid="2301" grpId="5" bldLvl="0" animBg="1"/>
      <p:bldP spid="2302" grpId="6" animBg="1"/>
      <p:bldP spid="2307" grpId="7" bldLvl="0" animBg="1"/>
      <p:bldP spid="2308" grpId="8" bldLvl="0" animBg="1"/>
      <p:bldP spid="2309" grpId="9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477" name="矩形 2476"/>
          <p:cNvSpPr/>
          <p:nvPr/>
        </p:nvSpPr>
        <p:spPr>
          <a:xfrm>
            <a:off x="609600" y="304800"/>
            <a:ext cx="8229600" cy="1143000"/>
          </a:xfrm>
          <a:prstGeom prst="rect">
            <a:avLst/>
          </a:prstGeom>
          <a:solidFill>
            <a:srgbClr val="FFCC00"/>
          </a:solidFill>
          <a:ln w="762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>
              <a:lnSpc>
                <a:spcPct val="90000"/>
              </a:lnSpc>
            </a:pPr>
            <a:r>
              <a:rPr lang="zh-CN" altLang="en-US" sz="13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人生三件事</a:t>
            </a:r>
            <a:endParaRPr lang="zh-CN" altLang="en-US" sz="1300" b="1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charset="-122"/>
            </a:endParaRPr>
          </a:p>
        </p:txBody>
      </p:sp>
      <p:sp>
        <p:nvSpPr>
          <p:cNvPr id="2478" name="矩形 2477"/>
          <p:cNvSpPr/>
          <p:nvPr/>
        </p:nvSpPr>
        <p:spPr>
          <a:xfrm>
            <a:off x="609600" y="1524000"/>
            <a:ext cx="8229600" cy="4525963"/>
          </a:xfrm>
          <a:prstGeom prst="rect">
            <a:avLst/>
          </a:prstGeom>
          <a:noFill/>
          <a:ln w="76200" cap="flat" cmpd="tri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zh-CN" altLang="en-US" sz="1300" b="1" u="sng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一件是「自己的事」，</a:t>
            </a:r>
            <a:r>
              <a:rPr lang="zh-CN" altLang="en-US" sz="13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诸如：　　</a:t>
            </a:r>
            <a:endParaRPr lang="zh-CN" altLang="en-US" sz="1300" b="1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charset="-12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zh-CN" altLang="en-US" sz="13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教学、生活：上不上班、吃什么东西、开不开心、结不结婚、要不要帮助人</a:t>
            </a:r>
            <a:r>
              <a:rPr lang="en-US" altLang="zh-CN" sz="13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……</a:t>
            </a:r>
            <a:r>
              <a:rPr lang="zh-CN" altLang="en-US" sz="13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自己能安排的皆属之。　　</a:t>
            </a:r>
            <a:endParaRPr lang="zh-CN" altLang="en-US" sz="1300" b="1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charset="-12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zh-CN" altLang="en-US" sz="1300" b="1" u="sng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charset="-12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zh-CN" altLang="en-US" sz="1300" b="1" u="sng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一件是「别人的事」，</a:t>
            </a:r>
            <a:r>
              <a:rPr lang="zh-CN" altLang="en-US" sz="13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诸如：　　</a:t>
            </a:r>
            <a:endParaRPr lang="zh-CN" altLang="en-US" sz="1300" b="1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charset="-12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zh-CN" altLang="en-US" sz="13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小张好吃懒做、小陈婚姻不幸福、老陈对我很不满意、我帮助别人，别人却不感激。别人主导的事皆属之。　　</a:t>
            </a:r>
            <a:endParaRPr lang="zh-CN" altLang="en-US" sz="1300" b="1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charset="-12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zh-CN" altLang="en-US" sz="1300" b="1" u="sng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一件是「老天爷的事」，</a:t>
            </a:r>
            <a:r>
              <a:rPr lang="zh-CN" altLang="en-US" sz="13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诸如：　　</a:t>
            </a:r>
            <a:endParaRPr lang="zh-CN" altLang="en-US" sz="1300" b="1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charset="-12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zh-CN" altLang="en-US" sz="13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刮风、下雨、地震、伊拉克、阿富汗</a:t>
            </a:r>
            <a:r>
              <a:rPr lang="en-US" altLang="zh-CN" sz="13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……</a:t>
            </a:r>
            <a:r>
              <a:rPr lang="zh-CN" altLang="en-US" sz="13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人能力范围以外的事情，都属于老天爷的管辖范围。</a:t>
            </a:r>
            <a:endParaRPr lang="zh-CN" altLang="en-US" sz="1300" b="1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28040" y="3356610"/>
            <a:ext cx="6824980" cy="2748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  <a:buClr>
                <a:schemeClr val="hlink"/>
              </a:buClr>
              <a:buNone/>
            </a:pPr>
            <a:r>
              <a:rPr lang="zh-CN" altLang="en-US" b="1" u="sng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  <a:sym typeface="+mn-ea"/>
              </a:rPr>
              <a:t>人的烦恼来自于：</a:t>
            </a:r>
            <a:endParaRPr lang="zh-CN" altLang="en-US" b="1" u="sng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charset="-122"/>
            </a:endParaRP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zh-CN" altLang="en-US" u="sng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  <a:sym typeface="+mn-ea"/>
              </a:rPr>
              <a:t>        忘了自己的事，</a:t>
            </a:r>
            <a:endParaRPr lang="zh-CN" altLang="en-US" u="sng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charset="-122"/>
            </a:endParaRP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zh-CN" altLang="en-US" u="sng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  <a:sym typeface="+mn-ea"/>
              </a:rPr>
              <a:t>            爱管别人的事，</a:t>
            </a:r>
            <a:endParaRPr lang="zh-CN" altLang="en-US" u="sng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charset="-122"/>
            </a:endParaRP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zh-CN" altLang="en-US" u="sng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  <a:sym typeface="+mn-ea"/>
              </a:rPr>
              <a:t>                担心「老天爷的事」</a:t>
            </a:r>
            <a:r>
              <a:rPr lang="en-US" altLang="zh-CN" u="sng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  <a:sym typeface="+mn-ea"/>
              </a:rPr>
              <a:t>……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  <a:sym typeface="+mn-ea"/>
              </a:rPr>
              <a:t> </a:t>
            </a:r>
            <a:endParaRPr lang="en-US" altLang="zh-CN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charset="-122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None/>
            </a:pPr>
            <a:r>
              <a:rPr lang="zh-CN" altLang="en-US" b="1" u="sng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  <a:sym typeface="+mn-ea"/>
              </a:rPr>
              <a:t>人的幸福来自于：</a:t>
            </a:r>
            <a:endParaRPr lang="zh-CN" altLang="en-US" b="1" u="sng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charset="-122"/>
            </a:endParaRP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zh-CN" altLang="en-US" u="sng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  <a:sym typeface="+mn-ea"/>
              </a:rPr>
              <a:t>        打理好「自己的事」，</a:t>
            </a:r>
            <a:endParaRPr lang="zh-CN" altLang="en-US" u="sng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charset="-122"/>
            </a:endParaRP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zh-CN" altLang="en-US" u="sng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  <a:sym typeface="+mn-ea"/>
              </a:rPr>
              <a:t>            少去管「别人的事」，</a:t>
            </a:r>
            <a:endParaRPr lang="zh-CN" altLang="en-US" u="sng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charset="-122"/>
            </a:endParaRP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zh-CN" altLang="en-US" u="sng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  <a:sym typeface="+mn-ea"/>
              </a:rPr>
              <a:t>                不操心「老天爷的事」。</a:t>
            </a:r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460" name="矩形 2459"/>
          <p:cNvSpPr/>
          <p:nvPr/>
        </p:nvSpPr>
        <p:spPr>
          <a:xfrm>
            <a:off x="3420110" y="188595"/>
            <a:ext cx="2363470" cy="583565"/>
          </a:xfrm>
          <a:prstGeom prst="rect">
            <a:avLst/>
          </a:prstGeom>
          <a:solidFill>
            <a:srgbClr val="87E658"/>
          </a:solidFill>
          <a:ln w="12700">
            <a:noFill/>
          </a:ln>
        </p:spPr>
        <p:txBody>
          <a:bodyPr wrap="square" anchor="t" anchorCtr="0">
            <a:spAutoFit/>
          </a:bodyPr>
          <a:p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宽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心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谣</a:t>
            </a:r>
            <a:endParaRPr lang="zh-CN" altLang="en-US" sz="32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2461" name="矩形 2460"/>
          <p:cNvSpPr/>
          <p:nvPr/>
        </p:nvSpPr>
        <p:spPr>
          <a:xfrm>
            <a:off x="1691640" y="836930"/>
            <a:ext cx="5425440" cy="5692775"/>
          </a:xfrm>
          <a:prstGeom prst="rect">
            <a:avLst/>
          </a:prstGeom>
          <a:solidFill>
            <a:srgbClr val="D9C8E0"/>
          </a:solidFill>
          <a:ln w="12700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日出东海落西山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ctr"/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愁也一天，喜也一天，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ctr"/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遇事不钻牛角尖，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ctr"/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人也舒坦，心也舒坦。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ctr"/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少荤多素日三餐，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ctr"/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粗也香甜，细也香甜。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ctr"/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新旧衣服不挑拣，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ctr"/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好也御寒，赖也御寒。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ctr"/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常与知己聊聊天，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ctr"/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古也谈谈，今也谈谈；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ctr"/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忙也乐观，闲也乐观，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ctr"/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心宽体健养天年，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ctr"/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不是神仙，胜似神仙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。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2462" name="矩形 2461"/>
          <p:cNvSpPr/>
          <p:nvPr/>
        </p:nvSpPr>
        <p:spPr>
          <a:xfrm>
            <a:off x="4937125" y="1620838"/>
            <a:ext cx="182563" cy="290512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p>
            <a:endParaRPr sz="13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2463" name="矩形 2462"/>
          <p:cNvSpPr/>
          <p:nvPr/>
        </p:nvSpPr>
        <p:spPr>
          <a:xfrm>
            <a:off x="4715510" y="1419860"/>
            <a:ext cx="3282950" cy="290513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sz="13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2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1" nodeType="clickEffect">
                                  <p:childTnLst>
                                    <p:set>
                                      <p:cBhvr additive="base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15" dur="500"/>
                                        <p:tgtEl>
                                          <p:spTgt spid="2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" grpId="0" bldLvl="0" animBg="1"/>
      <p:bldP spid="2461" grpId="1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79" name="副标题 2078"/>
          <p:cNvSpPr>
            <a:spLocks noGrp="1"/>
          </p:cNvSpPr>
          <p:nvPr>
            <p:ph type="subTitle" idx="4294967295"/>
          </p:nvPr>
        </p:nvSpPr>
        <p:spPr>
          <a:xfrm>
            <a:off x="1475740" y="1052830"/>
            <a:ext cx="5976938" cy="2881313"/>
          </a:xfrm>
        </p:spPr>
        <p:txBody>
          <a:bodyPr lIns="91440" tIns="45720" rIns="91440" bIns="45720"/>
          <a:lstStyle>
            <a:lvl1pPr marL="0" lvl="0" indent="0" algn="ctr">
              <a:buFont typeface="Arial" panose="020B0604020202020204"/>
              <a:buNone/>
              <a:defRPr>
                <a:solidFill>
                  <a:schemeClr val="tx1"/>
                </a:solidFill>
              </a:defRPr>
            </a:lvl1pPr>
            <a:lvl2pPr marL="457200" lvl="1" indent="0" algn="ctr">
              <a:buFont typeface="Arial" panose="020B0604020202020204"/>
              <a:buNone/>
              <a:defRPr>
                <a:solidFill>
                  <a:schemeClr val="tx1"/>
                </a:solidFill>
              </a:defRPr>
            </a:lvl2pPr>
            <a:lvl3pPr marL="914400" lvl="2" indent="0" algn="ctr">
              <a:buFont typeface="Arial" panose="020B0604020202020204"/>
              <a:buNone/>
              <a:defRPr>
                <a:solidFill>
                  <a:schemeClr val="tx1"/>
                </a:solidFill>
              </a:defRPr>
            </a:lvl3pPr>
            <a:lvl4pPr marL="1371600" lvl="3" indent="0" algn="ctr">
              <a:buFont typeface="Arial" panose="020B0604020202020204"/>
              <a:buNone/>
              <a:defRPr>
                <a:solidFill>
                  <a:schemeClr val="tx1"/>
                </a:solidFill>
              </a:defRPr>
            </a:lvl4pPr>
            <a:lvl5pPr marL="1828800" lvl="4" indent="0" algn="ctr">
              <a:buFont typeface="Arial" panose="020B0604020202020204"/>
              <a:buNone/>
              <a:defRPr>
                <a:solidFill>
                  <a:schemeClr val="tx1"/>
                </a:solidFill>
              </a:defRPr>
            </a:lvl5pPr>
          </a:lstStyle>
          <a:p>
            <a:pPr lvl="0" algn="l">
              <a:lnSpc>
                <a:spcPct val="80000"/>
              </a:lnSpc>
            </a:pP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一、何谓健康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algn="l">
              <a:lnSpc>
                <a:spcPct val="80000"/>
              </a:lnSpc>
            </a:pP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algn="l">
              <a:lnSpc>
                <a:spcPct val="80000"/>
              </a:lnSpc>
            </a:pP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二、何谓心理健康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algn="l">
              <a:lnSpc>
                <a:spcPct val="80000"/>
              </a:lnSpc>
            </a:pP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algn="l">
              <a:lnSpc>
                <a:spcPct val="80000"/>
              </a:lnSpc>
            </a:pP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三、教师心理健康现状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algn="l">
              <a:lnSpc>
                <a:spcPct val="80000"/>
              </a:lnSpc>
            </a:pP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algn="l">
              <a:lnSpc>
                <a:spcPct val="80000"/>
              </a:lnSpc>
            </a:pP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四、教师心理问题产生的原因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algn="l">
              <a:lnSpc>
                <a:spcPct val="80000"/>
              </a:lnSpc>
            </a:pP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algn="l">
              <a:lnSpc>
                <a:spcPct val="80000"/>
              </a:lnSpc>
            </a:pP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五、调适心理的建议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82" name="标题 2081"/>
          <p:cNvSpPr/>
          <p:nvPr>
            <p:ph type="title" idx="4294967295"/>
          </p:nvPr>
        </p:nvSpPr>
        <p:spPr>
          <a:xfrm>
            <a:off x="457200" y="1125538"/>
            <a:ext cx="4762500" cy="550862"/>
          </a:xfrm>
        </p:spPr>
        <p:txBody>
          <a:bodyPr anchor="ctr" anchorCtr="0"/>
          <a:p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一、何谓健康</a:t>
            </a:r>
            <a:endParaRPr lang="zh-CN" altLang="en-US" sz="32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83" name="文本占位符 2082"/>
          <p:cNvSpPr/>
          <p:nvPr>
            <p:ph type="body" idx="4294967295"/>
          </p:nvPr>
        </p:nvSpPr>
        <p:spPr>
          <a:xfrm>
            <a:off x="457200" y="2132965"/>
            <a:ext cx="8229600" cy="4114800"/>
          </a:xfrm>
        </p:spPr>
        <p:txBody>
          <a:bodyPr/>
          <a:p>
            <a:pPr>
              <a:buClr>
                <a:schemeClr val="hlink"/>
              </a:buClr>
            </a:pP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世界卫生组织：一种个体在躯体上、心理上和社会上的完满状态，而不仅仅是没有疾病或虚弱。</a:t>
            </a:r>
            <a:r>
              <a:rPr lang="zh-CN" altLang="en-US" sz="1300">
                <a:solidFill>
                  <a:srgbClr val="000000"/>
                </a:solidFill>
                <a:ea typeface="微软雅黑" panose="020B0503020204020204" charset="-122"/>
              </a:rPr>
              <a:t> </a:t>
            </a:r>
            <a:endParaRPr lang="zh-CN" altLang="en-US" sz="1300">
              <a:solidFill>
                <a:srgbClr val="000000"/>
              </a:solidFill>
              <a:ea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endParaRPr lang="zh-CN" altLang="en-US" sz="1300">
              <a:solidFill>
                <a:srgbClr val="000000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86" name="标题 2085"/>
          <p:cNvSpPr/>
          <p:nvPr>
            <p:ph type="title" idx="4294967295"/>
          </p:nvPr>
        </p:nvSpPr>
        <p:spPr/>
        <p:txBody>
          <a:bodyPr anchor="ctr" anchorCtr="0"/>
          <a:p>
            <a:r>
              <a:rPr lang="zh-CN" altLang="en-US" sz="4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健康新模式</a:t>
            </a:r>
            <a:endParaRPr lang="zh-CN" altLang="en-US" sz="40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87" name="文本占位符 2086"/>
          <p:cNvSpPr/>
          <p:nvPr>
            <p:ph type="body" sz="half" idx="4294967295"/>
          </p:nvPr>
        </p:nvSpPr>
        <p:spPr>
          <a:xfrm>
            <a:off x="457200" y="1905000"/>
            <a:ext cx="4037013" cy="4114800"/>
          </a:xfrm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defRPr sz="2800" b="0" i="0" u="none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Tahoma" panose="020B0604030504040204" pitchFamily="34" charset="0"/>
              <a:defRPr sz="2400" b="0" i="0" u="none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defRPr sz="2000" b="0" i="0" u="none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Tahoma" panose="020B0604030504040204" pitchFamily="34" charset="0"/>
              <a:defRPr sz="1800" b="0" i="0" u="none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defRPr sz="1800" b="0" i="0" u="none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</a:lstStyle>
          <a:p>
            <a:pPr lvl="0">
              <a:buClr>
                <a:schemeClr val="hlink"/>
              </a:buClr>
            </a:pP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</a:rPr>
              <a:t>传统的模式：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88" name="文本占位符 2087"/>
          <p:cNvSpPr/>
          <p:nvPr>
            <p:ph type="body" sz="half" idx="4294967295"/>
          </p:nvPr>
        </p:nvSpPr>
        <p:spPr>
          <a:xfrm>
            <a:off x="455930" y="2493010"/>
            <a:ext cx="4038600" cy="564515"/>
          </a:xfrm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defRPr sz="2800" b="0" i="0" u="none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Tahoma" panose="020B0604030504040204" pitchFamily="34" charset="0"/>
              <a:defRPr sz="2400" b="0" i="0" u="none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defRPr sz="2000" b="0" i="0" u="none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Tahoma" panose="020B0604030504040204" pitchFamily="34" charset="0"/>
              <a:defRPr sz="1800" b="0" i="0" u="none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defRPr sz="1800" b="0" i="0" u="none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</a:lstStyle>
          <a:p>
            <a:pPr lvl="0">
              <a:buClr>
                <a:schemeClr val="hlink"/>
              </a:buClr>
              <a:buNone/>
            </a:pPr>
            <a:r>
              <a:rPr lang="en-US" altLang="zh-CN" sz="1300">
                <a:solidFill>
                  <a:srgbClr val="000000"/>
                </a:solidFill>
                <a:ea typeface="微软雅黑" panose="020B0503020204020204" charset="-122"/>
              </a:rPr>
              <a:t>   </a:t>
            </a:r>
            <a:endParaRPr lang="en-US" altLang="zh-CN" sz="1300">
              <a:solidFill>
                <a:srgbClr val="000000"/>
              </a:solidFill>
              <a:ea typeface="微软雅黑" panose="020B0503020204020204" charset="-122"/>
            </a:endParaRPr>
          </a:p>
          <a:p>
            <a:pPr lvl="0">
              <a:buClr>
                <a:schemeClr val="hlink"/>
              </a:buClr>
            </a:pPr>
            <a:endParaRPr lang="en-US" altLang="zh-CN" sz="1300">
              <a:solidFill>
                <a:srgbClr val="000000"/>
              </a:solidFill>
              <a:ea typeface="微软雅黑" panose="020B0503020204020204" charset="-122"/>
            </a:endParaRPr>
          </a:p>
          <a:p>
            <a:pPr lvl="0">
              <a:buClr>
                <a:schemeClr val="hlink"/>
              </a:buClr>
            </a:pPr>
            <a:endParaRPr lang="en-US" altLang="zh-CN" sz="1300">
              <a:solidFill>
                <a:srgbClr val="000000"/>
              </a:solidFill>
              <a:ea typeface="微软雅黑" panose="020B0503020204020204" charset="-122"/>
            </a:endParaRPr>
          </a:p>
          <a:p>
            <a:pPr lvl="0">
              <a:buClr>
                <a:schemeClr val="hlink"/>
              </a:buClr>
            </a:pPr>
            <a:endParaRPr lang="en-US" altLang="zh-CN" sz="1300">
              <a:solidFill>
                <a:srgbClr val="000000"/>
              </a:solidFill>
              <a:ea typeface="微软雅黑" panose="020B0503020204020204" charset="-122"/>
            </a:endParaRPr>
          </a:p>
          <a:p>
            <a:pPr lvl="0">
              <a:buClr>
                <a:schemeClr val="hlink"/>
              </a:buClr>
            </a:pP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现代的模式：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2089" name="矩形 2088"/>
          <p:cNvSpPr/>
          <p:nvPr/>
        </p:nvSpPr>
        <p:spPr>
          <a:xfrm>
            <a:off x="3131820" y="1905000"/>
            <a:ext cx="4627880" cy="521970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p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健康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无身体疾病、身体强壮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90" name="矩形 2089"/>
          <p:cNvSpPr/>
          <p:nvPr/>
        </p:nvSpPr>
        <p:spPr>
          <a:xfrm>
            <a:off x="3203575" y="3501390"/>
            <a:ext cx="5060950" cy="953135"/>
          </a:xfrm>
          <a:prstGeom prst="rect">
            <a:avLst/>
          </a:prstGeom>
          <a:noFill/>
          <a:ln w="12700">
            <a:noFill/>
          </a:ln>
        </p:spPr>
        <p:txBody>
          <a:bodyPr wrap="square" anchor="t" anchorCtr="0">
            <a:spAutoFit/>
          </a:bodyPr>
          <a:p>
            <a:pPr algn="l"/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健康=身体健康+心理健康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+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社会     适应能力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+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道德健康</a:t>
            </a:r>
            <a:endParaRPr lang="en-US" altLang="zh-CN" sz="280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7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7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7" grpId="0" animBg="1" build="p"/>
      <p:bldP spid="2088" grpId="1" animBg="1" build="p"/>
      <p:bldP spid="2089" grpId="2" animBg="1" build="p"/>
      <p:bldP spid="2090" grpId="3" animBg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94" name="标题 2093"/>
          <p:cNvSpPr/>
          <p:nvPr>
            <p:ph type="title" idx="4294967295"/>
          </p:nvPr>
        </p:nvSpPr>
        <p:spPr>
          <a:xfrm>
            <a:off x="530225" y="765175"/>
            <a:ext cx="5410200" cy="574675"/>
          </a:xfrm>
        </p:spPr>
        <p:txBody>
          <a:bodyPr anchor="ctr" anchorCtr="0"/>
          <a:p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二、何谓心理健康</a:t>
            </a:r>
            <a:endParaRPr lang="zh-CN" altLang="en-US" sz="32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95" name="文本占位符 2094"/>
          <p:cNvSpPr/>
          <p:nvPr>
            <p:ph type="body" idx="4294967295"/>
          </p:nvPr>
        </p:nvSpPr>
        <p:spPr>
          <a:xfrm>
            <a:off x="395288" y="1700213"/>
            <a:ext cx="8229600" cy="4764087"/>
          </a:xfrm>
        </p:spPr>
        <p:txBody>
          <a:bodyPr/>
          <a:p>
            <a:pPr>
              <a:buClr>
                <a:schemeClr val="hlink"/>
              </a:buClr>
            </a:pP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自我：</a:t>
            </a: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了解自我，接纳自我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人际</a:t>
            </a: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：人际和谐（欣赏他人）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情绪</a:t>
            </a: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：情绪认知和调控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人格</a:t>
            </a: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：稳定、完整、和谐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智力</a:t>
            </a: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：正常（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90</a:t>
            </a: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以上就属于健康）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环境</a:t>
            </a: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：接受现实、适应环境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职业与生活</a:t>
            </a: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：热爱职业、热爱生活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94" name="标题 2093"/>
          <p:cNvSpPr/>
          <p:nvPr>
            <p:ph type="title" idx="4294967295"/>
          </p:nvPr>
        </p:nvSpPr>
        <p:spPr>
          <a:xfrm>
            <a:off x="530225" y="765175"/>
            <a:ext cx="5410200" cy="574675"/>
          </a:xfrm>
        </p:spPr>
        <p:txBody>
          <a:bodyPr anchor="ctr" anchorCtr="0"/>
          <a:p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二、何谓心理健康</a:t>
            </a:r>
            <a:endParaRPr lang="zh-CN" altLang="en-US" sz="32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95" name="文本占位符 2094"/>
          <p:cNvSpPr/>
          <p:nvPr>
            <p:ph type="body" idx="4294967295"/>
          </p:nvPr>
        </p:nvSpPr>
        <p:spPr>
          <a:xfrm>
            <a:off x="395288" y="1700213"/>
            <a:ext cx="8229600" cy="4764087"/>
          </a:xfrm>
        </p:spPr>
        <p:txBody>
          <a:bodyPr/>
          <a:p>
            <a:pPr>
              <a:buClr>
                <a:schemeClr val="hlink"/>
              </a:buClr>
            </a:pP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自我：</a:t>
            </a: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了解自我，接纳自我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人际</a:t>
            </a: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：人际和谐（欣赏他人）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情绪</a:t>
            </a: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：情绪认知和调控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人格</a:t>
            </a: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：稳定、完整、和谐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智力</a:t>
            </a: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：正常（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90</a:t>
            </a: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以上就属于健康）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环境</a:t>
            </a: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：接受现实、适应环境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职业与生活</a:t>
            </a: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：热爱职业、热爱生活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95" name="文本占位符 2094"/>
          <p:cNvSpPr/>
          <p:nvPr>
            <p:ph type="body" idx="4294967295"/>
          </p:nvPr>
        </p:nvSpPr>
        <p:spPr>
          <a:xfrm>
            <a:off x="395605" y="386080"/>
            <a:ext cx="8229600" cy="6085205"/>
          </a:xfrm>
        </p:spPr>
        <p:txBody>
          <a:bodyPr/>
          <a:p>
            <a:pPr marL="0" indent="0">
              <a:buClr>
                <a:schemeClr val="hlink"/>
              </a:buClr>
              <a:buNone/>
            </a:pP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 是否变得很健忘?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 是否经常束手无策?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 是否总把心思集中在以自己为中心的事情上?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 是否喜欢谈起往事?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 是否总是爱发牢骚?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 是否对发生在眼前的事漠不关心?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7 是否对亲人产生疏离感，甚至想独自生活?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8 是否对接受新事物感到非常困难?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9 是否对与自己有关的事过于敏感?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10 是否不愿与人交往?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11 是否觉得自己已经跟不上时代?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12 是否常常很冲动?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13 是否常会莫名其妙地伤感?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14 是否觉得生活枯燥无味，没有意义?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15 是否渐渐喜好收集不实用的东西?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16 是否常常无缘无故地生气?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如果你的答案有</a:t>
            </a:r>
            <a:r>
              <a:rPr lang="zh-CN" altLang="en-US" sz="1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7条以上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是肯定的，那么你的心理就出现</a:t>
            </a:r>
            <a:r>
              <a:rPr lang="zh-CN" altLang="en-US" sz="1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老化危机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了，要小心保护自己的心理了。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98" name="标题 2097"/>
          <p:cNvSpPr/>
          <p:nvPr>
            <p:ph type="title" idx="4294967295"/>
          </p:nvPr>
        </p:nvSpPr>
        <p:spPr/>
        <p:txBody>
          <a:bodyPr anchor="ctr" anchorCtr="0"/>
          <a:p>
            <a:r>
              <a:rPr lang="zh-CN" altLang="en-US" sz="3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三、教师心理健康现状</a:t>
            </a:r>
            <a:endParaRPr lang="zh-CN" altLang="en-US" sz="36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99" name="文本占位符 2098"/>
          <p:cNvSpPr/>
          <p:nvPr>
            <p:ph type="body" idx="4294967295"/>
          </p:nvPr>
        </p:nvSpPr>
        <p:spPr>
          <a:xfrm>
            <a:off x="457200" y="1421130"/>
            <a:ext cx="8435975" cy="5176520"/>
          </a:xfrm>
        </p:spPr>
        <p:txBody>
          <a:bodyPr/>
          <a:p>
            <a:pPr>
              <a:buClr>
                <a:schemeClr val="hlink"/>
              </a:buClr>
            </a:pP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中小学教师心理疾病的检出率高于正常群体。</a:t>
            </a:r>
            <a:endParaRPr lang="zh-CN" altLang="en-US" sz="24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endParaRPr lang="zh-CN" altLang="en-US" sz="24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en-US" altLang="zh-CN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2000</a:t>
            </a: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年，国家中小学生心理健康教育课题组对</a:t>
            </a:r>
            <a:r>
              <a:rPr lang="en-US" altLang="zh-CN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168</a:t>
            </a: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所城乡中小学的</a:t>
            </a:r>
            <a:r>
              <a:rPr lang="en-US" altLang="zh-CN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2292</a:t>
            </a: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名教师进行的检测，发现有</a:t>
            </a:r>
            <a:r>
              <a:rPr lang="en-US" altLang="zh-CN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51.2%</a:t>
            </a: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的教师存在心理问题，其中</a:t>
            </a:r>
            <a:r>
              <a:rPr lang="en-US" altLang="zh-CN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32.2%</a:t>
            </a: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的教师属于轻度心理障碍，</a:t>
            </a:r>
            <a:r>
              <a:rPr lang="en-US" altLang="zh-CN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16.6%</a:t>
            </a: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属于中度心理障碍，</a:t>
            </a:r>
            <a:r>
              <a:rPr lang="en-US" altLang="zh-CN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2.5%</a:t>
            </a: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已构成心理疾病</a:t>
            </a:r>
            <a:endParaRPr lang="zh-CN" altLang="en-US" sz="24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Clr>
                <a:schemeClr val="hlink"/>
              </a:buClr>
              <a:buNone/>
            </a:pPr>
            <a:endParaRPr lang="zh-CN" altLang="en-US" sz="24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教师心理问题主要表现为：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自卑心态严重、嫉妒情绪突出、虚荣心理明显、焦虑水平偏高、逆反心理较强</a:t>
            </a:r>
            <a:endParaRPr lang="zh-CN" altLang="en-US" sz="24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38" name="文本占位符 2137"/>
          <p:cNvSpPr/>
          <p:nvPr>
            <p:ph type="body" idx="4294967295"/>
          </p:nvPr>
        </p:nvSpPr>
        <p:spPr>
          <a:xfrm>
            <a:off x="685800" y="4419600"/>
            <a:ext cx="7772400" cy="1981200"/>
          </a:xfrm>
        </p:spPr>
        <p:txBody>
          <a:bodyPr/>
          <a:p>
            <a:pPr>
              <a:lnSpc>
                <a:spcPct val="110000"/>
              </a:lnSpc>
              <a:buClr>
                <a:schemeClr val="hlink"/>
              </a:buClr>
            </a:pPr>
            <a:r>
              <a:rPr lang="en-US" altLang="zh-CN" sz="1300" b="1">
                <a:solidFill>
                  <a:srgbClr val="000000"/>
                </a:solidFill>
                <a:ea typeface="微软雅黑" panose="020B0503020204020204" charset="-122"/>
              </a:rPr>
              <a:t>A</a:t>
            </a:r>
            <a:r>
              <a:rPr lang="zh-CN" altLang="en-US" sz="1300" b="1">
                <a:solidFill>
                  <a:srgbClr val="000000"/>
                </a:solidFill>
                <a:ea typeface="微软雅黑" panose="020B0503020204020204" charset="-122"/>
              </a:rPr>
              <a:t>、超过</a:t>
            </a:r>
            <a:r>
              <a:rPr lang="en-US" altLang="zh-CN" sz="1300" b="1">
                <a:solidFill>
                  <a:srgbClr val="000000"/>
                </a:solidFill>
                <a:ea typeface="微软雅黑" panose="020B0503020204020204" charset="-122"/>
              </a:rPr>
              <a:t>80%</a:t>
            </a:r>
            <a:r>
              <a:rPr lang="zh-CN" altLang="en-US" sz="1300" b="1">
                <a:solidFill>
                  <a:srgbClr val="000000"/>
                </a:solidFill>
                <a:ea typeface="微软雅黑" panose="020B0503020204020204" charset="-122"/>
              </a:rPr>
              <a:t>的被调查教师反映压力较大</a:t>
            </a:r>
            <a:r>
              <a:rPr lang="zh-CN" altLang="en-US" sz="1300">
                <a:solidFill>
                  <a:srgbClr val="000000"/>
                </a:solidFill>
                <a:ea typeface="微软雅黑" panose="020B0503020204020204" charset="-122"/>
              </a:rPr>
              <a:t> </a:t>
            </a:r>
            <a:endParaRPr lang="zh-CN" altLang="en-US" sz="1300">
              <a:solidFill>
                <a:srgbClr val="000000"/>
              </a:solidFill>
              <a:latin typeface="楷体_GB2312" pitchFamily="49" charset="-122"/>
              <a:ea typeface="微软雅黑" panose="020B0503020204020204" charset="-122"/>
            </a:endParaRPr>
          </a:p>
          <a:p>
            <a:pPr>
              <a:lnSpc>
                <a:spcPct val="110000"/>
              </a:lnSpc>
              <a:buClr>
                <a:schemeClr val="hlink"/>
              </a:buClr>
            </a:pPr>
            <a:r>
              <a:rPr lang="zh-CN" altLang="en-US" sz="1300">
                <a:solidFill>
                  <a:srgbClr val="000000"/>
                </a:solidFill>
                <a:latin typeface="楷体_GB2312" pitchFamily="49" charset="-122"/>
                <a:ea typeface="微软雅黑" panose="020B0503020204020204" charset="-122"/>
              </a:rPr>
              <a:t>以上统计结果表明，有</a:t>
            </a:r>
            <a:r>
              <a:rPr lang="en-US" altLang="zh-CN" sz="1300">
                <a:solidFill>
                  <a:srgbClr val="000000"/>
                </a:solidFill>
                <a:latin typeface="楷体_GB2312" pitchFamily="49" charset="-122"/>
                <a:ea typeface="微软雅黑" panose="020B0503020204020204" charset="-122"/>
              </a:rPr>
              <a:t>34.60%</a:t>
            </a:r>
            <a:r>
              <a:rPr lang="zh-CN" altLang="en-US" sz="1300">
                <a:solidFill>
                  <a:srgbClr val="000000"/>
                </a:solidFill>
                <a:latin typeface="楷体_GB2312" pitchFamily="49" charset="-122"/>
                <a:ea typeface="微软雅黑" panose="020B0503020204020204" charset="-122"/>
              </a:rPr>
              <a:t>的被调查教师反映压力非常大，有</a:t>
            </a:r>
            <a:r>
              <a:rPr lang="en-US" altLang="zh-CN" sz="1300">
                <a:solidFill>
                  <a:srgbClr val="000000"/>
                </a:solidFill>
                <a:latin typeface="楷体_GB2312" pitchFamily="49" charset="-122"/>
                <a:ea typeface="微软雅黑" panose="020B0503020204020204" charset="-122"/>
              </a:rPr>
              <a:t>47.60%</a:t>
            </a:r>
            <a:r>
              <a:rPr lang="zh-CN" altLang="en-US" sz="1300">
                <a:solidFill>
                  <a:srgbClr val="000000"/>
                </a:solidFill>
                <a:latin typeface="楷体_GB2312" pitchFamily="49" charset="-122"/>
                <a:ea typeface="微软雅黑" panose="020B0503020204020204" charset="-122"/>
              </a:rPr>
              <a:t>的被调查教师反映压力比较大，两者加起来占到了被调查教师的</a:t>
            </a:r>
            <a:r>
              <a:rPr lang="en-US" altLang="zh-CN" sz="1300">
                <a:solidFill>
                  <a:srgbClr val="000000"/>
                </a:solidFill>
                <a:latin typeface="楷体_GB2312" pitchFamily="49" charset="-122"/>
                <a:ea typeface="微软雅黑" panose="020B0503020204020204" charset="-122"/>
              </a:rPr>
              <a:t>82.2%</a:t>
            </a:r>
            <a:r>
              <a:rPr lang="zh-CN" altLang="en-US" sz="1300">
                <a:solidFill>
                  <a:srgbClr val="000000"/>
                </a:solidFill>
                <a:latin typeface="楷体_GB2312" pitchFamily="49" charset="-122"/>
                <a:ea typeface="微软雅黑" panose="020B0503020204020204" charset="-122"/>
              </a:rPr>
              <a:t>，说明绝大部分教师都感觉压力比较大，教师的压力已经成为我国教育改革必须关注的问题之一。</a:t>
            </a:r>
            <a:r>
              <a:rPr lang="zh-CN" altLang="en-US" sz="1300">
                <a:solidFill>
                  <a:srgbClr val="000000"/>
                </a:solidFill>
                <a:ea typeface="微软雅黑" panose="020B0503020204020204" charset="-122"/>
              </a:rPr>
              <a:t> </a:t>
            </a:r>
            <a:endParaRPr lang="zh-CN" altLang="en-US" sz="1300">
              <a:solidFill>
                <a:srgbClr val="000000"/>
              </a:solidFill>
              <a:ea typeface="微软雅黑" panose="020B0503020204020204" charset="-122"/>
            </a:endParaRPr>
          </a:p>
        </p:txBody>
      </p:sp>
      <p:pic>
        <p:nvPicPr>
          <p:cNvPr id="2139" name="图片 2138" descr="教师生存状况调查报告：教师生存状况分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1600" y="0"/>
            <a:ext cx="6934200" cy="42783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4056,&quot;width&quot;:5408}"/>
</p:tagLst>
</file>

<file path=ppt/tags/tag2.xml><?xml version="1.0" encoding="utf-8"?>
<p:tagLst xmlns:p="http://schemas.openxmlformats.org/presentationml/2006/main">
  <p:tag name="COMMONDATA" val="eyJoZGlkIjoiYjk5ODM0YmMxOWJiYWQyNDU4MGIzYWRmYTA0ZmI5NDcifQ==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 overriden">
  <a:themeElements>
    <a:clrScheme name="">
      <a:dk1>
        <a:srgbClr val="FFFFFF"/>
      </a:dk1>
      <a:lt1>
        <a:srgbClr val="000099"/>
      </a:lt1>
      <a:dk2>
        <a:srgbClr val="FFFFFF"/>
      </a:dk2>
      <a:lt2>
        <a:srgbClr val="010199"/>
      </a:lt2>
      <a:accent1>
        <a:srgbClr val="33CCCC"/>
      </a:accent1>
      <a:accent2>
        <a:srgbClr val="00C6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CC00"/>
      </a:hlink>
      <a:folHlink>
        <a:srgbClr val="6699FF"/>
      </a:folHlink>
    </a:clrScheme>
    <a:fontScheme name="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101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93FF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72E88"/>
        </a:dk1>
        <a:lt1>
          <a:srgbClr val="FFFFFF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3366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00"/>
        </a:dk1>
        <a:lt1>
          <a:srgbClr val="FFFFFF"/>
        </a:lt1>
        <a:dk2>
          <a:srgbClr val="0000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B80"/>
        </a:dk1>
        <a:lt1>
          <a:srgbClr val="FFFFFF"/>
        </a:lt1>
        <a:dk2>
          <a:srgbClr val="00000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6600"/>
        </a:dk1>
        <a:lt1>
          <a:srgbClr val="FFFFFF"/>
        </a:lt1>
        <a:dk2>
          <a:srgbClr val="5F5F5F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BA2F"/>
        </a:dk1>
        <a:lt1>
          <a:srgbClr val="FFFFFF"/>
        </a:lt1>
        <a:dk2>
          <a:srgbClr val="000000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相邻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">
      <a:majorFont>
        <a:latin typeface="Tw Cen MT"/>
        <a:ea typeface="Arial"/>
        <a:cs typeface=""/>
      </a:majorFont>
      <a:minorFont>
        <a:latin typeface="Tw Cen MT"/>
        <a:ea typeface="Arial"/>
        <a:cs typeface=""/>
      </a:minorFont>
    </a:fontScheme>
    <a:fmtScheme name="相邻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Arial"/>
        <a:cs typeface=""/>
      </a:majorFont>
      <a:minorFont>
        <a:latin typeface="Calibri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Arial">
      <a:maj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FFFFFF"/>
    </a:dk1>
    <a:lt1>
      <a:srgbClr val="000099"/>
    </a:lt1>
    <a:dk2>
      <a:srgbClr val="FFFFFF"/>
    </a:dk2>
    <a:lt2>
      <a:srgbClr val="010199"/>
    </a:lt2>
    <a:accent1>
      <a:srgbClr val="33CCCC"/>
    </a:accent1>
    <a:accent2>
      <a:srgbClr val="00C600"/>
    </a:accent2>
    <a:accent3>
      <a:srgbClr val="AAAACA"/>
    </a:accent3>
    <a:accent4>
      <a:srgbClr val="DCDCDC"/>
    </a:accent4>
    <a:accent5>
      <a:srgbClr val="ADE2E2"/>
    </a:accent5>
    <a:accent6>
      <a:srgbClr val="00B100"/>
    </a:accent6>
    <a:hlink>
      <a:srgbClr val="FFCC00"/>
    </a:hlink>
    <a:folHlink>
      <a:srgbClr val="66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2350</Words>
  <Application>WPS 演示</Application>
  <PresentationFormat>Экран</PresentationFormat>
  <Paragraphs>199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18</vt:i4>
      </vt:variant>
    </vt:vector>
  </HeadingPairs>
  <TitlesOfParts>
    <vt:vector size="34" baseType="lpstr">
      <vt:lpstr>Arial</vt:lpstr>
      <vt:lpstr>宋体</vt:lpstr>
      <vt:lpstr>Wingdings</vt:lpstr>
      <vt:lpstr>Tahoma</vt:lpstr>
      <vt:lpstr>Arial</vt:lpstr>
      <vt:lpstr>Tw Cen MT</vt:lpstr>
      <vt:lpstr>Segoe Print</vt:lpstr>
      <vt:lpstr>Calibri</vt:lpstr>
      <vt:lpstr>微软雅黑</vt:lpstr>
      <vt:lpstr>楷体_GB2312</vt:lpstr>
      <vt:lpstr>新宋体</vt:lpstr>
      <vt:lpstr>Arial Unicode MS</vt:lpstr>
      <vt:lpstr>Times New Roman</vt:lpstr>
      <vt:lpstr> overriden</vt:lpstr>
      <vt:lpstr>相邻</vt:lpstr>
      <vt:lpstr>Office 主题</vt:lpstr>
      <vt:lpstr>“爱己再爱人”教师心理调适                    孟河实验小学 王艳</vt:lpstr>
      <vt:lpstr>PowerPoint 演示文稿</vt:lpstr>
      <vt:lpstr>一、何谓健康</vt:lpstr>
      <vt:lpstr>健康新模式</vt:lpstr>
      <vt:lpstr>二、何谓心理健康</vt:lpstr>
      <vt:lpstr>二、何谓心理健康</vt:lpstr>
      <vt:lpstr>二、何谓心理健康</vt:lpstr>
      <vt:lpstr>三、教师心理健康现状</vt:lpstr>
      <vt:lpstr>PowerPoint 演示文稿</vt:lpstr>
      <vt:lpstr>PowerPoint 演示文稿</vt:lpstr>
      <vt:lpstr>PowerPoint 演示文稿</vt:lpstr>
      <vt:lpstr>因为：</vt:lpstr>
      <vt:lpstr>四、教师心理问题产生的原因</vt:lpstr>
      <vt:lpstr>五、心理调适的建议</vt:lpstr>
      <vt:lpstr> 深呼吸法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Lynn</cp:lastModifiedBy>
  <cp:revision>157</cp:revision>
  <dcterms:created xsi:type="dcterms:W3CDTF">2009-03-29T07:14:00Z</dcterms:created>
  <dcterms:modified xsi:type="dcterms:W3CDTF">2022-09-15T04:03:19Z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B9C59B16ACCE4CB8A2BF2E46E811DA09</vt:lpwstr>
  </property>
  <property fmtid="{D5CDD505-2E9C-101B-9397-08002B2CF9AE}" pid="3" name="KSOProductBuildVer">
    <vt:lpwstr>2052-11.1.0.11544</vt:lpwstr>
  </property>
</Properties>
</file>