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3"/>
    <p:sldMasterId id="2147483668" r:id="rId4"/>
  </p:sldMasterIdLst>
  <p:notesMasterIdLst>
    <p:notesMasterId r:id="rId6"/>
  </p:notesMasterIdLst>
  <p:sldIdLst>
    <p:sldId id="292" r:id="rId5"/>
    <p:sldId id="340" r:id="rId7"/>
    <p:sldId id="341" r:id="rId8"/>
    <p:sldId id="371" r:id="rId9"/>
    <p:sldId id="373" r:id="rId10"/>
    <p:sldId id="364" r:id="rId11"/>
    <p:sldId id="377" r:id="rId12"/>
    <p:sldId id="365" r:id="rId13"/>
    <p:sldId id="367" r:id="rId14"/>
    <p:sldId id="407" r:id="rId15"/>
    <p:sldId id="408" r:id="rId16"/>
    <p:sldId id="409" r:id="rId17"/>
    <p:sldId id="366" r:id="rId18"/>
    <p:sldId id="378" r:id="rId19"/>
    <p:sldId id="404" r:id="rId20"/>
    <p:sldId id="411" r:id="rId21"/>
    <p:sldId id="410" r:id="rId22"/>
    <p:sldId id="403" r:id="rId23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9A08"/>
    <a:srgbClr val="FF1935"/>
    <a:srgbClr val="008F8F"/>
    <a:srgbClr val="C8002D"/>
    <a:srgbClr val="00789C"/>
    <a:srgbClr val="821683"/>
    <a:srgbClr val="FF2551"/>
    <a:srgbClr val="721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61" autoAdjust="0"/>
    <p:restoredTop sz="94963" autoAdjust="0"/>
  </p:normalViewPr>
  <p:slideViewPr>
    <p:cSldViewPr>
      <p:cViewPr varScale="1">
        <p:scale>
          <a:sx n="140" d="100"/>
          <a:sy n="140" d="100"/>
        </p:scale>
        <p:origin x="666" y="114"/>
      </p:cViewPr>
      <p:guideLst>
        <p:guide orient="horz" pos="1617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50" d="100"/>
        <a:sy n="5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gs" Target="tags/tag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4BEC8BF1-99E8-4848-B983-4C5DD8CF6738}" type="datetimeFigureOut">
              <a:rPr lang="zh-CN" altLang="en-US"/>
            </a:fld>
            <a:endParaRPr lang="zh-CN" altLang="en-US"/>
          </a:p>
        </p:txBody>
      </p:sp>
      <p:sp>
        <p:nvSpPr>
          <p:cNvPr id="5124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8D0BA9BC-71E6-46F0-A9FA-DF238009702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1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1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/>
            <a:fld id="{B37CF9A3-D206-4159-834E-CC90114483E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22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fld id="{68C0887E-0C47-4A76-AD80-10D16889E05C}" type="datetime1"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sym typeface="+mn-ea"/>
              </a:rPr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="b"/>
          <a:lstStyle/>
          <a:p>
            <a:pPr>
              <a:buFontTx/>
              <a:buNone/>
              <a:defRPr/>
            </a:pPr>
            <a:fld id="{0B13D6D7-27DA-4C54-BFED-70883B80F5FE}" type="slidenum"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sym typeface="+mn-ea"/>
              </a:rPr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43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fld id="{68C0887E-0C47-4A76-AD80-10D16889E05C}" type="datetime1"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sym typeface="+mn-ea"/>
              </a:rPr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="b"/>
          <a:lstStyle/>
          <a:p>
            <a:pPr>
              <a:buFontTx/>
              <a:buNone/>
              <a:defRPr/>
            </a:pPr>
            <a:fld id="{91EBD501-6DAB-4AD8-A1DD-46EED7454365}" type="slidenum"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sym typeface="+mn-ea"/>
              </a:rPr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fld id="{68C0887E-0C47-4A76-AD80-10D16889E05C}" type="datetime1"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sym typeface="+mn-ea"/>
              </a:rPr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="b"/>
          <a:lstStyle/>
          <a:p>
            <a:pPr>
              <a:buFontTx/>
              <a:buNone/>
              <a:defRPr/>
            </a:pPr>
            <a:fld id="{D516C14A-BE4F-451C-AFD7-6A4130E3B503}" type="slidenum"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sym typeface="+mn-ea"/>
              </a:rPr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481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fld id="{68C0887E-0C47-4A76-AD80-10D16889E05C}" type="datetime1"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sym typeface="+mn-ea"/>
              </a:rPr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="b"/>
          <a:lstStyle/>
          <a:p>
            <a:pPr>
              <a:buFontTx/>
              <a:buNone/>
              <a:defRPr/>
            </a:pPr>
            <a:fld id="{9B4D6864-0789-4A30-9ED4-DF5A5B0E1F57}" type="slidenum"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sym typeface="+mn-ea"/>
              </a:rPr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fld id="{68C0887E-0C47-4A76-AD80-10D16889E05C}" type="datetime1"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sym typeface="+mn-ea"/>
              </a:rPr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="b"/>
          <a:lstStyle/>
          <a:p>
            <a:pPr>
              <a:buFontTx/>
              <a:buNone/>
              <a:defRPr/>
            </a:pPr>
            <a:fld id="{696F0264-3180-4452-B435-E214076B2BE4}" type="slidenum"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sym typeface="+mn-ea"/>
              </a:rPr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fld id="{68C0887E-0C47-4A76-AD80-10D16889E05C}" type="datetime1"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sym typeface="+mn-ea"/>
              </a:rPr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="b"/>
          <a:lstStyle/>
          <a:p>
            <a:pPr>
              <a:buFontTx/>
              <a:buNone/>
              <a:defRPr/>
            </a:pPr>
            <a:fld id="{696F0264-3180-4452-B435-E214076B2BE4}" type="slidenum"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sym typeface="+mn-ea"/>
              </a:rPr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fld id="{68C0887E-0C47-4A76-AD80-10D16889E05C}" type="datetime1"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sym typeface="+mn-ea"/>
              </a:rPr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="b"/>
          <a:lstStyle/>
          <a:p>
            <a:pPr>
              <a:buFontTx/>
              <a:buNone/>
              <a:defRPr/>
            </a:pPr>
            <a:fld id="{696F0264-3180-4452-B435-E214076B2BE4}" type="slidenum"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sym typeface="+mn-ea"/>
              </a:rPr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02B12-025C-4E28-ABB4-CE3C5B8FD1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5B826-6809-49B3-9B4B-177D412235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50996-6937-4E13-A077-04093AB5FB1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5B826-6809-49B3-9B4B-177D412235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4FED8-D3B9-49C6-AE25-60D7207DB97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5B826-6809-49B3-9B4B-177D412235B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5515A-6F58-4543-A7A9-668F4A457C1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5B826-6809-49B3-9B4B-177D412235B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13909-84F5-497E-95EF-D5B39E9FAD7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5B826-6809-49B3-9B4B-177D412235B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A2DB2-4FCF-4846-BA84-7CC6ECD480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5B826-6809-49B3-9B4B-177D412235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46DA6-171F-4627-9E1C-1670A93671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5B826-6809-49B3-9B4B-177D412235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4A75-A44F-42F9-B45A-929485E1E51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5B826-6809-49B3-9B4B-177D412235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68185-B8D2-44AB-80AE-5A12DD4AE2B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5B826-6809-49B3-9B4B-177D412235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CF2AA-A906-41EC-80C4-E1B4F7B49BE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3905250"/>
            <a:ext cx="916622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547688"/>
            <a:ext cx="9145588" cy="4421187"/>
          </a:xfrm>
          <a:prstGeom prst="rect">
            <a:avLst/>
          </a:prstGeom>
          <a:solidFill>
            <a:sysClr val="window" lastClr="FFFFFF">
              <a:alpha val="81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0A9ED-B137-4EEB-9FB7-9B1F816D7FFC}" type="datetime1">
              <a:rPr lang="zh-CN" altLang="en-US"/>
            </a:fld>
            <a:endParaRPr lang="zh-CN" altLang="en-US" sz="1800">
              <a:solidFill>
                <a:srgbClr val="BC0000"/>
              </a:solidFill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F797A-3463-42AA-B1A5-801B9055BF69}" type="slidenum">
              <a:rPr lang="zh-CN" altLang="en-US"/>
            </a:fld>
            <a:endParaRPr lang="zh-CN" altLang="en-US" sz="1800">
              <a:solidFill>
                <a:srgbClr val="BC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19F36-1BB6-434E-8B28-ED1FD78F648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0A9ED-B137-4EEB-9FB7-9B1F816D7FFC}" type="datetime1">
              <a:rPr lang="zh-CN" altLang="en-US"/>
            </a:fld>
            <a:endParaRPr lang="zh-CN" altLang="en-US" sz="1800">
              <a:solidFill>
                <a:srgbClr val="BC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235AC-77BB-4B67-94B2-CDB2A98DDFF6}" type="slidenum">
              <a:rPr lang="zh-CN" altLang="en-US"/>
            </a:fld>
            <a:endParaRPr lang="zh-CN" altLang="en-US" sz="1800">
              <a:solidFill>
                <a:srgbClr val="BC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9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0A9ED-B137-4EEB-9FB7-9B1F816D7FFC}" type="datetime1">
              <a:rPr lang="zh-CN" altLang="en-US"/>
            </a:fld>
            <a:endParaRPr lang="zh-CN" altLang="en-US" sz="1800">
              <a:solidFill>
                <a:srgbClr val="BC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526D7-C1B5-4B08-A0AF-59555EBE931E}" type="slidenum">
              <a:rPr lang="zh-CN" altLang="en-US"/>
            </a:fld>
            <a:endParaRPr lang="zh-CN" altLang="en-US" sz="1800">
              <a:solidFill>
                <a:srgbClr val="BC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0A9ED-B137-4EEB-9FB7-9B1F816D7FFC}" type="datetime1">
              <a:rPr lang="zh-CN" altLang="en-US"/>
            </a:fld>
            <a:endParaRPr lang="zh-CN" altLang="en-US" sz="1800">
              <a:solidFill>
                <a:srgbClr val="BC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D089-E685-40F6-887F-5B5526834CFF}" type="slidenum">
              <a:rPr lang="zh-CN" altLang="en-US"/>
            </a:fld>
            <a:endParaRPr lang="zh-CN" altLang="en-US" sz="1800">
              <a:solidFill>
                <a:srgbClr val="BC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0A9ED-B137-4EEB-9FB7-9B1F816D7FFC}" type="datetime1">
              <a:rPr lang="zh-CN" altLang="en-US"/>
            </a:fld>
            <a:endParaRPr lang="zh-CN" altLang="en-US" sz="1800">
              <a:solidFill>
                <a:srgbClr val="BC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5F053-BD2B-4EAA-866C-0D4729FB37E8}" type="slidenum">
              <a:rPr lang="zh-CN" altLang="en-US"/>
            </a:fld>
            <a:endParaRPr lang="zh-CN" altLang="en-US" sz="1800">
              <a:solidFill>
                <a:srgbClr val="BC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0A9ED-B137-4EEB-9FB7-9B1F816D7FFC}" type="datetime1">
              <a:rPr lang="zh-CN" altLang="en-US"/>
            </a:fld>
            <a:endParaRPr lang="zh-CN" altLang="en-US" sz="1800">
              <a:solidFill>
                <a:srgbClr val="BC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CBE2E-0B81-4A01-BA04-5F5254B821CA}" type="slidenum">
              <a:rPr lang="zh-CN" altLang="en-US"/>
            </a:fld>
            <a:endParaRPr lang="zh-CN" altLang="en-US" sz="1800">
              <a:solidFill>
                <a:srgbClr val="BC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0A9ED-B137-4EEB-9FB7-9B1F816D7FFC}" type="datetime1">
              <a:rPr lang="zh-CN" altLang="en-US"/>
            </a:fld>
            <a:endParaRPr lang="zh-CN" altLang="en-US" sz="1800">
              <a:solidFill>
                <a:srgbClr val="BC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EA192-5225-485D-85BC-69DEACA466DA}" type="slidenum">
              <a:rPr lang="zh-CN" altLang="en-US"/>
            </a:fld>
            <a:endParaRPr lang="zh-CN" altLang="en-US" sz="1800">
              <a:solidFill>
                <a:srgbClr val="BC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0A9ED-B137-4EEB-9FB7-9B1F816D7FFC}" type="datetime1">
              <a:rPr lang="zh-CN" altLang="en-US"/>
            </a:fld>
            <a:endParaRPr lang="zh-CN" altLang="en-US" sz="1800">
              <a:solidFill>
                <a:srgbClr val="BC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1A59D-17BE-4179-B40C-47F17D0CC19F}" type="slidenum">
              <a:rPr lang="zh-CN" altLang="en-US"/>
            </a:fld>
            <a:endParaRPr lang="zh-CN" altLang="en-US" sz="1800">
              <a:solidFill>
                <a:srgbClr val="BC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Verdana" panose="020B060403050404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0A9ED-B137-4EEB-9FB7-9B1F816D7FFC}" type="datetime1">
              <a:rPr lang="zh-CN" altLang="en-US"/>
            </a:fld>
            <a:endParaRPr lang="zh-CN" altLang="en-US" sz="1800">
              <a:solidFill>
                <a:srgbClr val="BC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605AC-17BC-4398-8547-C582B0D994F2}" type="slidenum">
              <a:rPr lang="zh-CN" altLang="en-US"/>
            </a:fld>
            <a:endParaRPr lang="zh-CN" altLang="en-US" sz="1800">
              <a:solidFill>
                <a:srgbClr val="BC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0A9ED-B137-4EEB-9FB7-9B1F816D7FFC}" type="datetime1">
              <a:rPr lang="zh-CN" altLang="en-US"/>
            </a:fld>
            <a:endParaRPr lang="zh-CN" altLang="en-US" sz="1800">
              <a:solidFill>
                <a:srgbClr val="BC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FDD02-26D5-4A1C-9F50-E25C948C359F}" type="slidenum">
              <a:rPr lang="zh-CN" altLang="en-US"/>
            </a:fld>
            <a:endParaRPr lang="zh-CN" altLang="en-US" sz="1800">
              <a:solidFill>
                <a:srgbClr val="BC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0A9ED-B137-4EEB-9FB7-9B1F816D7FFC}" type="datetime1">
              <a:rPr lang="zh-CN" altLang="en-US"/>
            </a:fld>
            <a:endParaRPr lang="zh-CN" altLang="en-US" sz="1800">
              <a:solidFill>
                <a:srgbClr val="BC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F8F98-4EE4-4874-A11A-7D5E3CC37D2A}" type="slidenum">
              <a:rPr lang="zh-CN" altLang="en-US"/>
            </a:fld>
            <a:endParaRPr lang="zh-CN" altLang="en-US" sz="1800">
              <a:solidFill>
                <a:srgbClr val="BC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503E9-EF2A-4B54-A54E-787D52DA06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7A001-59BB-4F66-9195-64EA7D9BD33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3C1B9-152B-466D-842D-02A4DD89F98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BA939-A075-4C28-A363-446544591D8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E8EBA-05BB-487C-B1E4-7D9E3D4C7DE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单击以编辑母版副标题样式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5B826-6809-49B3-9B4B-177D412235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7F1F-34A7-4360-9FF6-17FE7BB068D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5B826-6809-49B3-9B4B-177D412235B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1D571-A41D-49AB-9CF6-DECDDF842C3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530820CF-B880-4189-942D-D702A7CBA73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311D8476-6003-4673-9E34-3182373928E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11808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fontAlgn="auto">
              <a:spcBef>
                <a:spcPts val="0"/>
              </a:spcBef>
              <a:spcAft>
                <a:spcPts val="0"/>
              </a:spcAft>
              <a:buFontTx/>
              <a:buNone/>
              <a:defRPr sz="900" smtClean="0">
                <a:solidFill>
                  <a:prstClr val="black">
                    <a:tint val="75000"/>
                  </a:prstClr>
                </a:solidFill>
                <a:latin typeface="等线"/>
                <a:ea typeface="微软雅黑" panose="020B0503020204020204" charset="-122"/>
              </a:defRPr>
            </a:lvl1pPr>
          </a:lstStyle>
          <a:p>
            <a:pPr>
              <a:defRPr/>
            </a:pPr>
            <a:fld id="{9CE5B826-6809-49B3-9B4B-177D412235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fontAlgn="auto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prstClr val="black">
                    <a:tint val="75000"/>
                  </a:prstClr>
                </a:solidFill>
                <a:latin typeface="等线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fontAlgn="auto">
              <a:spcBef>
                <a:spcPts val="0"/>
              </a:spcBef>
              <a:spcAft>
                <a:spcPts val="0"/>
              </a:spcAft>
              <a:buFontTx/>
              <a:buNone/>
              <a:defRPr sz="900" smtClean="0">
                <a:solidFill>
                  <a:prstClr val="black">
                    <a:tint val="75000"/>
                  </a:prstClr>
                </a:solidFill>
                <a:latin typeface="等线"/>
                <a:ea typeface="微软雅黑" panose="020B0503020204020204" charset="-122"/>
              </a:defRPr>
            </a:lvl1pPr>
          </a:lstStyle>
          <a:p>
            <a:pPr>
              <a:defRPr/>
            </a:pPr>
            <a:fld id="{E1BC8143-B3F1-43DA-9F66-863E55A074A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 spd="slow" advClick="0" advTm="11808">
    <p:fade/>
  </p:transition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微软雅黑" panose="020B0503020204020204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微软雅黑" panose="020B0503020204020204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微软雅黑" panose="020B0503020204020204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微软雅黑" panose="020B050302020402020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微软雅黑" panose="020B050302020402020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微软雅黑" panose="020B050302020402020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微软雅黑" panose="020B050302020402020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微软雅黑" panose="020B0503020204020204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Verdana" panose="020B0604030504040204" pitchFamily="34" charset="0"/>
              </a:rPr>
              <a:t>单击此处编辑母版标题样式</a:t>
            </a:r>
            <a:endParaRPr lang="zh-CN" altLang="en-US" smtClean="0">
              <a:sym typeface="Verdana" panose="020B0604030504040204" pitchFamily="34" charset="0"/>
            </a:endParaRP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Verdana" panose="020B0604030504040204" pitchFamily="34" charset="0"/>
              </a:rPr>
              <a:t>单击此处编辑母版文本样式</a:t>
            </a:r>
            <a:endParaRPr lang="zh-CN" altLang="en-US" smtClean="0">
              <a:sym typeface="Verdana" panose="020B0604030504040204" pitchFamily="34" charset="0"/>
            </a:endParaRPr>
          </a:p>
          <a:p>
            <a:pPr lvl="1"/>
            <a:r>
              <a:rPr lang="zh-CN" altLang="en-US" smtClean="0">
                <a:sym typeface="Verdana" panose="020B0604030504040204" pitchFamily="34" charset="0"/>
              </a:rPr>
              <a:t>第二级</a:t>
            </a:r>
            <a:endParaRPr lang="zh-CN" altLang="en-US" smtClean="0">
              <a:sym typeface="Verdana" panose="020B0604030504040204" pitchFamily="34" charset="0"/>
            </a:endParaRPr>
          </a:p>
          <a:p>
            <a:pPr lvl="2"/>
            <a:r>
              <a:rPr lang="zh-CN" altLang="en-US" smtClean="0">
                <a:sym typeface="Verdana" panose="020B0604030504040204" pitchFamily="34" charset="0"/>
              </a:rPr>
              <a:t>第三级</a:t>
            </a:r>
            <a:endParaRPr lang="zh-CN" altLang="en-US" smtClean="0">
              <a:sym typeface="Verdana" panose="020B0604030504040204" pitchFamily="34" charset="0"/>
            </a:endParaRPr>
          </a:p>
          <a:p>
            <a:pPr lvl="3"/>
            <a:r>
              <a:rPr lang="zh-CN" altLang="en-US" smtClean="0">
                <a:sym typeface="Verdana" panose="020B0604030504040204" pitchFamily="34" charset="0"/>
              </a:rPr>
              <a:t>第四级</a:t>
            </a:r>
            <a:endParaRPr lang="zh-CN" altLang="en-US" smtClean="0">
              <a:sym typeface="Verdana" panose="020B0604030504040204" pitchFamily="34" charset="0"/>
            </a:endParaRPr>
          </a:p>
          <a:p>
            <a:pPr lvl="4"/>
            <a:r>
              <a:rPr lang="zh-CN" altLang="en-US" smtClean="0">
                <a:sym typeface="Verdana" panose="020B0604030504040204" pitchFamily="34" charset="0"/>
              </a:rPr>
              <a:t>第五级</a:t>
            </a:r>
            <a:endParaRPr lang="zh-CN" altLang="en-US" smtClean="0">
              <a:sym typeface="Verdana" panose="020B0604030504040204" pitchFamily="3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buFontTx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00A9ED-B137-4EEB-9FB7-9B1F816D7FFC}" type="datetime1">
              <a:rPr lang="zh-CN" altLang="en-US"/>
            </a:fld>
            <a:endParaRPr lang="zh-CN" altLang="en-US" sz="1800">
              <a:solidFill>
                <a:srgbClr val="BC0000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buFontTx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buFontTx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906636-921A-41C9-8B2E-A58808771A77}" type="slidenum">
              <a:rPr lang="zh-CN" altLang="en-US"/>
            </a:fld>
            <a:endParaRPr lang="zh-CN" altLang="en-US" sz="1800">
              <a:solidFill>
                <a:srgbClr val="BC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 spd="slow" advClick="0" advTm="11808">
    <p:fade/>
  </p:transition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charset="-122"/>
          <a:sym typeface="Verdana" panose="020B060403050404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charset="-122"/>
          <a:sym typeface="Verdana" panose="020B060403050404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charset="-122"/>
          <a:sym typeface="Verdana" panose="020B060403050404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charset="-122"/>
          <a:sym typeface="Verdana" panose="020B060403050404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charset="-122"/>
          <a:sym typeface="Verdana" panose="020B060403050404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charset="-122"/>
          <a:sym typeface="Verdana" panose="020B060403050404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charset="-122"/>
          <a:sym typeface="Verdana" panose="020B060403050404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charset="-122"/>
          <a:sym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7.png"/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8.jpe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8105"/>
            <a:ext cx="45720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-125413"/>
            <a:ext cx="201712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182563"/>
            <a:ext cx="15954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403668" y="1635760"/>
            <a:ext cx="704088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b="1">
                <a:solidFill>
                  <a:srgbClr val="FF2551"/>
                </a:solidFill>
                <a:latin typeface="微软雅黑" panose="020B0503020204020204" charset="-122"/>
                <a:ea typeface="微软雅黑" panose="020B0503020204020204" charset="-122"/>
              </a:rPr>
              <a:t>浅谈小学田径训练技巧</a:t>
            </a:r>
            <a:endParaRPr lang="zh-CN" altLang="en-US" sz="5400" b="1">
              <a:solidFill>
                <a:srgbClr val="FF255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Tm="1180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放松技巧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</a:rPr>
              <a:t>1.肌肉放松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放松大腿前肌群时，运动员需</a:t>
            </a:r>
            <a:r>
              <a:rPr lang="zh-CN" altLang="en-US" sz="2000">
                <a:solidFill>
                  <a:srgbClr val="FF0000"/>
                </a:solidFill>
              </a:rPr>
              <a:t>坐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在垫子上，膝关节下要用东西</a:t>
            </a:r>
            <a:r>
              <a:rPr lang="zh-CN" altLang="en-US" sz="2000">
                <a:solidFill>
                  <a:srgbClr val="FF0000"/>
                </a:solidFill>
              </a:rPr>
              <a:t>垫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上，放松臀部大腿后群和小腿后群肌肉时，运动员需</a:t>
            </a:r>
            <a:r>
              <a:rPr lang="zh-CN" altLang="en-US" sz="2000">
                <a:solidFill>
                  <a:srgbClr val="FF0000"/>
                </a:solidFill>
              </a:rPr>
              <a:t>俯卧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在垫子上。</a:t>
            </a:r>
            <a:endParaRPr lang="zh-CN" altLang="en-US" sz="20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2600A9ED-B137-4EEB-9FB7-9B1F816D7FFC}" type="datetime1">
              <a:rPr lang="zh-CN" altLang="en-US"/>
            </a:fld>
            <a:endParaRPr lang="zh-CN" altLang="en-US" sz="1800">
              <a:solidFill>
                <a:srgbClr val="BC0000"/>
              </a:solidFill>
            </a:endParaRPr>
          </a:p>
        </p:txBody>
      </p:sp>
      <p:pic>
        <p:nvPicPr>
          <p:cNvPr id="5" name="图片 4" descr="Y]{AC6_CVH~J71ZZG@GU46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2655" y="2571750"/>
            <a:ext cx="5196205" cy="236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放松技巧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</a:rPr>
              <a:t>2.温水浴及热敷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水温</a:t>
            </a:r>
            <a:r>
              <a:rPr lang="zh-CN" altLang="en-US" sz="2000">
                <a:solidFill>
                  <a:srgbClr val="FF0000"/>
                </a:solidFill>
              </a:rPr>
              <a:t>40-42度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之间较为合适，每次时长</a:t>
            </a:r>
            <a:r>
              <a:rPr lang="zh-CN" altLang="en-US" sz="2000">
                <a:solidFill>
                  <a:srgbClr val="FF0000"/>
                </a:solidFill>
              </a:rPr>
              <a:t>两分钟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左右。温水浴可刺激血管扩张，促进血液循环和新陈代谢，改善神经和肌肉紧张度缓解，加速运动肌体恢复。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2600A9ED-B137-4EEB-9FB7-9B1F816D7FFC}" type="datetime1">
              <a:rPr lang="zh-CN" altLang="en-US"/>
            </a:fld>
            <a:endParaRPr lang="zh-CN" altLang="en-US" sz="1800">
              <a:solidFill>
                <a:srgbClr val="BC0000"/>
              </a:solidFill>
            </a:endParaRPr>
          </a:p>
        </p:txBody>
      </p:sp>
      <p:pic>
        <p:nvPicPr>
          <p:cNvPr id="5" name="图片 4" descr=")_46ZIYUCW(KULT3@GPE9J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9745" y="2499995"/>
            <a:ext cx="2343150" cy="201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放松技巧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</a:rPr>
              <a:t>3.按摩放松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按摩时肌肉需要放松，时长在</a:t>
            </a:r>
            <a:r>
              <a:rPr lang="zh-CN" altLang="en-US" sz="2000">
                <a:solidFill>
                  <a:srgbClr val="FF0000"/>
                </a:solidFill>
              </a:rPr>
              <a:t>十分钟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左右即可。按摩部位在</a:t>
            </a:r>
            <a:r>
              <a:rPr lang="zh-CN" altLang="en-US" sz="2000">
                <a:solidFill>
                  <a:srgbClr val="FF0000"/>
                </a:solidFill>
              </a:rPr>
              <a:t>运动量较大的部位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上，以</a:t>
            </a:r>
            <a:r>
              <a:rPr lang="zh-CN" altLang="en-US" sz="2000">
                <a:solidFill>
                  <a:srgbClr val="FF0000"/>
                </a:solidFill>
              </a:rPr>
              <a:t>揉捏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为主，占总时间</a:t>
            </a:r>
            <a:r>
              <a:rPr lang="zh-CN" altLang="en-US" sz="2000">
                <a:solidFill>
                  <a:srgbClr val="FF0000"/>
                </a:solidFill>
              </a:rPr>
              <a:t>三分之二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左右，其余时间可以用</a:t>
            </a:r>
            <a:r>
              <a:rPr lang="zh-CN" altLang="en-US" sz="2000">
                <a:solidFill>
                  <a:srgbClr val="FF0000"/>
                </a:solidFill>
              </a:rPr>
              <a:t>重推、抖动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等手法进行按摩。</a:t>
            </a:r>
            <a:r>
              <a:rPr lang="zh-CN" altLang="en-US" sz="2000">
                <a:solidFill>
                  <a:srgbClr val="FF0000"/>
                </a:solidFill>
              </a:rPr>
              <a:t>关节处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则以</a:t>
            </a:r>
            <a:r>
              <a:rPr lang="zh-CN" altLang="en-US" sz="2000">
                <a:solidFill>
                  <a:srgbClr val="FF0000"/>
                </a:solidFill>
              </a:rPr>
              <a:t>揉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为主，可穿插</a:t>
            </a:r>
            <a:r>
              <a:rPr lang="zh-CN" altLang="en-US" sz="2000">
                <a:solidFill>
                  <a:srgbClr val="FF0000"/>
                </a:solidFill>
              </a:rPr>
              <a:t>按压及运拉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手法。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2600A9ED-B137-4EEB-9FB7-9B1F816D7FFC}" type="datetime1">
              <a:rPr lang="zh-CN" altLang="en-US"/>
            </a:fld>
            <a:endParaRPr lang="zh-CN" altLang="en-US" sz="1800">
              <a:solidFill>
                <a:srgbClr val="BC0000"/>
              </a:solidFill>
            </a:endParaRPr>
          </a:p>
        </p:txBody>
      </p:sp>
      <p:pic>
        <p:nvPicPr>
          <p:cNvPr id="5" name="图片 4" descr="%V(C`R])EWK~7H9XJXH481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7810" y="2788285"/>
            <a:ext cx="3074035" cy="2150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图片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 bwMode="auto">
          <a:xfrm>
            <a:off x="2238375" y="2041525"/>
            <a:ext cx="6905625" cy="1052513"/>
            <a:chOff x="3086100" y="981074"/>
            <a:chExt cx="6057900" cy="604164"/>
          </a:xfrm>
        </p:grpSpPr>
        <p:sp>
          <p:nvSpPr>
            <p:cNvPr id="11" name="Freeform 74"/>
            <p:cNvSpPr/>
            <p:nvPr/>
          </p:nvSpPr>
          <p:spPr bwMode="auto">
            <a:xfrm>
              <a:off x="3086100" y="981074"/>
              <a:ext cx="6057900" cy="590495"/>
            </a:xfrm>
            <a:custGeom>
              <a:avLst/>
              <a:gdLst>
                <a:gd name="T0" fmla="*/ 38 w 1054"/>
                <a:gd name="T1" fmla="*/ 0 h 161"/>
                <a:gd name="T2" fmla="*/ 1054 w 1054"/>
                <a:gd name="T3" fmla="*/ 0 h 161"/>
                <a:gd name="T4" fmla="*/ 1054 w 1054"/>
                <a:gd name="T5" fmla="*/ 161 h 161"/>
                <a:gd name="T6" fmla="*/ 0 w 1054"/>
                <a:gd name="T7" fmla="*/ 161 h 161"/>
                <a:gd name="T8" fmla="*/ 38 w 1054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4" h="161">
                  <a:moveTo>
                    <a:pt x="38" y="0"/>
                  </a:moveTo>
                  <a:lnTo>
                    <a:pt x="1054" y="0"/>
                  </a:lnTo>
                  <a:lnTo>
                    <a:pt x="1054" y="161"/>
                  </a:lnTo>
                  <a:lnTo>
                    <a:pt x="0" y="16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00000"/>
            </a:solidFill>
            <a:ln w="4" cap="flat">
              <a:noFill/>
              <a:prstDash val="solid"/>
              <a:miter lim="800000"/>
            </a:ln>
          </p:spPr>
          <p:txBody>
            <a:bodyPr lIns="91431" tIns="45715" rIns="91431" bIns="45715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solidFill>
                  <a:schemeClr val="bg1"/>
                </a:solidFill>
                <a:latin typeface="等线"/>
                <a:ea typeface="微软雅黑" panose="020B0503020204020204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943577" y="1073294"/>
              <a:ext cx="3279900" cy="4056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4000" b="1" dirty="0">
                  <a:solidFill>
                    <a:schemeClr val="bg1"/>
                  </a:solidFill>
                  <a:latin typeface="等线"/>
                  <a:ea typeface="微软雅黑" panose="020B0503020204020204" charset="-122"/>
                </a:rPr>
                <a:t>女子训练男性化</a:t>
              </a:r>
              <a:endParaRPr lang="zh-CN" altLang="en-US" sz="4000" b="1" dirty="0">
                <a:solidFill>
                  <a:schemeClr val="bg1"/>
                </a:solidFill>
                <a:latin typeface="等线"/>
                <a:ea typeface="微软雅黑" panose="020B050302020402020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407796" y="1002033"/>
              <a:ext cx="994331" cy="5832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6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4039" name="组合 9"/>
          <p:cNvGrpSpPr/>
          <p:nvPr/>
        </p:nvGrpSpPr>
        <p:grpSpPr bwMode="auto">
          <a:xfrm>
            <a:off x="468313" y="-125413"/>
            <a:ext cx="8294687" cy="1811338"/>
            <a:chOff x="467544" y="-125090"/>
            <a:chExt cx="8295895" cy="1810370"/>
          </a:xfrm>
        </p:grpSpPr>
        <p:pic>
          <p:nvPicPr>
            <p:cNvPr id="44040" name="图片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-125090"/>
              <a:ext cx="2017224" cy="181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1" name="图片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8212" y="182549"/>
              <a:ext cx="1595227" cy="989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42" name="图片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" y="2078355"/>
            <a:ext cx="3714751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80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1475" y="1131570"/>
            <a:ext cx="8772525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     </a:t>
            </a:r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在田径运动竞技史上，男子项目早于女子项目，男子竞技水平也远高于女子，因此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在女生队员训练时可以时常借鉴男生训练经验，并且在选材方面也参照男性化形态，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向男性化靠拢。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      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由于小学期间，女生身体生长发育较男生来说要早，所以要比男生更有承受负荷的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能力，训练后恢复要快于男生。因此女生队伍可以安排身体素质较为优秀的男生进行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带练来提高运动质量。</a:t>
            </a:r>
            <a:r>
              <a:rPr lang="en-US" altLang="zh-CN"/>
              <a:t>	</a:t>
            </a:r>
            <a:endParaRPr lang="en-US" altLang="zh-CN"/>
          </a:p>
        </p:txBody>
      </p:sp>
      <p:pic>
        <p:nvPicPr>
          <p:cNvPr id="4" name="图片 3" descr="E@W[S_3ME}TR(LDA5_055S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7855" y="2643505"/>
            <a:ext cx="3676650" cy="2012315"/>
          </a:xfrm>
          <a:prstGeom prst="rect">
            <a:avLst/>
          </a:prstGeom>
        </p:spPr>
      </p:pic>
    </p:spTree>
  </p:cSld>
  <p:clrMapOvr>
    <a:masterClrMapping/>
  </p:clrMapOvr>
  <p:transition spd="slow" advTm="11808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2600A9ED-B137-4EEB-9FB7-9B1F816D7FFC}" type="datetime1">
              <a:rPr lang="zh-CN" altLang="en-US"/>
            </a:fld>
            <a:endParaRPr lang="zh-CN" altLang="en-US" sz="1800">
              <a:solidFill>
                <a:srgbClr val="BC0000"/>
              </a:solidFill>
            </a:endParaRPr>
          </a:p>
        </p:txBody>
      </p:sp>
      <p:grpSp>
        <p:nvGrpSpPr>
          <p:cNvPr id="44039" name="组合 9"/>
          <p:cNvGrpSpPr/>
          <p:nvPr/>
        </p:nvGrpSpPr>
        <p:grpSpPr bwMode="auto">
          <a:xfrm>
            <a:off x="35243" y="51752"/>
            <a:ext cx="8294687" cy="1811338"/>
            <a:chOff x="467544" y="-125090"/>
            <a:chExt cx="8295895" cy="1810370"/>
          </a:xfrm>
        </p:grpSpPr>
        <p:pic>
          <p:nvPicPr>
            <p:cNvPr id="44040" name="图片 1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-125090"/>
              <a:ext cx="2017224" cy="181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1" name="图片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8212" y="182549"/>
              <a:ext cx="1595227" cy="989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33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5" y="0"/>
            <a:ext cx="9144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9"/>
          <p:cNvGrpSpPr/>
          <p:nvPr/>
        </p:nvGrpSpPr>
        <p:grpSpPr bwMode="auto">
          <a:xfrm>
            <a:off x="468313" y="-125413"/>
            <a:ext cx="8294687" cy="1811338"/>
            <a:chOff x="467544" y="-125090"/>
            <a:chExt cx="8295895" cy="1810370"/>
          </a:xfrm>
        </p:grpSpPr>
        <p:pic>
          <p:nvPicPr>
            <p:cNvPr id="4" name="图片 1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-125090"/>
              <a:ext cx="2017224" cy="181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8212" y="182549"/>
              <a:ext cx="1595227" cy="989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42" name="图片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2041525"/>
            <a:ext cx="3714751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2238375" y="2041525"/>
            <a:ext cx="6905625" cy="1051243"/>
            <a:chOff x="3086100" y="981074"/>
            <a:chExt cx="6057900" cy="603435"/>
          </a:xfrm>
        </p:grpSpPr>
        <p:sp>
          <p:nvSpPr>
            <p:cNvPr id="11" name="Freeform 74"/>
            <p:cNvSpPr/>
            <p:nvPr/>
          </p:nvSpPr>
          <p:spPr bwMode="auto">
            <a:xfrm>
              <a:off x="3086100" y="981074"/>
              <a:ext cx="6057900" cy="590495"/>
            </a:xfrm>
            <a:custGeom>
              <a:avLst/>
              <a:gdLst>
                <a:gd name="T0" fmla="*/ 38 w 1054"/>
                <a:gd name="T1" fmla="*/ 0 h 161"/>
                <a:gd name="T2" fmla="*/ 1054 w 1054"/>
                <a:gd name="T3" fmla="*/ 0 h 161"/>
                <a:gd name="T4" fmla="*/ 1054 w 1054"/>
                <a:gd name="T5" fmla="*/ 161 h 161"/>
                <a:gd name="T6" fmla="*/ 0 w 1054"/>
                <a:gd name="T7" fmla="*/ 161 h 161"/>
                <a:gd name="T8" fmla="*/ 38 w 1054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4" h="161">
                  <a:moveTo>
                    <a:pt x="38" y="0"/>
                  </a:moveTo>
                  <a:lnTo>
                    <a:pt x="1054" y="0"/>
                  </a:lnTo>
                  <a:lnTo>
                    <a:pt x="1054" y="161"/>
                  </a:lnTo>
                  <a:lnTo>
                    <a:pt x="0" y="16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00000"/>
            </a:solidFill>
            <a:ln w="4" cap="flat">
              <a:noFill/>
              <a:prstDash val="solid"/>
              <a:miter lim="800000"/>
            </a:ln>
          </p:spPr>
          <p:txBody>
            <a:bodyPr lIns="91431" tIns="45715" rIns="91431" bIns="45715"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solidFill>
                  <a:schemeClr val="bg1"/>
                </a:solidFill>
                <a:latin typeface="等线"/>
                <a:ea typeface="微软雅黑" panose="020B050302020402020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54181" y="1082771"/>
              <a:ext cx="3279900" cy="4056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4000" b="1" dirty="0">
                  <a:solidFill>
                    <a:schemeClr val="accent2"/>
                  </a:solidFill>
                  <a:latin typeface="等线"/>
                  <a:ea typeface="微软雅黑" panose="020B0503020204020204" charset="-122"/>
                </a:rPr>
                <a:t>力量与速度训练</a:t>
              </a:r>
              <a:endParaRPr lang="zh-CN" altLang="en-US" sz="4000" b="1" dirty="0">
                <a:solidFill>
                  <a:schemeClr val="accent2"/>
                </a:solidFill>
                <a:latin typeface="等线"/>
                <a:ea typeface="微软雅黑" panose="020B050302020402020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407796" y="1002033"/>
              <a:ext cx="984861" cy="5824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6000" b="1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</a:rPr>
                <a:t>05</a:t>
              </a:r>
              <a:endParaRPr lang="en-US" altLang="zh-CN" sz="60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23215" y="1635760"/>
            <a:ext cx="859536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1.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负重力量训练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        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以杠铃为主的负重练习，在短跑训练中全年均可有选择的练习，但需根据自己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队员的年龄、身体发育情况及训练阶段进行合理安排。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2.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跳跃练习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        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跳跃练习主要锻炼爆发力，快速力量及快速力量耐力，主要练习手段有：跳垫子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、蛙跳、单脚跳及收腹跳等。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3.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综合性素质训练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        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综合性素质练习也就是我们统称的核心力量练习。可视为短跑运动员的补充性力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量练习，主要练习手段有：仰卧起坐、两头起、背起及仰卧举腿等练习。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35375" y="123190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力量训练方法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Tm="11808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23215" y="1635760"/>
            <a:ext cx="862711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 1.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反应速度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          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反应力是我们短跑比赛中特别重要的能力，在比赛中相同水平的运动员反应灵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敏的更容易获胜。具体练习手段有：不同的发令声音，咳嗽、击掌、吹哨等练习。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2.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加速练习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           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加速通常称为起跑后的加速跑，主要是依靠步长由小到大与快速摆臂。主要练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习手段有：</a:t>
            </a:r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20-30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米快速跑练习、负重快速摆臂等。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3.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最大速度练习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           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达到最大速度以后的跑步路程称为途中跑，决定途中跑快慢因素主要是由步频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与步长相关。练习手段有：变速跑、往返跑、大步跑等。</a:t>
            </a:r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/>
              <a:t>	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3789045" y="23177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速度训练方法</a:t>
            </a:r>
            <a:endParaRPr lang="zh-CN" altLang="en-US"/>
          </a:p>
        </p:txBody>
      </p:sp>
    </p:spTree>
  </p:cSld>
  <p:clrMapOvr>
    <a:masterClrMapping/>
  </p:clrMapOvr>
  <p:transition spd="slow" advTm="11808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" name="图片 2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" y="-26670"/>
            <a:ext cx="9144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7652"/>
            <a:ext cx="201712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333500"/>
            <a:ext cx="45720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3203575" y="1131570"/>
            <a:ext cx="3381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chemeClr val="bg1"/>
                </a:solidFill>
                <a:highlight>
                  <a:srgbClr val="FF0000"/>
                </a:highlight>
                <a:latin typeface="微软雅黑" panose="020B0503020204020204" charset="-122"/>
                <a:ea typeface="微软雅黑" panose="020B0503020204020204" charset="-122"/>
              </a:rPr>
              <a:t>感谢各位的观看 </a:t>
            </a:r>
            <a:endParaRPr lang="en-US" altLang="zh-CN" sz="2400">
              <a:solidFill>
                <a:schemeClr val="bg1"/>
              </a:solidFill>
              <a:highlight>
                <a:srgbClr val="FF0000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808">
        <p14:switch dir="r"/>
      </p:transition>
    </mc:Choice>
    <mc:Fallback>
      <p:transition spd="slow" advClick="0" advTm="118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1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 bwMode="auto">
          <a:xfrm>
            <a:off x="3025140" y="483235"/>
            <a:ext cx="6057900" cy="592773"/>
            <a:chOff x="3086100" y="978853"/>
            <a:chExt cx="6057900" cy="592239"/>
          </a:xfrm>
        </p:grpSpPr>
        <p:sp>
          <p:nvSpPr>
            <p:cNvPr id="11" name="Freeform 74"/>
            <p:cNvSpPr/>
            <p:nvPr/>
          </p:nvSpPr>
          <p:spPr bwMode="auto">
            <a:xfrm>
              <a:off x="3086100" y="981074"/>
              <a:ext cx="6057900" cy="590018"/>
            </a:xfrm>
            <a:custGeom>
              <a:avLst/>
              <a:gdLst>
                <a:gd name="T0" fmla="*/ 38 w 1054"/>
                <a:gd name="T1" fmla="*/ 0 h 161"/>
                <a:gd name="T2" fmla="*/ 1054 w 1054"/>
                <a:gd name="T3" fmla="*/ 0 h 161"/>
                <a:gd name="T4" fmla="*/ 1054 w 1054"/>
                <a:gd name="T5" fmla="*/ 161 h 161"/>
                <a:gd name="T6" fmla="*/ 0 w 1054"/>
                <a:gd name="T7" fmla="*/ 161 h 161"/>
                <a:gd name="T8" fmla="*/ 38 w 1054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4" h="161">
                  <a:moveTo>
                    <a:pt x="38" y="0"/>
                  </a:moveTo>
                  <a:lnTo>
                    <a:pt x="1054" y="0"/>
                  </a:lnTo>
                  <a:lnTo>
                    <a:pt x="1054" y="161"/>
                  </a:lnTo>
                  <a:lnTo>
                    <a:pt x="0" y="16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00000"/>
            </a:solidFill>
            <a:ln w="4" cap="flat">
              <a:noFill/>
              <a:prstDash val="solid"/>
              <a:miter lim="800000"/>
            </a:ln>
          </p:spPr>
          <p:txBody>
            <a:bodyPr lIns="91431" tIns="45715" rIns="91431" bIns="45715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solidFill>
                  <a:schemeClr val="bg1"/>
                </a:solidFill>
                <a:latin typeface="等线"/>
                <a:ea typeface="微软雅黑" panose="020B0503020204020204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312093" y="1011209"/>
              <a:ext cx="1605280" cy="5215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等线"/>
                  <a:ea typeface="微软雅黑" panose="020B0503020204020204" charset="-122"/>
                </a:rPr>
                <a:t>队员选拔</a:t>
              </a:r>
              <a:endParaRPr lang="zh-CN" altLang="en-US" sz="2800" b="1" dirty="0">
                <a:solidFill>
                  <a:schemeClr val="bg1"/>
                </a:solidFill>
                <a:latin typeface="等线"/>
                <a:ea typeface="微软雅黑" panose="020B050302020402020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408363" y="978853"/>
              <a:ext cx="690562" cy="5852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2915285" y="1418908"/>
            <a:ext cx="6057900" cy="606425"/>
            <a:chOff x="3086100" y="1857374"/>
            <a:chExt cx="6057900" cy="605879"/>
          </a:xfrm>
        </p:grpSpPr>
        <p:sp>
          <p:nvSpPr>
            <p:cNvPr id="22" name="Freeform 74"/>
            <p:cNvSpPr/>
            <p:nvPr/>
          </p:nvSpPr>
          <p:spPr bwMode="auto">
            <a:xfrm>
              <a:off x="3086100" y="1857374"/>
              <a:ext cx="6057900" cy="590018"/>
            </a:xfrm>
            <a:custGeom>
              <a:avLst/>
              <a:gdLst>
                <a:gd name="T0" fmla="*/ 38 w 1054"/>
                <a:gd name="T1" fmla="*/ 0 h 161"/>
                <a:gd name="T2" fmla="*/ 1054 w 1054"/>
                <a:gd name="T3" fmla="*/ 0 h 161"/>
                <a:gd name="T4" fmla="*/ 1054 w 1054"/>
                <a:gd name="T5" fmla="*/ 161 h 161"/>
                <a:gd name="T6" fmla="*/ 0 w 1054"/>
                <a:gd name="T7" fmla="*/ 161 h 161"/>
                <a:gd name="T8" fmla="*/ 38 w 1054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4" h="161">
                  <a:moveTo>
                    <a:pt x="38" y="0"/>
                  </a:moveTo>
                  <a:lnTo>
                    <a:pt x="1054" y="0"/>
                  </a:lnTo>
                  <a:lnTo>
                    <a:pt x="1054" y="161"/>
                  </a:lnTo>
                  <a:lnTo>
                    <a:pt x="0" y="16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00000"/>
            </a:solidFill>
            <a:ln w="4" cap="flat">
              <a:noFill/>
              <a:prstDash val="solid"/>
              <a:miter lim="800000"/>
            </a:ln>
          </p:spPr>
          <p:txBody>
            <a:bodyPr lIns="91431" tIns="45715" rIns="91431" bIns="45715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solidFill>
                  <a:schemeClr val="bg1"/>
                </a:solidFill>
                <a:latin typeface="等线"/>
                <a:ea typeface="微软雅黑" panose="020B050302020402020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390198" y="1858325"/>
              <a:ext cx="1605280" cy="5215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等线"/>
                  <a:ea typeface="微软雅黑" panose="020B0503020204020204" charset="-122"/>
                </a:rPr>
                <a:t>以赛代练</a:t>
              </a:r>
              <a:endParaRPr lang="zh-CN" altLang="en-US" sz="2800" b="1" dirty="0">
                <a:solidFill>
                  <a:schemeClr val="bg1"/>
                </a:solidFill>
                <a:latin typeface="等线"/>
                <a:ea typeface="微软雅黑" panose="020B050302020402020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408363" y="1877992"/>
              <a:ext cx="690562" cy="5852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2915285" y="2271078"/>
            <a:ext cx="6057900" cy="606425"/>
            <a:chOff x="3086100" y="2733674"/>
            <a:chExt cx="6057900" cy="605879"/>
          </a:xfrm>
        </p:grpSpPr>
        <p:sp>
          <p:nvSpPr>
            <p:cNvPr id="28" name="Freeform 74"/>
            <p:cNvSpPr/>
            <p:nvPr/>
          </p:nvSpPr>
          <p:spPr bwMode="auto">
            <a:xfrm>
              <a:off x="3086100" y="2733674"/>
              <a:ext cx="6057900" cy="590018"/>
            </a:xfrm>
            <a:custGeom>
              <a:avLst/>
              <a:gdLst>
                <a:gd name="T0" fmla="*/ 38 w 1054"/>
                <a:gd name="T1" fmla="*/ 0 h 161"/>
                <a:gd name="T2" fmla="*/ 1054 w 1054"/>
                <a:gd name="T3" fmla="*/ 0 h 161"/>
                <a:gd name="T4" fmla="*/ 1054 w 1054"/>
                <a:gd name="T5" fmla="*/ 161 h 161"/>
                <a:gd name="T6" fmla="*/ 0 w 1054"/>
                <a:gd name="T7" fmla="*/ 161 h 161"/>
                <a:gd name="T8" fmla="*/ 38 w 1054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4" h="161">
                  <a:moveTo>
                    <a:pt x="38" y="0"/>
                  </a:moveTo>
                  <a:lnTo>
                    <a:pt x="1054" y="0"/>
                  </a:lnTo>
                  <a:lnTo>
                    <a:pt x="1054" y="161"/>
                  </a:lnTo>
                  <a:lnTo>
                    <a:pt x="0" y="16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00000"/>
            </a:solidFill>
            <a:ln w="4" cap="flat">
              <a:noFill/>
              <a:prstDash val="solid"/>
              <a:miter lim="800000"/>
            </a:ln>
          </p:spPr>
          <p:txBody>
            <a:bodyPr lIns="91431" tIns="45715" rIns="91431" bIns="45715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solidFill>
                  <a:schemeClr val="bg1"/>
                </a:solidFill>
                <a:latin typeface="等线"/>
                <a:ea typeface="微软雅黑" panose="020B050302020402020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312093" y="2786014"/>
              <a:ext cx="1960880" cy="5215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等线"/>
                  <a:ea typeface="微软雅黑" panose="020B0503020204020204" charset="-122"/>
                </a:rPr>
                <a:t>训练与恢复</a:t>
              </a:r>
              <a:endParaRPr lang="zh-CN" altLang="en-US" sz="2800" b="1" dirty="0">
                <a:solidFill>
                  <a:schemeClr val="bg1"/>
                </a:solidFill>
                <a:latin typeface="等线"/>
                <a:ea typeface="微软雅黑" panose="020B050302020402020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408363" y="2754292"/>
              <a:ext cx="690562" cy="5852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149350" y="1481138"/>
            <a:ext cx="1108075" cy="1843087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6000" b="1" dirty="0">
                <a:solidFill>
                  <a:srgbClr val="C00000"/>
                </a:solidFill>
                <a:latin typeface="等线"/>
                <a:ea typeface="微软雅黑" panose="020B0503020204020204" charset="-122"/>
              </a:rPr>
              <a:t>目 录</a:t>
            </a:r>
            <a:endParaRPr lang="zh-CN" altLang="en-US" sz="6000" b="1" dirty="0">
              <a:solidFill>
                <a:srgbClr val="C00000"/>
              </a:solidFill>
              <a:latin typeface="等线"/>
              <a:ea typeface="微软雅黑" panose="020B0503020204020204" charset="-122"/>
            </a:endParaRPr>
          </a:p>
        </p:txBody>
      </p:sp>
      <p:pic>
        <p:nvPicPr>
          <p:cNvPr id="9235" name="图片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-125413"/>
            <a:ext cx="201712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2915920" y="3075623"/>
            <a:ext cx="6057900" cy="605472"/>
            <a:chOff x="3086100" y="2733674"/>
            <a:chExt cx="6057900" cy="604927"/>
          </a:xfrm>
        </p:grpSpPr>
        <p:sp>
          <p:nvSpPr>
            <p:cNvPr id="6" name="Freeform 74"/>
            <p:cNvSpPr/>
            <p:nvPr/>
          </p:nvSpPr>
          <p:spPr bwMode="auto">
            <a:xfrm>
              <a:off x="3086100" y="2733674"/>
              <a:ext cx="6057900" cy="590018"/>
            </a:xfrm>
            <a:custGeom>
              <a:avLst/>
              <a:gdLst>
                <a:gd name="T0" fmla="*/ 38 w 1054"/>
                <a:gd name="T1" fmla="*/ 0 h 161"/>
                <a:gd name="T2" fmla="*/ 1054 w 1054"/>
                <a:gd name="T3" fmla="*/ 0 h 161"/>
                <a:gd name="T4" fmla="*/ 1054 w 1054"/>
                <a:gd name="T5" fmla="*/ 161 h 161"/>
                <a:gd name="T6" fmla="*/ 0 w 1054"/>
                <a:gd name="T7" fmla="*/ 161 h 161"/>
                <a:gd name="T8" fmla="*/ 38 w 1054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4" h="161">
                  <a:moveTo>
                    <a:pt x="38" y="0"/>
                  </a:moveTo>
                  <a:lnTo>
                    <a:pt x="1054" y="0"/>
                  </a:lnTo>
                  <a:lnTo>
                    <a:pt x="1054" y="161"/>
                  </a:lnTo>
                  <a:lnTo>
                    <a:pt x="0" y="16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00000"/>
            </a:solidFill>
            <a:ln w="4" cap="flat">
              <a:noFill/>
              <a:prstDash val="solid"/>
              <a:miter lim="800000"/>
            </a:ln>
          </p:spPr>
          <p:txBody>
            <a:bodyPr lIns="91431" tIns="45715" rIns="91431" bIns="45715"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solidFill>
                  <a:schemeClr val="bg1"/>
                </a:solidFill>
                <a:latin typeface="等线"/>
                <a:ea typeface="微软雅黑" panose="020B050302020402020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13618" y="2794262"/>
              <a:ext cx="3387090" cy="5215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等线"/>
                  <a:ea typeface="微软雅黑" panose="020B0503020204020204" charset="-122"/>
                </a:rPr>
                <a:t>女子训练</a:t>
              </a:r>
              <a:r>
                <a:rPr lang="en-US" altLang="zh-CN" sz="2800" b="1" dirty="0">
                  <a:solidFill>
                    <a:schemeClr val="bg1"/>
                  </a:solidFill>
                  <a:latin typeface="等线"/>
                  <a:ea typeface="微软雅黑" panose="020B0503020204020204" charset="-122"/>
                </a:rPr>
                <a:t>“</a:t>
              </a:r>
              <a:r>
                <a:rPr lang="zh-CN" altLang="en-US" sz="2800" b="1" dirty="0">
                  <a:solidFill>
                    <a:schemeClr val="bg1"/>
                  </a:solidFill>
                  <a:latin typeface="等线"/>
                  <a:ea typeface="微软雅黑" panose="020B0503020204020204" charset="-122"/>
                </a:rPr>
                <a:t>男性化</a:t>
              </a:r>
              <a:r>
                <a:rPr lang="en-US" altLang="zh-CN" sz="2800" b="1" dirty="0">
                  <a:solidFill>
                    <a:schemeClr val="bg1"/>
                  </a:solidFill>
                  <a:latin typeface="等线"/>
                  <a:ea typeface="微软雅黑" panose="020B0503020204020204" charset="-122"/>
                </a:rPr>
                <a:t>”</a:t>
              </a:r>
              <a:endParaRPr lang="en-US" altLang="zh-CN" sz="2800" b="1" dirty="0">
                <a:solidFill>
                  <a:schemeClr val="bg1"/>
                </a:solidFill>
                <a:latin typeface="等线"/>
                <a:ea typeface="微软雅黑" panose="020B050302020402020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473133" y="2755561"/>
              <a:ext cx="684530" cy="5830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" name="Freeform 74"/>
          <p:cNvSpPr/>
          <p:nvPr/>
        </p:nvSpPr>
        <p:spPr bwMode="auto">
          <a:xfrm>
            <a:off x="2843530" y="3932238"/>
            <a:ext cx="6057900" cy="590550"/>
          </a:xfrm>
          <a:custGeom>
            <a:avLst/>
            <a:gdLst>
              <a:gd name="T0" fmla="*/ 38 w 1054"/>
              <a:gd name="T1" fmla="*/ 0 h 161"/>
              <a:gd name="T2" fmla="*/ 1054 w 1054"/>
              <a:gd name="T3" fmla="*/ 0 h 161"/>
              <a:gd name="T4" fmla="*/ 1054 w 1054"/>
              <a:gd name="T5" fmla="*/ 161 h 161"/>
              <a:gd name="T6" fmla="*/ 0 w 1054"/>
              <a:gd name="T7" fmla="*/ 161 h 161"/>
              <a:gd name="T8" fmla="*/ 38 w 1054"/>
              <a:gd name="T9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4" h="161">
                <a:moveTo>
                  <a:pt x="38" y="0"/>
                </a:moveTo>
                <a:lnTo>
                  <a:pt x="1054" y="0"/>
                </a:lnTo>
                <a:lnTo>
                  <a:pt x="1054" y="161"/>
                </a:lnTo>
                <a:lnTo>
                  <a:pt x="0" y="161"/>
                </a:lnTo>
                <a:lnTo>
                  <a:pt x="38" y="0"/>
                </a:lnTo>
                <a:close/>
              </a:path>
            </a:pathLst>
          </a:custGeom>
          <a:solidFill>
            <a:srgbClr val="C00000"/>
          </a:solidFill>
          <a:ln w="4" cap="flat">
            <a:noFill/>
            <a:prstDash val="solid"/>
            <a:miter lim="800000"/>
          </a:ln>
        </p:spPr>
        <p:txBody>
          <a:bodyPr lIns="91431" tIns="45715" rIns="91431" bIns="45715"/>
          <a:p>
            <a:pPr defTabSz="6858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solidFill>
                <a:schemeClr val="bg1"/>
              </a:solidFill>
              <a:latin typeface="等线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47403" y="3926205"/>
            <a:ext cx="684530" cy="583565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defTabSz="6858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00943" y="3978275"/>
            <a:ext cx="2672080" cy="52197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defTabSz="6858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等线"/>
                <a:ea typeface="微软雅黑" panose="020B0503020204020204" charset="-122"/>
              </a:rPr>
              <a:t>力量与速度训练</a:t>
            </a:r>
            <a:endParaRPr lang="zh-CN" altLang="en-US" sz="2800" b="1" dirty="0">
              <a:solidFill>
                <a:schemeClr val="bg1"/>
              </a:solidFill>
              <a:latin typeface="等线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Tm="1180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 bwMode="auto">
          <a:xfrm>
            <a:off x="2238375" y="2041525"/>
            <a:ext cx="6905625" cy="1037907"/>
            <a:chOff x="3086100" y="981074"/>
            <a:chExt cx="6057900" cy="595780"/>
          </a:xfrm>
        </p:grpSpPr>
        <p:sp>
          <p:nvSpPr>
            <p:cNvPr id="11" name="Freeform 74"/>
            <p:cNvSpPr/>
            <p:nvPr/>
          </p:nvSpPr>
          <p:spPr bwMode="auto">
            <a:xfrm>
              <a:off x="3086100" y="981074"/>
              <a:ext cx="6057900" cy="590495"/>
            </a:xfrm>
            <a:custGeom>
              <a:avLst/>
              <a:gdLst>
                <a:gd name="T0" fmla="*/ 38 w 1054"/>
                <a:gd name="T1" fmla="*/ 0 h 161"/>
                <a:gd name="T2" fmla="*/ 1054 w 1054"/>
                <a:gd name="T3" fmla="*/ 0 h 161"/>
                <a:gd name="T4" fmla="*/ 1054 w 1054"/>
                <a:gd name="T5" fmla="*/ 161 h 161"/>
                <a:gd name="T6" fmla="*/ 0 w 1054"/>
                <a:gd name="T7" fmla="*/ 161 h 161"/>
                <a:gd name="T8" fmla="*/ 38 w 1054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4" h="161">
                  <a:moveTo>
                    <a:pt x="38" y="0"/>
                  </a:moveTo>
                  <a:lnTo>
                    <a:pt x="1054" y="0"/>
                  </a:lnTo>
                  <a:lnTo>
                    <a:pt x="1054" y="161"/>
                  </a:lnTo>
                  <a:lnTo>
                    <a:pt x="0" y="16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00000"/>
            </a:solidFill>
            <a:ln w="4" cap="flat">
              <a:noFill/>
              <a:prstDash val="solid"/>
              <a:miter lim="800000"/>
            </a:ln>
          </p:spPr>
          <p:txBody>
            <a:bodyPr lIns="91431" tIns="45715" rIns="91431" bIns="45715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solidFill>
                  <a:schemeClr val="bg1"/>
                </a:solidFill>
                <a:latin typeface="等线"/>
                <a:ea typeface="微软雅黑" panose="020B0503020204020204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269451" y="1073294"/>
              <a:ext cx="1942984" cy="4056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4000" b="1" dirty="0">
                  <a:solidFill>
                    <a:schemeClr val="bg1"/>
                  </a:solidFill>
                  <a:latin typeface="等线"/>
                  <a:ea typeface="微软雅黑" panose="020B0503020204020204" charset="-122"/>
                </a:rPr>
                <a:t>队员选拔</a:t>
              </a:r>
              <a:endParaRPr lang="zh-CN" altLang="en-US" sz="4000" b="1" dirty="0">
                <a:solidFill>
                  <a:schemeClr val="bg1"/>
                </a:solidFill>
                <a:latin typeface="等线"/>
                <a:ea typeface="微软雅黑" panose="020B050302020402020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389413" y="993649"/>
              <a:ext cx="994331" cy="5832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6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247" name="组合 9"/>
          <p:cNvGrpSpPr/>
          <p:nvPr/>
        </p:nvGrpSpPr>
        <p:grpSpPr bwMode="auto">
          <a:xfrm>
            <a:off x="468313" y="-125413"/>
            <a:ext cx="8294687" cy="1811338"/>
            <a:chOff x="467544" y="-125090"/>
            <a:chExt cx="8295895" cy="1810370"/>
          </a:xfrm>
        </p:grpSpPr>
        <p:pic>
          <p:nvPicPr>
            <p:cNvPr id="10248" name="图片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-125090"/>
              <a:ext cx="2017224" cy="181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图片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8212" y="182549"/>
              <a:ext cx="1595227" cy="989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50" name="图片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041525"/>
            <a:ext cx="371475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80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11"/>
          <p:cNvSpPr>
            <a:spLocks noChangeArrowheads="1"/>
          </p:cNvSpPr>
          <p:nvPr/>
        </p:nvSpPr>
        <p:spPr bwMode="gray">
          <a:xfrm>
            <a:off x="1030288" y="1223963"/>
            <a:ext cx="2500312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  <a:buFontTx/>
              <a:buNone/>
              <a:defRPr/>
            </a:pPr>
            <a:endParaRPr lang="zh-CN" altLang="en-US" sz="4400" b="1" kern="0" dirty="0">
              <a:solidFill>
                <a:srgbClr val="8A8A8A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419225"/>
            <a:ext cx="601345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、身体条件：瘦长型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（</a:t>
            </a:r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）脚小，足弓小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（</a:t>
            </a:r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）足踝细，小腿肌肉线条清晰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（</a:t>
            </a:r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）膝关节小，小腿上端与大腿下端要细，臀大肌靠上翘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（</a:t>
            </a:r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）上下肢比例适中或下肢稍长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（</a:t>
            </a:r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5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）两肩略宽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图片 2" descr="IMG_4988(20220616-105227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7315" y="915670"/>
            <a:ext cx="1661160" cy="3594100"/>
          </a:xfrm>
          <a:prstGeom prst="rect">
            <a:avLst/>
          </a:prstGeom>
        </p:spPr>
      </p:pic>
    </p:spTree>
  </p:cSld>
  <p:clrMapOvr>
    <a:masterClrMapping/>
  </p:clrMapOvr>
  <p:transition spd="slow" advTm="1180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75130" y="1379220"/>
            <a:ext cx="532765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、技术条件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（</a:t>
            </a:r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）步频快，遗传度较高，后天训练提升不会太高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（</a:t>
            </a:r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）步长相对较大，协调性好。经训练可显著提升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（</a:t>
            </a:r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）两足支撑有力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图片 5" descr="%4T@4W8N(NK(3_E`)D(T5Y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935" y="2643505"/>
            <a:ext cx="2314575" cy="1552575"/>
          </a:xfrm>
          <a:prstGeom prst="rect">
            <a:avLst/>
          </a:prstGeom>
        </p:spPr>
      </p:pic>
    </p:spTree>
  </p:cSld>
  <p:clrMapOvr>
    <a:masterClrMapping/>
  </p:clrMapOvr>
  <p:transition spd="slow" advTm="11808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 bwMode="auto">
          <a:xfrm>
            <a:off x="2238375" y="2041525"/>
            <a:ext cx="6905625" cy="1028700"/>
            <a:chOff x="3086100" y="981074"/>
            <a:chExt cx="6057900" cy="590495"/>
          </a:xfrm>
        </p:grpSpPr>
        <p:sp>
          <p:nvSpPr>
            <p:cNvPr id="11" name="Freeform 74"/>
            <p:cNvSpPr/>
            <p:nvPr/>
          </p:nvSpPr>
          <p:spPr bwMode="auto">
            <a:xfrm>
              <a:off x="3086100" y="981074"/>
              <a:ext cx="6057900" cy="590495"/>
            </a:xfrm>
            <a:custGeom>
              <a:avLst/>
              <a:gdLst>
                <a:gd name="T0" fmla="*/ 38 w 1054"/>
                <a:gd name="T1" fmla="*/ 0 h 161"/>
                <a:gd name="T2" fmla="*/ 1054 w 1054"/>
                <a:gd name="T3" fmla="*/ 0 h 161"/>
                <a:gd name="T4" fmla="*/ 1054 w 1054"/>
                <a:gd name="T5" fmla="*/ 161 h 161"/>
                <a:gd name="T6" fmla="*/ 0 w 1054"/>
                <a:gd name="T7" fmla="*/ 161 h 161"/>
                <a:gd name="T8" fmla="*/ 38 w 1054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4" h="161">
                  <a:moveTo>
                    <a:pt x="38" y="0"/>
                  </a:moveTo>
                  <a:lnTo>
                    <a:pt x="1054" y="0"/>
                  </a:lnTo>
                  <a:lnTo>
                    <a:pt x="1054" y="161"/>
                  </a:lnTo>
                  <a:lnTo>
                    <a:pt x="0" y="16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00000"/>
            </a:solidFill>
            <a:ln w="4" cap="flat">
              <a:noFill/>
              <a:prstDash val="solid"/>
              <a:miter lim="800000"/>
            </a:ln>
          </p:spPr>
          <p:txBody>
            <a:bodyPr lIns="91431" tIns="45715" rIns="91431" bIns="45715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solidFill>
                  <a:schemeClr val="bg1"/>
                </a:solidFill>
                <a:latin typeface="等线"/>
                <a:ea typeface="微软雅黑" panose="020B0503020204020204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416512" y="1082771"/>
              <a:ext cx="1942984" cy="4056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4000" b="1" dirty="0">
                  <a:solidFill>
                    <a:schemeClr val="bg1"/>
                  </a:solidFill>
                  <a:latin typeface="等线"/>
                  <a:ea typeface="微软雅黑" panose="020B0503020204020204" charset="-122"/>
                </a:rPr>
                <a:t>以赛代练</a:t>
              </a:r>
              <a:endParaRPr lang="zh-CN" altLang="en-US" sz="4000" b="1" dirty="0">
                <a:solidFill>
                  <a:schemeClr val="bg1"/>
                </a:solidFill>
                <a:latin typeface="等线"/>
                <a:ea typeface="微软雅黑" panose="020B050302020402020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423950" y="984537"/>
              <a:ext cx="994331" cy="5832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6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511" name="组合 9"/>
          <p:cNvGrpSpPr/>
          <p:nvPr/>
        </p:nvGrpSpPr>
        <p:grpSpPr bwMode="auto">
          <a:xfrm>
            <a:off x="468313" y="-125413"/>
            <a:ext cx="8294687" cy="1811338"/>
            <a:chOff x="467544" y="-125090"/>
            <a:chExt cx="8295895" cy="1810370"/>
          </a:xfrm>
        </p:grpSpPr>
        <p:pic>
          <p:nvPicPr>
            <p:cNvPr id="21512" name="图片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-125090"/>
              <a:ext cx="2017224" cy="181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图片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8212" y="182549"/>
              <a:ext cx="1595227" cy="989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4" name="图片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2041525"/>
            <a:ext cx="3714751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80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71550" y="1779270"/>
            <a:ext cx="77266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</a:t>
            </a:r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在平常训练之后需要利用小学生争强好胜的心理，组织各种各样的比赛安排实力相近的学生进行比赛。给学生一定的压力并且提前适应比赛状态，以免正式比赛中出现情绪紧张的情况。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图片 3" descr="0_6BY%9`({%[NQ$LFS6ZW]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3665" y="2643505"/>
            <a:ext cx="4606290" cy="2248535"/>
          </a:xfrm>
          <a:prstGeom prst="rect">
            <a:avLst/>
          </a:prstGeom>
        </p:spPr>
      </p:pic>
    </p:spTree>
  </p:cSld>
  <p:clrMapOvr>
    <a:masterClrMapping/>
  </p:clrMapOvr>
  <p:transition spd="slow" advTm="11808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 bwMode="auto">
          <a:xfrm>
            <a:off x="2238375" y="2041525"/>
            <a:ext cx="6905625" cy="1052513"/>
            <a:chOff x="3086100" y="981074"/>
            <a:chExt cx="6057900" cy="604164"/>
          </a:xfrm>
        </p:grpSpPr>
        <p:sp>
          <p:nvSpPr>
            <p:cNvPr id="11" name="Freeform 74"/>
            <p:cNvSpPr/>
            <p:nvPr/>
          </p:nvSpPr>
          <p:spPr bwMode="auto">
            <a:xfrm>
              <a:off x="3086100" y="981074"/>
              <a:ext cx="6057900" cy="590495"/>
            </a:xfrm>
            <a:custGeom>
              <a:avLst/>
              <a:gdLst>
                <a:gd name="T0" fmla="*/ 38 w 1054"/>
                <a:gd name="T1" fmla="*/ 0 h 161"/>
                <a:gd name="T2" fmla="*/ 1054 w 1054"/>
                <a:gd name="T3" fmla="*/ 0 h 161"/>
                <a:gd name="T4" fmla="*/ 1054 w 1054"/>
                <a:gd name="T5" fmla="*/ 161 h 161"/>
                <a:gd name="T6" fmla="*/ 0 w 1054"/>
                <a:gd name="T7" fmla="*/ 161 h 161"/>
                <a:gd name="T8" fmla="*/ 38 w 1054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4" h="161">
                  <a:moveTo>
                    <a:pt x="38" y="0"/>
                  </a:moveTo>
                  <a:lnTo>
                    <a:pt x="1054" y="0"/>
                  </a:lnTo>
                  <a:lnTo>
                    <a:pt x="1054" y="161"/>
                  </a:lnTo>
                  <a:lnTo>
                    <a:pt x="0" y="16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00000"/>
            </a:solidFill>
            <a:ln w="4" cap="flat">
              <a:noFill/>
              <a:prstDash val="solid"/>
              <a:miter lim="800000"/>
            </a:ln>
          </p:spPr>
          <p:txBody>
            <a:bodyPr lIns="91431" tIns="45715" rIns="91431" bIns="45715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solidFill>
                  <a:schemeClr val="bg1"/>
                </a:solidFill>
                <a:latin typeface="等线"/>
                <a:ea typeface="微软雅黑" panose="020B0503020204020204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357563" y="1072200"/>
              <a:ext cx="3063766" cy="4056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4000" b="1" dirty="0">
                  <a:solidFill>
                    <a:schemeClr val="bg1"/>
                  </a:solidFill>
                  <a:latin typeface="等线"/>
                  <a:ea typeface="微软雅黑" panose="020B0503020204020204" charset="-122"/>
                </a:rPr>
                <a:t>   </a:t>
              </a:r>
              <a:r>
                <a:rPr lang="zh-CN" altLang="en-US" sz="4000" b="1" dirty="0">
                  <a:solidFill>
                    <a:schemeClr val="bg1"/>
                  </a:solidFill>
                  <a:latin typeface="等线"/>
                  <a:ea typeface="微软雅黑" panose="020B0503020204020204" charset="-122"/>
                </a:rPr>
                <a:t>训练与恢复</a:t>
              </a:r>
              <a:endParaRPr lang="zh-CN" altLang="en-US" sz="4000" b="1" dirty="0">
                <a:solidFill>
                  <a:schemeClr val="bg1"/>
                </a:solidFill>
                <a:latin typeface="等线"/>
                <a:ea typeface="微软雅黑" panose="020B050302020402020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407796" y="1002033"/>
              <a:ext cx="994331" cy="5832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6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2775" name="组合 9"/>
          <p:cNvGrpSpPr/>
          <p:nvPr/>
        </p:nvGrpSpPr>
        <p:grpSpPr bwMode="auto">
          <a:xfrm>
            <a:off x="468313" y="-125413"/>
            <a:ext cx="8294687" cy="1811338"/>
            <a:chOff x="467544" y="-125090"/>
            <a:chExt cx="8295895" cy="1810370"/>
          </a:xfrm>
        </p:grpSpPr>
        <p:pic>
          <p:nvPicPr>
            <p:cNvPr id="32776" name="图片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-125090"/>
              <a:ext cx="2017224" cy="181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图片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8212" y="182549"/>
              <a:ext cx="1595227" cy="989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78" name="图片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1525"/>
            <a:ext cx="371475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80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56335" y="1497965"/>
            <a:ext cx="7498080" cy="20300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        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当前田径训练越来越重视和强调</a:t>
            </a:r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高强度，多课次，大运动量</a:t>
            </a:r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”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训练的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形势下，由于我们小学队员正处于身体生长发育时期，作为带队教练更加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要注重队员的训后恢复。如力量练习过后需注重所练肌群的放松，可让学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生两两配合，姿势及方法非常重要。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ransition spd="slow" advTm="11808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8100,&quot;width&quot;:3744}"/>
</p:tagLst>
</file>

<file path=ppt/tags/tag2.xml><?xml version="1.0" encoding="utf-8"?>
<p:tagLst xmlns:p="http://schemas.openxmlformats.org/presentationml/2006/main">
  <p:tag name="COMMONDATA" val="eyJoZGlkIjoiNjgyMzVkYTRjMmIwM2EwNTNmYTIyMWMwMzNkNWJjZT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4400" dirty="0" smtClean="0">
            <a:gradFill>
              <a:gsLst>
                <a:gs pos="0">
                  <a:srgbClr val="35005F"/>
                </a:gs>
                <a:gs pos="100000">
                  <a:srgbClr val="CD3FE1"/>
                </a:gs>
              </a:gsLst>
              <a:lin ang="5400000" scaled="0"/>
            </a:gradFill>
            <a:latin typeface="HandelGotDLig" pitchFamily="3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清风素材 12sc.taobao.com">
  <a:themeElements>
    <a:clrScheme name="自定义 1232">
      <a:dk1>
        <a:srgbClr val="BC0000"/>
      </a:dk1>
      <a:lt1>
        <a:srgbClr val="8A8A8A"/>
      </a:lt1>
      <a:dk2>
        <a:srgbClr val="BC0000"/>
      </a:dk2>
      <a:lt2>
        <a:srgbClr val="8A8A8A"/>
      </a:lt2>
      <a:accent1>
        <a:srgbClr val="04A7FA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主题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1364</Words>
  <Application>WPS 演示</Application>
  <PresentationFormat>全屏显示(16:9)</PresentationFormat>
  <Paragraphs>122</Paragraphs>
  <Slides>18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HandelGotDLig</vt:lpstr>
      <vt:lpstr>Segoe Print</vt:lpstr>
      <vt:lpstr>等线</vt:lpstr>
      <vt:lpstr>微软雅黑</vt:lpstr>
      <vt:lpstr>等线 Light</vt:lpstr>
      <vt:lpstr>Verdana</vt:lpstr>
      <vt:lpstr>Calibri</vt:lpstr>
      <vt:lpstr>Arial Unicode MS</vt:lpstr>
      <vt:lpstr>Office 主题</vt:lpstr>
      <vt:lpstr>Office 主题​​</vt:lpstr>
      <vt:lpstr>清风素材 12sc.taobao.com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放松技巧</vt:lpstr>
      <vt:lpstr>放松技巧</vt:lpstr>
      <vt:lpstr>放松技巧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青春1</dc:title>
  <dc:creator>Administrator</dc:creator>
  <cp:lastModifiedBy>Administrator</cp:lastModifiedBy>
  <cp:revision>122</cp:revision>
  <dcterms:created xsi:type="dcterms:W3CDTF">2015-12-06T01:30:00Z</dcterms:created>
  <dcterms:modified xsi:type="dcterms:W3CDTF">2022-06-16T03:15:58Z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0B2DD225A5954BF2B7656624CB7A273A</vt:lpwstr>
  </property>
</Properties>
</file>