
<file path=[Content_Types].xml><?xml version="1.0" encoding="utf-8"?>
<Types xmlns="http://schemas.openxmlformats.org/package/2006/content-types">
  <Default Extension="jpeg" ContentType="image/jpe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8" r:id="rId5"/>
    <p:sldId id="260" r:id="rId6"/>
    <p:sldId id="294" r:id="rId7"/>
    <p:sldId id="295" r:id="rId8"/>
    <p:sldId id="296" r:id="rId9"/>
    <p:sldId id="300" r:id="rId10"/>
    <p:sldId id="297" r:id="rId11"/>
    <p:sldId id="301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clrMru>
    <a:srgbClr val="573843"/>
    <a:srgbClr val="333333"/>
    <a:srgbClr val="F1A287"/>
    <a:srgbClr val="FF885C"/>
    <a:srgbClr val="5B3A46"/>
    <a:srgbClr val="F8CD8B"/>
    <a:srgbClr val="C0AA96"/>
    <a:srgbClr val="E9837C"/>
    <a:srgbClr val="663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13" autoAdjust="0"/>
  </p:normalViewPr>
  <p:slideViewPr>
    <p:cSldViewPr snapToGrid="0" showGuides="1">
      <p:cViewPr varScale="1">
        <p:scale>
          <a:sx n="135" d="100"/>
          <a:sy n="135" d="100"/>
        </p:scale>
        <p:origin x="1566" y="108"/>
      </p:cViewPr>
      <p:guideLst>
        <p:guide orient="horz" pos="1620"/>
        <p:guide pos="2880"/>
        <p:guide orient="horz" pos="1643"/>
      </p:guideLst>
    </p:cSldViewPr>
  </p:slid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B695E7-124D-48EF-A102-D7C02C4C085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01B40-D2E9-49B3-9926-4258DFA896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01B40-D2E9-49B3-9926-4258DFA896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01B40-D2E9-49B3-9926-4258DFA896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01B40-D2E9-49B3-9926-4258DFA896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01B40-D2E9-49B3-9926-4258DFA896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01B40-D2E9-49B3-9926-4258DFA896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01B40-D2E9-49B3-9926-4258DFA896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01B40-D2E9-49B3-9926-4258DFA896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01B40-D2E9-49B3-9926-4258DFA896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01B40-D2E9-49B3-9926-4258DFA896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656A-DC03-47C8-893A-C04461EB1ED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A8C4-9227-4CA8-B83A-22C898BD87F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656A-DC03-47C8-893A-C04461EB1ED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A8C4-9227-4CA8-B83A-22C898BD87F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656A-DC03-47C8-893A-C04461EB1ED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A8C4-9227-4CA8-B83A-22C898BD87F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656A-DC03-47C8-893A-C04461EB1ED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A8C4-9227-4CA8-B83A-22C898BD87F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656A-DC03-47C8-893A-C04461EB1ED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A8C4-9227-4CA8-B83A-22C898BD87F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656A-DC03-47C8-893A-C04461EB1ED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A8C4-9227-4CA8-B83A-22C898BD87F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656A-DC03-47C8-893A-C04461EB1ED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A8C4-9227-4CA8-B83A-22C898BD87F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/>
        </p:nvGrpSpPr>
        <p:grpSpPr>
          <a:xfrm>
            <a:off x="-43071" y="30776"/>
            <a:ext cx="9230144" cy="602641"/>
            <a:chOff x="-43071" y="30776"/>
            <a:chExt cx="9230144" cy="602641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396" y="30776"/>
              <a:ext cx="9144793" cy="402371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43071" y="450521"/>
              <a:ext cx="9230144" cy="182896"/>
            </a:xfrm>
            <a:prstGeom prst="rect">
              <a:avLst/>
            </a:prstGeom>
          </p:spPr>
        </p:pic>
      </p:grpSp>
      <p:grpSp>
        <p:nvGrpSpPr>
          <p:cNvPr id="9" name="组合 8"/>
          <p:cNvGrpSpPr/>
          <p:nvPr userDrawn="1"/>
        </p:nvGrpSpPr>
        <p:grpSpPr>
          <a:xfrm flipV="1">
            <a:off x="-160766" y="4526400"/>
            <a:ext cx="9230144" cy="589941"/>
            <a:chOff x="-43071" y="30776"/>
            <a:chExt cx="9230144" cy="589941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396" y="30776"/>
              <a:ext cx="9144793" cy="402371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43071" y="437821"/>
              <a:ext cx="9230144" cy="182896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656A-DC03-47C8-893A-C04461EB1ED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A8C4-9227-4CA8-B83A-22C898BD87F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656A-DC03-47C8-893A-C04461EB1ED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A8C4-9227-4CA8-B83A-22C898BD87F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656A-DC03-47C8-893A-C04461EB1ED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2A8C4-9227-4CA8-B83A-22C898BD87F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C656A-DC03-47C8-893A-C04461EB1ED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2A8C4-9227-4CA8-B83A-22C898BD87F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hemeOverride" Target="../theme/themeOverride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7" Type="http://schemas.openxmlformats.org/officeDocument/2006/relationships/slideLayout" Target="../slideLayouts/slideLayout1.xml"/><Relationship Id="rId6" Type="http://schemas.openxmlformats.org/officeDocument/2006/relationships/themeOverride" Target="../theme/themeOverride2.xml"/><Relationship Id="rId5" Type="http://schemas.openxmlformats.org/officeDocument/2006/relationships/image" Target="../media/image5.png"/><Relationship Id="rId4" Type="http://schemas.microsoft.com/office/2007/relationships/hdphoto" Target="../media/image4.wdp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3.xml"/><Relationship Id="rId6" Type="http://schemas.openxmlformats.org/officeDocument/2006/relationships/slideLayout" Target="../slideLayouts/slideLayout6.xml"/><Relationship Id="rId5" Type="http://schemas.openxmlformats.org/officeDocument/2006/relationships/themeOverride" Target="../theme/themeOverride3.xml"/><Relationship Id="rId4" Type="http://schemas.openxmlformats.org/officeDocument/2006/relationships/image" Target="../media/image7.png"/><Relationship Id="rId3" Type="http://schemas.openxmlformats.org/officeDocument/2006/relationships/tags" Target="../tags/tag2.xml"/><Relationship Id="rId2" Type="http://schemas.openxmlformats.org/officeDocument/2006/relationships/image" Target="../media/image6.png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6.xml"/><Relationship Id="rId2" Type="http://schemas.openxmlformats.org/officeDocument/2006/relationships/themeOverride" Target="../theme/themeOverride4.xml"/><Relationship Id="rId1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1.xml"/><Relationship Id="rId4" Type="http://schemas.openxmlformats.org/officeDocument/2006/relationships/themeOverride" Target="../theme/themeOverride5.xml"/><Relationship Id="rId3" Type="http://schemas.openxmlformats.org/officeDocument/2006/relationships/tags" Target="../tags/tag3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.xml"/><Relationship Id="rId3" Type="http://schemas.openxmlformats.org/officeDocument/2006/relationships/themeOverride" Target="../theme/themeOverride6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.xml"/><Relationship Id="rId3" Type="http://schemas.openxmlformats.org/officeDocument/2006/relationships/themeOverride" Target="../theme/themeOverride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1.xml"/><Relationship Id="rId3" Type="http://schemas.openxmlformats.org/officeDocument/2006/relationships/themeOverride" Target="../theme/themeOverride8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1.xml"/><Relationship Id="rId3" Type="http://schemas.openxmlformats.org/officeDocument/2006/relationships/themeOverride" Target="../theme/themeOverride9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43071" y="30776"/>
            <a:ext cx="9230144" cy="767741"/>
            <a:chOff x="-43071" y="30776"/>
            <a:chExt cx="9230144" cy="767741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-396" y="30776"/>
              <a:ext cx="9144793" cy="402371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43071" y="615621"/>
              <a:ext cx="9230144" cy="182896"/>
            </a:xfrm>
            <a:prstGeom prst="rect">
              <a:avLst/>
            </a:prstGeom>
          </p:spPr>
        </p:pic>
      </p:grpSp>
      <p:grpSp>
        <p:nvGrpSpPr>
          <p:cNvPr id="11" name="组合 10"/>
          <p:cNvGrpSpPr/>
          <p:nvPr/>
        </p:nvGrpSpPr>
        <p:grpSpPr>
          <a:xfrm flipV="1">
            <a:off x="-160766" y="4348600"/>
            <a:ext cx="9230144" cy="767741"/>
            <a:chOff x="-43071" y="30776"/>
            <a:chExt cx="9230144" cy="767741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-396" y="30776"/>
              <a:ext cx="9144793" cy="402371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43071" y="615621"/>
              <a:ext cx="9230144" cy="182896"/>
            </a:xfrm>
            <a:prstGeom prst="rect">
              <a:avLst/>
            </a:prstGeom>
          </p:spPr>
        </p:pic>
      </p:grpSp>
      <p:sp>
        <p:nvSpPr>
          <p:cNvPr id="2" name="文本框 1"/>
          <p:cNvSpPr txBox="1"/>
          <p:nvPr/>
        </p:nvSpPr>
        <p:spPr>
          <a:xfrm>
            <a:off x="1130935" y="1343025"/>
            <a:ext cx="673798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rgbClr val="573843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如何提高低年级学生</a:t>
            </a:r>
            <a:endParaRPr lang="zh-CN" altLang="en-US" sz="4800" dirty="0">
              <a:solidFill>
                <a:srgbClr val="573843"/>
              </a:solidFill>
              <a:latin typeface="造字工房悦黑演示版常规体" pitchFamily="50" charset="-122"/>
              <a:ea typeface="造字工房悦黑演示版常规体" pitchFamily="50" charset="-122"/>
            </a:endParaRPr>
          </a:p>
          <a:p>
            <a:pPr algn="ctr"/>
            <a:r>
              <a:rPr lang="zh-CN" altLang="en-US" sz="4800" dirty="0">
                <a:solidFill>
                  <a:srgbClr val="573843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注意力的</a:t>
            </a:r>
            <a:r>
              <a:rPr lang="en-US" altLang="zh-CN" sz="4800" dirty="0">
                <a:solidFill>
                  <a:srgbClr val="573843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“</a:t>
            </a:r>
            <a:r>
              <a:rPr lang="zh-CN" altLang="en-US" sz="4800" dirty="0">
                <a:solidFill>
                  <a:srgbClr val="573843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五方法</a:t>
            </a:r>
            <a:r>
              <a:rPr lang="en-US" altLang="zh-CN" sz="4800" dirty="0">
                <a:solidFill>
                  <a:srgbClr val="573843"/>
                </a:solidFill>
                <a:latin typeface="造字工房悦黑演示版常规体" pitchFamily="50" charset="-122"/>
                <a:ea typeface="造字工房悦黑演示版常规体" pitchFamily="50" charset="-122"/>
              </a:rPr>
              <a:t>”</a:t>
            </a:r>
            <a:endParaRPr lang="en-US" altLang="zh-CN" sz="4800" dirty="0">
              <a:solidFill>
                <a:srgbClr val="573843"/>
              </a:solidFill>
              <a:latin typeface="造字工房悦黑演示版常规体" pitchFamily="50" charset="-122"/>
              <a:ea typeface="造字工房悦黑演示版常规体" pitchFamily="50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4351655" y="3455035"/>
            <a:ext cx="309118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solidFill>
                  <a:srgbClr val="573843"/>
                </a:solidFill>
              </a:rPr>
              <a:t>分享人</a:t>
            </a:r>
            <a:r>
              <a:rPr lang="zh-CN" altLang="en-US" sz="1600" dirty="0" smtClean="0">
                <a:solidFill>
                  <a:srgbClr val="573843"/>
                </a:solidFill>
              </a:rPr>
              <a:t>：邵爱萍</a:t>
            </a:r>
            <a:endParaRPr lang="zh-CN" altLang="en-US" sz="1600" dirty="0" smtClean="0">
              <a:solidFill>
                <a:srgbClr val="57384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50"/>
                            </p:stCondLst>
                            <p:childTnLst>
                              <p:par>
                                <p:cTn id="2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43071" y="30776"/>
            <a:ext cx="9230144" cy="767741"/>
            <a:chOff x="-43071" y="30776"/>
            <a:chExt cx="9230144" cy="767741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-396" y="30776"/>
              <a:ext cx="9144793" cy="402371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43071" y="615621"/>
              <a:ext cx="9230144" cy="182896"/>
            </a:xfrm>
            <a:prstGeom prst="rect">
              <a:avLst/>
            </a:prstGeom>
          </p:spPr>
        </p:pic>
      </p:grpSp>
      <p:grpSp>
        <p:nvGrpSpPr>
          <p:cNvPr id="11" name="组合 10"/>
          <p:cNvGrpSpPr/>
          <p:nvPr/>
        </p:nvGrpSpPr>
        <p:grpSpPr>
          <a:xfrm flipV="1">
            <a:off x="-160766" y="4348600"/>
            <a:ext cx="9230144" cy="767741"/>
            <a:chOff x="-43071" y="30776"/>
            <a:chExt cx="9230144" cy="767741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-396" y="30776"/>
              <a:ext cx="9144793" cy="402371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43071" y="615621"/>
              <a:ext cx="9230144" cy="182896"/>
            </a:xfrm>
            <a:prstGeom prst="rect">
              <a:avLst/>
            </a:prstGeom>
          </p:spPr>
        </p:pic>
      </p:grpSp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31" b="88050" l="66227" r="99208">
                        <a14:foregroundMark x1="68338" y1="42138" x2="68338" y2="42138"/>
                        <a14:foregroundMark x1="72032" y1="26415" x2="72032" y2="26415"/>
                        <a14:foregroundMark x1="76781" y1="16981" x2="76781" y2="16981"/>
                        <a14:foregroundMark x1="66227" y1="38994" x2="66227" y2="38994"/>
                        <a14:foregroundMark x1="83113" y1="10692" x2="83113" y2="10692"/>
                        <a14:foregroundMark x1="83113" y1="6289" x2="83113" y2="6289"/>
                        <a14:foregroundMark x1="88127" y1="16981" x2="90501" y2="11321"/>
                        <a14:foregroundMark x1="93404" y1="26415" x2="98153" y2="27673"/>
                        <a14:foregroundMark x1="97361" y1="43396" x2="99208" y2="43396"/>
                      </a14:backgroundRemoval>
                    </a14:imgEffect>
                  </a14:imgLayer>
                </a14:imgProps>
              </a:ext>
            </a:extLst>
          </a:blip>
          <a:srcRect l="64490"/>
          <a:stretch>
            <a:fillRect/>
          </a:stretch>
        </p:blipFill>
        <p:spPr>
          <a:xfrm>
            <a:off x="4403280" y="2331247"/>
            <a:ext cx="318391" cy="37615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675640" y="1014095"/>
            <a:ext cx="61976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一、明确目标，用</a:t>
            </a:r>
            <a:r>
              <a:rPr lang="en-US" altLang="zh-CN" sz="2400" b="1">
                <a:solidFill>
                  <a:srgbClr val="FF0000"/>
                </a:solidFill>
              </a:rPr>
              <a:t>“</a:t>
            </a:r>
            <a:r>
              <a:rPr lang="zh-CN" altLang="en-US" sz="2400" b="1">
                <a:solidFill>
                  <a:srgbClr val="FF0000"/>
                </a:solidFill>
              </a:rPr>
              <a:t>游戏</a:t>
            </a:r>
            <a:r>
              <a:rPr lang="en-US" altLang="zh-CN" sz="2400" b="1">
                <a:solidFill>
                  <a:srgbClr val="FF0000"/>
                </a:solidFill>
              </a:rPr>
              <a:t>”</a:t>
            </a:r>
            <a:r>
              <a:rPr lang="zh-CN" altLang="en-US" sz="2400" b="1">
                <a:solidFill>
                  <a:srgbClr val="FF0000"/>
                </a:solidFill>
              </a:rPr>
              <a:t>吸引学生注意力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pic>
        <p:nvPicPr>
          <p:cNvPr id="14" name="图片 13" descr="src=http___5b0988e595225_cdn_sohucs_com_images_20170708_cbc8a2654c2647deb7df7057d9d0bf91_png&amp;refer=http___5b0988e595225_cdn_sohucs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8525" y="1720850"/>
            <a:ext cx="4574540" cy="2284095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5711825" y="1720850"/>
            <a:ext cx="3314700" cy="1660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1984</a:t>
            </a:r>
            <a:r>
              <a:rPr lang="zh-CN" altLang="en-US" sz="1400"/>
              <a:t>年，日本选手</a:t>
            </a:r>
            <a:r>
              <a:rPr lang="zh-CN" altLang="en-US" b="1"/>
              <a:t>山田本</a:t>
            </a:r>
            <a:r>
              <a:rPr lang="zh-CN" altLang="en-US" sz="1400"/>
              <a:t>出人意料夺得东京国际马拉松邀请赛冠军，他凭智慧战胜了对手，他获胜的秘诀是在赛前把路线画下来，并画下路程中明显的标志。比赛开始后，他快速地冲向第</a:t>
            </a:r>
            <a:r>
              <a:rPr lang="en-US" altLang="zh-CN" sz="1400"/>
              <a:t>1</a:t>
            </a:r>
            <a:r>
              <a:rPr lang="zh-CN" altLang="en-US" sz="1400"/>
              <a:t>个目标，之后再冲向第</a:t>
            </a:r>
            <a:r>
              <a:rPr lang="en-US" altLang="zh-CN" sz="1400"/>
              <a:t>2</a:t>
            </a:r>
            <a:r>
              <a:rPr lang="zh-CN" altLang="en-US" sz="1400"/>
              <a:t>个、第</a:t>
            </a:r>
            <a:r>
              <a:rPr lang="en-US" altLang="zh-CN" sz="1400"/>
              <a:t>3</a:t>
            </a:r>
            <a:r>
              <a:rPr lang="zh-CN" altLang="en-US" sz="1400"/>
              <a:t>个</a:t>
            </a:r>
            <a:r>
              <a:rPr lang="en-US" altLang="zh-CN" sz="1400"/>
              <a:t>......</a:t>
            </a:r>
            <a:r>
              <a:rPr lang="zh-CN" altLang="en-US" sz="1400"/>
              <a:t>直至跑完所有路程。</a:t>
            </a:r>
            <a:endParaRPr lang="zh-CN" altLang="en-US" sz="1400"/>
          </a:p>
        </p:txBody>
      </p:sp>
      <p:sp>
        <p:nvSpPr>
          <p:cNvPr id="17" name="文本框 16"/>
          <p:cNvSpPr txBox="1"/>
          <p:nvPr/>
        </p:nvSpPr>
        <p:spPr>
          <a:xfrm>
            <a:off x="5872480" y="3500120"/>
            <a:ext cx="261239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/>
              <a:t>那么，如果我们在低年级的体育课堂上也运用此方法，就会有效提高学生的注意力。</a:t>
            </a:r>
            <a:endParaRPr lang="zh-CN" altLang="en-US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A_图片 2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-1733170" y="515088"/>
            <a:ext cx="490002" cy="751809"/>
          </a:xfrm>
          <a:prstGeom prst="rect">
            <a:avLst/>
          </a:prstGeom>
        </p:spPr>
      </p:pic>
      <p:pic>
        <p:nvPicPr>
          <p:cNvPr id="28" name="PA_图片 2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-1457549" y="552025"/>
            <a:ext cx="490002" cy="751809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81990" y="954405"/>
            <a:ext cx="485902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b="1">
                <a:solidFill>
                  <a:schemeClr val="tx1"/>
                </a:solidFill>
              </a:rPr>
              <a:t>1</a:t>
            </a:r>
            <a:r>
              <a:rPr lang="zh-CN" altLang="en-US" sz="2000" b="1">
                <a:solidFill>
                  <a:schemeClr val="tx1"/>
                </a:solidFill>
              </a:rPr>
              <a:t>、巧定课时目标，变</a:t>
            </a:r>
            <a:r>
              <a:rPr lang="en-US" altLang="zh-CN" sz="2000" b="1">
                <a:solidFill>
                  <a:schemeClr val="tx1"/>
                </a:solidFill>
              </a:rPr>
              <a:t>“</a:t>
            </a:r>
            <a:r>
              <a:rPr lang="zh-CN" altLang="en-US" sz="2000" b="1">
                <a:solidFill>
                  <a:schemeClr val="tx1"/>
                </a:solidFill>
              </a:rPr>
              <a:t>要我练</a:t>
            </a:r>
            <a:r>
              <a:rPr lang="en-US" altLang="zh-CN" sz="2000" b="1">
                <a:solidFill>
                  <a:schemeClr val="tx1"/>
                </a:solidFill>
              </a:rPr>
              <a:t>”</a:t>
            </a:r>
            <a:r>
              <a:rPr lang="zh-CN" altLang="en-US" sz="2000" b="1">
                <a:solidFill>
                  <a:schemeClr val="tx1"/>
                </a:solidFill>
              </a:rPr>
              <a:t>为</a:t>
            </a:r>
            <a:r>
              <a:rPr lang="en-US" altLang="zh-CN" sz="2000" b="1">
                <a:solidFill>
                  <a:schemeClr val="tx1"/>
                </a:solidFill>
              </a:rPr>
              <a:t>“</a:t>
            </a:r>
            <a:r>
              <a:rPr lang="zh-CN" altLang="en-US" sz="2000" b="1">
                <a:solidFill>
                  <a:schemeClr val="tx1"/>
                </a:solidFill>
              </a:rPr>
              <a:t>我要练</a:t>
            </a:r>
            <a:r>
              <a:rPr lang="en-US" altLang="zh-CN" sz="2000" b="1">
                <a:solidFill>
                  <a:schemeClr val="tx1"/>
                </a:solidFill>
              </a:rPr>
              <a:t>”</a:t>
            </a:r>
            <a:endParaRPr lang="en-US" altLang="zh-CN" sz="2000" b="1">
              <a:solidFill>
                <a:schemeClr val="tx1"/>
              </a:solidFill>
            </a:endParaRPr>
          </a:p>
        </p:txBody>
      </p:sp>
      <p:pic>
        <p:nvPicPr>
          <p:cNvPr id="4" name="图片 3" descr="src=http___img-blog_csdnimg_cn_img_convert_70681af0a1ed6c7a858dec84bfd2a980_png&amp;refer=http___img-blog_csdnim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315" y="1825625"/>
            <a:ext cx="3989070" cy="218249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541010" y="1968500"/>
            <a:ext cx="320865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在水平一（二年级）《前滚翻》一课上，我提出了</a:t>
            </a:r>
            <a:r>
              <a:rPr lang="en-US" altLang="zh-CN"/>
              <a:t>“</a:t>
            </a:r>
            <a:r>
              <a:rPr lang="zh-CN" altLang="en-US"/>
              <a:t>前滚翻成坐撑、前滚翻成蹲撑</a:t>
            </a:r>
            <a:r>
              <a:rPr lang="en-US" altLang="zh-CN"/>
              <a:t>”</a:t>
            </a:r>
            <a:r>
              <a:rPr lang="zh-CN" altLang="en-US"/>
              <a:t>的教学目标，并告诉学生完成后进行</a:t>
            </a:r>
            <a:r>
              <a:rPr lang="en-US" altLang="zh-CN"/>
              <a:t>“</a:t>
            </a:r>
            <a:r>
              <a:rPr lang="zh-CN" altLang="en-US"/>
              <a:t>叫号跑</a:t>
            </a:r>
            <a:r>
              <a:rPr lang="en-US" altLang="zh-CN"/>
              <a:t>”</a:t>
            </a:r>
            <a:r>
              <a:rPr lang="zh-CN" altLang="en-US"/>
              <a:t>。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08642E-6 C 0.07414 0.03148 0.14341 0.09228 0.19966 0.13395 C 0.25608 0.17592 0.3158 0.18086 0.33803 0.24845 C 0.43785 0.72129 0.64653 0.33549 0.73108 0.35308 " pathEditMode="relative" rAng="0" ptsTypes="AAAA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45" y="24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C 0.07378 0.03302 0.13611 0.08765 0.2 0.13549 C 0.26423 0.18302 0.32708 0.16389 0.38611 0.28611 C 0.41718 0.35 0.39757 0.48642 0.4658 0.50864 C 0.53385 0.53055 0.74826 0.3429 0.79514 0.41759 C 0.8618 0.46204 0.94878 0.5716 1.01024 0.58179 " pathEditMode="relative" rAng="0" ptsTypes="AAAAAA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503" y="29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11530" y="1039495"/>
            <a:ext cx="412178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000">
                <a:solidFill>
                  <a:schemeClr val="tx1"/>
                </a:solidFill>
              </a:rPr>
              <a:t>2</a:t>
            </a:r>
            <a:r>
              <a:rPr lang="zh-CN" altLang="en-US" sz="2000">
                <a:solidFill>
                  <a:schemeClr val="tx1"/>
                </a:solidFill>
              </a:rPr>
              <a:t>、巧定个人目标，超越自我我最棒</a:t>
            </a:r>
            <a:endParaRPr lang="zh-CN" altLang="en-US" sz="2000">
              <a:solidFill>
                <a:schemeClr val="tx1"/>
              </a:solidFill>
            </a:endParaRPr>
          </a:p>
        </p:txBody>
      </p:sp>
      <p:pic>
        <p:nvPicPr>
          <p:cNvPr id="4" name="图片 3" descr="微信图片_2022060715483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78740" y="1657350"/>
            <a:ext cx="5611495" cy="270256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051550" y="2152650"/>
            <a:ext cx="244919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水平一（二年级）《</a:t>
            </a:r>
            <a:r>
              <a:rPr lang="en-US" altLang="zh-CN"/>
              <a:t>“8”</a:t>
            </a:r>
            <a:r>
              <a:rPr lang="zh-CN" altLang="en-US"/>
              <a:t>字长绳》一课中，部分学生害怕长绳打身上而不敢跑入或跑入时慢一拍。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43071" y="30776"/>
            <a:ext cx="9230144" cy="767741"/>
            <a:chOff x="-43071" y="30776"/>
            <a:chExt cx="9230144" cy="767741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-396" y="30776"/>
              <a:ext cx="9144793" cy="402371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43071" y="615621"/>
              <a:ext cx="9230144" cy="182896"/>
            </a:xfrm>
            <a:prstGeom prst="rect">
              <a:avLst/>
            </a:prstGeom>
          </p:spPr>
        </p:pic>
      </p:grpSp>
      <p:grpSp>
        <p:nvGrpSpPr>
          <p:cNvPr id="11" name="组合 10"/>
          <p:cNvGrpSpPr/>
          <p:nvPr/>
        </p:nvGrpSpPr>
        <p:grpSpPr>
          <a:xfrm flipV="1">
            <a:off x="-160766" y="4348600"/>
            <a:ext cx="9230144" cy="767741"/>
            <a:chOff x="-43071" y="30776"/>
            <a:chExt cx="9230144" cy="767741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-396" y="30776"/>
              <a:ext cx="9144793" cy="402371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43071" y="615621"/>
              <a:ext cx="9230144" cy="182896"/>
            </a:xfrm>
            <a:prstGeom prst="rect">
              <a:avLst/>
            </a:prstGeom>
          </p:spPr>
        </p:pic>
      </p:grpSp>
      <p:grpSp>
        <p:nvGrpSpPr>
          <p:cNvPr id="3" name="组合 2"/>
          <p:cNvGrpSpPr/>
          <p:nvPr/>
        </p:nvGrpSpPr>
        <p:grpSpPr>
          <a:xfrm rot="0">
            <a:off x="3983990" y="1082675"/>
            <a:ext cx="1169035" cy="1153795"/>
            <a:chOff x="3767023" y="1064323"/>
            <a:chExt cx="1169195" cy="1153529"/>
          </a:xfrm>
        </p:grpSpPr>
        <p:sp>
          <p:nvSpPr>
            <p:cNvPr id="22" name="PA_椭圆 1"/>
            <p:cNvSpPr/>
            <p:nvPr>
              <p:custDataLst>
                <p:tags r:id="rId3"/>
              </p:custDataLst>
            </p:nvPr>
          </p:nvSpPr>
          <p:spPr>
            <a:xfrm>
              <a:off x="3767023" y="1064323"/>
              <a:ext cx="1169195" cy="1153529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23" name="矩形 22"/>
            <p:cNvSpPr/>
            <p:nvPr/>
          </p:nvSpPr>
          <p:spPr>
            <a:xfrm>
              <a:off x="3940439" y="1411545"/>
              <a:ext cx="809837" cy="4602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zh-CN" altLang="en-US" sz="2400" b="1" dirty="0">
                <a:solidFill>
                  <a:srgbClr val="573843"/>
                </a:solidFill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631190" y="1049655"/>
            <a:ext cx="66274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二、用</a:t>
            </a:r>
            <a:r>
              <a:rPr lang="en-US" altLang="zh-CN" sz="2400" b="1">
                <a:solidFill>
                  <a:srgbClr val="FF0000"/>
                </a:solidFill>
              </a:rPr>
              <a:t>“</a:t>
            </a:r>
            <a:r>
              <a:rPr lang="zh-CN" altLang="en-US" sz="2400" b="1">
                <a:solidFill>
                  <a:srgbClr val="FF0000"/>
                </a:solidFill>
              </a:rPr>
              <a:t>约定</a:t>
            </a:r>
            <a:r>
              <a:rPr lang="en-US" altLang="zh-CN" sz="2400" b="1">
                <a:solidFill>
                  <a:srgbClr val="FF0000"/>
                </a:solidFill>
              </a:rPr>
              <a:t>”“</a:t>
            </a:r>
            <a:r>
              <a:rPr lang="zh-CN" altLang="en-US" sz="2400" b="1">
                <a:solidFill>
                  <a:srgbClr val="FF0000"/>
                </a:solidFill>
              </a:rPr>
              <a:t>惩戒</a:t>
            </a:r>
            <a:r>
              <a:rPr lang="en-US" altLang="zh-CN" sz="2400" b="1">
                <a:solidFill>
                  <a:srgbClr val="FF0000"/>
                </a:solidFill>
              </a:rPr>
              <a:t>”</a:t>
            </a:r>
            <a:r>
              <a:rPr lang="zh-CN" altLang="en-US" sz="2400" b="1">
                <a:solidFill>
                  <a:srgbClr val="FF0000"/>
                </a:solidFill>
              </a:rPr>
              <a:t>建立规矩，集中学生注意力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8220" y="1830070"/>
            <a:ext cx="7424420" cy="203009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1</a:t>
            </a:r>
            <a:r>
              <a:rPr lang="zh-CN" altLang="en-US"/>
              <a:t>、师生约定建常规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当讲解动作要领和游戏方法时，教师提示</a:t>
            </a:r>
            <a:r>
              <a:rPr lang="en-US" altLang="zh-CN"/>
              <a:t>“</a:t>
            </a:r>
            <a:r>
              <a:rPr lang="zh-CN" altLang="en-US"/>
              <a:t>小耳朵</a:t>
            </a:r>
            <a:r>
              <a:rPr lang="en-US" altLang="zh-CN"/>
              <a:t>”</a:t>
            </a:r>
            <a:r>
              <a:rPr lang="zh-CN" altLang="en-US"/>
              <a:t>，学生齐答</a:t>
            </a:r>
            <a:r>
              <a:rPr lang="en-US" altLang="zh-CN"/>
              <a:t>“</a:t>
            </a:r>
            <a:r>
              <a:rPr lang="zh-CN" altLang="en-US"/>
              <a:t>听一听</a:t>
            </a:r>
            <a:r>
              <a:rPr lang="en-US" altLang="zh-CN"/>
              <a:t>”</a:t>
            </a:r>
            <a:r>
              <a:rPr lang="zh-CN" altLang="en-US"/>
              <a:t>；</a:t>
            </a:r>
            <a:endParaRPr lang="zh-CN" altLang="en-US"/>
          </a:p>
          <a:p>
            <a:r>
              <a:rPr lang="zh-CN" altLang="en-US"/>
              <a:t>当教师示范或学生展示时，教师提示</a:t>
            </a:r>
            <a:r>
              <a:rPr lang="en-US" altLang="zh-CN"/>
              <a:t>“</a:t>
            </a:r>
            <a:r>
              <a:rPr lang="zh-CN" altLang="en-US"/>
              <a:t>小眼睛</a:t>
            </a:r>
            <a:r>
              <a:rPr lang="en-US" altLang="zh-CN"/>
              <a:t>”</a:t>
            </a:r>
            <a:r>
              <a:rPr lang="zh-CN" altLang="en-US"/>
              <a:t>，学生齐答</a:t>
            </a:r>
            <a:r>
              <a:rPr lang="en-US" altLang="zh-CN"/>
              <a:t>“</a:t>
            </a:r>
            <a:r>
              <a:rPr lang="zh-CN" altLang="en-US"/>
              <a:t>看一看</a:t>
            </a:r>
            <a:r>
              <a:rPr lang="en-US" altLang="zh-CN"/>
              <a:t>”</a:t>
            </a:r>
            <a:r>
              <a:rPr lang="zh-CN" altLang="en-US"/>
              <a:t>；</a:t>
            </a:r>
            <a:endParaRPr lang="zh-CN" altLang="en-US"/>
          </a:p>
          <a:p>
            <a:r>
              <a:rPr lang="zh-CN" altLang="en-US"/>
              <a:t>当提问需要小朋友思考时，教师提示</a:t>
            </a:r>
            <a:r>
              <a:rPr lang="en-US" altLang="zh-CN"/>
              <a:t>“</a:t>
            </a:r>
            <a:r>
              <a:rPr lang="zh-CN" altLang="en-US"/>
              <a:t>小脑筋</a:t>
            </a:r>
            <a:r>
              <a:rPr lang="en-US" altLang="zh-CN"/>
              <a:t>”</a:t>
            </a:r>
            <a:r>
              <a:rPr lang="zh-CN" altLang="en-US"/>
              <a:t>，学生齐答</a:t>
            </a:r>
            <a:r>
              <a:rPr lang="en-US" altLang="zh-CN"/>
              <a:t>“</a:t>
            </a:r>
            <a:r>
              <a:rPr lang="zh-CN" altLang="en-US"/>
              <a:t>动一动</a:t>
            </a:r>
            <a:r>
              <a:rPr lang="en-US" altLang="zh-CN"/>
              <a:t>”</a:t>
            </a:r>
            <a:r>
              <a:rPr lang="zh-CN" altLang="en-US"/>
              <a:t>；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                                       看似简单，效果却明显。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43071" y="30776"/>
            <a:ext cx="9230144" cy="767741"/>
            <a:chOff x="-43071" y="30776"/>
            <a:chExt cx="9230144" cy="767741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-396" y="30776"/>
              <a:ext cx="9144793" cy="402371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43071" y="615621"/>
              <a:ext cx="9230144" cy="182896"/>
            </a:xfrm>
            <a:prstGeom prst="rect">
              <a:avLst/>
            </a:prstGeom>
          </p:spPr>
        </p:pic>
      </p:grpSp>
      <p:grpSp>
        <p:nvGrpSpPr>
          <p:cNvPr id="11" name="组合 10"/>
          <p:cNvGrpSpPr/>
          <p:nvPr/>
        </p:nvGrpSpPr>
        <p:grpSpPr>
          <a:xfrm flipV="1">
            <a:off x="-160766" y="4348600"/>
            <a:ext cx="9230144" cy="767741"/>
            <a:chOff x="-43071" y="30776"/>
            <a:chExt cx="9230144" cy="767741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-396" y="30776"/>
              <a:ext cx="9144793" cy="402371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43071" y="615621"/>
              <a:ext cx="9230144" cy="182896"/>
            </a:xfrm>
            <a:prstGeom prst="rect">
              <a:avLst/>
            </a:prstGeom>
          </p:spPr>
        </p:pic>
      </p:grpSp>
      <p:sp>
        <p:nvSpPr>
          <p:cNvPr id="2" name="文本框 1"/>
          <p:cNvSpPr txBox="1"/>
          <p:nvPr/>
        </p:nvSpPr>
        <p:spPr>
          <a:xfrm>
            <a:off x="1070610" y="1336675"/>
            <a:ext cx="7592060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/>
              <a:t>2</a:t>
            </a:r>
            <a:r>
              <a:rPr lang="zh-CN" altLang="en-US" sz="2000"/>
              <a:t>、惩戒</a:t>
            </a:r>
            <a:r>
              <a:rPr lang="en-US" altLang="zh-CN" sz="2000"/>
              <a:t>“</a:t>
            </a:r>
            <a:r>
              <a:rPr lang="zh-CN" altLang="en-US" sz="2000"/>
              <a:t>修理</a:t>
            </a:r>
            <a:r>
              <a:rPr lang="en-US" altLang="zh-CN" sz="2000"/>
              <a:t>”</a:t>
            </a:r>
            <a:r>
              <a:rPr lang="zh-CN" altLang="en-US" sz="2000"/>
              <a:t>立规矩</a:t>
            </a:r>
            <a:endParaRPr lang="zh-CN" altLang="en-US"/>
          </a:p>
          <a:p>
            <a:r>
              <a:rPr lang="zh-CN" altLang="en-US"/>
              <a:t>  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例如，在进行二年级站立式起跑教学各种姿势的起跑比赛时，针对有的学生未听到哨音就出发、有的学生为了快速起动不按教师要求的姿势起跑等现象，我就设立了一个</a:t>
            </a:r>
            <a:r>
              <a:rPr lang="en-US" altLang="zh-CN"/>
              <a:t>“</a:t>
            </a:r>
            <a:r>
              <a:rPr lang="zh-CN" altLang="en-US"/>
              <a:t>修理区</a:t>
            </a:r>
            <a:r>
              <a:rPr lang="en-US" altLang="zh-CN"/>
              <a:t>”</a:t>
            </a:r>
            <a:r>
              <a:rPr lang="zh-CN" altLang="en-US"/>
              <a:t>，违规的学生要到</a:t>
            </a:r>
            <a:r>
              <a:rPr lang="en-US" altLang="zh-CN"/>
              <a:t>“</a:t>
            </a:r>
            <a:r>
              <a:rPr lang="zh-CN" altLang="en-US"/>
              <a:t>修理区</a:t>
            </a:r>
            <a:r>
              <a:rPr lang="en-US" altLang="zh-CN"/>
              <a:t>”</a:t>
            </a:r>
            <a:r>
              <a:rPr lang="zh-CN" altLang="en-US"/>
              <a:t>进行</a:t>
            </a:r>
            <a:r>
              <a:rPr lang="en-US" altLang="zh-CN"/>
              <a:t>“</a:t>
            </a:r>
            <a:r>
              <a:rPr lang="zh-CN" altLang="en-US"/>
              <a:t>修理</a:t>
            </a:r>
            <a:r>
              <a:rPr lang="en-US" altLang="zh-CN"/>
              <a:t>”</a:t>
            </a:r>
            <a:r>
              <a:rPr lang="zh-CN" altLang="en-US"/>
              <a:t>，即连续做</a:t>
            </a:r>
            <a:r>
              <a:rPr lang="en-US" altLang="zh-CN"/>
              <a:t>5</a:t>
            </a:r>
            <a:r>
              <a:rPr lang="zh-CN" altLang="en-US"/>
              <a:t>次下蹲。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43071" y="30776"/>
            <a:ext cx="9230144" cy="767741"/>
            <a:chOff x="-43071" y="30776"/>
            <a:chExt cx="9230144" cy="767741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-396" y="30776"/>
              <a:ext cx="9144793" cy="402371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43071" y="615621"/>
              <a:ext cx="9230144" cy="182896"/>
            </a:xfrm>
            <a:prstGeom prst="rect">
              <a:avLst/>
            </a:prstGeom>
          </p:spPr>
        </p:pic>
      </p:grpSp>
      <p:grpSp>
        <p:nvGrpSpPr>
          <p:cNvPr id="11" name="组合 10"/>
          <p:cNvGrpSpPr/>
          <p:nvPr/>
        </p:nvGrpSpPr>
        <p:grpSpPr>
          <a:xfrm flipV="1">
            <a:off x="-160766" y="4348600"/>
            <a:ext cx="9230144" cy="767741"/>
            <a:chOff x="-43071" y="30776"/>
            <a:chExt cx="9230144" cy="767741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-396" y="30776"/>
              <a:ext cx="9144793" cy="402371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43071" y="615621"/>
              <a:ext cx="9230144" cy="182896"/>
            </a:xfrm>
            <a:prstGeom prst="rect">
              <a:avLst/>
            </a:prstGeom>
          </p:spPr>
        </p:pic>
      </p:grpSp>
      <p:sp>
        <p:nvSpPr>
          <p:cNvPr id="3" name="文本框 2"/>
          <p:cNvSpPr txBox="1"/>
          <p:nvPr/>
        </p:nvSpPr>
        <p:spPr>
          <a:xfrm>
            <a:off x="575945" y="1135380"/>
            <a:ext cx="58223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三、情感熏陶，用</a:t>
            </a:r>
            <a:r>
              <a:rPr lang="en-US" altLang="zh-CN" sz="2400" b="1">
                <a:solidFill>
                  <a:srgbClr val="FF0000"/>
                </a:solidFill>
              </a:rPr>
              <a:t>“</a:t>
            </a:r>
            <a:r>
              <a:rPr lang="zh-CN" altLang="en-US" sz="2400" b="1">
                <a:solidFill>
                  <a:srgbClr val="FF0000"/>
                </a:solidFill>
              </a:rPr>
              <a:t>信任</a:t>
            </a:r>
            <a:r>
              <a:rPr lang="en-US" altLang="zh-CN" sz="2400" b="1">
                <a:solidFill>
                  <a:srgbClr val="FF0000"/>
                </a:solidFill>
              </a:rPr>
              <a:t>”</a:t>
            </a:r>
            <a:r>
              <a:rPr lang="zh-CN" altLang="en-US" sz="2400" b="1">
                <a:solidFill>
                  <a:srgbClr val="FF0000"/>
                </a:solidFill>
              </a:rPr>
              <a:t>收获学生注意力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35050" y="2020570"/>
            <a:ext cx="285178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000"/>
              <a:t>1</a:t>
            </a:r>
            <a:r>
              <a:rPr lang="zh-CN" altLang="en-US" sz="2000"/>
              <a:t>、消除害怕心理树信心</a:t>
            </a:r>
            <a:endParaRPr lang="zh-CN" altLang="en-US" sz="2000"/>
          </a:p>
        </p:txBody>
      </p:sp>
      <p:sp>
        <p:nvSpPr>
          <p:cNvPr id="6" name="文本框 5"/>
          <p:cNvSpPr txBox="1"/>
          <p:nvPr/>
        </p:nvSpPr>
        <p:spPr>
          <a:xfrm>
            <a:off x="1035685" y="2971165"/>
            <a:ext cx="258572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/>
              <a:t>2</a:t>
            </a:r>
            <a:r>
              <a:rPr lang="zh-CN" altLang="en-US" sz="2000"/>
              <a:t>、安排职务展特长</a:t>
            </a:r>
            <a:endParaRPr lang="zh-CN" altLang="en-US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43071" y="30776"/>
            <a:ext cx="9230144" cy="767741"/>
            <a:chOff x="-43071" y="30776"/>
            <a:chExt cx="9230144" cy="767741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-396" y="30776"/>
              <a:ext cx="9144793" cy="402371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43071" y="615621"/>
              <a:ext cx="9230144" cy="182896"/>
            </a:xfrm>
            <a:prstGeom prst="rect">
              <a:avLst/>
            </a:prstGeom>
          </p:spPr>
        </p:pic>
      </p:grpSp>
      <p:grpSp>
        <p:nvGrpSpPr>
          <p:cNvPr id="11" name="组合 10"/>
          <p:cNvGrpSpPr/>
          <p:nvPr/>
        </p:nvGrpSpPr>
        <p:grpSpPr>
          <a:xfrm flipV="1">
            <a:off x="-160766" y="4348600"/>
            <a:ext cx="9230144" cy="767741"/>
            <a:chOff x="-43071" y="30776"/>
            <a:chExt cx="9230144" cy="767741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-396" y="30776"/>
              <a:ext cx="9144793" cy="402371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43071" y="615621"/>
              <a:ext cx="9230144" cy="182896"/>
            </a:xfrm>
            <a:prstGeom prst="rect">
              <a:avLst/>
            </a:prstGeom>
          </p:spPr>
        </p:pic>
      </p:grpSp>
      <p:sp>
        <p:nvSpPr>
          <p:cNvPr id="3" name="文本框 2"/>
          <p:cNvSpPr txBox="1"/>
          <p:nvPr/>
        </p:nvSpPr>
        <p:spPr>
          <a:xfrm>
            <a:off x="544195" y="1219200"/>
            <a:ext cx="61601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四、发挥骨干作用，用</a:t>
            </a:r>
            <a:r>
              <a:rPr lang="en-US" altLang="zh-CN" sz="2400" b="1">
                <a:solidFill>
                  <a:srgbClr val="FF0000"/>
                </a:solidFill>
              </a:rPr>
              <a:t>“</a:t>
            </a:r>
            <a:r>
              <a:rPr lang="zh-CN" altLang="en-US" sz="2400" b="1">
                <a:solidFill>
                  <a:srgbClr val="FF0000"/>
                </a:solidFill>
              </a:rPr>
              <a:t>标杆</a:t>
            </a:r>
            <a:r>
              <a:rPr lang="en-US" altLang="zh-CN" sz="2400" b="1">
                <a:solidFill>
                  <a:srgbClr val="FF0000"/>
                </a:solidFill>
              </a:rPr>
              <a:t>”</a:t>
            </a:r>
            <a:r>
              <a:rPr lang="zh-CN" altLang="en-US" sz="2400" b="1">
                <a:solidFill>
                  <a:srgbClr val="FF0000"/>
                </a:solidFill>
              </a:rPr>
              <a:t>引领同伴互学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77595" y="2138045"/>
            <a:ext cx="754443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具体方法：全班分成红、黄、蓝、红</a:t>
            </a:r>
            <a:r>
              <a:rPr lang="en-US" altLang="zh-CN"/>
              <a:t>4</a:t>
            </a:r>
            <a:r>
              <a:rPr lang="zh-CN" altLang="en-US"/>
              <a:t>个组，每组都有</a:t>
            </a:r>
            <a:r>
              <a:rPr lang="en-US" altLang="zh-CN"/>
              <a:t>1</a:t>
            </a:r>
            <a:r>
              <a:rPr lang="zh-CN" altLang="en-US"/>
              <a:t>名正组长和一名副组长，正组长站位在每排排头位置，副组长在每排的中间位置，每组的正、副组长需管好自己左侧的学生。如，在进行武术操教学时，学生在集体纠错后进行分组练习，由组长带领共同练习，进行相互纠错，最后到教师处</a:t>
            </a:r>
            <a:r>
              <a:rPr lang="en-US" altLang="zh-CN"/>
              <a:t>“</a:t>
            </a:r>
            <a:r>
              <a:rPr lang="zh-CN" altLang="en-US"/>
              <a:t>过关</a:t>
            </a:r>
            <a:r>
              <a:rPr lang="en-US" altLang="zh-CN"/>
              <a:t>”</a:t>
            </a:r>
            <a:r>
              <a:rPr lang="zh-CN" altLang="en-US"/>
              <a:t>，</a:t>
            </a:r>
            <a:r>
              <a:rPr lang="en-US" altLang="zh-CN"/>
              <a:t>“</a:t>
            </a:r>
            <a:r>
              <a:rPr lang="zh-CN" altLang="en-US"/>
              <a:t>过关</a:t>
            </a:r>
            <a:r>
              <a:rPr lang="en-US" altLang="zh-CN"/>
              <a:t>”</a:t>
            </a:r>
            <a:r>
              <a:rPr lang="zh-CN" altLang="en-US"/>
              <a:t>后可奖励玩游戏。学生一起喊口令，出现错误动作也能在两位组长的帮助下纠正。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43071" y="30776"/>
            <a:ext cx="9230144" cy="767741"/>
            <a:chOff x="-43071" y="30776"/>
            <a:chExt cx="9230144" cy="767741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-396" y="30776"/>
              <a:ext cx="9144793" cy="402371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43071" y="615621"/>
              <a:ext cx="9230144" cy="182896"/>
            </a:xfrm>
            <a:prstGeom prst="rect">
              <a:avLst/>
            </a:prstGeom>
          </p:spPr>
        </p:pic>
      </p:grpSp>
      <p:grpSp>
        <p:nvGrpSpPr>
          <p:cNvPr id="11" name="组合 10"/>
          <p:cNvGrpSpPr/>
          <p:nvPr/>
        </p:nvGrpSpPr>
        <p:grpSpPr>
          <a:xfrm flipV="1">
            <a:off x="-160766" y="4348600"/>
            <a:ext cx="9230144" cy="767741"/>
            <a:chOff x="-43071" y="30776"/>
            <a:chExt cx="9230144" cy="767741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-396" y="30776"/>
              <a:ext cx="9144793" cy="402371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43071" y="615621"/>
              <a:ext cx="9230144" cy="182896"/>
            </a:xfrm>
            <a:prstGeom prst="rect">
              <a:avLst/>
            </a:prstGeom>
          </p:spPr>
        </p:pic>
      </p:grpSp>
      <p:sp>
        <p:nvSpPr>
          <p:cNvPr id="3" name="文本框 2"/>
          <p:cNvSpPr txBox="1"/>
          <p:nvPr/>
        </p:nvSpPr>
        <p:spPr>
          <a:xfrm>
            <a:off x="575945" y="1135380"/>
            <a:ext cx="64420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五、向班主任借力，通过</a:t>
            </a:r>
            <a:r>
              <a:rPr lang="en-US" altLang="zh-CN" sz="2400" b="1">
                <a:solidFill>
                  <a:srgbClr val="FF0000"/>
                </a:solidFill>
              </a:rPr>
              <a:t>“</a:t>
            </a:r>
            <a:r>
              <a:rPr lang="zh-CN" altLang="en-US" sz="2400" b="1">
                <a:solidFill>
                  <a:srgbClr val="FF0000"/>
                </a:solidFill>
              </a:rPr>
              <a:t>链条</a:t>
            </a:r>
            <a:r>
              <a:rPr lang="en-US" altLang="zh-CN" sz="2400" b="1">
                <a:solidFill>
                  <a:srgbClr val="FF0000"/>
                </a:solidFill>
              </a:rPr>
              <a:t>”</a:t>
            </a:r>
            <a:r>
              <a:rPr lang="zh-CN" altLang="en-US" sz="2400" b="1">
                <a:solidFill>
                  <a:srgbClr val="FF0000"/>
                </a:solidFill>
              </a:rPr>
              <a:t>形成教育合力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56640" y="1860550"/>
            <a:ext cx="738251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当遇到一个年级纪律和行为最差的班级，尝试过很多方法之后，收效甚微时，这时候要主动了解班级的奖励措施，与班主任达成共识，在体育课上奖励到的小红花可以等同主课获得的奖励。很明显，课堂上学生的注意力开始变得集中起来。学生一有进步，我就会及时与班主任沟通，让每一位学生知道教师很重视他们，连班主任都在关心他们上体育课的情况。通过一个阶段的合作，学生逐步建立起课堂常规，能够较好地完成各项教学任务。向班主任借力，不是说遇到问题就抛给班主任，而是要与班主任形成教育合力，为了学生得到更好的发展而共同努力。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PA" val="v3.2.0"/>
</p:tagLst>
</file>

<file path=ppt/tags/tag2.xml><?xml version="1.0" encoding="utf-8"?>
<p:tagLst xmlns:p="http://schemas.openxmlformats.org/presentationml/2006/main">
  <p:tag name="PA" val="v3.2.0"/>
</p:tagLst>
</file>

<file path=ppt/tags/tag3.xml><?xml version="1.0" encoding="utf-8"?>
<p:tagLst xmlns:p="http://schemas.openxmlformats.org/presentationml/2006/main">
  <p:tag name="PA" val="v3.2.0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4ED5C7"/>
      </a:accent1>
      <a:accent2>
        <a:srgbClr val="D44865"/>
      </a:accent2>
      <a:accent3>
        <a:srgbClr val="F7A67B"/>
      </a:accent3>
      <a:accent4>
        <a:srgbClr val="B8DA8D"/>
      </a:accent4>
      <a:accent5>
        <a:srgbClr val="74C493"/>
      </a:accent5>
      <a:accent6>
        <a:srgbClr val="9163B6"/>
      </a:accent6>
      <a:hlink>
        <a:srgbClr val="4ED5C7"/>
      </a:hlink>
      <a:folHlink>
        <a:srgbClr val="BFBFBF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主题​​">
    <a:dk1>
      <a:srgbClr val="000000"/>
    </a:dk1>
    <a:lt1>
      <a:srgbClr val="FFFFFF"/>
    </a:lt1>
    <a:dk2>
      <a:srgbClr val="778495"/>
    </a:dk2>
    <a:lt2>
      <a:srgbClr val="F0F0F0"/>
    </a:lt2>
    <a:accent1>
      <a:srgbClr val="4ED5C7"/>
    </a:accent1>
    <a:accent2>
      <a:srgbClr val="D44865"/>
    </a:accent2>
    <a:accent3>
      <a:srgbClr val="F7A67B"/>
    </a:accent3>
    <a:accent4>
      <a:srgbClr val="B8DA8D"/>
    </a:accent4>
    <a:accent5>
      <a:srgbClr val="74C493"/>
    </a:accent5>
    <a:accent6>
      <a:srgbClr val="9163B6"/>
    </a:accent6>
    <a:hlink>
      <a:srgbClr val="4ED5C7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Office 主题​​">
    <a:dk1>
      <a:srgbClr val="000000"/>
    </a:dk1>
    <a:lt1>
      <a:srgbClr val="FFFFFF"/>
    </a:lt1>
    <a:dk2>
      <a:srgbClr val="778495"/>
    </a:dk2>
    <a:lt2>
      <a:srgbClr val="F0F0F0"/>
    </a:lt2>
    <a:accent1>
      <a:srgbClr val="4ED5C7"/>
    </a:accent1>
    <a:accent2>
      <a:srgbClr val="D44865"/>
    </a:accent2>
    <a:accent3>
      <a:srgbClr val="F7A67B"/>
    </a:accent3>
    <a:accent4>
      <a:srgbClr val="B8DA8D"/>
    </a:accent4>
    <a:accent5>
      <a:srgbClr val="74C493"/>
    </a:accent5>
    <a:accent6>
      <a:srgbClr val="9163B6"/>
    </a:accent6>
    <a:hlink>
      <a:srgbClr val="4ED5C7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Office 主题​​">
    <a:dk1>
      <a:srgbClr val="000000"/>
    </a:dk1>
    <a:lt1>
      <a:srgbClr val="FFFFFF"/>
    </a:lt1>
    <a:dk2>
      <a:srgbClr val="778495"/>
    </a:dk2>
    <a:lt2>
      <a:srgbClr val="F0F0F0"/>
    </a:lt2>
    <a:accent1>
      <a:srgbClr val="4ED5C7"/>
    </a:accent1>
    <a:accent2>
      <a:srgbClr val="D44865"/>
    </a:accent2>
    <a:accent3>
      <a:srgbClr val="F7A67B"/>
    </a:accent3>
    <a:accent4>
      <a:srgbClr val="B8DA8D"/>
    </a:accent4>
    <a:accent5>
      <a:srgbClr val="74C493"/>
    </a:accent5>
    <a:accent6>
      <a:srgbClr val="9163B6"/>
    </a:accent6>
    <a:hlink>
      <a:srgbClr val="4ED5C7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Office 主题​​">
    <a:dk1>
      <a:srgbClr val="000000"/>
    </a:dk1>
    <a:lt1>
      <a:srgbClr val="FFFFFF"/>
    </a:lt1>
    <a:dk2>
      <a:srgbClr val="778495"/>
    </a:dk2>
    <a:lt2>
      <a:srgbClr val="F0F0F0"/>
    </a:lt2>
    <a:accent1>
      <a:srgbClr val="4ED5C7"/>
    </a:accent1>
    <a:accent2>
      <a:srgbClr val="D44865"/>
    </a:accent2>
    <a:accent3>
      <a:srgbClr val="F7A67B"/>
    </a:accent3>
    <a:accent4>
      <a:srgbClr val="B8DA8D"/>
    </a:accent4>
    <a:accent5>
      <a:srgbClr val="74C493"/>
    </a:accent5>
    <a:accent6>
      <a:srgbClr val="9163B6"/>
    </a:accent6>
    <a:hlink>
      <a:srgbClr val="4ED5C7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Office 主题​​">
    <a:dk1>
      <a:srgbClr val="000000"/>
    </a:dk1>
    <a:lt1>
      <a:srgbClr val="FFFFFF"/>
    </a:lt1>
    <a:dk2>
      <a:srgbClr val="778495"/>
    </a:dk2>
    <a:lt2>
      <a:srgbClr val="F0F0F0"/>
    </a:lt2>
    <a:accent1>
      <a:srgbClr val="4ED5C7"/>
    </a:accent1>
    <a:accent2>
      <a:srgbClr val="D44865"/>
    </a:accent2>
    <a:accent3>
      <a:srgbClr val="F7A67B"/>
    </a:accent3>
    <a:accent4>
      <a:srgbClr val="B8DA8D"/>
    </a:accent4>
    <a:accent5>
      <a:srgbClr val="74C493"/>
    </a:accent5>
    <a:accent6>
      <a:srgbClr val="9163B6"/>
    </a:accent6>
    <a:hlink>
      <a:srgbClr val="4ED5C7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Office 主题​​">
    <a:dk1>
      <a:srgbClr val="000000"/>
    </a:dk1>
    <a:lt1>
      <a:srgbClr val="FFFFFF"/>
    </a:lt1>
    <a:dk2>
      <a:srgbClr val="778495"/>
    </a:dk2>
    <a:lt2>
      <a:srgbClr val="F0F0F0"/>
    </a:lt2>
    <a:accent1>
      <a:srgbClr val="4ED5C7"/>
    </a:accent1>
    <a:accent2>
      <a:srgbClr val="D44865"/>
    </a:accent2>
    <a:accent3>
      <a:srgbClr val="F7A67B"/>
    </a:accent3>
    <a:accent4>
      <a:srgbClr val="B8DA8D"/>
    </a:accent4>
    <a:accent5>
      <a:srgbClr val="74C493"/>
    </a:accent5>
    <a:accent6>
      <a:srgbClr val="9163B6"/>
    </a:accent6>
    <a:hlink>
      <a:srgbClr val="4ED5C7"/>
    </a:hlink>
    <a:folHlink>
      <a:srgbClr val="BFBFBF"/>
    </a:folHlink>
  </a:clrScheme>
</a:themeOverride>
</file>

<file path=ppt/theme/themeOverride7.xml><?xml version="1.0" encoding="utf-8"?>
<a:themeOverride xmlns:a="http://schemas.openxmlformats.org/drawingml/2006/main">
  <a:clrScheme name="Office 主题​​">
    <a:dk1>
      <a:srgbClr val="000000"/>
    </a:dk1>
    <a:lt1>
      <a:srgbClr val="FFFFFF"/>
    </a:lt1>
    <a:dk2>
      <a:srgbClr val="778495"/>
    </a:dk2>
    <a:lt2>
      <a:srgbClr val="F0F0F0"/>
    </a:lt2>
    <a:accent1>
      <a:srgbClr val="4ED5C7"/>
    </a:accent1>
    <a:accent2>
      <a:srgbClr val="D44865"/>
    </a:accent2>
    <a:accent3>
      <a:srgbClr val="F7A67B"/>
    </a:accent3>
    <a:accent4>
      <a:srgbClr val="B8DA8D"/>
    </a:accent4>
    <a:accent5>
      <a:srgbClr val="74C493"/>
    </a:accent5>
    <a:accent6>
      <a:srgbClr val="9163B6"/>
    </a:accent6>
    <a:hlink>
      <a:srgbClr val="4ED5C7"/>
    </a:hlink>
    <a:folHlink>
      <a:srgbClr val="BFBFBF"/>
    </a:folHlink>
  </a:clrScheme>
</a:themeOverride>
</file>

<file path=ppt/theme/themeOverride8.xml><?xml version="1.0" encoding="utf-8"?>
<a:themeOverride xmlns:a="http://schemas.openxmlformats.org/drawingml/2006/main">
  <a:clrScheme name="Office 主题​​">
    <a:dk1>
      <a:srgbClr val="000000"/>
    </a:dk1>
    <a:lt1>
      <a:srgbClr val="FFFFFF"/>
    </a:lt1>
    <a:dk2>
      <a:srgbClr val="778495"/>
    </a:dk2>
    <a:lt2>
      <a:srgbClr val="F0F0F0"/>
    </a:lt2>
    <a:accent1>
      <a:srgbClr val="4ED5C7"/>
    </a:accent1>
    <a:accent2>
      <a:srgbClr val="D44865"/>
    </a:accent2>
    <a:accent3>
      <a:srgbClr val="F7A67B"/>
    </a:accent3>
    <a:accent4>
      <a:srgbClr val="B8DA8D"/>
    </a:accent4>
    <a:accent5>
      <a:srgbClr val="74C493"/>
    </a:accent5>
    <a:accent6>
      <a:srgbClr val="9163B6"/>
    </a:accent6>
    <a:hlink>
      <a:srgbClr val="4ED5C7"/>
    </a:hlink>
    <a:folHlink>
      <a:srgbClr val="BFBFBF"/>
    </a:folHlink>
  </a:clrScheme>
</a:themeOverride>
</file>

<file path=ppt/theme/themeOverride9.xml><?xml version="1.0" encoding="utf-8"?>
<a:themeOverride xmlns:a="http://schemas.openxmlformats.org/drawingml/2006/main">
  <a:clrScheme name="Office 主题​​">
    <a:dk1>
      <a:srgbClr val="000000"/>
    </a:dk1>
    <a:lt1>
      <a:srgbClr val="FFFFFF"/>
    </a:lt1>
    <a:dk2>
      <a:srgbClr val="778495"/>
    </a:dk2>
    <a:lt2>
      <a:srgbClr val="F0F0F0"/>
    </a:lt2>
    <a:accent1>
      <a:srgbClr val="4ED5C7"/>
    </a:accent1>
    <a:accent2>
      <a:srgbClr val="D44865"/>
    </a:accent2>
    <a:accent3>
      <a:srgbClr val="F7A67B"/>
    </a:accent3>
    <a:accent4>
      <a:srgbClr val="B8DA8D"/>
    </a:accent4>
    <a:accent5>
      <a:srgbClr val="74C493"/>
    </a:accent5>
    <a:accent6>
      <a:srgbClr val="9163B6"/>
    </a:accent6>
    <a:hlink>
      <a:srgbClr val="4ED5C7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1139</Words>
  <Application>WPS 演示</Application>
  <PresentationFormat>全屏显示(16:9)</PresentationFormat>
  <Paragraphs>48</Paragraphs>
  <Slides>9</Slides>
  <Notes>25</Notes>
  <HiddenSlides>0</HiddenSlides>
  <MMClips>1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Arial</vt:lpstr>
      <vt:lpstr>宋体</vt:lpstr>
      <vt:lpstr>Wingdings</vt:lpstr>
      <vt:lpstr>造字工房悦黑演示版常规体</vt:lpstr>
      <vt:lpstr>黑体</vt:lpstr>
      <vt:lpstr>楷体</vt:lpstr>
      <vt:lpstr>等线</vt:lpstr>
      <vt:lpstr>Calibri</vt:lpstr>
      <vt:lpstr>微软雅黑</vt:lpstr>
      <vt:lpstr>Arial Unicode MS</vt:lpstr>
      <vt:lpstr>等线 Light</vt:lpstr>
      <vt:lpstr>Calibri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多彩手绘民族风PPT</dc:title>
  <dc:creator>lenovo</dc:creator>
  <cp:lastModifiedBy>Administrator</cp:lastModifiedBy>
  <cp:revision>384</cp:revision>
  <dcterms:created xsi:type="dcterms:W3CDTF">2017-07-11T04:18:00Z</dcterms:created>
  <dcterms:modified xsi:type="dcterms:W3CDTF">2022-06-07T09:47:42Z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2052-11.8.2.8411</vt:lpwstr>
  </property>
</Properties>
</file>