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291" r:id="rId5"/>
    <p:sldId id="259" r:id="rId6"/>
    <p:sldId id="261" r:id="rId7"/>
    <p:sldId id="266" r:id="rId8"/>
    <p:sldId id="273" r:id="rId9"/>
    <p:sldId id="279" r:id="rId10"/>
    <p:sldId id="287" r:id="rId11"/>
    <p:sldId id="288" r:id="rId12"/>
    <p:sldId id="290" r:id="rId13"/>
  </p:sldIdLst>
  <p:sldSz cx="9144000" cy="6858000" type="screen4x3"/>
  <p:notesSz cx="6858000" cy="9144000"/>
  <p:custDataLst>
    <p:tags r:id="rId17"/>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9900FF"/>
    <a:srgbClr val="99FF99"/>
    <a:srgbClr val="0066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7" d="100"/>
          <a:sy n="67" d="100"/>
        </p:scale>
        <p:origin x="-1476" y="-90"/>
      </p:cViewPr>
      <p:guideLst>
        <p:guide orient="horz" pos="2137"/>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gs" Target="tags/tag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3.jpeg"/><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1026" name="Picture 7" descr="10"/>
          <p:cNvPicPr>
            <a:picLocks noChangeAspect="1"/>
          </p:cNvPicPr>
          <p:nvPr userDrawn="1"/>
        </p:nvPicPr>
        <p:blipFill>
          <a:blip r:embed="rId13"/>
          <a:stretch>
            <a:fillRect/>
          </a:stretch>
        </p:blipFill>
        <p:spPr>
          <a:xfrm>
            <a:off x="0" y="0"/>
            <a:ext cx="9144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pic>
        <p:nvPicPr>
          <p:cNvPr id="2050" name="Picture 7" descr="50"/>
          <p:cNvPicPr>
            <a:picLocks noChangeAspect="1"/>
          </p:cNvPicPr>
          <p:nvPr userDrawn="1"/>
        </p:nvPicPr>
        <p:blipFill>
          <a:blip r:embed="rId13"/>
          <a:stretch>
            <a:fillRect/>
          </a:stretch>
        </p:blipFill>
        <p:spPr>
          <a:xfrm>
            <a:off x="0" y="0"/>
            <a:ext cx="9144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p:sp>
        <p:nvSpPr>
          <p:cNvPr id="3074" name="Rectangle 4"/>
          <p:cNvSpPr/>
          <p:nvPr/>
        </p:nvSpPr>
        <p:spPr>
          <a:xfrm>
            <a:off x="2843213" y="2430622"/>
            <a:ext cx="5872162" cy="2209165"/>
          </a:xfrm>
          <a:prstGeom prst="rect">
            <a:avLst/>
          </a:prstGeom>
          <a:noFill/>
          <a:ln w="9525">
            <a:noFill/>
          </a:ln>
        </p:spPr>
        <p:txBody>
          <a:bodyPr tIns="215832" bIns="209484" anchor="ctr" anchorCtr="0">
            <a:spAutoFit/>
          </a:bodyPr>
          <a:p>
            <a:pPr algn="ctr"/>
            <a:r>
              <a:rPr lang="zh-CN" altLang="en-US" sz="4000" b="1" dirty="0">
                <a:solidFill>
                  <a:schemeClr val="tx1"/>
                </a:solidFill>
                <a:latin typeface="Arial" panose="020B0604020202020204" pitchFamily="34" charset="0"/>
              </a:rPr>
              <a:t>体育教学对促进</a:t>
            </a:r>
            <a:r>
              <a:rPr lang="en-US" altLang="zh-CN" sz="4000" b="1" dirty="0">
                <a:solidFill>
                  <a:schemeClr val="tx1"/>
                </a:solidFill>
                <a:latin typeface="Arial" panose="020B0604020202020204" pitchFamily="34" charset="0"/>
              </a:rPr>
              <a:t>“</a:t>
            </a:r>
            <a:r>
              <a:rPr lang="zh-CN" altLang="en-US" sz="4000" b="1" dirty="0">
                <a:solidFill>
                  <a:schemeClr val="tx1"/>
                </a:solidFill>
                <a:latin typeface="Arial" panose="020B0604020202020204" pitchFamily="34" charset="0"/>
              </a:rPr>
              <a:t>摆烂</a:t>
            </a:r>
            <a:r>
              <a:rPr lang="en-US" altLang="zh-CN" sz="4000" b="1" dirty="0">
                <a:solidFill>
                  <a:schemeClr val="tx1"/>
                </a:solidFill>
                <a:latin typeface="Arial" panose="020B0604020202020204" pitchFamily="34" charset="0"/>
              </a:rPr>
              <a:t>”</a:t>
            </a:r>
            <a:endParaRPr lang="en-US" altLang="zh-CN" sz="4000" b="1" dirty="0">
              <a:solidFill>
                <a:schemeClr val="tx1"/>
              </a:solidFill>
              <a:latin typeface="Arial" panose="020B0604020202020204" pitchFamily="34" charset="0"/>
            </a:endParaRPr>
          </a:p>
          <a:p>
            <a:pPr algn="ctr"/>
            <a:r>
              <a:rPr lang="zh-CN" altLang="en-US" sz="4000" b="1" dirty="0">
                <a:solidFill>
                  <a:schemeClr val="tx1"/>
                </a:solidFill>
                <a:latin typeface="Arial" panose="020B0604020202020204" pitchFamily="34" charset="0"/>
              </a:rPr>
              <a:t>学生性格的发展</a:t>
            </a:r>
            <a:endParaRPr lang="zh-CN" altLang="en-US" sz="4000" b="1" dirty="0">
              <a:solidFill>
                <a:schemeClr val="tx1"/>
              </a:solidFill>
              <a:latin typeface="Arial" panose="020B0604020202020204" pitchFamily="34" charset="0"/>
            </a:endParaRPr>
          </a:p>
          <a:p>
            <a:pPr eaLnBrk="0" hangingPunct="0"/>
            <a:r>
              <a:rPr lang="en-US" altLang="zh-CN" sz="3600" b="1" dirty="0">
                <a:solidFill>
                  <a:schemeClr val="tx1"/>
                </a:solidFill>
                <a:latin typeface="Arial" panose="020B0604020202020204" pitchFamily="34" charset="0"/>
              </a:rPr>
              <a:t>               </a:t>
            </a:r>
            <a:r>
              <a:rPr lang="zh-CN" altLang="en-US" sz="2400" b="1" dirty="0">
                <a:solidFill>
                  <a:schemeClr val="tx1"/>
                </a:solidFill>
                <a:latin typeface="Arial" panose="020B0604020202020204" pitchFamily="34" charset="0"/>
              </a:rPr>
              <a:t>金坛区建昌小学</a:t>
            </a:r>
            <a:r>
              <a:rPr lang="en-US" altLang="zh-CN" sz="2400" b="1" dirty="0">
                <a:solidFill>
                  <a:schemeClr val="tx1"/>
                </a:solidFill>
                <a:latin typeface="Arial" panose="020B0604020202020204" pitchFamily="34" charset="0"/>
              </a:rPr>
              <a:t>  </a:t>
            </a:r>
            <a:r>
              <a:rPr lang="zh-CN" altLang="en-US" sz="2400" b="1" dirty="0">
                <a:solidFill>
                  <a:schemeClr val="tx1"/>
                </a:solidFill>
                <a:latin typeface="Arial" panose="020B0604020202020204" pitchFamily="34" charset="0"/>
              </a:rPr>
              <a:t>赵轩</a:t>
            </a:r>
            <a:endParaRPr lang="zh-CN" altLang="en-US" sz="2400" b="1" dirty="0">
              <a:solidFill>
                <a:schemeClr val="tx1"/>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p:sp>
        <p:nvSpPr>
          <p:cNvPr id="2" name="标题 1"/>
          <p:cNvSpPr>
            <a:spLocks noGrp="1"/>
          </p:cNvSpPr>
          <p:nvPr>
            <p:ph type="ctrTitle"/>
          </p:nvPr>
        </p:nvSpPr>
        <p:spPr/>
        <p:txBody>
          <a:bodyPr/>
          <a:p>
            <a:r>
              <a:rPr lang="zh-CN" altLang="en-US" sz="9600">
                <a:latin typeface="隶书" panose="02010509060101010101" charset="-122"/>
                <a:ea typeface="隶书" panose="02010509060101010101" charset="-122"/>
              </a:rPr>
              <a:t>感谢聆听</a:t>
            </a:r>
            <a:endParaRPr lang="zh-CN" altLang="en-US" sz="9600">
              <a:latin typeface="隶书" panose="02010509060101010101" charset="-122"/>
              <a:ea typeface="隶书" panose="0201050906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p:sp>
        <p:nvSpPr>
          <p:cNvPr id="4098" name="Rectangle 3"/>
          <p:cNvSpPr>
            <a:spLocks noGrp="1"/>
          </p:cNvSpPr>
          <p:nvPr>
            <p:ph idx="1"/>
          </p:nvPr>
        </p:nvSpPr>
        <p:spPr>
          <a:xfrm>
            <a:off x="611505" y="1700530"/>
            <a:ext cx="8151495" cy="3912235"/>
          </a:xfrm>
          <a:noFill/>
          <a:ln>
            <a:noFill/>
          </a:ln>
        </p:spPr>
        <p:txBody>
          <a:bodyPr/>
          <a:p>
            <a:pPr marL="0" indent="0" eaLnBrk="1" hangingPunct="1">
              <a:lnSpc>
                <a:spcPct val="90000"/>
              </a:lnSpc>
              <a:buNone/>
            </a:pPr>
            <a:r>
              <a:rPr lang="en-US" altLang="zh-CN" sz="2800" dirty="0">
                <a:gradFill>
                  <a:gsLst>
                    <a:gs pos="0">
                      <a:srgbClr val="007BD3"/>
                    </a:gs>
                    <a:gs pos="100000">
                      <a:srgbClr val="034373"/>
                    </a:gs>
                  </a:gsLst>
                  <a:lin scaled="0"/>
                </a:gradFill>
                <a:latin typeface="+mn-ea"/>
                <a:cs typeface="+mn-ea"/>
              </a:rPr>
              <a:t>    </a:t>
            </a:r>
            <a:r>
              <a:rPr lang="zh-CN" altLang="en-US" sz="2800" dirty="0">
                <a:gradFill>
                  <a:gsLst>
                    <a:gs pos="0">
                      <a:srgbClr val="007BD3"/>
                    </a:gs>
                    <a:gs pos="100000">
                      <a:srgbClr val="034373"/>
                    </a:gs>
                  </a:gsLst>
                  <a:lin scaled="0"/>
                </a:gradFill>
                <a:latin typeface="+mn-ea"/>
                <a:cs typeface="+mn-ea"/>
              </a:rPr>
              <a:t>所谓的</a:t>
            </a:r>
            <a:r>
              <a:rPr lang="en-US" altLang="zh-CN" sz="2800" dirty="0">
                <a:gradFill>
                  <a:gsLst>
                    <a:gs pos="0">
                      <a:srgbClr val="007BD3"/>
                    </a:gs>
                    <a:gs pos="100000">
                      <a:srgbClr val="034373"/>
                    </a:gs>
                  </a:gsLst>
                  <a:lin scaled="0"/>
                </a:gradFill>
                <a:latin typeface="+mn-ea"/>
                <a:cs typeface="+mn-ea"/>
              </a:rPr>
              <a:t>“</a:t>
            </a:r>
            <a:r>
              <a:rPr lang="zh-CN" altLang="en-US" sz="2800" dirty="0">
                <a:gradFill>
                  <a:gsLst>
                    <a:gs pos="0">
                      <a:srgbClr val="007BD3"/>
                    </a:gs>
                    <a:gs pos="100000">
                      <a:srgbClr val="034373"/>
                    </a:gs>
                  </a:gsLst>
                  <a:lin scaled="0"/>
                </a:gradFill>
                <a:latin typeface="+mn-ea"/>
                <a:cs typeface="+mn-ea"/>
              </a:rPr>
              <a:t>摆烂</a:t>
            </a:r>
            <a:r>
              <a:rPr lang="en-US" altLang="zh-CN" sz="2800" dirty="0">
                <a:gradFill>
                  <a:gsLst>
                    <a:gs pos="0">
                      <a:srgbClr val="007BD3"/>
                    </a:gs>
                    <a:gs pos="100000">
                      <a:srgbClr val="034373"/>
                    </a:gs>
                  </a:gsLst>
                  <a:lin scaled="0"/>
                </a:gradFill>
                <a:latin typeface="+mn-ea"/>
                <a:cs typeface="+mn-ea"/>
              </a:rPr>
              <a:t>”</a:t>
            </a:r>
            <a:r>
              <a:rPr lang="zh-CN" altLang="en-US" sz="2800" dirty="0">
                <a:gradFill>
                  <a:gsLst>
                    <a:gs pos="0">
                      <a:srgbClr val="007BD3"/>
                    </a:gs>
                    <a:gs pos="100000">
                      <a:srgbClr val="034373"/>
                    </a:gs>
                  </a:gsLst>
                  <a:lin scaled="0"/>
                </a:gradFill>
                <a:latin typeface="+mn-ea"/>
                <a:cs typeface="+mn-ea"/>
              </a:rPr>
              <a:t>学生，可能他们确实在各方面能力不如其他好学生，但他们如果努力的话其实并不是很差劲，只是因为其他原因自己吧自己想成很差劲的人以至于真就变得很差，到最后开始破罐子破摔，甚至自暴自弃，变成了所谓的</a:t>
            </a:r>
            <a:r>
              <a:rPr lang="en-US" altLang="zh-CN" sz="2800" dirty="0">
                <a:gradFill>
                  <a:gsLst>
                    <a:gs pos="0">
                      <a:srgbClr val="007BD3"/>
                    </a:gs>
                    <a:gs pos="100000">
                      <a:srgbClr val="034373"/>
                    </a:gs>
                  </a:gsLst>
                  <a:lin scaled="0"/>
                </a:gradFill>
                <a:latin typeface="+mn-ea"/>
                <a:cs typeface="+mn-ea"/>
              </a:rPr>
              <a:t>“</a:t>
            </a:r>
            <a:r>
              <a:rPr lang="zh-CN" altLang="en-US" sz="2800" dirty="0">
                <a:gradFill>
                  <a:gsLst>
                    <a:gs pos="0">
                      <a:srgbClr val="007BD3"/>
                    </a:gs>
                    <a:gs pos="100000">
                      <a:srgbClr val="034373"/>
                    </a:gs>
                  </a:gsLst>
                  <a:lin scaled="0"/>
                </a:gradFill>
                <a:latin typeface="+mn-ea"/>
                <a:cs typeface="+mn-ea"/>
              </a:rPr>
              <a:t>摆烂</a:t>
            </a:r>
            <a:r>
              <a:rPr lang="en-US" altLang="zh-CN" sz="2800" dirty="0">
                <a:gradFill>
                  <a:gsLst>
                    <a:gs pos="0">
                      <a:srgbClr val="007BD3"/>
                    </a:gs>
                    <a:gs pos="100000">
                      <a:srgbClr val="034373"/>
                    </a:gs>
                  </a:gsLst>
                  <a:lin scaled="0"/>
                </a:gradFill>
                <a:latin typeface="+mn-ea"/>
                <a:cs typeface="+mn-ea"/>
              </a:rPr>
              <a:t>”</a:t>
            </a:r>
            <a:r>
              <a:rPr lang="zh-CN" altLang="en-US" sz="2800" dirty="0">
                <a:gradFill>
                  <a:gsLst>
                    <a:gs pos="0">
                      <a:srgbClr val="007BD3"/>
                    </a:gs>
                    <a:gs pos="100000">
                      <a:srgbClr val="034373"/>
                    </a:gs>
                  </a:gsLst>
                  <a:lin scaled="0"/>
                </a:gradFill>
                <a:latin typeface="+mn-ea"/>
                <a:cs typeface="+mn-ea"/>
              </a:rPr>
              <a:t>学生。作为小学生如果一直这样下去不仅仅任课老师看到他们头疼，对自身以后的发展也是非常不利的。接下来我作为体育老师，谈谈自己通过在体育课堂以及各类体育活动中能够有效促进这</a:t>
            </a:r>
            <a:r>
              <a:rPr lang="zh-CN" sz="2800" dirty="0">
                <a:gradFill>
                  <a:gsLst>
                    <a:gs pos="0">
                      <a:srgbClr val="007BD3"/>
                    </a:gs>
                    <a:gs pos="100000">
                      <a:srgbClr val="034373"/>
                    </a:gs>
                  </a:gsLst>
                  <a:lin scaled="0"/>
                </a:gradFill>
                <a:latin typeface="+mn-ea"/>
                <a:cs typeface="+mn-ea"/>
              </a:rPr>
              <a:t>类</a:t>
            </a:r>
            <a:r>
              <a:rPr lang="zh-CN" altLang="en-US" sz="2800" dirty="0">
                <a:gradFill>
                  <a:gsLst>
                    <a:gs pos="0">
                      <a:srgbClr val="007BD3"/>
                    </a:gs>
                    <a:gs pos="100000">
                      <a:srgbClr val="034373"/>
                    </a:gs>
                  </a:gsLst>
                  <a:lin scaled="0"/>
                </a:gradFill>
                <a:latin typeface="+mn-ea"/>
                <a:cs typeface="+mn-ea"/>
              </a:rPr>
              <a:t>学生性格的方法，从而培养积极乐观的态度。</a:t>
            </a:r>
            <a:endParaRPr lang="zh-CN" altLang="en-US" sz="2800" dirty="0">
              <a:gradFill>
                <a:gsLst>
                  <a:gs pos="0">
                    <a:srgbClr val="007BD3"/>
                  </a:gs>
                  <a:gs pos="100000">
                    <a:srgbClr val="034373"/>
                  </a:gs>
                </a:gsLst>
                <a:lin scaled="0"/>
              </a:gradFill>
              <a:latin typeface="+mn-ea"/>
              <a:cs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p:sp>
        <p:nvSpPr>
          <p:cNvPr id="4098" name="Rectangle 3"/>
          <p:cNvSpPr>
            <a:spLocks noGrp="1"/>
          </p:cNvSpPr>
          <p:nvPr>
            <p:ph idx="1"/>
          </p:nvPr>
        </p:nvSpPr>
        <p:spPr>
          <a:xfrm>
            <a:off x="2628265" y="1844358"/>
            <a:ext cx="4546600" cy="3384550"/>
          </a:xfrm>
          <a:noFill/>
          <a:ln>
            <a:noFill/>
          </a:ln>
        </p:spPr>
        <p:txBody>
          <a:bodyPr/>
          <a:p>
            <a:pPr marL="0" indent="0" eaLnBrk="1" hangingPunct="1">
              <a:lnSpc>
                <a:spcPct val="90000"/>
              </a:lnSpc>
              <a:buNone/>
            </a:pPr>
            <a:r>
              <a:rPr lang="zh-CN" altLang="en-US" sz="4000" b="1" dirty="0">
                <a:solidFill>
                  <a:schemeClr val="tx2">
                    <a:lumMod val="75000"/>
                    <a:lumOff val="25000"/>
                  </a:schemeClr>
                </a:solidFill>
              </a:rPr>
              <a:t>一、学会合作</a:t>
            </a:r>
            <a:r>
              <a:rPr lang="zh-CN" altLang="en-US" sz="4000" dirty="0">
                <a:solidFill>
                  <a:schemeClr val="tx2">
                    <a:lumMod val="75000"/>
                    <a:lumOff val="25000"/>
                  </a:schemeClr>
                </a:solidFill>
              </a:rPr>
              <a:t> </a:t>
            </a:r>
            <a:endParaRPr lang="zh-CN" altLang="en-US" sz="4000" dirty="0">
              <a:solidFill>
                <a:schemeClr val="tx2">
                  <a:lumMod val="75000"/>
                  <a:lumOff val="25000"/>
                </a:schemeClr>
              </a:solidFill>
            </a:endParaRPr>
          </a:p>
          <a:p>
            <a:pPr marL="0" indent="0" eaLnBrk="1" hangingPunct="1">
              <a:lnSpc>
                <a:spcPct val="90000"/>
              </a:lnSpc>
              <a:buNone/>
            </a:pPr>
            <a:r>
              <a:rPr lang="zh-CN" altLang="en-US" sz="4000" b="1" dirty="0">
                <a:solidFill>
                  <a:schemeClr val="tx2">
                    <a:lumMod val="75000"/>
                    <a:lumOff val="25000"/>
                  </a:schemeClr>
                </a:solidFill>
              </a:rPr>
              <a:t>二、增强自信</a:t>
            </a:r>
            <a:endParaRPr lang="zh-CN" altLang="en-US" sz="4000" b="1" dirty="0">
              <a:solidFill>
                <a:schemeClr val="tx2">
                  <a:lumMod val="75000"/>
                  <a:lumOff val="25000"/>
                </a:schemeClr>
              </a:solidFill>
            </a:endParaRPr>
          </a:p>
          <a:p>
            <a:pPr marL="0" indent="0" eaLnBrk="1" hangingPunct="1">
              <a:lnSpc>
                <a:spcPct val="90000"/>
              </a:lnSpc>
              <a:buNone/>
            </a:pPr>
            <a:r>
              <a:rPr lang="zh-CN" altLang="en-US" sz="4000" b="1" dirty="0">
                <a:solidFill>
                  <a:schemeClr val="tx2">
                    <a:lumMod val="75000"/>
                    <a:lumOff val="25000"/>
                  </a:schemeClr>
                </a:solidFill>
              </a:rPr>
              <a:t>三、磨练意志</a:t>
            </a:r>
            <a:r>
              <a:rPr lang="zh-CN" altLang="en-US" sz="4000" dirty="0">
                <a:solidFill>
                  <a:schemeClr val="tx2">
                    <a:lumMod val="75000"/>
                    <a:lumOff val="25000"/>
                  </a:schemeClr>
                </a:solidFill>
              </a:rPr>
              <a:t> </a:t>
            </a:r>
            <a:endParaRPr lang="zh-CN" altLang="en-US" sz="4000" dirty="0">
              <a:solidFill>
                <a:schemeClr val="tx2">
                  <a:lumMod val="75000"/>
                  <a:lumOff val="25000"/>
                </a:schemeClr>
              </a:solidFill>
            </a:endParaRPr>
          </a:p>
          <a:p>
            <a:pPr marL="0" indent="0" eaLnBrk="1" hangingPunct="1">
              <a:lnSpc>
                <a:spcPct val="90000"/>
              </a:lnSpc>
              <a:buNone/>
            </a:pPr>
            <a:r>
              <a:rPr lang="zh-CN" altLang="en-US" sz="4000" b="1" dirty="0">
                <a:solidFill>
                  <a:schemeClr val="tx2">
                    <a:lumMod val="75000"/>
                    <a:lumOff val="25000"/>
                  </a:schemeClr>
                </a:solidFill>
              </a:rPr>
              <a:t>四、提升自尊</a:t>
            </a:r>
            <a:r>
              <a:rPr lang="zh-CN" altLang="en-US" sz="4000" dirty="0">
                <a:solidFill>
                  <a:schemeClr val="tx2">
                    <a:lumMod val="75000"/>
                    <a:lumOff val="25000"/>
                  </a:schemeClr>
                </a:solidFill>
              </a:rPr>
              <a:t> </a:t>
            </a:r>
            <a:endParaRPr lang="zh-CN" altLang="en-US" sz="4000" dirty="0">
              <a:solidFill>
                <a:schemeClr val="tx2">
                  <a:lumMod val="75000"/>
                  <a:lumOff val="25000"/>
                </a:schemeClr>
              </a:solidFill>
            </a:endParaRPr>
          </a:p>
          <a:p>
            <a:pPr marL="0" indent="0" eaLnBrk="1" hangingPunct="1">
              <a:lnSpc>
                <a:spcPct val="90000"/>
              </a:lnSpc>
              <a:buNone/>
            </a:pPr>
            <a:r>
              <a:rPr lang="zh-CN" altLang="en-US" sz="4000" b="1" dirty="0">
                <a:solidFill>
                  <a:schemeClr val="tx2">
                    <a:lumMod val="75000"/>
                    <a:lumOff val="25000"/>
                  </a:schemeClr>
                </a:solidFill>
              </a:rPr>
              <a:t>五、</a:t>
            </a:r>
            <a:r>
              <a:rPr lang="zh-CN" altLang="en-US" sz="4000" b="1" dirty="0">
                <a:solidFill>
                  <a:schemeClr val="tx2">
                    <a:lumMod val="75000"/>
                    <a:lumOff val="25000"/>
                  </a:schemeClr>
                </a:solidFill>
                <a:sym typeface="+mn-ea"/>
              </a:rPr>
              <a:t>保持乐观</a:t>
            </a:r>
            <a:r>
              <a:rPr lang="zh-CN" altLang="en-US" dirty="0">
                <a:solidFill>
                  <a:schemeClr val="folHlink"/>
                </a:solidFill>
              </a:rPr>
              <a:t> </a:t>
            </a:r>
            <a:endParaRPr lang="zh-CN" altLang="en-US" dirty="0">
              <a:solidFill>
                <a:schemeClr val="folHlink"/>
              </a:solidFill>
            </a:endParaRPr>
          </a:p>
          <a:p>
            <a:pPr marL="0" indent="0" eaLnBrk="1" hangingPunct="1">
              <a:lnSpc>
                <a:spcPct val="90000"/>
              </a:lnSpc>
              <a:buNone/>
            </a:pPr>
            <a:r>
              <a:rPr lang="zh-CN" altLang="en-US" dirty="0">
                <a:solidFill>
                  <a:schemeClr val="folHlink"/>
                </a:solidFill>
              </a:rPr>
              <a:t> </a:t>
            </a:r>
            <a:endParaRPr lang="zh-CN" altLang="en-US" dirty="0">
              <a:solidFill>
                <a:schemeClr val="folHlink"/>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p:sp>
        <p:nvSpPr>
          <p:cNvPr id="5122" name="Rectangle 2"/>
          <p:cNvSpPr>
            <a:spLocks noGrp="1"/>
          </p:cNvSpPr>
          <p:nvPr>
            <p:ph type="title"/>
          </p:nvPr>
        </p:nvSpPr>
        <p:spPr>
          <a:xfrm>
            <a:off x="539750" y="188913"/>
            <a:ext cx="8229600" cy="908050"/>
          </a:xfrm>
          <a:noFill/>
          <a:ln>
            <a:noFill/>
          </a:ln>
        </p:spPr>
        <p:txBody>
          <a:bodyPr/>
          <a:p>
            <a:pPr marL="1117600" indent="-1117600" eaLnBrk="1" hangingPunct="1"/>
            <a:r>
              <a:rPr lang="zh-CN" altLang="en-US" b="1" dirty="0"/>
              <a:t>一、学会合作</a:t>
            </a:r>
            <a:endParaRPr lang="zh-CN" altLang="en-US" b="1" dirty="0"/>
          </a:p>
        </p:txBody>
      </p:sp>
      <p:sp>
        <p:nvSpPr>
          <p:cNvPr id="5123" name="Rectangle 3"/>
          <p:cNvSpPr>
            <a:spLocks noGrp="1"/>
          </p:cNvSpPr>
          <p:nvPr>
            <p:ph idx="1"/>
          </p:nvPr>
        </p:nvSpPr>
        <p:spPr>
          <a:xfrm>
            <a:off x="453390" y="1052195"/>
            <a:ext cx="8401685" cy="5623560"/>
          </a:xfrm>
          <a:noFill/>
          <a:ln>
            <a:noFill/>
          </a:ln>
        </p:spPr>
        <p:txBody>
          <a:bodyPr/>
          <a:p>
            <a:pPr marL="0" indent="0" eaLnBrk="1" hangingPunct="1">
              <a:lnSpc>
                <a:spcPct val="90000"/>
              </a:lnSpc>
              <a:buNone/>
            </a:pP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合作：</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lnSpc>
                <a:spcPct val="90000"/>
              </a:lnSpc>
              <a:buNone/>
            </a:pPr>
            <a:r>
              <a:rPr lang="zh-CN" altLang="en-US" sz="2000" dirty="0">
                <a:latin typeface="宋体" panose="02010600030101010101" pitchFamily="2" charset="-122"/>
                <a:ea typeface="宋体" panose="02010600030101010101" pitchFamily="2" charset="-122"/>
                <a:cs typeface="宋体" panose="02010600030101010101" pitchFamily="2" charset="-122"/>
              </a:rPr>
              <a:t>为了共同的目标而由两个以上的个体共同完成某一行为，是个体间协调作用的最高水平。      </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en-US" altLang="zh-CN" sz="2000" dirty="0">
                <a:latin typeface="宋体" panose="02010600030101010101" pitchFamily="2" charset="-122"/>
                <a:ea typeface="宋体" panose="02010600030101010101" pitchFamily="2" charset="-122"/>
                <a:cs typeface="宋体" panose="02010600030101010101" pitchFamily="2" charset="-122"/>
              </a:rPr>
              <a:t>2.</a:t>
            </a:r>
            <a:r>
              <a:rPr lang="zh-CN" altLang="en-US" sz="2000" dirty="0">
                <a:latin typeface="宋体" panose="02010600030101010101" pitchFamily="2" charset="-122"/>
                <a:ea typeface="宋体" panose="02010600030101010101" pitchFamily="2" charset="-122"/>
                <a:cs typeface="宋体" panose="02010600030101010101" pitchFamily="2" charset="-122"/>
              </a:rPr>
              <a:t>合作的意义：</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对于人格完善和成长是必要的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）合作精神的培养有利于班集体凝聚力的形成</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）合作的氛围有利于培养学生的创新勇气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rPr>
              <a:t>三</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培养方法：</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多安排和设置需要合作的活动项目，为学生创设良好的交往环境，创设与他人分享、合作的机会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）在课堂中善于在体育活动中观察学生言行，尤其注意</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摆烂</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学生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）合理地使用</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合作学习方法，确保在课堂中每一位学生都可以合作学习</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4</a:t>
            </a:r>
            <a:r>
              <a:rPr lang="zh-CN" altLang="en-US" sz="2000" dirty="0">
                <a:latin typeface="宋体" panose="02010600030101010101" pitchFamily="2" charset="-122"/>
                <a:ea typeface="宋体" panose="02010600030101010101" pitchFamily="2" charset="-122"/>
                <a:cs typeface="宋体" panose="02010600030101010101" pitchFamily="2" charset="-122"/>
              </a:rPr>
              <a:t>）课堂中在类似于接力跑这种需要合作的比赛，把一些平时会</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摆烂</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的学生安排在实力较强的队伍甚至让他跑最后一棒，给他体验胜利的喜悦，同时增进跟其他学生的感情。</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p:sp>
        <p:nvSpPr>
          <p:cNvPr id="10242" name="Rectangle 2"/>
          <p:cNvSpPr>
            <a:spLocks noGrp="1"/>
          </p:cNvSpPr>
          <p:nvPr>
            <p:ph type="title"/>
          </p:nvPr>
        </p:nvSpPr>
        <p:spPr>
          <a:xfrm>
            <a:off x="468313" y="188913"/>
            <a:ext cx="8229600" cy="1143000"/>
          </a:xfrm>
          <a:noFill/>
          <a:ln>
            <a:noFill/>
          </a:ln>
        </p:spPr>
        <p:txBody>
          <a:bodyPr/>
          <a:p>
            <a:pPr eaLnBrk="1" hangingPunct="1"/>
            <a:r>
              <a:rPr lang="zh-CN" altLang="en-US" b="1" dirty="0">
                <a:solidFill>
                  <a:schemeClr val="hlink"/>
                </a:solidFill>
              </a:rPr>
              <a:t>二、增强自信</a:t>
            </a:r>
            <a:endParaRPr lang="zh-CN" altLang="en-US" b="1" dirty="0">
              <a:solidFill>
                <a:schemeClr val="hlink"/>
              </a:solidFill>
            </a:endParaRPr>
          </a:p>
        </p:txBody>
      </p:sp>
      <p:sp>
        <p:nvSpPr>
          <p:cNvPr id="10243" name="Rectangle 3"/>
          <p:cNvSpPr>
            <a:spLocks noGrp="1"/>
          </p:cNvSpPr>
          <p:nvPr>
            <p:ph idx="1"/>
          </p:nvPr>
        </p:nvSpPr>
        <p:spPr>
          <a:xfrm>
            <a:off x="538798" y="1196340"/>
            <a:ext cx="8229600" cy="4525963"/>
          </a:xfrm>
          <a:noFill/>
          <a:ln>
            <a:noFill/>
          </a:ln>
        </p:spPr>
        <p:txBody>
          <a:bodyPr/>
          <a:p>
            <a:pPr marL="0" indent="0" eaLnBrk="1" hangingPunct="1">
              <a:buNone/>
            </a:pP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自信：</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rPr>
              <a:t>由积极的自我评价引起的自我肯定，并期望受到他人、集体和社会尊重的一种积极向上的情感倾向。</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en-US" altLang="zh-CN" sz="2000" dirty="0">
                <a:latin typeface="宋体" panose="02010600030101010101" pitchFamily="2" charset="-122"/>
                <a:ea typeface="宋体" panose="02010600030101010101" pitchFamily="2" charset="-122"/>
                <a:cs typeface="宋体" panose="02010600030101010101" pitchFamily="2" charset="-122"/>
              </a:rPr>
              <a:t>2.</a:t>
            </a:r>
            <a:r>
              <a:rPr lang="zh-CN" altLang="en-US" sz="2000" dirty="0">
                <a:latin typeface="宋体" panose="02010600030101010101" pitchFamily="2" charset="-122"/>
                <a:ea typeface="宋体" panose="02010600030101010101" pitchFamily="2" charset="-122"/>
                <a:cs typeface="宋体" panose="02010600030101010101" pitchFamily="2" charset="-122"/>
              </a:rPr>
              <a:t>自信的特征：</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lnSpc>
                <a:spcPct val="90000"/>
              </a:lnSpc>
              <a:buNone/>
            </a:pPr>
            <a:r>
              <a:rPr lang="zh-CN" altLang="en-US"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外向、活泼、好交际 、坦诚 、勇敢、果断、敢说敢做 、言行一致、坚持自己的看法、大度、包容 、精神饱满、语气坚定、行动自然而轻松、善言谈、能够清晰表达自己的观点、虚心、能够虚心接受批评、开放、对新思想、新体验、新理念会表现出积极接纳的态度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en-US" altLang="zh-CN" sz="2000" dirty="0">
                <a:latin typeface="宋体" panose="02010600030101010101" pitchFamily="2" charset="-122"/>
                <a:ea typeface="宋体" panose="02010600030101010101" pitchFamily="2" charset="-122"/>
                <a:cs typeface="宋体" panose="02010600030101010101" pitchFamily="2" charset="-122"/>
              </a:rPr>
              <a:t>3.</a:t>
            </a:r>
            <a:r>
              <a:rPr lang="zh-CN" altLang="en-US" sz="2000" dirty="0">
                <a:latin typeface="宋体" panose="02010600030101010101" pitchFamily="2" charset="-122"/>
                <a:ea typeface="宋体" panose="02010600030101010101" pitchFamily="2" charset="-122"/>
                <a:cs typeface="宋体" panose="02010600030101010101" pitchFamily="2" charset="-122"/>
              </a:rPr>
              <a:t>增强学生自信的方法：</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）通过体育活动塑造学生完美体型，增强身体自信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设置不同难度的体育游戏，让每一位学生体验成功，增强自信</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教会学生正确认识身体自我，学会合理归因</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4</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给予学生们自主</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的</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活动空间，充分展示自我</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p:sp>
        <p:nvSpPr>
          <p:cNvPr id="16386" name="Rectangle 2"/>
          <p:cNvSpPr>
            <a:spLocks noGrp="1"/>
          </p:cNvSpPr>
          <p:nvPr>
            <p:ph type="title"/>
          </p:nvPr>
        </p:nvSpPr>
        <p:spPr>
          <a:noFill/>
          <a:ln>
            <a:noFill/>
          </a:ln>
        </p:spPr>
        <p:txBody>
          <a:bodyPr/>
          <a:p>
            <a:pPr eaLnBrk="1" hangingPunct="1"/>
            <a:r>
              <a:rPr lang="zh-CN" altLang="en-US" b="1" dirty="0">
                <a:gradFill>
                  <a:gsLst>
                    <a:gs pos="50000">
                      <a:srgbClr val="5A80A7"/>
                    </a:gs>
                    <a:gs pos="0">
                      <a:srgbClr val="91AAC4"/>
                    </a:gs>
                    <a:gs pos="100000">
                      <a:srgbClr val="235589"/>
                    </a:gs>
                  </a:gsLst>
                  <a:lin scaled="1"/>
                </a:gradFill>
              </a:rPr>
              <a:t>三、磨炼意志</a:t>
            </a:r>
            <a:r>
              <a:rPr lang="zh-CN" altLang="en-US" dirty="0">
                <a:gradFill>
                  <a:gsLst>
                    <a:gs pos="50000">
                      <a:srgbClr val="5A80A7"/>
                    </a:gs>
                    <a:gs pos="0">
                      <a:srgbClr val="91AAC4"/>
                    </a:gs>
                    <a:gs pos="100000">
                      <a:srgbClr val="235589"/>
                    </a:gs>
                  </a:gsLst>
                  <a:lin scaled="1"/>
                </a:gradFill>
                <a:highlight>
                  <a:srgbClr val="008000"/>
                </a:highlight>
              </a:rPr>
              <a:t> </a:t>
            </a:r>
            <a:endParaRPr lang="zh-CN" altLang="en-US" dirty="0">
              <a:gradFill>
                <a:gsLst>
                  <a:gs pos="50000">
                    <a:srgbClr val="5A80A7"/>
                  </a:gs>
                  <a:gs pos="0">
                    <a:srgbClr val="91AAC4"/>
                  </a:gs>
                  <a:gs pos="100000">
                    <a:srgbClr val="235589"/>
                  </a:gs>
                </a:gsLst>
                <a:lin scaled="1"/>
              </a:gradFill>
              <a:highlight>
                <a:srgbClr val="008000"/>
              </a:highlight>
            </a:endParaRPr>
          </a:p>
        </p:txBody>
      </p:sp>
      <p:sp>
        <p:nvSpPr>
          <p:cNvPr id="16387" name="Rectangle 3"/>
          <p:cNvSpPr>
            <a:spLocks noGrp="1"/>
          </p:cNvSpPr>
          <p:nvPr>
            <p:ph idx="1"/>
          </p:nvPr>
        </p:nvSpPr>
        <p:spPr>
          <a:xfrm>
            <a:off x="467995" y="1484630"/>
            <a:ext cx="8229600" cy="4525963"/>
          </a:xfrm>
          <a:noFill/>
          <a:ln>
            <a:noFill/>
          </a:ln>
        </p:spPr>
        <p:txBody>
          <a:bodyPr/>
          <a:p>
            <a:pPr marL="0" indent="0" eaLnBrk="1" hangingPunct="1">
              <a:buNone/>
            </a:pP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意志：</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rPr>
              <a:t>人自觉地确定目的，并根据目的组织自己的行动，克服种种困难以实现目的的心理过程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en-US" altLang="zh-CN" sz="2000" dirty="0">
                <a:latin typeface="宋体" panose="02010600030101010101" pitchFamily="2" charset="-122"/>
                <a:ea typeface="宋体" panose="02010600030101010101" pitchFamily="2" charset="-122"/>
                <a:cs typeface="宋体" panose="02010600030101010101" pitchFamily="2" charset="-122"/>
              </a:rPr>
              <a:t>2.</a:t>
            </a:r>
            <a:r>
              <a:rPr lang="zh-CN" altLang="en-US" sz="2000" dirty="0">
                <a:latin typeface="宋体" panose="02010600030101010101" pitchFamily="2" charset="-122"/>
                <a:ea typeface="宋体" panose="02010600030101010101" pitchFamily="2" charset="-122"/>
                <a:cs typeface="宋体" panose="02010600030101010101" pitchFamily="2" charset="-122"/>
              </a:rPr>
              <a:t>良好意志品质的表现：</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rPr>
              <a:t>自觉性</a:t>
            </a: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rPr>
              <a:t>果断</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性</a:t>
            </a: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rPr>
              <a:t>自制</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性</a:t>
            </a: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4</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rPr>
              <a:t>坚持性</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en-US" altLang="zh-CN" sz="2000" dirty="0">
                <a:latin typeface="宋体" panose="02010600030101010101" pitchFamily="2" charset="-122"/>
                <a:ea typeface="宋体" panose="02010600030101010101" pitchFamily="2" charset="-122"/>
                <a:cs typeface="宋体" panose="02010600030101010101" pitchFamily="2" charset="-122"/>
              </a:rPr>
              <a:t>3.</a:t>
            </a:r>
            <a:r>
              <a:rPr lang="zh-CN" altLang="en-US" sz="2000" dirty="0">
                <a:latin typeface="宋体" panose="02010600030101010101" pitchFamily="2" charset="-122"/>
                <a:ea typeface="宋体" panose="02010600030101010101" pitchFamily="2" charset="-122"/>
                <a:cs typeface="宋体" panose="02010600030101010101" pitchFamily="2" charset="-122"/>
              </a:rPr>
              <a:t>体育教学中培养学生良好意志品质的方法：</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从小抓起，打好基础，学生</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养成</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每天体育锻炼的意识</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可以安排一些反应能力的游戏，增强其果断性</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安排难度适中的体育竞赛，例如篮球比赛，并要求学生遵守规则，尊重裁判，尊重对手，从而培养其自制性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4</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课外活动中通过自我强化法请学生自己选择适合自己的运动项目，给自己定一个目标例如长跑，教师让他们自己大喊</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我能行，我一定能坚持</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之类的话来激励自己，让他们体验成功培养坚持性。</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p:sp>
        <p:nvSpPr>
          <p:cNvPr id="20482" name="Rectangle 2"/>
          <p:cNvSpPr>
            <a:spLocks noGrp="1"/>
          </p:cNvSpPr>
          <p:nvPr>
            <p:ph type="title"/>
          </p:nvPr>
        </p:nvSpPr>
        <p:spPr>
          <a:noFill/>
          <a:ln>
            <a:noFill/>
          </a:ln>
        </p:spPr>
        <p:txBody>
          <a:bodyPr/>
          <a:p>
            <a:pPr eaLnBrk="1" hangingPunct="1"/>
            <a:r>
              <a:rPr lang="zh-CN" altLang="en-US" b="1" dirty="0">
                <a:solidFill>
                  <a:srgbClr val="00B050"/>
                </a:solidFill>
              </a:rPr>
              <a:t>四、提升自尊</a:t>
            </a:r>
            <a:r>
              <a:rPr lang="zh-CN" altLang="en-US" dirty="0"/>
              <a:t> </a:t>
            </a:r>
            <a:endParaRPr lang="zh-CN" altLang="en-US" dirty="0"/>
          </a:p>
        </p:txBody>
      </p:sp>
      <p:sp>
        <p:nvSpPr>
          <p:cNvPr id="20483" name="Rectangle 3"/>
          <p:cNvSpPr>
            <a:spLocks noGrp="1"/>
          </p:cNvSpPr>
          <p:nvPr>
            <p:ph idx="1"/>
          </p:nvPr>
        </p:nvSpPr>
        <p:spPr>
          <a:xfrm>
            <a:off x="683260" y="980440"/>
            <a:ext cx="8229600" cy="5748655"/>
          </a:xfrm>
          <a:noFill/>
          <a:ln>
            <a:noFill/>
          </a:ln>
        </p:spPr>
        <p:txBody>
          <a:bodyPr/>
          <a:p>
            <a:pPr marL="0" indent="0" eaLnBrk="1" hangingPunct="1">
              <a:buNone/>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自尊：</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指个人自我感觉的一种方式，一种胜任愉快值得受人敬重的自我概念 </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L="0" indent="0" eaLnBrk="1" hangingPunct="1">
              <a:buNone/>
            </a:pPr>
            <a:r>
              <a:rPr lang="en-US" altLang="zh-CN" sz="2000" dirty="0">
                <a:latin typeface="宋体" panose="02010600030101010101" pitchFamily="2" charset="-122"/>
                <a:ea typeface="宋体" panose="02010600030101010101" pitchFamily="2" charset="-122"/>
                <a:cs typeface="宋体" panose="02010600030101010101" pitchFamily="2" charset="-122"/>
              </a:rPr>
              <a:t>2.</a:t>
            </a:r>
            <a:r>
              <a:rPr lang="zh-CN" altLang="en-US" sz="2000" dirty="0">
                <a:latin typeface="宋体" panose="02010600030101010101" pitchFamily="2" charset="-122"/>
                <a:ea typeface="宋体" panose="02010600030101010101" pitchFamily="2" charset="-122"/>
                <a:cs typeface="宋体" panose="02010600030101010101" pitchFamily="2" charset="-122"/>
              </a:rPr>
              <a:t>自尊的意义：</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重视自尊是社会进步的体现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培养自尊是教育改革的要求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提高自尊是心理发展的需要</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L="0" indent="0" eaLnBrk="1" hangingPunct="1">
              <a:buNone/>
            </a:pPr>
            <a:r>
              <a:rPr lang="en-US" sz="2000"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提升学生自尊的方法：</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）师生彼此之间相互尊重，尽量不要去训斥学生，对那些</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摆烂</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的学生和好学生持同样的态度。让他们感受到亲密的师生关系，这样他们自己才会尊重自己</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）体育课堂中教师要请学生之间相互尊重，尤其对体育成绩差的同学在练习过程中失败了，要请其他学生们对其鼓励，不能嘲笑</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善于发现学生身上的闪光点 ，我班上有一个学生所有学科成绩不好，也不是很聪明，学新技能也慢，但是他在班上跑的最快，于是</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我等到上《快速跑》课的时候</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让他来进行示范，展示，并安排比赛，并给于了认可。让他在本节课感受到在班级前所未有的</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重要感、成就感和力量感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endParaRPr lang="zh-CN" altLang="en-US" sz="2000" b="1" dirty="0"/>
          </a:p>
          <a:p>
            <a:pPr marL="0" indent="0" eaLnBrk="1" hangingPunct="1">
              <a:buNone/>
            </a:pPr>
            <a:endParaRPr lang="zh-CN" alt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p:sp>
        <p:nvSpPr>
          <p:cNvPr id="28674" name="Rectangle 2"/>
          <p:cNvSpPr>
            <a:spLocks noGrp="1"/>
          </p:cNvSpPr>
          <p:nvPr>
            <p:ph type="title"/>
          </p:nvPr>
        </p:nvSpPr>
        <p:spPr>
          <a:noFill/>
          <a:ln>
            <a:noFill/>
          </a:ln>
        </p:spPr>
        <p:txBody>
          <a:bodyPr/>
          <a:p>
            <a:pPr eaLnBrk="1" hangingPunct="1"/>
            <a:r>
              <a:rPr lang="zh-CN" altLang="en-US" b="1" dirty="0">
                <a:solidFill>
                  <a:srgbClr val="008080"/>
                </a:solidFill>
              </a:rPr>
              <a:t>五、培养乐观</a:t>
            </a:r>
            <a:endParaRPr lang="zh-CN" altLang="en-US" b="1" dirty="0">
              <a:solidFill>
                <a:srgbClr val="008080"/>
              </a:solidFill>
            </a:endParaRPr>
          </a:p>
        </p:txBody>
      </p:sp>
      <p:sp>
        <p:nvSpPr>
          <p:cNvPr id="28675" name="Rectangle 3"/>
          <p:cNvSpPr>
            <a:spLocks noGrp="1"/>
          </p:cNvSpPr>
          <p:nvPr>
            <p:ph idx="1"/>
          </p:nvPr>
        </p:nvSpPr>
        <p:spPr>
          <a:noFill/>
          <a:ln>
            <a:noFill/>
          </a:ln>
        </p:spPr>
        <p:txBody>
          <a:bodyPr/>
          <a:p>
            <a:pPr marL="0" indent="0" eaLnBrk="1" hangingPunct="1">
              <a:buNone/>
            </a:pP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乐观：</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rPr>
              <a:t>人们对自己的目标和状态所持有的一种积极向上的信念和态度，它包含着愉悦与自信，表现在人们对待自己、他人，以及世界的过去、现在和将来，还有生活的顺境与逆境。</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en-US" altLang="zh-CN" sz="2000" dirty="0">
                <a:latin typeface="宋体" panose="02010600030101010101" pitchFamily="2" charset="-122"/>
                <a:ea typeface="宋体" panose="02010600030101010101" pitchFamily="2" charset="-122"/>
                <a:cs typeface="宋体" panose="02010600030101010101" pitchFamily="2" charset="-122"/>
              </a:rPr>
              <a:t>2.</a:t>
            </a:r>
            <a:r>
              <a:rPr lang="zh-CN" altLang="en-US" sz="2000" dirty="0">
                <a:latin typeface="宋体" panose="02010600030101010101" pitchFamily="2" charset="-122"/>
                <a:ea typeface="宋体" panose="02010600030101010101" pitchFamily="2" charset="-122"/>
                <a:cs typeface="宋体" panose="02010600030101010101" pitchFamily="2" charset="-122"/>
              </a:rPr>
              <a:t>如何培养乐观品质：</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）引导学生积极参与体育活动，并保持合理的运动量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用乐观感染乐观。俗话说的好</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近朱者赤，近墨者黑</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。当你跟一个乐观的人在一起待久了你也会变得乐观。首先我们老师就要保持乐观积极向上的态度去感染学生，其次我在有需要分组的教学的过程中会刻意让一些乐观的同学带着那些容易</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摆烂</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的同学，从而达到感染的效果。</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marL="0" indent="0" eaLnBrk="1" hangingPunct="1">
              <a:buNone/>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）多给予他们鼓励性性以及表扬性的评价，让他们对体育产生兴趣，从而培养乐观的品质。</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p:sp>
        <p:nvSpPr>
          <p:cNvPr id="29698" name="Rectangle 2"/>
          <p:cNvSpPr>
            <a:spLocks noGrp="1"/>
          </p:cNvSpPr>
          <p:nvPr>
            <p:ph type="title"/>
          </p:nvPr>
        </p:nvSpPr>
        <p:spPr>
          <a:noFill/>
          <a:ln>
            <a:noFill/>
          </a:ln>
        </p:spPr>
        <p:txBody>
          <a:bodyPr/>
          <a:p>
            <a:pPr eaLnBrk="1" hangingPunct="1"/>
            <a:r>
              <a:rPr lang="zh-CN" altLang="en-US" b="1" dirty="0">
                <a:solidFill>
                  <a:srgbClr val="008080"/>
                </a:solidFill>
              </a:rPr>
              <a:t>总结</a:t>
            </a:r>
            <a:r>
              <a:rPr lang="zh-CN" altLang="en-US" dirty="0"/>
              <a:t> </a:t>
            </a:r>
            <a:endParaRPr lang="zh-CN" altLang="en-US" dirty="0"/>
          </a:p>
        </p:txBody>
      </p:sp>
      <p:sp>
        <p:nvSpPr>
          <p:cNvPr id="29699" name="Rectangle 3"/>
          <p:cNvSpPr>
            <a:spLocks noGrp="1"/>
          </p:cNvSpPr>
          <p:nvPr>
            <p:ph idx="1"/>
          </p:nvPr>
        </p:nvSpPr>
        <p:spPr>
          <a:noFill/>
          <a:ln>
            <a:noFill/>
          </a:ln>
        </p:spPr>
        <p:txBody>
          <a:bodyPr/>
          <a:p>
            <a:pPr marL="0" indent="0" eaLnBrk="1" hangingPunct="1">
              <a:buNone/>
            </a:pPr>
            <a:r>
              <a:rPr lang="en-US" altLang="zh-CN" sz="2400" dirty="0"/>
              <a:t>     </a:t>
            </a:r>
            <a:r>
              <a:rPr lang="zh-CN" altLang="en-US" sz="2400" dirty="0"/>
              <a:t>体育教学要根据学生心理和生理特点，采用多种教学方法，培养学生良好的兴趣。我们知道，兴趣是学习的巨大动力。实践也证明，学生如果带着浓厚的学习兴趣去学习，便会变得积极主动，心情愉快，注意力集中而持久，观察敏锐，想象丰富，从而保持高昂的学习热情。因此，激发学生对体育学习的兴趣是培养学生积极性的基础，而积极性的增强也会对其兴趣的产生和保持起到促进作用。</a:t>
            </a:r>
            <a:endParaRPr lang="zh-CN" altLang="en-US" sz="2400" dirty="0"/>
          </a:p>
        </p:txBody>
      </p:sp>
    </p:spTree>
  </p:cSld>
  <p:clrMapOvr>
    <a:masterClrMapping/>
  </p:clrMapOvr>
</p:sld>
</file>

<file path=ppt/tags/tag1.xml><?xml version="1.0" encoding="utf-8"?>
<p:tagLst xmlns:p="http://schemas.openxmlformats.org/presentationml/2006/main">
  <p:tag name="COMMONDATA" val="eyJoZGlkIjoiMzZlM2M4MGEwYjNiOTBhNDI5MjJlMjZmNjIxMGVlOTcifQ=="/>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2056</Words>
  <Application>WPS 演示</Application>
  <PresentationFormat>全屏显示(4:3)</PresentationFormat>
  <Paragraphs>85</Paragraphs>
  <Slides>10</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10</vt:i4>
      </vt:variant>
    </vt:vector>
  </HeadingPairs>
  <TitlesOfParts>
    <vt:vector size="19" baseType="lpstr">
      <vt:lpstr>Arial</vt:lpstr>
      <vt:lpstr>宋体</vt:lpstr>
      <vt:lpstr>Wingdings</vt:lpstr>
      <vt:lpstr>隶书</vt:lpstr>
      <vt:lpstr>微软雅黑</vt:lpstr>
      <vt:lpstr>Arial Unicode MS</vt:lpstr>
      <vt:lpstr>Calibri</vt:lpstr>
      <vt:lpstr>默认设计模板</vt:lpstr>
      <vt:lpstr>自定义设计方案</vt:lpstr>
      <vt:lpstr>PowerPoint 演示文稿</vt:lpstr>
      <vt:lpstr>PowerPoint 演示文稿</vt:lpstr>
      <vt:lpstr>PowerPoint 演示文稿</vt:lpstr>
      <vt:lpstr>一、学会合作</vt:lpstr>
      <vt:lpstr>二、增强自信</vt:lpstr>
      <vt:lpstr>三、磨炼意志 </vt:lpstr>
      <vt:lpstr>四、提升自尊 </vt:lpstr>
      <vt:lpstr>五、培养乐观</vt:lpstr>
      <vt:lpstr>总结 </vt:lpstr>
      <vt:lpstr>感谢聆听</vt:lpstr>
    </vt:vector>
  </TitlesOfParts>
  <Company>ECNU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Zhang Jin</dc:creator>
  <cp:lastModifiedBy>3154</cp:lastModifiedBy>
  <cp:revision>68</cp:revision>
  <dcterms:created xsi:type="dcterms:W3CDTF">2011-05-26T05:20:00Z</dcterms:created>
  <dcterms:modified xsi:type="dcterms:W3CDTF">2022-05-09T06:39:46Z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AC617BE3728A46DE800D1812302B8BDE</vt:lpwstr>
  </property>
  <property fmtid="{D5CDD505-2E9C-101B-9397-08002B2CF9AE}" pid="3" name="KSOProductBuildVer">
    <vt:lpwstr>2052-11.1.0.11691</vt:lpwstr>
  </property>
</Properties>
</file>