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5"/>
  </p:notesMasterIdLst>
  <p:handoutMasterIdLst>
    <p:handoutMasterId r:id="rId15"/>
  </p:handoutMasterIdLst>
  <p:sldIdLst>
    <p:sldId id="273" r:id="rId4"/>
    <p:sldId id="257" r:id="rId6"/>
    <p:sldId id="289" r:id="rId7"/>
    <p:sldId id="268" r:id="rId8"/>
    <p:sldId id="263" r:id="rId9"/>
    <p:sldId id="266" r:id="rId10"/>
    <p:sldId id="265" r:id="rId11"/>
    <p:sldId id="270" r:id="rId12"/>
    <p:sldId id="272" r:id="rId13"/>
    <p:sldId id="258" r:id="rId14"/>
  </p:sldIdLst>
  <p:sldSz cx="12192000" cy="6858000"/>
  <p:notesSz cx="6858000" cy="9144000"/>
  <p:embeddedFontLst>
    <p:embeddedFont>
      <p:font typeface="从未如此可爱" panose="02010600010101010101" charset="-122"/>
      <p:regular r:id="rId19"/>
    </p:embeddedFont>
    <p:embeddedFont>
      <p:font typeface="字魂27号-布丁体" panose="00000500000000000000" pitchFamily="2" charset="-122"/>
      <p:regular r:id="rId20"/>
    </p:embeddedFont>
    <p:embeddedFont>
      <p:font typeface="楷体" panose="02010609060101010101" charset="-122"/>
      <p:regular r:id="rId21"/>
    </p:embeddedFont>
    <p:embeddedFont>
      <p:font typeface="流浪小行星" panose="02010600040101010101" charset="-122"/>
      <p:regular r:id="rId22"/>
    </p:embeddedFont>
    <p:embeddedFont>
      <p:font typeface="字魂43号-国朝手书" panose="00000500000000000000" pitchFamily="2" charset="-122"/>
      <p:regular r:id="rId23"/>
    </p:embeddedFont>
    <p:embeddedFont>
      <p:font typeface="等线" panose="02010600030101010101" charset="-122"/>
      <p:regular r:id="rId24"/>
    </p:embeddedFont>
    <p:embeddedFont>
      <p:font typeface="等线 Light" panose="02010600030101010101" charset="-122"/>
      <p:regular r:id="rId25"/>
    </p:embeddedFont>
    <p:embeddedFont>
      <p:font typeface="Calibri" panose="020F0502020204030204" charset="0"/>
      <p:regular r:id="rId26"/>
      <p:bold r:id="rId27"/>
      <p:italic r:id="rId28"/>
      <p:boldItalic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BD6A"/>
    <a:srgbClr val="DFD29A"/>
    <a:srgbClr val="B7E0E1"/>
    <a:srgbClr val="E46C64"/>
    <a:srgbClr val="3FCD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howGuides="1">
      <p:cViewPr varScale="1">
        <p:scale>
          <a:sx n="86" d="100"/>
          <a:sy n="86" d="100"/>
        </p:scale>
        <p:origin x="557" y="58"/>
      </p:cViewPr>
      <p:guideLst>
        <p:guide orient="horz" pos="2158"/>
        <p:guide pos="38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0" Type="http://schemas.openxmlformats.org/officeDocument/2006/relationships/tags" Target="tags/tag2.xml"/><Relationship Id="rId3" Type="http://schemas.openxmlformats.org/officeDocument/2006/relationships/slideMaster" Target="slideMasters/slideMaster2.xml"/><Relationship Id="rId29" Type="http://schemas.openxmlformats.org/officeDocument/2006/relationships/font" Target="fonts/font11.fntdata"/><Relationship Id="rId28" Type="http://schemas.openxmlformats.org/officeDocument/2006/relationships/font" Target="fonts/font10.fntdata"/><Relationship Id="rId27" Type="http://schemas.openxmlformats.org/officeDocument/2006/relationships/font" Target="fonts/font9.fntdata"/><Relationship Id="rId26" Type="http://schemas.openxmlformats.org/officeDocument/2006/relationships/font" Target="fonts/font8.fntdata"/><Relationship Id="rId25" Type="http://schemas.openxmlformats.org/officeDocument/2006/relationships/font" Target="fonts/font7.fntdata"/><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B556A-D569-4DE3-86EE-29F246CCF44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7264A-CA3B-4C6B-A197-49D1FDC75E6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B87264A-CA3B-4C6B-A197-49D1FDC75E6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B87264A-CA3B-4C6B-A197-49D1FDC75E6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B87264A-CA3B-4C6B-A197-49D1FDC75E6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B87264A-CA3B-4C6B-A197-49D1FDC75E6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B87264A-CA3B-4C6B-A197-49D1FDC75E6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B87264A-CA3B-4C6B-A197-49D1FDC75E6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B87264A-CA3B-4C6B-A197-49D1FDC75E6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B87264A-CA3B-4C6B-A197-49D1FDC75E6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B87264A-CA3B-4C6B-A197-49D1FDC75E6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B87264A-CA3B-4C6B-A197-49D1FDC75E6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7CA74B6-3056-4184-B8E5-EA64705138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BBA201-BC26-463D-967F-B9CA692D473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A74B6-3056-4184-B8E5-EA64705138F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BA201-BC26-463D-967F-B9CA692D473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A74B6-3056-4184-B8E5-EA64705138F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BA201-BC26-463D-967F-B9CA692D473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41" y="0"/>
            <a:ext cx="12203289" cy="6858000"/>
          </a:xfrm>
          <a:prstGeom prst="rect">
            <a:avLst/>
          </a:prstGeom>
          <a:solidFill>
            <a:srgbClr val="E46C64">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1" cstate="screen"/>
          <a:stretch>
            <a:fillRect/>
          </a:stretch>
        </p:blipFill>
        <p:spPr>
          <a:xfrm>
            <a:off x="9452134" y="-577614"/>
            <a:ext cx="2811802" cy="2811802"/>
          </a:xfrm>
          <a:prstGeom prst="rect">
            <a:avLst/>
          </a:prstGeom>
        </p:spPr>
      </p:pic>
      <p:sp>
        <p:nvSpPr>
          <p:cNvPr id="18" name="文本框 17" descr="7b0a20202020227461726765744d6f64756c65223a202270726f636573734f6e6c696e65466f6e7473220a7d0a"/>
          <p:cNvSpPr txBox="1"/>
          <p:nvPr/>
        </p:nvSpPr>
        <p:spPr>
          <a:xfrm rot="21597610">
            <a:off x="4744203" y="3048167"/>
            <a:ext cx="2705100" cy="922020"/>
          </a:xfrm>
          <a:prstGeom prst="rect">
            <a:avLst/>
          </a:prstGeom>
          <a:noFill/>
        </p:spPr>
        <p:txBody>
          <a:bodyPr wrap="square" rtlCol="0">
            <a:spAutoFit/>
          </a:bodyPr>
          <a:lstStyle/>
          <a:p>
            <a:pPr algn="ctr"/>
            <a:r>
              <a:rPr lang="zh-CN" altLang="en-US" b="1" dirty="0">
                <a:solidFill>
                  <a:schemeClr val="tx1">
                    <a:lumMod val="85000"/>
                    <a:lumOff val="15000"/>
                  </a:schemeClr>
                </a:solidFill>
                <a:latin typeface="从未如此可爱" panose="02010600010101010101" charset="-122"/>
                <a:ea typeface="从未如此可爱" panose="02010600010101010101" charset="-122"/>
                <a:sym typeface="从未如此可爱" panose="02010600010101010101" charset="-122"/>
              </a:rPr>
              <a:t>新桥第二实验小学</a:t>
            </a:r>
            <a:r>
              <a:rPr lang="en-US" altLang="zh-CN" b="1" dirty="0">
                <a:solidFill>
                  <a:schemeClr val="tx1">
                    <a:lumMod val="85000"/>
                    <a:lumOff val="15000"/>
                  </a:schemeClr>
                </a:solidFill>
                <a:latin typeface="从未如此可爱" panose="02010600010101010101" charset="-122"/>
                <a:ea typeface="从未如此可爱" panose="02010600010101010101" charset="-122"/>
                <a:sym typeface="从未如此可爱" panose="02010600010101010101" charset="-122"/>
              </a:rPr>
              <a:t> </a:t>
            </a:r>
            <a:r>
              <a:rPr lang="zh-CN" altLang="en-US" b="1" dirty="0">
                <a:solidFill>
                  <a:schemeClr val="tx1">
                    <a:lumMod val="85000"/>
                    <a:lumOff val="15000"/>
                  </a:schemeClr>
                </a:solidFill>
                <a:latin typeface="从未如此可爱" panose="02010600010101010101" charset="-122"/>
                <a:ea typeface="从未如此可爱" panose="02010600010101010101" charset="-122"/>
                <a:sym typeface="从未如此可爱" panose="02010600010101010101" charset="-122"/>
              </a:rPr>
              <a:t>金璇</a:t>
            </a:r>
            <a:r>
              <a:rPr lang="zh-CN" altLang="en-US" dirty="0">
                <a:solidFill>
                  <a:schemeClr val="tx1">
                    <a:lumMod val="85000"/>
                    <a:lumOff val="15000"/>
                  </a:schemeClr>
                </a:solidFill>
                <a:latin typeface="字魂27号-布丁体" panose="00000500000000000000" pitchFamily="2" charset="-122"/>
                <a:ea typeface="字魂27号-布丁体" panose="00000500000000000000" pitchFamily="2" charset="-122"/>
              </a:rPr>
              <a:t> </a:t>
            </a:r>
            <a:endParaRPr lang="zh-CN" altLang="en-US" dirty="0">
              <a:solidFill>
                <a:schemeClr val="tx1">
                  <a:lumMod val="85000"/>
                  <a:lumOff val="15000"/>
                </a:schemeClr>
              </a:solidFill>
              <a:latin typeface="字魂27号-布丁体" panose="00000500000000000000" pitchFamily="2" charset="-122"/>
              <a:ea typeface="字魂27号-布丁体" panose="00000500000000000000" pitchFamily="2" charset="-122"/>
            </a:endParaRPr>
          </a:p>
          <a:p>
            <a:pPr algn="ctr"/>
            <a:r>
              <a:rPr lang="zh-CN" altLang="en-US" dirty="0">
                <a:solidFill>
                  <a:schemeClr val="tx1">
                    <a:lumMod val="85000"/>
                    <a:lumOff val="15000"/>
                  </a:schemeClr>
                </a:solidFill>
                <a:latin typeface="字魂27号-布丁体" panose="00000500000000000000" pitchFamily="2" charset="-122"/>
                <a:ea typeface="字魂27号-布丁体" panose="00000500000000000000" pitchFamily="2" charset="-122"/>
              </a:rPr>
              <a:t> </a:t>
            </a:r>
            <a:endParaRPr lang="zh-CN" altLang="en-US" dirty="0">
              <a:solidFill>
                <a:schemeClr val="tx1">
                  <a:lumMod val="85000"/>
                  <a:lumOff val="15000"/>
                </a:schemeClr>
              </a:solidFill>
              <a:latin typeface="字魂27号-布丁体" panose="00000500000000000000" pitchFamily="2" charset="-122"/>
              <a:ea typeface="字魂27号-布丁体" panose="00000500000000000000" pitchFamily="2" charset="-122"/>
            </a:endParaRPr>
          </a:p>
          <a:p>
            <a:pPr algn="ctr"/>
            <a:r>
              <a:rPr lang="zh-CN" altLang="en-US" b="1" dirty="0">
                <a:solidFill>
                  <a:schemeClr val="tx1">
                    <a:lumMod val="85000"/>
                    <a:lumOff val="15000"/>
                  </a:schemeClr>
                </a:solidFill>
                <a:latin typeface="从未如此可爱" panose="02010600010101010101" charset="-122"/>
                <a:ea typeface="从未如此可爱" panose="02010600010101010101" charset="-122"/>
                <a:cs typeface="从未如此可爱" panose="02010600010101010101" charset="-122"/>
              </a:rPr>
              <a:t>日期：</a:t>
            </a:r>
            <a:r>
              <a:rPr lang="en-US" altLang="zh-CN" b="1" dirty="0">
                <a:solidFill>
                  <a:schemeClr val="tx1">
                    <a:lumMod val="85000"/>
                    <a:lumOff val="15000"/>
                  </a:schemeClr>
                </a:solidFill>
                <a:latin typeface="从未如此可爱" panose="02010600010101010101" charset="-122"/>
                <a:ea typeface="从未如此可爱" panose="02010600010101010101" charset="-122"/>
                <a:cs typeface="从未如此可爱" panose="02010600010101010101" charset="-122"/>
              </a:rPr>
              <a:t>2022.05.16</a:t>
            </a:r>
            <a:endParaRPr lang="zh-CN" altLang="en-US" b="1" dirty="0">
              <a:solidFill>
                <a:schemeClr val="tx1">
                  <a:lumMod val="85000"/>
                  <a:lumOff val="15000"/>
                </a:schemeClr>
              </a:solidFill>
              <a:latin typeface="从未如此可爱" panose="02010600010101010101" charset="-122"/>
              <a:ea typeface="从未如此可爱" panose="02010600010101010101" charset="-122"/>
              <a:cs typeface="从未如此可爱" panose="02010600010101010101" charset="-122"/>
            </a:endParaRPr>
          </a:p>
        </p:txBody>
      </p:sp>
      <p:sp>
        <p:nvSpPr>
          <p:cNvPr id="19" name="文本框 18" descr="7b0a20202020227461726765744d6f64756c65223a202270726f636573734f6e6c696e65466f6e7473220a7d0a"/>
          <p:cNvSpPr txBox="1"/>
          <p:nvPr/>
        </p:nvSpPr>
        <p:spPr>
          <a:xfrm rot="21597610">
            <a:off x="3057642" y="1382693"/>
            <a:ext cx="6078220" cy="768350"/>
          </a:xfrm>
          <a:prstGeom prst="rect">
            <a:avLst/>
          </a:prstGeom>
          <a:noFill/>
        </p:spPr>
        <p:txBody>
          <a:bodyPr wrap="none" rtlCol="0">
            <a:spAutoFit/>
            <a:scene3d>
              <a:camera prst="orthographicFront"/>
              <a:lightRig rig="threePt" dir="t"/>
            </a:scene3d>
          </a:bodyPr>
          <a:lstStyle/>
          <a:p>
            <a:pPr algn="ctr"/>
            <a:r>
              <a:rPr lang="zh-CN" altLang="en-US" sz="4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流浪小行星" panose="02010600040101010101" charset="-122"/>
              </a:rPr>
              <a:t>学科融合</a:t>
            </a:r>
            <a:r>
              <a:rPr lang="en-US" altLang="zh-CN" sz="4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流浪小行星" panose="02010600040101010101" charset="-122"/>
              </a:rPr>
              <a:t> </a:t>
            </a:r>
            <a:r>
              <a:rPr lang="zh-CN" altLang="en-US" sz="4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流浪小行星" panose="02010600040101010101" charset="-122"/>
              </a:rPr>
              <a:t>激活学生思维</a:t>
            </a:r>
            <a:endParaRPr lang="zh-CN" altLang="en-US" sz="4400" b="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流浪小行星" panose="02010600040101010101" charset="-122"/>
            </a:endParaRPr>
          </a:p>
        </p:txBody>
      </p:sp>
      <p:pic>
        <p:nvPicPr>
          <p:cNvPr id="25" name="图片 24"/>
          <p:cNvPicPr>
            <a:picLocks noChangeAspect="1"/>
          </p:cNvPicPr>
          <p:nvPr/>
        </p:nvPicPr>
        <p:blipFill>
          <a:blip r:embed="rId2" cstate="screen"/>
          <a:stretch>
            <a:fillRect/>
          </a:stretch>
        </p:blipFill>
        <p:spPr>
          <a:xfrm>
            <a:off x="2752725" y="3046730"/>
            <a:ext cx="7102475" cy="381127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1289" y="0"/>
            <a:ext cx="12203289" cy="6858000"/>
          </a:xfrm>
          <a:prstGeom prst="rect">
            <a:avLst/>
          </a:prstGeom>
          <a:solidFill>
            <a:srgbClr val="E46C64">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rot="21597610">
            <a:off x="487045" y="2277745"/>
            <a:ext cx="5669280" cy="1445260"/>
          </a:xfrm>
          <a:prstGeom prst="rect">
            <a:avLst/>
          </a:prstGeom>
          <a:noFill/>
        </p:spPr>
        <p:txBody>
          <a:bodyPr wrap="square" rtlCol="0">
            <a:spAutoFit/>
          </a:bodyPr>
          <a:lstStyle/>
          <a:p>
            <a:pPr algn="ctr"/>
            <a:r>
              <a:rPr lang="zh-CN" altLang="en-US"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谢</a:t>
            </a:r>
            <a:r>
              <a:rPr lang="en-US" altLang="zh-CN"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 </a:t>
            </a:r>
            <a:r>
              <a:rPr lang="zh-CN" altLang="en-US"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谢</a:t>
            </a:r>
            <a:r>
              <a:rPr lang="en-US" altLang="zh-CN"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 </a:t>
            </a:r>
            <a:r>
              <a:rPr lang="zh-CN" altLang="en-US"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大</a:t>
            </a:r>
            <a:r>
              <a:rPr lang="en-US" altLang="zh-CN"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 </a:t>
            </a:r>
            <a:r>
              <a:rPr lang="zh-CN" altLang="en-US"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家</a:t>
            </a:r>
            <a:endParaRPr lang="zh-CN" altLang="en-US"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endParaRPr>
          </a:p>
          <a:p>
            <a:pPr algn="ctr"/>
            <a:r>
              <a:rPr lang="zh-CN" altLang="en-US"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批</a:t>
            </a:r>
            <a:r>
              <a:rPr lang="en-US" altLang="zh-CN"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 </a:t>
            </a:r>
            <a:r>
              <a:rPr lang="zh-CN" altLang="en-US"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评</a:t>
            </a:r>
            <a:r>
              <a:rPr lang="en-US" altLang="zh-CN"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 </a:t>
            </a:r>
            <a:r>
              <a:rPr lang="zh-CN" altLang="en-US"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指</a:t>
            </a:r>
            <a:r>
              <a:rPr lang="en-US" altLang="zh-CN"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 </a:t>
            </a:r>
            <a:r>
              <a:rPr lang="zh-CN" altLang="en-US"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rPr>
              <a:t>正</a:t>
            </a:r>
            <a:endParaRPr lang="zh-CN" altLang="en-US" sz="4400" dirty="0">
              <a:ln w="22225">
                <a:solidFill>
                  <a:schemeClr val="accent2"/>
                </a:solidFill>
                <a:prstDash val="solid"/>
              </a:ln>
              <a:solidFill>
                <a:schemeClr val="accent2">
                  <a:lumMod val="40000"/>
                  <a:lumOff val="60000"/>
                </a:schemeClr>
              </a:solidFill>
              <a:effectLst/>
              <a:latin typeface="楷体" panose="02010609060101010101" charset="-122"/>
              <a:ea typeface="楷体" panose="02010609060101010101" charset="-122"/>
              <a:cs typeface="楷体" panose="02010609060101010101" charset="-122"/>
            </a:endParaRPr>
          </a:p>
        </p:txBody>
      </p:sp>
      <p:pic>
        <p:nvPicPr>
          <p:cNvPr id="36" name="图片 35"/>
          <p:cNvPicPr>
            <a:picLocks noChangeAspect="1"/>
          </p:cNvPicPr>
          <p:nvPr/>
        </p:nvPicPr>
        <p:blipFill>
          <a:blip r:embed="rId1" cstate="screen"/>
          <a:stretch>
            <a:fillRect/>
          </a:stretch>
        </p:blipFill>
        <p:spPr>
          <a:xfrm>
            <a:off x="5522697" y="188686"/>
            <a:ext cx="6669315" cy="6669315"/>
          </a:xfrm>
          <a:prstGeom prst="rect">
            <a:avLst/>
          </a:prstGeom>
        </p:spPr>
      </p:pic>
      <p:pic>
        <p:nvPicPr>
          <p:cNvPr id="37" name="图片 36"/>
          <p:cNvPicPr>
            <a:picLocks noChangeAspect="1"/>
          </p:cNvPicPr>
          <p:nvPr/>
        </p:nvPicPr>
        <p:blipFill>
          <a:blip r:embed="rId2" cstate="screen"/>
          <a:stretch>
            <a:fillRect/>
          </a:stretch>
        </p:blipFill>
        <p:spPr>
          <a:xfrm>
            <a:off x="8843169" y="-658894"/>
            <a:ext cx="2811802" cy="281180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0"/>
            <a:ext cx="12203289" cy="6858000"/>
          </a:xfrm>
          <a:prstGeom prst="rect">
            <a:avLst/>
          </a:prstGeom>
          <a:solidFill>
            <a:srgbClr val="D0BD6A">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578" y="4272122"/>
            <a:ext cx="12214577" cy="2585878"/>
          </a:xfrm>
          <a:custGeom>
            <a:avLst/>
            <a:gdLst>
              <a:gd name="connsiteX0" fmla="*/ 0 w 12192000"/>
              <a:gd name="connsiteY0" fmla="*/ 0 h 1958622"/>
              <a:gd name="connsiteX1" fmla="*/ 12192000 w 12192000"/>
              <a:gd name="connsiteY1" fmla="*/ 0 h 1958622"/>
              <a:gd name="connsiteX2" fmla="*/ 12192000 w 12192000"/>
              <a:gd name="connsiteY2" fmla="*/ 1958622 h 1958622"/>
              <a:gd name="connsiteX3" fmla="*/ 0 w 12192000"/>
              <a:gd name="connsiteY3" fmla="*/ 1958622 h 1958622"/>
              <a:gd name="connsiteX4" fmla="*/ 0 w 12192000"/>
              <a:gd name="connsiteY4" fmla="*/ 0 h 1958622"/>
              <a:gd name="connsiteX0-1" fmla="*/ 0 w 12192000"/>
              <a:gd name="connsiteY0-2" fmla="*/ 0 h 1958622"/>
              <a:gd name="connsiteX1-3" fmla="*/ 12192000 w 12192000"/>
              <a:gd name="connsiteY1-4" fmla="*/ 0 h 1958622"/>
              <a:gd name="connsiteX2-5" fmla="*/ 12192000 w 12192000"/>
              <a:gd name="connsiteY2-6" fmla="*/ 1958622 h 1958622"/>
              <a:gd name="connsiteX3-7" fmla="*/ 0 w 12192000"/>
              <a:gd name="connsiteY3-8" fmla="*/ 1958622 h 1958622"/>
              <a:gd name="connsiteX4-9" fmla="*/ 0 w 12192000"/>
              <a:gd name="connsiteY4-10" fmla="*/ 0 h 1958622"/>
              <a:gd name="connsiteX0-11" fmla="*/ 0 w 12192000"/>
              <a:gd name="connsiteY0-12" fmla="*/ 0 h 1958622"/>
              <a:gd name="connsiteX1-13" fmla="*/ 12146844 w 12192000"/>
              <a:gd name="connsiteY1-14" fmla="*/ 643467 h 1958622"/>
              <a:gd name="connsiteX2-15" fmla="*/ 12192000 w 12192000"/>
              <a:gd name="connsiteY2-16" fmla="*/ 1958622 h 1958622"/>
              <a:gd name="connsiteX3-17" fmla="*/ 0 w 12192000"/>
              <a:gd name="connsiteY3-18" fmla="*/ 1958622 h 1958622"/>
              <a:gd name="connsiteX4-19" fmla="*/ 0 w 12192000"/>
              <a:gd name="connsiteY4-20" fmla="*/ 0 h 1958622"/>
              <a:gd name="connsiteX0-21" fmla="*/ 0 w 12192000"/>
              <a:gd name="connsiteY0-22" fmla="*/ 0 h 1958622"/>
              <a:gd name="connsiteX1-23" fmla="*/ 12146844 w 12192000"/>
              <a:gd name="connsiteY1-24" fmla="*/ 643467 h 1958622"/>
              <a:gd name="connsiteX2-25" fmla="*/ 12192000 w 12192000"/>
              <a:gd name="connsiteY2-26" fmla="*/ 1958622 h 1958622"/>
              <a:gd name="connsiteX3-27" fmla="*/ 0 w 12192000"/>
              <a:gd name="connsiteY3-28" fmla="*/ 1958622 h 1958622"/>
              <a:gd name="connsiteX4-29" fmla="*/ 0 w 12192000"/>
              <a:gd name="connsiteY4-30" fmla="*/ 0 h 1958622"/>
              <a:gd name="connsiteX0-31" fmla="*/ 0 w 12192000"/>
              <a:gd name="connsiteY0-32" fmla="*/ 0 h 1958622"/>
              <a:gd name="connsiteX1-33" fmla="*/ 12191999 w 12192000"/>
              <a:gd name="connsiteY1-34" fmla="*/ 643467 h 1958622"/>
              <a:gd name="connsiteX2-35" fmla="*/ 12192000 w 12192000"/>
              <a:gd name="connsiteY2-36" fmla="*/ 1958622 h 1958622"/>
              <a:gd name="connsiteX3-37" fmla="*/ 0 w 12192000"/>
              <a:gd name="connsiteY3-38" fmla="*/ 1958622 h 1958622"/>
              <a:gd name="connsiteX4-39" fmla="*/ 0 w 12192000"/>
              <a:gd name="connsiteY4-40" fmla="*/ 0 h 1958622"/>
              <a:gd name="connsiteX0-41" fmla="*/ 0 w 12214577"/>
              <a:gd name="connsiteY0-42" fmla="*/ 0 h 1778000"/>
              <a:gd name="connsiteX1-43" fmla="*/ 12214576 w 12214577"/>
              <a:gd name="connsiteY1-44" fmla="*/ 462845 h 1778000"/>
              <a:gd name="connsiteX2-45" fmla="*/ 12214577 w 12214577"/>
              <a:gd name="connsiteY2-46" fmla="*/ 1778000 h 1778000"/>
              <a:gd name="connsiteX3-47" fmla="*/ 22577 w 12214577"/>
              <a:gd name="connsiteY3-48" fmla="*/ 1778000 h 1778000"/>
              <a:gd name="connsiteX4-49" fmla="*/ 0 w 12214577"/>
              <a:gd name="connsiteY4-50" fmla="*/ 0 h 177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4577" h="1778000">
                <a:moveTo>
                  <a:pt x="0" y="0"/>
                </a:moveTo>
                <a:cubicBezTo>
                  <a:pt x="4538133" y="2099733"/>
                  <a:pt x="8331198" y="-733778"/>
                  <a:pt x="12214576" y="462845"/>
                </a:cubicBezTo>
                <a:cubicBezTo>
                  <a:pt x="12214576" y="901230"/>
                  <a:pt x="12214577" y="1339615"/>
                  <a:pt x="12214577" y="1778000"/>
                </a:cubicBezTo>
                <a:lnTo>
                  <a:pt x="22577" y="1778000"/>
                </a:lnTo>
                <a:lnTo>
                  <a:pt x="0" y="0"/>
                </a:lnTo>
                <a:close/>
              </a:path>
            </a:pathLst>
          </a:custGeom>
          <a:solidFill>
            <a:srgbClr val="D0B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33730" y="879475"/>
            <a:ext cx="11045825" cy="5222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074420" y="1721485"/>
            <a:ext cx="9757410" cy="3538220"/>
          </a:xfrm>
          <a:prstGeom prst="rect">
            <a:avLst/>
          </a:prstGeom>
          <a:noFill/>
        </p:spPr>
        <p:txBody>
          <a:bodyPr wrap="square" rtlCol="0">
            <a:spAutoFit/>
          </a:bodyPr>
          <a:p>
            <a:r>
              <a:rPr lang="en-US" altLang="zh-CN"/>
              <a:t>       </a:t>
            </a:r>
            <a:r>
              <a:rPr lang="zh-CN" altLang="en-US" sz="2800" b="1">
                <a:latin typeface="楷体" panose="02010609060101010101" charset="-122"/>
                <a:ea typeface="楷体" panose="02010609060101010101" charset="-122"/>
                <a:cs typeface="楷体" panose="02010609060101010101" charset="-122"/>
              </a:rPr>
              <a:t>随着核心素养的提出、社会的多元化发展，学生的认知活动也越来越需要在多元化的环境中进行，而体育教学中的学科融合，则是在这一背景下应运而生的一种与时俱进的教学方式，不仅能深化体育教学内涵，更能激活学生的思维，使学习真正发生，促进学生核心素养的形成。</a:t>
            </a:r>
            <a:endParaRPr lang="zh-CN" altLang="en-US" sz="2800" b="1">
              <a:latin typeface="楷体" panose="02010609060101010101" charset="-122"/>
              <a:ea typeface="楷体" panose="02010609060101010101" charset="-122"/>
              <a:cs typeface="楷体" panose="02010609060101010101" charset="-122"/>
            </a:endParaRPr>
          </a:p>
          <a:p>
            <a:r>
              <a:rPr lang="zh-CN" altLang="en-US" sz="2800" b="1">
                <a:latin typeface="楷体" panose="02010609060101010101" charset="-122"/>
                <a:ea typeface="楷体" panose="02010609060101010101" charset="-122"/>
                <a:cs typeface="楷体" panose="02010609060101010101" charset="-122"/>
              </a:rPr>
              <a:t> </a:t>
            </a:r>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接下来我将以水平一《单脚交换跳短绳》的教学实践为例来谈谈我的看法。</a:t>
            </a:r>
            <a:endParaRPr lang="zh-CN" altLang="en-US" sz="2800" b="1">
              <a:latin typeface="楷体" panose="02010609060101010101" charset="-122"/>
              <a:ea typeface="楷体" panose="02010609060101010101" charset="-122"/>
              <a:cs typeface="楷体" panose="02010609060101010101" charset="-122"/>
            </a:endParaRPr>
          </a:p>
          <a:p>
            <a:r>
              <a:rPr lang="en-US" altLang="zh-CN" sz="2800" b="1">
                <a:latin typeface="楷体" panose="02010609060101010101" charset="-122"/>
                <a:ea typeface="楷体" panose="02010609060101010101" charset="-122"/>
                <a:cs typeface="楷体" panose="02010609060101010101" charset="-122"/>
                <a:sym typeface="+mn-ea"/>
              </a:rPr>
              <a:t>  </a:t>
            </a:r>
            <a:endParaRPr lang="zh-CN" altLang="en-US" sz="28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0"/>
            <a:ext cx="12203289" cy="6858000"/>
          </a:xfrm>
          <a:prstGeom prst="rect">
            <a:avLst/>
          </a:prstGeom>
          <a:solidFill>
            <a:srgbClr val="D0BD6A">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578" y="4272122"/>
            <a:ext cx="12214577" cy="2585878"/>
          </a:xfrm>
          <a:custGeom>
            <a:avLst/>
            <a:gdLst>
              <a:gd name="connsiteX0" fmla="*/ 0 w 12192000"/>
              <a:gd name="connsiteY0" fmla="*/ 0 h 1958622"/>
              <a:gd name="connsiteX1" fmla="*/ 12192000 w 12192000"/>
              <a:gd name="connsiteY1" fmla="*/ 0 h 1958622"/>
              <a:gd name="connsiteX2" fmla="*/ 12192000 w 12192000"/>
              <a:gd name="connsiteY2" fmla="*/ 1958622 h 1958622"/>
              <a:gd name="connsiteX3" fmla="*/ 0 w 12192000"/>
              <a:gd name="connsiteY3" fmla="*/ 1958622 h 1958622"/>
              <a:gd name="connsiteX4" fmla="*/ 0 w 12192000"/>
              <a:gd name="connsiteY4" fmla="*/ 0 h 1958622"/>
              <a:gd name="connsiteX0-1" fmla="*/ 0 w 12192000"/>
              <a:gd name="connsiteY0-2" fmla="*/ 0 h 1958622"/>
              <a:gd name="connsiteX1-3" fmla="*/ 12192000 w 12192000"/>
              <a:gd name="connsiteY1-4" fmla="*/ 0 h 1958622"/>
              <a:gd name="connsiteX2-5" fmla="*/ 12192000 w 12192000"/>
              <a:gd name="connsiteY2-6" fmla="*/ 1958622 h 1958622"/>
              <a:gd name="connsiteX3-7" fmla="*/ 0 w 12192000"/>
              <a:gd name="connsiteY3-8" fmla="*/ 1958622 h 1958622"/>
              <a:gd name="connsiteX4-9" fmla="*/ 0 w 12192000"/>
              <a:gd name="connsiteY4-10" fmla="*/ 0 h 1958622"/>
              <a:gd name="connsiteX0-11" fmla="*/ 0 w 12192000"/>
              <a:gd name="connsiteY0-12" fmla="*/ 0 h 1958622"/>
              <a:gd name="connsiteX1-13" fmla="*/ 12146844 w 12192000"/>
              <a:gd name="connsiteY1-14" fmla="*/ 643467 h 1958622"/>
              <a:gd name="connsiteX2-15" fmla="*/ 12192000 w 12192000"/>
              <a:gd name="connsiteY2-16" fmla="*/ 1958622 h 1958622"/>
              <a:gd name="connsiteX3-17" fmla="*/ 0 w 12192000"/>
              <a:gd name="connsiteY3-18" fmla="*/ 1958622 h 1958622"/>
              <a:gd name="connsiteX4-19" fmla="*/ 0 w 12192000"/>
              <a:gd name="connsiteY4-20" fmla="*/ 0 h 1958622"/>
              <a:gd name="connsiteX0-21" fmla="*/ 0 w 12192000"/>
              <a:gd name="connsiteY0-22" fmla="*/ 0 h 1958622"/>
              <a:gd name="connsiteX1-23" fmla="*/ 12146844 w 12192000"/>
              <a:gd name="connsiteY1-24" fmla="*/ 643467 h 1958622"/>
              <a:gd name="connsiteX2-25" fmla="*/ 12192000 w 12192000"/>
              <a:gd name="connsiteY2-26" fmla="*/ 1958622 h 1958622"/>
              <a:gd name="connsiteX3-27" fmla="*/ 0 w 12192000"/>
              <a:gd name="connsiteY3-28" fmla="*/ 1958622 h 1958622"/>
              <a:gd name="connsiteX4-29" fmla="*/ 0 w 12192000"/>
              <a:gd name="connsiteY4-30" fmla="*/ 0 h 1958622"/>
              <a:gd name="connsiteX0-31" fmla="*/ 0 w 12192000"/>
              <a:gd name="connsiteY0-32" fmla="*/ 0 h 1958622"/>
              <a:gd name="connsiteX1-33" fmla="*/ 12191999 w 12192000"/>
              <a:gd name="connsiteY1-34" fmla="*/ 643467 h 1958622"/>
              <a:gd name="connsiteX2-35" fmla="*/ 12192000 w 12192000"/>
              <a:gd name="connsiteY2-36" fmla="*/ 1958622 h 1958622"/>
              <a:gd name="connsiteX3-37" fmla="*/ 0 w 12192000"/>
              <a:gd name="connsiteY3-38" fmla="*/ 1958622 h 1958622"/>
              <a:gd name="connsiteX4-39" fmla="*/ 0 w 12192000"/>
              <a:gd name="connsiteY4-40" fmla="*/ 0 h 1958622"/>
              <a:gd name="connsiteX0-41" fmla="*/ 0 w 12214577"/>
              <a:gd name="connsiteY0-42" fmla="*/ 0 h 1778000"/>
              <a:gd name="connsiteX1-43" fmla="*/ 12214576 w 12214577"/>
              <a:gd name="connsiteY1-44" fmla="*/ 462845 h 1778000"/>
              <a:gd name="connsiteX2-45" fmla="*/ 12214577 w 12214577"/>
              <a:gd name="connsiteY2-46" fmla="*/ 1778000 h 1778000"/>
              <a:gd name="connsiteX3-47" fmla="*/ 22577 w 12214577"/>
              <a:gd name="connsiteY3-48" fmla="*/ 1778000 h 1778000"/>
              <a:gd name="connsiteX4-49" fmla="*/ 0 w 12214577"/>
              <a:gd name="connsiteY4-50" fmla="*/ 0 h 177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4577" h="1778000">
                <a:moveTo>
                  <a:pt x="0" y="0"/>
                </a:moveTo>
                <a:cubicBezTo>
                  <a:pt x="4538133" y="2099733"/>
                  <a:pt x="8331198" y="-733778"/>
                  <a:pt x="12214576" y="462845"/>
                </a:cubicBezTo>
                <a:cubicBezTo>
                  <a:pt x="12214576" y="901230"/>
                  <a:pt x="12214577" y="1339615"/>
                  <a:pt x="12214577" y="1778000"/>
                </a:cubicBezTo>
                <a:lnTo>
                  <a:pt x="22577" y="1778000"/>
                </a:lnTo>
                <a:lnTo>
                  <a:pt x="0" y="0"/>
                </a:lnTo>
                <a:close/>
              </a:path>
            </a:pathLst>
          </a:custGeom>
          <a:solidFill>
            <a:srgbClr val="D0B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57149" y="478028"/>
            <a:ext cx="11045952" cy="5900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p:nvSpPr>
        <p:spPr>
          <a:xfrm>
            <a:off x="1345565" y="1045845"/>
            <a:ext cx="9468485" cy="430530"/>
          </a:xfrm>
          <a:prstGeom prst="rect">
            <a:avLst/>
          </a:prstGeom>
          <a:noFill/>
        </p:spPr>
        <p:txBody>
          <a:bodyPr wrap="square" lIns="0" tIns="0" rIns="0" bIns="0" rtlCol="0">
            <a:spAutoFit/>
          </a:bodyPr>
          <a:lstStyle/>
          <a:p>
            <a:r>
              <a:rPr sz="2800" spc="300"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一、数学学科与体育学科的融合——激活思维的</a:t>
            </a:r>
            <a:r>
              <a:rPr sz="2800" spc="300"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rPr>
              <a:t>敏捷性</a:t>
            </a:r>
            <a:endParaRPr sz="2800" spc="300"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endParaRPr>
          </a:p>
        </p:txBody>
      </p:sp>
      <p:sp>
        <p:nvSpPr>
          <p:cNvPr id="18" name="TextBox 9"/>
          <p:cNvSpPr txBox="1"/>
          <p:nvPr/>
        </p:nvSpPr>
        <p:spPr>
          <a:xfrm>
            <a:off x="1345565" y="3006725"/>
            <a:ext cx="9659620" cy="430530"/>
          </a:xfrm>
          <a:prstGeom prst="rect">
            <a:avLst/>
          </a:prstGeom>
          <a:noFill/>
        </p:spPr>
        <p:txBody>
          <a:bodyPr wrap="square" lIns="0" tIns="0" rIns="0" bIns="0" rtlCol="0">
            <a:spAutoFit/>
          </a:bodyPr>
          <a:lstStyle/>
          <a:p>
            <a:r>
              <a:rPr sz="28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rPr>
              <a:t>三、英语学科与体育学科的融合——激活思维的</a:t>
            </a:r>
            <a:r>
              <a:rPr sz="2800" b="1" spc="300" dirty="0">
                <a:solidFill>
                  <a:srgbClr val="FF0000"/>
                </a:solidFill>
                <a:latin typeface="楷体" panose="02010609060101010101" charset="-122"/>
                <a:ea typeface="楷体" panose="02010609060101010101" charset="-122"/>
                <a:cs typeface="楷体" panose="02010609060101010101" charset="-122"/>
              </a:rPr>
              <a:t>独创性</a:t>
            </a:r>
            <a:endParaRPr sz="2800" b="1" spc="300" dirty="0">
              <a:solidFill>
                <a:srgbClr val="FF0000"/>
              </a:solidFill>
              <a:latin typeface="楷体" panose="02010609060101010101" charset="-122"/>
              <a:ea typeface="楷体" panose="02010609060101010101" charset="-122"/>
              <a:cs typeface="楷体" panose="02010609060101010101" charset="-122"/>
            </a:endParaRPr>
          </a:p>
        </p:txBody>
      </p:sp>
      <p:sp>
        <p:nvSpPr>
          <p:cNvPr id="20" name="TextBox 9"/>
          <p:cNvSpPr txBox="1"/>
          <p:nvPr/>
        </p:nvSpPr>
        <p:spPr>
          <a:xfrm>
            <a:off x="1325880" y="2026285"/>
            <a:ext cx="9508490" cy="430530"/>
          </a:xfrm>
          <a:prstGeom prst="rect">
            <a:avLst/>
          </a:prstGeom>
          <a:noFill/>
        </p:spPr>
        <p:txBody>
          <a:bodyPr wrap="square" lIns="0" tIns="0" rIns="0" bIns="0" rtlCol="0">
            <a:spAutoFit/>
          </a:bodyPr>
          <a:lstStyle/>
          <a:p>
            <a:r>
              <a:rPr sz="28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rPr>
              <a:t>二、语文学科与体育学科的融合——激活思</a:t>
            </a:r>
            <a:r>
              <a:rPr lang="zh-CN" sz="28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rPr>
              <a:t>维</a:t>
            </a:r>
            <a:r>
              <a:rPr sz="28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rPr>
              <a:t>的</a:t>
            </a:r>
            <a:r>
              <a:rPr sz="2800" b="1" spc="300" dirty="0">
                <a:solidFill>
                  <a:srgbClr val="FF0000"/>
                </a:solidFill>
                <a:latin typeface="楷体" panose="02010609060101010101" charset="-122"/>
                <a:ea typeface="楷体" panose="02010609060101010101" charset="-122"/>
                <a:cs typeface="楷体" panose="02010609060101010101" charset="-122"/>
              </a:rPr>
              <a:t>概括性</a:t>
            </a:r>
            <a:endParaRPr sz="2800" b="1" spc="300" dirty="0">
              <a:solidFill>
                <a:srgbClr val="FF0000"/>
              </a:solidFill>
              <a:latin typeface="楷体" panose="02010609060101010101" charset="-122"/>
              <a:ea typeface="楷体" panose="02010609060101010101" charset="-122"/>
              <a:cs typeface="楷体" panose="02010609060101010101" charset="-122"/>
            </a:endParaRPr>
          </a:p>
        </p:txBody>
      </p:sp>
      <p:sp>
        <p:nvSpPr>
          <p:cNvPr id="22" name="TextBox 9"/>
          <p:cNvSpPr txBox="1"/>
          <p:nvPr/>
        </p:nvSpPr>
        <p:spPr>
          <a:xfrm>
            <a:off x="1346200" y="3887470"/>
            <a:ext cx="9658985" cy="430530"/>
          </a:xfrm>
          <a:prstGeom prst="rect">
            <a:avLst/>
          </a:prstGeom>
          <a:noFill/>
        </p:spPr>
        <p:txBody>
          <a:bodyPr wrap="square" lIns="0" tIns="0" rIns="0" bIns="0" rtlCol="0">
            <a:spAutoFit/>
          </a:bodyPr>
          <a:lstStyle/>
          <a:p>
            <a:r>
              <a:rPr sz="28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rPr>
              <a:t>四、音乐学科与体育学科的融合——激活思维的</a:t>
            </a:r>
            <a:r>
              <a:rPr sz="2800" b="1" spc="300" dirty="0">
                <a:solidFill>
                  <a:srgbClr val="FF0000"/>
                </a:solidFill>
                <a:latin typeface="楷体" panose="02010609060101010101" charset="-122"/>
                <a:ea typeface="楷体" panose="02010609060101010101" charset="-122"/>
                <a:cs typeface="楷体" panose="02010609060101010101" charset="-122"/>
              </a:rPr>
              <a:t>灵活性</a:t>
            </a:r>
            <a:endParaRPr sz="2800" b="1" spc="300" dirty="0">
              <a:solidFill>
                <a:srgbClr val="FF0000"/>
              </a:solidFill>
              <a:latin typeface="楷体" panose="02010609060101010101" charset="-122"/>
              <a:ea typeface="楷体" panose="02010609060101010101" charset="-122"/>
              <a:cs typeface="楷体" panose="02010609060101010101" charset="-122"/>
            </a:endParaRPr>
          </a:p>
        </p:txBody>
      </p:sp>
      <p:sp>
        <p:nvSpPr>
          <p:cNvPr id="3" name="TextBox 9"/>
          <p:cNvSpPr txBox="1"/>
          <p:nvPr/>
        </p:nvSpPr>
        <p:spPr>
          <a:xfrm>
            <a:off x="1365885" y="4768215"/>
            <a:ext cx="9468485" cy="861695"/>
          </a:xfrm>
          <a:prstGeom prst="rect">
            <a:avLst/>
          </a:prstGeom>
          <a:noFill/>
        </p:spPr>
        <p:txBody>
          <a:bodyPr wrap="square" lIns="0" tIns="0" rIns="0" bIns="0" rtlCol="0">
            <a:spAutoFit/>
          </a:bodyPr>
          <a:p>
            <a:r>
              <a:rPr lang="zh-CN" altLang="en-US" sz="2800" b="1">
                <a:latin typeface="楷体" panose="02010609060101010101" charset="-122"/>
                <a:ea typeface="楷体" panose="02010609060101010101" charset="-122"/>
                <a:cs typeface="楷体" panose="02010609060101010101" charset="-122"/>
                <a:sym typeface="+mn-ea"/>
              </a:rPr>
              <a:t>五、</a:t>
            </a:r>
            <a:r>
              <a:rPr lang="en-US" altLang="zh-CN" sz="2800" b="1">
                <a:latin typeface="楷体" panose="02010609060101010101" charset="-122"/>
                <a:ea typeface="楷体" panose="02010609060101010101" charset="-122"/>
                <a:cs typeface="楷体" panose="02010609060101010101"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美术学科与体育学科的融合</a:t>
            </a:r>
            <a:r>
              <a:rPr lang="en-US" altLang="zh-CN" sz="2800" b="1">
                <a:latin typeface="楷体" panose="02010609060101010101" charset="-122"/>
                <a:ea typeface="楷体" panose="02010609060101010101" charset="-122"/>
                <a:cs typeface="楷体" panose="02010609060101010101" charset="-122"/>
                <a:sym typeface="+mn-ea"/>
              </a:rPr>
              <a:t> </a:t>
            </a:r>
            <a:r>
              <a:rPr sz="28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sym typeface="+mn-ea"/>
              </a:rPr>
              <a:t>——</a:t>
            </a:r>
            <a:r>
              <a:rPr lang="en-US" sz="28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激活思维的</a:t>
            </a: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抽象性</a:t>
            </a:r>
            <a:endParaRPr lang="zh-CN" altLang="en-US" sz="2800" b="1">
              <a:solidFill>
                <a:srgbClr val="FF0000"/>
              </a:solidFill>
              <a:latin typeface="楷体" panose="02010609060101010101" charset="-122"/>
              <a:ea typeface="楷体" panose="02010609060101010101" charset="-122"/>
              <a:cs typeface="楷体" panose="02010609060101010101" charset="-122"/>
            </a:endParaRPr>
          </a:p>
          <a:p>
            <a:endParaRPr lang="zh-CN" altLang="en-US" sz="2800" b="1" spc="300" dirty="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0"/>
            <a:ext cx="12203289" cy="6858000"/>
          </a:xfrm>
          <a:prstGeom prst="rect">
            <a:avLst/>
          </a:prstGeom>
          <a:solidFill>
            <a:srgbClr val="E46C64">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578" y="4272122"/>
            <a:ext cx="12214577" cy="2585878"/>
          </a:xfrm>
          <a:custGeom>
            <a:avLst/>
            <a:gdLst>
              <a:gd name="connsiteX0" fmla="*/ 0 w 12192000"/>
              <a:gd name="connsiteY0" fmla="*/ 0 h 1958622"/>
              <a:gd name="connsiteX1" fmla="*/ 12192000 w 12192000"/>
              <a:gd name="connsiteY1" fmla="*/ 0 h 1958622"/>
              <a:gd name="connsiteX2" fmla="*/ 12192000 w 12192000"/>
              <a:gd name="connsiteY2" fmla="*/ 1958622 h 1958622"/>
              <a:gd name="connsiteX3" fmla="*/ 0 w 12192000"/>
              <a:gd name="connsiteY3" fmla="*/ 1958622 h 1958622"/>
              <a:gd name="connsiteX4" fmla="*/ 0 w 12192000"/>
              <a:gd name="connsiteY4" fmla="*/ 0 h 1958622"/>
              <a:gd name="connsiteX0-1" fmla="*/ 0 w 12192000"/>
              <a:gd name="connsiteY0-2" fmla="*/ 0 h 1958622"/>
              <a:gd name="connsiteX1-3" fmla="*/ 12192000 w 12192000"/>
              <a:gd name="connsiteY1-4" fmla="*/ 0 h 1958622"/>
              <a:gd name="connsiteX2-5" fmla="*/ 12192000 w 12192000"/>
              <a:gd name="connsiteY2-6" fmla="*/ 1958622 h 1958622"/>
              <a:gd name="connsiteX3-7" fmla="*/ 0 w 12192000"/>
              <a:gd name="connsiteY3-8" fmla="*/ 1958622 h 1958622"/>
              <a:gd name="connsiteX4-9" fmla="*/ 0 w 12192000"/>
              <a:gd name="connsiteY4-10" fmla="*/ 0 h 1958622"/>
              <a:gd name="connsiteX0-11" fmla="*/ 0 w 12192000"/>
              <a:gd name="connsiteY0-12" fmla="*/ 0 h 1958622"/>
              <a:gd name="connsiteX1-13" fmla="*/ 12146844 w 12192000"/>
              <a:gd name="connsiteY1-14" fmla="*/ 643467 h 1958622"/>
              <a:gd name="connsiteX2-15" fmla="*/ 12192000 w 12192000"/>
              <a:gd name="connsiteY2-16" fmla="*/ 1958622 h 1958622"/>
              <a:gd name="connsiteX3-17" fmla="*/ 0 w 12192000"/>
              <a:gd name="connsiteY3-18" fmla="*/ 1958622 h 1958622"/>
              <a:gd name="connsiteX4-19" fmla="*/ 0 w 12192000"/>
              <a:gd name="connsiteY4-20" fmla="*/ 0 h 1958622"/>
              <a:gd name="connsiteX0-21" fmla="*/ 0 w 12192000"/>
              <a:gd name="connsiteY0-22" fmla="*/ 0 h 1958622"/>
              <a:gd name="connsiteX1-23" fmla="*/ 12146844 w 12192000"/>
              <a:gd name="connsiteY1-24" fmla="*/ 643467 h 1958622"/>
              <a:gd name="connsiteX2-25" fmla="*/ 12192000 w 12192000"/>
              <a:gd name="connsiteY2-26" fmla="*/ 1958622 h 1958622"/>
              <a:gd name="connsiteX3-27" fmla="*/ 0 w 12192000"/>
              <a:gd name="connsiteY3-28" fmla="*/ 1958622 h 1958622"/>
              <a:gd name="connsiteX4-29" fmla="*/ 0 w 12192000"/>
              <a:gd name="connsiteY4-30" fmla="*/ 0 h 1958622"/>
              <a:gd name="connsiteX0-31" fmla="*/ 0 w 12192000"/>
              <a:gd name="connsiteY0-32" fmla="*/ 0 h 1958622"/>
              <a:gd name="connsiteX1-33" fmla="*/ 12191999 w 12192000"/>
              <a:gd name="connsiteY1-34" fmla="*/ 643467 h 1958622"/>
              <a:gd name="connsiteX2-35" fmla="*/ 12192000 w 12192000"/>
              <a:gd name="connsiteY2-36" fmla="*/ 1958622 h 1958622"/>
              <a:gd name="connsiteX3-37" fmla="*/ 0 w 12192000"/>
              <a:gd name="connsiteY3-38" fmla="*/ 1958622 h 1958622"/>
              <a:gd name="connsiteX4-39" fmla="*/ 0 w 12192000"/>
              <a:gd name="connsiteY4-40" fmla="*/ 0 h 1958622"/>
              <a:gd name="connsiteX0-41" fmla="*/ 0 w 12214577"/>
              <a:gd name="connsiteY0-42" fmla="*/ 0 h 1778000"/>
              <a:gd name="connsiteX1-43" fmla="*/ 12214576 w 12214577"/>
              <a:gd name="connsiteY1-44" fmla="*/ 462845 h 1778000"/>
              <a:gd name="connsiteX2-45" fmla="*/ 12214577 w 12214577"/>
              <a:gd name="connsiteY2-46" fmla="*/ 1778000 h 1778000"/>
              <a:gd name="connsiteX3-47" fmla="*/ 22577 w 12214577"/>
              <a:gd name="connsiteY3-48" fmla="*/ 1778000 h 1778000"/>
              <a:gd name="connsiteX4-49" fmla="*/ 0 w 12214577"/>
              <a:gd name="connsiteY4-50" fmla="*/ 0 h 177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4577" h="1778000">
                <a:moveTo>
                  <a:pt x="0" y="0"/>
                </a:moveTo>
                <a:cubicBezTo>
                  <a:pt x="4538133" y="2099733"/>
                  <a:pt x="8331198" y="-733778"/>
                  <a:pt x="12214576" y="462845"/>
                </a:cubicBezTo>
                <a:cubicBezTo>
                  <a:pt x="12214576" y="901230"/>
                  <a:pt x="12214577" y="1339615"/>
                  <a:pt x="12214577" y="1778000"/>
                </a:cubicBezTo>
                <a:lnTo>
                  <a:pt x="22577" y="1778000"/>
                </a:lnTo>
                <a:lnTo>
                  <a:pt x="0" y="0"/>
                </a:lnTo>
                <a:close/>
              </a:path>
            </a:pathLst>
          </a:custGeom>
          <a:solidFill>
            <a:srgbClr val="D0B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73024" y="475488"/>
            <a:ext cx="11045952" cy="5900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9"/>
          <p:cNvSpPr txBox="1"/>
          <p:nvPr/>
        </p:nvSpPr>
        <p:spPr>
          <a:xfrm>
            <a:off x="2693035" y="655320"/>
            <a:ext cx="7247255" cy="738505"/>
          </a:xfrm>
          <a:prstGeom prst="rect">
            <a:avLst/>
          </a:prstGeom>
          <a:noFill/>
        </p:spPr>
        <p:txBody>
          <a:bodyPr wrap="square" lIns="0" tIns="0" rIns="0" bIns="0" rtlCol="0">
            <a:spAutoFit/>
          </a:bodyPr>
          <a:lstStyle/>
          <a:p>
            <a:pPr algn="ctr"/>
            <a:r>
              <a:rPr sz="2400" spc="3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一、数学学科与体育学科的融合——激活思维的</a:t>
            </a:r>
            <a:r>
              <a:rPr sz="2400" spc="300"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敏捷性</a:t>
            </a:r>
            <a:endParaRPr lang="en-US" sz="2400" spc="300" dirty="0">
              <a:solidFill>
                <a:schemeClr val="tx1">
                  <a:lumMod val="85000"/>
                  <a:lumOff val="15000"/>
                </a:schemeClr>
              </a:solidFill>
              <a:latin typeface="字魂43号-国朝手书" panose="00000500000000000000" pitchFamily="2" charset="-122"/>
              <a:ea typeface="字魂43号-国朝手书" panose="00000500000000000000" pitchFamily="2" charset="-122"/>
            </a:endParaRPr>
          </a:p>
        </p:txBody>
      </p:sp>
      <p:pic>
        <p:nvPicPr>
          <p:cNvPr id="27" name="Content Placeholder 3"/>
          <p:cNvPicPr>
            <a:picLocks noChangeAspect="1"/>
          </p:cNvPicPr>
          <p:nvPr/>
        </p:nvPicPr>
        <p:blipFill>
          <a:blip r:embed="rId1" cstate="screen"/>
          <a:stretch>
            <a:fillRect/>
          </a:stretch>
        </p:blipFill>
        <p:spPr>
          <a:xfrm>
            <a:off x="917575" y="1938655"/>
            <a:ext cx="4377055" cy="3698240"/>
          </a:xfrm>
          <a:prstGeom prst="rect">
            <a:avLst/>
          </a:prstGeom>
        </p:spPr>
      </p:pic>
      <p:sp>
        <p:nvSpPr>
          <p:cNvPr id="33" name="文本框 32"/>
          <p:cNvSpPr txBox="1"/>
          <p:nvPr/>
        </p:nvSpPr>
        <p:spPr>
          <a:xfrm>
            <a:off x="5574665" y="2056130"/>
            <a:ext cx="5858510" cy="3041015"/>
          </a:xfrm>
          <a:prstGeom prst="rect">
            <a:avLst/>
          </a:prstGeom>
          <a:noFill/>
        </p:spPr>
        <p:txBody>
          <a:bodyPr wrap="square" rtlCol="0">
            <a:spAutoFit/>
          </a:bodyPr>
          <a:lstStyle/>
          <a:p>
            <a:pPr>
              <a:lnSpc>
                <a:spcPts val="2300"/>
              </a:lnSpc>
            </a:pPr>
            <a:r>
              <a:rPr lang="en-US" sz="1600" b="1" spc="300" dirty="0">
                <a:solidFill>
                  <a:srgbClr val="FF0000"/>
                </a:solidFill>
                <a:latin typeface="宋体" panose="02010600030101010101" pitchFamily="2" charset="-122"/>
                <a:ea typeface="宋体" panose="02010600030101010101" pitchFamily="2" charset="-122"/>
                <a:cs typeface="宋体" panose="02010600030101010101" pitchFamily="2" charset="-122"/>
              </a:rPr>
              <a:t>1.</a:t>
            </a:r>
            <a:r>
              <a:rPr sz="1600" b="1" spc="300" dirty="0">
                <a:solidFill>
                  <a:srgbClr val="FF0000"/>
                </a:solidFill>
                <a:latin typeface="宋体" panose="02010600030101010101" pitchFamily="2" charset="-122"/>
                <a:ea typeface="宋体" panose="02010600030101010101" pitchFamily="2" charset="-122"/>
                <a:cs typeface="宋体" panose="02010600030101010101" pitchFamily="2" charset="-122"/>
              </a:rPr>
              <a:t>数字的用途</a:t>
            </a:r>
            <a:endParaRPr sz="1600" b="1" spc="3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nSpc>
                <a:spcPts val="2300"/>
              </a:lnSpc>
            </a:pPr>
            <a:r>
              <a:rPr lang="en-US"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在《单脚交换跳短绳》教学活动中</a:t>
            </a:r>
            <a:r>
              <a:rPr lang="zh-CN"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让学生在自由进行行间跳短绳的过程中</a:t>
            </a:r>
            <a:r>
              <a:rPr lang="zh-CN"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通过让学生</a:t>
            </a:r>
            <a:r>
              <a:rPr sz="1600" b="1" spc="300" dirty="0">
                <a:solidFill>
                  <a:schemeClr val="accent1"/>
                </a:solidFill>
                <a:latin typeface="宋体" panose="02010600030101010101" pitchFamily="2" charset="-122"/>
                <a:ea typeface="宋体" panose="02010600030101010101" pitchFamily="2" charset="-122"/>
                <a:cs typeface="宋体" panose="02010600030101010101" pitchFamily="2" charset="-122"/>
              </a:rPr>
              <a:t>听数字提示或加减法计算得数</a:t>
            </a:r>
            <a:r>
              <a:rPr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，原地快速完成相应的跳绳个数，使学生的大脑处于快速思考的状态，并且与跳绳动作相互配合。这种方法不仅能让学生按照教学要求达成学习任务</a:t>
            </a:r>
            <a:r>
              <a:rPr lang="zh-CN"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还能使学生有意识地加快跳绳的速度，从而提高跳绳运动的能力。更重要的是，学生在跳绳运动中能够手脑并用，在发展体力的同时也促进了脑力的发展。</a:t>
            </a:r>
            <a:endParaRPr sz="1600" b="1" spc="3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2"/>
          <a:stretch>
            <a:fillRect/>
          </a:stretch>
        </p:blipFill>
        <p:spPr>
          <a:xfrm>
            <a:off x="1094105" y="2179955"/>
            <a:ext cx="4024630" cy="225742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0"/>
            <a:ext cx="12203289" cy="6858000"/>
          </a:xfrm>
          <a:prstGeom prst="rect">
            <a:avLst/>
          </a:prstGeom>
          <a:solidFill>
            <a:srgbClr val="D0BD6A">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578" y="4272122"/>
            <a:ext cx="12214577" cy="2585878"/>
          </a:xfrm>
          <a:custGeom>
            <a:avLst/>
            <a:gdLst>
              <a:gd name="connsiteX0" fmla="*/ 0 w 12192000"/>
              <a:gd name="connsiteY0" fmla="*/ 0 h 1958622"/>
              <a:gd name="connsiteX1" fmla="*/ 12192000 w 12192000"/>
              <a:gd name="connsiteY1" fmla="*/ 0 h 1958622"/>
              <a:gd name="connsiteX2" fmla="*/ 12192000 w 12192000"/>
              <a:gd name="connsiteY2" fmla="*/ 1958622 h 1958622"/>
              <a:gd name="connsiteX3" fmla="*/ 0 w 12192000"/>
              <a:gd name="connsiteY3" fmla="*/ 1958622 h 1958622"/>
              <a:gd name="connsiteX4" fmla="*/ 0 w 12192000"/>
              <a:gd name="connsiteY4" fmla="*/ 0 h 1958622"/>
              <a:gd name="connsiteX0-1" fmla="*/ 0 w 12192000"/>
              <a:gd name="connsiteY0-2" fmla="*/ 0 h 1958622"/>
              <a:gd name="connsiteX1-3" fmla="*/ 12192000 w 12192000"/>
              <a:gd name="connsiteY1-4" fmla="*/ 0 h 1958622"/>
              <a:gd name="connsiteX2-5" fmla="*/ 12192000 w 12192000"/>
              <a:gd name="connsiteY2-6" fmla="*/ 1958622 h 1958622"/>
              <a:gd name="connsiteX3-7" fmla="*/ 0 w 12192000"/>
              <a:gd name="connsiteY3-8" fmla="*/ 1958622 h 1958622"/>
              <a:gd name="connsiteX4-9" fmla="*/ 0 w 12192000"/>
              <a:gd name="connsiteY4-10" fmla="*/ 0 h 1958622"/>
              <a:gd name="connsiteX0-11" fmla="*/ 0 w 12192000"/>
              <a:gd name="connsiteY0-12" fmla="*/ 0 h 1958622"/>
              <a:gd name="connsiteX1-13" fmla="*/ 12146844 w 12192000"/>
              <a:gd name="connsiteY1-14" fmla="*/ 643467 h 1958622"/>
              <a:gd name="connsiteX2-15" fmla="*/ 12192000 w 12192000"/>
              <a:gd name="connsiteY2-16" fmla="*/ 1958622 h 1958622"/>
              <a:gd name="connsiteX3-17" fmla="*/ 0 w 12192000"/>
              <a:gd name="connsiteY3-18" fmla="*/ 1958622 h 1958622"/>
              <a:gd name="connsiteX4-19" fmla="*/ 0 w 12192000"/>
              <a:gd name="connsiteY4-20" fmla="*/ 0 h 1958622"/>
              <a:gd name="connsiteX0-21" fmla="*/ 0 w 12192000"/>
              <a:gd name="connsiteY0-22" fmla="*/ 0 h 1958622"/>
              <a:gd name="connsiteX1-23" fmla="*/ 12146844 w 12192000"/>
              <a:gd name="connsiteY1-24" fmla="*/ 643467 h 1958622"/>
              <a:gd name="connsiteX2-25" fmla="*/ 12192000 w 12192000"/>
              <a:gd name="connsiteY2-26" fmla="*/ 1958622 h 1958622"/>
              <a:gd name="connsiteX3-27" fmla="*/ 0 w 12192000"/>
              <a:gd name="connsiteY3-28" fmla="*/ 1958622 h 1958622"/>
              <a:gd name="connsiteX4-29" fmla="*/ 0 w 12192000"/>
              <a:gd name="connsiteY4-30" fmla="*/ 0 h 1958622"/>
              <a:gd name="connsiteX0-31" fmla="*/ 0 w 12192000"/>
              <a:gd name="connsiteY0-32" fmla="*/ 0 h 1958622"/>
              <a:gd name="connsiteX1-33" fmla="*/ 12191999 w 12192000"/>
              <a:gd name="connsiteY1-34" fmla="*/ 643467 h 1958622"/>
              <a:gd name="connsiteX2-35" fmla="*/ 12192000 w 12192000"/>
              <a:gd name="connsiteY2-36" fmla="*/ 1958622 h 1958622"/>
              <a:gd name="connsiteX3-37" fmla="*/ 0 w 12192000"/>
              <a:gd name="connsiteY3-38" fmla="*/ 1958622 h 1958622"/>
              <a:gd name="connsiteX4-39" fmla="*/ 0 w 12192000"/>
              <a:gd name="connsiteY4-40" fmla="*/ 0 h 1958622"/>
              <a:gd name="connsiteX0-41" fmla="*/ 0 w 12214577"/>
              <a:gd name="connsiteY0-42" fmla="*/ 0 h 1778000"/>
              <a:gd name="connsiteX1-43" fmla="*/ 12214576 w 12214577"/>
              <a:gd name="connsiteY1-44" fmla="*/ 462845 h 1778000"/>
              <a:gd name="connsiteX2-45" fmla="*/ 12214577 w 12214577"/>
              <a:gd name="connsiteY2-46" fmla="*/ 1778000 h 1778000"/>
              <a:gd name="connsiteX3-47" fmla="*/ 22577 w 12214577"/>
              <a:gd name="connsiteY3-48" fmla="*/ 1778000 h 1778000"/>
              <a:gd name="connsiteX4-49" fmla="*/ 0 w 12214577"/>
              <a:gd name="connsiteY4-50" fmla="*/ 0 h 177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4577" h="1778000">
                <a:moveTo>
                  <a:pt x="0" y="0"/>
                </a:moveTo>
                <a:cubicBezTo>
                  <a:pt x="4538133" y="2099733"/>
                  <a:pt x="8331198" y="-733778"/>
                  <a:pt x="12214576" y="462845"/>
                </a:cubicBezTo>
                <a:cubicBezTo>
                  <a:pt x="12214576" y="901230"/>
                  <a:pt x="12214577" y="1339615"/>
                  <a:pt x="12214577" y="1778000"/>
                </a:cubicBezTo>
                <a:lnTo>
                  <a:pt x="22577" y="1778000"/>
                </a:lnTo>
                <a:lnTo>
                  <a:pt x="0" y="0"/>
                </a:lnTo>
                <a:close/>
              </a:path>
            </a:pathLst>
          </a:custGeom>
          <a:solidFill>
            <a:srgbClr val="D0B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5"/>
          <p:cNvSpPr/>
          <p:nvPr/>
        </p:nvSpPr>
        <p:spPr>
          <a:xfrm>
            <a:off x="2081713" y="1834435"/>
            <a:ext cx="592138" cy="539481"/>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TextBox 7"/>
          <p:cNvSpPr txBox="1"/>
          <p:nvPr/>
        </p:nvSpPr>
        <p:spPr>
          <a:xfrm>
            <a:off x="5645150" y="1834515"/>
            <a:ext cx="5947410" cy="3449320"/>
          </a:xfrm>
          <a:prstGeom prst="rect">
            <a:avLst/>
          </a:prstGeom>
          <a:noFill/>
        </p:spPr>
        <p:txBody>
          <a:bodyPr wrap="square" lIns="0" tIns="0" rIns="0" bIns="0" rtlCol="0">
            <a:spAutoFit/>
          </a:bodyPr>
          <a:lstStyle/>
          <a:p>
            <a:pPr>
              <a:lnSpc>
                <a:spcPct val="150000"/>
              </a:lnSpc>
              <a:spcBef>
                <a:spcPct val="20000"/>
              </a:spcBef>
              <a:spcAft>
                <a:spcPts val="600"/>
              </a:spcAft>
              <a:buClr>
                <a:schemeClr val="accent1">
                  <a:lumMod val="75000"/>
                </a:schemeClr>
              </a:buClr>
              <a:buSzPct val="145000"/>
            </a:pPr>
            <a:r>
              <a:rPr lang="en-US" sz="1600" b="1" spc="300" dirty="0">
                <a:solidFill>
                  <a:srgbClr val="FF0000"/>
                </a:solidFill>
                <a:latin typeface="宋体" panose="02010600030101010101" pitchFamily="2" charset="-122"/>
                <a:ea typeface="宋体" panose="02010600030101010101" pitchFamily="2" charset="-122"/>
                <a:cs typeface="宋体" panose="02010600030101010101" pitchFamily="2" charset="-122"/>
              </a:rPr>
              <a:t>2.</a:t>
            </a:r>
            <a:r>
              <a:rPr sz="1600" b="1" spc="300" dirty="0">
                <a:solidFill>
                  <a:srgbClr val="FF0000"/>
                </a:solidFill>
                <a:latin typeface="宋体" panose="02010600030101010101" pitchFamily="2" charset="-122"/>
                <a:ea typeface="宋体" panose="02010600030101010101" pitchFamily="2" charset="-122"/>
                <a:cs typeface="宋体" panose="02010600030101010101" pitchFamily="2" charset="-122"/>
              </a:rPr>
              <a:t>图形的用途</a:t>
            </a:r>
            <a:endParaRPr sz="1600" b="1" spc="300"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spcBef>
                <a:spcPct val="20000"/>
              </a:spcBef>
              <a:spcAft>
                <a:spcPts val="600"/>
              </a:spcAft>
              <a:buClr>
                <a:schemeClr val="accent1">
                  <a:lumMod val="75000"/>
                </a:schemeClr>
              </a:buClr>
              <a:buSzPct val="145000"/>
            </a:pPr>
            <a:r>
              <a:rPr sz="1600"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lang="en-US" sz="1600"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lang="zh-CN" sz="16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这节课中，</a:t>
            </a:r>
            <a:r>
              <a:rPr sz="16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学生将绳子摆成正方形或三角形及多边形等，然后在图形的几条边上，按顺（逆）时针方向左（右）脚在内侧，右（左） 脚在外侧，沿每条边的内外两侧按节奏左右脚交换跳，手随着跳跃的节奏空手摇绳。在这样的练习中，学生通过有节奏的跳跃初步体会跳绳的节奏和方法，在跳图形的过程中激发学习兴趣。在这样动脑又动手的活动体验过程中</a:t>
            </a:r>
            <a:r>
              <a:rPr lang="zh-CN" sz="16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r>
              <a:rPr sz="16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学生思维的敏捷性被激活。</a:t>
            </a:r>
            <a:endParaRPr sz="16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2" name="TextBox 9"/>
          <p:cNvSpPr txBox="1"/>
          <p:nvPr/>
        </p:nvSpPr>
        <p:spPr>
          <a:xfrm>
            <a:off x="2693035" y="655320"/>
            <a:ext cx="7247255" cy="738505"/>
          </a:xfrm>
          <a:prstGeom prst="rect">
            <a:avLst/>
          </a:prstGeom>
          <a:noFill/>
        </p:spPr>
        <p:txBody>
          <a:bodyPr wrap="square" lIns="0" tIns="0" rIns="0" bIns="0" rtlCol="0">
            <a:spAutoFit/>
          </a:bodyPr>
          <a:p>
            <a:pPr algn="ctr"/>
            <a:r>
              <a:rPr sz="2400" spc="300" dirty="0">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一、数学学科与体育学科的融合——激活思维的</a:t>
            </a:r>
            <a:r>
              <a:rPr sz="2400" spc="300"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敏捷性</a:t>
            </a:r>
            <a:endParaRPr lang="en-US" sz="2400" spc="300" dirty="0">
              <a:solidFill>
                <a:schemeClr val="tx1">
                  <a:lumMod val="85000"/>
                  <a:lumOff val="15000"/>
                </a:schemeClr>
              </a:solidFill>
              <a:latin typeface="字魂43号-国朝手书" panose="00000500000000000000" pitchFamily="2" charset="-122"/>
              <a:ea typeface="字魂43号-国朝手书" panose="00000500000000000000" pitchFamily="2" charset="-122"/>
            </a:endParaRPr>
          </a:p>
        </p:txBody>
      </p:sp>
      <p:pic>
        <p:nvPicPr>
          <p:cNvPr id="3" name="图片 2"/>
          <p:cNvPicPr>
            <a:picLocks noChangeAspect="1"/>
          </p:cNvPicPr>
          <p:nvPr>
            <p:custDataLst>
              <p:tags r:id="rId1"/>
            </p:custDataLst>
          </p:nvPr>
        </p:nvPicPr>
        <p:blipFill>
          <a:blip r:embed="rId2"/>
          <a:stretch>
            <a:fillRect/>
          </a:stretch>
        </p:blipFill>
        <p:spPr>
          <a:xfrm>
            <a:off x="1245235" y="2132330"/>
            <a:ext cx="3839210" cy="301053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0"/>
            <a:ext cx="12203289" cy="6858000"/>
          </a:xfrm>
          <a:prstGeom prst="rect">
            <a:avLst/>
          </a:prstGeom>
          <a:solidFill>
            <a:srgbClr val="D0BD6A">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578" y="4272122"/>
            <a:ext cx="12214577" cy="2585878"/>
          </a:xfrm>
          <a:custGeom>
            <a:avLst/>
            <a:gdLst>
              <a:gd name="connsiteX0" fmla="*/ 0 w 12192000"/>
              <a:gd name="connsiteY0" fmla="*/ 0 h 1958622"/>
              <a:gd name="connsiteX1" fmla="*/ 12192000 w 12192000"/>
              <a:gd name="connsiteY1" fmla="*/ 0 h 1958622"/>
              <a:gd name="connsiteX2" fmla="*/ 12192000 w 12192000"/>
              <a:gd name="connsiteY2" fmla="*/ 1958622 h 1958622"/>
              <a:gd name="connsiteX3" fmla="*/ 0 w 12192000"/>
              <a:gd name="connsiteY3" fmla="*/ 1958622 h 1958622"/>
              <a:gd name="connsiteX4" fmla="*/ 0 w 12192000"/>
              <a:gd name="connsiteY4" fmla="*/ 0 h 1958622"/>
              <a:gd name="connsiteX0-1" fmla="*/ 0 w 12192000"/>
              <a:gd name="connsiteY0-2" fmla="*/ 0 h 1958622"/>
              <a:gd name="connsiteX1-3" fmla="*/ 12192000 w 12192000"/>
              <a:gd name="connsiteY1-4" fmla="*/ 0 h 1958622"/>
              <a:gd name="connsiteX2-5" fmla="*/ 12192000 w 12192000"/>
              <a:gd name="connsiteY2-6" fmla="*/ 1958622 h 1958622"/>
              <a:gd name="connsiteX3-7" fmla="*/ 0 w 12192000"/>
              <a:gd name="connsiteY3-8" fmla="*/ 1958622 h 1958622"/>
              <a:gd name="connsiteX4-9" fmla="*/ 0 w 12192000"/>
              <a:gd name="connsiteY4-10" fmla="*/ 0 h 1958622"/>
              <a:gd name="connsiteX0-11" fmla="*/ 0 w 12192000"/>
              <a:gd name="connsiteY0-12" fmla="*/ 0 h 1958622"/>
              <a:gd name="connsiteX1-13" fmla="*/ 12146844 w 12192000"/>
              <a:gd name="connsiteY1-14" fmla="*/ 643467 h 1958622"/>
              <a:gd name="connsiteX2-15" fmla="*/ 12192000 w 12192000"/>
              <a:gd name="connsiteY2-16" fmla="*/ 1958622 h 1958622"/>
              <a:gd name="connsiteX3-17" fmla="*/ 0 w 12192000"/>
              <a:gd name="connsiteY3-18" fmla="*/ 1958622 h 1958622"/>
              <a:gd name="connsiteX4-19" fmla="*/ 0 w 12192000"/>
              <a:gd name="connsiteY4-20" fmla="*/ 0 h 1958622"/>
              <a:gd name="connsiteX0-21" fmla="*/ 0 w 12192000"/>
              <a:gd name="connsiteY0-22" fmla="*/ 0 h 1958622"/>
              <a:gd name="connsiteX1-23" fmla="*/ 12146844 w 12192000"/>
              <a:gd name="connsiteY1-24" fmla="*/ 643467 h 1958622"/>
              <a:gd name="connsiteX2-25" fmla="*/ 12192000 w 12192000"/>
              <a:gd name="connsiteY2-26" fmla="*/ 1958622 h 1958622"/>
              <a:gd name="connsiteX3-27" fmla="*/ 0 w 12192000"/>
              <a:gd name="connsiteY3-28" fmla="*/ 1958622 h 1958622"/>
              <a:gd name="connsiteX4-29" fmla="*/ 0 w 12192000"/>
              <a:gd name="connsiteY4-30" fmla="*/ 0 h 1958622"/>
              <a:gd name="connsiteX0-31" fmla="*/ 0 w 12192000"/>
              <a:gd name="connsiteY0-32" fmla="*/ 0 h 1958622"/>
              <a:gd name="connsiteX1-33" fmla="*/ 12191999 w 12192000"/>
              <a:gd name="connsiteY1-34" fmla="*/ 643467 h 1958622"/>
              <a:gd name="connsiteX2-35" fmla="*/ 12192000 w 12192000"/>
              <a:gd name="connsiteY2-36" fmla="*/ 1958622 h 1958622"/>
              <a:gd name="connsiteX3-37" fmla="*/ 0 w 12192000"/>
              <a:gd name="connsiteY3-38" fmla="*/ 1958622 h 1958622"/>
              <a:gd name="connsiteX4-39" fmla="*/ 0 w 12192000"/>
              <a:gd name="connsiteY4-40" fmla="*/ 0 h 1958622"/>
              <a:gd name="connsiteX0-41" fmla="*/ 0 w 12214577"/>
              <a:gd name="connsiteY0-42" fmla="*/ 0 h 1778000"/>
              <a:gd name="connsiteX1-43" fmla="*/ 12214576 w 12214577"/>
              <a:gd name="connsiteY1-44" fmla="*/ 462845 h 1778000"/>
              <a:gd name="connsiteX2-45" fmla="*/ 12214577 w 12214577"/>
              <a:gd name="connsiteY2-46" fmla="*/ 1778000 h 1778000"/>
              <a:gd name="connsiteX3-47" fmla="*/ 22577 w 12214577"/>
              <a:gd name="connsiteY3-48" fmla="*/ 1778000 h 1778000"/>
              <a:gd name="connsiteX4-49" fmla="*/ 0 w 12214577"/>
              <a:gd name="connsiteY4-50" fmla="*/ 0 h 177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4577" h="1778000">
                <a:moveTo>
                  <a:pt x="0" y="0"/>
                </a:moveTo>
                <a:cubicBezTo>
                  <a:pt x="4538133" y="2099733"/>
                  <a:pt x="8331198" y="-733778"/>
                  <a:pt x="12214576" y="462845"/>
                </a:cubicBezTo>
                <a:cubicBezTo>
                  <a:pt x="12214576" y="901230"/>
                  <a:pt x="12214577" y="1339615"/>
                  <a:pt x="12214577" y="1778000"/>
                </a:cubicBezTo>
                <a:lnTo>
                  <a:pt x="22577" y="1778000"/>
                </a:lnTo>
                <a:lnTo>
                  <a:pt x="0" y="0"/>
                </a:lnTo>
                <a:close/>
              </a:path>
            </a:pathLst>
          </a:custGeom>
          <a:solidFill>
            <a:srgbClr val="D0B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62229" y="478028"/>
            <a:ext cx="11045952" cy="5900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9"/>
          <p:cNvSpPr txBox="1"/>
          <p:nvPr/>
        </p:nvSpPr>
        <p:spPr>
          <a:xfrm>
            <a:off x="2703195" y="563245"/>
            <a:ext cx="7509510" cy="738505"/>
          </a:xfrm>
          <a:prstGeom prst="rect">
            <a:avLst/>
          </a:prstGeom>
          <a:noFill/>
        </p:spPr>
        <p:txBody>
          <a:bodyPr wrap="square" lIns="0" tIns="0" rIns="0" bIns="0" rtlCol="0">
            <a:spAutoFit/>
          </a:bodyPr>
          <a:lstStyle/>
          <a:p>
            <a:pPr algn="ctr"/>
            <a:r>
              <a:rPr sz="24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sym typeface="+mn-ea"/>
              </a:rPr>
              <a:t>二、语文学科与体育学科的融合——激活思</a:t>
            </a:r>
            <a:r>
              <a:rPr lang="zh-CN" sz="24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sym typeface="+mn-ea"/>
              </a:rPr>
              <a:t>维</a:t>
            </a:r>
            <a:r>
              <a:rPr sz="24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sym typeface="+mn-ea"/>
              </a:rPr>
              <a:t>的</a:t>
            </a:r>
            <a:r>
              <a:rPr sz="2400" b="1" spc="300" dirty="0">
                <a:solidFill>
                  <a:srgbClr val="FF0000"/>
                </a:solidFill>
                <a:latin typeface="楷体" panose="02010609060101010101" charset="-122"/>
                <a:ea typeface="楷体" panose="02010609060101010101" charset="-122"/>
                <a:cs typeface="楷体" panose="02010609060101010101" charset="-122"/>
                <a:sym typeface="+mn-ea"/>
              </a:rPr>
              <a:t>概括性</a:t>
            </a:r>
            <a:endParaRPr lang="en-US" sz="2400" spc="300" dirty="0">
              <a:solidFill>
                <a:schemeClr val="tx1">
                  <a:lumMod val="85000"/>
                  <a:lumOff val="15000"/>
                </a:schemeClr>
              </a:solidFill>
              <a:latin typeface="字魂43号-国朝手书" panose="00000500000000000000" pitchFamily="2" charset="-122"/>
              <a:ea typeface="字魂43号-国朝手书" panose="00000500000000000000" pitchFamily="2" charset="-122"/>
            </a:endParaRPr>
          </a:p>
        </p:txBody>
      </p:sp>
      <p:sp>
        <p:nvSpPr>
          <p:cNvPr id="37" name="椭圆 6"/>
          <p:cNvSpPr/>
          <p:nvPr/>
        </p:nvSpPr>
        <p:spPr>
          <a:xfrm>
            <a:off x="9249004" y="2368082"/>
            <a:ext cx="810089" cy="8382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9" name="TextBox 7"/>
          <p:cNvSpPr txBox="1"/>
          <p:nvPr/>
        </p:nvSpPr>
        <p:spPr>
          <a:xfrm>
            <a:off x="1612900" y="2077085"/>
            <a:ext cx="9546590" cy="2954655"/>
          </a:xfrm>
          <a:prstGeom prst="rect">
            <a:avLst/>
          </a:prstGeom>
          <a:noFill/>
        </p:spPr>
        <p:txBody>
          <a:bodyPr wrap="square" lIns="0" tIns="0" rIns="0" bIns="0" rtlCol="0">
            <a:spAutoFit/>
          </a:bodyPr>
          <a:lstStyle/>
          <a:p>
            <a:pPr>
              <a:lnSpc>
                <a:spcPct val="150000"/>
              </a:lnSpc>
              <a:spcBef>
                <a:spcPct val="20000"/>
              </a:spcBef>
              <a:spcAft>
                <a:spcPts val="600"/>
              </a:spcAft>
              <a:buClr>
                <a:schemeClr val="accent1">
                  <a:lumMod val="75000"/>
                </a:schemeClr>
              </a:buClr>
              <a:buSzPct val="145000"/>
            </a:pPr>
            <a:r>
              <a:rPr lang="en-US" sz="16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a:t>
            </a:r>
            <a:r>
              <a:rPr sz="16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诵读是语文学科的一种重要的表现和记忆方法。在体育技能的学习中若能利用朗朗上口、节奏明快的儿歌、口诀、诗歌等形式概括动作的特点和节奏，不仅能帮助学生理解、记忆动作，还会提高学生的练习兴趣，进一步提高动作技能，从而取得良好的教学效果。如在《单脚交换跳短绳》一课教学中</a:t>
            </a:r>
            <a:r>
              <a:rPr sz="1600" b="1" spc="300" dirty="0">
                <a:solidFill>
                  <a:schemeClr val="accent1"/>
                </a:solidFill>
                <a:latin typeface="宋体" panose="02010600030101010101" pitchFamily="2" charset="-122"/>
                <a:ea typeface="宋体" panose="02010600030101010101" pitchFamily="2" charset="-122"/>
                <a:cs typeface="宋体" panose="02010600030101010101" pitchFamily="2" charset="-122"/>
              </a:rPr>
              <a:t>利用口诀“双手摇摇摇，单脚交换跳；前脚轻点地，落地轻又巧。”</a:t>
            </a:r>
            <a:r>
              <a:rPr sz="16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学生边说口诀边从徒手练习到持绳练习，在有声语言的听觉刺激和大声的表达中结合节奏体验双脚交换跳短绳的动作，掌握该动作方法。再如，让学生边</a:t>
            </a:r>
            <a:r>
              <a:rPr sz="1600" b="1" spc="300" dirty="0">
                <a:solidFill>
                  <a:schemeClr val="accent1"/>
                </a:solidFill>
                <a:latin typeface="宋体" panose="02010600030101010101" pitchFamily="2" charset="-122"/>
                <a:ea typeface="宋体" panose="02010600030101010101" pitchFamily="2" charset="-122"/>
                <a:cs typeface="宋体" panose="02010600030101010101" pitchFamily="2" charset="-122"/>
              </a:rPr>
              <a:t>背诵唐诗边按节奏进行跳绳练习</a:t>
            </a:r>
            <a:r>
              <a:rPr sz="16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 不仅能培养学生的创新意识，还能帮助学生在运动中重温经典， 提高对语文学科和体育学科的兴趣</a:t>
            </a:r>
            <a:r>
              <a:rPr sz="10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rPr>
              <a:t>。</a:t>
            </a:r>
            <a:endParaRPr sz="1000" b="1" spc="300" dirty="0">
              <a:solidFill>
                <a:schemeClr val="tx1">
                  <a:lumMod val="85000"/>
                  <a:lumOff val="15000"/>
                </a:schemeClr>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0"/>
            <a:ext cx="12203289" cy="6858000"/>
          </a:xfrm>
          <a:prstGeom prst="rect">
            <a:avLst/>
          </a:prstGeom>
          <a:solidFill>
            <a:srgbClr val="D0BD6A">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578" y="4272122"/>
            <a:ext cx="12214577" cy="2585878"/>
          </a:xfrm>
          <a:custGeom>
            <a:avLst/>
            <a:gdLst>
              <a:gd name="connsiteX0" fmla="*/ 0 w 12192000"/>
              <a:gd name="connsiteY0" fmla="*/ 0 h 1958622"/>
              <a:gd name="connsiteX1" fmla="*/ 12192000 w 12192000"/>
              <a:gd name="connsiteY1" fmla="*/ 0 h 1958622"/>
              <a:gd name="connsiteX2" fmla="*/ 12192000 w 12192000"/>
              <a:gd name="connsiteY2" fmla="*/ 1958622 h 1958622"/>
              <a:gd name="connsiteX3" fmla="*/ 0 w 12192000"/>
              <a:gd name="connsiteY3" fmla="*/ 1958622 h 1958622"/>
              <a:gd name="connsiteX4" fmla="*/ 0 w 12192000"/>
              <a:gd name="connsiteY4" fmla="*/ 0 h 1958622"/>
              <a:gd name="connsiteX0-1" fmla="*/ 0 w 12192000"/>
              <a:gd name="connsiteY0-2" fmla="*/ 0 h 1958622"/>
              <a:gd name="connsiteX1-3" fmla="*/ 12192000 w 12192000"/>
              <a:gd name="connsiteY1-4" fmla="*/ 0 h 1958622"/>
              <a:gd name="connsiteX2-5" fmla="*/ 12192000 w 12192000"/>
              <a:gd name="connsiteY2-6" fmla="*/ 1958622 h 1958622"/>
              <a:gd name="connsiteX3-7" fmla="*/ 0 w 12192000"/>
              <a:gd name="connsiteY3-8" fmla="*/ 1958622 h 1958622"/>
              <a:gd name="connsiteX4-9" fmla="*/ 0 w 12192000"/>
              <a:gd name="connsiteY4-10" fmla="*/ 0 h 1958622"/>
              <a:gd name="connsiteX0-11" fmla="*/ 0 w 12192000"/>
              <a:gd name="connsiteY0-12" fmla="*/ 0 h 1958622"/>
              <a:gd name="connsiteX1-13" fmla="*/ 12146844 w 12192000"/>
              <a:gd name="connsiteY1-14" fmla="*/ 643467 h 1958622"/>
              <a:gd name="connsiteX2-15" fmla="*/ 12192000 w 12192000"/>
              <a:gd name="connsiteY2-16" fmla="*/ 1958622 h 1958622"/>
              <a:gd name="connsiteX3-17" fmla="*/ 0 w 12192000"/>
              <a:gd name="connsiteY3-18" fmla="*/ 1958622 h 1958622"/>
              <a:gd name="connsiteX4-19" fmla="*/ 0 w 12192000"/>
              <a:gd name="connsiteY4-20" fmla="*/ 0 h 1958622"/>
              <a:gd name="connsiteX0-21" fmla="*/ 0 w 12192000"/>
              <a:gd name="connsiteY0-22" fmla="*/ 0 h 1958622"/>
              <a:gd name="connsiteX1-23" fmla="*/ 12146844 w 12192000"/>
              <a:gd name="connsiteY1-24" fmla="*/ 643467 h 1958622"/>
              <a:gd name="connsiteX2-25" fmla="*/ 12192000 w 12192000"/>
              <a:gd name="connsiteY2-26" fmla="*/ 1958622 h 1958622"/>
              <a:gd name="connsiteX3-27" fmla="*/ 0 w 12192000"/>
              <a:gd name="connsiteY3-28" fmla="*/ 1958622 h 1958622"/>
              <a:gd name="connsiteX4-29" fmla="*/ 0 w 12192000"/>
              <a:gd name="connsiteY4-30" fmla="*/ 0 h 1958622"/>
              <a:gd name="connsiteX0-31" fmla="*/ 0 w 12192000"/>
              <a:gd name="connsiteY0-32" fmla="*/ 0 h 1958622"/>
              <a:gd name="connsiteX1-33" fmla="*/ 12191999 w 12192000"/>
              <a:gd name="connsiteY1-34" fmla="*/ 643467 h 1958622"/>
              <a:gd name="connsiteX2-35" fmla="*/ 12192000 w 12192000"/>
              <a:gd name="connsiteY2-36" fmla="*/ 1958622 h 1958622"/>
              <a:gd name="connsiteX3-37" fmla="*/ 0 w 12192000"/>
              <a:gd name="connsiteY3-38" fmla="*/ 1958622 h 1958622"/>
              <a:gd name="connsiteX4-39" fmla="*/ 0 w 12192000"/>
              <a:gd name="connsiteY4-40" fmla="*/ 0 h 1958622"/>
              <a:gd name="connsiteX0-41" fmla="*/ 0 w 12214577"/>
              <a:gd name="connsiteY0-42" fmla="*/ 0 h 1778000"/>
              <a:gd name="connsiteX1-43" fmla="*/ 12214576 w 12214577"/>
              <a:gd name="connsiteY1-44" fmla="*/ 462845 h 1778000"/>
              <a:gd name="connsiteX2-45" fmla="*/ 12214577 w 12214577"/>
              <a:gd name="connsiteY2-46" fmla="*/ 1778000 h 1778000"/>
              <a:gd name="connsiteX3-47" fmla="*/ 22577 w 12214577"/>
              <a:gd name="connsiteY3-48" fmla="*/ 1778000 h 1778000"/>
              <a:gd name="connsiteX4-49" fmla="*/ 0 w 12214577"/>
              <a:gd name="connsiteY4-50" fmla="*/ 0 h 177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4577" h="1778000">
                <a:moveTo>
                  <a:pt x="0" y="0"/>
                </a:moveTo>
                <a:cubicBezTo>
                  <a:pt x="4538133" y="2099733"/>
                  <a:pt x="8331198" y="-733778"/>
                  <a:pt x="12214576" y="462845"/>
                </a:cubicBezTo>
                <a:cubicBezTo>
                  <a:pt x="12214576" y="901230"/>
                  <a:pt x="12214577" y="1339615"/>
                  <a:pt x="12214577" y="1778000"/>
                </a:cubicBezTo>
                <a:lnTo>
                  <a:pt x="22577" y="1778000"/>
                </a:lnTo>
                <a:lnTo>
                  <a:pt x="0" y="0"/>
                </a:lnTo>
                <a:close/>
              </a:path>
            </a:pathLst>
          </a:custGeom>
          <a:solidFill>
            <a:srgbClr val="D0B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73024" y="478028"/>
            <a:ext cx="11045952" cy="5900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9"/>
          <p:cNvSpPr txBox="1"/>
          <p:nvPr/>
        </p:nvSpPr>
        <p:spPr>
          <a:xfrm>
            <a:off x="2651760" y="563245"/>
            <a:ext cx="7268845" cy="738505"/>
          </a:xfrm>
          <a:prstGeom prst="rect">
            <a:avLst/>
          </a:prstGeom>
          <a:noFill/>
        </p:spPr>
        <p:txBody>
          <a:bodyPr wrap="square" lIns="0" tIns="0" rIns="0" bIns="0" rtlCol="0">
            <a:spAutoFit/>
          </a:bodyPr>
          <a:lstStyle/>
          <a:p>
            <a:pPr algn="ctr"/>
            <a:r>
              <a:rPr sz="24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sym typeface="+mn-ea"/>
              </a:rPr>
              <a:t>三、英语学科与体育学科的融合——激活思维的</a:t>
            </a:r>
            <a:r>
              <a:rPr sz="2400" b="1" spc="300" dirty="0">
                <a:solidFill>
                  <a:srgbClr val="FF0000"/>
                </a:solidFill>
                <a:latin typeface="楷体" panose="02010609060101010101" charset="-122"/>
                <a:ea typeface="楷体" panose="02010609060101010101" charset="-122"/>
                <a:cs typeface="楷体" panose="02010609060101010101" charset="-122"/>
                <a:sym typeface="+mn-ea"/>
              </a:rPr>
              <a:t>独创性</a:t>
            </a:r>
            <a:endParaRPr lang="en-US" sz="2400" spc="300" dirty="0">
              <a:solidFill>
                <a:schemeClr val="tx1">
                  <a:lumMod val="85000"/>
                  <a:lumOff val="15000"/>
                </a:schemeClr>
              </a:solidFill>
              <a:latin typeface="字魂43号-国朝手书" panose="00000500000000000000" pitchFamily="2" charset="-122"/>
              <a:ea typeface="字魂43号-国朝手书" panose="00000500000000000000" pitchFamily="2" charset="-122"/>
            </a:endParaRPr>
          </a:p>
        </p:txBody>
      </p:sp>
      <p:sp>
        <p:nvSpPr>
          <p:cNvPr id="9" name="矩形 8"/>
          <p:cNvSpPr/>
          <p:nvPr/>
        </p:nvSpPr>
        <p:spPr>
          <a:xfrm>
            <a:off x="3580765" y="1604645"/>
            <a:ext cx="7899400" cy="3749040"/>
          </a:xfrm>
          <a:prstGeom prst="rect">
            <a:avLst/>
          </a:prstGeom>
          <a:solidFill>
            <a:srgbClr val="D0B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49"/>
          <p:cNvSpPr/>
          <p:nvPr/>
        </p:nvSpPr>
        <p:spPr>
          <a:xfrm>
            <a:off x="3580765" y="2090420"/>
            <a:ext cx="7899400" cy="2676525"/>
          </a:xfrm>
          <a:prstGeom prst="rect">
            <a:avLst/>
          </a:prstGeom>
        </p:spPr>
        <p:txBody>
          <a:bodyPr wrap="square">
            <a:spAutoFit/>
          </a:bodyPr>
          <a:lstStyle/>
          <a:p>
            <a:pPr>
              <a:lnSpc>
                <a:spcPct val="150000"/>
              </a:lnSpc>
            </a:pPr>
            <a:r>
              <a:rPr lang="en-US"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独创性的思维能培养学生的创新意识，使学生在自主学练中解决相应问题</a:t>
            </a:r>
            <a:r>
              <a:rPr lang="zh-CN"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巩固动作技能。英语每个字母都有自己独特的形状，为避免练习的枯燥，可以在行进间单脚交换跳短绳的练习过程中，要求学生在跑路线时，</a:t>
            </a:r>
            <a:r>
              <a:rPr sz="1600" b="1" spc="300" dirty="0">
                <a:solidFill>
                  <a:schemeClr val="accent1"/>
                </a:solidFill>
                <a:latin typeface="宋体" panose="02010600030101010101" pitchFamily="2" charset="-122"/>
                <a:ea typeface="宋体" panose="02010600030101010101" pitchFamily="2" charset="-122"/>
                <a:cs typeface="宋体" panose="02010600030101010101" pitchFamily="2" charset="-122"/>
              </a:rPr>
              <a:t>跑出大写或小写英文字母的形状</a:t>
            </a:r>
            <a:r>
              <a:rPr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在这一过程中，学生将平时在书面呈现的字母结合跑动路线在地面进行呈现和组合，既激发了兴趣，又通过别样的“书写”加深了对字母的记忆由于每个人独立“书写”的方法不同又具有了一定的独创性，激发了学生积极学练。</a:t>
            </a:r>
            <a:endParaRPr sz="1600" b="1" spc="3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20" name="TextBox 48"/>
          <p:cNvSpPr txBox="1"/>
          <p:nvPr/>
        </p:nvSpPr>
        <p:spPr>
          <a:xfrm>
            <a:off x="1149330" y="4675198"/>
            <a:ext cx="1024639" cy="523220"/>
          </a:xfrm>
          <a:prstGeom prst="rect">
            <a:avLst/>
          </a:prstGeom>
          <a:noFill/>
        </p:spPr>
        <p:txBody>
          <a:bodyPr wrap="none" rtlCol="0">
            <a:spAutoFit/>
          </a:bodyPr>
          <a:lstStyle/>
          <a:p>
            <a:r>
              <a:rPr lang="en-US" altLang="zh-CN" sz="2800" spc="300" dirty="0">
                <a:solidFill>
                  <a:schemeClr val="bg1"/>
                </a:solidFill>
                <a:latin typeface="字魂43号-国朝手书" panose="00000500000000000000" pitchFamily="2" charset="-122"/>
                <a:ea typeface="字魂43号-国朝手书" panose="00000500000000000000" pitchFamily="2" charset="-122"/>
              </a:rPr>
              <a:t>59%</a:t>
            </a:r>
            <a:endParaRPr lang="id-ID" sz="2800" spc="300" dirty="0">
              <a:solidFill>
                <a:schemeClr val="bg1"/>
              </a:solidFill>
              <a:latin typeface="字魂43号-国朝手书" panose="00000500000000000000" pitchFamily="2" charset="-122"/>
              <a:ea typeface="字魂43号-国朝手书" panose="00000500000000000000" pitchFamily="2" charset="-122"/>
            </a:endParaRPr>
          </a:p>
        </p:txBody>
      </p:sp>
      <p:pic>
        <p:nvPicPr>
          <p:cNvPr id="2" name="图片 1"/>
          <p:cNvPicPr>
            <a:picLocks noChangeAspect="1"/>
          </p:cNvPicPr>
          <p:nvPr/>
        </p:nvPicPr>
        <p:blipFill>
          <a:blip r:embed="rId1"/>
          <a:stretch>
            <a:fillRect/>
          </a:stretch>
        </p:blipFill>
        <p:spPr>
          <a:xfrm>
            <a:off x="469900" y="2018030"/>
            <a:ext cx="3110865" cy="360934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0"/>
            <a:ext cx="12203289" cy="6858000"/>
          </a:xfrm>
          <a:prstGeom prst="rect">
            <a:avLst/>
          </a:prstGeom>
          <a:solidFill>
            <a:srgbClr val="D0BD6A">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578" y="4272122"/>
            <a:ext cx="12214577" cy="2585878"/>
          </a:xfrm>
          <a:custGeom>
            <a:avLst/>
            <a:gdLst>
              <a:gd name="connsiteX0" fmla="*/ 0 w 12192000"/>
              <a:gd name="connsiteY0" fmla="*/ 0 h 1958622"/>
              <a:gd name="connsiteX1" fmla="*/ 12192000 w 12192000"/>
              <a:gd name="connsiteY1" fmla="*/ 0 h 1958622"/>
              <a:gd name="connsiteX2" fmla="*/ 12192000 w 12192000"/>
              <a:gd name="connsiteY2" fmla="*/ 1958622 h 1958622"/>
              <a:gd name="connsiteX3" fmla="*/ 0 w 12192000"/>
              <a:gd name="connsiteY3" fmla="*/ 1958622 h 1958622"/>
              <a:gd name="connsiteX4" fmla="*/ 0 w 12192000"/>
              <a:gd name="connsiteY4" fmla="*/ 0 h 1958622"/>
              <a:gd name="connsiteX0-1" fmla="*/ 0 w 12192000"/>
              <a:gd name="connsiteY0-2" fmla="*/ 0 h 1958622"/>
              <a:gd name="connsiteX1-3" fmla="*/ 12192000 w 12192000"/>
              <a:gd name="connsiteY1-4" fmla="*/ 0 h 1958622"/>
              <a:gd name="connsiteX2-5" fmla="*/ 12192000 w 12192000"/>
              <a:gd name="connsiteY2-6" fmla="*/ 1958622 h 1958622"/>
              <a:gd name="connsiteX3-7" fmla="*/ 0 w 12192000"/>
              <a:gd name="connsiteY3-8" fmla="*/ 1958622 h 1958622"/>
              <a:gd name="connsiteX4-9" fmla="*/ 0 w 12192000"/>
              <a:gd name="connsiteY4-10" fmla="*/ 0 h 1958622"/>
              <a:gd name="connsiteX0-11" fmla="*/ 0 w 12192000"/>
              <a:gd name="connsiteY0-12" fmla="*/ 0 h 1958622"/>
              <a:gd name="connsiteX1-13" fmla="*/ 12146844 w 12192000"/>
              <a:gd name="connsiteY1-14" fmla="*/ 643467 h 1958622"/>
              <a:gd name="connsiteX2-15" fmla="*/ 12192000 w 12192000"/>
              <a:gd name="connsiteY2-16" fmla="*/ 1958622 h 1958622"/>
              <a:gd name="connsiteX3-17" fmla="*/ 0 w 12192000"/>
              <a:gd name="connsiteY3-18" fmla="*/ 1958622 h 1958622"/>
              <a:gd name="connsiteX4-19" fmla="*/ 0 w 12192000"/>
              <a:gd name="connsiteY4-20" fmla="*/ 0 h 1958622"/>
              <a:gd name="connsiteX0-21" fmla="*/ 0 w 12192000"/>
              <a:gd name="connsiteY0-22" fmla="*/ 0 h 1958622"/>
              <a:gd name="connsiteX1-23" fmla="*/ 12146844 w 12192000"/>
              <a:gd name="connsiteY1-24" fmla="*/ 643467 h 1958622"/>
              <a:gd name="connsiteX2-25" fmla="*/ 12192000 w 12192000"/>
              <a:gd name="connsiteY2-26" fmla="*/ 1958622 h 1958622"/>
              <a:gd name="connsiteX3-27" fmla="*/ 0 w 12192000"/>
              <a:gd name="connsiteY3-28" fmla="*/ 1958622 h 1958622"/>
              <a:gd name="connsiteX4-29" fmla="*/ 0 w 12192000"/>
              <a:gd name="connsiteY4-30" fmla="*/ 0 h 1958622"/>
              <a:gd name="connsiteX0-31" fmla="*/ 0 w 12192000"/>
              <a:gd name="connsiteY0-32" fmla="*/ 0 h 1958622"/>
              <a:gd name="connsiteX1-33" fmla="*/ 12191999 w 12192000"/>
              <a:gd name="connsiteY1-34" fmla="*/ 643467 h 1958622"/>
              <a:gd name="connsiteX2-35" fmla="*/ 12192000 w 12192000"/>
              <a:gd name="connsiteY2-36" fmla="*/ 1958622 h 1958622"/>
              <a:gd name="connsiteX3-37" fmla="*/ 0 w 12192000"/>
              <a:gd name="connsiteY3-38" fmla="*/ 1958622 h 1958622"/>
              <a:gd name="connsiteX4-39" fmla="*/ 0 w 12192000"/>
              <a:gd name="connsiteY4-40" fmla="*/ 0 h 1958622"/>
              <a:gd name="connsiteX0-41" fmla="*/ 0 w 12214577"/>
              <a:gd name="connsiteY0-42" fmla="*/ 0 h 1778000"/>
              <a:gd name="connsiteX1-43" fmla="*/ 12214576 w 12214577"/>
              <a:gd name="connsiteY1-44" fmla="*/ 462845 h 1778000"/>
              <a:gd name="connsiteX2-45" fmla="*/ 12214577 w 12214577"/>
              <a:gd name="connsiteY2-46" fmla="*/ 1778000 h 1778000"/>
              <a:gd name="connsiteX3-47" fmla="*/ 22577 w 12214577"/>
              <a:gd name="connsiteY3-48" fmla="*/ 1778000 h 1778000"/>
              <a:gd name="connsiteX4-49" fmla="*/ 0 w 12214577"/>
              <a:gd name="connsiteY4-50" fmla="*/ 0 h 177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4577" h="1778000">
                <a:moveTo>
                  <a:pt x="0" y="0"/>
                </a:moveTo>
                <a:cubicBezTo>
                  <a:pt x="4538133" y="2099733"/>
                  <a:pt x="8331198" y="-733778"/>
                  <a:pt x="12214576" y="462845"/>
                </a:cubicBezTo>
                <a:cubicBezTo>
                  <a:pt x="12214576" y="901230"/>
                  <a:pt x="12214577" y="1339615"/>
                  <a:pt x="12214577" y="1778000"/>
                </a:cubicBezTo>
                <a:lnTo>
                  <a:pt x="22577" y="1778000"/>
                </a:lnTo>
                <a:lnTo>
                  <a:pt x="0" y="0"/>
                </a:lnTo>
                <a:close/>
              </a:path>
            </a:pathLst>
          </a:custGeom>
          <a:solidFill>
            <a:srgbClr val="D0B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88010" y="475615"/>
            <a:ext cx="11045825" cy="501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763905" y="1817370"/>
            <a:ext cx="10695305" cy="3416935"/>
          </a:xfrm>
          <a:prstGeom prst="roundRect">
            <a:avLst>
              <a:gd name="adj" fmla="val 5238"/>
            </a:avLst>
          </a:prstGeom>
          <a:noFill/>
          <a:ln>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55725" y="2275087"/>
            <a:ext cx="10111030" cy="2306955"/>
          </a:xfrm>
          <a:prstGeom prst="rect">
            <a:avLst/>
          </a:prstGeom>
          <a:noFill/>
        </p:spPr>
        <p:txBody>
          <a:bodyPr wrap="square" rtlCol="0">
            <a:spAutoFit/>
          </a:bodyPr>
          <a:lstStyle/>
          <a:p>
            <a:pPr algn="l" fontAlgn="base">
              <a:lnSpc>
                <a:spcPct val="200000"/>
              </a:lnSpc>
            </a:pPr>
            <a:r>
              <a:rPr lang="en-US" b="1" dirty="0"/>
              <a:t>      </a:t>
            </a:r>
            <a:r>
              <a:rPr b="1" dirty="0"/>
              <a:t>在</a:t>
            </a:r>
            <a:r>
              <a:rPr lang="zh-CN" b="1" dirty="0"/>
              <a:t>这节课中</a:t>
            </a:r>
            <a:r>
              <a:rPr b="1" dirty="0"/>
              <a:t>，用节奏鲜明的音乐帮助学生体验交换跳的节奏。先用慢的节奏让学生感受单脚交换和双手摇绳的规律，熟练之后，</a:t>
            </a:r>
            <a:r>
              <a:rPr lang="zh-CN" b="1" dirty="0"/>
              <a:t>再</a:t>
            </a:r>
            <a:r>
              <a:rPr b="1" dirty="0"/>
              <a:t>用较快的节奏帮助学生巩固和提高单脚交换跳短绳的动作技能，通过</a:t>
            </a:r>
            <a:r>
              <a:rPr b="1" dirty="0">
                <a:solidFill>
                  <a:schemeClr val="accent1"/>
                </a:solidFill>
              </a:rPr>
              <a:t>快慢节奏的变化</a:t>
            </a:r>
            <a:r>
              <a:rPr b="1" dirty="0"/>
              <a:t>提高学生的练习兴趣。由于学生在练习过程中</a:t>
            </a:r>
            <a:r>
              <a:rPr lang="zh-CN" b="1" dirty="0"/>
              <a:t>，</a:t>
            </a:r>
            <a:r>
              <a:rPr b="1" dirty="0"/>
              <a:t>需要通过听觉灵活地调整自己的动 作，因此灵敏性也得到了锻炼。</a:t>
            </a:r>
            <a:endParaRPr b="1" dirty="0"/>
          </a:p>
        </p:txBody>
      </p:sp>
      <p:sp>
        <p:nvSpPr>
          <p:cNvPr id="22" name="TextBox 9"/>
          <p:cNvSpPr txBox="1"/>
          <p:nvPr/>
        </p:nvSpPr>
        <p:spPr>
          <a:xfrm>
            <a:off x="1852930" y="763270"/>
            <a:ext cx="8462645" cy="861695"/>
          </a:xfrm>
          <a:prstGeom prst="rect">
            <a:avLst/>
          </a:prstGeom>
          <a:noFill/>
        </p:spPr>
        <p:txBody>
          <a:bodyPr wrap="square" lIns="0" tIns="0" rIns="0" bIns="0" rtlCol="0">
            <a:spAutoFit/>
          </a:bodyPr>
          <a:p>
            <a:pPr algn="ctr"/>
            <a:r>
              <a:rPr sz="28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rPr>
              <a:t>四、音乐学科与体育学科的融合——激活思维的</a:t>
            </a:r>
            <a:r>
              <a:rPr sz="2800" b="1" spc="300" dirty="0">
                <a:solidFill>
                  <a:srgbClr val="FF0000"/>
                </a:solidFill>
                <a:latin typeface="楷体" panose="02010609060101010101" charset="-122"/>
                <a:ea typeface="楷体" panose="02010609060101010101" charset="-122"/>
                <a:cs typeface="楷体" panose="02010609060101010101" charset="-122"/>
              </a:rPr>
              <a:t>灵活性</a:t>
            </a:r>
            <a:endParaRPr sz="2800" b="1" spc="300" dirty="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289" y="0"/>
            <a:ext cx="12203289" cy="6858000"/>
          </a:xfrm>
          <a:prstGeom prst="rect">
            <a:avLst/>
          </a:prstGeom>
          <a:solidFill>
            <a:srgbClr val="E46C64">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578" y="4272122"/>
            <a:ext cx="12214577" cy="2585878"/>
          </a:xfrm>
          <a:custGeom>
            <a:avLst/>
            <a:gdLst>
              <a:gd name="connsiteX0" fmla="*/ 0 w 12192000"/>
              <a:gd name="connsiteY0" fmla="*/ 0 h 1958622"/>
              <a:gd name="connsiteX1" fmla="*/ 12192000 w 12192000"/>
              <a:gd name="connsiteY1" fmla="*/ 0 h 1958622"/>
              <a:gd name="connsiteX2" fmla="*/ 12192000 w 12192000"/>
              <a:gd name="connsiteY2" fmla="*/ 1958622 h 1958622"/>
              <a:gd name="connsiteX3" fmla="*/ 0 w 12192000"/>
              <a:gd name="connsiteY3" fmla="*/ 1958622 h 1958622"/>
              <a:gd name="connsiteX4" fmla="*/ 0 w 12192000"/>
              <a:gd name="connsiteY4" fmla="*/ 0 h 1958622"/>
              <a:gd name="connsiteX0-1" fmla="*/ 0 w 12192000"/>
              <a:gd name="connsiteY0-2" fmla="*/ 0 h 1958622"/>
              <a:gd name="connsiteX1-3" fmla="*/ 12192000 w 12192000"/>
              <a:gd name="connsiteY1-4" fmla="*/ 0 h 1958622"/>
              <a:gd name="connsiteX2-5" fmla="*/ 12192000 w 12192000"/>
              <a:gd name="connsiteY2-6" fmla="*/ 1958622 h 1958622"/>
              <a:gd name="connsiteX3-7" fmla="*/ 0 w 12192000"/>
              <a:gd name="connsiteY3-8" fmla="*/ 1958622 h 1958622"/>
              <a:gd name="connsiteX4-9" fmla="*/ 0 w 12192000"/>
              <a:gd name="connsiteY4-10" fmla="*/ 0 h 1958622"/>
              <a:gd name="connsiteX0-11" fmla="*/ 0 w 12192000"/>
              <a:gd name="connsiteY0-12" fmla="*/ 0 h 1958622"/>
              <a:gd name="connsiteX1-13" fmla="*/ 12146844 w 12192000"/>
              <a:gd name="connsiteY1-14" fmla="*/ 643467 h 1958622"/>
              <a:gd name="connsiteX2-15" fmla="*/ 12192000 w 12192000"/>
              <a:gd name="connsiteY2-16" fmla="*/ 1958622 h 1958622"/>
              <a:gd name="connsiteX3-17" fmla="*/ 0 w 12192000"/>
              <a:gd name="connsiteY3-18" fmla="*/ 1958622 h 1958622"/>
              <a:gd name="connsiteX4-19" fmla="*/ 0 w 12192000"/>
              <a:gd name="connsiteY4-20" fmla="*/ 0 h 1958622"/>
              <a:gd name="connsiteX0-21" fmla="*/ 0 w 12192000"/>
              <a:gd name="connsiteY0-22" fmla="*/ 0 h 1958622"/>
              <a:gd name="connsiteX1-23" fmla="*/ 12146844 w 12192000"/>
              <a:gd name="connsiteY1-24" fmla="*/ 643467 h 1958622"/>
              <a:gd name="connsiteX2-25" fmla="*/ 12192000 w 12192000"/>
              <a:gd name="connsiteY2-26" fmla="*/ 1958622 h 1958622"/>
              <a:gd name="connsiteX3-27" fmla="*/ 0 w 12192000"/>
              <a:gd name="connsiteY3-28" fmla="*/ 1958622 h 1958622"/>
              <a:gd name="connsiteX4-29" fmla="*/ 0 w 12192000"/>
              <a:gd name="connsiteY4-30" fmla="*/ 0 h 1958622"/>
              <a:gd name="connsiteX0-31" fmla="*/ 0 w 12192000"/>
              <a:gd name="connsiteY0-32" fmla="*/ 0 h 1958622"/>
              <a:gd name="connsiteX1-33" fmla="*/ 12191999 w 12192000"/>
              <a:gd name="connsiteY1-34" fmla="*/ 643467 h 1958622"/>
              <a:gd name="connsiteX2-35" fmla="*/ 12192000 w 12192000"/>
              <a:gd name="connsiteY2-36" fmla="*/ 1958622 h 1958622"/>
              <a:gd name="connsiteX3-37" fmla="*/ 0 w 12192000"/>
              <a:gd name="connsiteY3-38" fmla="*/ 1958622 h 1958622"/>
              <a:gd name="connsiteX4-39" fmla="*/ 0 w 12192000"/>
              <a:gd name="connsiteY4-40" fmla="*/ 0 h 1958622"/>
              <a:gd name="connsiteX0-41" fmla="*/ 0 w 12214577"/>
              <a:gd name="connsiteY0-42" fmla="*/ 0 h 1778000"/>
              <a:gd name="connsiteX1-43" fmla="*/ 12214576 w 12214577"/>
              <a:gd name="connsiteY1-44" fmla="*/ 462845 h 1778000"/>
              <a:gd name="connsiteX2-45" fmla="*/ 12214577 w 12214577"/>
              <a:gd name="connsiteY2-46" fmla="*/ 1778000 h 1778000"/>
              <a:gd name="connsiteX3-47" fmla="*/ 22577 w 12214577"/>
              <a:gd name="connsiteY3-48" fmla="*/ 1778000 h 1778000"/>
              <a:gd name="connsiteX4-49" fmla="*/ 0 w 12214577"/>
              <a:gd name="connsiteY4-50" fmla="*/ 0 h 177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4577" h="1778000">
                <a:moveTo>
                  <a:pt x="0" y="0"/>
                </a:moveTo>
                <a:cubicBezTo>
                  <a:pt x="4538133" y="2099733"/>
                  <a:pt x="8331198" y="-733778"/>
                  <a:pt x="12214576" y="462845"/>
                </a:cubicBezTo>
                <a:cubicBezTo>
                  <a:pt x="12214576" y="901230"/>
                  <a:pt x="12214577" y="1339615"/>
                  <a:pt x="12214577" y="1778000"/>
                </a:cubicBezTo>
                <a:lnTo>
                  <a:pt x="22577" y="1778000"/>
                </a:lnTo>
                <a:lnTo>
                  <a:pt x="0" y="0"/>
                </a:lnTo>
                <a:close/>
              </a:path>
            </a:pathLst>
          </a:custGeom>
          <a:solidFill>
            <a:srgbClr val="D0B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73659" y="478028"/>
            <a:ext cx="11045952" cy="5900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9"/>
          <p:cNvSpPr txBox="1"/>
          <p:nvPr/>
        </p:nvSpPr>
        <p:spPr>
          <a:xfrm>
            <a:off x="2552700" y="546735"/>
            <a:ext cx="7265035" cy="738505"/>
          </a:xfrm>
          <a:prstGeom prst="rect">
            <a:avLst/>
          </a:prstGeom>
          <a:noFill/>
        </p:spPr>
        <p:txBody>
          <a:bodyPr wrap="square" lIns="0" tIns="0" rIns="0" bIns="0" rtlCol="0">
            <a:spAutoFit/>
          </a:bodyPr>
          <a:lstStyle/>
          <a:p>
            <a:pPr algn="ctr"/>
            <a:r>
              <a:rPr lang="zh-CN" altLang="en-US" sz="2400" b="1">
                <a:latin typeface="楷体" panose="02010609060101010101" charset="-122"/>
                <a:ea typeface="楷体" panose="02010609060101010101" charset="-122"/>
                <a:cs typeface="楷体" panose="02010609060101010101" charset="-122"/>
                <a:sym typeface="+mn-ea"/>
              </a:rPr>
              <a:t>五、</a:t>
            </a:r>
            <a:r>
              <a:rPr lang="en-US" altLang="zh-CN" sz="2400" b="1">
                <a:latin typeface="楷体" panose="02010609060101010101" charset="-122"/>
                <a:ea typeface="楷体" panose="02010609060101010101" charset="-122"/>
                <a:cs typeface="楷体" panose="02010609060101010101" charset="-122"/>
                <a:sym typeface="+mn-ea"/>
              </a:rPr>
              <a:t> </a:t>
            </a:r>
            <a:r>
              <a:rPr lang="zh-CN" altLang="en-US" sz="2400" b="1">
                <a:latin typeface="楷体" panose="02010609060101010101" charset="-122"/>
                <a:ea typeface="楷体" panose="02010609060101010101" charset="-122"/>
                <a:cs typeface="楷体" panose="02010609060101010101" charset="-122"/>
                <a:sym typeface="+mn-ea"/>
              </a:rPr>
              <a:t>美术学科与体育学科的融合</a:t>
            </a:r>
            <a:r>
              <a:rPr lang="en-US" altLang="zh-CN" sz="2400" b="1">
                <a:latin typeface="楷体" panose="02010609060101010101" charset="-122"/>
                <a:ea typeface="楷体" panose="02010609060101010101" charset="-122"/>
                <a:cs typeface="楷体" panose="02010609060101010101" charset="-122"/>
                <a:sym typeface="+mn-ea"/>
              </a:rPr>
              <a:t> </a:t>
            </a:r>
            <a:r>
              <a:rPr sz="24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sym typeface="+mn-ea"/>
              </a:rPr>
              <a:t>——</a:t>
            </a:r>
            <a:r>
              <a:rPr lang="en-US" sz="2400" b="1" spc="300" dirty="0">
                <a:solidFill>
                  <a:schemeClr val="tx1">
                    <a:lumMod val="85000"/>
                    <a:lumOff val="15000"/>
                  </a:schemeClr>
                </a:solidFill>
                <a:latin typeface="楷体" panose="02010609060101010101" charset="-122"/>
                <a:ea typeface="楷体" panose="02010609060101010101" charset="-122"/>
                <a:cs typeface="楷体" panose="02010609060101010101" charset="-122"/>
                <a:sym typeface="+mn-ea"/>
              </a:rPr>
              <a:t> </a:t>
            </a:r>
            <a:r>
              <a:rPr lang="zh-CN" altLang="en-US" sz="2400" b="1">
                <a:latin typeface="楷体" panose="02010609060101010101" charset="-122"/>
                <a:ea typeface="楷体" panose="02010609060101010101" charset="-122"/>
                <a:cs typeface="楷体" panose="02010609060101010101" charset="-122"/>
                <a:sym typeface="+mn-ea"/>
              </a:rPr>
              <a:t>激活思维的</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抽象性</a:t>
            </a:r>
            <a:endParaRPr lang="en-US" sz="2400" spc="300" dirty="0">
              <a:solidFill>
                <a:schemeClr val="tx1">
                  <a:lumMod val="85000"/>
                  <a:lumOff val="15000"/>
                </a:schemeClr>
              </a:solidFill>
              <a:latin typeface="字魂43号-国朝手书" panose="00000500000000000000" pitchFamily="2" charset="-122"/>
              <a:ea typeface="字魂43号-国朝手书" panose="00000500000000000000" pitchFamily="2" charset="-122"/>
            </a:endParaRPr>
          </a:p>
        </p:txBody>
      </p:sp>
      <p:sp>
        <p:nvSpPr>
          <p:cNvPr id="9" name="TextBox 51"/>
          <p:cNvSpPr txBox="1"/>
          <p:nvPr/>
        </p:nvSpPr>
        <p:spPr>
          <a:xfrm>
            <a:off x="1337310" y="4539615"/>
            <a:ext cx="9492615" cy="1477010"/>
          </a:xfrm>
          <a:prstGeom prst="rect">
            <a:avLst/>
          </a:prstGeom>
          <a:noFill/>
        </p:spPr>
        <p:txBody>
          <a:bodyPr wrap="square" lIns="0" tIns="0" rIns="0" bIns="0" rtlCol="0">
            <a:spAutoFit/>
          </a:bodyPr>
          <a:lstStyle/>
          <a:p>
            <a:pPr algn="l">
              <a:lnSpc>
                <a:spcPct val="150000"/>
              </a:lnSpc>
              <a:spcBef>
                <a:spcPct val="20000"/>
              </a:spcBef>
              <a:spcAft>
                <a:spcPts val="600"/>
              </a:spcAft>
              <a:buClr>
                <a:schemeClr val="accent1">
                  <a:lumMod val="75000"/>
                </a:schemeClr>
              </a:buClr>
              <a:buSzPct val="145000"/>
            </a:pPr>
            <a:r>
              <a:rPr lang="en-US"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   </a:t>
            </a:r>
            <a:r>
              <a:rPr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在《单脚交换跳短绳》教学的游戏环节</a:t>
            </a:r>
            <a:r>
              <a:rPr lang="zh-CN"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sz="1600" b="1" spc="300" dirty="0">
                <a:solidFill>
                  <a:schemeClr val="tx1"/>
                </a:solidFill>
                <a:latin typeface="宋体" panose="02010600030101010101" pitchFamily="2" charset="-122"/>
                <a:ea typeface="宋体" panose="02010600030101010101" pitchFamily="2" charset="-122"/>
                <a:cs typeface="宋体" panose="02010600030101010101" pitchFamily="2" charset="-122"/>
              </a:rPr>
              <a:t>可让学生通过依次跳短绳到达某一个目标后， 依次将跳绳进行连续拼接，最后变成“一棵大树”或“一只小兔子” 等抽象的事物，比哪组的拼图最有创意或者最像教师所要求拼的物体。这不仅激活了思维的抽象性，还培养了学生的合作能力和集体主义精神。</a:t>
            </a:r>
            <a:endParaRPr sz="1600" b="1" spc="3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p:nvPr/>
        </p:nvPicPr>
        <p:blipFill>
          <a:blip r:embed="rId1"/>
          <a:stretch>
            <a:fillRect/>
          </a:stretch>
        </p:blipFill>
        <p:spPr>
          <a:xfrm>
            <a:off x="4988560" y="4368800"/>
            <a:ext cx="7620" cy="7620"/>
          </a:xfrm>
          <a:prstGeom prst="rect">
            <a:avLst/>
          </a:prstGeom>
          <a:noFill/>
          <a:ln w="9525">
            <a:noFill/>
          </a:ln>
        </p:spPr>
      </p:pic>
      <p:pic>
        <p:nvPicPr>
          <p:cNvPr id="4" name="图片 3"/>
          <p:cNvPicPr/>
          <p:nvPr/>
        </p:nvPicPr>
        <p:blipFill>
          <a:blip r:embed="rId1"/>
          <a:stretch>
            <a:fillRect/>
          </a:stretch>
        </p:blipFill>
        <p:spPr>
          <a:xfrm>
            <a:off x="4988560" y="4368800"/>
            <a:ext cx="7620" cy="7620"/>
          </a:xfrm>
          <a:prstGeom prst="rect">
            <a:avLst/>
          </a:prstGeom>
          <a:noFill/>
          <a:ln w="9525">
            <a:noFill/>
          </a:ln>
        </p:spPr>
      </p:pic>
      <p:pic>
        <p:nvPicPr>
          <p:cNvPr id="5" name="图片 4"/>
          <p:cNvPicPr/>
          <p:nvPr/>
        </p:nvPicPr>
        <p:blipFill>
          <a:blip r:embed="rId1"/>
          <a:stretch>
            <a:fillRect/>
          </a:stretch>
        </p:blipFill>
        <p:spPr>
          <a:xfrm>
            <a:off x="4988560" y="4368800"/>
            <a:ext cx="7620" cy="7620"/>
          </a:xfrm>
          <a:prstGeom prst="rect">
            <a:avLst/>
          </a:prstGeom>
          <a:noFill/>
          <a:ln w="9525">
            <a:noFill/>
          </a:ln>
        </p:spPr>
      </p:pic>
      <p:pic>
        <p:nvPicPr>
          <p:cNvPr id="34" name="图片 33"/>
          <p:cNvPicPr>
            <a:picLocks noChangeAspect="1"/>
          </p:cNvPicPr>
          <p:nvPr/>
        </p:nvPicPr>
        <p:blipFill>
          <a:blip r:embed="rId2"/>
          <a:stretch>
            <a:fillRect/>
          </a:stretch>
        </p:blipFill>
        <p:spPr>
          <a:xfrm>
            <a:off x="1468755" y="1338580"/>
            <a:ext cx="3169285" cy="2880360"/>
          </a:xfrm>
          <a:prstGeom prst="rect">
            <a:avLst/>
          </a:prstGeom>
        </p:spPr>
      </p:pic>
      <p:pic>
        <p:nvPicPr>
          <p:cNvPr id="35" name="图片 34"/>
          <p:cNvPicPr>
            <a:picLocks noChangeAspect="1"/>
          </p:cNvPicPr>
          <p:nvPr/>
        </p:nvPicPr>
        <p:blipFill>
          <a:blip r:embed="rId3"/>
          <a:stretch>
            <a:fillRect/>
          </a:stretch>
        </p:blipFill>
        <p:spPr>
          <a:xfrm>
            <a:off x="5064125" y="1753870"/>
            <a:ext cx="2712720" cy="2316480"/>
          </a:xfrm>
          <a:prstGeom prst="rect">
            <a:avLst/>
          </a:prstGeom>
        </p:spPr>
      </p:pic>
      <p:pic>
        <p:nvPicPr>
          <p:cNvPr id="36" name="图片 35"/>
          <p:cNvPicPr>
            <a:picLocks noChangeAspect="1"/>
          </p:cNvPicPr>
          <p:nvPr/>
        </p:nvPicPr>
        <p:blipFill>
          <a:blip r:embed="rId4"/>
          <a:stretch>
            <a:fillRect/>
          </a:stretch>
        </p:blipFill>
        <p:spPr>
          <a:xfrm>
            <a:off x="7878445" y="1548765"/>
            <a:ext cx="3517900" cy="2454910"/>
          </a:xfrm>
          <a:prstGeom prst="rect">
            <a:avLst/>
          </a:prstGeom>
        </p:spPr>
      </p:pic>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2856,&quot;width&quot;:4992}"/>
</p:tagLst>
</file>

<file path=ppt/tags/tag2.xml><?xml version="1.0" encoding="utf-8"?>
<p:tagLst xmlns:p="http://schemas.openxmlformats.org/presentationml/2006/main">
  <p:tag name="COMMONDATA" val="eyJjb3VudCI6NiwiaGRpZCI6IjdmMzYwZDk4MjVkNWEzMWMzNzMzMDVhYjgzZjliM2FjIiwidXNlckNvdW50Ijoy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1658</Words>
  <Application>WPS 演示</Application>
  <PresentationFormat>宽屏</PresentationFormat>
  <Paragraphs>52</Paragraphs>
  <Slides>10</Slides>
  <Notes>16</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10</vt:i4>
      </vt:variant>
    </vt:vector>
  </HeadingPairs>
  <TitlesOfParts>
    <vt:vector size="25" baseType="lpstr">
      <vt:lpstr>Arial</vt:lpstr>
      <vt:lpstr>宋体</vt:lpstr>
      <vt:lpstr>Wingdings</vt:lpstr>
      <vt:lpstr>从未如此可爱</vt:lpstr>
      <vt:lpstr>字魂27号-布丁体</vt:lpstr>
      <vt:lpstr>楷体</vt:lpstr>
      <vt:lpstr>流浪小行星</vt:lpstr>
      <vt:lpstr>字魂43号-国朝手书</vt:lpstr>
      <vt:lpstr>等线</vt:lpstr>
      <vt:lpstr>微软雅黑</vt:lpstr>
      <vt:lpstr>Arial Unicode MS</vt:lpstr>
      <vt:lpstr>等线 Light</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ming an</dc:creator>
  <cp:lastModifiedBy>新桥二小01</cp:lastModifiedBy>
  <cp:revision>13</cp:revision>
  <dcterms:created xsi:type="dcterms:W3CDTF">2019-08-21T22:24:00Z</dcterms:created>
  <dcterms:modified xsi:type="dcterms:W3CDTF">2022-05-18T02:09:20Z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TemplateUUID">
    <vt:lpwstr>v1.0_mb_QHhluZVMQNFcb7xJgOKkrA==</vt:lpwstr>
  </property>
  <property fmtid="{D5CDD505-2E9C-101B-9397-08002B2CF9AE}" pid="4" name="ICV">
    <vt:lpwstr>F1AF0F6FC05F409589952A4EC6062246</vt:lpwstr>
  </property>
</Properties>
</file>