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sldIdLst>
    <p:sldId id="1065" r:id="rId4"/>
    <p:sldId id="1066" r:id="rId5"/>
    <p:sldId id="878" r:id="rId7"/>
    <p:sldId id="1001" r:id="rId8"/>
    <p:sldId id="795" r:id="rId9"/>
    <p:sldId id="684" r:id="rId10"/>
    <p:sldId id="685" r:id="rId11"/>
    <p:sldId id="686" r:id="rId12"/>
    <p:sldId id="687" r:id="rId13"/>
    <p:sldId id="688" r:id="rId14"/>
    <p:sldId id="689" r:id="rId15"/>
    <p:sldId id="690" r:id="rId16"/>
    <p:sldId id="691" r:id="rId17"/>
    <p:sldId id="840" r:id="rId18"/>
    <p:sldId id="991" r:id="rId19"/>
    <p:sldId id="992" r:id="rId20"/>
    <p:sldId id="993" r:id="rId21"/>
    <p:sldId id="994" r:id="rId22"/>
    <p:sldId id="995" r:id="rId23"/>
    <p:sldId id="996" r:id="rId24"/>
    <p:sldId id="997" r:id="rId25"/>
    <p:sldId id="998" r:id="rId26"/>
    <p:sldId id="999" r:id="rId27"/>
    <p:sldId id="1000" r:id="rId28"/>
    <p:sldId id="1067" r:id="rId29"/>
    <p:sldId id="1068" r:id="rId30"/>
    <p:sldId id="1069" r:id="rId31"/>
    <p:sldId id="1070" r:id="rId32"/>
    <p:sldId id="1071" r:id="rId33"/>
    <p:sldId id="1096" r:id="rId34"/>
    <p:sldId id="1097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/>
  <p:cmAuthor id="2" name="chen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BDD6F5"/>
    <a:srgbClr val="DCE6F2"/>
    <a:srgbClr val="68D6B4"/>
    <a:srgbClr val="E6A2C6"/>
    <a:srgbClr val="90E8C6"/>
    <a:srgbClr val="69F3F3"/>
    <a:srgbClr val="C990E0"/>
    <a:srgbClr val="29AD6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60"/>
  </p:normalViewPr>
  <p:slideViewPr>
    <p:cSldViewPr>
      <p:cViewPr varScale="1">
        <p:scale>
          <a:sx n="70" d="100"/>
          <a:sy n="70" d="100"/>
        </p:scale>
        <p:origin x="1380" y="66"/>
      </p:cViewPr>
      <p:guideLst>
        <p:guide orient="horz" pos="2053"/>
        <p:guide pos="2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79A2E-4872-423F-BE3D-26C2AA5F16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4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4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4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2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2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2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2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8989-6EBA-4147-9777-765D4258FD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35"/>
            <a:ext cx="7772400" cy="147010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400"/>
            <a:ext cx="6400800" cy="17526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51"/>
            <a:ext cx="8229600" cy="114305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84"/>
            <a:ext cx="8229600" cy="452619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85"/>
            <a:ext cx="2057400" cy="438807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85"/>
            <a:ext cx="6019800" cy="438807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" r="462"/>
          <a:stretch>
            <a:fillRect/>
          </a:stretch>
        </p:blipFill>
        <p:spPr>
          <a:xfrm>
            <a:off x="0" y="0"/>
            <a:ext cx="9157020" cy="6070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35"/>
            <a:ext cx="7772400" cy="147010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400"/>
            <a:ext cx="6400800" cy="17526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51"/>
            <a:ext cx="8229600" cy="114305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84"/>
            <a:ext cx="8229600" cy="45261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128"/>
            <a:ext cx="7772400" cy="136214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863"/>
            <a:ext cx="7772400" cy="15002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903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63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823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83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51"/>
            <a:ext cx="8229600" cy="114305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212"/>
            <a:ext cx="4038600" cy="3394249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212"/>
            <a:ext cx="4038600" cy="3394249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51"/>
            <a:ext cx="8229600" cy="11430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92"/>
            <a:ext cx="4040188" cy="6397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9035" indent="0">
              <a:buNone/>
              <a:defRPr sz="2135" b="1"/>
            </a:lvl5pPr>
            <a:lvl6pPr marL="3048635" indent="0">
              <a:buNone/>
              <a:defRPr sz="2135" b="1"/>
            </a:lvl6pPr>
            <a:lvl7pPr marL="3658235" indent="0">
              <a:buNone/>
              <a:defRPr sz="2135" b="1"/>
            </a:lvl7pPr>
            <a:lvl8pPr marL="4267835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987"/>
            <a:ext cx="4040188" cy="395149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92"/>
            <a:ext cx="4041775" cy="6397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9035" indent="0">
              <a:buNone/>
              <a:defRPr sz="2135" b="1"/>
            </a:lvl5pPr>
            <a:lvl6pPr marL="3048635" indent="0">
              <a:buNone/>
              <a:defRPr sz="2135" b="1"/>
            </a:lvl6pPr>
            <a:lvl7pPr marL="3658235" indent="0">
              <a:buNone/>
              <a:defRPr sz="2135" b="1"/>
            </a:lvl7pPr>
            <a:lvl8pPr marL="4267835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987"/>
            <a:ext cx="4041775" cy="395149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51"/>
            <a:ext cx="8229600" cy="114305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51"/>
            <a:ext cx="8229600" cy="114305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84"/>
            <a:ext cx="8229600" cy="45261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63"/>
            <a:ext cx="3008313" cy="1162110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415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75"/>
            <a:ext cx="3008313" cy="4691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9035" indent="0">
              <a:buNone/>
              <a:defRPr sz="1200"/>
            </a:lvl5pPr>
            <a:lvl6pPr marL="3048635" indent="0">
              <a:buNone/>
              <a:defRPr sz="1200"/>
            </a:lvl6pPr>
            <a:lvl7pPr marL="3658235" indent="0">
              <a:buNone/>
              <a:defRPr sz="1200"/>
            </a:lvl7pPr>
            <a:lvl8pPr marL="4267835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847"/>
            <a:ext cx="5486400" cy="566768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806"/>
            <a:ext cx="5486400" cy="4115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9035" indent="0">
              <a:buNone/>
              <a:defRPr sz="2665"/>
            </a:lvl5pPr>
            <a:lvl6pPr marL="3048635" indent="0">
              <a:buNone/>
              <a:defRPr sz="2665"/>
            </a:lvl6pPr>
            <a:lvl7pPr marL="3658235" indent="0">
              <a:buNone/>
              <a:defRPr sz="2665"/>
            </a:lvl7pPr>
            <a:lvl8pPr marL="4267835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614"/>
            <a:ext cx="5486400" cy="804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9035" indent="0">
              <a:buNone/>
              <a:defRPr sz="1200"/>
            </a:lvl5pPr>
            <a:lvl6pPr marL="3048635" indent="0">
              <a:buNone/>
              <a:defRPr sz="1200"/>
            </a:lvl6pPr>
            <a:lvl7pPr marL="3658235" indent="0">
              <a:buNone/>
              <a:defRPr sz="1200"/>
            </a:lvl7pPr>
            <a:lvl8pPr marL="4267835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51"/>
            <a:ext cx="8229600" cy="114305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84"/>
            <a:ext cx="8229600" cy="452619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85"/>
            <a:ext cx="2057400" cy="438807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85"/>
            <a:ext cx="6019800" cy="438807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" r="462"/>
          <a:stretch>
            <a:fillRect/>
          </a:stretch>
        </p:blipFill>
        <p:spPr>
          <a:xfrm>
            <a:off x="0" y="0"/>
            <a:ext cx="9157020" cy="6070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128"/>
            <a:ext cx="7772400" cy="136214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863"/>
            <a:ext cx="7772400" cy="15002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903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63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823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83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51"/>
            <a:ext cx="8229600" cy="114305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212"/>
            <a:ext cx="4038600" cy="3394249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212"/>
            <a:ext cx="4038600" cy="3394249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51"/>
            <a:ext cx="8229600" cy="11430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92"/>
            <a:ext cx="4040188" cy="6397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9035" indent="0">
              <a:buNone/>
              <a:defRPr sz="2135" b="1"/>
            </a:lvl5pPr>
            <a:lvl6pPr marL="3048635" indent="0">
              <a:buNone/>
              <a:defRPr sz="2135" b="1"/>
            </a:lvl6pPr>
            <a:lvl7pPr marL="3658235" indent="0">
              <a:buNone/>
              <a:defRPr sz="2135" b="1"/>
            </a:lvl7pPr>
            <a:lvl8pPr marL="4267835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987"/>
            <a:ext cx="4040188" cy="395149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92"/>
            <a:ext cx="4041775" cy="6397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9035" indent="0">
              <a:buNone/>
              <a:defRPr sz="2135" b="1"/>
            </a:lvl5pPr>
            <a:lvl6pPr marL="3048635" indent="0">
              <a:buNone/>
              <a:defRPr sz="2135" b="1"/>
            </a:lvl6pPr>
            <a:lvl7pPr marL="3658235" indent="0">
              <a:buNone/>
              <a:defRPr sz="2135" b="1"/>
            </a:lvl7pPr>
            <a:lvl8pPr marL="4267835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987"/>
            <a:ext cx="4041775" cy="395149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51"/>
            <a:ext cx="8229600" cy="114305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63"/>
            <a:ext cx="3008313" cy="1162110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415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75"/>
            <a:ext cx="3008313" cy="4691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9035" indent="0">
              <a:buNone/>
              <a:defRPr sz="1200"/>
            </a:lvl5pPr>
            <a:lvl6pPr marL="3048635" indent="0">
              <a:buNone/>
              <a:defRPr sz="1200"/>
            </a:lvl6pPr>
            <a:lvl7pPr marL="3658235" indent="0">
              <a:buNone/>
              <a:defRPr sz="1200"/>
            </a:lvl7pPr>
            <a:lvl8pPr marL="4267835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847"/>
            <a:ext cx="5486400" cy="566768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806"/>
            <a:ext cx="5486400" cy="4115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9035" indent="0">
              <a:buNone/>
              <a:defRPr sz="2665"/>
            </a:lvl5pPr>
            <a:lvl6pPr marL="3048635" indent="0">
              <a:buNone/>
              <a:defRPr sz="2665"/>
            </a:lvl6pPr>
            <a:lvl7pPr marL="3658235" indent="0">
              <a:buNone/>
              <a:defRPr sz="2665"/>
            </a:lvl7pPr>
            <a:lvl8pPr marL="4267835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614"/>
            <a:ext cx="5486400" cy="804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9035" indent="0">
              <a:buNone/>
              <a:defRPr sz="1200"/>
            </a:lvl5pPr>
            <a:lvl6pPr marL="3048635" indent="0">
              <a:buNone/>
              <a:defRPr sz="1200"/>
            </a:lvl6pPr>
            <a:lvl7pPr marL="3658235" indent="0">
              <a:buNone/>
              <a:defRPr sz="1200"/>
            </a:lvl7pPr>
            <a:lvl8pPr marL="4267835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678"/>
            <a:ext cx="2895600" cy="3651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678"/>
            <a:ext cx="2133600" cy="365144"/>
          </a:xfrm>
          <a:prstGeom prst="rect">
            <a:avLst/>
          </a:prstGeo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hf hd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505"/>
            <a:ext cx="9144000" cy="685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83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343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303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2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8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505"/>
            <a:ext cx="9144000" cy="685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83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343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303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2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8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19.png"/><Relationship Id="rId2" Type="http://schemas.openxmlformats.org/officeDocument/2006/relationships/hyperlink" Target="http://baike.baidu.com/view/432077.htm" TargetMode="External"/><Relationship Id="rId1" Type="http://schemas.openxmlformats.org/officeDocument/2006/relationships/hyperlink" Target="http://baike.baidu.com/view/4274511.htm" TargetMode="Externa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3.jpe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2.emf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8.jpeg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19.png"/><Relationship Id="rId3" Type="http://schemas.openxmlformats.org/officeDocument/2006/relationships/hyperlink" Target="http://baike.baidu.com/view/744215.htm" TargetMode="External"/><Relationship Id="rId2" Type="http://schemas.openxmlformats.org/officeDocument/2006/relationships/hyperlink" Target="http://baike.baidu.com/view/76132.htm" TargetMode="External"/><Relationship Id="rId1" Type="http://schemas.openxmlformats.org/officeDocument/2006/relationships/hyperlink" Target="http://baike.baidu.com/view/439427.ht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.xml"/><Relationship Id="rId7" Type="http://schemas.openxmlformats.org/officeDocument/2006/relationships/image" Target="../media/image10.png"/><Relationship Id="rId6" Type="http://schemas.openxmlformats.org/officeDocument/2006/relationships/image" Target="../media/image16.emf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2.emf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27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1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jpeg"/><Relationship Id="rId2" Type="http://schemas.openxmlformats.org/officeDocument/2006/relationships/image" Target="../media/image19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7985" y="6356678"/>
            <a:ext cx="2133600" cy="365144"/>
          </a:xfr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235835" y="6356985"/>
            <a:ext cx="4502150" cy="365125"/>
          </a:xfr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>
              <a:effectLst/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8305" y="2444115"/>
            <a:ext cx="2747645" cy="1969135"/>
          </a:xfrm>
          <a:prstGeom prst="rect">
            <a:avLst/>
          </a:prstGeom>
        </p:spPr>
      </p:pic>
      <p:pic>
        <p:nvPicPr>
          <p:cNvPr id="4" name="图片 3" descr="381ce730b9c1578b71df9412f2c906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0" y="2364740"/>
            <a:ext cx="2310765" cy="172466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/>
        </p:nvSpPr>
        <p:spPr>
          <a:xfrm>
            <a:off x="546100" y="1100455"/>
            <a:ext cx="7859395" cy="102933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  <p:txBody>
          <a:bodyPr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  <a:cs typeface="童年" panose="030F0702030302020204" pitchFamily="66" charset="-122"/>
              </a:rPr>
              <a:t>“</a:t>
            </a:r>
            <a:r>
              <a:rPr lang="zh-CN" alt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  <a:cs typeface="童年" panose="030F0702030302020204" pitchFamily="66" charset="-122"/>
              </a:rPr>
              <a:t>饭米粒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  <a:cs typeface="童年" panose="030F0702030302020204" pitchFamily="66" charset="-122"/>
              </a:rPr>
              <a:t>”</a:t>
            </a:r>
            <a:r>
              <a:rPr lang="zh-CN" alt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  <a:cs typeface="童年" panose="030F0702030302020204" pitchFamily="66" charset="-122"/>
              </a:rPr>
              <a:t>小课堂</a:t>
            </a:r>
            <a:endParaRPr lang="zh-CN" altLang="en-US" sz="6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童年" panose="030F0702030302020204" pitchFamily="66" charset="-122"/>
            </a:endParaRPr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60960" y="4580255"/>
            <a:ext cx="9022715" cy="12858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reflection blurRad="431800" stA="45000" endPos="65000" dist="50800" dir="5400000" sy="-100000" algn="bl" rotWithShape="0"/>
          </a:effectLst>
        </p:spPr>
        <p:txBody>
          <a:bodyPr>
            <a:noAutofit/>
            <a:flatTx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童年" panose="030F0702030302020204" pitchFamily="66" charset="-122"/>
              </a:rPr>
              <a:t>新北区市场监督管理局</a:t>
            </a:r>
            <a:endParaRPr lang="zh-CN" altLang="en-US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童年" panose="030F0702030302020204" pitchFamily="66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童年" panose="030F0702030302020204" pitchFamily="66" charset="-122"/>
                <a:sym typeface="+mn-ea"/>
              </a:rPr>
              <a:t>常州市新北区消费者协会</a:t>
            </a:r>
            <a:endParaRPr lang="zh-CN" altLang="en-US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童年" panose="030F0702030302020204" pitchFamily="66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童年" panose="030F0702030302020204" pitchFamily="66" charset="-122"/>
              </a:rPr>
              <a:t>常州常检一诺食品检测中心有限公司</a:t>
            </a:r>
            <a:endParaRPr lang="zh-CN" altLang="en-US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童年" panose="030F0702030302020204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03985" y="5013325"/>
            <a:ext cx="6927850" cy="4375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zh-CN" sz="24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烧烤食物易被烧焦，烧糊，可能致病致癌。</a:t>
            </a:r>
            <a:endParaRPr lang="zh-CN" altLang="zh-CN" sz="2400" b="1" dirty="0">
              <a:solidFill>
                <a:schemeClr val="accent5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0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263525" y="1054100"/>
            <a:ext cx="4426585" cy="790575"/>
            <a:chOff x="4164275" y="-1590980"/>
            <a:chExt cx="4740798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13" name="组合 12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21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4" name="Picture 31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5"/>
            <p:cNvSpPr/>
            <p:nvPr/>
          </p:nvSpPr>
          <p:spPr bwMode="auto">
            <a:xfrm>
              <a:off x="4997433" y="-1495067"/>
              <a:ext cx="3907640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232665" y="-1409186"/>
              <a:ext cx="3525897" cy="521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No.5</a:t>
              </a:r>
              <a:r>
                <a:rPr lang="en-US" altLang="zh-CN" sz="28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zh-CN" altLang="en-US" sz="28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烧烤类食品</a:t>
              </a:r>
              <a:endParaRPr lang="zh-CN" altLang="en-US" sz="2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endParaRPr>
            </a:p>
          </p:txBody>
        </p:sp>
      </p:grpSp>
      <p:cxnSp>
        <p:nvCxnSpPr>
          <p:cNvPr id="23" name="直接连接符 22"/>
          <p:cNvCxnSpPr>
            <a:stCxn id="19" idx="2"/>
            <a:endCxn id="19" idx="3"/>
          </p:cNvCxnSpPr>
          <p:nvPr/>
        </p:nvCxnSpPr>
        <p:spPr>
          <a:xfrm flipH="1">
            <a:off x="1041648" y="1729696"/>
            <a:ext cx="364871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2359660" y="1124585"/>
            <a:ext cx="3220085" cy="254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270" y="1787525"/>
            <a:ext cx="3886200" cy="2590800"/>
          </a:xfrm>
          <a:prstGeom prst="round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708900" y="6356985"/>
            <a:ext cx="977900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3124200" y="6356985"/>
            <a:ext cx="3681730" cy="365125"/>
          </a:xfrm>
        </p:spPr>
        <p:txBody>
          <a:bodyPr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80" y="1844675"/>
            <a:ext cx="4022090" cy="253428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43535" y="4869180"/>
            <a:ext cx="8457565" cy="807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zh-CN" sz="24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常吃可导致体重增加，甚至出现血糖和血脂升高，严重危害健康。</a:t>
            </a:r>
            <a:endParaRPr lang="zh-CN" altLang="zh-CN" sz="2400" b="1" dirty="0">
              <a:solidFill>
                <a:schemeClr val="accent5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63525" y="1040765"/>
            <a:ext cx="5756275" cy="767080"/>
            <a:chOff x="4164275" y="-1590980"/>
            <a:chExt cx="3372646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15" name="组合 14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22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3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6" name="Picture 31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5"/>
            <p:cNvSpPr/>
            <p:nvPr/>
          </p:nvSpPr>
          <p:spPr bwMode="auto">
            <a:xfrm>
              <a:off x="4997433" y="-1495067"/>
              <a:ext cx="2539488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5109144" y="-1453037"/>
              <a:ext cx="2160239" cy="53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No.6 </a:t>
              </a:r>
              <a:r>
                <a:rPr lang="zh-CN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楷体_GB2312" pitchFamily="1" charset="-122"/>
                  <a:sym typeface="+mn-ea"/>
                </a:rPr>
                <a:t>冷冻甜品类食品</a:t>
              </a:r>
              <a:endPara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楷体_GB2312" pitchFamily="1" charset="-122"/>
                <a:sym typeface="+mn-ea"/>
              </a:endParaRPr>
            </a:p>
          </p:txBody>
        </p:sp>
      </p:grpSp>
      <p:cxnSp>
        <p:nvCxnSpPr>
          <p:cNvPr id="24" name="直接连接符 23"/>
          <p:cNvCxnSpPr>
            <a:stCxn id="20" idx="2"/>
            <a:endCxn id="20" idx="3"/>
          </p:cNvCxnSpPr>
          <p:nvPr/>
        </p:nvCxnSpPr>
        <p:spPr>
          <a:xfrm flipH="1">
            <a:off x="1685176" y="1696676"/>
            <a:ext cx="433451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1096408" y="115025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pic>
        <p:nvPicPr>
          <p:cNvPr id="39940" name="Picture 4" descr="xinsrc_0520702150823638083812"/>
          <p:cNvPicPr/>
          <p:nvPr/>
        </p:nvPicPr>
        <p:blipFill>
          <a:blip r:embed="rId2"/>
          <a:stretch>
            <a:fillRect/>
          </a:stretch>
        </p:blipFill>
        <p:spPr>
          <a:xfrm>
            <a:off x="566103" y="1989138"/>
            <a:ext cx="3600000" cy="288000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39939" name="Picture 3" descr="2005714164117202"/>
          <p:cNvPicPr/>
          <p:nvPr/>
        </p:nvPicPr>
        <p:blipFill>
          <a:blip r:embed="rId3"/>
          <a:stretch>
            <a:fillRect/>
          </a:stretch>
        </p:blipFill>
        <p:spPr>
          <a:xfrm>
            <a:off x="4165918" y="1989138"/>
            <a:ext cx="3600000" cy="288000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620635" y="6356985"/>
            <a:ext cx="1066165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3124200" y="6356985"/>
            <a:ext cx="3801745" cy="365125"/>
          </a:xfrm>
        </p:spPr>
        <p:txBody>
          <a:bodyPr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0.87066 0.007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2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06500" y="4959350"/>
            <a:ext cx="7025005" cy="807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/>
            <a:r>
              <a:rPr lang="zh-CN" altLang="zh-CN" sz="24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含三大致癌物质之一：亚硝胺，盐分过高，含防腐剂、香精。</a:t>
            </a:r>
            <a:r>
              <a:rPr lang="zh-CN" altLang="zh-CN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endParaRPr lang="zh-CN" altLang="zh-CN" b="1" dirty="0">
              <a:solidFill>
                <a:schemeClr val="accent5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10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263525" y="996315"/>
            <a:ext cx="5486400" cy="830795"/>
            <a:chOff x="4164275" y="-1590980"/>
            <a:chExt cx="3372646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16" name="组合 15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23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4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7" name="Picture 31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5"/>
            <p:cNvSpPr/>
            <p:nvPr/>
          </p:nvSpPr>
          <p:spPr bwMode="auto">
            <a:xfrm>
              <a:off x="4997433" y="-1495067"/>
              <a:ext cx="2539488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4915704" y="-1419966"/>
              <a:ext cx="2556419" cy="49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No.7</a:t>
              </a:r>
              <a:r>
                <a:rPr lang="en-US" altLang="zh-CN" sz="28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zh-CN" altLang="zh-CN" sz="2800" b="1" dirty="0">
                  <a:solidFill>
                    <a:schemeClr val="accent5">
                      <a:lumMod val="50000"/>
                    </a:schemeClr>
                  </a:solidFill>
                  <a:latin typeface="+mn-ea"/>
                  <a:sym typeface="+mn-ea"/>
                </a:rPr>
                <a:t>话梅蜜饯类食品</a:t>
              </a:r>
              <a:endParaRPr lang="zh-CN" alt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25" name="直接连接符 24"/>
          <p:cNvCxnSpPr/>
          <p:nvPr/>
        </p:nvCxnSpPr>
        <p:spPr>
          <a:xfrm flipH="1">
            <a:off x="1096408" y="173033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1096408" y="115025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" name="图片 3" descr="O1CN01PuvP1G21ruOkqwOXT_!!1768727039"/>
          <p:cNvPicPr>
            <a:picLocks noChangeAspect="1"/>
          </p:cNvPicPr>
          <p:nvPr/>
        </p:nvPicPr>
        <p:blipFill>
          <a:blip r:embed="rId2"/>
          <a:srcRect b="6270"/>
          <a:stretch>
            <a:fillRect/>
          </a:stretch>
        </p:blipFill>
        <p:spPr>
          <a:xfrm>
            <a:off x="4392930" y="1941830"/>
            <a:ext cx="3901440" cy="2847975"/>
          </a:xfrm>
          <a:prstGeom prst="roundRect">
            <a:avLst/>
          </a:prstGeom>
        </p:spPr>
      </p:pic>
      <p:pic>
        <p:nvPicPr>
          <p:cNvPr id="37892" name="Picture 4" descr="141551092291305232_QtntLWPgQZiu"/>
          <p:cNvPicPr/>
          <p:nvPr/>
        </p:nvPicPr>
        <p:blipFill>
          <a:blip r:embed="rId3">
            <a:lum bright="-23999"/>
          </a:blip>
          <a:stretch>
            <a:fillRect/>
          </a:stretch>
        </p:blipFill>
        <p:spPr>
          <a:xfrm>
            <a:off x="792798" y="1925955"/>
            <a:ext cx="3600000" cy="288000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730490" y="6356985"/>
            <a:ext cx="956310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3124200" y="6356985"/>
            <a:ext cx="3711575" cy="365125"/>
          </a:xfrm>
        </p:spPr>
        <p:txBody>
          <a:bodyPr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026 0.000001 L 0.929688 0.007710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55776" y="5137931"/>
            <a:ext cx="5253355" cy="4375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zh-CN" sz="24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盐分过高、热量过高，营养价值极低</a:t>
            </a:r>
            <a:r>
              <a:rPr lang="zh-CN" altLang="zh-CN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。</a:t>
            </a:r>
            <a:endParaRPr lang="zh-CN" altLang="zh-CN" b="1" dirty="0">
              <a:solidFill>
                <a:schemeClr val="accent5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146" name="Picture 2" descr="E:\其他工作\【策    划】\兼职 我图网\觅知网\6\9.25 小学生食品安全课件\2  小学\768679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11" y="2323275"/>
            <a:ext cx="3287206" cy="218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其他工作\【策    划】\兼职 我图网\觅知网\6\9.25 小学生食品安全课件\2  小学\087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488" y="2032996"/>
            <a:ext cx="2270693" cy="225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其他工作\【策    划】\兼职 我图网\觅知网\6\9.25 小学生食品安全课件\2  小学\768679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17" y="2441192"/>
            <a:ext cx="3586846" cy="23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E:\其他工作\【策    划】\兼职 我图网\觅知网\6\9.25 小学生食品安全课件\2  小学\087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08417"/>
            <a:ext cx="2664296" cy="265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263525" y="1054100"/>
            <a:ext cx="4813935" cy="790575"/>
            <a:chOff x="4164275" y="-1590980"/>
            <a:chExt cx="3372646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16" name="组合 15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23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4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7" name="Picture 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5"/>
            <p:cNvSpPr/>
            <p:nvPr/>
          </p:nvSpPr>
          <p:spPr bwMode="auto">
            <a:xfrm>
              <a:off x="4997433" y="-1495067"/>
              <a:ext cx="2539488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232665" y="-1409186"/>
              <a:ext cx="2160239" cy="521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No.8</a:t>
              </a:r>
              <a:r>
                <a:rPr lang="en-US" altLang="zh-CN" sz="28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zh-CN" altLang="en-US" sz="28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方便面食品</a:t>
              </a:r>
              <a:endPara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endParaRPr>
            </a:p>
          </p:txBody>
        </p:sp>
      </p:grpSp>
      <p:cxnSp>
        <p:nvCxnSpPr>
          <p:cNvPr id="25" name="直接连接符 24"/>
          <p:cNvCxnSpPr/>
          <p:nvPr/>
        </p:nvCxnSpPr>
        <p:spPr>
          <a:xfrm flipH="1">
            <a:off x="1096408" y="173033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1096408" y="115025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433945" y="6356985"/>
            <a:ext cx="1252855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3124200" y="6356985"/>
            <a:ext cx="3881120" cy="365125"/>
          </a:xfrm>
        </p:spPr>
        <p:txBody>
          <a:bodyPr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0.87066 0.007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2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img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9144000" cy="6857365"/>
          </a:xfrm>
          <a:prstGeom prst="rect">
            <a:avLst/>
          </a:prstGeom>
        </p:spPr>
      </p:pic>
      <p:sp>
        <p:nvSpPr>
          <p:cNvPr id="53249" name="TextBox 1"/>
          <p:cNvSpPr txBox="1"/>
          <p:nvPr/>
        </p:nvSpPr>
        <p:spPr>
          <a:xfrm>
            <a:off x="713185" y="204443"/>
            <a:ext cx="3240881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互动一：</a:t>
            </a:r>
            <a:endParaRPr lang="zh-CN" altLang="en-US" sz="3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08200" y="1815465"/>
            <a:ext cx="972820" cy="3322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分辨哪些是垃圾食品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7924165" y="6356985"/>
            <a:ext cx="762635" cy="365125"/>
          </a:xfr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985"/>
            <a:ext cx="3710940" cy="365125"/>
          </a:xfrm>
        </p:spPr>
        <p:txBody>
          <a:bodyPr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9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t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46845" cy="6721475"/>
          </a:xfrm>
          <a:prstGeom prst="rect">
            <a:avLst/>
          </a:prstGeom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2497455" y="6356985"/>
            <a:ext cx="4768850" cy="365125"/>
          </a:xfrm>
        </p:spPr>
        <p:txBody>
          <a:bodyPr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41" name="文本框 3"/>
          <p:cNvSpPr txBox="1"/>
          <p:nvPr/>
        </p:nvSpPr>
        <p:spPr>
          <a:xfrm>
            <a:off x="752475" y="1358265"/>
            <a:ext cx="8089900" cy="70675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p>
            <a:pPr algn="ctr"/>
            <a:r>
              <a:rPr lang="zh-CN" altLang="en-US" sz="4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新魏" panose="02010800040101010101" charset="-122"/>
                <a:ea typeface="华文新魏" panose="02010800040101010101" charset="-122"/>
              </a:rPr>
              <a:t>健康</a:t>
            </a:r>
            <a:r>
              <a:rPr lang="zh-CN" altLang="en-US" sz="4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新魏" panose="02010800040101010101" charset="-122"/>
                <a:ea typeface="华文新魏" panose="02010800040101010101" charset="-122"/>
              </a:rPr>
              <a:t>食品大推荐</a:t>
            </a:r>
            <a:endParaRPr lang="zh-CN" altLang="en-US" sz="480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814945" y="6356985"/>
            <a:ext cx="871855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38140" y="2152650"/>
            <a:ext cx="3509010" cy="330009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降低</a:t>
            </a:r>
            <a:r>
              <a:rPr lang="zh-CN" altLang="en-US" sz="2800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  <a:hlinkClick r:id="rId1"/>
              </a:rPr>
              <a:t>血清总胆固醇</a:t>
            </a:r>
            <a:r>
              <a:rPr lang="zh-CN" altLang="en-US" sz="2800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，降低低密度脂蛋白，促进心血管正常功能，防治</a:t>
            </a:r>
            <a:r>
              <a:rPr lang="zh-CN" altLang="en-US" sz="2800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  <a:hlinkClick r:id="rId2"/>
              </a:rPr>
              <a:t>骨质疏松</a:t>
            </a:r>
            <a:r>
              <a:rPr lang="zh-CN" altLang="en-US" sz="2800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，阻断和抑制癌细胞生长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3250" y="1058783"/>
            <a:ext cx="3904615" cy="790618"/>
            <a:chOff x="4164275" y="-1590980"/>
            <a:chExt cx="3904615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25" name="组合 24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32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3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6" name="Picture 3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65"/>
            <p:cNvSpPr/>
            <p:nvPr/>
          </p:nvSpPr>
          <p:spPr bwMode="auto">
            <a:xfrm>
              <a:off x="4997395" y="-1475410"/>
              <a:ext cx="3071495" cy="560705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4997395" y="-1456360"/>
              <a:ext cx="300736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0070C0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No.1 </a:t>
              </a:r>
              <a:r>
                <a:rPr lang="zh-CN" altLang="en-US" sz="2800" b="1" dirty="0">
                  <a:solidFill>
                    <a:srgbClr val="6600CC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豆类食品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endParaRPr>
            </a:p>
          </p:txBody>
        </p:sp>
      </p:grpSp>
      <p:cxnSp>
        <p:nvCxnSpPr>
          <p:cNvPr id="23" name="直接连接符 22"/>
          <p:cNvCxnSpPr>
            <a:stCxn id="30" idx="2"/>
            <a:endCxn id="30" idx="3"/>
          </p:cNvCxnSpPr>
          <p:nvPr/>
        </p:nvCxnSpPr>
        <p:spPr>
          <a:xfrm flipH="1">
            <a:off x="1096531" y="1734776"/>
            <a:ext cx="307149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直接连接符 36"/>
          <p:cNvCxnSpPr/>
          <p:nvPr/>
        </p:nvCxnSpPr>
        <p:spPr>
          <a:xfrm flipH="1">
            <a:off x="1096408" y="115025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2507615" y="6356985"/>
            <a:ext cx="4733290" cy="365125"/>
          </a:xfr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665085" y="6356985"/>
            <a:ext cx="1021715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25" y="2365375"/>
            <a:ext cx="2411095" cy="2727960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t="14552"/>
          <a:stretch>
            <a:fillRect/>
          </a:stretch>
        </p:blipFill>
        <p:spPr>
          <a:xfrm>
            <a:off x="2674620" y="2045970"/>
            <a:ext cx="2477770" cy="1924050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4620" y="3970020"/>
            <a:ext cx="2477770" cy="179070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0.87066 0.00771 " pathEditMode="relative" rAng="0" ptsTypes="AA">
                                      <p:cBhvr>
                                        <p:cTn id="6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2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02200" y="2045970"/>
            <a:ext cx="4023995" cy="330009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包括花菜、西兰花、卷心菜、白菜等有阻止肺、乳腺、食管、肝、小肠、结肠、膀胱等部位癌症发生的作用。 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63525" y="1054100"/>
            <a:ext cx="4638675" cy="790490"/>
            <a:chOff x="4164275" y="-1590980"/>
            <a:chExt cx="3456394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24" name="组合 23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31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2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Picture 31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65"/>
            <p:cNvSpPr/>
            <p:nvPr/>
          </p:nvSpPr>
          <p:spPr bwMode="auto">
            <a:xfrm>
              <a:off x="4997433" y="-1495067"/>
              <a:ext cx="2539488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085507" y="-1460149"/>
              <a:ext cx="2535162" cy="52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0070C0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No.2 </a:t>
              </a:r>
              <a:r>
                <a:rPr lang="zh-CN" altLang="en-US" sz="2800" b="1" dirty="0">
                  <a:solidFill>
                    <a:srgbClr val="6600CC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十字花科蔬菜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endParaRPr>
            </a:p>
          </p:txBody>
        </p:sp>
      </p:grpSp>
      <p:cxnSp>
        <p:nvCxnSpPr>
          <p:cNvPr id="33" name="直接连接符 32"/>
          <p:cNvCxnSpPr>
            <a:stCxn id="29" idx="2"/>
            <a:endCxn id="29" idx="3"/>
          </p:cNvCxnSpPr>
          <p:nvPr/>
        </p:nvCxnSpPr>
        <p:spPr>
          <a:xfrm flipH="1">
            <a:off x="1381646" y="1729696"/>
            <a:ext cx="340804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直接连接符 33"/>
          <p:cNvCxnSpPr/>
          <p:nvPr/>
        </p:nvCxnSpPr>
        <p:spPr>
          <a:xfrm flipH="1">
            <a:off x="879238" y="115025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2426335" y="6356985"/>
            <a:ext cx="4821555" cy="365125"/>
          </a:xfr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477760" y="6356985"/>
            <a:ext cx="1209040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2045335"/>
            <a:ext cx="4211955" cy="330073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0.87066 0.007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2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152265" y="1844675"/>
            <a:ext cx="4535170" cy="39465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含丰富的优质蛋白和矿物质，是天然钙质的最好来源，酸奶营养成分与鲜奶相近，但能增加胃内酸度，升高胃蛋白酶活性，抑制肠道大肠杆菌生长，促进消化。 </a:t>
            </a:r>
            <a:endParaRPr lang="zh-CN" altLang="zh-CN" sz="24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63525" y="1054100"/>
            <a:ext cx="4259581" cy="790490"/>
            <a:chOff x="4164275" y="-1590980"/>
            <a:chExt cx="3372647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23" name="组合 22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30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1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4" name="Picture 31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65"/>
            <p:cNvSpPr/>
            <p:nvPr/>
          </p:nvSpPr>
          <p:spPr bwMode="auto">
            <a:xfrm>
              <a:off x="4997433" y="-1495067"/>
              <a:ext cx="2539488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048665" y="-1412517"/>
              <a:ext cx="2488257" cy="52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0070C0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No.3 </a:t>
              </a:r>
              <a:r>
                <a:rPr lang="zh-CN" altLang="en-US" sz="2800" b="1" dirty="0">
                  <a:solidFill>
                    <a:srgbClr val="6600CC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牛奶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endParaRPr>
            </a:p>
          </p:txBody>
        </p:sp>
      </p:grpSp>
      <p:cxnSp>
        <p:nvCxnSpPr>
          <p:cNvPr id="32" name="直接连接符 31"/>
          <p:cNvCxnSpPr>
            <a:stCxn id="28" idx="2"/>
            <a:endCxn id="28" idx="3"/>
          </p:cNvCxnSpPr>
          <p:nvPr/>
        </p:nvCxnSpPr>
        <p:spPr>
          <a:xfrm flipH="1">
            <a:off x="1315606" y="1729696"/>
            <a:ext cx="320738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直接连接符 32"/>
          <p:cNvCxnSpPr/>
          <p:nvPr/>
        </p:nvCxnSpPr>
        <p:spPr>
          <a:xfrm flipH="1">
            <a:off x="1096408" y="115025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2590800" y="6356985"/>
            <a:ext cx="4889500" cy="365125"/>
          </a:xfr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pic>
        <p:nvPicPr>
          <p:cNvPr id="31747" name="Picture 3" descr="10542287_8524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5" y="1919605"/>
            <a:ext cx="2818765" cy="374205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480300" y="6356985"/>
            <a:ext cx="1206500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995035" y="2178050"/>
            <a:ext cx="2553970" cy="330009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鱼类尤其是海鱼蛋白质含量高，易于消化吸收，有良好保健作用</a:t>
            </a:r>
            <a:endParaRPr lang="zh-CN" altLang="zh-CN" sz="2800" b="1" dirty="0">
              <a:solidFill>
                <a:schemeClr val="accent5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0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263525" y="1054100"/>
            <a:ext cx="4982210" cy="790490"/>
            <a:chOff x="4164275" y="-1590980"/>
            <a:chExt cx="3876702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14" name="组合 13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21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Picture 31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5"/>
            <p:cNvSpPr/>
            <p:nvPr/>
          </p:nvSpPr>
          <p:spPr bwMode="auto">
            <a:xfrm>
              <a:off x="4997433" y="-1495067"/>
              <a:ext cx="3043544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4997326" y="-1456338"/>
              <a:ext cx="2954713" cy="52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0070C0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No.4 </a:t>
              </a:r>
              <a:r>
                <a:rPr lang="zh-CN" altLang="en-US" sz="2800" b="1" dirty="0">
                  <a:solidFill>
                    <a:srgbClr val="6600CC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海鱼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endParaRPr>
            </a:p>
          </p:txBody>
        </p:sp>
      </p:grpSp>
      <p:cxnSp>
        <p:nvCxnSpPr>
          <p:cNvPr id="23" name="直接连接符 22"/>
          <p:cNvCxnSpPr>
            <a:stCxn id="19" idx="2"/>
            <a:endCxn id="19" idx="3"/>
          </p:cNvCxnSpPr>
          <p:nvPr/>
        </p:nvCxnSpPr>
        <p:spPr>
          <a:xfrm flipH="1">
            <a:off x="1333887" y="1729696"/>
            <a:ext cx="39116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直接连接符 23"/>
          <p:cNvCxnSpPr>
            <a:stCxn id="19" idx="0"/>
          </p:cNvCxnSpPr>
          <p:nvPr/>
        </p:nvCxnSpPr>
        <p:spPr>
          <a:xfrm flipH="1">
            <a:off x="2201943" y="1150251"/>
            <a:ext cx="3043544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>
          <a:xfrm>
            <a:off x="2432685" y="6356985"/>
            <a:ext cx="4869180" cy="365125"/>
          </a:xfr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pic>
        <p:nvPicPr>
          <p:cNvPr id="32771" name="Picture 3" descr="42ffed80"/>
          <p:cNvPicPr>
            <a:picLocks noChangeAspect="1"/>
          </p:cNvPicPr>
          <p:nvPr/>
        </p:nvPicPr>
        <p:blipFill>
          <a:blip r:embed="rId2"/>
          <a:srcRect t="2400" b="2889"/>
          <a:stretch>
            <a:fillRect/>
          </a:stretch>
        </p:blipFill>
        <p:spPr>
          <a:xfrm>
            <a:off x="128905" y="2178050"/>
            <a:ext cx="3112770" cy="295656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444105" y="6356985"/>
            <a:ext cx="1242695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675" y="2178050"/>
            <a:ext cx="2406015" cy="295656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0.87066 0.007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2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" y="1105119"/>
            <a:ext cx="9144000" cy="514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0" name="图片 69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86"/>
          <a:stretch>
            <a:fillRect/>
          </a:stretch>
        </p:blipFill>
        <p:spPr>
          <a:xfrm>
            <a:off x="-1" y="4325243"/>
            <a:ext cx="9171295" cy="1672180"/>
          </a:xfrm>
          <a:prstGeom prst="rect">
            <a:avLst/>
          </a:prstGeom>
        </p:spPr>
      </p:pic>
      <p:sp>
        <p:nvSpPr>
          <p:cNvPr id="694" name="任意多边形 62"/>
          <p:cNvSpPr>
            <a:spLocks noChangeArrowheads="1"/>
          </p:cNvSpPr>
          <p:nvPr/>
        </p:nvSpPr>
        <p:spPr bwMode="auto">
          <a:xfrm rot="1251293">
            <a:off x="7452320" y="1728217"/>
            <a:ext cx="331733" cy="195363"/>
          </a:xfrm>
          <a:custGeom>
            <a:avLst/>
            <a:gdLst>
              <a:gd name="T0" fmla="*/ 863600 w 974725"/>
              <a:gd name="T1" fmla="*/ 53975 h 574675"/>
              <a:gd name="T2" fmla="*/ 250825 w 974725"/>
              <a:gd name="T3" fmla="*/ 298450 h 574675"/>
              <a:gd name="T4" fmla="*/ 250825 w 974725"/>
              <a:gd name="T5" fmla="*/ 479425 h 574675"/>
              <a:gd name="T6" fmla="*/ 342900 w 974725"/>
              <a:gd name="T7" fmla="*/ 336550 h 574675"/>
              <a:gd name="T8" fmla="*/ 863600 w 974725"/>
              <a:gd name="T9" fmla="*/ 53975 h 574675"/>
              <a:gd name="T10" fmla="*/ 974725 w 974725"/>
              <a:gd name="T11" fmla="*/ 0 h 574675"/>
              <a:gd name="T12" fmla="*/ 508000 w 974725"/>
              <a:gd name="T13" fmla="*/ 460375 h 574675"/>
              <a:gd name="T14" fmla="*/ 412750 w 974725"/>
              <a:gd name="T15" fmla="*/ 396875 h 574675"/>
              <a:gd name="T16" fmla="*/ 234950 w 974725"/>
              <a:gd name="T17" fmla="*/ 574675 h 574675"/>
              <a:gd name="T18" fmla="*/ 196850 w 974725"/>
              <a:gd name="T19" fmla="*/ 282575 h 574675"/>
              <a:gd name="T20" fmla="*/ 0 w 974725"/>
              <a:gd name="T21" fmla="*/ 254000 h 574675"/>
              <a:gd name="T22" fmla="*/ 974725 w 974725"/>
              <a:gd name="T23" fmla="*/ 0 h 5746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74725"/>
              <a:gd name="T37" fmla="*/ 0 h 574675"/>
              <a:gd name="T38" fmla="*/ 974725 w 974725"/>
              <a:gd name="T39" fmla="*/ 574675 h 57467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74725" h="574675">
                <a:moveTo>
                  <a:pt x="863600" y="53975"/>
                </a:moveTo>
                <a:lnTo>
                  <a:pt x="250825" y="298450"/>
                </a:lnTo>
                <a:lnTo>
                  <a:pt x="250825" y="479425"/>
                </a:lnTo>
                <a:lnTo>
                  <a:pt x="342900" y="336550"/>
                </a:lnTo>
                <a:lnTo>
                  <a:pt x="863600" y="53975"/>
                </a:lnTo>
                <a:close/>
                <a:moveTo>
                  <a:pt x="974725" y="0"/>
                </a:moveTo>
                <a:lnTo>
                  <a:pt x="508000" y="460375"/>
                </a:lnTo>
                <a:lnTo>
                  <a:pt x="412750" y="396875"/>
                </a:lnTo>
                <a:lnTo>
                  <a:pt x="234950" y="574675"/>
                </a:lnTo>
                <a:lnTo>
                  <a:pt x="196850" y="282575"/>
                </a:lnTo>
                <a:lnTo>
                  <a:pt x="0" y="254000"/>
                </a:lnTo>
                <a:lnTo>
                  <a:pt x="974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695" name="任意多边形 62"/>
          <p:cNvSpPr>
            <a:spLocks noChangeArrowheads="1"/>
          </p:cNvSpPr>
          <p:nvPr/>
        </p:nvSpPr>
        <p:spPr bwMode="auto">
          <a:xfrm>
            <a:off x="1667184" y="3267637"/>
            <a:ext cx="557219" cy="328155"/>
          </a:xfrm>
          <a:custGeom>
            <a:avLst/>
            <a:gdLst>
              <a:gd name="T0" fmla="*/ 863600 w 974725"/>
              <a:gd name="T1" fmla="*/ 53975 h 574675"/>
              <a:gd name="T2" fmla="*/ 250825 w 974725"/>
              <a:gd name="T3" fmla="*/ 298450 h 574675"/>
              <a:gd name="T4" fmla="*/ 250825 w 974725"/>
              <a:gd name="T5" fmla="*/ 479425 h 574675"/>
              <a:gd name="T6" fmla="*/ 342900 w 974725"/>
              <a:gd name="T7" fmla="*/ 336550 h 574675"/>
              <a:gd name="T8" fmla="*/ 863600 w 974725"/>
              <a:gd name="T9" fmla="*/ 53975 h 574675"/>
              <a:gd name="T10" fmla="*/ 974725 w 974725"/>
              <a:gd name="T11" fmla="*/ 0 h 574675"/>
              <a:gd name="T12" fmla="*/ 508000 w 974725"/>
              <a:gd name="T13" fmla="*/ 460375 h 574675"/>
              <a:gd name="T14" fmla="*/ 412750 w 974725"/>
              <a:gd name="T15" fmla="*/ 396875 h 574675"/>
              <a:gd name="T16" fmla="*/ 234950 w 974725"/>
              <a:gd name="T17" fmla="*/ 574675 h 574675"/>
              <a:gd name="T18" fmla="*/ 196850 w 974725"/>
              <a:gd name="T19" fmla="*/ 282575 h 574675"/>
              <a:gd name="T20" fmla="*/ 0 w 974725"/>
              <a:gd name="T21" fmla="*/ 254000 h 574675"/>
              <a:gd name="T22" fmla="*/ 974725 w 974725"/>
              <a:gd name="T23" fmla="*/ 0 h 5746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74725"/>
              <a:gd name="T37" fmla="*/ 0 h 574675"/>
              <a:gd name="T38" fmla="*/ 974725 w 974725"/>
              <a:gd name="T39" fmla="*/ 574675 h 57467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74725" h="574675">
                <a:moveTo>
                  <a:pt x="863600" y="53975"/>
                </a:moveTo>
                <a:lnTo>
                  <a:pt x="250825" y="298450"/>
                </a:lnTo>
                <a:lnTo>
                  <a:pt x="250825" y="479425"/>
                </a:lnTo>
                <a:lnTo>
                  <a:pt x="342900" y="336550"/>
                </a:lnTo>
                <a:lnTo>
                  <a:pt x="863600" y="53975"/>
                </a:lnTo>
                <a:close/>
                <a:moveTo>
                  <a:pt x="974725" y="0"/>
                </a:moveTo>
                <a:lnTo>
                  <a:pt x="508000" y="460375"/>
                </a:lnTo>
                <a:lnTo>
                  <a:pt x="412750" y="396875"/>
                </a:lnTo>
                <a:lnTo>
                  <a:pt x="234950" y="574675"/>
                </a:lnTo>
                <a:lnTo>
                  <a:pt x="196850" y="282575"/>
                </a:lnTo>
                <a:lnTo>
                  <a:pt x="0" y="254000"/>
                </a:lnTo>
                <a:lnTo>
                  <a:pt x="974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pic>
        <p:nvPicPr>
          <p:cNvPr id="701" name="图片 70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9" t="44825" r="3391"/>
          <a:stretch>
            <a:fillRect/>
          </a:stretch>
        </p:blipFill>
        <p:spPr>
          <a:xfrm>
            <a:off x="2305748" y="5417022"/>
            <a:ext cx="1266362" cy="531975"/>
          </a:xfrm>
          <a:prstGeom prst="rect">
            <a:avLst/>
          </a:prstGeom>
        </p:spPr>
      </p:pic>
      <p:pic>
        <p:nvPicPr>
          <p:cNvPr id="702" name="图片 70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9" t="44825" r="3391"/>
          <a:stretch>
            <a:fillRect/>
          </a:stretch>
        </p:blipFill>
        <p:spPr>
          <a:xfrm>
            <a:off x="4427984" y="5395606"/>
            <a:ext cx="1368152" cy="574735"/>
          </a:xfrm>
          <a:prstGeom prst="rect">
            <a:avLst/>
          </a:prstGeom>
        </p:spPr>
      </p:pic>
      <p:pic>
        <p:nvPicPr>
          <p:cNvPr id="703" name="图片 70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9" t="44825" r="3391"/>
          <a:stretch>
            <a:fillRect/>
          </a:stretch>
        </p:blipFill>
        <p:spPr>
          <a:xfrm>
            <a:off x="6649108" y="5511416"/>
            <a:ext cx="984421" cy="4135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882775"/>
            <a:ext cx="9022715" cy="1285875"/>
          </a:xfrm>
          <a:effectLst>
            <a:glow rad="228600">
              <a:schemeClr val="accent3">
                <a:satMod val="175000"/>
                <a:alpha val="40000"/>
              </a:schemeClr>
            </a:glow>
            <a:reflection blurRad="431800" stA="45000" endPos="65000" dist="50800" dir="5400000" sy="-100000" algn="bl" rotWithShape="0"/>
          </a:effectLst>
        </p:spPr>
        <p:txBody>
          <a:bodyPr>
            <a:noAutofit/>
            <a:flatTx/>
          </a:bodyPr>
          <a:lstStyle/>
          <a:p>
            <a:r>
              <a:rPr lang="zh-CN" altLang="en-US" sz="6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童年" panose="030F0702030302020204" pitchFamily="66" charset="-122"/>
              </a:rPr>
              <a:t>食品</a:t>
            </a:r>
            <a:r>
              <a:rPr lang="zh-CN" altLang="en-US" sz="4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童年" panose="030F0702030302020204" pitchFamily="66" charset="-122"/>
              </a:rPr>
              <a:t>安全</a:t>
            </a:r>
            <a:r>
              <a:rPr lang="zh-CN" altLang="en-US" sz="6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童年" panose="030F0702030302020204" pitchFamily="66" charset="-122"/>
              </a:rPr>
              <a:t>知</a:t>
            </a:r>
            <a:r>
              <a:rPr lang="zh-CN" altLang="en-US" sz="8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88900">
                    <a:srgbClr val="FF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黑体" panose="02010609060101010101" charset="-122"/>
                <a:ea typeface="黑体" panose="02010609060101010101" charset="-122"/>
                <a:cs typeface="童年" panose="030F0702030302020204" pitchFamily="66" charset="-122"/>
                <a:sym typeface="+mn-ea"/>
              </a:rPr>
              <a:t>？</a:t>
            </a:r>
            <a:r>
              <a:rPr lang="zh-CN" altLang="en-US" sz="4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童年" panose="030F0702030302020204" pitchFamily="66" charset="-122"/>
              </a:rPr>
              <a:t>多少</a:t>
            </a:r>
            <a:endParaRPr lang="zh-CN" altLang="en-US" sz="4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童年" panose="030F0702030302020204" pitchFamily="66" charset="-122"/>
            </a:endParaRPr>
          </a:p>
        </p:txBody>
      </p:sp>
      <p:pic>
        <p:nvPicPr>
          <p:cNvPr id="704" name="图片 70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724842">
            <a:off x="1505650" y="1481578"/>
            <a:ext cx="1425392" cy="68737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05" name="图片 70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21104915" flipH="1">
            <a:off x="5814991" y="1529637"/>
            <a:ext cx="640735" cy="30898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06" name="图片 70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21104915" flipH="1">
            <a:off x="576241" y="3939462"/>
            <a:ext cx="640735" cy="30898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07" name="图片 70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t="25555" r="40729" b="29630"/>
          <a:stretch>
            <a:fillRect/>
          </a:stretch>
        </p:blipFill>
        <p:spPr>
          <a:xfrm rot="414602">
            <a:off x="7657879" y="1164897"/>
            <a:ext cx="1080120" cy="1436203"/>
          </a:xfrm>
          <a:prstGeom prst="rect">
            <a:avLst/>
          </a:prstGeom>
        </p:spPr>
      </p:pic>
      <p:pic>
        <p:nvPicPr>
          <p:cNvPr id="708" name="图片 70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1905" y="3336290"/>
            <a:ext cx="5107305" cy="2407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7633335" y="6356985"/>
            <a:ext cx="1051560" cy="365125"/>
          </a:xfr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2591435" y="6356985"/>
            <a:ext cx="4836795" cy="365125"/>
          </a:xfr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44" dur="100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45" dur="100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94" grpId="0" bldLvl="0" animBg="1"/>
          <p:bldP spid="695" grpId="0" bldLvl="0" animBg="1"/>
          <p:bldP spid="2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94" grpId="0" bldLvl="0" animBg="1"/>
          <p:bldP spid="695" grpId="0" bldLvl="0" animBg="1"/>
          <p:bldP spid="2" grpId="0" bldLvl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877435" y="2067560"/>
            <a:ext cx="4147820" cy="330009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黑木耳等有抗血小板凝结、降低血凝、减少血栓形成，有助于防治动脉硬化。还具有抑菌抗炎、保肝、降血脂、降血糖等作用； </a:t>
            </a:r>
            <a:endParaRPr lang="zh-CN" altLang="zh-CN" sz="2800" b="1" dirty="0">
              <a:solidFill>
                <a:schemeClr val="accent5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10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263525" y="1054100"/>
            <a:ext cx="4426585" cy="790575"/>
            <a:chOff x="4164275" y="-1590980"/>
            <a:chExt cx="4740798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13" name="组合 12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21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4" name="Picture 31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5"/>
            <p:cNvSpPr/>
            <p:nvPr/>
          </p:nvSpPr>
          <p:spPr bwMode="auto">
            <a:xfrm>
              <a:off x="4997433" y="-1495067"/>
              <a:ext cx="3907640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232665" y="-1409186"/>
              <a:ext cx="3525897" cy="521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0070C0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No.5 </a:t>
              </a:r>
              <a:r>
                <a:rPr lang="zh-CN" altLang="en-US" sz="2800" b="1" dirty="0">
                  <a:solidFill>
                    <a:srgbClr val="6600CC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菌菇类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endParaRPr>
            </a:p>
          </p:txBody>
        </p:sp>
      </p:grpSp>
      <p:cxnSp>
        <p:nvCxnSpPr>
          <p:cNvPr id="23" name="直接连接符 22"/>
          <p:cNvCxnSpPr>
            <a:stCxn id="19" idx="2"/>
            <a:endCxn id="19" idx="3"/>
          </p:cNvCxnSpPr>
          <p:nvPr/>
        </p:nvCxnSpPr>
        <p:spPr>
          <a:xfrm flipH="1">
            <a:off x="1041648" y="1729696"/>
            <a:ext cx="364871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2359660" y="1124585"/>
            <a:ext cx="3220085" cy="254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>
          <a:xfrm>
            <a:off x="2461260" y="6356985"/>
            <a:ext cx="4723130" cy="365125"/>
          </a:xfr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pic>
        <p:nvPicPr>
          <p:cNvPr id="33795" name="Picture 3" descr="10107248_992314"/>
          <p:cNvPicPr>
            <a:picLocks noChangeAspect="1"/>
          </p:cNvPicPr>
          <p:nvPr/>
        </p:nvPicPr>
        <p:blipFill>
          <a:blip r:embed="rId2"/>
          <a:srcRect r="-3932"/>
          <a:stretch>
            <a:fillRect/>
          </a:stretch>
        </p:blipFill>
        <p:spPr>
          <a:xfrm>
            <a:off x="95250" y="2352040"/>
            <a:ext cx="2366645" cy="308610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522210" y="6356985"/>
            <a:ext cx="1164590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4543" r="5160"/>
          <a:stretch>
            <a:fillRect/>
          </a:stretch>
        </p:blipFill>
        <p:spPr>
          <a:xfrm>
            <a:off x="2366010" y="2282190"/>
            <a:ext cx="2511425" cy="308546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751070" y="2433955"/>
            <a:ext cx="4205605" cy="20072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番茄红素是较强的抗氧化剂，有助于改善老年黄斑变性，降低癌症发生率</a:t>
            </a:r>
            <a:endParaRPr lang="zh-CN" altLang="zh-CN" sz="2800" b="1" dirty="0">
              <a:solidFill>
                <a:schemeClr val="accent5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63525" y="1054100"/>
            <a:ext cx="4487545" cy="790490"/>
            <a:chOff x="4164275" y="-1590980"/>
            <a:chExt cx="3372646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15" name="组合 14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22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3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6" name="Picture 31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5"/>
            <p:cNvSpPr/>
            <p:nvPr/>
          </p:nvSpPr>
          <p:spPr bwMode="auto">
            <a:xfrm>
              <a:off x="4997433" y="-1495067"/>
              <a:ext cx="2539488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5098084" y="-1466345"/>
              <a:ext cx="2160239" cy="52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0070C0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No.6 </a:t>
              </a:r>
              <a:r>
                <a:rPr lang="zh-CN" altLang="en-US" sz="2800" b="1" dirty="0">
                  <a:solidFill>
                    <a:srgbClr val="6600CC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番茄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endParaRPr>
            </a:p>
          </p:txBody>
        </p:sp>
      </p:grpSp>
      <p:cxnSp>
        <p:nvCxnSpPr>
          <p:cNvPr id="24" name="直接连接符 23"/>
          <p:cNvCxnSpPr>
            <a:stCxn id="20" idx="2"/>
            <a:endCxn id="20" idx="3"/>
          </p:cNvCxnSpPr>
          <p:nvPr/>
        </p:nvCxnSpPr>
        <p:spPr>
          <a:xfrm flipH="1">
            <a:off x="1372121" y="1729696"/>
            <a:ext cx="337883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1096408" y="115025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2590800" y="6356985"/>
            <a:ext cx="4762500" cy="365125"/>
          </a:xfr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pic>
        <p:nvPicPr>
          <p:cNvPr id="34819" name="Picture 3" descr="0b07ec1fd13daa22f624e4d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2433955"/>
            <a:ext cx="3886200" cy="2776538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609840" y="6356985"/>
            <a:ext cx="1076960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0.87066 0.007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2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791710" y="2840990"/>
            <a:ext cx="3961765" cy="228409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胡萝卜味甘、性平，有补中下气，调肠胃、安五脏等功效。 </a:t>
            </a:r>
            <a:endParaRPr lang="zh-CN" altLang="en-US" sz="2800" b="1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zh-CN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 </a:t>
            </a:r>
            <a:endParaRPr lang="zh-CN" altLang="zh-CN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0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263525" y="996315"/>
            <a:ext cx="5513706" cy="830795"/>
            <a:chOff x="4164275" y="-1590980"/>
            <a:chExt cx="3389432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16" name="组合 15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23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4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7" name="Picture 31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5"/>
            <p:cNvSpPr/>
            <p:nvPr/>
          </p:nvSpPr>
          <p:spPr bwMode="auto">
            <a:xfrm>
              <a:off x="4997433" y="-1495067"/>
              <a:ext cx="2539488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4997288" y="-1411506"/>
              <a:ext cx="2556419" cy="49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0070C0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No.7 </a:t>
              </a:r>
              <a:r>
                <a:rPr lang="zh-CN" altLang="en-US" sz="2800" b="1" dirty="0">
                  <a:solidFill>
                    <a:srgbClr val="6600CC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胡萝卜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endParaRPr>
            </a:p>
          </p:txBody>
        </p:sp>
      </p:grpSp>
      <p:cxnSp>
        <p:nvCxnSpPr>
          <p:cNvPr id="25" name="直接连接符 24"/>
          <p:cNvCxnSpPr/>
          <p:nvPr/>
        </p:nvCxnSpPr>
        <p:spPr>
          <a:xfrm flipH="1">
            <a:off x="1096408" y="173033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1728233" y="1053096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2673350" y="6356985"/>
            <a:ext cx="4748530" cy="365125"/>
          </a:xfr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pic>
        <p:nvPicPr>
          <p:cNvPr id="35843" name="Picture 3" descr="20110316133107c2fa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953260"/>
            <a:ext cx="3581400" cy="358140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357110" y="6356985"/>
            <a:ext cx="1329690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026 0.000001 L 0.929688 0.007710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656455" y="2254885"/>
            <a:ext cx="4316730" cy="330009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禽蛋的氨基酸组成和比例适当，蛋氨酸含量丰富，属于</a:t>
            </a:r>
            <a:r>
              <a:rPr lang="zh-CN" altLang="en-US" sz="2800" dirty="0">
                <a:latin typeface="华文新魏" panose="02010800040101010101" charset="-122"/>
                <a:ea typeface="华文新魏" panose="02010800040101010101" charset="-122"/>
                <a:sym typeface="+mn-ea"/>
                <a:hlinkClick r:id="rId1"/>
              </a:rPr>
              <a:t>完全蛋白质</a:t>
            </a:r>
            <a:r>
              <a:rPr lang="zh-CN" altLang="en-US" sz="28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。除患</a:t>
            </a:r>
            <a:r>
              <a:rPr lang="zh-CN" altLang="en-US" sz="2800" dirty="0">
                <a:latin typeface="华文新魏" panose="02010800040101010101" charset="-122"/>
                <a:ea typeface="华文新魏" panose="02010800040101010101" charset="-122"/>
                <a:sym typeface="+mn-ea"/>
                <a:hlinkClick r:id="rId2"/>
              </a:rPr>
              <a:t>高脂血症</a:t>
            </a:r>
            <a:r>
              <a:rPr lang="zh-CN" altLang="en-US" sz="28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外，一般老年人不必拒吃</a:t>
            </a:r>
            <a:r>
              <a:rPr lang="zh-CN" altLang="en-US" sz="2800" dirty="0">
                <a:latin typeface="华文新魏" panose="02010800040101010101" charset="-122"/>
                <a:ea typeface="华文新魏" panose="02010800040101010101" charset="-122"/>
                <a:sym typeface="+mn-ea"/>
                <a:hlinkClick r:id="rId3"/>
              </a:rPr>
              <a:t>蛋黄</a:t>
            </a:r>
            <a:r>
              <a:rPr lang="zh-CN" altLang="en-US" sz="28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。</a:t>
            </a:r>
            <a:r>
              <a:rPr lang="zh-CN" altLang="zh-CN" sz="28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。</a:t>
            </a:r>
            <a:endParaRPr lang="zh-CN" altLang="zh-CN" sz="2800" b="1" dirty="0">
              <a:solidFill>
                <a:schemeClr val="accent5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0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263525" y="1054100"/>
            <a:ext cx="4813935" cy="790575"/>
            <a:chOff x="4164275" y="-1590980"/>
            <a:chExt cx="3372646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16" name="组合 15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23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4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7" name="Picture 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5"/>
            <p:cNvSpPr/>
            <p:nvPr/>
          </p:nvSpPr>
          <p:spPr bwMode="auto">
            <a:xfrm>
              <a:off x="4997433" y="-1495067"/>
              <a:ext cx="2539488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032913" y="-1466339"/>
              <a:ext cx="2160239" cy="521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0070C0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No.8</a:t>
              </a:r>
              <a:r>
                <a:rPr lang="en-US" altLang="zh-CN" sz="2800" b="1" dirty="0" smtClean="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 </a:t>
              </a:r>
              <a:r>
                <a:rPr lang="zh-CN" altLang="en-US" sz="2800" b="1" dirty="0">
                  <a:solidFill>
                    <a:srgbClr val="6600CC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禽蛋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endParaRPr>
            </a:p>
          </p:txBody>
        </p:sp>
      </p:grpSp>
      <p:cxnSp>
        <p:nvCxnSpPr>
          <p:cNvPr id="25" name="直接连接符 24"/>
          <p:cNvCxnSpPr/>
          <p:nvPr/>
        </p:nvCxnSpPr>
        <p:spPr>
          <a:xfrm flipH="1">
            <a:off x="1096408" y="173033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1204993" y="110834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2556510" y="6356985"/>
            <a:ext cx="4787265" cy="365125"/>
          </a:xfr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587615" y="6356985"/>
            <a:ext cx="1099185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10" y="2406015"/>
            <a:ext cx="3455670" cy="299720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0.87066 0.007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2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img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</p:spPr>
      </p:pic>
      <p:sp>
        <p:nvSpPr>
          <p:cNvPr id="53249" name="TextBox 1"/>
          <p:cNvSpPr txBox="1"/>
          <p:nvPr/>
        </p:nvSpPr>
        <p:spPr>
          <a:xfrm>
            <a:off x="628730" y="236193"/>
            <a:ext cx="3240881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互动二：</a:t>
            </a:r>
            <a:endParaRPr lang="zh-CN" altLang="en-US" sz="3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45030" y="2211705"/>
            <a:ext cx="991870" cy="3322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分辨哪些是健康食品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7924165" y="6356985"/>
            <a:ext cx="762635" cy="365125"/>
          </a:xfr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2461895" y="6356985"/>
            <a:ext cx="4907915" cy="365125"/>
          </a:xfrm>
        </p:spPr>
        <p:txBody>
          <a:bodyPr/>
          <a:lstStyle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9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62675" y="874425"/>
            <a:ext cx="4293191" cy="24917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prstTxWarp prst="textArchUp">
              <a:avLst/>
            </a:prstTxWarp>
            <a:spAutoFit/>
          </a:bodyPr>
          <a:lstStyle/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60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实验：</a:t>
            </a:r>
            <a:r>
              <a:rPr lang="zh-CN" altLang="en-US" sz="6000" dirty="0">
                <a:latin typeface="黑体" panose="02010609060101010101" charset="-122"/>
                <a:ea typeface="黑体" panose="02010609060101010101" charset="-122"/>
                <a:sym typeface="+mn-ea"/>
              </a:rPr>
              <a:t>奇妙的</a:t>
            </a:r>
            <a:r>
              <a:rPr lang="zh-CN" altLang="en-US" sz="60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饮料</a:t>
            </a:r>
            <a:endParaRPr lang="zh-CN" altLang="en-US" sz="60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039735" y="6356985"/>
            <a:ext cx="647065" cy="365125"/>
          </a:xfr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2366645" y="6356985"/>
            <a:ext cx="4820285" cy="365125"/>
          </a:xfrm>
        </p:spPr>
        <p:txBody>
          <a:bodyPr/>
          <a:lstStyle/>
          <a:p>
            <a:r>
              <a:rPr lang="zh-CN" altLang="en-US">
                <a:sym typeface="+mn-ea"/>
              </a:rPr>
              <a:t>常检一诺&amp;新北市场监督管理局&amp;新北消协</a:t>
            </a:r>
            <a:endParaRPr lang="zh-CN" altLang="en-US"/>
          </a:p>
        </p:txBody>
      </p:sp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31" y="1946707"/>
            <a:ext cx="2706619" cy="427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3422650" y="2285365"/>
            <a:ext cx="3973195" cy="10509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4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自制</a:t>
            </a:r>
            <a:r>
              <a:rPr lang="zh-CN" altLang="en-US" sz="4800" b="1" dirty="0">
                <a:solidFill>
                  <a:schemeClr val="accent4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汽水</a:t>
            </a:r>
            <a:endParaRPr lang="zh-CN" altLang="en-US" sz="4800" b="1" dirty="0" smtClean="0">
              <a:solidFill>
                <a:schemeClr val="accent4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4"/>
          <p:cNvSpPr txBox="1"/>
          <p:nvPr/>
        </p:nvSpPr>
        <p:spPr>
          <a:xfrm>
            <a:off x="839470" y="1922145"/>
            <a:ext cx="416433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步骤一：拿一个空的饮料瓶洗干净，往空瓶子里装入约占瓶子容积80%的凉白开。</a:t>
            </a:r>
            <a:endParaRPr lang="zh-CN" altLang="en-US" sz="28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917815" y="6356985"/>
            <a:ext cx="768985" cy="365125"/>
          </a:xfr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273935" y="6356985"/>
            <a:ext cx="4966970" cy="365125"/>
          </a:xfrm>
        </p:spPr>
        <p:txBody>
          <a:bodyPr/>
          <a:lstStyle/>
          <a:p>
            <a:r>
              <a:rPr lang="zh-CN" altLang="en-US">
                <a:sym typeface="+mn-ea"/>
              </a:rPr>
              <a:t>常检一诺&amp;新北市场监督管理局&amp;新北消协</a:t>
            </a:r>
            <a:endParaRPr lang="zh-CN" altLang="en-US"/>
          </a:p>
        </p:txBody>
      </p:sp>
      <p:pic>
        <p:nvPicPr>
          <p:cNvPr id="2" name="图片 13" descr="微信图片_201904111740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5308600" y="1915160"/>
            <a:ext cx="3728720" cy="3027045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039735" y="6356985"/>
            <a:ext cx="647065" cy="365125"/>
          </a:xfr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147570" y="6356985"/>
            <a:ext cx="4999990" cy="365125"/>
          </a:xfrm>
        </p:spPr>
        <p:txBody>
          <a:bodyPr/>
          <a:lstStyle/>
          <a:p>
            <a:r>
              <a:rPr lang="zh-CN" altLang="en-US">
                <a:sym typeface="+mn-ea"/>
              </a:rPr>
              <a:t>常检一诺&amp;新北市场监督管理局&amp;新北消协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2395" y="1740535"/>
            <a:ext cx="3530600" cy="4246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sz="3600" b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步骤二：往瓶子里分别加入适量的食品添加剂糖精钠、柠檬黄、香精。</a:t>
            </a:r>
            <a:endParaRPr lang="zh-CN" altLang="en-US" sz="3600" b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-2147482622" descr="微信图片_20190411174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876675" y="390525"/>
            <a:ext cx="2787650" cy="256476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3" name="图片 -2147482619" descr="微信图片_201904111740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97320" y="2827020"/>
            <a:ext cx="2580640" cy="223139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4" name="图片 -2147482618" descr="微信图片_201904111740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47160" y="3509010"/>
            <a:ext cx="2648585" cy="2564765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4"/>
          <p:cNvSpPr txBox="1"/>
          <p:nvPr/>
        </p:nvSpPr>
        <p:spPr>
          <a:xfrm>
            <a:off x="839470" y="1922145"/>
            <a:ext cx="416433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步骤三：根据水的量，按100：2，加入食用碳酸氢钠（小苏打），轻轻用筷子搅拌，溶解。</a:t>
            </a:r>
            <a:endParaRPr lang="zh-CN" altLang="en-US" sz="28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08900" y="6356985"/>
            <a:ext cx="977900" cy="365125"/>
          </a:xfr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244725" y="6356985"/>
            <a:ext cx="4826000" cy="365125"/>
          </a:xfrm>
        </p:spPr>
        <p:txBody>
          <a:bodyPr/>
          <a:lstStyle/>
          <a:p>
            <a:r>
              <a:rPr lang="zh-CN" altLang="en-US">
                <a:sym typeface="+mn-ea"/>
              </a:rPr>
              <a:t>常检一诺&amp;新北市场监督管理局&amp;新北消协</a:t>
            </a:r>
            <a:endParaRPr lang="zh-CN" altLang="en-US"/>
          </a:p>
        </p:txBody>
      </p:sp>
      <p:pic>
        <p:nvPicPr>
          <p:cNvPr id="2" name="图片 -2147482615" descr="微信图片_201904111741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5257165" y="2221865"/>
            <a:ext cx="3507105" cy="2939415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4"/>
          <p:cNvSpPr txBox="1"/>
          <p:nvPr/>
        </p:nvSpPr>
        <p:spPr>
          <a:xfrm>
            <a:off x="592455" y="1645920"/>
            <a:ext cx="416433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步骤四：根据水的量，迅速按80：2的比例加入柠檬酸，并立即用盖子将瓶子旋紧。</a:t>
            </a:r>
            <a:endParaRPr lang="zh-CN" altLang="en-US" sz="28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429500" y="6356985"/>
            <a:ext cx="1257300" cy="365125"/>
          </a:xfr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339975" y="6416675"/>
            <a:ext cx="4933315" cy="365125"/>
          </a:xfrm>
        </p:spPr>
        <p:txBody>
          <a:bodyPr/>
          <a:lstStyle/>
          <a:p>
            <a:r>
              <a:rPr lang="zh-CN" altLang="en-US">
                <a:sym typeface="+mn-ea"/>
              </a:rPr>
              <a:t>常检一诺&amp;新北市场监督管理局&amp;新北消协</a:t>
            </a:r>
            <a:endParaRPr lang="zh-CN" altLang="en-US"/>
          </a:p>
        </p:txBody>
      </p:sp>
      <p:pic>
        <p:nvPicPr>
          <p:cNvPr id="2" name="图片 -2147482614" descr="微信图片_2019041117411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5400000">
            <a:off x="4946650" y="465455"/>
            <a:ext cx="2865755" cy="259334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3" name="图片 -2147482613" descr="微信图片_201904111741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830" y="3554095"/>
            <a:ext cx="2343785" cy="280289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1"/>
          <p:cNvSpPr txBox="1"/>
          <p:nvPr/>
        </p:nvSpPr>
        <p:spPr>
          <a:xfrm>
            <a:off x="2738100" y="2199236"/>
            <a:ext cx="6443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gradFill>
                  <a:gsLst>
                    <a:gs pos="50000">
                      <a:srgbClr val="DC7183"/>
                    </a:gs>
                    <a:gs pos="0">
                      <a:srgbClr val="E8A0AC"/>
                    </a:gs>
                    <a:gs pos="100000">
                      <a:srgbClr val="D04159"/>
                    </a:gs>
                  </a:gsLst>
                  <a:lin scaled="1"/>
                </a:gradFill>
                <a:latin typeface="黑体" panose="02010609060101010101" charset="-122"/>
                <a:ea typeface="黑体" panose="02010609060101010101" charset="-122"/>
              </a:rPr>
              <a:t>01</a:t>
            </a:r>
            <a:r>
              <a:rPr lang="en-US" altLang="zh-CN" sz="2400" b="1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zh-CN" altLang="en-US" sz="2400" b="1" dirty="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3422229" y="2212681"/>
            <a:ext cx="0" cy="432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文本框 3"/>
          <p:cNvSpPr txBox="1"/>
          <p:nvPr/>
        </p:nvSpPr>
        <p:spPr>
          <a:xfrm>
            <a:off x="3528695" y="2199005"/>
            <a:ext cx="3742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gradFill>
                  <a:gsLst>
                    <a:gs pos="50000">
                      <a:srgbClr val="DC7183"/>
                    </a:gs>
                    <a:gs pos="0">
                      <a:srgbClr val="E8A0AC"/>
                    </a:gs>
                    <a:gs pos="100000">
                      <a:srgbClr val="D04159"/>
                    </a:gs>
                  </a:gsLst>
                  <a:lin scaled="1"/>
                </a:gradFill>
                <a:latin typeface="黑体" panose="02010609060101010101" charset="-122"/>
                <a:ea typeface="黑体" panose="02010609060101010101" charset="-122"/>
              </a:rPr>
              <a:t>垃圾食品大揭秘</a:t>
            </a:r>
            <a:endParaRPr lang="zh-CN" altLang="en-US" sz="2400" b="1" dirty="0">
              <a:gradFill>
                <a:gsLst>
                  <a:gs pos="50000">
                    <a:srgbClr val="DC7183"/>
                  </a:gs>
                  <a:gs pos="0">
                    <a:srgbClr val="E8A0AC"/>
                  </a:gs>
                  <a:gs pos="100000">
                    <a:srgbClr val="D04159"/>
                  </a:gs>
                </a:gsLst>
                <a:lin scaled="1"/>
              </a:gra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2738100" y="2841277"/>
            <a:ext cx="6443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r>
              <a:rPr lang="en-US" altLang="zh-CN" sz="2400" b="1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zh-CN" altLang="en-US" sz="2400" b="1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3422229" y="2869327"/>
            <a:ext cx="0" cy="432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文本框 6"/>
          <p:cNvSpPr txBox="1"/>
          <p:nvPr/>
        </p:nvSpPr>
        <p:spPr>
          <a:xfrm>
            <a:off x="3528695" y="2840990"/>
            <a:ext cx="39344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健康食品大推荐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1" name="文本框 7"/>
          <p:cNvSpPr txBox="1"/>
          <p:nvPr/>
        </p:nvSpPr>
        <p:spPr>
          <a:xfrm>
            <a:off x="2738100" y="3495228"/>
            <a:ext cx="6443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gradFill>
                  <a:gsLst>
                    <a:gs pos="50000">
                      <a:srgbClr val="EBA874"/>
                    </a:gs>
                    <a:gs pos="0">
                      <a:srgbClr val="F2C5A2"/>
                    </a:gs>
                    <a:gs pos="100000">
                      <a:srgbClr val="E48B45"/>
                    </a:gs>
                  </a:gsLst>
                  <a:lin scaled="1"/>
                </a:gradFill>
                <a:latin typeface="黑体" panose="02010609060101010101" charset="-122"/>
                <a:ea typeface="黑体" panose="02010609060101010101" charset="-122"/>
              </a:rPr>
              <a:t>03</a:t>
            </a:r>
            <a:r>
              <a:rPr lang="en-US" altLang="zh-CN" sz="24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zh-CN" altLang="en-US" sz="2400" b="1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3422229" y="3509308"/>
            <a:ext cx="0" cy="432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文本框 9"/>
          <p:cNvSpPr txBox="1"/>
          <p:nvPr/>
        </p:nvSpPr>
        <p:spPr>
          <a:xfrm>
            <a:off x="3600156" y="3495123"/>
            <a:ext cx="338642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  <a:latin typeface="黑体" panose="02010609060101010101" charset="-122"/>
                <a:ea typeface="黑体" panose="02010609060101010101" charset="-122"/>
              </a:rPr>
              <a:t>快乐小实验</a:t>
            </a:r>
            <a:endParaRPr lang="zh-CN" altLang="en-US" sz="2400" b="1" dirty="0">
              <a:solidFill>
                <a:schemeClr val="accent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10"/>
          <p:cNvSpPr txBox="1"/>
          <p:nvPr/>
        </p:nvSpPr>
        <p:spPr>
          <a:xfrm>
            <a:off x="2738100" y="4087584"/>
            <a:ext cx="6443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gradFill>
                  <a:gsLst>
                    <a:gs pos="50000">
                      <a:srgbClr val="DC7183"/>
                    </a:gs>
                    <a:gs pos="0">
                      <a:srgbClr val="E8A0AC"/>
                    </a:gs>
                    <a:gs pos="100000">
                      <a:srgbClr val="D04159"/>
                    </a:gs>
                  </a:gsLst>
                  <a:lin scaled="1"/>
                </a:gradFill>
                <a:latin typeface="黑体" panose="02010609060101010101" charset="-122"/>
                <a:ea typeface="黑体" panose="02010609060101010101" charset="-122"/>
              </a:rPr>
              <a:t>04</a:t>
            </a:r>
            <a:endParaRPr lang="en-US" altLang="zh-CN" sz="2400" b="1" dirty="0" smtClean="0">
              <a:gradFill>
                <a:gsLst>
                  <a:gs pos="50000">
                    <a:srgbClr val="DC7183"/>
                  </a:gs>
                  <a:gs pos="0">
                    <a:srgbClr val="E8A0AC"/>
                  </a:gs>
                  <a:gs pos="100000">
                    <a:srgbClr val="D04159"/>
                  </a:gs>
                </a:gsLst>
                <a:lin scaled="1"/>
              </a:gra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3422229" y="4087694"/>
            <a:ext cx="0" cy="432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MH_Others_1"/>
          <p:cNvSpPr/>
          <p:nvPr>
            <p:custDataLst>
              <p:tags r:id="rId4"/>
            </p:custDataLst>
          </p:nvPr>
        </p:nvSpPr>
        <p:spPr>
          <a:xfrm>
            <a:off x="592690" y="1571282"/>
            <a:ext cx="1618180" cy="493358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algn="ctr">
              <a:defRPr/>
            </a:pPr>
            <a:r>
              <a:rPr lang="en-US" altLang="zh-CN" sz="2000" b="1" spc="5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000" b="1" spc="5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MH_Others_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2909" y="484032"/>
            <a:ext cx="23774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童年" panose="030F0702030302020204" pitchFamily="66" charset="-122"/>
                <a:ea typeface="童年" panose="030F0702030302020204" pitchFamily="66" charset="-122"/>
                <a:cs typeface="童年" panose="030F0702030302020204" pitchFamily="66" charset="-122"/>
              </a:rPr>
              <a:t>目录</a:t>
            </a:r>
            <a:endParaRPr lang="zh-CN" alt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童年" panose="030F0702030302020204" pitchFamily="66" charset="-122"/>
              <a:ea typeface="童年" panose="030F0702030302020204" pitchFamily="66" charset="-122"/>
              <a:cs typeface="童年" panose="030F0702030302020204" pitchFamily="66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725" y="4547235"/>
            <a:ext cx="3090545" cy="170434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3765" y="4547870"/>
            <a:ext cx="2970530" cy="170370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724842">
            <a:off x="6303481" y="556742"/>
            <a:ext cx="1425392" cy="68737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21104915" flipH="1">
            <a:off x="2463016" y="602421"/>
            <a:ext cx="640735" cy="30898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12"/>
          <p:cNvSpPr txBox="1"/>
          <p:nvPr/>
        </p:nvSpPr>
        <p:spPr>
          <a:xfrm>
            <a:off x="3600450" y="4072890"/>
            <a:ext cx="3386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gradFill>
                  <a:gsLst>
                    <a:gs pos="50000">
                      <a:srgbClr val="DC7183"/>
                    </a:gs>
                    <a:gs pos="0">
                      <a:srgbClr val="E8A0AC"/>
                    </a:gs>
                    <a:gs pos="100000">
                      <a:srgbClr val="D04159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小学生食品安全歌谣</a:t>
            </a:r>
            <a:endParaRPr lang="zh-CN" altLang="en-US" sz="2400" b="1" dirty="0">
              <a:gradFill>
                <a:gsLst>
                  <a:gs pos="50000">
                    <a:srgbClr val="DC7183"/>
                  </a:gs>
                  <a:gs pos="0">
                    <a:srgbClr val="E8A0AC"/>
                  </a:gs>
                  <a:gs pos="100000">
                    <a:srgbClr val="D04159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526655" y="6356985"/>
            <a:ext cx="1160145" cy="365125"/>
          </a:xfr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3124200" y="6356985"/>
            <a:ext cx="3750945" cy="365125"/>
          </a:xfrm>
        </p:spPr>
        <p:txBody>
          <a:bodyPr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30" grpId="0"/>
      <p:bldP spid="31" grpId="0"/>
      <p:bldP spid="33" grpId="0"/>
      <p:bldP spid="34" grpId="0"/>
      <p:bldP spid="37" grpId="0"/>
      <p:bldP spid="38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34695" y="1631950"/>
            <a:ext cx="7675245" cy="4598670"/>
            <a:chOff x="2322439" y="1525829"/>
            <a:chExt cx="6226823" cy="2049621"/>
          </a:xfrm>
        </p:grpSpPr>
        <p:grpSp>
          <p:nvGrpSpPr>
            <p:cNvPr id="2" name="组合 1"/>
            <p:cNvGrpSpPr/>
            <p:nvPr/>
          </p:nvGrpSpPr>
          <p:grpSpPr>
            <a:xfrm>
              <a:off x="2322439" y="1525829"/>
              <a:ext cx="2047876" cy="2049621"/>
              <a:chOff x="265757" y="1525829"/>
              <a:chExt cx="2047876" cy="2049621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9695" y="2552827"/>
                <a:ext cx="1023938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2798" y="1525829"/>
                <a:ext cx="1017587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757" y="2575325"/>
                <a:ext cx="1023938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757" y="1575200"/>
                <a:ext cx="1023937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4382916" y="1525829"/>
              <a:ext cx="2047876" cy="2049621"/>
              <a:chOff x="265757" y="1525829"/>
              <a:chExt cx="2047876" cy="2049621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9695" y="2552827"/>
                <a:ext cx="1023938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2798" y="1525829"/>
                <a:ext cx="1017587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757" y="2575325"/>
                <a:ext cx="1023938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757" y="1575200"/>
                <a:ext cx="1023937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" name="组合 19"/>
            <p:cNvGrpSpPr/>
            <p:nvPr/>
          </p:nvGrpSpPr>
          <p:grpSpPr>
            <a:xfrm>
              <a:off x="6501386" y="1525829"/>
              <a:ext cx="2047876" cy="2049621"/>
              <a:chOff x="265757" y="1525829"/>
              <a:chExt cx="2047876" cy="2049621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9695" y="2552827"/>
                <a:ext cx="1023938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2798" y="1525829"/>
                <a:ext cx="1017587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757" y="2575325"/>
                <a:ext cx="1023938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757" y="1575200"/>
                <a:ext cx="1023937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" name="TextBox 14"/>
          <p:cNvSpPr/>
          <p:nvPr/>
        </p:nvSpPr>
        <p:spPr>
          <a:xfrm>
            <a:off x="734621" y="782353"/>
            <a:ext cx="5582732" cy="622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zh-CN" altLang="en-US" sz="3600" b="1" dirty="0">
                <a:solidFill>
                  <a:schemeClr val="accent5">
                    <a:lumMod val="50000"/>
                  </a:schemeClr>
                </a:solidFill>
                <a:latin typeface="+mn-ea"/>
                <a:sym typeface="微软雅黑" panose="020B0503020204020204" pitchFamily="34" charset="-122"/>
              </a:rPr>
              <a:t>小学生食品安全歌谣</a:t>
            </a:r>
            <a:endParaRPr lang="zh-CN" altLang="en-US" sz="36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5710" y="2026920"/>
            <a:ext cx="667321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小朋友，进学校，学知识，长本领。</a:t>
            </a:r>
            <a:endParaRPr lang="zh-CN" altLang="en-US" sz="28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文化知识要学好，健康安全也重要。</a:t>
            </a:r>
            <a:endParaRPr lang="zh-CN" altLang="en-US" sz="28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病从口入危害大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，食品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质量数第一。</a:t>
            </a:r>
            <a:endParaRPr lang="zh-CN" altLang="en-US" sz="28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食品挑选要细心，三无食品需留意，</a:t>
            </a:r>
            <a:endParaRPr lang="zh-CN" altLang="en-US" sz="28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看清厂家出厂期，切莫超过保质期。</a:t>
            </a:r>
            <a:endParaRPr lang="zh-CN" altLang="en-US" sz="28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安全意识人人有，争当食品小卫士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。</a:t>
            </a:r>
            <a:endParaRPr lang="zh-CN" altLang="en-US" sz="28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12"/>
          </p:nvPr>
        </p:nvSpPr>
        <p:spPr>
          <a:xfrm>
            <a:off x="7908925" y="6356985"/>
            <a:ext cx="777875" cy="365125"/>
          </a:xfr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>
          <a:xfrm>
            <a:off x="2591435" y="6356985"/>
            <a:ext cx="4660265" cy="365125"/>
          </a:xfrm>
        </p:spPr>
        <p:txBody>
          <a:bodyPr/>
          <a:lstStyle/>
          <a:p>
            <a:r>
              <a:rPr lang="zh-CN" altLang="en-US"/>
              <a:t>常检一诺&amp;新北市场监督管理局&amp;新北消协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294"/>
            <a:ext cx="9144000" cy="514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0" name="图片 69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86"/>
          <a:stretch>
            <a:fillRect/>
          </a:stretch>
        </p:blipFill>
        <p:spPr>
          <a:xfrm>
            <a:off x="-1" y="4325243"/>
            <a:ext cx="9171295" cy="1672180"/>
          </a:xfrm>
          <a:prstGeom prst="rect">
            <a:avLst/>
          </a:prstGeom>
        </p:spPr>
      </p:pic>
      <p:sp>
        <p:nvSpPr>
          <p:cNvPr id="694" name="任意多边形 62"/>
          <p:cNvSpPr>
            <a:spLocks noChangeArrowheads="1"/>
          </p:cNvSpPr>
          <p:nvPr/>
        </p:nvSpPr>
        <p:spPr bwMode="auto">
          <a:xfrm rot="1251293">
            <a:off x="7452320" y="1728217"/>
            <a:ext cx="331733" cy="195363"/>
          </a:xfrm>
          <a:custGeom>
            <a:avLst/>
            <a:gdLst>
              <a:gd name="T0" fmla="*/ 863600 w 974725"/>
              <a:gd name="T1" fmla="*/ 53975 h 574675"/>
              <a:gd name="T2" fmla="*/ 250825 w 974725"/>
              <a:gd name="T3" fmla="*/ 298450 h 574675"/>
              <a:gd name="T4" fmla="*/ 250825 w 974725"/>
              <a:gd name="T5" fmla="*/ 479425 h 574675"/>
              <a:gd name="T6" fmla="*/ 342900 w 974725"/>
              <a:gd name="T7" fmla="*/ 336550 h 574675"/>
              <a:gd name="T8" fmla="*/ 863600 w 974725"/>
              <a:gd name="T9" fmla="*/ 53975 h 574675"/>
              <a:gd name="T10" fmla="*/ 974725 w 974725"/>
              <a:gd name="T11" fmla="*/ 0 h 574675"/>
              <a:gd name="T12" fmla="*/ 508000 w 974725"/>
              <a:gd name="T13" fmla="*/ 460375 h 574675"/>
              <a:gd name="T14" fmla="*/ 412750 w 974725"/>
              <a:gd name="T15" fmla="*/ 396875 h 574675"/>
              <a:gd name="T16" fmla="*/ 234950 w 974725"/>
              <a:gd name="T17" fmla="*/ 574675 h 574675"/>
              <a:gd name="T18" fmla="*/ 196850 w 974725"/>
              <a:gd name="T19" fmla="*/ 282575 h 574675"/>
              <a:gd name="T20" fmla="*/ 0 w 974725"/>
              <a:gd name="T21" fmla="*/ 254000 h 574675"/>
              <a:gd name="T22" fmla="*/ 974725 w 974725"/>
              <a:gd name="T23" fmla="*/ 0 h 5746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74725"/>
              <a:gd name="T37" fmla="*/ 0 h 574675"/>
              <a:gd name="T38" fmla="*/ 974725 w 974725"/>
              <a:gd name="T39" fmla="*/ 574675 h 57467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74725" h="574675">
                <a:moveTo>
                  <a:pt x="863600" y="53975"/>
                </a:moveTo>
                <a:lnTo>
                  <a:pt x="250825" y="298450"/>
                </a:lnTo>
                <a:lnTo>
                  <a:pt x="250825" y="479425"/>
                </a:lnTo>
                <a:lnTo>
                  <a:pt x="342900" y="336550"/>
                </a:lnTo>
                <a:lnTo>
                  <a:pt x="863600" y="53975"/>
                </a:lnTo>
                <a:close/>
                <a:moveTo>
                  <a:pt x="974725" y="0"/>
                </a:moveTo>
                <a:lnTo>
                  <a:pt x="508000" y="460375"/>
                </a:lnTo>
                <a:lnTo>
                  <a:pt x="412750" y="396875"/>
                </a:lnTo>
                <a:lnTo>
                  <a:pt x="234950" y="574675"/>
                </a:lnTo>
                <a:lnTo>
                  <a:pt x="196850" y="282575"/>
                </a:lnTo>
                <a:lnTo>
                  <a:pt x="0" y="254000"/>
                </a:lnTo>
                <a:lnTo>
                  <a:pt x="974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695" name="任意多边形 62"/>
          <p:cNvSpPr>
            <a:spLocks noChangeArrowheads="1"/>
          </p:cNvSpPr>
          <p:nvPr/>
        </p:nvSpPr>
        <p:spPr bwMode="auto">
          <a:xfrm>
            <a:off x="1667184" y="3267637"/>
            <a:ext cx="557219" cy="328155"/>
          </a:xfrm>
          <a:custGeom>
            <a:avLst/>
            <a:gdLst>
              <a:gd name="T0" fmla="*/ 863600 w 974725"/>
              <a:gd name="T1" fmla="*/ 53975 h 574675"/>
              <a:gd name="T2" fmla="*/ 250825 w 974725"/>
              <a:gd name="T3" fmla="*/ 298450 h 574675"/>
              <a:gd name="T4" fmla="*/ 250825 w 974725"/>
              <a:gd name="T5" fmla="*/ 479425 h 574675"/>
              <a:gd name="T6" fmla="*/ 342900 w 974725"/>
              <a:gd name="T7" fmla="*/ 336550 h 574675"/>
              <a:gd name="T8" fmla="*/ 863600 w 974725"/>
              <a:gd name="T9" fmla="*/ 53975 h 574675"/>
              <a:gd name="T10" fmla="*/ 974725 w 974725"/>
              <a:gd name="T11" fmla="*/ 0 h 574675"/>
              <a:gd name="T12" fmla="*/ 508000 w 974725"/>
              <a:gd name="T13" fmla="*/ 460375 h 574675"/>
              <a:gd name="T14" fmla="*/ 412750 w 974725"/>
              <a:gd name="T15" fmla="*/ 396875 h 574675"/>
              <a:gd name="T16" fmla="*/ 234950 w 974725"/>
              <a:gd name="T17" fmla="*/ 574675 h 574675"/>
              <a:gd name="T18" fmla="*/ 196850 w 974725"/>
              <a:gd name="T19" fmla="*/ 282575 h 574675"/>
              <a:gd name="T20" fmla="*/ 0 w 974725"/>
              <a:gd name="T21" fmla="*/ 254000 h 574675"/>
              <a:gd name="T22" fmla="*/ 974725 w 974725"/>
              <a:gd name="T23" fmla="*/ 0 h 5746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74725"/>
              <a:gd name="T37" fmla="*/ 0 h 574675"/>
              <a:gd name="T38" fmla="*/ 974725 w 974725"/>
              <a:gd name="T39" fmla="*/ 574675 h 57467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74725" h="574675">
                <a:moveTo>
                  <a:pt x="863600" y="53975"/>
                </a:moveTo>
                <a:lnTo>
                  <a:pt x="250825" y="298450"/>
                </a:lnTo>
                <a:lnTo>
                  <a:pt x="250825" y="479425"/>
                </a:lnTo>
                <a:lnTo>
                  <a:pt x="342900" y="336550"/>
                </a:lnTo>
                <a:lnTo>
                  <a:pt x="863600" y="53975"/>
                </a:lnTo>
                <a:close/>
                <a:moveTo>
                  <a:pt x="974725" y="0"/>
                </a:moveTo>
                <a:lnTo>
                  <a:pt x="508000" y="460375"/>
                </a:lnTo>
                <a:lnTo>
                  <a:pt x="412750" y="396875"/>
                </a:lnTo>
                <a:lnTo>
                  <a:pt x="234950" y="574675"/>
                </a:lnTo>
                <a:lnTo>
                  <a:pt x="196850" y="282575"/>
                </a:lnTo>
                <a:lnTo>
                  <a:pt x="0" y="254000"/>
                </a:lnTo>
                <a:lnTo>
                  <a:pt x="974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pic>
        <p:nvPicPr>
          <p:cNvPr id="701" name="图片 70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9" t="44825" r="3391"/>
          <a:stretch>
            <a:fillRect/>
          </a:stretch>
        </p:blipFill>
        <p:spPr>
          <a:xfrm>
            <a:off x="2305748" y="5417022"/>
            <a:ext cx="1266362" cy="531975"/>
          </a:xfrm>
          <a:prstGeom prst="rect">
            <a:avLst/>
          </a:prstGeom>
        </p:spPr>
      </p:pic>
      <p:pic>
        <p:nvPicPr>
          <p:cNvPr id="702" name="图片 70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9" t="44825" r="3391"/>
          <a:stretch>
            <a:fillRect/>
          </a:stretch>
        </p:blipFill>
        <p:spPr>
          <a:xfrm>
            <a:off x="4427984" y="5395606"/>
            <a:ext cx="1368152" cy="574735"/>
          </a:xfrm>
          <a:prstGeom prst="rect">
            <a:avLst/>
          </a:prstGeom>
        </p:spPr>
      </p:pic>
      <p:pic>
        <p:nvPicPr>
          <p:cNvPr id="703" name="图片 70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9" t="44825" r="3391"/>
          <a:stretch>
            <a:fillRect/>
          </a:stretch>
        </p:blipFill>
        <p:spPr>
          <a:xfrm>
            <a:off x="6649108" y="5511416"/>
            <a:ext cx="984421" cy="4135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71980" y="2038350"/>
            <a:ext cx="5400675" cy="1557655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童年" panose="030F0702030302020204" pitchFamily="66" charset="-122"/>
              </a:rPr>
              <a:t>谢谢聆听</a:t>
            </a:r>
            <a:endParaRPr lang="zh-CN" altLang="en-US" sz="96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童年" panose="030F0702030302020204" pitchFamily="66" charset="-122"/>
            </a:endParaRPr>
          </a:p>
        </p:txBody>
      </p:sp>
      <p:pic>
        <p:nvPicPr>
          <p:cNvPr id="704" name="图片 70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724842">
            <a:off x="1457390" y="1482213"/>
            <a:ext cx="1425392" cy="68737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05" name="图片 70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21104915" flipH="1">
            <a:off x="5814991" y="1529637"/>
            <a:ext cx="640735" cy="30898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06" name="图片 70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21104915" flipH="1">
            <a:off x="576241" y="3939462"/>
            <a:ext cx="640735" cy="30898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07" name="图片 70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t="25555" r="40729" b="29630"/>
          <a:stretch>
            <a:fillRect/>
          </a:stretch>
        </p:blipFill>
        <p:spPr>
          <a:xfrm rot="414602">
            <a:off x="7981408" y="1545016"/>
            <a:ext cx="1080120" cy="1436203"/>
          </a:xfrm>
          <a:prstGeom prst="rect">
            <a:avLst/>
          </a:prstGeom>
        </p:spPr>
      </p:pic>
      <p:pic>
        <p:nvPicPr>
          <p:cNvPr id="708" name="图片 70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00550" y="3717164"/>
            <a:ext cx="5148064" cy="18848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7898765" y="6356985"/>
            <a:ext cx="788035" cy="365125"/>
          </a:xfrm>
        </p:spPr>
        <p:txBody>
          <a:bodyPr/>
          <a:lstStyle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2838450" y="6356985"/>
            <a:ext cx="4590415" cy="365125"/>
          </a:xfrm>
        </p:spPr>
        <p:txBody>
          <a:bodyPr/>
          <a:lstStyle/>
          <a:p>
            <a:r>
              <a:rPr lang="zh-CN" altLang="en-US"/>
              <a:t>常检一诺&amp;新北市场监督管理局&amp;新北消协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49" dur="100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50" dur="100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94" grpId="0" bldLvl="0" animBg="1"/>
          <p:bldP spid="695" grpId="0" bldLvl="0" animBg="1"/>
          <p:bldP spid="2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94" grpId="0" bldLvl="0" animBg="1"/>
          <p:bldP spid="695" grpId="0" bldLvl="0" animBg="1"/>
          <p:bldP spid="2" grpId="0" bldLvl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2485390" y="6356985"/>
            <a:ext cx="5143500" cy="365125"/>
          </a:xfrm>
        </p:spPr>
        <p:txBody>
          <a:bodyPr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812405" y="6356985"/>
            <a:ext cx="874395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450658" y="2245360"/>
          <a:ext cx="5835015" cy="140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1" imgW="760095" imgH="457200" progId="Package">
                  <p:embed/>
                </p:oleObj>
              </mc:Choice>
              <mc:Fallback>
                <p:oleObj name="" r:id="rId1" imgW="760095" imgH="457200" progId="Package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50658" y="2245360"/>
                        <a:ext cx="5835015" cy="1402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timg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7365"/>
          </a:xfrm>
          <a:prstGeom prst="rect">
            <a:avLst/>
          </a:prstGeom>
        </p:spPr>
      </p:pic>
      <p:sp>
        <p:nvSpPr>
          <p:cNvPr id="6" name="文本框 3"/>
          <p:cNvSpPr txBox="1"/>
          <p:nvPr/>
        </p:nvSpPr>
        <p:spPr>
          <a:xfrm>
            <a:off x="1686560" y="2932430"/>
            <a:ext cx="6043295" cy="70675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p>
            <a:pPr algn="ctr"/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垃圾食品大揭秘</a:t>
            </a:r>
            <a:endParaRPr lang="zh-CN" altLang="en-US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7654290" y="6356985"/>
            <a:ext cx="1032510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985"/>
            <a:ext cx="3632200" cy="365125"/>
          </a:xfrm>
        </p:spPr>
        <p:txBody>
          <a:bodyPr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41226" y="4971833"/>
            <a:ext cx="6233160" cy="4375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400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导致心血管疾病、含致癌物质、破坏维生素</a:t>
            </a:r>
            <a:r>
              <a:rPr lang="zh-CN" altLang="en-US" sz="2400" dirty="0">
                <a:solidFill>
                  <a:schemeClr val="accent5">
                    <a:lumMod val="50000"/>
                  </a:schemeClr>
                </a:solidFill>
              </a:rPr>
              <a:t>。</a:t>
            </a:r>
            <a:endParaRPr lang="zh-CN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3525" y="995680"/>
            <a:ext cx="4072890" cy="853440"/>
            <a:chOff x="4164275" y="-1590980"/>
            <a:chExt cx="3840480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25" name="组合 24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32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3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6" name="Picture 31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65"/>
            <p:cNvSpPr/>
            <p:nvPr/>
          </p:nvSpPr>
          <p:spPr bwMode="auto">
            <a:xfrm>
              <a:off x="4997433" y="-1495067"/>
              <a:ext cx="2539488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4997395" y="-1456360"/>
              <a:ext cx="3007360" cy="483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No.1</a:t>
              </a:r>
              <a:r>
                <a:rPr lang="en-US" altLang="zh-CN" sz="28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zh-CN" altLang="en-US" sz="28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油炸食品</a:t>
              </a:r>
              <a:endPara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endParaRPr>
            </a:p>
          </p:txBody>
        </p:sp>
      </p:grpSp>
      <p:cxnSp>
        <p:nvCxnSpPr>
          <p:cNvPr id="23" name="直接连接符 22"/>
          <p:cNvCxnSpPr>
            <a:stCxn id="30" idx="2"/>
            <a:endCxn id="30" idx="3"/>
          </p:cNvCxnSpPr>
          <p:nvPr/>
        </p:nvCxnSpPr>
        <p:spPr>
          <a:xfrm flipH="1">
            <a:off x="1146696" y="1725251"/>
            <a:ext cx="269303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直接连接符 36"/>
          <p:cNvCxnSpPr/>
          <p:nvPr/>
        </p:nvCxnSpPr>
        <p:spPr>
          <a:xfrm flipH="1">
            <a:off x="1096408" y="115025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pic>
        <p:nvPicPr>
          <p:cNvPr id="23556" name="Picture 4" descr="d-tc5"/>
          <p:cNvPicPr/>
          <p:nvPr/>
        </p:nvPicPr>
        <p:blipFill>
          <a:blip r:embed="rId2"/>
          <a:stretch>
            <a:fillRect/>
          </a:stretch>
        </p:blipFill>
        <p:spPr>
          <a:xfrm>
            <a:off x="800100" y="1988503"/>
            <a:ext cx="3600000" cy="288000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23557" name="Picture 5" descr="200616121919-44359"/>
          <p:cNvPicPr/>
          <p:nvPr/>
        </p:nvPicPr>
        <p:blipFill>
          <a:blip r:embed="rId3"/>
          <a:stretch>
            <a:fillRect/>
          </a:stretch>
        </p:blipFill>
        <p:spPr>
          <a:xfrm>
            <a:off x="4399915" y="1988503"/>
            <a:ext cx="3600000" cy="288000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698105" y="6356985"/>
            <a:ext cx="988695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985"/>
            <a:ext cx="3691890" cy="365125"/>
          </a:xfrm>
        </p:spPr>
        <p:txBody>
          <a:bodyPr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0.87066 0.00771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2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04124" y="4791390"/>
            <a:ext cx="7467600" cy="4375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破坏维生素，使蛋白质变性，热量过多，营养成分低。</a:t>
            </a:r>
            <a:endParaRPr lang="zh-CN" altLang="en-US" sz="2400" b="1" dirty="0">
              <a:solidFill>
                <a:schemeClr val="accent5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63525" y="1054100"/>
            <a:ext cx="4526280" cy="790490"/>
            <a:chOff x="4164275" y="-1590980"/>
            <a:chExt cx="3372646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24" name="组合 23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31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2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Picture 31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65"/>
            <p:cNvSpPr/>
            <p:nvPr/>
          </p:nvSpPr>
          <p:spPr bwMode="auto">
            <a:xfrm>
              <a:off x="4997433" y="-1495067"/>
              <a:ext cx="2539488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085507" y="-1460149"/>
              <a:ext cx="2308048" cy="52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No.2</a:t>
              </a:r>
              <a:r>
                <a:rPr lang="en-US" altLang="zh-CN" sz="28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zh-CN" altLang="en-US" sz="28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罐头类食品</a:t>
              </a:r>
              <a:endPara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endParaRPr>
            </a:p>
          </p:txBody>
        </p:sp>
      </p:grpSp>
      <p:cxnSp>
        <p:nvCxnSpPr>
          <p:cNvPr id="33" name="直接连接符 32"/>
          <p:cNvCxnSpPr>
            <a:stCxn id="29" idx="2"/>
            <a:endCxn id="29" idx="3"/>
          </p:cNvCxnSpPr>
          <p:nvPr/>
        </p:nvCxnSpPr>
        <p:spPr>
          <a:xfrm flipH="1">
            <a:off x="1381646" y="1729696"/>
            <a:ext cx="340804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直接连接符 33"/>
          <p:cNvCxnSpPr/>
          <p:nvPr/>
        </p:nvCxnSpPr>
        <p:spPr>
          <a:xfrm flipH="1">
            <a:off x="879238" y="115025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17" y="2411887"/>
            <a:ext cx="3000427" cy="21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3896614" y="2585292"/>
            <a:ext cx="4402701" cy="1878543"/>
            <a:chOff x="4253533" y="1623667"/>
            <a:chExt cx="4062883" cy="173355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533" y="1623667"/>
              <a:ext cx="2038350" cy="173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78066" y="1623667"/>
              <a:ext cx="2038350" cy="173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499350" y="6356985"/>
            <a:ext cx="1187450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3124200" y="6356985"/>
            <a:ext cx="3729990" cy="365125"/>
          </a:xfrm>
        </p:spPr>
        <p:txBody>
          <a:bodyPr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0.87066 0.00771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2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528585" y="5224331"/>
            <a:ext cx="5952490" cy="4375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zh-CN" sz="24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导致高血压，肾负担过重，导致鼻咽癌等。</a:t>
            </a:r>
            <a:endParaRPr lang="zh-CN" altLang="zh-CN" sz="24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4523363" y="2094997"/>
            <a:ext cx="3600000" cy="288000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2" name="组合 21"/>
          <p:cNvGrpSpPr/>
          <p:nvPr/>
        </p:nvGrpSpPr>
        <p:grpSpPr>
          <a:xfrm>
            <a:off x="263525" y="1054100"/>
            <a:ext cx="4259581" cy="790490"/>
            <a:chOff x="4164275" y="-1590980"/>
            <a:chExt cx="3372647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23" name="组合 22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30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1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4" name="Picture 3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65"/>
            <p:cNvSpPr/>
            <p:nvPr/>
          </p:nvSpPr>
          <p:spPr bwMode="auto">
            <a:xfrm>
              <a:off x="4997433" y="-1495067"/>
              <a:ext cx="2539488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048665" y="-1412517"/>
              <a:ext cx="2488257" cy="52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No.3</a:t>
              </a:r>
              <a:r>
                <a:rPr lang="en-US" altLang="zh-CN" sz="28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zh-CN" altLang="en-US" sz="28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腌制类食品</a:t>
              </a:r>
              <a:endPara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endParaRPr>
            </a:p>
          </p:txBody>
        </p:sp>
      </p:grpSp>
      <p:cxnSp>
        <p:nvCxnSpPr>
          <p:cNvPr id="32" name="直接连接符 31"/>
          <p:cNvCxnSpPr>
            <a:stCxn id="28" idx="2"/>
            <a:endCxn id="28" idx="3"/>
          </p:cNvCxnSpPr>
          <p:nvPr/>
        </p:nvCxnSpPr>
        <p:spPr>
          <a:xfrm flipH="1">
            <a:off x="1315606" y="1729696"/>
            <a:ext cx="320738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直接连接符 32"/>
          <p:cNvCxnSpPr/>
          <p:nvPr/>
        </p:nvCxnSpPr>
        <p:spPr>
          <a:xfrm flipH="1">
            <a:off x="1096408" y="1150251"/>
            <a:ext cx="2539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pic>
        <p:nvPicPr>
          <p:cNvPr id="25604" name="Picture 4" descr="按此在新窗口浏览图片"/>
          <p:cNvPicPr/>
          <p:nvPr/>
        </p:nvPicPr>
        <p:blipFill>
          <a:blip r:embed="rId3"/>
          <a:stretch>
            <a:fillRect/>
          </a:stretch>
        </p:blipFill>
        <p:spPr>
          <a:xfrm>
            <a:off x="764858" y="2094865"/>
            <a:ext cx="3600000" cy="288000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698105" y="6356985"/>
            <a:ext cx="988695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985"/>
            <a:ext cx="4040505" cy="365125"/>
          </a:xfrm>
        </p:spPr>
        <p:txBody>
          <a:bodyPr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124025" y="4874551"/>
            <a:ext cx="3191510" cy="4375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l"/>
            <a:r>
              <a:rPr lang="zh-CN" altLang="zh-CN" sz="24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吃太多容易致胰腺癌。</a:t>
            </a:r>
            <a:endParaRPr lang="zh-CN" altLang="zh-CN" sz="2400" b="1" dirty="0">
              <a:solidFill>
                <a:schemeClr val="accent5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2373" y="2191641"/>
            <a:ext cx="3561995" cy="2222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直接连接符 5"/>
          <p:cNvSpPr/>
          <p:nvPr/>
        </p:nvSpPr>
        <p:spPr>
          <a:xfrm>
            <a:off x="594549" y="5661380"/>
            <a:ext cx="7954903" cy="0"/>
          </a:xfrm>
          <a:prstGeom prst="line">
            <a:avLst/>
          </a:prstGeom>
          <a:ln w="19050" cap="flat" cmpd="sng">
            <a:solidFill>
              <a:srgbClr val="68D6B4"/>
            </a:solidFill>
            <a:prstDash val="solid"/>
            <a:headEnd type="oval" w="med" len="med"/>
            <a:tailEnd type="oval" w="med" len="med"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263525" y="1054100"/>
            <a:ext cx="5149850" cy="790490"/>
            <a:chOff x="4164275" y="-1590980"/>
            <a:chExt cx="4007144" cy="7906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14" name="组合 13"/>
            <p:cNvGrpSpPr/>
            <p:nvPr/>
          </p:nvGrpSpPr>
          <p:grpSpPr>
            <a:xfrm>
              <a:off x="4164275" y="-1416916"/>
              <a:ext cx="580004" cy="438073"/>
              <a:chOff x="160751" y="230411"/>
              <a:chExt cx="580004" cy="438073"/>
            </a:xfrm>
          </p:grpSpPr>
          <p:sp>
            <p:nvSpPr>
              <p:cNvPr id="21" name="Freeform 26"/>
              <p:cNvSpPr/>
              <p:nvPr/>
            </p:nvSpPr>
            <p:spPr bwMode="auto">
              <a:xfrm>
                <a:off x="160751" y="234827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" name="Freeform 26"/>
              <p:cNvSpPr/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-1" fmla="*/ 2566 w 9999"/>
                  <a:gd name="connsiteY0-2" fmla="*/ 2808 h 10001"/>
                  <a:gd name="connsiteX1-3" fmla="*/ 0 w 9999"/>
                  <a:gd name="connsiteY1-4" fmla="*/ 5626 h 10001"/>
                  <a:gd name="connsiteX2-5" fmla="*/ 2938 w 9999"/>
                  <a:gd name="connsiteY2-6" fmla="*/ 8017 h 10001"/>
                  <a:gd name="connsiteX3-7" fmla="*/ 6353 w 9999"/>
                  <a:gd name="connsiteY3-8" fmla="*/ 8748 h 10001"/>
                  <a:gd name="connsiteX4-9" fmla="*/ 8836 w 9999"/>
                  <a:gd name="connsiteY4-10" fmla="*/ 6463 h 10001"/>
                  <a:gd name="connsiteX5-11" fmla="*/ 9954 w 9999"/>
                  <a:gd name="connsiteY5-12" fmla="*/ 4635 h 10001"/>
                  <a:gd name="connsiteX6-13" fmla="*/ 7222 w 9999"/>
                  <a:gd name="connsiteY6-14" fmla="*/ 2351 h 10001"/>
                  <a:gd name="connsiteX7-15" fmla="*/ 4490 w 9999"/>
                  <a:gd name="connsiteY7-16" fmla="*/ 52 h 10001"/>
                  <a:gd name="connsiteX8-17" fmla="*/ 2566 w 9999"/>
                  <a:gd name="connsiteY8-18" fmla="*/ 2808 h 10001"/>
                  <a:gd name="connsiteX0-19" fmla="*/ 2566 w 10000"/>
                  <a:gd name="connsiteY0-20" fmla="*/ 2808 h 10000"/>
                  <a:gd name="connsiteX1-21" fmla="*/ 0 w 10000"/>
                  <a:gd name="connsiteY1-22" fmla="*/ 5625 h 10000"/>
                  <a:gd name="connsiteX2-23" fmla="*/ 2938 w 10000"/>
                  <a:gd name="connsiteY2-24" fmla="*/ 8016 h 10000"/>
                  <a:gd name="connsiteX3-25" fmla="*/ 6354 w 10000"/>
                  <a:gd name="connsiteY3-26" fmla="*/ 8747 h 10000"/>
                  <a:gd name="connsiteX4-27" fmla="*/ 8837 w 10000"/>
                  <a:gd name="connsiteY4-28" fmla="*/ 6462 h 10000"/>
                  <a:gd name="connsiteX5-29" fmla="*/ 9955 w 10000"/>
                  <a:gd name="connsiteY5-30" fmla="*/ 4635 h 10000"/>
                  <a:gd name="connsiteX6-31" fmla="*/ 7223 w 10000"/>
                  <a:gd name="connsiteY6-32" fmla="*/ 2351 h 10000"/>
                  <a:gd name="connsiteX7-33" fmla="*/ 4490 w 10000"/>
                  <a:gd name="connsiteY7-34" fmla="*/ 52 h 10000"/>
                  <a:gd name="connsiteX8-35" fmla="*/ 2566 w 10000"/>
                  <a:gd name="connsiteY8-36" fmla="*/ 2808 h 10000"/>
                  <a:gd name="connsiteX0-37" fmla="*/ 2566 w 10000"/>
                  <a:gd name="connsiteY0-38" fmla="*/ 2808 h 10000"/>
                  <a:gd name="connsiteX1-39" fmla="*/ 0 w 10000"/>
                  <a:gd name="connsiteY1-40" fmla="*/ 5625 h 10000"/>
                  <a:gd name="connsiteX2-41" fmla="*/ 2938 w 10000"/>
                  <a:gd name="connsiteY2-42" fmla="*/ 8016 h 10000"/>
                  <a:gd name="connsiteX3-43" fmla="*/ 6354 w 10000"/>
                  <a:gd name="connsiteY3-44" fmla="*/ 8747 h 10000"/>
                  <a:gd name="connsiteX4-45" fmla="*/ 8837 w 10000"/>
                  <a:gd name="connsiteY4-46" fmla="*/ 6462 h 10000"/>
                  <a:gd name="connsiteX5-47" fmla="*/ 9955 w 10000"/>
                  <a:gd name="connsiteY5-48" fmla="*/ 4635 h 10000"/>
                  <a:gd name="connsiteX6-49" fmla="*/ 7223 w 10000"/>
                  <a:gd name="connsiteY6-50" fmla="*/ 2351 h 10000"/>
                  <a:gd name="connsiteX7-51" fmla="*/ 4490 w 10000"/>
                  <a:gd name="connsiteY7-52" fmla="*/ 52 h 10000"/>
                  <a:gd name="connsiteX8-53" fmla="*/ 2566 w 10000"/>
                  <a:gd name="connsiteY8-54" fmla="*/ 2808 h 10000"/>
                  <a:gd name="connsiteX0-55" fmla="*/ 2566 w 10000"/>
                  <a:gd name="connsiteY0-56" fmla="*/ 2808 h 10000"/>
                  <a:gd name="connsiteX1-57" fmla="*/ 0 w 10000"/>
                  <a:gd name="connsiteY1-58" fmla="*/ 5625 h 10000"/>
                  <a:gd name="connsiteX2-59" fmla="*/ 2938 w 10000"/>
                  <a:gd name="connsiteY2-60" fmla="*/ 8016 h 10000"/>
                  <a:gd name="connsiteX3-61" fmla="*/ 6354 w 10000"/>
                  <a:gd name="connsiteY3-62" fmla="*/ 8747 h 10000"/>
                  <a:gd name="connsiteX4-63" fmla="*/ 8837 w 10000"/>
                  <a:gd name="connsiteY4-64" fmla="*/ 6462 h 10000"/>
                  <a:gd name="connsiteX5-65" fmla="*/ 9955 w 10000"/>
                  <a:gd name="connsiteY5-66" fmla="*/ 4635 h 10000"/>
                  <a:gd name="connsiteX6-67" fmla="*/ 7223 w 10000"/>
                  <a:gd name="connsiteY6-68" fmla="*/ 2351 h 10000"/>
                  <a:gd name="connsiteX7-69" fmla="*/ 4490 w 10000"/>
                  <a:gd name="connsiteY7-70" fmla="*/ 52 h 10000"/>
                  <a:gd name="connsiteX8-71" fmla="*/ 2566 w 10000"/>
                  <a:gd name="connsiteY8-72" fmla="*/ 2808 h 10000"/>
                  <a:gd name="connsiteX0-73" fmla="*/ 2566 w 10000"/>
                  <a:gd name="connsiteY0-74" fmla="*/ 2808 h 10020"/>
                  <a:gd name="connsiteX1-75" fmla="*/ 0 w 10000"/>
                  <a:gd name="connsiteY1-76" fmla="*/ 5625 h 10020"/>
                  <a:gd name="connsiteX2-77" fmla="*/ 2938 w 10000"/>
                  <a:gd name="connsiteY2-78" fmla="*/ 8016 h 10020"/>
                  <a:gd name="connsiteX3-79" fmla="*/ 6154 w 10000"/>
                  <a:gd name="connsiteY3-80" fmla="*/ 8649 h 10020"/>
                  <a:gd name="connsiteX4-81" fmla="*/ 8837 w 10000"/>
                  <a:gd name="connsiteY4-82" fmla="*/ 6462 h 10020"/>
                  <a:gd name="connsiteX5-83" fmla="*/ 9955 w 10000"/>
                  <a:gd name="connsiteY5-84" fmla="*/ 4635 h 10020"/>
                  <a:gd name="connsiteX6-85" fmla="*/ 7223 w 10000"/>
                  <a:gd name="connsiteY6-86" fmla="*/ 2351 h 10020"/>
                  <a:gd name="connsiteX7-87" fmla="*/ 4490 w 10000"/>
                  <a:gd name="connsiteY7-88" fmla="*/ 52 h 10020"/>
                  <a:gd name="connsiteX8-89" fmla="*/ 2566 w 10000"/>
                  <a:gd name="connsiteY8-90" fmla="*/ 2808 h 10020"/>
                  <a:gd name="connsiteX0-91" fmla="*/ 2566 w 10000"/>
                  <a:gd name="connsiteY0-92" fmla="*/ 2808 h 10020"/>
                  <a:gd name="connsiteX1-93" fmla="*/ 0 w 10000"/>
                  <a:gd name="connsiteY1-94" fmla="*/ 5625 h 10020"/>
                  <a:gd name="connsiteX2-95" fmla="*/ 2938 w 10000"/>
                  <a:gd name="connsiteY2-96" fmla="*/ 8016 h 10020"/>
                  <a:gd name="connsiteX3-97" fmla="*/ 6154 w 10000"/>
                  <a:gd name="connsiteY3-98" fmla="*/ 8649 h 10020"/>
                  <a:gd name="connsiteX4-99" fmla="*/ 8837 w 10000"/>
                  <a:gd name="connsiteY4-100" fmla="*/ 6462 h 10020"/>
                  <a:gd name="connsiteX5-101" fmla="*/ 9955 w 10000"/>
                  <a:gd name="connsiteY5-102" fmla="*/ 4635 h 10020"/>
                  <a:gd name="connsiteX6-103" fmla="*/ 7223 w 10000"/>
                  <a:gd name="connsiteY6-104" fmla="*/ 2351 h 10020"/>
                  <a:gd name="connsiteX7-105" fmla="*/ 4490 w 10000"/>
                  <a:gd name="connsiteY7-106" fmla="*/ 52 h 10020"/>
                  <a:gd name="connsiteX8-107" fmla="*/ 2566 w 10000"/>
                  <a:gd name="connsiteY8-108" fmla="*/ 2808 h 10020"/>
                  <a:gd name="connsiteX0-109" fmla="*/ 2566 w 10000"/>
                  <a:gd name="connsiteY0-110" fmla="*/ 2808 h 10221"/>
                  <a:gd name="connsiteX1-111" fmla="*/ 0 w 10000"/>
                  <a:gd name="connsiteY1-112" fmla="*/ 5625 h 10221"/>
                  <a:gd name="connsiteX2-113" fmla="*/ 2938 w 10000"/>
                  <a:gd name="connsiteY2-114" fmla="*/ 8016 h 10221"/>
                  <a:gd name="connsiteX3-115" fmla="*/ 6154 w 10000"/>
                  <a:gd name="connsiteY3-116" fmla="*/ 8649 h 10221"/>
                  <a:gd name="connsiteX4-117" fmla="*/ 8837 w 10000"/>
                  <a:gd name="connsiteY4-118" fmla="*/ 6462 h 10221"/>
                  <a:gd name="connsiteX5-119" fmla="*/ 9955 w 10000"/>
                  <a:gd name="connsiteY5-120" fmla="*/ 4635 h 10221"/>
                  <a:gd name="connsiteX6-121" fmla="*/ 7223 w 10000"/>
                  <a:gd name="connsiteY6-122" fmla="*/ 2351 h 10221"/>
                  <a:gd name="connsiteX7-123" fmla="*/ 4490 w 10000"/>
                  <a:gd name="connsiteY7-124" fmla="*/ 52 h 10221"/>
                  <a:gd name="connsiteX8-125" fmla="*/ 2566 w 10000"/>
                  <a:gd name="connsiteY8-126" fmla="*/ 2808 h 10221"/>
                  <a:gd name="connsiteX0-127" fmla="*/ 2566 w 10000"/>
                  <a:gd name="connsiteY0-128" fmla="*/ 2808 h 10221"/>
                  <a:gd name="connsiteX1-129" fmla="*/ 0 w 10000"/>
                  <a:gd name="connsiteY1-130" fmla="*/ 5625 h 10221"/>
                  <a:gd name="connsiteX2-131" fmla="*/ 2938 w 10000"/>
                  <a:gd name="connsiteY2-132" fmla="*/ 8016 h 10221"/>
                  <a:gd name="connsiteX3-133" fmla="*/ 6154 w 10000"/>
                  <a:gd name="connsiteY3-134" fmla="*/ 8649 h 10221"/>
                  <a:gd name="connsiteX4-135" fmla="*/ 8837 w 10000"/>
                  <a:gd name="connsiteY4-136" fmla="*/ 6462 h 10221"/>
                  <a:gd name="connsiteX5-137" fmla="*/ 9955 w 10000"/>
                  <a:gd name="connsiteY5-138" fmla="*/ 4635 h 10221"/>
                  <a:gd name="connsiteX6-139" fmla="*/ 7223 w 10000"/>
                  <a:gd name="connsiteY6-140" fmla="*/ 2351 h 10221"/>
                  <a:gd name="connsiteX7-141" fmla="*/ 4490 w 10000"/>
                  <a:gd name="connsiteY7-142" fmla="*/ 52 h 10221"/>
                  <a:gd name="connsiteX8-143" fmla="*/ 2566 w 10000"/>
                  <a:gd name="connsiteY8-144" fmla="*/ 2808 h 10221"/>
                  <a:gd name="connsiteX0-145" fmla="*/ 154 w 7588"/>
                  <a:gd name="connsiteY0-146" fmla="*/ 2808 h 10221"/>
                  <a:gd name="connsiteX1-147" fmla="*/ 526 w 7588"/>
                  <a:gd name="connsiteY1-148" fmla="*/ 8016 h 10221"/>
                  <a:gd name="connsiteX2-149" fmla="*/ 3742 w 7588"/>
                  <a:gd name="connsiteY2-150" fmla="*/ 8649 h 10221"/>
                  <a:gd name="connsiteX3-151" fmla="*/ 6425 w 7588"/>
                  <a:gd name="connsiteY3-152" fmla="*/ 6462 h 10221"/>
                  <a:gd name="connsiteX4-153" fmla="*/ 7543 w 7588"/>
                  <a:gd name="connsiteY4-154" fmla="*/ 4635 h 10221"/>
                  <a:gd name="connsiteX5-155" fmla="*/ 4811 w 7588"/>
                  <a:gd name="connsiteY5-156" fmla="*/ 2351 h 10221"/>
                  <a:gd name="connsiteX6-157" fmla="*/ 2078 w 7588"/>
                  <a:gd name="connsiteY6-158" fmla="*/ 52 h 10221"/>
                  <a:gd name="connsiteX7-159" fmla="*/ 154 w 7588"/>
                  <a:gd name="connsiteY7-160" fmla="*/ 2808 h 10221"/>
                  <a:gd name="connsiteX0-161" fmla="*/ 203 w 10001"/>
                  <a:gd name="connsiteY0-162" fmla="*/ 2747 h 10000"/>
                  <a:gd name="connsiteX1-163" fmla="*/ 693 w 10001"/>
                  <a:gd name="connsiteY1-164" fmla="*/ 7843 h 10000"/>
                  <a:gd name="connsiteX2-165" fmla="*/ 4931 w 10001"/>
                  <a:gd name="connsiteY2-166" fmla="*/ 8462 h 10000"/>
                  <a:gd name="connsiteX3-167" fmla="*/ 8467 w 10001"/>
                  <a:gd name="connsiteY3-168" fmla="*/ 6322 h 10000"/>
                  <a:gd name="connsiteX4-169" fmla="*/ 9941 w 10001"/>
                  <a:gd name="connsiteY4-170" fmla="*/ 4535 h 10000"/>
                  <a:gd name="connsiteX5-171" fmla="*/ 6340 w 10001"/>
                  <a:gd name="connsiteY5-172" fmla="*/ 2300 h 10000"/>
                  <a:gd name="connsiteX6-173" fmla="*/ 2739 w 10001"/>
                  <a:gd name="connsiteY6-174" fmla="*/ 51 h 10000"/>
                  <a:gd name="connsiteX7-175" fmla="*/ 203 w 10001"/>
                  <a:gd name="connsiteY7-176" fmla="*/ 2747 h 10000"/>
                  <a:gd name="connsiteX0-177" fmla="*/ 1724 w 11522"/>
                  <a:gd name="connsiteY0-178" fmla="*/ 2747 h 10000"/>
                  <a:gd name="connsiteX1-179" fmla="*/ 2214 w 11522"/>
                  <a:gd name="connsiteY1-180" fmla="*/ 7843 h 10000"/>
                  <a:gd name="connsiteX2-181" fmla="*/ 6452 w 11522"/>
                  <a:gd name="connsiteY2-182" fmla="*/ 8462 h 10000"/>
                  <a:gd name="connsiteX3-183" fmla="*/ 9988 w 11522"/>
                  <a:gd name="connsiteY3-184" fmla="*/ 6322 h 10000"/>
                  <a:gd name="connsiteX4-185" fmla="*/ 11462 w 11522"/>
                  <a:gd name="connsiteY4-186" fmla="*/ 4535 h 10000"/>
                  <a:gd name="connsiteX5-187" fmla="*/ 7861 w 11522"/>
                  <a:gd name="connsiteY5-188" fmla="*/ 2300 h 10000"/>
                  <a:gd name="connsiteX6-189" fmla="*/ 4260 w 11522"/>
                  <a:gd name="connsiteY6-190" fmla="*/ 51 h 10000"/>
                  <a:gd name="connsiteX7-191" fmla="*/ 1724 w 11522"/>
                  <a:gd name="connsiteY7-192" fmla="*/ 2747 h 10000"/>
                  <a:gd name="connsiteX0-193" fmla="*/ 1724 w 11522"/>
                  <a:gd name="connsiteY0-194" fmla="*/ 2747 h 10000"/>
                  <a:gd name="connsiteX1-195" fmla="*/ 2214 w 11522"/>
                  <a:gd name="connsiteY1-196" fmla="*/ 7843 h 10000"/>
                  <a:gd name="connsiteX2-197" fmla="*/ 6452 w 11522"/>
                  <a:gd name="connsiteY2-198" fmla="*/ 8462 h 10000"/>
                  <a:gd name="connsiteX3-199" fmla="*/ 9988 w 11522"/>
                  <a:gd name="connsiteY3-200" fmla="*/ 6322 h 10000"/>
                  <a:gd name="connsiteX4-201" fmla="*/ 11462 w 11522"/>
                  <a:gd name="connsiteY4-202" fmla="*/ 4535 h 10000"/>
                  <a:gd name="connsiteX5-203" fmla="*/ 7861 w 11522"/>
                  <a:gd name="connsiteY5-204" fmla="*/ 2300 h 10000"/>
                  <a:gd name="connsiteX6-205" fmla="*/ 4260 w 11522"/>
                  <a:gd name="connsiteY6-206" fmla="*/ 51 h 10000"/>
                  <a:gd name="connsiteX7-207" fmla="*/ 1724 w 11522"/>
                  <a:gd name="connsiteY7-208" fmla="*/ 2747 h 10000"/>
                  <a:gd name="connsiteX0-209" fmla="*/ 1990 w 11788"/>
                  <a:gd name="connsiteY0-210" fmla="*/ 2747 h 10000"/>
                  <a:gd name="connsiteX1-211" fmla="*/ 2480 w 11788"/>
                  <a:gd name="connsiteY1-212" fmla="*/ 7843 h 10000"/>
                  <a:gd name="connsiteX2-213" fmla="*/ 6718 w 11788"/>
                  <a:gd name="connsiteY2-214" fmla="*/ 8462 h 10000"/>
                  <a:gd name="connsiteX3-215" fmla="*/ 10254 w 11788"/>
                  <a:gd name="connsiteY3-216" fmla="*/ 6322 h 10000"/>
                  <a:gd name="connsiteX4-217" fmla="*/ 11728 w 11788"/>
                  <a:gd name="connsiteY4-218" fmla="*/ 4535 h 10000"/>
                  <a:gd name="connsiteX5-219" fmla="*/ 8127 w 11788"/>
                  <a:gd name="connsiteY5-220" fmla="*/ 2300 h 10000"/>
                  <a:gd name="connsiteX6-221" fmla="*/ 4526 w 11788"/>
                  <a:gd name="connsiteY6-222" fmla="*/ 51 h 10000"/>
                  <a:gd name="connsiteX7-223" fmla="*/ 1990 w 11788"/>
                  <a:gd name="connsiteY7-224" fmla="*/ 2747 h 10000"/>
                  <a:gd name="connsiteX0-225" fmla="*/ 1952 w 11750"/>
                  <a:gd name="connsiteY0-226" fmla="*/ 2747 h 10000"/>
                  <a:gd name="connsiteX1-227" fmla="*/ 2442 w 11750"/>
                  <a:gd name="connsiteY1-228" fmla="*/ 7843 h 10000"/>
                  <a:gd name="connsiteX2-229" fmla="*/ 6680 w 11750"/>
                  <a:gd name="connsiteY2-230" fmla="*/ 8462 h 10000"/>
                  <a:gd name="connsiteX3-231" fmla="*/ 10216 w 11750"/>
                  <a:gd name="connsiteY3-232" fmla="*/ 6322 h 10000"/>
                  <a:gd name="connsiteX4-233" fmla="*/ 11690 w 11750"/>
                  <a:gd name="connsiteY4-234" fmla="*/ 4535 h 10000"/>
                  <a:gd name="connsiteX5-235" fmla="*/ 8089 w 11750"/>
                  <a:gd name="connsiteY5-236" fmla="*/ 2300 h 10000"/>
                  <a:gd name="connsiteX6-237" fmla="*/ 4488 w 11750"/>
                  <a:gd name="connsiteY6-238" fmla="*/ 51 h 10000"/>
                  <a:gd name="connsiteX7-239" fmla="*/ 1952 w 11750"/>
                  <a:gd name="connsiteY7-240" fmla="*/ 2747 h 10000"/>
                  <a:gd name="connsiteX0-241" fmla="*/ 1952 w 11750"/>
                  <a:gd name="connsiteY0-242" fmla="*/ 2747 h 10075"/>
                  <a:gd name="connsiteX1-243" fmla="*/ 2442 w 11750"/>
                  <a:gd name="connsiteY1-244" fmla="*/ 7843 h 10075"/>
                  <a:gd name="connsiteX2-245" fmla="*/ 6680 w 11750"/>
                  <a:gd name="connsiteY2-246" fmla="*/ 8462 h 10075"/>
                  <a:gd name="connsiteX3-247" fmla="*/ 10216 w 11750"/>
                  <a:gd name="connsiteY3-248" fmla="*/ 6322 h 10075"/>
                  <a:gd name="connsiteX4-249" fmla="*/ 11690 w 11750"/>
                  <a:gd name="connsiteY4-250" fmla="*/ 4535 h 10075"/>
                  <a:gd name="connsiteX5-251" fmla="*/ 8089 w 11750"/>
                  <a:gd name="connsiteY5-252" fmla="*/ 2300 h 10075"/>
                  <a:gd name="connsiteX6-253" fmla="*/ 4488 w 11750"/>
                  <a:gd name="connsiteY6-254" fmla="*/ 51 h 10075"/>
                  <a:gd name="connsiteX7-255" fmla="*/ 1952 w 11750"/>
                  <a:gd name="connsiteY7-256" fmla="*/ 2747 h 10075"/>
                  <a:gd name="connsiteX0-257" fmla="*/ 1952 w 11750"/>
                  <a:gd name="connsiteY0-258" fmla="*/ 2747 h 9991"/>
                  <a:gd name="connsiteX1-259" fmla="*/ 2442 w 11750"/>
                  <a:gd name="connsiteY1-260" fmla="*/ 7843 h 9991"/>
                  <a:gd name="connsiteX2-261" fmla="*/ 6680 w 11750"/>
                  <a:gd name="connsiteY2-262" fmla="*/ 8462 h 9991"/>
                  <a:gd name="connsiteX3-263" fmla="*/ 10216 w 11750"/>
                  <a:gd name="connsiteY3-264" fmla="*/ 6322 h 9991"/>
                  <a:gd name="connsiteX4-265" fmla="*/ 11690 w 11750"/>
                  <a:gd name="connsiteY4-266" fmla="*/ 4535 h 9991"/>
                  <a:gd name="connsiteX5-267" fmla="*/ 8089 w 11750"/>
                  <a:gd name="connsiteY5-268" fmla="*/ 2300 h 9991"/>
                  <a:gd name="connsiteX6-269" fmla="*/ 4488 w 11750"/>
                  <a:gd name="connsiteY6-270" fmla="*/ 51 h 9991"/>
                  <a:gd name="connsiteX7-271" fmla="*/ 1952 w 11750"/>
                  <a:gd name="connsiteY7-272" fmla="*/ 2747 h 9991"/>
                  <a:gd name="connsiteX0-273" fmla="*/ 1661 w 10000"/>
                  <a:gd name="connsiteY0-274" fmla="*/ 2748 h 9999"/>
                  <a:gd name="connsiteX1-275" fmla="*/ 2078 w 10000"/>
                  <a:gd name="connsiteY1-276" fmla="*/ 7849 h 9999"/>
                  <a:gd name="connsiteX2-277" fmla="*/ 5685 w 10000"/>
                  <a:gd name="connsiteY2-278" fmla="*/ 8469 h 9999"/>
                  <a:gd name="connsiteX3-279" fmla="*/ 8694 w 10000"/>
                  <a:gd name="connsiteY3-280" fmla="*/ 6327 h 9999"/>
                  <a:gd name="connsiteX4-281" fmla="*/ 9949 w 10000"/>
                  <a:gd name="connsiteY4-282" fmla="*/ 4538 h 9999"/>
                  <a:gd name="connsiteX5-283" fmla="*/ 6884 w 10000"/>
                  <a:gd name="connsiteY5-284" fmla="*/ 2301 h 9999"/>
                  <a:gd name="connsiteX6-285" fmla="*/ 3820 w 10000"/>
                  <a:gd name="connsiteY6-286" fmla="*/ 50 h 9999"/>
                  <a:gd name="connsiteX7-287" fmla="*/ 1661 w 10000"/>
                  <a:gd name="connsiteY7-288" fmla="*/ 2748 h 9999"/>
                  <a:gd name="connsiteX0-289" fmla="*/ 1661 w 10000"/>
                  <a:gd name="connsiteY0-290" fmla="*/ 2748 h 10000"/>
                  <a:gd name="connsiteX1-291" fmla="*/ 2078 w 10000"/>
                  <a:gd name="connsiteY1-292" fmla="*/ 7850 h 10000"/>
                  <a:gd name="connsiteX2-293" fmla="*/ 5685 w 10000"/>
                  <a:gd name="connsiteY2-294" fmla="*/ 8470 h 10000"/>
                  <a:gd name="connsiteX3-295" fmla="*/ 8013 w 10000"/>
                  <a:gd name="connsiteY3-296" fmla="*/ 8890 h 10000"/>
                  <a:gd name="connsiteX4-297" fmla="*/ 8694 w 10000"/>
                  <a:gd name="connsiteY4-298" fmla="*/ 6328 h 10000"/>
                  <a:gd name="connsiteX5-299" fmla="*/ 9949 w 10000"/>
                  <a:gd name="connsiteY5-300" fmla="*/ 4538 h 10000"/>
                  <a:gd name="connsiteX6-301" fmla="*/ 6884 w 10000"/>
                  <a:gd name="connsiteY6-302" fmla="*/ 2301 h 10000"/>
                  <a:gd name="connsiteX7-303" fmla="*/ 3820 w 10000"/>
                  <a:gd name="connsiteY7-304" fmla="*/ 50 h 10000"/>
                  <a:gd name="connsiteX8-305" fmla="*/ 1661 w 10000"/>
                  <a:gd name="connsiteY8-306" fmla="*/ 2748 h 10000"/>
                  <a:gd name="connsiteX0-307" fmla="*/ 1661 w 10000"/>
                  <a:gd name="connsiteY0-308" fmla="*/ 2748 h 8979"/>
                  <a:gd name="connsiteX1-309" fmla="*/ 2078 w 10000"/>
                  <a:gd name="connsiteY1-310" fmla="*/ 7850 h 8979"/>
                  <a:gd name="connsiteX2-311" fmla="*/ 8013 w 10000"/>
                  <a:gd name="connsiteY2-312" fmla="*/ 8890 h 8979"/>
                  <a:gd name="connsiteX3-313" fmla="*/ 8694 w 10000"/>
                  <a:gd name="connsiteY3-314" fmla="*/ 6328 h 8979"/>
                  <a:gd name="connsiteX4-315" fmla="*/ 9949 w 10000"/>
                  <a:gd name="connsiteY4-316" fmla="*/ 4538 h 8979"/>
                  <a:gd name="connsiteX5-317" fmla="*/ 6884 w 10000"/>
                  <a:gd name="connsiteY5-318" fmla="*/ 2301 h 8979"/>
                  <a:gd name="connsiteX6-319" fmla="*/ 3820 w 10000"/>
                  <a:gd name="connsiteY6-320" fmla="*/ 50 h 8979"/>
                  <a:gd name="connsiteX7-321" fmla="*/ 1661 w 10000"/>
                  <a:gd name="connsiteY7-322" fmla="*/ 2748 h 8979"/>
                  <a:gd name="connsiteX0-323" fmla="*/ 1661 w 10000"/>
                  <a:gd name="connsiteY0-324" fmla="*/ 3060 h 9597"/>
                  <a:gd name="connsiteX1-325" fmla="*/ 2078 w 10000"/>
                  <a:gd name="connsiteY1-326" fmla="*/ 8743 h 9597"/>
                  <a:gd name="connsiteX2-327" fmla="*/ 5842 w 10000"/>
                  <a:gd name="connsiteY2-328" fmla="*/ 9365 h 9597"/>
                  <a:gd name="connsiteX3-329" fmla="*/ 8694 w 10000"/>
                  <a:gd name="connsiteY3-330" fmla="*/ 7048 h 9597"/>
                  <a:gd name="connsiteX4-331" fmla="*/ 9949 w 10000"/>
                  <a:gd name="connsiteY4-332" fmla="*/ 5054 h 9597"/>
                  <a:gd name="connsiteX5-333" fmla="*/ 6884 w 10000"/>
                  <a:gd name="connsiteY5-334" fmla="*/ 2563 h 9597"/>
                  <a:gd name="connsiteX6-335" fmla="*/ 3820 w 10000"/>
                  <a:gd name="connsiteY6-336" fmla="*/ 56 h 9597"/>
                  <a:gd name="connsiteX7-337" fmla="*/ 1661 w 10000"/>
                  <a:gd name="connsiteY7-338" fmla="*/ 3060 h 9597"/>
                  <a:gd name="connsiteX0-339" fmla="*/ 1661 w 10000"/>
                  <a:gd name="connsiteY0-340" fmla="*/ 3188 h 10000"/>
                  <a:gd name="connsiteX1-341" fmla="*/ 2078 w 10000"/>
                  <a:gd name="connsiteY1-342" fmla="*/ 9110 h 10000"/>
                  <a:gd name="connsiteX2-343" fmla="*/ 5842 w 10000"/>
                  <a:gd name="connsiteY2-344" fmla="*/ 9758 h 10000"/>
                  <a:gd name="connsiteX3-345" fmla="*/ 8694 w 10000"/>
                  <a:gd name="connsiteY3-346" fmla="*/ 7344 h 10000"/>
                  <a:gd name="connsiteX4-347" fmla="*/ 9949 w 10000"/>
                  <a:gd name="connsiteY4-348" fmla="*/ 5266 h 10000"/>
                  <a:gd name="connsiteX5-349" fmla="*/ 6884 w 10000"/>
                  <a:gd name="connsiteY5-350" fmla="*/ 2671 h 10000"/>
                  <a:gd name="connsiteX6-351" fmla="*/ 3820 w 10000"/>
                  <a:gd name="connsiteY6-352" fmla="*/ 58 h 10000"/>
                  <a:gd name="connsiteX7-353" fmla="*/ 1661 w 10000"/>
                  <a:gd name="connsiteY7-354" fmla="*/ 3188 h 10000"/>
                  <a:gd name="connsiteX0-355" fmla="*/ 1661 w 10000"/>
                  <a:gd name="connsiteY0-356" fmla="*/ 3188 h 10832"/>
                  <a:gd name="connsiteX1-357" fmla="*/ 2078 w 10000"/>
                  <a:gd name="connsiteY1-358" fmla="*/ 9110 h 10832"/>
                  <a:gd name="connsiteX2-359" fmla="*/ 5842 w 10000"/>
                  <a:gd name="connsiteY2-360" fmla="*/ 9758 h 10832"/>
                  <a:gd name="connsiteX3-361" fmla="*/ 8694 w 10000"/>
                  <a:gd name="connsiteY3-362" fmla="*/ 7344 h 10832"/>
                  <a:gd name="connsiteX4-363" fmla="*/ 9949 w 10000"/>
                  <a:gd name="connsiteY4-364" fmla="*/ 5266 h 10832"/>
                  <a:gd name="connsiteX5-365" fmla="*/ 6884 w 10000"/>
                  <a:gd name="connsiteY5-366" fmla="*/ 2671 h 10832"/>
                  <a:gd name="connsiteX6-367" fmla="*/ 3820 w 10000"/>
                  <a:gd name="connsiteY6-368" fmla="*/ 58 h 10832"/>
                  <a:gd name="connsiteX7-369" fmla="*/ 1661 w 10000"/>
                  <a:gd name="connsiteY7-370" fmla="*/ 3188 h 10832"/>
                  <a:gd name="connsiteX0-371" fmla="*/ 1661 w 10000"/>
                  <a:gd name="connsiteY0-372" fmla="*/ 3188 h 11278"/>
                  <a:gd name="connsiteX1-373" fmla="*/ 2078 w 10000"/>
                  <a:gd name="connsiteY1-374" fmla="*/ 9110 h 11278"/>
                  <a:gd name="connsiteX2-375" fmla="*/ 5842 w 10000"/>
                  <a:gd name="connsiteY2-376" fmla="*/ 9758 h 11278"/>
                  <a:gd name="connsiteX3-377" fmla="*/ 8694 w 10000"/>
                  <a:gd name="connsiteY3-378" fmla="*/ 7344 h 11278"/>
                  <a:gd name="connsiteX4-379" fmla="*/ 9949 w 10000"/>
                  <a:gd name="connsiteY4-380" fmla="*/ 5266 h 11278"/>
                  <a:gd name="connsiteX5-381" fmla="*/ 6884 w 10000"/>
                  <a:gd name="connsiteY5-382" fmla="*/ 2671 h 11278"/>
                  <a:gd name="connsiteX6-383" fmla="*/ 3820 w 10000"/>
                  <a:gd name="connsiteY6-384" fmla="*/ 58 h 11278"/>
                  <a:gd name="connsiteX7-385" fmla="*/ 1661 w 10000"/>
                  <a:gd name="connsiteY7-386" fmla="*/ 3188 h 11278"/>
                  <a:gd name="connsiteX0-387" fmla="*/ 1661 w 10000"/>
                  <a:gd name="connsiteY0-388" fmla="*/ 3188 h 11419"/>
                  <a:gd name="connsiteX1-389" fmla="*/ 2078 w 10000"/>
                  <a:gd name="connsiteY1-390" fmla="*/ 9110 h 11419"/>
                  <a:gd name="connsiteX2-391" fmla="*/ 5842 w 10000"/>
                  <a:gd name="connsiteY2-392" fmla="*/ 9758 h 11419"/>
                  <a:gd name="connsiteX3-393" fmla="*/ 8694 w 10000"/>
                  <a:gd name="connsiteY3-394" fmla="*/ 7344 h 11419"/>
                  <a:gd name="connsiteX4-395" fmla="*/ 9949 w 10000"/>
                  <a:gd name="connsiteY4-396" fmla="*/ 5266 h 11419"/>
                  <a:gd name="connsiteX5-397" fmla="*/ 6884 w 10000"/>
                  <a:gd name="connsiteY5-398" fmla="*/ 2671 h 11419"/>
                  <a:gd name="connsiteX6-399" fmla="*/ 3820 w 10000"/>
                  <a:gd name="connsiteY6-400" fmla="*/ 58 h 11419"/>
                  <a:gd name="connsiteX7-401" fmla="*/ 1661 w 10000"/>
                  <a:gd name="connsiteY7-402" fmla="*/ 3188 h 11419"/>
                  <a:gd name="connsiteX0-403" fmla="*/ 1661 w 10000"/>
                  <a:gd name="connsiteY0-404" fmla="*/ 3188 h 11077"/>
                  <a:gd name="connsiteX1-405" fmla="*/ 2078 w 10000"/>
                  <a:gd name="connsiteY1-406" fmla="*/ 9110 h 11077"/>
                  <a:gd name="connsiteX2-407" fmla="*/ 5842 w 10000"/>
                  <a:gd name="connsiteY2-408" fmla="*/ 9758 h 11077"/>
                  <a:gd name="connsiteX3-409" fmla="*/ 8694 w 10000"/>
                  <a:gd name="connsiteY3-410" fmla="*/ 7344 h 11077"/>
                  <a:gd name="connsiteX4-411" fmla="*/ 9949 w 10000"/>
                  <a:gd name="connsiteY4-412" fmla="*/ 5266 h 11077"/>
                  <a:gd name="connsiteX5-413" fmla="*/ 6884 w 10000"/>
                  <a:gd name="connsiteY5-414" fmla="*/ 2671 h 11077"/>
                  <a:gd name="connsiteX6-415" fmla="*/ 3820 w 10000"/>
                  <a:gd name="connsiteY6-416" fmla="*/ 58 h 11077"/>
                  <a:gd name="connsiteX7-417" fmla="*/ 1661 w 10000"/>
                  <a:gd name="connsiteY7-418" fmla="*/ 3188 h 11077"/>
                  <a:gd name="connsiteX0-419" fmla="*/ 1661 w 10000"/>
                  <a:gd name="connsiteY0-420" fmla="*/ 3188 h 10386"/>
                  <a:gd name="connsiteX1-421" fmla="*/ 2078 w 10000"/>
                  <a:gd name="connsiteY1-422" fmla="*/ 9110 h 10386"/>
                  <a:gd name="connsiteX2-423" fmla="*/ 5992 w 10000"/>
                  <a:gd name="connsiteY2-424" fmla="*/ 8529 h 10386"/>
                  <a:gd name="connsiteX3-425" fmla="*/ 8694 w 10000"/>
                  <a:gd name="connsiteY3-426" fmla="*/ 7344 h 10386"/>
                  <a:gd name="connsiteX4-427" fmla="*/ 9949 w 10000"/>
                  <a:gd name="connsiteY4-428" fmla="*/ 5266 h 10386"/>
                  <a:gd name="connsiteX5-429" fmla="*/ 6884 w 10000"/>
                  <a:gd name="connsiteY5-430" fmla="*/ 2671 h 10386"/>
                  <a:gd name="connsiteX6-431" fmla="*/ 3820 w 10000"/>
                  <a:gd name="connsiteY6-432" fmla="*/ 58 h 10386"/>
                  <a:gd name="connsiteX7-433" fmla="*/ 1661 w 10000"/>
                  <a:gd name="connsiteY7-434" fmla="*/ 3188 h 10386"/>
                  <a:gd name="connsiteX0-435" fmla="*/ 1661 w 10000"/>
                  <a:gd name="connsiteY0-436" fmla="*/ 3188 h 10590"/>
                  <a:gd name="connsiteX1-437" fmla="*/ 2078 w 10000"/>
                  <a:gd name="connsiteY1-438" fmla="*/ 9110 h 10590"/>
                  <a:gd name="connsiteX2-439" fmla="*/ 5992 w 10000"/>
                  <a:gd name="connsiteY2-440" fmla="*/ 8529 h 10590"/>
                  <a:gd name="connsiteX3-441" fmla="*/ 8694 w 10000"/>
                  <a:gd name="connsiteY3-442" fmla="*/ 7344 h 10590"/>
                  <a:gd name="connsiteX4-443" fmla="*/ 9949 w 10000"/>
                  <a:gd name="connsiteY4-444" fmla="*/ 5266 h 10590"/>
                  <a:gd name="connsiteX5-445" fmla="*/ 6884 w 10000"/>
                  <a:gd name="connsiteY5-446" fmla="*/ 2671 h 10590"/>
                  <a:gd name="connsiteX6-447" fmla="*/ 3820 w 10000"/>
                  <a:gd name="connsiteY6-448" fmla="*/ 58 h 10590"/>
                  <a:gd name="connsiteX7-449" fmla="*/ 1661 w 10000"/>
                  <a:gd name="connsiteY7-450" fmla="*/ 3188 h 10590"/>
                  <a:gd name="connsiteX0-451" fmla="*/ 1661 w 9973"/>
                  <a:gd name="connsiteY0-452" fmla="*/ 3188 h 10590"/>
                  <a:gd name="connsiteX1-453" fmla="*/ 2078 w 9973"/>
                  <a:gd name="connsiteY1-454" fmla="*/ 9110 h 10590"/>
                  <a:gd name="connsiteX2-455" fmla="*/ 5992 w 9973"/>
                  <a:gd name="connsiteY2-456" fmla="*/ 8529 h 10590"/>
                  <a:gd name="connsiteX3-457" fmla="*/ 8394 w 9973"/>
                  <a:gd name="connsiteY3-458" fmla="*/ 6674 h 10590"/>
                  <a:gd name="connsiteX4-459" fmla="*/ 9949 w 9973"/>
                  <a:gd name="connsiteY4-460" fmla="*/ 5266 h 10590"/>
                  <a:gd name="connsiteX5-461" fmla="*/ 6884 w 9973"/>
                  <a:gd name="connsiteY5-462" fmla="*/ 2671 h 10590"/>
                  <a:gd name="connsiteX6-463" fmla="*/ 3820 w 9973"/>
                  <a:gd name="connsiteY6-464" fmla="*/ 58 h 10590"/>
                  <a:gd name="connsiteX7-465" fmla="*/ 1661 w 9973"/>
                  <a:gd name="connsiteY7-466" fmla="*/ 3188 h 10590"/>
                  <a:gd name="connsiteX0-467" fmla="*/ 1665 w 10000"/>
                  <a:gd name="connsiteY0-468" fmla="*/ 3010 h 10000"/>
                  <a:gd name="connsiteX1-469" fmla="*/ 2084 w 10000"/>
                  <a:gd name="connsiteY1-470" fmla="*/ 8602 h 10000"/>
                  <a:gd name="connsiteX2-471" fmla="*/ 6008 w 10000"/>
                  <a:gd name="connsiteY2-472" fmla="*/ 8054 h 10000"/>
                  <a:gd name="connsiteX3-473" fmla="*/ 8417 w 10000"/>
                  <a:gd name="connsiteY3-474" fmla="*/ 6302 h 10000"/>
                  <a:gd name="connsiteX4-475" fmla="*/ 9976 w 10000"/>
                  <a:gd name="connsiteY4-476" fmla="*/ 4973 h 10000"/>
                  <a:gd name="connsiteX5-477" fmla="*/ 6903 w 10000"/>
                  <a:gd name="connsiteY5-478" fmla="*/ 2522 h 10000"/>
                  <a:gd name="connsiteX6-479" fmla="*/ 3830 w 10000"/>
                  <a:gd name="connsiteY6-480" fmla="*/ 55 h 10000"/>
                  <a:gd name="connsiteX7-481" fmla="*/ 1665 w 10000"/>
                  <a:gd name="connsiteY7-482" fmla="*/ 3010 h 10000"/>
                  <a:gd name="connsiteX0-483" fmla="*/ 1665 w 10000"/>
                  <a:gd name="connsiteY0-484" fmla="*/ 3010 h 10000"/>
                  <a:gd name="connsiteX1-485" fmla="*/ 2084 w 10000"/>
                  <a:gd name="connsiteY1-486" fmla="*/ 8602 h 10000"/>
                  <a:gd name="connsiteX2-487" fmla="*/ 6008 w 10000"/>
                  <a:gd name="connsiteY2-488" fmla="*/ 8054 h 10000"/>
                  <a:gd name="connsiteX3-489" fmla="*/ 8417 w 10000"/>
                  <a:gd name="connsiteY3-490" fmla="*/ 6302 h 10000"/>
                  <a:gd name="connsiteX4-491" fmla="*/ 9976 w 10000"/>
                  <a:gd name="connsiteY4-492" fmla="*/ 4973 h 10000"/>
                  <a:gd name="connsiteX5-493" fmla="*/ 6903 w 10000"/>
                  <a:gd name="connsiteY5-494" fmla="*/ 2522 h 10000"/>
                  <a:gd name="connsiteX6-495" fmla="*/ 3830 w 10000"/>
                  <a:gd name="connsiteY6-496" fmla="*/ 55 h 10000"/>
                  <a:gd name="connsiteX7-497" fmla="*/ 1665 w 10000"/>
                  <a:gd name="connsiteY7-498" fmla="*/ 3010 h 10000"/>
                  <a:gd name="connsiteX0-499" fmla="*/ 1665 w 8546"/>
                  <a:gd name="connsiteY0-500" fmla="*/ 3010 h 10000"/>
                  <a:gd name="connsiteX1-501" fmla="*/ 2084 w 8546"/>
                  <a:gd name="connsiteY1-502" fmla="*/ 8602 h 10000"/>
                  <a:gd name="connsiteX2-503" fmla="*/ 6008 w 8546"/>
                  <a:gd name="connsiteY2-504" fmla="*/ 8054 h 10000"/>
                  <a:gd name="connsiteX3-505" fmla="*/ 8417 w 8546"/>
                  <a:gd name="connsiteY3-506" fmla="*/ 6302 h 10000"/>
                  <a:gd name="connsiteX4-507" fmla="*/ 6903 w 8546"/>
                  <a:gd name="connsiteY4-508" fmla="*/ 2522 h 10000"/>
                  <a:gd name="connsiteX5-509" fmla="*/ 3830 w 8546"/>
                  <a:gd name="connsiteY5-510" fmla="*/ 55 h 10000"/>
                  <a:gd name="connsiteX6-511" fmla="*/ 1665 w 8546"/>
                  <a:gd name="connsiteY6-512" fmla="*/ 3010 h 10000"/>
                  <a:gd name="connsiteX0-513" fmla="*/ 1948 w 10001"/>
                  <a:gd name="connsiteY0-514" fmla="*/ 3010 h 10000"/>
                  <a:gd name="connsiteX1-515" fmla="*/ 2439 w 10001"/>
                  <a:gd name="connsiteY1-516" fmla="*/ 8602 h 10000"/>
                  <a:gd name="connsiteX2-517" fmla="*/ 7030 w 10001"/>
                  <a:gd name="connsiteY2-518" fmla="*/ 8054 h 10000"/>
                  <a:gd name="connsiteX3-519" fmla="*/ 9849 w 10001"/>
                  <a:gd name="connsiteY3-520" fmla="*/ 6302 h 10000"/>
                  <a:gd name="connsiteX4-521" fmla="*/ 8077 w 10001"/>
                  <a:gd name="connsiteY4-522" fmla="*/ 2522 h 10000"/>
                  <a:gd name="connsiteX5-523" fmla="*/ 4482 w 10001"/>
                  <a:gd name="connsiteY5-524" fmla="*/ 55 h 10000"/>
                  <a:gd name="connsiteX6-525" fmla="*/ 1948 w 10001"/>
                  <a:gd name="connsiteY6-526" fmla="*/ 3010 h 10000"/>
                  <a:gd name="connsiteX0-527" fmla="*/ 1948 w 10976"/>
                  <a:gd name="connsiteY0-528" fmla="*/ 3010 h 10000"/>
                  <a:gd name="connsiteX1-529" fmla="*/ 2439 w 10976"/>
                  <a:gd name="connsiteY1-530" fmla="*/ 8602 h 10000"/>
                  <a:gd name="connsiteX2-531" fmla="*/ 7030 w 10976"/>
                  <a:gd name="connsiteY2-532" fmla="*/ 8054 h 10000"/>
                  <a:gd name="connsiteX3-533" fmla="*/ 9849 w 10976"/>
                  <a:gd name="connsiteY3-534" fmla="*/ 6302 h 10000"/>
                  <a:gd name="connsiteX4-535" fmla="*/ 8077 w 10976"/>
                  <a:gd name="connsiteY4-536" fmla="*/ 2522 h 10000"/>
                  <a:gd name="connsiteX5-537" fmla="*/ 4482 w 10976"/>
                  <a:gd name="connsiteY5-538" fmla="*/ 55 h 10000"/>
                  <a:gd name="connsiteX6-539" fmla="*/ 1948 w 10976"/>
                  <a:gd name="connsiteY6-540" fmla="*/ 3010 h 10000"/>
                  <a:gd name="connsiteX0-541" fmla="*/ 1948 w 11571"/>
                  <a:gd name="connsiteY0-542" fmla="*/ 3010 h 10000"/>
                  <a:gd name="connsiteX1-543" fmla="*/ 2439 w 11571"/>
                  <a:gd name="connsiteY1-544" fmla="*/ 8602 h 10000"/>
                  <a:gd name="connsiteX2-545" fmla="*/ 7030 w 11571"/>
                  <a:gd name="connsiteY2-546" fmla="*/ 8054 h 10000"/>
                  <a:gd name="connsiteX3-547" fmla="*/ 9849 w 11571"/>
                  <a:gd name="connsiteY3-548" fmla="*/ 6302 h 10000"/>
                  <a:gd name="connsiteX4-549" fmla="*/ 8077 w 11571"/>
                  <a:gd name="connsiteY4-550" fmla="*/ 2522 h 10000"/>
                  <a:gd name="connsiteX5-551" fmla="*/ 4482 w 11571"/>
                  <a:gd name="connsiteY5-552" fmla="*/ 55 h 10000"/>
                  <a:gd name="connsiteX6-553" fmla="*/ 1948 w 11571"/>
                  <a:gd name="connsiteY6-554" fmla="*/ 3010 h 10000"/>
                  <a:gd name="connsiteX0-555" fmla="*/ 1948 w 10719"/>
                  <a:gd name="connsiteY0-556" fmla="*/ 3010 h 10000"/>
                  <a:gd name="connsiteX1-557" fmla="*/ 2439 w 10719"/>
                  <a:gd name="connsiteY1-558" fmla="*/ 8602 h 10000"/>
                  <a:gd name="connsiteX2-559" fmla="*/ 7030 w 10719"/>
                  <a:gd name="connsiteY2-560" fmla="*/ 8054 h 10000"/>
                  <a:gd name="connsiteX3-561" fmla="*/ 9849 w 10719"/>
                  <a:gd name="connsiteY3-562" fmla="*/ 6302 h 10000"/>
                  <a:gd name="connsiteX4-563" fmla="*/ 8077 w 10719"/>
                  <a:gd name="connsiteY4-564" fmla="*/ 2522 h 10000"/>
                  <a:gd name="connsiteX5-565" fmla="*/ 4482 w 10719"/>
                  <a:gd name="connsiteY5-566" fmla="*/ 55 h 10000"/>
                  <a:gd name="connsiteX6-567" fmla="*/ 1948 w 10719"/>
                  <a:gd name="connsiteY6-568" fmla="*/ 3010 h 10000"/>
                  <a:gd name="connsiteX0-569" fmla="*/ 1948 w 11270"/>
                  <a:gd name="connsiteY0-570" fmla="*/ 3010 h 10000"/>
                  <a:gd name="connsiteX1-571" fmla="*/ 2439 w 11270"/>
                  <a:gd name="connsiteY1-572" fmla="*/ 8602 h 10000"/>
                  <a:gd name="connsiteX2-573" fmla="*/ 7030 w 11270"/>
                  <a:gd name="connsiteY2-574" fmla="*/ 8054 h 10000"/>
                  <a:gd name="connsiteX3-575" fmla="*/ 10552 w 11270"/>
                  <a:gd name="connsiteY3-576" fmla="*/ 4403 h 10000"/>
                  <a:gd name="connsiteX4-577" fmla="*/ 8077 w 11270"/>
                  <a:gd name="connsiteY4-578" fmla="*/ 2522 h 10000"/>
                  <a:gd name="connsiteX5-579" fmla="*/ 4482 w 11270"/>
                  <a:gd name="connsiteY5-580" fmla="*/ 55 h 10000"/>
                  <a:gd name="connsiteX6-581" fmla="*/ 1948 w 11270"/>
                  <a:gd name="connsiteY6-582" fmla="*/ 3010 h 10000"/>
                  <a:gd name="connsiteX0-583" fmla="*/ 1948 w 11304"/>
                  <a:gd name="connsiteY0-584" fmla="*/ 3015 h 10005"/>
                  <a:gd name="connsiteX1-585" fmla="*/ 2439 w 11304"/>
                  <a:gd name="connsiteY1-586" fmla="*/ 8607 h 10005"/>
                  <a:gd name="connsiteX2-587" fmla="*/ 7030 w 11304"/>
                  <a:gd name="connsiteY2-588" fmla="*/ 8059 h 10005"/>
                  <a:gd name="connsiteX3-589" fmla="*/ 10552 w 11304"/>
                  <a:gd name="connsiteY3-590" fmla="*/ 4408 h 10005"/>
                  <a:gd name="connsiteX4-591" fmla="*/ 8253 w 11304"/>
                  <a:gd name="connsiteY4-592" fmla="*/ 2211 h 10005"/>
                  <a:gd name="connsiteX5-593" fmla="*/ 4482 w 11304"/>
                  <a:gd name="connsiteY5-594" fmla="*/ 60 h 10005"/>
                  <a:gd name="connsiteX6-595" fmla="*/ 1948 w 11304"/>
                  <a:gd name="connsiteY6-596" fmla="*/ 3015 h 10005"/>
                  <a:gd name="connsiteX0-597" fmla="*/ 1948 w 10766"/>
                  <a:gd name="connsiteY0-598" fmla="*/ 3015 h 10005"/>
                  <a:gd name="connsiteX1-599" fmla="*/ 2439 w 10766"/>
                  <a:gd name="connsiteY1-600" fmla="*/ 8607 h 10005"/>
                  <a:gd name="connsiteX2-601" fmla="*/ 7030 w 10766"/>
                  <a:gd name="connsiteY2-602" fmla="*/ 8059 h 10005"/>
                  <a:gd name="connsiteX3-603" fmla="*/ 9849 w 10766"/>
                  <a:gd name="connsiteY3-604" fmla="*/ 4303 h 10005"/>
                  <a:gd name="connsiteX4-605" fmla="*/ 8253 w 10766"/>
                  <a:gd name="connsiteY4-606" fmla="*/ 2211 h 10005"/>
                  <a:gd name="connsiteX5-607" fmla="*/ 4482 w 10766"/>
                  <a:gd name="connsiteY5-608" fmla="*/ 60 h 10005"/>
                  <a:gd name="connsiteX6-609" fmla="*/ 1948 w 10766"/>
                  <a:gd name="connsiteY6-610" fmla="*/ 3015 h 10005"/>
                  <a:gd name="connsiteX0-611" fmla="*/ 1948 w 10461"/>
                  <a:gd name="connsiteY0-612" fmla="*/ 3015 h 10005"/>
                  <a:gd name="connsiteX1-613" fmla="*/ 2439 w 10461"/>
                  <a:gd name="connsiteY1-614" fmla="*/ 8607 h 10005"/>
                  <a:gd name="connsiteX2-615" fmla="*/ 7030 w 10461"/>
                  <a:gd name="connsiteY2-616" fmla="*/ 8059 h 10005"/>
                  <a:gd name="connsiteX3-617" fmla="*/ 9410 w 10461"/>
                  <a:gd name="connsiteY3-618" fmla="*/ 4619 h 10005"/>
                  <a:gd name="connsiteX4-619" fmla="*/ 8253 w 10461"/>
                  <a:gd name="connsiteY4-620" fmla="*/ 2211 h 10005"/>
                  <a:gd name="connsiteX5-621" fmla="*/ 4482 w 10461"/>
                  <a:gd name="connsiteY5-622" fmla="*/ 60 h 10005"/>
                  <a:gd name="connsiteX6-623" fmla="*/ 1948 w 10461"/>
                  <a:gd name="connsiteY6-624" fmla="*/ 3015 h 10005"/>
                  <a:gd name="connsiteX0-625" fmla="*/ 1948 w 11375"/>
                  <a:gd name="connsiteY0-626" fmla="*/ 3015 h 10005"/>
                  <a:gd name="connsiteX1-627" fmla="*/ 2439 w 11375"/>
                  <a:gd name="connsiteY1-628" fmla="*/ 8607 h 10005"/>
                  <a:gd name="connsiteX2-629" fmla="*/ 7030 w 11375"/>
                  <a:gd name="connsiteY2-630" fmla="*/ 8059 h 10005"/>
                  <a:gd name="connsiteX3-631" fmla="*/ 10640 w 11375"/>
                  <a:gd name="connsiteY3-632" fmla="*/ 4619 h 10005"/>
                  <a:gd name="connsiteX4-633" fmla="*/ 8253 w 11375"/>
                  <a:gd name="connsiteY4-634" fmla="*/ 2211 h 10005"/>
                  <a:gd name="connsiteX5-635" fmla="*/ 4482 w 11375"/>
                  <a:gd name="connsiteY5-636" fmla="*/ 60 h 10005"/>
                  <a:gd name="connsiteX6-637" fmla="*/ 1948 w 11375"/>
                  <a:gd name="connsiteY6-638" fmla="*/ 3015 h 10005"/>
                  <a:gd name="connsiteX0-639" fmla="*/ 1948 w 11607"/>
                  <a:gd name="connsiteY0-640" fmla="*/ 3015 h 10005"/>
                  <a:gd name="connsiteX1-641" fmla="*/ 2439 w 11607"/>
                  <a:gd name="connsiteY1-642" fmla="*/ 8607 h 10005"/>
                  <a:gd name="connsiteX2-643" fmla="*/ 7030 w 11607"/>
                  <a:gd name="connsiteY2-644" fmla="*/ 8059 h 10005"/>
                  <a:gd name="connsiteX3-645" fmla="*/ 10640 w 11607"/>
                  <a:gd name="connsiteY3-646" fmla="*/ 4619 h 10005"/>
                  <a:gd name="connsiteX4-647" fmla="*/ 9219 w 11607"/>
                  <a:gd name="connsiteY4-648" fmla="*/ 2211 h 10005"/>
                  <a:gd name="connsiteX5-649" fmla="*/ 4482 w 11607"/>
                  <a:gd name="connsiteY5-650" fmla="*/ 60 h 10005"/>
                  <a:gd name="connsiteX6-651" fmla="*/ 1948 w 11607"/>
                  <a:gd name="connsiteY6-652" fmla="*/ 3015 h 10005"/>
                  <a:gd name="connsiteX0-653" fmla="*/ 1948 w 11607"/>
                  <a:gd name="connsiteY0-654" fmla="*/ 3015 h 10005"/>
                  <a:gd name="connsiteX1-655" fmla="*/ 2439 w 11607"/>
                  <a:gd name="connsiteY1-656" fmla="*/ 8607 h 10005"/>
                  <a:gd name="connsiteX2-657" fmla="*/ 7030 w 11607"/>
                  <a:gd name="connsiteY2-658" fmla="*/ 8059 h 10005"/>
                  <a:gd name="connsiteX3-659" fmla="*/ 10640 w 11607"/>
                  <a:gd name="connsiteY3-660" fmla="*/ 4619 h 10005"/>
                  <a:gd name="connsiteX4-661" fmla="*/ 9219 w 11607"/>
                  <a:gd name="connsiteY4-662" fmla="*/ 2211 h 10005"/>
                  <a:gd name="connsiteX5-663" fmla="*/ 4482 w 11607"/>
                  <a:gd name="connsiteY5-664" fmla="*/ 60 h 10005"/>
                  <a:gd name="connsiteX6-665" fmla="*/ 1948 w 11607"/>
                  <a:gd name="connsiteY6-666" fmla="*/ 3015 h 10005"/>
                  <a:gd name="connsiteX0-667" fmla="*/ 1948 w 11607"/>
                  <a:gd name="connsiteY0-668" fmla="*/ 3015 h 10005"/>
                  <a:gd name="connsiteX1-669" fmla="*/ 2439 w 11607"/>
                  <a:gd name="connsiteY1-670" fmla="*/ 8607 h 10005"/>
                  <a:gd name="connsiteX2-671" fmla="*/ 7030 w 11607"/>
                  <a:gd name="connsiteY2-672" fmla="*/ 8059 h 10005"/>
                  <a:gd name="connsiteX3-673" fmla="*/ 10640 w 11607"/>
                  <a:gd name="connsiteY3-674" fmla="*/ 4619 h 10005"/>
                  <a:gd name="connsiteX4-675" fmla="*/ 9219 w 11607"/>
                  <a:gd name="connsiteY4-676" fmla="*/ 2211 h 10005"/>
                  <a:gd name="connsiteX5-677" fmla="*/ 4482 w 11607"/>
                  <a:gd name="connsiteY5-678" fmla="*/ 60 h 10005"/>
                  <a:gd name="connsiteX6-679" fmla="*/ 1948 w 11607"/>
                  <a:gd name="connsiteY6-680" fmla="*/ 3015 h 10005"/>
                  <a:gd name="connsiteX0-681" fmla="*/ 1948 w 11414"/>
                  <a:gd name="connsiteY0-682" fmla="*/ 3015 h 10005"/>
                  <a:gd name="connsiteX1-683" fmla="*/ 2439 w 11414"/>
                  <a:gd name="connsiteY1-684" fmla="*/ 8607 h 10005"/>
                  <a:gd name="connsiteX2-685" fmla="*/ 7030 w 11414"/>
                  <a:gd name="connsiteY2-686" fmla="*/ 8059 h 10005"/>
                  <a:gd name="connsiteX3-687" fmla="*/ 10640 w 11414"/>
                  <a:gd name="connsiteY3-688" fmla="*/ 4619 h 10005"/>
                  <a:gd name="connsiteX4-689" fmla="*/ 9219 w 11414"/>
                  <a:gd name="connsiteY4-690" fmla="*/ 2211 h 10005"/>
                  <a:gd name="connsiteX5-691" fmla="*/ 4482 w 11414"/>
                  <a:gd name="connsiteY5-692" fmla="*/ 60 h 10005"/>
                  <a:gd name="connsiteX6-693" fmla="*/ 1948 w 11414"/>
                  <a:gd name="connsiteY6-694" fmla="*/ 3015 h 10005"/>
                  <a:gd name="connsiteX0-695" fmla="*/ 1948 w 11221"/>
                  <a:gd name="connsiteY0-696" fmla="*/ 3015 h 10005"/>
                  <a:gd name="connsiteX1-697" fmla="*/ 2439 w 11221"/>
                  <a:gd name="connsiteY1-698" fmla="*/ 8607 h 10005"/>
                  <a:gd name="connsiteX2-699" fmla="*/ 7030 w 11221"/>
                  <a:gd name="connsiteY2-700" fmla="*/ 8059 h 10005"/>
                  <a:gd name="connsiteX3-701" fmla="*/ 10640 w 11221"/>
                  <a:gd name="connsiteY3-702" fmla="*/ 4619 h 10005"/>
                  <a:gd name="connsiteX4-703" fmla="*/ 9219 w 11221"/>
                  <a:gd name="connsiteY4-704" fmla="*/ 2211 h 10005"/>
                  <a:gd name="connsiteX5-705" fmla="*/ 4482 w 11221"/>
                  <a:gd name="connsiteY5-706" fmla="*/ 60 h 10005"/>
                  <a:gd name="connsiteX6-707" fmla="*/ 1948 w 11221"/>
                  <a:gd name="connsiteY6-708" fmla="*/ 3015 h 10005"/>
                  <a:gd name="connsiteX0-709" fmla="*/ 1948 w 10823"/>
                  <a:gd name="connsiteY0-710" fmla="*/ 3015 h 10005"/>
                  <a:gd name="connsiteX1-711" fmla="*/ 2439 w 10823"/>
                  <a:gd name="connsiteY1-712" fmla="*/ 8607 h 10005"/>
                  <a:gd name="connsiteX2-713" fmla="*/ 7030 w 10823"/>
                  <a:gd name="connsiteY2-714" fmla="*/ 8059 h 10005"/>
                  <a:gd name="connsiteX3-715" fmla="*/ 10113 w 10823"/>
                  <a:gd name="connsiteY3-716" fmla="*/ 4724 h 10005"/>
                  <a:gd name="connsiteX4-717" fmla="*/ 9219 w 10823"/>
                  <a:gd name="connsiteY4-718" fmla="*/ 2211 h 10005"/>
                  <a:gd name="connsiteX5-719" fmla="*/ 4482 w 10823"/>
                  <a:gd name="connsiteY5-720" fmla="*/ 60 h 10005"/>
                  <a:gd name="connsiteX6-721" fmla="*/ 1948 w 10823"/>
                  <a:gd name="connsiteY6-722" fmla="*/ 3015 h 10005"/>
                  <a:gd name="connsiteX0-723" fmla="*/ 1948 w 11135"/>
                  <a:gd name="connsiteY0-724" fmla="*/ 3015 h 10005"/>
                  <a:gd name="connsiteX1-725" fmla="*/ 2439 w 11135"/>
                  <a:gd name="connsiteY1-726" fmla="*/ 8607 h 10005"/>
                  <a:gd name="connsiteX2-727" fmla="*/ 7030 w 11135"/>
                  <a:gd name="connsiteY2-728" fmla="*/ 8059 h 10005"/>
                  <a:gd name="connsiteX3-729" fmla="*/ 10113 w 11135"/>
                  <a:gd name="connsiteY3-730" fmla="*/ 4724 h 10005"/>
                  <a:gd name="connsiteX4-731" fmla="*/ 9219 w 11135"/>
                  <a:gd name="connsiteY4-732" fmla="*/ 2211 h 10005"/>
                  <a:gd name="connsiteX5-733" fmla="*/ 4482 w 11135"/>
                  <a:gd name="connsiteY5-734" fmla="*/ 60 h 10005"/>
                  <a:gd name="connsiteX6-735" fmla="*/ 1948 w 11135"/>
                  <a:gd name="connsiteY6-736" fmla="*/ 3015 h 10005"/>
                  <a:gd name="connsiteX0-737" fmla="*/ 1948 w 10900"/>
                  <a:gd name="connsiteY0-738" fmla="*/ 3015 h 10005"/>
                  <a:gd name="connsiteX1-739" fmla="*/ 2439 w 10900"/>
                  <a:gd name="connsiteY1-740" fmla="*/ 8607 h 10005"/>
                  <a:gd name="connsiteX2-741" fmla="*/ 7030 w 10900"/>
                  <a:gd name="connsiteY2-742" fmla="*/ 8059 h 10005"/>
                  <a:gd name="connsiteX3-743" fmla="*/ 10113 w 10900"/>
                  <a:gd name="connsiteY3-744" fmla="*/ 4724 h 10005"/>
                  <a:gd name="connsiteX4-745" fmla="*/ 8165 w 10900"/>
                  <a:gd name="connsiteY4-746" fmla="*/ 2211 h 10005"/>
                  <a:gd name="connsiteX5-747" fmla="*/ 4482 w 10900"/>
                  <a:gd name="connsiteY5-748" fmla="*/ 60 h 10005"/>
                  <a:gd name="connsiteX6-749" fmla="*/ 1948 w 10900"/>
                  <a:gd name="connsiteY6-750" fmla="*/ 3015 h 10005"/>
                  <a:gd name="connsiteX0-751" fmla="*/ 1948 w 10989"/>
                  <a:gd name="connsiteY0-752" fmla="*/ 3015 h 10005"/>
                  <a:gd name="connsiteX1-753" fmla="*/ 2439 w 10989"/>
                  <a:gd name="connsiteY1-754" fmla="*/ 8607 h 10005"/>
                  <a:gd name="connsiteX2-755" fmla="*/ 7030 w 10989"/>
                  <a:gd name="connsiteY2-756" fmla="*/ 8059 h 10005"/>
                  <a:gd name="connsiteX3-757" fmla="*/ 10113 w 10989"/>
                  <a:gd name="connsiteY3-758" fmla="*/ 4724 h 10005"/>
                  <a:gd name="connsiteX4-759" fmla="*/ 8165 w 10989"/>
                  <a:gd name="connsiteY4-760" fmla="*/ 2211 h 10005"/>
                  <a:gd name="connsiteX5-761" fmla="*/ 4482 w 10989"/>
                  <a:gd name="connsiteY5-762" fmla="*/ 60 h 10005"/>
                  <a:gd name="connsiteX6-763" fmla="*/ 1948 w 10989"/>
                  <a:gd name="connsiteY6-764" fmla="*/ 3015 h 10005"/>
                  <a:gd name="connsiteX0-765" fmla="*/ 2105 w 10707"/>
                  <a:gd name="connsiteY0-766" fmla="*/ 3437 h 10005"/>
                  <a:gd name="connsiteX1-767" fmla="*/ 2157 w 10707"/>
                  <a:gd name="connsiteY1-768" fmla="*/ 8607 h 10005"/>
                  <a:gd name="connsiteX2-769" fmla="*/ 6748 w 10707"/>
                  <a:gd name="connsiteY2-770" fmla="*/ 8059 h 10005"/>
                  <a:gd name="connsiteX3-771" fmla="*/ 9831 w 10707"/>
                  <a:gd name="connsiteY3-772" fmla="*/ 4724 h 10005"/>
                  <a:gd name="connsiteX4-773" fmla="*/ 7883 w 10707"/>
                  <a:gd name="connsiteY4-774" fmla="*/ 2211 h 10005"/>
                  <a:gd name="connsiteX5-775" fmla="*/ 4200 w 10707"/>
                  <a:gd name="connsiteY5-776" fmla="*/ 60 h 10005"/>
                  <a:gd name="connsiteX6-777" fmla="*/ 2105 w 10707"/>
                  <a:gd name="connsiteY6-778" fmla="*/ 3437 h 10005"/>
                  <a:gd name="connsiteX0-779" fmla="*/ 2178 w 10780"/>
                  <a:gd name="connsiteY0-780" fmla="*/ 3437 h 10005"/>
                  <a:gd name="connsiteX1-781" fmla="*/ 2230 w 10780"/>
                  <a:gd name="connsiteY1-782" fmla="*/ 8607 h 10005"/>
                  <a:gd name="connsiteX2-783" fmla="*/ 6821 w 10780"/>
                  <a:gd name="connsiteY2-784" fmla="*/ 8059 h 10005"/>
                  <a:gd name="connsiteX3-785" fmla="*/ 9904 w 10780"/>
                  <a:gd name="connsiteY3-786" fmla="*/ 4724 h 10005"/>
                  <a:gd name="connsiteX4-787" fmla="*/ 7956 w 10780"/>
                  <a:gd name="connsiteY4-788" fmla="*/ 2211 h 10005"/>
                  <a:gd name="connsiteX5-789" fmla="*/ 4273 w 10780"/>
                  <a:gd name="connsiteY5-790" fmla="*/ 60 h 10005"/>
                  <a:gd name="connsiteX6-791" fmla="*/ 2178 w 10780"/>
                  <a:gd name="connsiteY6-792" fmla="*/ 3437 h 10005"/>
                  <a:gd name="connsiteX0-793" fmla="*/ 2178 w 10780"/>
                  <a:gd name="connsiteY0-794" fmla="*/ 3437 h 10005"/>
                  <a:gd name="connsiteX1-795" fmla="*/ 2230 w 10780"/>
                  <a:gd name="connsiteY1-796" fmla="*/ 8607 h 10005"/>
                  <a:gd name="connsiteX2-797" fmla="*/ 6821 w 10780"/>
                  <a:gd name="connsiteY2-798" fmla="*/ 8059 h 10005"/>
                  <a:gd name="connsiteX3-799" fmla="*/ 9904 w 10780"/>
                  <a:gd name="connsiteY3-800" fmla="*/ 4724 h 10005"/>
                  <a:gd name="connsiteX4-801" fmla="*/ 7956 w 10780"/>
                  <a:gd name="connsiteY4-802" fmla="*/ 2211 h 10005"/>
                  <a:gd name="connsiteX5-803" fmla="*/ 4712 w 10780"/>
                  <a:gd name="connsiteY5-804" fmla="*/ 60 h 10005"/>
                  <a:gd name="connsiteX6-805" fmla="*/ 2178 w 10780"/>
                  <a:gd name="connsiteY6-806" fmla="*/ 3437 h 10005"/>
                  <a:gd name="connsiteX0-807" fmla="*/ 2178 w 10780"/>
                  <a:gd name="connsiteY0-808" fmla="*/ 1987 h 8555"/>
                  <a:gd name="connsiteX1-809" fmla="*/ 2230 w 10780"/>
                  <a:gd name="connsiteY1-810" fmla="*/ 7157 h 8555"/>
                  <a:gd name="connsiteX2-811" fmla="*/ 6821 w 10780"/>
                  <a:gd name="connsiteY2-812" fmla="*/ 6609 h 8555"/>
                  <a:gd name="connsiteX3-813" fmla="*/ 9904 w 10780"/>
                  <a:gd name="connsiteY3-814" fmla="*/ 3274 h 8555"/>
                  <a:gd name="connsiteX4-815" fmla="*/ 7956 w 10780"/>
                  <a:gd name="connsiteY4-816" fmla="*/ 761 h 8555"/>
                  <a:gd name="connsiteX5-817" fmla="*/ 2178 w 10780"/>
                  <a:gd name="connsiteY5-818" fmla="*/ 1987 h 8555"/>
                  <a:gd name="connsiteX0-819" fmla="*/ 2021 w 10001"/>
                  <a:gd name="connsiteY0-820" fmla="*/ 2719 h 10396"/>
                  <a:gd name="connsiteX1-821" fmla="*/ 2070 w 10001"/>
                  <a:gd name="connsiteY1-822" fmla="*/ 8762 h 10396"/>
                  <a:gd name="connsiteX2-823" fmla="*/ 6328 w 10001"/>
                  <a:gd name="connsiteY2-824" fmla="*/ 8121 h 10396"/>
                  <a:gd name="connsiteX3-825" fmla="*/ 9188 w 10001"/>
                  <a:gd name="connsiteY3-826" fmla="*/ 4223 h 10396"/>
                  <a:gd name="connsiteX4-827" fmla="*/ 7381 w 10001"/>
                  <a:gd name="connsiteY4-828" fmla="*/ 1286 h 10396"/>
                  <a:gd name="connsiteX5-829" fmla="*/ 2021 w 10001"/>
                  <a:gd name="connsiteY5-830" fmla="*/ 2719 h 10396"/>
                  <a:gd name="connsiteX0-831" fmla="*/ 2021 w 10001"/>
                  <a:gd name="connsiteY0-832" fmla="*/ 3839 h 11516"/>
                  <a:gd name="connsiteX1-833" fmla="*/ 2070 w 10001"/>
                  <a:gd name="connsiteY1-834" fmla="*/ 9882 h 11516"/>
                  <a:gd name="connsiteX2-835" fmla="*/ 6328 w 10001"/>
                  <a:gd name="connsiteY2-836" fmla="*/ 9241 h 11516"/>
                  <a:gd name="connsiteX3-837" fmla="*/ 9188 w 10001"/>
                  <a:gd name="connsiteY3-838" fmla="*/ 5343 h 11516"/>
                  <a:gd name="connsiteX4-839" fmla="*/ 7381 w 10001"/>
                  <a:gd name="connsiteY4-840" fmla="*/ 2406 h 11516"/>
                  <a:gd name="connsiteX5-841" fmla="*/ 2021 w 10001"/>
                  <a:gd name="connsiteY5-842" fmla="*/ 3839 h 11516"/>
                  <a:gd name="connsiteX0-843" fmla="*/ 2021 w 10001"/>
                  <a:gd name="connsiteY0-844" fmla="*/ 3790 h 11467"/>
                  <a:gd name="connsiteX1-845" fmla="*/ 2070 w 10001"/>
                  <a:gd name="connsiteY1-846" fmla="*/ 9833 h 11467"/>
                  <a:gd name="connsiteX2-847" fmla="*/ 6328 w 10001"/>
                  <a:gd name="connsiteY2-848" fmla="*/ 9192 h 11467"/>
                  <a:gd name="connsiteX3-849" fmla="*/ 9188 w 10001"/>
                  <a:gd name="connsiteY3-850" fmla="*/ 5294 h 11467"/>
                  <a:gd name="connsiteX4-851" fmla="*/ 7381 w 10001"/>
                  <a:gd name="connsiteY4-852" fmla="*/ 2357 h 11467"/>
                  <a:gd name="connsiteX5-853" fmla="*/ 2021 w 10001"/>
                  <a:gd name="connsiteY5-854" fmla="*/ 3790 h 11467"/>
                  <a:gd name="connsiteX0-855" fmla="*/ 1878 w 9858"/>
                  <a:gd name="connsiteY0-856" fmla="*/ 3790 h 11001"/>
                  <a:gd name="connsiteX1-857" fmla="*/ 2334 w 9858"/>
                  <a:gd name="connsiteY1-858" fmla="*/ 8723 h 11001"/>
                  <a:gd name="connsiteX2-859" fmla="*/ 6185 w 9858"/>
                  <a:gd name="connsiteY2-860" fmla="*/ 9192 h 11001"/>
                  <a:gd name="connsiteX3-861" fmla="*/ 9045 w 9858"/>
                  <a:gd name="connsiteY3-862" fmla="*/ 5294 h 11001"/>
                  <a:gd name="connsiteX4-863" fmla="*/ 7238 w 9858"/>
                  <a:gd name="connsiteY4-864" fmla="*/ 2357 h 11001"/>
                  <a:gd name="connsiteX5-865" fmla="*/ 1878 w 9858"/>
                  <a:gd name="connsiteY5-866" fmla="*/ 3790 h 11001"/>
                  <a:gd name="connsiteX0-867" fmla="*/ 1950 w 10045"/>
                  <a:gd name="connsiteY0-868" fmla="*/ 3445 h 10000"/>
                  <a:gd name="connsiteX1-869" fmla="*/ 2413 w 10045"/>
                  <a:gd name="connsiteY1-870" fmla="*/ 7929 h 10000"/>
                  <a:gd name="connsiteX2-871" fmla="*/ 6319 w 10045"/>
                  <a:gd name="connsiteY2-872" fmla="*/ 8356 h 10000"/>
                  <a:gd name="connsiteX3-873" fmla="*/ 9220 w 10045"/>
                  <a:gd name="connsiteY3-874" fmla="*/ 4812 h 10000"/>
                  <a:gd name="connsiteX4-875" fmla="*/ 7387 w 10045"/>
                  <a:gd name="connsiteY4-876" fmla="*/ 2143 h 10000"/>
                  <a:gd name="connsiteX5-877" fmla="*/ 1950 w 10045"/>
                  <a:gd name="connsiteY5-878" fmla="*/ 3445 h 10000"/>
                  <a:gd name="connsiteX0-879" fmla="*/ 1973 w 10068"/>
                  <a:gd name="connsiteY0-880" fmla="*/ 3445 h 10000"/>
                  <a:gd name="connsiteX1-881" fmla="*/ 2436 w 10068"/>
                  <a:gd name="connsiteY1-882" fmla="*/ 7929 h 10000"/>
                  <a:gd name="connsiteX2-883" fmla="*/ 6342 w 10068"/>
                  <a:gd name="connsiteY2-884" fmla="*/ 8356 h 10000"/>
                  <a:gd name="connsiteX3-885" fmla="*/ 9243 w 10068"/>
                  <a:gd name="connsiteY3-886" fmla="*/ 4812 h 10000"/>
                  <a:gd name="connsiteX4-887" fmla="*/ 7410 w 10068"/>
                  <a:gd name="connsiteY4-888" fmla="*/ 2143 h 10000"/>
                  <a:gd name="connsiteX5-889" fmla="*/ 1973 w 10068"/>
                  <a:gd name="connsiteY5-890" fmla="*/ 3445 h 10000"/>
                  <a:gd name="connsiteX0-891" fmla="*/ 1973 w 10068"/>
                  <a:gd name="connsiteY0-892" fmla="*/ 3445 h 10206"/>
                  <a:gd name="connsiteX1-893" fmla="*/ 2436 w 10068"/>
                  <a:gd name="connsiteY1-894" fmla="*/ 7929 h 10206"/>
                  <a:gd name="connsiteX2-895" fmla="*/ 6342 w 10068"/>
                  <a:gd name="connsiteY2-896" fmla="*/ 8356 h 10206"/>
                  <a:gd name="connsiteX3-897" fmla="*/ 9243 w 10068"/>
                  <a:gd name="connsiteY3-898" fmla="*/ 4812 h 10206"/>
                  <a:gd name="connsiteX4-899" fmla="*/ 7410 w 10068"/>
                  <a:gd name="connsiteY4-900" fmla="*/ 2143 h 10206"/>
                  <a:gd name="connsiteX5-901" fmla="*/ 1973 w 10068"/>
                  <a:gd name="connsiteY5-902" fmla="*/ 3445 h 102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Picture 3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830" y="-1222213"/>
              <a:ext cx="28683" cy="4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39"/>
            <p:cNvSpPr/>
            <p:nvPr/>
          </p:nvSpPr>
          <p:spPr bwMode="auto">
            <a:xfrm>
              <a:off x="4478562" y="-1537292"/>
              <a:ext cx="505260" cy="325072"/>
            </a:xfrm>
            <a:custGeom>
              <a:avLst/>
              <a:gdLst>
                <a:gd name="T0" fmla="*/ 290 w 291"/>
                <a:gd name="T1" fmla="*/ 4 h 187"/>
                <a:gd name="T2" fmla="*/ 287 w 291"/>
                <a:gd name="T3" fmla="*/ 11 h 187"/>
                <a:gd name="T4" fmla="*/ 8 w 291"/>
                <a:gd name="T5" fmla="*/ 186 h 187"/>
                <a:gd name="T6" fmla="*/ 1 w 291"/>
                <a:gd name="T7" fmla="*/ 183 h 187"/>
                <a:gd name="T8" fmla="*/ 3 w 291"/>
                <a:gd name="T9" fmla="*/ 176 h 187"/>
                <a:gd name="T10" fmla="*/ 283 w 291"/>
                <a:gd name="T11" fmla="*/ 1 h 187"/>
                <a:gd name="T12" fmla="*/ 290 w 291"/>
                <a:gd name="T13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7">
                  <a:moveTo>
                    <a:pt x="290" y="4"/>
                  </a:moveTo>
                  <a:cubicBezTo>
                    <a:pt x="291" y="6"/>
                    <a:pt x="290" y="9"/>
                    <a:pt x="287" y="1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5" y="187"/>
                    <a:pt x="2" y="186"/>
                    <a:pt x="1" y="183"/>
                  </a:cubicBezTo>
                  <a:cubicBezTo>
                    <a:pt x="0" y="181"/>
                    <a:pt x="1" y="178"/>
                    <a:pt x="3" y="176"/>
                  </a:cubicBezTo>
                  <a:cubicBezTo>
                    <a:pt x="283" y="1"/>
                    <a:pt x="283" y="1"/>
                    <a:pt x="283" y="1"/>
                  </a:cubicBezTo>
                  <a:cubicBezTo>
                    <a:pt x="286" y="0"/>
                    <a:pt x="289" y="1"/>
                    <a:pt x="29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40"/>
            <p:cNvSpPr/>
            <p:nvPr/>
          </p:nvSpPr>
          <p:spPr bwMode="auto">
            <a:xfrm>
              <a:off x="4476355" y="-1231341"/>
              <a:ext cx="493493" cy="378761"/>
            </a:xfrm>
            <a:custGeom>
              <a:avLst/>
              <a:gdLst>
                <a:gd name="T0" fmla="*/ 283 w 284"/>
                <a:gd name="T1" fmla="*/ 215 h 218"/>
                <a:gd name="T2" fmla="*/ 276 w 284"/>
                <a:gd name="T3" fmla="*/ 217 h 218"/>
                <a:gd name="T4" fmla="*/ 4 w 284"/>
                <a:gd name="T5" fmla="*/ 10 h 218"/>
                <a:gd name="T6" fmla="*/ 1 w 284"/>
                <a:gd name="T7" fmla="*/ 3 h 218"/>
                <a:gd name="T8" fmla="*/ 9 w 284"/>
                <a:gd name="T9" fmla="*/ 1 h 218"/>
                <a:gd name="T10" fmla="*/ 281 w 284"/>
                <a:gd name="T11" fmla="*/ 208 h 218"/>
                <a:gd name="T12" fmla="*/ 283 w 284"/>
                <a:gd name="T13" fmla="*/ 21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218">
                  <a:moveTo>
                    <a:pt x="283" y="215"/>
                  </a:moveTo>
                  <a:cubicBezTo>
                    <a:pt x="281" y="217"/>
                    <a:pt x="278" y="218"/>
                    <a:pt x="276" y="21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3" y="209"/>
                    <a:pt x="284" y="212"/>
                    <a:pt x="283" y="2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41"/>
            <p:cNvSpPr/>
            <p:nvPr/>
          </p:nvSpPr>
          <p:spPr bwMode="auto">
            <a:xfrm>
              <a:off x="4947784" y="-1590980"/>
              <a:ext cx="46334" cy="790618"/>
            </a:xfrm>
            <a:custGeom>
              <a:avLst/>
              <a:gdLst>
                <a:gd name="T0" fmla="*/ 27 w 27"/>
                <a:gd name="T1" fmla="*/ 441 h 455"/>
                <a:gd name="T2" fmla="*/ 13 w 27"/>
                <a:gd name="T3" fmla="*/ 455 h 455"/>
                <a:gd name="T4" fmla="*/ 0 w 27"/>
                <a:gd name="T5" fmla="*/ 441 h 455"/>
                <a:gd name="T6" fmla="*/ 0 w 27"/>
                <a:gd name="T7" fmla="*/ 13 h 455"/>
                <a:gd name="T8" fmla="*/ 13 w 27"/>
                <a:gd name="T9" fmla="*/ 0 h 455"/>
                <a:gd name="T10" fmla="*/ 27 w 27"/>
                <a:gd name="T11" fmla="*/ 13 h 455"/>
                <a:gd name="T12" fmla="*/ 27 w 27"/>
                <a:gd name="T13" fmla="*/ 44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5">
                  <a:moveTo>
                    <a:pt x="27" y="441"/>
                  </a:moveTo>
                  <a:cubicBezTo>
                    <a:pt x="27" y="449"/>
                    <a:pt x="21" y="455"/>
                    <a:pt x="13" y="455"/>
                  </a:cubicBezTo>
                  <a:cubicBezTo>
                    <a:pt x="6" y="455"/>
                    <a:pt x="0" y="449"/>
                    <a:pt x="0" y="4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441"/>
                    <a:pt x="27" y="441"/>
                    <a:pt x="27" y="4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5"/>
            <p:cNvSpPr/>
            <p:nvPr/>
          </p:nvSpPr>
          <p:spPr bwMode="auto">
            <a:xfrm>
              <a:off x="4997433" y="-1495067"/>
              <a:ext cx="3043544" cy="580080"/>
            </a:xfrm>
            <a:custGeom>
              <a:avLst/>
              <a:gdLst>
                <a:gd name="T0" fmla="*/ 4104 w 4104"/>
                <a:gd name="T1" fmla="*/ 0 h 770"/>
                <a:gd name="T2" fmla="*/ 3893 w 4104"/>
                <a:gd name="T3" fmla="*/ 385 h 770"/>
                <a:gd name="T4" fmla="*/ 4104 w 4104"/>
                <a:gd name="T5" fmla="*/ 770 h 770"/>
                <a:gd name="T6" fmla="*/ 0 w 4104"/>
                <a:gd name="T7" fmla="*/ 770 h 770"/>
                <a:gd name="T8" fmla="*/ 0 w 4104"/>
                <a:gd name="T9" fmla="*/ 0 h 770"/>
                <a:gd name="T10" fmla="*/ 4104 w 4104"/>
                <a:gd name="T11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4" h="770">
                  <a:moveTo>
                    <a:pt x="4104" y="0"/>
                  </a:moveTo>
                  <a:lnTo>
                    <a:pt x="3893" y="385"/>
                  </a:lnTo>
                  <a:lnTo>
                    <a:pt x="4104" y="770"/>
                  </a:lnTo>
                  <a:lnTo>
                    <a:pt x="0" y="770"/>
                  </a:lnTo>
                  <a:lnTo>
                    <a:pt x="0" y="0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68D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056124" y="-1416962"/>
              <a:ext cx="3115295" cy="52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No.4</a:t>
              </a:r>
              <a:r>
                <a:rPr lang="en-US" altLang="zh-CN" sz="28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zh-CN" altLang="en-US" sz="28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加工肉类食品</a:t>
              </a:r>
              <a:endPara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endParaRPr>
            </a:p>
          </p:txBody>
        </p:sp>
      </p:grpSp>
      <p:cxnSp>
        <p:nvCxnSpPr>
          <p:cNvPr id="23" name="直接连接符 22"/>
          <p:cNvCxnSpPr>
            <a:stCxn id="19" idx="2"/>
            <a:endCxn id="19" idx="3"/>
          </p:cNvCxnSpPr>
          <p:nvPr/>
        </p:nvCxnSpPr>
        <p:spPr>
          <a:xfrm flipH="1">
            <a:off x="1333887" y="1729696"/>
            <a:ext cx="39116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直接连接符 23"/>
          <p:cNvCxnSpPr>
            <a:stCxn id="19" idx="0"/>
          </p:cNvCxnSpPr>
          <p:nvPr/>
        </p:nvCxnSpPr>
        <p:spPr>
          <a:xfrm flipH="1">
            <a:off x="2201943" y="1150251"/>
            <a:ext cx="3043544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554595" y="6356985"/>
            <a:ext cx="1132205" cy="365125"/>
          </a:xfrm>
        </p:spPr>
        <p:txBody>
          <a:bodyPr/>
          <a:p>
            <a:fld id="{BDC987C3-F600-4C48-9758-A52DB37A9046}" type="slidenum">
              <a:rPr lang="zh-CN" altLang="en-US" smtClean="0"/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B66A11-2864-4DA5-9F41-FCC1CD24E10F}" type="datetime1">
              <a:rPr lang="zh-CN" altLang="en-US" smtClean="0"/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3124200" y="6356985"/>
            <a:ext cx="3770630" cy="365125"/>
          </a:xfrm>
        </p:spPr>
        <p:txBody>
          <a:bodyPr/>
          <a:p>
            <a:r>
              <a:rPr lang="zh-CN" altLang="en-US"/>
              <a:t>常检一诺&amp;新北区市场监督管理局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1181" t="-572" r="-1181" b="572"/>
          <a:stretch>
            <a:fillRect/>
          </a:stretch>
        </p:blipFill>
        <p:spPr>
          <a:xfrm>
            <a:off x="1009015" y="2191385"/>
            <a:ext cx="3227070" cy="2332990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blinds/>
      </p:transition>
    </mc:Choice>
    <mc:Fallback>
      <p:transition spd="slow"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0.87066 0.007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2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MH" val="20150429225421"/>
  <p:tag name="MH_LIBRARY" val="CONTENTS"/>
  <p:tag name="MH_TYPE" val="OTHERS"/>
  <p:tag name="ID" val="547142"/>
</p:tagLst>
</file>

<file path=ppt/tags/tag2.xml><?xml version="1.0" encoding="utf-8"?>
<p:tagLst xmlns:p="http://schemas.openxmlformats.org/presentationml/2006/main">
  <p:tag name="MH" val="20150429225421"/>
  <p:tag name="MH_LIBRARY" val="CONTENTS"/>
  <p:tag name="MH_TYPE" val="OTHERS"/>
  <p:tag name="ID" val="547142"/>
</p:tagLst>
</file>

<file path=ppt/tags/tag3.xml><?xml version="1.0" encoding="utf-8"?>
<p:tagLst xmlns:p="http://schemas.openxmlformats.org/presentationml/2006/main">
  <p:tag name="KSO_WM_SLIDE_ID" val="diagram160456_4"/>
  <p:tag name="KSO_WM_SLIDE_INDEX" val="4"/>
  <p:tag name="KSO_WM_SLIDE_ITEM_CNT" val="4"/>
  <p:tag name="KSO_WM_SLIDE_LAYOUT" val="a_m"/>
  <p:tag name="KSO_WM_SLIDE_LAYOUT_CNT" val="1_1"/>
  <p:tag name="KSO_WM_SLIDE_TYPE" val="contents"/>
  <p:tag name="KSO_WM_BEAUTIFY_FLAG" val="#wm#"/>
  <p:tag name="KSO_WM_TEMPLATE_CATEGORY" val="diagram"/>
  <p:tag name="KSO_WM_TEMPLATE_INDEX" val="160456"/>
  <p:tag name="KSO_WM_DIAGRAM_GROUP_CODE" val="m1-1"/>
  <p:tag name="KSO_WM_TAG_VERSION" val="1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方正剪纸简体"/>
        <a:ea typeface="方正少儿简体"/>
        <a:cs typeface=""/>
      </a:majorFont>
      <a:minorFont>
        <a:latin typeface="汉堡包手机字体"/>
        <a:ea typeface="方正少儿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方正剪纸简体"/>
        <a:ea typeface="方正少儿简体"/>
        <a:cs typeface=""/>
      </a:majorFont>
      <a:minorFont>
        <a:latin typeface="汉堡包手机字体"/>
        <a:ea typeface="方正少儿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1641</Words>
  <Application>WPS 演示</Application>
  <PresentationFormat>全屏显示(4:3)</PresentationFormat>
  <Paragraphs>314</Paragraphs>
  <Slides>31</Slides>
  <Notes>27</Notes>
  <HiddenSlides>1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9" baseType="lpstr">
      <vt:lpstr>Arial</vt:lpstr>
      <vt:lpstr>宋体</vt:lpstr>
      <vt:lpstr>Wingdings</vt:lpstr>
      <vt:lpstr>黑体</vt:lpstr>
      <vt:lpstr>童年</vt:lpstr>
      <vt:lpstr>微软雅黑</vt:lpstr>
      <vt:lpstr>Calibri</vt:lpstr>
      <vt:lpstr>华文新魏</vt:lpstr>
      <vt:lpstr>汉堡包手机字体</vt:lpstr>
      <vt:lpstr>Segoe Print</vt:lpstr>
      <vt:lpstr>方正少儿简体</vt:lpstr>
      <vt:lpstr>Arial Unicode MS</vt:lpstr>
      <vt:lpstr>楷体_GB2312</vt:lpstr>
      <vt:lpstr>新宋体</vt:lpstr>
      <vt:lpstr>方正剪纸简体</vt:lpstr>
      <vt:lpstr>Office 主题​​</vt:lpstr>
      <vt:lpstr>2_Office 主题​​</vt:lpstr>
      <vt:lpstr>Package</vt:lpstr>
      <vt:lpstr>PowerPoint 演示文稿</vt:lpstr>
      <vt:lpstr>食品安全知？多少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谢谢聆听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Misaly</dc:creator>
  <cp:lastModifiedBy>小陈1419656336</cp:lastModifiedBy>
  <cp:revision>257</cp:revision>
  <dcterms:created xsi:type="dcterms:W3CDTF">2017-09-26T00:43:00Z</dcterms:created>
  <dcterms:modified xsi:type="dcterms:W3CDTF">2020-12-15T07:46:41Z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2052-11.1.0.10000</vt:lpwstr>
  </property>
</Properties>
</file>