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05" r:id="rId6"/>
    <p:sldId id="973" r:id="rId7"/>
    <p:sldId id="974" r:id="rId8"/>
    <p:sldId id="975" r:id="rId9"/>
    <p:sldId id="976" r:id="rId10"/>
    <p:sldId id="944" r:id="rId11"/>
    <p:sldId id="945" r:id="rId12"/>
    <p:sldId id="443" r:id="rId13"/>
    <p:sldId id="506" r:id="rId14"/>
    <p:sldId id="501" r:id="rId15"/>
    <p:sldId id="513" r:id="rId16"/>
    <p:sldId id="946" r:id="rId17"/>
    <p:sldId id="504" r:id="rId18"/>
    <p:sldId id="515" r:id="rId19"/>
    <p:sldId id="505" r:id="rId20"/>
    <p:sldId id="511" r:id="rId21"/>
    <p:sldId id="995" r:id="rId22"/>
    <p:sldId id="996" r:id="rId23"/>
    <p:sldId id="517" r:id="rId24"/>
    <p:sldId id="994" r:id="rId25"/>
    <p:sldId id="1003" r:id="rId26"/>
    <p:sldId id="968" r:id="rId27"/>
    <p:sldId id="568" r:id="rId28"/>
    <p:sldId id="949" r:id="rId29"/>
    <p:sldId id="1004" r:id="rId30"/>
    <p:sldId id="283" r:id="rId31"/>
  </p:sldIdLst>
  <p:sldSz cx="12192000" cy="6858000"/>
  <p:notesSz cx="6858000" cy="9144000"/>
  <p:custShowLst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1D41D5"/>
    <a:srgbClr val="F49285"/>
    <a:srgbClr val="DE3022"/>
    <a:srgbClr val="9DC86D"/>
    <a:srgbClr val="E41908"/>
    <a:srgbClr val="EE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42"/>
      </p:cViewPr>
      <p:guideLst>
        <p:guide orient="horz" pos="2102"/>
        <p:guide pos="35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1T14:41:02.065" idx="1">
    <p:pos x="7586" y="107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437CF-657F-49C8-A18C-8DCD99D713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D9855-322F-4457-9415-A0CE92460F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9855-322F-4457-9415-A0CE92460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9855-322F-4457-9415-A0CE92460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9855-322F-4457-9415-A0CE92460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9855-322F-4457-9415-A0CE92460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9855-322F-4457-9415-A0CE92460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9855-322F-4457-9415-A0CE92460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9855-322F-4457-9415-A0CE92460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B0855-8EAB-4FE2-9508-43AED6171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A91A-456C-4488-8982-C8FC45A2F8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BD06-9957-4880-9C14-CE58E7F534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2998F-B9D9-46BE-8AD4-F763E243AF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E30F-0175-4EC4-B95F-93F2B54746A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2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4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5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6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7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21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3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9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3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72" y="0"/>
            <a:ext cx="2277634" cy="14241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2095" cy="2621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1900"/>
            <a:ext cx="5581650" cy="235323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967470" y="647785"/>
            <a:ext cx="5076505" cy="6220905"/>
            <a:chOff x="7886700" y="647785"/>
            <a:chExt cx="5076505" cy="622090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5282400"/>
              <a:ext cx="3848100" cy="155228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25627">
              <a:off x="8151525" y="2057011"/>
              <a:ext cx="6220905" cy="3402454"/>
            </a:xfrm>
            <a:prstGeom prst="rect">
              <a:avLst/>
            </a:prstGeom>
          </p:spPr>
        </p:pic>
      </p:grpSp>
      <p:pic>
        <p:nvPicPr>
          <p:cNvPr id="2" name="图片 1" descr="夏天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860" y="1206500"/>
            <a:ext cx="6934200" cy="2190750"/>
          </a:xfrm>
          <a:prstGeom prst="rect">
            <a:avLst/>
          </a:prstGeom>
        </p:spPr>
      </p:pic>
      <p:pic>
        <p:nvPicPr>
          <p:cNvPr id="3" name="图片 2" descr="里的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355" y="1206500"/>
            <a:ext cx="6934200" cy="2190750"/>
          </a:xfrm>
          <a:prstGeom prst="rect">
            <a:avLst/>
          </a:prstGeom>
        </p:spPr>
      </p:pic>
      <p:pic>
        <p:nvPicPr>
          <p:cNvPr id="6" name="图片 5" descr="成长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870" y="1129665"/>
            <a:ext cx="6934200" cy="2190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930">
            <a:off x="4324032" y="945891"/>
            <a:ext cx="1055854" cy="9444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50670" y="1517650"/>
            <a:ext cx="153924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16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M0_AVYV_IP(SGY4)598FEJ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95" y="325755"/>
            <a:ext cx="5804535" cy="6259195"/>
          </a:xfrm>
          <a:prstGeom prst="rect">
            <a:avLst/>
          </a:prstGeom>
        </p:spPr>
      </p:pic>
      <p:pic>
        <p:nvPicPr>
          <p:cNvPr id="2" name="图片 1" descr="@B@BRHI6NUEM{UMZ~MCOLYG"/>
          <p:cNvPicPr>
            <a:picLocks noChangeAspect="1"/>
          </p:cNvPicPr>
          <p:nvPr/>
        </p:nvPicPr>
        <p:blipFill>
          <a:blip r:embed="rId2"/>
          <a:srcRect l="5143"/>
          <a:stretch>
            <a:fillRect/>
          </a:stretch>
        </p:blipFill>
        <p:spPr>
          <a:xfrm>
            <a:off x="5870575" y="325755"/>
            <a:ext cx="5986780" cy="62591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2345" y="1403985"/>
            <a:ext cx="2174875" cy="3333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4010" y="311150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" y="26670"/>
            <a:ext cx="1219136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48535" y="2266315"/>
            <a:ext cx="8569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</a:rPr>
              <a:t>夏天是万物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迅速生长</a:t>
            </a:r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</a:rPr>
              <a:t>的季节。</a:t>
            </a:r>
            <a:endParaRPr lang="zh-CN" altLang="en-US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3405" y="728345"/>
            <a:ext cx="5342890" cy="5107940"/>
          </a:xfrm>
          <a:prstGeom prst="rect">
            <a:avLst/>
          </a:prstGeom>
          <a:solidFill>
            <a:schemeClr val="bg1">
              <a:alpha val="83000"/>
            </a:schemeClr>
          </a:solidFill>
          <a:ln w="22225" cmpd="sng">
            <a:gradFill>
              <a:gsLst>
                <a:gs pos="0">
                  <a:schemeClr val="accent3">
                    <a:alpha val="100000"/>
                  </a:schemeClr>
                </a:gs>
                <a:gs pos="100000">
                  <a:schemeClr val="accent4"/>
                </a:gs>
              </a:gsLst>
              <a:lin ang="2700000" scaled="1"/>
            </a:gradFill>
            <a:prstDash val="lgDash"/>
          </a:ln>
        </p:spPr>
        <p:txBody>
          <a:bodyPr wrap="square" rtlCol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生物从小到大，本来是天天长的，不过夏天的长是飞快的长，跳跃的长，活生生的看得见的长。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你在棚架上看瓜蔓，一天可以长出几寸；你到竹子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65520" y="704215"/>
            <a:ext cx="4972685" cy="5169535"/>
          </a:xfrm>
          <a:prstGeom prst="rect">
            <a:avLst/>
          </a:prstGeom>
          <a:solidFill>
            <a:schemeClr val="bg1">
              <a:alpha val="83000"/>
            </a:schemeClr>
          </a:solidFill>
          <a:ln w="22225" cmpd="sng">
            <a:gradFill>
              <a:gsLst>
                <a:gs pos="0">
                  <a:schemeClr val="accent3">
                    <a:alpha val="100000"/>
                  </a:schemeClr>
                </a:gs>
                <a:gs pos="100000">
                  <a:schemeClr val="accent4"/>
                </a:gs>
              </a:gsLst>
              <a:lin ang="2700000" scaled="1"/>
            </a:gradFill>
            <a:prstDash val="lgDash"/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草长，树木长，山是一天一天地变丰满。稻秧长，甘蔗长，地是一天一天地高起来。水长，瀑布长，河也是一天一天地变宽变深。俗话说：“不热不长，不热不大。”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随着太阳威力的增加，温度的增加，什么都在生长。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最热的时候，连铁路的铁轨也长，把连接处的缝隙几乎填满。柏油路也软绵绵的，像是高起来。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73405" y="728345"/>
            <a:ext cx="5342890" cy="5107940"/>
          </a:xfrm>
          <a:prstGeom prst="rect">
            <a:avLst/>
          </a:prstGeom>
          <a:solidFill>
            <a:schemeClr val="bg1">
              <a:alpha val="83000"/>
            </a:schemeClr>
          </a:solidFill>
          <a:ln w="22225" cmpd="sng">
            <a:gradFill>
              <a:gsLst>
                <a:gs pos="0">
                  <a:schemeClr val="accent3">
                    <a:alpha val="100000"/>
                  </a:schemeClr>
                </a:gs>
                <a:gs pos="100000">
                  <a:schemeClr val="accent4"/>
                </a:gs>
              </a:gsLst>
              <a:lin ang="2700000" scaled="1"/>
            </a:gradFill>
            <a:prstDash val="lgDash"/>
          </a:ln>
        </p:spPr>
        <p:txBody>
          <a:bodyPr wrap="square" rtlCol="0">
            <a:spAutoFit/>
          </a:bodyPr>
          <a:p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生物从小到大，本来是天天长的，不过夏天的长是飞快的长，跳跃的长，活生生的看得见的长。你在棚架上看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瓜藤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，一天可以长出几寸；你到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竹子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林、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地里听声音，在叭叭的声响里，一夜可以多出半节。昨天是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苞蕾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，今天是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鲜花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，明天就变成了小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果实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。一块白石头，几天不见，就长满了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苔藓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；一片黄泥土，几天不见，就变成了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草坪菜畦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。邻家的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小猫小狗小鸡小鸭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，个把月不过来，再见面，它已经有了妈妈的一半大。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65520" y="704215"/>
            <a:ext cx="4972685" cy="5169535"/>
          </a:xfrm>
          <a:prstGeom prst="rect">
            <a:avLst/>
          </a:prstGeom>
          <a:solidFill>
            <a:schemeClr val="bg1">
              <a:alpha val="83000"/>
            </a:schemeClr>
          </a:solidFill>
          <a:ln w="22225" cmpd="sng">
            <a:gradFill>
              <a:gsLst>
                <a:gs pos="0">
                  <a:schemeClr val="accent3">
                    <a:alpha val="100000"/>
                  </a:schemeClr>
                </a:gs>
                <a:gs pos="100000">
                  <a:schemeClr val="accent4"/>
                </a:gs>
              </a:gsLst>
              <a:lin ang="2700000" scaled="1"/>
            </a:gradFill>
            <a:prstDash val="lgDash"/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草长，树木长，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是一天一天地变丰满。稻秧长，甘蔗长，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是一天一天地高起来。水长，瀑布长，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也是一天一天地变宽变深。俗话说：“不热不长，不热不大。”随着太阳威力的增加，温度的增加，什么都在生长。最热的时候，连铁路的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铁轨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也长，把连接处的缝隙几乎填满。</a:t>
            </a:r>
            <a:r>
              <a:rPr lang="zh-CN" altLang="en-US" sz="24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柏油路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也软绵绵的，像是高起来。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010" y="273050"/>
            <a:ext cx="11523345" cy="6273165"/>
          </a:xfrm>
          <a:prstGeom prst="rect">
            <a:avLst/>
          </a:prstGeom>
          <a:noFill/>
          <a:ln w="28575" cmpd="dbl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 bwMode="auto">
          <a:xfrm>
            <a:off x="911310" y="639372"/>
            <a:ext cx="2082948" cy="693405"/>
          </a:xfrm>
          <a:prstGeom prst="roundRect">
            <a:avLst/>
          </a:prstGeom>
          <a:gradFill flip="none" rotWithShape="1">
            <a:gsLst>
              <a:gs pos="0">
                <a:srgbClr val="BBE0E3">
                  <a:lumMod val="9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8" tIns="45719" rIns="91438" bIns="45719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自学课文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" y="1642110"/>
            <a:ext cx="11426190" cy="486664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911225" y="1825625"/>
            <a:ext cx="10099675" cy="2244090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请同学们自学第三自然段，说说它是如何围绕中心来写，体现“什么都在生长”的？并且完成第三自然段的思维导图。</a:t>
            </a:r>
            <a:endParaRPr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4"/>
          <a:stretch>
            <a:fillRect/>
          </a:stretch>
        </p:blipFill>
        <p:spPr>
          <a:xfrm>
            <a:off x="9397365" y="286385"/>
            <a:ext cx="2412365" cy="199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12445" y="521970"/>
            <a:ext cx="10297160" cy="5835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因为草长，树木长，所以——</a:t>
            </a:r>
            <a:r>
              <a:rPr sz="32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山是一天一天地变丰满。</a:t>
            </a:r>
            <a:endParaRPr lang="zh-CN" altLang="en-US" sz="32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6575" y="1281430"/>
            <a:ext cx="10297160" cy="5835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因为稻秧长，甘蔗长，所以——</a:t>
            </a:r>
            <a:r>
              <a:rPr sz="32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地是一天一天地高起来。</a:t>
            </a:r>
            <a:endParaRPr sz="32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575" y="5013960"/>
            <a:ext cx="10297160" cy="5835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因为热，所以——</a:t>
            </a:r>
            <a:r>
              <a:rPr sz="32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柏油路也软绵绵的，像是高起来。</a:t>
            </a:r>
            <a:endParaRPr sz="32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575" y="2122805"/>
            <a:ext cx="10574655" cy="5835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因为水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，瀑布长，所以——</a:t>
            </a:r>
            <a:r>
              <a:rPr sz="32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河也是一天一天地变宽变深。</a:t>
            </a:r>
            <a:endParaRPr sz="32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2445" y="4053840"/>
            <a:ext cx="11296650" cy="58356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因为热，所以——</a:t>
            </a:r>
            <a:r>
              <a:rPr sz="3200" b="1" dirty="0">
                <a:solidFill>
                  <a:srgbClr val="1D41D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铁路的铁轨也长，把连接处的缝隙几乎填满。</a:t>
            </a:r>
            <a:endParaRPr sz="3200" b="1" dirty="0">
              <a:solidFill>
                <a:srgbClr val="1D41D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317240" y="2972435"/>
            <a:ext cx="5687695" cy="739140"/>
          </a:xfrm>
          <a:prstGeom prst="roundRect">
            <a:avLst/>
          </a:prstGeom>
          <a:gradFill>
            <a:gsLst>
              <a:gs pos="50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3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热胀冷缩</a:t>
            </a:r>
            <a:endParaRPr lang="zh-CN" altLang="en-US" sz="3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 bldLvl="0" animBg="1"/>
      <p:bldP spid="2" grpId="0" bldLvl="0" animBg="1"/>
      <p:bldP spid="4" grpId="0" bldLvl="0" animBg="1"/>
      <p:bldP spid="6" grpId="0" bldLvl="0" animBg="1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48055" y="2273935"/>
            <a:ext cx="10297160" cy="132207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随着太阳威力的增加，温度的增加，什么都在生长。</a:t>
            </a:r>
            <a:endParaRPr lang="en-US" altLang="zh-CN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M0_AVYV_IP(SGY4)598FEJ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95" y="325755"/>
            <a:ext cx="5804535" cy="6259195"/>
          </a:xfrm>
          <a:prstGeom prst="rect">
            <a:avLst/>
          </a:prstGeom>
        </p:spPr>
      </p:pic>
      <p:pic>
        <p:nvPicPr>
          <p:cNvPr id="2" name="图片 1" descr="@B@BRHI6NUEM{UMZ~MCOLYG"/>
          <p:cNvPicPr>
            <a:picLocks noChangeAspect="1"/>
          </p:cNvPicPr>
          <p:nvPr/>
        </p:nvPicPr>
        <p:blipFill>
          <a:blip r:embed="rId2"/>
          <a:srcRect l="5143"/>
          <a:stretch>
            <a:fillRect/>
          </a:stretch>
        </p:blipFill>
        <p:spPr>
          <a:xfrm>
            <a:off x="5870575" y="325755"/>
            <a:ext cx="5986780" cy="62591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2345" y="1403985"/>
            <a:ext cx="2174875" cy="3333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4010" y="311150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6670"/>
            <a:ext cx="1219136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48535" y="2266315"/>
            <a:ext cx="8569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</a:rPr>
              <a:t>夏天是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万物迅速生长</a:t>
            </a:r>
            <a:r>
              <a:rPr lang="zh-CN" altLang="en-US" sz="5400" b="1">
                <a:latin typeface="楷体" panose="02010609060101010101" pitchFamily="49" charset="-122"/>
                <a:ea typeface="楷体" panose="02010609060101010101" pitchFamily="49" charset="-122"/>
              </a:rPr>
              <a:t>的季节。</a:t>
            </a:r>
            <a:endParaRPr lang="zh-CN" altLang="en-US" sz="5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20420" y="1276985"/>
            <a:ext cx="10297160" cy="304609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过夏天，小学生有的成了中学生，中学生有的成了大学生。升级、跳班，快点儿，慢点儿，总是要长。北方农家的谚语说：“六月六，看谷秀。”又说：“处暑不出头，割谷喂老牛。”农作物到了该长的时候不长，或是长得太慢，就没有收成的希望。人也是一样，要赶时候，赶热天，尽量地用力地长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第15课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40430" y="421217"/>
            <a:ext cx="4439000" cy="7480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六月六，看谷秀。</a:t>
            </a:r>
            <a:endParaRPr lang="zh-CN" altLang="en-US" sz="4265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rcRect b="6464"/>
          <a:stretch>
            <a:fillRect/>
          </a:stretch>
        </p:blipFill>
        <p:spPr>
          <a:xfrm>
            <a:off x="1609725" y="1643380"/>
            <a:ext cx="7689215" cy="479679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4000" y="741000"/>
            <a:ext cx="6720840" cy="7480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265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处暑不出头，割谷喂老牛。</a:t>
            </a:r>
            <a:endParaRPr lang="zh-CN" altLang="en-US" sz="4265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22315" y="1633855"/>
            <a:ext cx="6174105" cy="5053965"/>
          </a:xfrm>
          <a:prstGeom prst="round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695" y="3350895"/>
            <a:ext cx="5417185" cy="1241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735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抓住夏天这一时期迅速生长。</a:t>
            </a:r>
            <a:endParaRPr lang="zh-CN" altLang="en-US" sz="3735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4205" y="219075"/>
            <a:ext cx="1061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chǔ   </a:t>
            </a:r>
            <a:r>
              <a:rPr lang="zh-CN" altLang="en-US" sz="2800" b="1">
                <a:solidFill>
                  <a:srgbClr val="FF0000"/>
                </a:solidFill>
              </a:rPr>
              <a:t> 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M0_AVYV_IP(SGY4)598FEJ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95" y="325755"/>
            <a:ext cx="5804535" cy="6259195"/>
          </a:xfrm>
          <a:prstGeom prst="rect">
            <a:avLst/>
          </a:prstGeom>
        </p:spPr>
      </p:pic>
      <p:pic>
        <p:nvPicPr>
          <p:cNvPr id="2" name="图片 1" descr="@B@BRHI6NUEM{UMZ~MCOLYG"/>
          <p:cNvPicPr>
            <a:picLocks noChangeAspect="1"/>
          </p:cNvPicPr>
          <p:nvPr/>
        </p:nvPicPr>
        <p:blipFill>
          <a:blip r:embed="rId2"/>
          <a:srcRect l="5143"/>
          <a:stretch>
            <a:fillRect/>
          </a:stretch>
        </p:blipFill>
        <p:spPr>
          <a:xfrm>
            <a:off x="5870575" y="325755"/>
            <a:ext cx="5986780" cy="62591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2345" y="1403985"/>
            <a:ext cx="2174875" cy="333375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4010" y="311150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6670"/>
            <a:ext cx="1219136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48535" y="2266315"/>
            <a:ext cx="8569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夏天是万物迅速生长的季节。</a:t>
            </a:r>
            <a:endParaRPr lang="zh-CN" altLang="en-US" sz="5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20420" y="1276985"/>
            <a:ext cx="10297160" cy="304609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一过夏天，小学生有的成了中学生，中学生有的成了大学生。升级、跳班，快点儿，慢点儿，总是要长。北方农家的谚语说：</a:t>
            </a:r>
            <a:r>
              <a:rPr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“六月六，看谷秀。”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又说：</a:t>
            </a:r>
            <a:r>
              <a:rPr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“处暑不出头，割谷喂老牛。”</a:t>
            </a:r>
            <a:r>
              <a:rPr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农作物到了该长的时候不长，或是长得太慢，就没有收成的希望。人也是一样，要赶时候，赶热天，尽量地用力地长。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20420" y="3304540"/>
            <a:ext cx="10733405" cy="1311910"/>
          </a:xfrm>
          <a:prstGeom prst="roundRect">
            <a:avLst/>
          </a:prstGeom>
          <a:gradFill>
            <a:gsLst>
              <a:gs pos="50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l">
              <a:buClrTx/>
              <a:buSzTx/>
              <a:buFontTx/>
            </a:pPr>
            <a:r>
              <a:rPr lang="en-US" altLang="zh-CN" sz="4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endParaRPr lang="en-US" altLang="zh-CN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人也是一样，要赶时候，赶热天，尽量地用力地长。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l">
              <a:buClrTx/>
              <a:buSzTx/>
              <a:buFontTx/>
            </a:pPr>
            <a:endParaRPr lang="zh-CN" altLang="en-US" sz="4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第15课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rcRect b="6464"/>
          <a:stretch>
            <a:fillRect/>
          </a:stretch>
        </p:blipFill>
        <p:spPr>
          <a:xfrm>
            <a:off x="856003" y="2949000"/>
            <a:ext cx="2278223" cy="1421092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000" y="4392403"/>
            <a:ext cx="2284357" cy="1870099"/>
          </a:xfrm>
          <a:prstGeom prst="round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4000" y="1317000"/>
            <a:ext cx="4128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农作物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在应该迅速生长的夏天没生长，就没有收成的希望。</a:t>
            </a:r>
            <a:endParaRPr lang="zh-CN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4395157" y="1257184"/>
            <a:ext cx="7364843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人的小学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、中学、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大学阶段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，就像是人生的夏天。在这个阶段，我们应该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，才能</a:t>
            </a:r>
            <a:r>
              <a:rPr lang="zh-CN" altLang="en-US" sz="32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44000" y="2813447"/>
            <a:ext cx="467423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尽快努力学习，尽快成长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31845" y="3570157"/>
            <a:ext cx="304101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成为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有用的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人才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上箭头 21"/>
          <p:cNvSpPr/>
          <p:nvPr/>
        </p:nvSpPr>
        <p:spPr>
          <a:xfrm rot="5400000">
            <a:off x="4170821" y="1610179"/>
            <a:ext cx="480000" cy="853643"/>
          </a:xfrm>
          <a:prstGeom prst="upArrow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1" grpId="0"/>
      <p:bldP spid="2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010" y="311150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Q75RFP~1KR}~3VW[%_I$R4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110" y="311150"/>
            <a:ext cx="4733925" cy="599122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3618865" y="2034540"/>
            <a:ext cx="2021840" cy="6807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746115" y="2207895"/>
            <a:ext cx="5958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</a:t>
            </a:r>
            <a:r>
              <a:rPr lang="en-US" altLang="zh-CN" sz="3200" b="1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立意</a:t>
            </a:r>
            <a:r>
              <a:rPr lang="en-US" altLang="zh-CN" sz="3200" b="1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宗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，不以</a:t>
            </a:r>
            <a:r>
              <a:rPr lang="en-US" altLang="zh-CN" sz="3200" b="1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能文</a:t>
            </a:r>
            <a:r>
              <a:rPr lang="en-US" altLang="zh-CN" sz="3200" b="1" spc="1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/</a:t>
            </a:r>
            <a:r>
              <a:rPr lang="zh-CN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为本。</a:t>
            </a:r>
            <a:endParaRPr lang="zh-CN" altLang="zh-CN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——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【梁】萧统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22680" y="1251585"/>
            <a:ext cx="2435860" cy="908685"/>
          </a:xfrm>
          <a:prstGeom prst="rect">
            <a:avLst/>
          </a:prstGeom>
          <a:noFill/>
          <a:ln w="28575">
            <a:solidFill>
              <a:srgbClr val="FF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>
            <a:off x="7606030" y="1428750"/>
            <a:ext cx="1321435" cy="869315"/>
          </a:xfrm>
          <a:prstGeom prst="wedgeEllipseCallout">
            <a:avLst>
              <a:gd name="adj1" fmla="val -14344"/>
              <a:gd name="adj2" fmla="val 61102"/>
            </a:avLst>
          </a:prstGeom>
          <a:effectLst>
            <a:softEdge rad="508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2800" b="1">
                <a:solidFill>
                  <a:srgbClr val="FF0000"/>
                </a:solidFill>
              </a:rPr>
              <a:t>宗旨</a:t>
            </a:r>
            <a:endParaRPr lang="zh-CN" altLang="zh-CN" sz="2800" b="1">
              <a:solidFill>
                <a:srgbClr val="FF0000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9032240" y="1428750"/>
            <a:ext cx="1321435" cy="869315"/>
          </a:xfrm>
          <a:prstGeom prst="wedgeEllipseCallout">
            <a:avLst>
              <a:gd name="adj1" fmla="val 16218"/>
              <a:gd name="adj2" fmla="val 68115"/>
            </a:avLst>
          </a:prstGeom>
          <a:effectLst>
            <a:softEdge rad="508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2800" b="1">
                <a:solidFill>
                  <a:srgbClr val="FF0000"/>
                </a:solidFill>
              </a:rPr>
              <a:t>擅长</a:t>
            </a:r>
            <a:endParaRPr lang="zh-CN" altLang="zh-CN" sz="2800" b="1">
              <a:solidFill>
                <a:srgbClr val="FF0000"/>
              </a:solidFill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10353675" y="1443355"/>
            <a:ext cx="1321435" cy="869315"/>
          </a:xfrm>
          <a:prstGeom prst="wedgeEllipseCallout">
            <a:avLst>
              <a:gd name="adj1" fmla="val -43080"/>
              <a:gd name="adj2" fmla="val 62490"/>
            </a:avLst>
          </a:prstGeom>
          <a:effectLst>
            <a:softEdge rad="508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2800" b="1">
                <a:solidFill>
                  <a:srgbClr val="FF0000"/>
                </a:solidFill>
              </a:rPr>
              <a:t>文采</a:t>
            </a:r>
            <a:endParaRPr lang="zh-CN" altLang="zh-CN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72" y="0"/>
            <a:ext cx="2277634" cy="14241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2095" cy="26219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1900"/>
            <a:ext cx="5581650" cy="235323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967470" y="647785"/>
            <a:ext cx="5076505" cy="6220905"/>
            <a:chOff x="7886700" y="647785"/>
            <a:chExt cx="5076505" cy="622090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5282400"/>
              <a:ext cx="3848100" cy="155228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25627">
              <a:off x="8151525" y="2057011"/>
              <a:ext cx="6220905" cy="3402454"/>
            </a:xfrm>
            <a:prstGeom prst="rect">
              <a:avLst/>
            </a:prstGeom>
          </p:spPr>
        </p:pic>
      </p:grpSp>
      <p:pic>
        <p:nvPicPr>
          <p:cNvPr id="2" name="图片 1" descr="夏天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860" y="1206500"/>
            <a:ext cx="6934200" cy="2190750"/>
          </a:xfrm>
          <a:prstGeom prst="rect">
            <a:avLst/>
          </a:prstGeom>
        </p:spPr>
      </p:pic>
      <p:pic>
        <p:nvPicPr>
          <p:cNvPr id="3" name="图片 2" descr="里的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2355" y="1206500"/>
            <a:ext cx="6934200" cy="2190750"/>
          </a:xfrm>
          <a:prstGeom prst="rect">
            <a:avLst/>
          </a:prstGeom>
        </p:spPr>
      </p:pic>
      <p:pic>
        <p:nvPicPr>
          <p:cNvPr id="6" name="图片 5" descr="成长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4870" y="1129665"/>
            <a:ext cx="6934200" cy="2190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930">
            <a:off x="4324032" y="945891"/>
            <a:ext cx="1055854" cy="94447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50670" y="1517650"/>
            <a:ext cx="1539240" cy="15684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9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16</a:t>
            </a:r>
            <a:endParaRPr lang="en-US" altLang="zh-CN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2619" t="5471" b="8323"/>
          <a:stretch>
            <a:fillRect/>
          </a:stretch>
        </p:blipFill>
        <p:spPr>
          <a:xfrm>
            <a:off x="473075" y="2872740"/>
            <a:ext cx="3367405" cy="2653665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350" y="2999105"/>
            <a:ext cx="3411855" cy="256032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5212" b="6599"/>
          <a:stretch>
            <a:fillRect/>
          </a:stretch>
        </p:blipFill>
        <p:spPr>
          <a:xfrm>
            <a:off x="7603490" y="2999105"/>
            <a:ext cx="3540760" cy="2559685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3" name="组合 2"/>
          <p:cNvGrpSpPr/>
          <p:nvPr/>
        </p:nvGrpSpPr>
        <p:grpSpPr>
          <a:xfrm rot="0">
            <a:off x="4305300" y="1638935"/>
            <a:ext cx="3460750" cy="3259455"/>
            <a:chOff x="11516" y="3404"/>
            <a:chExt cx="4063" cy="3028"/>
          </a:xfrm>
        </p:grpSpPr>
        <p:pic>
          <p:nvPicPr>
            <p:cNvPr id="7" name="图片 6" descr="b20952ed466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b="4027"/>
            <a:stretch>
              <a:fillRect/>
            </a:stretch>
          </p:blipFill>
          <p:spPr>
            <a:xfrm rot="2940000">
              <a:off x="12033" y="2886"/>
              <a:ext cx="3028" cy="406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387" y="3986"/>
              <a:ext cx="1806" cy="1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9600" b="1">
                  <a:solidFill>
                    <a:schemeClr val="tx1"/>
                  </a:solidFill>
                  <a:uFillTx/>
                  <a:latin typeface="华文行楷" charset="0"/>
                  <a:ea typeface="华文行楷" panose="02010800040101010101" charset="-122"/>
                </a:rPr>
                <a:t>春</a:t>
              </a:r>
              <a:endParaRPr lang="zh-CN" altLang="zh-CN" sz="9600" b="1">
                <a:solidFill>
                  <a:schemeClr val="tx1"/>
                </a:solidFill>
                <a:uFillTx/>
                <a:latin typeface="华文行楷" charset="0"/>
                <a:ea typeface="华文行楷" panose="0201080004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2619" t="5471" b="8323"/>
          <a:stretch>
            <a:fillRect/>
          </a:stretch>
        </p:blipFill>
        <p:spPr>
          <a:xfrm>
            <a:off x="473075" y="2872740"/>
            <a:ext cx="3367405" cy="2653665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350" y="2999105"/>
            <a:ext cx="3411855" cy="2560320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5212" b="6599"/>
          <a:stretch>
            <a:fillRect/>
          </a:stretch>
        </p:blipFill>
        <p:spPr>
          <a:xfrm>
            <a:off x="7603490" y="2999105"/>
            <a:ext cx="3540760" cy="255968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文本框 1"/>
          <p:cNvSpPr txBox="1"/>
          <p:nvPr/>
        </p:nvSpPr>
        <p:spPr>
          <a:xfrm>
            <a:off x="569595" y="1719580"/>
            <a:ext cx="9930130" cy="2426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选择一个关于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春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立意</a:t>
            </a:r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，围绕它完成思维导图，看看谁想到的方面，事例和角度最多，最好，交流讨论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47090" y="1330960"/>
            <a:ext cx="102431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4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根据思维导图，从不同方面，不同角度，描写一段“春”</a:t>
            </a:r>
            <a:endParaRPr lang="zh-CN" altLang="en-US" sz="4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72" y="0"/>
            <a:ext cx="2277634" cy="14241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32811" cy="3312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4760"/>
            <a:ext cx="5581650" cy="235323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886700" y="647785"/>
            <a:ext cx="5076505" cy="6220905"/>
            <a:chOff x="7886700" y="647785"/>
            <a:chExt cx="5076505" cy="622090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5282400"/>
              <a:ext cx="3848100" cy="155228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25627">
              <a:off x="8151525" y="2057011"/>
              <a:ext cx="6220905" cy="3402454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3305175" y="2281810"/>
            <a:ext cx="5581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感谢您耐心倾听</a:t>
            </a:r>
            <a:endParaRPr lang="zh-CN" altLang="en-US" sz="6000" dirty="0"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4751245"/>
            <a:ext cx="4257488" cy="179496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4010" y="273050"/>
            <a:ext cx="11523345" cy="6273165"/>
          </a:xfrm>
          <a:prstGeom prst="rect">
            <a:avLst/>
          </a:prstGeom>
          <a:noFill/>
          <a:ln w="28575" cmpd="dbl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219450" y="747395"/>
            <a:ext cx="6110605" cy="811530"/>
            <a:chOff x="281380" y="2249161"/>
            <a:chExt cx="3325767" cy="3712242"/>
          </a:xfrm>
        </p:grpSpPr>
        <p:sp>
          <p:nvSpPr>
            <p:cNvPr id="15" name="文本框 14"/>
            <p:cNvSpPr txBox="1"/>
            <p:nvPr/>
          </p:nvSpPr>
          <p:spPr>
            <a:xfrm>
              <a:off x="365302" y="2775621"/>
              <a:ext cx="3158463" cy="2669445"/>
            </a:xfrm>
            <a:prstGeom prst="rect">
              <a:avLst/>
            </a:prstGeom>
            <a:solidFill>
              <a:schemeClr val="accent2">
                <a:alpha val="54000"/>
              </a:schemeClr>
            </a:solidFill>
            <a:ln w="12700" cmpd="sng">
              <a:solidFill>
                <a:schemeClr val="accent2"/>
              </a:solidFill>
              <a:prstDash val="solid"/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夏天是万物迅速生长的季节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281380" y="2249161"/>
              <a:ext cx="3325767" cy="3712242"/>
            </a:xfrm>
            <a:prstGeom prst="roundRect">
              <a:avLst>
                <a:gd name="adj" fmla="val 1874"/>
              </a:avLst>
            </a:prstGeom>
            <a:noFill/>
            <a:ln w="28575" cmpd="sng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9275" y="2477135"/>
            <a:ext cx="3763010" cy="3709670"/>
            <a:chOff x="580" y="3939"/>
            <a:chExt cx="5926" cy="5842"/>
          </a:xfrm>
        </p:grpSpPr>
        <p:sp>
          <p:nvSpPr>
            <p:cNvPr id="19" name="文本框 18"/>
            <p:cNvSpPr txBox="1"/>
            <p:nvPr/>
          </p:nvSpPr>
          <p:spPr>
            <a:xfrm>
              <a:off x="595" y="3939"/>
              <a:ext cx="5911" cy="5815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生物从小到大，本来是天天长的，不过夏天的长是飞快的长，跳跃的长，活生生的看得见的长。你在棚架上看瓜蔓，一天可以长出几寸；你到竹子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580" y="3985"/>
              <a:ext cx="5912" cy="5796"/>
            </a:xfrm>
            <a:prstGeom prst="roundRect">
              <a:avLst>
                <a:gd name="adj" fmla="val 1874"/>
              </a:avLst>
            </a:prstGeom>
            <a:solidFill>
              <a:schemeClr val="accent4">
                <a:alpha val="14000"/>
              </a:schemeClr>
            </a:solidFill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69130" y="2505710"/>
            <a:ext cx="3470910" cy="3698305"/>
            <a:chOff x="152447" y="2246528"/>
            <a:chExt cx="3335651" cy="3425814"/>
          </a:xfrm>
          <a:solidFill>
            <a:schemeClr val="accent4">
              <a:alpha val="14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152447" y="2246528"/>
              <a:ext cx="3325642" cy="3411048"/>
            </a:xfrm>
            <a:prstGeom prst="roundRect">
              <a:avLst>
                <a:gd name="adj" fmla="val 1874"/>
              </a:avLst>
            </a:prstGeom>
            <a:solidFill>
              <a:schemeClr val="accent4">
                <a:alpha val="14000"/>
              </a:schemeClr>
            </a:solidFill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2692" y="2251883"/>
              <a:ext cx="3335406" cy="34204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草长，树木长，山是一天一天地变丰满。稻秧长，甘蔗长，地是一天一天地高起来。水长，瀑布长，河也是一天一天地变宽变深。俗话说：“不热不长，不热不大。</a:t>
              </a:r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随着太阳威力的增加，温度的增加，什么都在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生长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。最热的时候，连铁路的铁轨也长，把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连接处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缝隙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几乎填满。柏油路也软绵绵的，像是高起来。</a:t>
              </a:r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 flipH="1">
            <a:off x="2245995" y="1751965"/>
            <a:ext cx="7635875" cy="381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132195" y="1553845"/>
            <a:ext cx="635" cy="7092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233295" y="1722120"/>
            <a:ext cx="12700" cy="504825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881870" y="1772920"/>
            <a:ext cx="12065" cy="454025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8105140" y="2521585"/>
            <a:ext cx="3470910" cy="3726543"/>
            <a:chOff x="165872" y="2107448"/>
            <a:chExt cx="3335651" cy="3386600"/>
          </a:xfrm>
          <a:solidFill>
            <a:schemeClr val="accent4">
              <a:alpha val="14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165872" y="2107448"/>
              <a:ext cx="3325888" cy="3352800"/>
            </a:xfrm>
            <a:prstGeom prst="roundRect">
              <a:avLst>
                <a:gd name="adj" fmla="val 1874"/>
              </a:avLst>
            </a:prstGeom>
            <a:grpFill/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6117" y="2138363"/>
              <a:ext cx="3335406" cy="33556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endParaRPr 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一过夏天，小学生有的成了中学生，中学生有的成了大学生。升级、跳班，快点儿，慢点儿，总是要长。北方农家的谚语说：“六月六，看谷秀。”又说：“处暑不出头，割谷喂老牛。”农作物到了该长的时候不长，或是长得太慢，就没有收成的希望。人也是一样，要赶时候，赶热天，尽量地用力地长。</a:t>
              </a:r>
              <a:endParaRPr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930">
            <a:off x="10523537" y="101976"/>
            <a:ext cx="1055854" cy="94447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5137150"/>
            <a:ext cx="1014730" cy="140906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510665" y="223012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2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13" name="圆角矩形 12"/>
          <p:cNvSpPr/>
          <p:nvPr/>
        </p:nvSpPr>
        <p:spPr>
          <a:xfrm>
            <a:off x="5348605" y="224028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3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24" name="圆角矩形 23"/>
          <p:cNvSpPr/>
          <p:nvPr/>
        </p:nvSpPr>
        <p:spPr>
          <a:xfrm>
            <a:off x="9043670" y="225933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4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26" name="文本框 25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58885" y="573967"/>
            <a:ext cx="2082948" cy="693405"/>
          </a:xfrm>
          <a:prstGeom prst="roundRect">
            <a:avLst/>
          </a:prstGeom>
          <a:gradFill flip="none" rotWithShape="1">
            <a:gsLst>
              <a:gs pos="0">
                <a:srgbClr val="BBE0E3">
                  <a:lumMod val="9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8" tIns="45719" rIns="91438" bIns="45719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浏览课文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4751245"/>
            <a:ext cx="4257488" cy="179496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4010" y="273050"/>
            <a:ext cx="11523345" cy="6273165"/>
          </a:xfrm>
          <a:prstGeom prst="rect">
            <a:avLst/>
          </a:prstGeom>
          <a:noFill/>
          <a:ln w="28575" cmpd="dbl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219450" y="747395"/>
            <a:ext cx="6110605" cy="811530"/>
            <a:chOff x="281380" y="2249161"/>
            <a:chExt cx="3325767" cy="3712242"/>
          </a:xfrm>
        </p:grpSpPr>
        <p:sp>
          <p:nvSpPr>
            <p:cNvPr id="15" name="文本框 14"/>
            <p:cNvSpPr txBox="1"/>
            <p:nvPr/>
          </p:nvSpPr>
          <p:spPr>
            <a:xfrm>
              <a:off x="365302" y="2775621"/>
              <a:ext cx="3158463" cy="2669445"/>
            </a:xfrm>
            <a:prstGeom prst="rect">
              <a:avLst/>
            </a:prstGeom>
            <a:solidFill>
              <a:schemeClr val="accent2">
                <a:alpha val="54000"/>
              </a:schemeClr>
            </a:solidFill>
            <a:ln w="12700" cmpd="sng">
              <a:solidFill>
                <a:schemeClr val="accent2"/>
              </a:solidFill>
              <a:prstDash val="solid"/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夏天是万物迅速生长的季节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281380" y="2249161"/>
              <a:ext cx="3325767" cy="3712242"/>
            </a:xfrm>
            <a:prstGeom prst="roundRect">
              <a:avLst>
                <a:gd name="adj" fmla="val 1874"/>
              </a:avLst>
            </a:prstGeom>
            <a:noFill/>
            <a:ln w="28575" cmpd="sng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6405" y="2478405"/>
            <a:ext cx="3754120" cy="3692525"/>
            <a:chOff x="595" y="3939"/>
            <a:chExt cx="5912" cy="5815"/>
          </a:xfrm>
        </p:grpSpPr>
        <p:sp>
          <p:nvSpPr>
            <p:cNvPr id="20" name="圆角矩形 19"/>
            <p:cNvSpPr/>
            <p:nvPr/>
          </p:nvSpPr>
          <p:spPr>
            <a:xfrm>
              <a:off x="595" y="3948"/>
              <a:ext cx="5912" cy="5796"/>
            </a:xfrm>
            <a:prstGeom prst="roundRect">
              <a:avLst>
                <a:gd name="adj" fmla="val 1874"/>
              </a:avLst>
            </a:prstGeom>
            <a:solidFill>
              <a:schemeClr val="accent4">
                <a:alpha val="14000"/>
              </a:schemeClr>
            </a:solidFill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5" y="3939"/>
              <a:ext cx="5911" cy="5815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生物从小到大，本来是天天长的，不过夏天的长是飞快的长，跳跃的长，活生生的看得见的长。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在棚架上看瓜蔓，一天可以长出几寸；你到竹子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69130" y="2505710"/>
            <a:ext cx="3470910" cy="3698305"/>
            <a:chOff x="152447" y="2246528"/>
            <a:chExt cx="3335651" cy="3425814"/>
          </a:xfrm>
          <a:solidFill>
            <a:schemeClr val="accent4">
              <a:alpha val="14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152447" y="2246528"/>
              <a:ext cx="3325642" cy="3411048"/>
            </a:xfrm>
            <a:prstGeom prst="roundRect">
              <a:avLst>
                <a:gd name="adj" fmla="val 1874"/>
              </a:avLst>
            </a:prstGeom>
            <a:solidFill>
              <a:schemeClr val="accent4">
                <a:alpha val="14000"/>
              </a:schemeClr>
            </a:solidFill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2692" y="2251883"/>
              <a:ext cx="3335406" cy="34204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草长，树木长，山是一天一天地变丰满。稻秧长，甘蔗长，地是一天一天地高起来。水长，瀑布长，河也是一天一天地变宽变深。俗话说：“不热不长，不热不大。</a:t>
              </a:r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随着太阳威力的增加，温度的增加，什么都在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生长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。最热的时候，连铁路的铁轨也长，把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连接处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缝隙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几乎填满。柏油路也软绵绵的，像是高起来。</a:t>
              </a:r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 flipH="1">
            <a:off x="2245995" y="1751965"/>
            <a:ext cx="7635875" cy="381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132195" y="1553845"/>
            <a:ext cx="635" cy="7092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233295" y="1722120"/>
            <a:ext cx="12700" cy="504825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881870" y="1772920"/>
            <a:ext cx="12065" cy="454025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8105140" y="2521585"/>
            <a:ext cx="3470910" cy="3726543"/>
            <a:chOff x="165872" y="2107448"/>
            <a:chExt cx="3335651" cy="3386600"/>
          </a:xfrm>
          <a:solidFill>
            <a:schemeClr val="accent4">
              <a:alpha val="14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165872" y="2107448"/>
              <a:ext cx="3325888" cy="3352800"/>
            </a:xfrm>
            <a:prstGeom prst="roundRect">
              <a:avLst>
                <a:gd name="adj" fmla="val 1874"/>
              </a:avLst>
            </a:prstGeom>
            <a:grpFill/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6117" y="2138363"/>
              <a:ext cx="3335406" cy="33556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endParaRPr 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一过夏天，小学生有的成了中学生，中学生有的成了大学生。升级、跳班，快点儿，慢点儿，总是要长。北方农家的谚语说：“六月六，看谷秀。”又说：“处暑不出头，割谷喂老牛。”农作物到了该长的时候不长，或是长得太慢，就没有收成的希望。人也是一样，要赶时候，赶热天，尽量地用力地长。</a:t>
              </a:r>
              <a:endParaRPr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930">
            <a:off x="10523537" y="101976"/>
            <a:ext cx="1055854" cy="94447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5137150"/>
            <a:ext cx="1014730" cy="140906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510665" y="223012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2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13" name="圆角矩形 12"/>
          <p:cNvSpPr/>
          <p:nvPr/>
        </p:nvSpPr>
        <p:spPr>
          <a:xfrm>
            <a:off x="5348605" y="224028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3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24" name="圆角矩形 23"/>
          <p:cNvSpPr/>
          <p:nvPr/>
        </p:nvSpPr>
        <p:spPr>
          <a:xfrm>
            <a:off x="9043670" y="225933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4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26" name="文本框 25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4751245"/>
            <a:ext cx="4257488" cy="179496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4010" y="273050"/>
            <a:ext cx="11523345" cy="6273165"/>
          </a:xfrm>
          <a:prstGeom prst="rect">
            <a:avLst/>
          </a:prstGeom>
          <a:noFill/>
          <a:ln w="28575" cmpd="dbl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219450" y="747395"/>
            <a:ext cx="6110605" cy="811530"/>
            <a:chOff x="281380" y="2249161"/>
            <a:chExt cx="3325767" cy="3712242"/>
          </a:xfrm>
        </p:grpSpPr>
        <p:sp>
          <p:nvSpPr>
            <p:cNvPr id="15" name="文本框 14"/>
            <p:cNvSpPr txBox="1"/>
            <p:nvPr/>
          </p:nvSpPr>
          <p:spPr>
            <a:xfrm>
              <a:off x="365302" y="2775621"/>
              <a:ext cx="3158463" cy="2669445"/>
            </a:xfrm>
            <a:prstGeom prst="rect">
              <a:avLst/>
            </a:prstGeom>
            <a:solidFill>
              <a:schemeClr val="accent2">
                <a:alpha val="54000"/>
              </a:schemeClr>
            </a:solidFill>
            <a:ln w="12700" cmpd="sng">
              <a:solidFill>
                <a:schemeClr val="accent2"/>
              </a:solidFill>
              <a:prstDash val="solid"/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夏天是万物迅速生长的季节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281380" y="2249161"/>
              <a:ext cx="3325767" cy="3712242"/>
            </a:xfrm>
            <a:prstGeom prst="roundRect">
              <a:avLst>
                <a:gd name="adj" fmla="val 1874"/>
              </a:avLst>
            </a:prstGeom>
            <a:noFill/>
            <a:ln w="28575" cmpd="sng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6405" y="2478405"/>
            <a:ext cx="3754120" cy="3692525"/>
            <a:chOff x="595" y="3939"/>
            <a:chExt cx="5912" cy="5815"/>
          </a:xfrm>
        </p:grpSpPr>
        <p:sp>
          <p:nvSpPr>
            <p:cNvPr id="20" name="圆角矩形 19"/>
            <p:cNvSpPr/>
            <p:nvPr/>
          </p:nvSpPr>
          <p:spPr>
            <a:xfrm>
              <a:off x="595" y="3948"/>
              <a:ext cx="5912" cy="5796"/>
            </a:xfrm>
            <a:prstGeom prst="roundRect">
              <a:avLst>
                <a:gd name="adj" fmla="val 1874"/>
              </a:avLst>
            </a:prstGeom>
            <a:solidFill>
              <a:schemeClr val="accent4">
                <a:alpha val="14000"/>
              </a:schemeClr>
            </a:solidFill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5" y="3939"/>
              <a:ext cx="5911" cy="5815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生物从小到大，本来是天天长的，不过夏天的长是飞快的长，跳跃的长，活生生的看得见的长。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在棚架上看瓜蔓，一天可以长出几寸；你到竹子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69130" y="2505710"/>
            <a:ext cx="3470910" cy="3698305"/>
            <a:chOff x="152447" y="2246528"/>
            <a:chExt cx="3335651" cy="3425814"/>
          </a:xfrm>
          <a:solidFill>
            <a:schemeClr val="accent4">
              <a:alpha val="14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152447" y="2246528"/>
              <a:ext cx="3325642" cy="3411048"/>
            </a:xfrm>
            <a:prstGeom prst="roundRect">
              <a:avLst>
                <a:gd name="adj" fmla="val 1874"/>
              </a:avLst>
            </a:prstGeom>
            <a:solidFill>
              <a:schemeClr val="accent4">
                <a:alpha val="14000"/>
              </a:schemeClr>
            </a:solidFill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2692" y="2251883"/>
              <a:ext cx="3335406" cy="34204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草长，树木长，山是一天一天地变丰满。稻秧长，甘蔗长，地是一天一天地高起来。水长，瀑布长，河也是一天一天地变宽变深。俗话说：“不热不长，不热不大。</a:t>
              </a:r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随着太阳威力的增加，温度的增加，什么都在</a:t>
              </a:r>
              <a:r>
                <a:rPr 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生长</a:t>
              </a:r>
              <a:r>
                <a:rPr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最热的时候，连铁路的铁轨也长，把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连接处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缝隙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几乎填满。柏油路也软绵绵的，像是高起来。</a:t>
              </a:r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 flipH="1">
            <a:off x="2245995" y="1751965"/>
            <a:ext cx="7635875" cy="381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132195" y="1553845"/>
            <a:ext cx="635" cy="7092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233295" y="1722120"/>
            <a:ext cx="12700" cy="504825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881870" y="1772920"/>
            <a:ext cx="12065" cy="454025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8105140" y="2521585"/>
            <a:ext cx="3470910" cy="3726543"/>
            <a:chOff x="165872" y="2107448"/>
            <a:chExt cx="3335651" cy="3386600"/>
          </a:xfrm>
          <a:solidFill>
            <a:schemeClr val="accent4">
              <a:alpha val="14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165872" y="2107448"/>
              <a:ext cx="3325888" cy="3352800"/>
            </a:xfrm>
            <a:prstGeom prst="roundRect">
              <a:avLst>
                <a:gd name="adj" fmla="val 1874"/>
              </a:avLst>
            </a:prstGeom>
            <a:grpFill/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6117" y="2138363"/>
              <a:ext cx="3335406" cy="33556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endParaRPr 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一过夏天，小学生有的成了中学生，中学生有的成了大学生。升级、跳班，快点儿，慢点儿，总是要长。北方农家的谚语说：“六月六，看谷秀。”又说：“处暑不出头，割谷喂老牛。”农作物到了该长的时候不长，或是长得太慢，就没有收成的希望。人也是一样，要赶时候，赶热天，尽量地用力地长。</a:t>
              </a:r>
              <a:endParaRPr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930">
            <a:off x="10523537" y="101976"/>
            <a:ext cx="1055854" cy="94447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5137150"/>
            <a:ext cx="1014730" cy="140906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510665" y="223012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2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13" name="圆角矩形 12"/>
          <p:cNvSpPr/>
          <p:nvPr/>
        </p:nvSpPr>
        <p:spPr>
          <a:xfrm>
            <a:off x="5348605" y="224028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3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24" name="圆角矩形 23"/>
          <p:cNvSpPr/>
          <p:nvPr/>
        </p:nvSpPr>
        <p:spPr>
          <a:xfrm>
            <a:off x="9043670" y="225933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4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26" name="文本框 25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4751245"/>
            <a:ext cx="4257488" cy="179496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4010" y="273050"/>
            <a:ext cx="11523345" cy="6273165"/>
          </a:xfrm>
          <a:prstGeom prst="rect">
            <a:avLst/>
          </a:prstGeom>
          <a:noFill/>
          <a:ln w="28575" cmpd="dbl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219450" y="747395"/>
            <a:ext cx="6110605" cy="811530"/>
            <a:chOff x="281380" y="2249161"/>
            <a:chExt cx="3325767" cy="3712242"/>
          </a:xfrm>
        </p:grpSpPr>
        <p:sp>
          <p:nvSpPr>
            <p:cNvPr id="15" name="文本框 14"/>
            <p:cNvSpPr txBox="1"/>
            <p:nvPr/>
          </p:nvSpPr>
          <p:spPr>
            <a:xfrm>
              <a:off x="365302" y="2775621"/>
              <a:ext cx="3158463" cy="2669445"/>
            </a:xfrm>
            <a:prstGeom prst="rect">
              <a:avLst/>
            </a:prstGeom>
            <a:solidFill>
              <a:schemeClr val="accent2">
                <a:alpha val="54000"/>
              </a:schemeClr>
            </a:solidFill>
            <a:ln w="12700" cmpd="sng">
              <a:solidFill>
                <a:schemeClr val="accent2"/>
              </a:solidFill>
              <a:prstDash val="solid"/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夏天是万物迅速生长的季节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281380" y="2249161"/>
              <a:ext cx="3325767" cy="3712242"/>
            </a:xfrm>
            <a:prstGeom prst="roundRect">
              <a:avLst>
                <a:gd name="adj" fmla="val 1874"/>
              </a:avLst>
            </a:prstGeom>
            <a:noFill/>
            <a:ln w="28575" cmpd="sng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6405" y="2478405"/>
            <a:ext cx="3754120" cy="3692525"/>
            <a:chOff x="595" y="3939"/>
            <a:chExt cx="5912" cy="5815"/>
          </a:xfrm>
        </p:grpSpPr>
        <p:sp>
          <p:nvSpPr>
            <p:cNvPr id="20" name="圆角矩形 19"/>
            <p:cNvSpPr/>
            <p:nvPr/>
          </p:nvSpPr>
          <p:spPr>
            <a:xfrm>
              <a:off x="595" y="3948"/>
              <a:ext cx="5912" cy="5796"/>
            </a:xfrm>
            <a:prstGeom prst="roundRect">
              <a:avLst>
                <a:gd name="adj" fmla="val 1874"/>
              </a:avLst>
            </a:prstGeom>
            <a:solidFill>
              <a:schemeClr val="accent4">
                <a:alpha val="14000"/>
              </a:schemeClr>
            </a:solidFill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5" y="3939"/>
              <a:ext cx="5911" cy="5815"/>
            </a:xfrm>
            <a:prstGeom prst="rect">
              <a:avLst/>
            </a:prstGeom>
            <a:solidFill>
              <a:schemeClr val="accent4">
                <a:alpha val="14000"/>
              </a:schemeClr>
            </a:solidFill>
          </p:spPr>
          <p:txBody>
            <a:bodyPr wrap="square" rtlCol="0">
              <a:spAutoFit/>
            </a:bodyPr>
            <a:p>
              <a:r>
                <a:rPr lang="en-US" alt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生物从小到大，本来是天天长的，不过夏天的长是飞快的长，跳跃的长，活生生的看得见的长。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在棚架上看瓜蔓，一天可以长出几寸；你到竹子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69130" y="2505710"/>
            <a:ext cx="3470910" cy="3698305"/>
            <a:chOff x="152447" y="2246528"/>
            <a:chExt cx="3335651" cy="3425814"/>
          </a:xfrm>
          <a:solidFill>
            <a:schemeClr val="accent4">
              <a:alpha val="14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152447" y="2246528"/>
              <a:ext cx="3325642" cy="3411048"/>
            </a:xfrm>
            <a:prstGeom prst="roundRect">
              <a:avLst>
                <a:gd name="adj" fmla="val 1874"/>
              </a:avLst>
            </a:prstGeom>
            <a:solidFill>
              <a:schemeClr val="accent4">
                <a:alpha val="14000"/>
              </a:schemeClr>
            </a:solidFill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2692" y="2251883"/>
              <a:ext cx="3335406" cy="34204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草长，树木长，山是一天一天地变丰满。稻秧长，甘蔗长，地是一天一天地高起来。水长，瀑布长，河也是一天一天地变宽变深。俗话说：“不热不长，不热不大。</a:t>
              </a:r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r>
                <a:rPr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随着太阳威力的增加，温度的增加，什么都在</a:t>
              </a:r>
              <a:r>
                <a:rPr lang="zh-CN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生长</a:t>
              </a:r>
              <a:r>
                <a:rPr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最热的时候，连铁路的铁轨也长，把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连接处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zh-CN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缝隙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几乎填满。柏油路也软绵绵的，像是高起来。</a:t>
              </a:r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 flipH="1">
            <a:off x="2245995" y="1751965"/>
            <a:ext cx="7635875" cy="381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132195" y="1553845"/>
            <a:ext cx="635" cy="7092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233295" y="1722120"/>
            <a:ext cx="12700" cy="504825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881870" y="1772920"/>
            <a:ext cx="12065" cy="454025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8105140" y="2521585"/>
            <a:ext cx="3470910" cy="3726543"/>
            <a:chOff x="165872" y="2107448"/>
            <a:chExt cx="3335651" cy="3386600"/>
          </a:xfrm>
          <a:solidFill>
            <a:schemeClr val="accent4">
              <a:alpha val="14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165872" y="2107448"/>
              <a:ext cx="3325888" cy="3352800"/>
            </a:xfrm>
            <a:prstGeom prst="roundRect">
              <a:avLst>
                <a:gd name="adj" fmla="val 1874"/>
              </a:avLst>
            </a:prstGeom>
            <a:grpFill/>
            <a:ln w="25400">
              <a:gradFill flip="none" rotWithShape="1"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6117" y="2138363"/>
              <a:ext cx="3335406" cy="33556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p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endParaRPr 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r>
                <a:rPr lang="en-US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一过夏天，小学生有的成了中学生，中学生有的成了大学生。升级、跳班，快点儿，慢点儿，总是要长。北方农家的谚语说：“六月六，看谷秀。”又说：“处暑不出头，割谷喂老牛。”农作物到了该长的时候不长，或是长得太慢，就没有收成的希望。</a:t>
              </a:r>
              <a:r>
                <a:rPr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人也是一样，要赶时候，赶热天，尽量地用力地长。</a:t>
              </a:r>
              <a:endParaRPr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endParaRPr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4930">
            <a:off x="10523537" y="101976"/>
            <a:ext cx="1055854" cy="94447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50" y="5137150"/>
            <a:ext cx="1014730" cy="140906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510665" y="223012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2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13" name="圆角矩形 12"/>
          <p:cNvSpPr/>
          <p:nvPr/>
        </p:nvSpPr>
        <p:spPr>
          <a:xfrm>
            <a:off x="5348605" y="224028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3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24" name="圆角矩形 23"/>
          <p:cNvSpPr/>
          <p:nvPr/>
        </p:nvSpPr>
        <p:spPr>
          <a:xfrm>
            <a:off x="9043670" y="2259330"/>
            <a:ext cx="1616075" cy="2901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/>
              <a:t>第</a:t>
            </a:r>
            <a:r>
              <a:rPr lang="en-US" altLang="zh-CN" sz="2000" b="1"/>
              <a:t>4</a:t>
            </a:r>
            <a:r>
              <a:rPr lang="zh-CN" altLang="en-US" sz="2000" b="1"/>
              <a:t>自然段</a:t>
            </a:r>
            <a:endParaRPr lang="zh-CN" altLang="en-US" sz="2000" b="1"/>
          </a:p>
        </p:txBody>
      </p:sp>
      <p:sp>
        <p:nvSpPr>
          <p:cNvPr id="26" name="文本框 25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010" y="273050"/>
            <a:ext cx="11523345" cy="6273165"/>
          </a:xfrm>
          <a:prstGeom prst="rect">
            <a:avLst/>
          </a:prstGeom>
          <a:noFill/>
          <a:ln w="28575" cmpd="dbl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 bwMode="auto">
          <a:xfrm>
            <a:off x="911310" y="639372"/>
            <a:ext cx="2082948" cy="693405"/>
          </a:xfrm>
          <a:prstGeom prst="roundRect">
            <a:avLst/>
          </a:prstGeom>
          <a:gradFill flip="none" rotWithShape="1">
            <a:gsLst>
              <a:gs pos="0">
                <a:srgbClr val="BBE0E3">
                  <a:lumMod val="9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8" tIns="45719" rIns="91438" bIns="45719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默读课文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" y="1642110"/>
            <a:ext cx="11426190" cy="486664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1272540" y="2007235"/>
            <a:ext cx="9565640" cy="1690370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围绕中心句，作者写了夏天里哪些迅速生长的动植物呢？默读课文第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自然段，圈一圈。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4"/>
          <a:stretch>
            <a:fillRect/>
          </a:stretch>
        </p:blipFill>
        <p:spPr>
          <a:xfrm>
            <a:off x="9043670" y="286385"/>
            <a:ext cx="2766060" cy="2292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34010" y="273050"/>
            <a:ext cx="11523345" cy="6273165"/>
          </a:xfrm>
          <a:prstGeom prst="rect">
            <a:avLst/>
          </a:prstGeom>
          <a:noFill/>
          <a:ln w="28575" cmpd="dbl">
            <a:solidFill>
              <a:schemeClr val="bg2">
                <a:lumMod val="9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 bwMode="auto">
          <a:xfrm>
            <a:off x="911310" y="663427"/>
            <a:ext cx="2082948" cy="645295"/>
          </a:xfrm>
          <a:prstGeom prst="roundRect">
            <a:avLst/>
          </a:prstGeom>
          <a:gradFill flip="none" rotWithShape="1">
            <a:gsLst>
              <a:gs pos="0">
                <a:srgbClr val="BBE0E3">
                  <a:lumMod val="9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8" tIns="45719" rIns="91438" bIns="45719" anchor="ctr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细读课文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265" y="1642110"/>
            <a:ext cx="11426190" cy="486664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911225" y="1825625"/>
            <a:ext cx="9565640" cy="2244090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>
            <a:spAutoFit/>
          </a:bodyPr>
          <a:lstStyle>
            <a:lvl1pPr marL="339725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398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5970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42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仔细阅读第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自然段，作者是如何让你一下子感受到动植物“飞快、跳跃、活生生的长”的？找一找动植物都在发生怎样的变化，作批注。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04"/>
          <a:stretch>
            <a:fillRect/>
          </a:stretch>
        </p:blipFill>
        <p:spPr>
          <a:xfrm>
            <a:off x="9397365" y="286385"/>
            <a:ext cx="2412365" cy="199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360000">
            <a:off x="10098366" y="1907069"/>
            <a:ext cx="2534920" cy="4635301"/>
            <a:chOff x="8344960" y="132749"/>
            <a:chExt cx="3848100" cy="657097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960" y="5151435"/>
              <a:ext cx="3848100" cy="155228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29"/>
            <a:stretch>
              <a:fillRect/>
            </a:stretch>
          </p:blipFill>
          <p:spPr>
            <a:xfrm rot="4925627">
              <a:off x="6856874" y="2172051"/>
              <a:ext cx="6221095" cy="2142490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334645" y="292735"/>
            <a:ext cx="11523345" cy="6273165"/>
          </a:xfrm>
          <a:prstGeom prst="rect">
            <a:avLst/>
          </a:prstGeom>
          <a:noFill/>
          <a:ln w="19050" cmpd="dbl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11835" y="1276985"/>
            <a:ext cx="10297160" cy="403098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生物从小到大，本来是天天长的，不过夏天的长是飞快的长，跳跃的长，活生生的看得见的长。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你在棚架上看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瓜藤，一天可以长出几寸；你到竹子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林、高粱地里听声音，在叭叭的声响里，一夜可以多出半节。昨天是苞蕾，今天是鲜花，明天就变成了小果实。一块白石头，几天不见，就长满了苔藓；一片黄泥土，几天不见，就变成了草坪菜畦。邻家的小猫小狗小鸡小鸭，个把月不过来，再见面，它已经有了妈妈的一半大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388225" y="2571115"/>
            <a:ext cx="1347470" cy="567690"/>
          </a:xfrm>
          <a:prstGeom prst="roundRect">
            <a:avLst/>
          </a:prstGeom>
          <a:gradFill>
            <a:gsLst>
              <a:gs pos="50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长度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824220" y="3227070"/>
            <a:ext cx="1347470" cy="567690"/>
          </a:xfrm>
          <a:prstGeom prst="roundRect">
            <a:avLst/>
          </a:prstGeom>
          <a:gradFill>
            <a:gsLst>
              <a:gs pos="50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形态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042920" y="3797935"/>
            <a:ext cx="1347470" cy="567690"/>
          </a:xfrm>
          <a:prstGeom prst="roundRect">
            <a:avLst/>
          </a:prstGeom>
          <a:gradFill>
            <a:gsLst>
              <a:gs pos="50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颜色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772910" y="4653915"/>
            <a:ext cx="1347470" cy="567690"/>
          </a:xfrm>
          <a:prstGeom prst="roundRect">
            <a:avLst/>
          </a:prstGeom>
          <a:gradFill>
            <a:gsLst>
              <a:gs pos="50000">
                <a:srgbClr val="DC7183"/>
              </a:gs>
              <a:gs pos="0">
                <a:srgbClr val="E8A0AC"/>
              </a:gs>
              <a:gs pos="100000">
                <a:srgbClr val="D04159"/>
              </a:gs>
            </a:gsLst>
            <a:lin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大小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760" y="-38735"/>
            <a:ext cx="6070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统编版小学语文六年级上册</a:t>
            </a:r>
            <a:r>
              <a:rPr lang="zh-CN" altLang="en-US"/>
              <a:t> 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第1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课 夏天里的成长</a:t>
            </a:r>
            <a:endParaRPr lang="zh-CN" altLang="en-US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" grpId="0" bldLvl="0" animBg="1"/>
      <p:bldP spid="3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F644F"/>
      </a:accent1>
      <a:accent2>
        <a:srgbClr val="C0D52E"/>
      </a:accent2>
      <a:accent3>
        <a:srgbClr val="FD7C00"/>
      </a:accent3>
      <a:accent4>
        <a:srgbClr val="3AB3E8"/>
      </a:accent4>
      <a:accent5>
        <a:srgbClr val="429480"/>
      </a:accent5>
      <a:accent6>
        <a:srgbClr val="ACACAC"/>
      </a:accent6>
      <a:hlink>
        <a:srgbClr val="0F644F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4293</Words>
  <Application>WPS 演示</Application>
  <PresentationFormat>宽屏</PresentationFormat>
  <Paragraphs>219</Paragraphs>
  <Slides>27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  <vt:variant>
        <vt:lpstr>自定义放映</vt:lpstr>
      </vt:variant>
      <vt:variant>
        <vt:i4>0</vt:i4>
      </vt:variant>
    </vt:vector>
  </HeadingPairs>
  <TitlesOfParts>
    <vt:vector size="43" baseType="lpstr">
      <vt:lpstr>Arial</vt:lpstr>
      <vt:lpstr>宋体</vt:lpstr>
      <vt:lpstr>Wingdings</vt:lpstr>
      <vt:lpstr>楷体</vt:lpstr>
      <vt:lpstr>Calibri</vt:lpstr>
      <vt:lpstr>微软雅黑</vt:lpstr>
      <vt:lpstr>Arial Unicode MS</vt:lpstr>
      <vt:lpstr>Calibri Light</vt:lpstr>
      <vt:lpstr>等线</vt:lpstr>
      <vt:lpstr>Times New Roman</vt:lpstr>
      <vt:lpstr>黑体</vt:lpstr>
      <vt:lpstr>华文行楷</vt:lpstr>
      <vt:lpstr>华文行楷</vt:lpstr>
      <vt:lpstr>禹卫书法行书简体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5935.pptx</dc:title>
  <dc:creator/>
  <cp:lastModifiedBy>Administrator</cp:lastModifiedBy>
  <cp:revision>94</cp:revision>
  <dcterms:created xsi:type="dcterms:W3CDTF">2021-10-10T10:51:00Z</dcterms:created>
  <dcterms:modified xsi:type="dcterms:W3CDTF">2021-10-26T06:05:43Z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