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6"/>
  </p:handoutMasterIdLst>
  <p:sldIdLst>
    <p:sldId id="282" r:id="rId3"/>
    <p:sldId id="386" r:id="rId5"/>
    <p:sldId id="387" r:id="rId6"/>
    <p:sldId id="388" r:id="rId7"/>
    <p:sldId id="389" r:id="rId8"/>
    <p:sldId id="390" r:id="rId9"/>
    <p:sldId id="391" r:id="rId10"/>
    <p:sldId id="392" r:id="rId11"/>
    <p:sldId id="399" r:id="rId12"/>
    <p:sldId id="402" r:id="rId13"/>
    <p:sldId id="405" r:id="rId14"/>
    <p:sldId id="407" r:id="rId15"/>
    <p:sldId id="406" r:id="rId16"/>
    <p:sldId id="408" r:id="rId17"/>
    <p:sldId id="409" r:id="rId18"/>
    <p:sldId id="416" r:id="rId19"/>
    <p:sldId id="424" r:id="rId20"/>
    <p:sldId id="418" r:id="rId21"/>
    <p:sldId id="423" r:id="rId22"/>
    <p:sldId id="430" r:id="rId23"/>
    <p:sldId id="421" r:id="rId24"/>
    <p:sldId id="381" r:id="rId25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796" autoAdjust="0"/>
  </p:normalViewPr>
  <p:slideViewPr>
    <p:cSldViewPr snapToGrid="0">
      <p:cViewPr varScale="1">
        <p:scale>
          <a:sx n="92" d="100"/>
          <a:sy n="92" d="100"/>
        </p:scale>
        <p:origin x="776" y="51"/>
      </p:cViewPr>
      <p:guideLst>
        <p:guide orient="horz" pos="3738"/>
        <p:guide pos="673"/>
        <p:guide pos="7043"/>
        <p:guide orient="horz" pos="5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3108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gs" Target="tags/tag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FAC0-4E78-4B4A-9ADA-EE7413CBA2A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8E8FE-40DA-41DC-AE77-8790382988A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302A-66E2-45C0-9113-4E5747328F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40E3B-F9C0-48B6-A129-4D327DD3065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页面统一为16:9宽幅画面比例尺寸；PPT统一格式为PPT或PPTX。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请注意：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课名：微软雅黑48号字；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2.（第一课时）：微软雅黑32号字；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3.学校名称：请填写全称；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4.学科、年级、主讲人、学校：华文楷体28号字（具体根据文字量可适当调整）。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英文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1.课名：字体以Times New Roman为主，字号一般使用32—36号，特别强调可以用40号；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2.（Period 1）：字体使用Arial，字号为28；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3.正文一般用24—28号，特别强调可用32号。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注意标点的规范（例如：中文省略号为……，可用Shift+数字键6打出中文省略号，英文省略号为…）</a:t>
            </a:r>
            <a:endParaRPr lang="zh-CN" alt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787727" y="3619499"/>
            <a:ext cx="7273974" cy="1056835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主讲人：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685A6CA-0CF8-4C0F-A4EF-5C6C0D45FA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7E8A902-E013-4FF5-9CBD-78113C784026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53079" y="2830103"/>
            <a:ext cx="409575" cy="46672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7E8A902-E013-4FF5-9CBD-78113C784026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31800" y="365125"/>
            <a:ext cx="2133600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7790180" y="121920"/>
            <a:ext cx="3768090" cy="645160"/>
          </a:xfrm>
          <a:prstGeom prst="rect">
            <a:avLst/>
          </a:prstGeom>
          <a:solidFill>
            <a:srgbClr val="3B5643"/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仅标题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6666" y="57361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7790180" y="121920"/>
            <a:ext cx="3768090" cy="645160"/>
          </a:xfrm>
          <a:prstGeom prst="rect">
            <a:avLst/>
          </a:prstGeom>
          <a:solidFill>
            <a:srgbClr val="3B5643"/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5.emf"/><Relationship Id="rId1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18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7.emf"/><Relationship Id="rId1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e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19.emf"/><Relationship Id="rId1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6.vml"/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24.png"/><Relationship Id="rId4" Type="http://schemas.openxmlformats.org/officeDocument/2006/relationships/image" Target="../media/image23.e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22.emf"/><Relationship Id="rId1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26.e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25.emf"/><Relationship Id="rId1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13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2.emf"/><Relationship Id="rId1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4.emf"/><Relationship Id="rId1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055688" y="1656252"/>
            <a:ext cx="10080625" cy="1006475"/>
          </a:xfrm>
        </p:spPr>
        <p:txBody>
          <a:bodyPr>
            <a:normAutofit fontScale="90000"/>
          </a:bodyPr>
          <a:lstStyle/>
          <a:p>
            <a:pPr fontAlgn="auto">
              <a:lnSpc>
                <a:spcPct val="150000"/>
              </a:lnSpc>
            </a:pPr>
            <a:r>
              <a:rPr lang="zh-CN" sz="48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8.1</a:t>
            </a:r>
            <a:r>
              <a:rPr lang="en-US" altLang="zh-CN" sz="48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.1  </a:t>
            </a:r>
            <a:r>
              <a:rPr lang="zh-CN" sz="48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函数的零点</a:t>
            </a:r>
            <a:br>
              <a:rPr lang="zh-CN" sz="48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endParaRPr lang="zh-CN" sz="4800" b="1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"/>
          <p:cNvSpPr/>
          <p:nvPr/>
        </p:nvSpPr>
        <p:spPr>
          <a:xfrm>
            <a:off x="452438" y="1176338"/>
            <a:ext cx="10864850" cy="28346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规律方法　探究函数零点的两种求法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(1)代数法：求方程f(x)＝0的实数根，若存在实数根，则函数存在零点，否则函数不存在零点.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(2)几何法：与函数y＝f(x)的图象联系起来，图象与x轴的交点的横坐标即为函数的零点.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334963" y="958850"/>
            <a:ext cx="1086485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题型二　判断或证明函数零点的存在性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【例2】　求证：函数f(x)＝x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3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－3x＋2至少有一个零点.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665163" y="2038350"/>
            <a:ext cx="10864850" cy="452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证明　法一　由f(x)＝x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3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－3x＋2，得f(0)＝2，f(－3)＝－16，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∴f(－3)f(0)＜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0</a:t>
            </a:r>
            <a:r>
              <a:rPr lang="zh-CN" altLang="en-US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，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又∵f(x)图象在[－3，0]上是一条连续曲线，∴由函数零点存在定理，知f(x)在（－3，0）上至少有一个零点.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法二　∵f(x)＝x</a:t>
            </a:r>
            <a:r>
              <a:rPr lang="en-US" altLang="zh-CN" sz="2400" kern="10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3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－3x＋2＝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(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x</a:t>
            </a:r>
            <a:r>
              <a:rPr lang="en-US" altLang="zh-CN" sz="2400" kern="10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3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－1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)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－3(x－1)＝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(x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1)(x</a:t>
            </a:r>
            <a:r>
              <a:rPr lang="en-US" altLang="zh-CN" sz="2400" kern="10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2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+x+1)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－3(x－1)＝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(x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1)(x</a:t>
            </a:r>
            <a:r>
              <a:rPr lang="en-US" altLang="zh-CN" sz="2400" kern="10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2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+x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2)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＝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(x－1)</a:t>
            </a:r>
            <a:r>
              <a:rPr lang="en-US" altLang="zh-CN" sz="2400" kern="10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2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(x＋2)，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∴f(x)有两个零点为－2，1.故f(x)至少有一个零点.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155575" y="833438"/>
            <a:ext cx="1086485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【迁移】　证明：函数f(x)＝2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x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＋x在R上有零点.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  <p:graphicFrame>
        <p:nvGraphicFramePr>
          <p:cNvPr id="33795" name="对象 1"/>
          <p:cNvGraphicFramePr>
            <a:graphicFrameLocks noChangeAspect="1"/>
          </p:cNvGraphicFramePr>
          <p:nvPr/>
        </p:nvGraphicFramePr>
        <p:xfrm>
          <a:off x="711200" y="1506538"/>
          <a:ext cx="105759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" r:id="rId1" imgW="10718165" imgH="1113155" progId="Word.Document.12">
                  <p:embed/>
                </p:oleObj>
              </mc:Choice>
              <mc:Fallback>
                <p:oleObj name="" r:id="rId1" imgW="10718165" imgH="11131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11200" y="1506538"/>
                        <a:ext cx="1057592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695325" y="2198688"/>
            <a:ext cx="10864850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1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f</a:t>
            </a:r>
            <a:r>
              <a:rPr kumimoji="0" lang="en-US" altLang="zh-CN" sz="2400" b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(0)＝2</a:t>
            </a:r>
            <a:r>
              <a:rPr kumimoji="0" lang="en-US" altLang="zh-CN" sz="2400" b="0" u="none" strike="noStrike" kern="100" cap="none" spc="0" normalizeH="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0</a:t>
            </a:r>
            <a:r>
              <a:rPr kumimoji="0" lang="en-US" altLang="zh-CN" sz="2400" b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＋0＝1&gt;0</a:t>
            </a:r>
            <a:r>
              <a:rPr kumimoji="0" lang="en-US" altLang="zh-CN" sz="2400" b="0" i="1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，</a:t>
            </a:r>
            <a:r>
              <a:rPr lang="zh-CN" altLang="zh-CN" sz="2400" b="1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∴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f(－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1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)f(0)＜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0</a:t>
            </a:r>
            <a:endParaRPr kumimoji="0" lang="en-US" altLang="zh-CN" sz="2400" b="0" i="1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仿宋_GB2312"/>
              <a:cs typeface="Courier New" panose="020703090202050204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又</a:t>
            </a:r>
            <a:r>
              <a:rPr lang="zh-CN" altLang="zh-CN" sz="2400" b="1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∵</a:t>
            </a:r>
            <a:r>
              <a:rPr kumimoji="0" lang="en-US" altLang="zh-CN" sz="2400" b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函数f(x)在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[－</a:t>
            </a:r>
            <a:r>
              <a:rPr lang="en-US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1</a:t>
            </a:r>
            <a:r>
              <a:rPr lang="zh-CN" altLang="zh-CN" sz="2400" kern="1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  <a:sym typeface="+mn-ea"/>
              </a:rPr>
              <a:t>，0]</a:t>
            </a:r>
            <a:r>
              <a:rPr kumimoji="0" lang="en-US" altLang="zh-CN" sz="2400" b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上的图象是不间断的，所以函数f(x)在(－1，0)上有零点，</a:t>
            </a:r>
            <a:endParaRPr kumimoji="0" lang="en-US" altLang="zh-CN" sz="2400" b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仿宋_GB2312"/>
              <a:cs typeface="Courier New" panose="020703090202050204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从而f(x)＝2</a:t>
            </a:r>
            <a:r>
              <a:rPr kumimoji="0" lang="en-US" altLang="zh-CN" sz="2400" b="0" u="none" strike="noStrike" kern="100" cap="none" spc="0" normalizeH="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x</a:t>
            </a:r>
            <a:r>
              <a:rPr kumimoji="0" lang="en-US" altLang="zh-CN" sz="2400" b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＋x在R上有零点.</a:t>
            </a:r>
            <a:endParaRPr kumimoji="0" lang="en-US" altLang="zh-CN" sz="2400" b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仿宋_GB231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452438" y="1466850"/>
            <a:ext cx="10864850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规律方法　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1.若函数的零点易求，可直接求出零点，否则利用函数零点存在定理判断.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2.利用函数零点存在定理时，关键在于找准区间，且只能判定在区间上零点的存在性，要判定有几个零点，需结合函数的性质或图象进行判定.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254000" y="682308"/>
            <a:ext cx="1086485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题型三　函数零点个数问题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【例3】　求函数f(x)＝2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x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＋lg(x＋1)－2的零点个数.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555625" y="1722438"/>
            <a:ext cx="10864850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解　法一　∵f(0)＝1＋0－2＝－1&lt;0，f(1)＝2＋lg 2－2&gt;0，∴f(x)在(0，1)上必定存在零点.又显然f(x)＝2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x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＋lg(x＋1)－2在(－1，＋∞)上为增函数.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故函数f(x)有且只有一个零点.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542925" y="3432174"/>
            <a:ext cx="10864850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法二　在同一坐标系下作出h(x)＝2－2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x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和g(x)＝lg(x＋1)的草图.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由图象知g(x)＝lg(x＋1)的图象和h(x)＝2－2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x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图象有且只有一个交点，即f(x)＝2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x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＋lg(x＋1)－2有且只有一个零点.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  <p:pic>
        <p:nvPicPr>
          <p:cNvPr id="34822" name="Picture 6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78500" y="4519930"/>
            <a:ext cx="3185160" cy="19437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515620" y="1233805"/>
            <a:ext cx="10864850" cy="283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规律方法　判断函数零点个数的四种常用方法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(1)利用方程根，转化为解方程，有几个不同的实数根就有几个零点.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(2)画出函数y＝f(x)的图象，判定它与x轴的交点个数，从而判定零点的个数.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(3)结合单调性，利用零点存在性定理，可判定y＝f(x)在(a，b)上零点的个数.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(4)转化成两个函数图象的交点问题.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矩形 1"/>
          <p:cNvSpPr>
            <a:spLocks noChangeArrowheads="1"/>
          </p:cNvSpPr>
          <p:nvPr/>
        </p:nvSpPr>
        <p:spPr bwMode="auto">
          <a:xfrm>
            <a:off x="500063" y="1089025"/>
            <a:ext cx="1119187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一、课堂小结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506413" y="1576388"/>
            <a:ext cx="10864850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1.在函数零点存在定理中，要注意三点：(1)函数是不间断的；(2)定理不可逆；(3)至少存在一个零点.</a:t>
            </a:r>
            <a:endParaRPr kumimoji="0" lang="en-US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2.方程f(x)＝g(x)的根是函数f(x)与g(x)的图象交点的横坐标，也是函数y＝f(x)－g(x)的图象与x轴交点的横坐标.</a:t>
            </a:r>
            <a:endParaRPr kumimoji="0" lang="en-US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3.函数与方程有着密切的联系，有些方程问题可以转化为函数问题求解，同样，函数问题有时可以转化为方程问题，这正是函数与方程思想的基础.</a:t>
            </a:r>
            <a:endParaRPr kumimoji="0" lang="en-US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对象 1"/>
          <p:cNvGraphicFramePr>
            <a:graphicFrameLocks noChangeAspect="1"/>
          </p:cNvGraphicFramePr>
          <p:nvPr/>
        </p:nvGraphicFramePr>
        <p:xfrm>
          <a:off x="501651" y="859314"/>
          <a:ext cx="10610850" cy="229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" r:id="rId1" imgW="10734675" imgH="2324100" progId="Word.Document.12">
                  <p:embed/>
                </p:oleObj>
              </mc:Choice>
              <mc:Fallback>
                <p:oleObj name="" r:id="rId1" imgW="10734675" imgH="23241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1651" y="859314"/>
                        <a:ext cx="10610850" cy="22929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对象 1"/>
          <p:cNvGraphicFramePr>
            <a:graphicFrameLocks noChangeAspect="1"/>
          </p:cNvGraphicFramePr>
          <p:nvPr/>
        </p:nvGraphicFramePr>
        <p:xfrm>
          <a:off x="695325" y="2794000"/>
          <a:ext cx="10577513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" r:id="rId3" imgW="10718165" imgH="2619375" progId="Word.Document.12">
                  <p:embed/>
                </p:oleObj>
              </mc:Choice>
              <mc:Fallback>
                <p:oleObj name="" r:id="rId3" imgW="10718165" imgH="26193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325" y="2794000"/>
                        <a:ext cx="10577513" cy="2579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1"/>
          <p:cNvSpPr/>
          <p:nvPr/>
        </p:nvSpPr>
        <p:spPr>
          <a:xfrm>
            <a:off x="596900" y="5156200"/>
            <a:ext cx="10864850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　B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对象 1"/>
          <p:cNvGraphicFramePr>
            <a:graphicFrameLocks noChangeAspect="1"/>
          </p:cNvGraphicFramePr>
          <p:nvPr/>
        </p:nvGraphicFramePr>
        <p:xfrm>
          <a:off x="501651" y="881063"/>
          <a:ext cx="106108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" r:id="rId1" imgW="10734675" imgH="1133475" progId="Word.Document.12">
                  <p:embed/>
                </p:oleObj>
              </mc:Choice>
              <mc:Fallback>
                <p:oleObj name="" r:id="rId1" imgW="10734675" imgH="11334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1651" y="881063"/>
                        <a:ext cx="10610850" cy="1114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对象 1"/>
          <p:cNvGraphicFramePr>
            <a:graphicFrameLocks noChangeAspect="1"/>
          </p:cNvGraphicFramePr>
          <p:nvPr/>
        </p:nvGraphicFramePr>
        <p:xfrm>
          <a:off x="722154" y="1598613"/>
          <a:ext cx="1061275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" r:id="rId3" imgW="10734675" imgH="2047875" progId="Word.Document.12">
                  <p:embed/>
                </p:oleObj>
              </mc:Choice>
              <mc:Fallback>
                <p:oleObj name="" r:id="rId3" imgW="10734675" imgH="20478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2154" y="1598613"/>
                        <a:ext cx="10612755" cy="2019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617538" y="4995863"/>
            <a:ext cx="108648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答案　B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741363" y="3317875"/>
          <a:ext cx="10575925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" r:id="rId5" imgW="10718165" imgH="2096135" progId="Word.Document.12">
                  <p:embed/>
                </p:oleObj>
              </mc:Choice>
              <mc:Fallback>
                <p:oleObj name="" r:id="rId5" imgW="10718165" imgH="209613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1363" y="3317875"/>
                        <a:ext cx="10575925" cy="2060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325438" y="728663"/>
            <a:ext cx="11531600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3.二次函数f(x)＝ax</a:t>
            </a:r>
            <a:r>
              <a:rPr kumimoji="0" lang="en-US" altLang="zh-CN" sz="2400" b="0" i="0" u="none" strike="noStrike" kern="10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2</a:t>
            </a: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＋bx＋c中，ac&lt;0，则函数的零点个数是(　　)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	A.1个  	B.2个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	C.0个  	D.无法确定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4" name="矩形 1"/>
          <p:cNvSpPr/>
          <p:nvPr/>
        </p:nvSpPr>
        <p:spPr>
          <a:xfrm>
            <a:off x="550863" y="2436813"/>
            <a:ext cx="11082337" cy="2861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zh-CN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　∵Δ＝b</a:t>
            </a:r>
            <a:r>
              <a:rPr lang="en-US" altLang="zh-CN" sz="2400" baseline="30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－4ac，ac&lt;0，∴Δ&gt;0，</a:t>
            </a:r>
            <a:endParaRPr lang="zh-CN" altLang="zh-CN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zh-CN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∴方程ax</a:t>
            </a:r>
            <a:r>
              <a:rPr lang="en-US" altLang="zh-CN" sz="2400" baseline="30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＋bx＋c＝0有两个根，故函数有两个零点.</a:t>
            </a:r>
            <a:endParaRPr lang="zh-CN" altLang="zh-CN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　B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35075" y="1268413"/>
          <a:ext cx="9901238" cy="3421062"/>
        </p:xfrm>
        <a:graphic>
          <a:graphicData uri="http://schemas.openxmlformats.org/drawingml/2006/table">
            <a:tbl>
              <a:tblPr/>
              <a:tblGrid>
                <a:gridCol w="4950619"/>
                <a:gridCol w="4950619"/>
              </a:tblGrid>
              <a:tr h="548640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4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课标要求</a:t>
                      </a:r>
                      <a:endParaRPr lang="zh-CN" sz="2400" kern="100">
                        <a:effectLst/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67990" marR="6799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4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素养要求</a:t>
                      </a:r>
                      <a:endParaRPr lang="zh-CN" sz="2400" kern="100">
                        <a:effectLst/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67990" marR="6799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322">
                <a:tc>
                  <a:txBody>
                    <a:bodyPr wrap="square"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2400" kern="100">
                          <a:effectLst/>
                          <a:latin typeface="Times New Roman" panose="02020603050405020304"/>
                          <a:ea typeface="仿宋_GB2312"/>
                          <a:cs typeface="Courier New" panose="02070309020205020404"/>
                        </a:rPr>
                        <a:t>1.结合学过的函数图象与性质，了解函数零点与方程解的关系.</a:t>
                      </a:r>
                      <a:endParaRPr lang="en-US" sz="2400" kern="100">
                        <a:effectLst/>
                        <a:latin typeface="Times New Roman" panose="02020603050405020304"/>
                        <a:ea typeface="仿宋_GB2312"/>
                        <a:cs typeface="Courier New" panose="02070309020205020404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2400" kern="100">
                          <a:effectLst/>
                          <a:latin typeface="Times New Roman" panose="02020603050405020304"/>
                          <a:ea typeface="仿宋_GB2312"/>
                          <a:cs typeface="Courier New" panose="02070309020205020404"/>
                        </a:rPr>
                        <a:t>2.了解零点存在性定理、会判断函数零点的个数.</a:t>
                      </a:r>
                      <a:endParaRPr lang="en-US" sz="2400" kern="100">
                        <a:effectLst/>
                        <a:latin typeface="Times New Roman" panose="02020603050405020304"/>
                        <a:ea typeface="仿宋_GB2312"/>
                        <a:cs typeface="Courier New" panose="02070309020205020404"/>
                      </a:endParaRPr>
                    </a:p>
                  </a:txBody>
                  <a:tcPr marL="67990" marR="6799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400" kern="100">
                          <a:effectLst/>
                          <a:latin typeface="Times New Roman" panose="02020603050405020304"/>
                          <a:ea typeface="仿宋_GB2312"/>
                          <a:cs typeface="Times New Roman" panose="02020603050405020304"/>
                        </a:rPr>
                        <a:t>通过本节内容的学习，使学生体会转化思想在研究函数中的作用，提升学生的数学抽象、逻辑推理、直观想象素养.</a:t>
                      </a:r>
                      <a:endParaRPr lang="zh-CN" sz="2400" kern="100">
                        <a:effectLst/>
                        <a:latin typeface="Times New Roman" panose="02020603050405020304"/>
                        <a:ea typeface="仿宋_GB2312"/>
                        <a:cs typeface="Times New Roman" panose="02020603050405020304"/>
                      </a:endParaRPr>
                    </a:p>
                  </a:txBody>
                  <a:tcPr marL="67990" marR="6799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631825" y="1393825"/>
            <a:ext cx="108648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A.0  	B.1  			C.2		  	D.3</a:t>
            </a:r>
            <a:endParaRPr kumimoji="0" lang="en-US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36867" name="对象 1"/>
          <p:cNvGraphicFramePr>
            <a:graphicFrameLocks noChangeAspect="1"/>
          </p:cNvGraphicFramePr>
          <p:nvPr/>
        </p:nvGraphicFramePr>
        <p:xfrm>
          <a:off x="642938" y="2032000"/>
          <a:ext cx="10575925" cy="207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" r:id="rId1" imgW="10718165" imgH="2115820" progId="Word.Document.12">
                  <p:embed/>
                </p:oleObj>
              </mc:Choice>
              <mc:Fallback>
                <p:oleObj name="" r:id="rId1" imgW="10718165" imgH="211582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42938" y="2032000"/>
                        <a:ext cx="10575925" cy="2074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对象 1"/>
          <p:cNvGraphicFramePr>
            <a:graphicFrameLocks noChangeAspect="1"/>
          </p:cNvGraphicFramePr>
          <p:nvPr/>
        </p:nvGraphicFramePr>
        <p:xfrm>
          <a:off x="317659" y="841058"/>
          <a:ext cx="10612120" cy="1159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" r:id="rId3" imgW="10734675" imgH="1181100" progId="Word.Document.12">
                  <p:embed/>
                </p:oleObj>
              </mc:Choice>
              <mc:Fallback>
                <p:oleObj name="" r:id="rId3" imgW="10734675" imgH="11811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659" y="841058"/>
                        <a:ext cx="10612120" cy="11595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515938" y="5318125"/>
            <a:ext cx="108648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答案　C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  <p:pic>
        <p:nvPicPr>
          <p:cNvPr id="36870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11675" y="3733800"/>
            <a:ext cx="1670050" cy="1625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334963" y="788988"/>
            <a:ext cx="10864850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5.已知函数f(x)＝x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2</a:t>
            </a:r>
            <a:r>
              <a:rPr kumimoji="0" lang="en-US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－x－2a.</a:t>
            </a:r>
            <a:endParaRPr kumimoji="0" lang="en-US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	(1)若a＝1，求函数f(x)的零点；</a:t>
            </a:r>
            <a:endParaRPr kumimoji="0" lang="en-US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	(2)若f(x)有零点，求实数a的取值范围.</a:t>
            </a:r>
            <a:endParaRPr kumimoji="0" lang="en-US" altLang="zh-CN" sz="2400" b="0" i="0" u="none" strike="noStrike" kern="1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57347" name="对象 1"/>
          <p:cNvGraphicFramePr>
            <a:graphicFrameLocks noChangeAspect="1"/>
          </p:cNvGraphicFramePr>
          <p:nvPr/>
        </p:nvGraphicFramePr>
        <p:xfrm>
          <a:off x="825500" y="4981575"/>
          <a:ext cx="105759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" r:id="rId1" imgW="10718165" imgH="1113155" progId="Word.Document.12">
                  <p:embed/>
                </p:oleObj>
              </mc:Choice>
              <mc:Fallback>
                <p:oleObj name="" r:id="rId1" imgW="10718165" imgH="11131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25500" y="4981575"/>
                        <a:ext cx="10575925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对象 1"/>
          <p:cNvGraphicFramePr>
            <a:graphicFrameLocks noChangeAspect="1"/>
          </p:cNvGraphicFramePr>
          <p:nvPr/>
        </p:nvGraphicFramePr>
        <p:xfrm>
          <a:off x="806450" y="4262438"/>
          <a:ext cx="1057751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" r:id="rId3" imgW="10718165" imgH="1113155" progId="Word.Document.12">
                  <p:embed/>
                </p:oleObj>
              </mc:Choice>
              <mc:Fallback>
                <p:oleObj name="" r:id="rId3" imgW="10718165" imgH="11131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6450" y="4262438"/>
                        <a:ext cx="10577513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631825" y="2460625"/>
            <a:ext cx="10864850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　(1)当a＝1时，f(x)＝x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－x－2.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令f(x)＝x</a:t>
            </a:r>
            <a:r>
              <a:rPr kumimoji="0" lang="en-US" altLang="zh-CN" sz="2400" b="0" i="0" u="none" strike="noStrike" kern="100" cap="none" spc="0" normalizeH="0" baseline="3000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－x－2＝0，得x＝－1或x＝2，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即函数f(x)的零点为－1和2.</a:t>
            </a:r>
            <a:endParaRPr kumimoji="0" lang="zh-CN" altLang="zh-CN" sz="2400" b="0" i="0" u="none" strike="noStrike" kern="1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图片 7"/>
          <p:cNvPicPr>
            <a:picLocks noChangeAspect="1"/>
          </p:cNvPicPr>
          <p:nvPr/>
        </p:nvPicPr>
        <p:blipFill>
          <a:blip r:embed="rId1"/>
          <a:srcRect t="14223" b="14223"/>
          <a:stretch>
            <a:fillRect/>
          </a:stretch>
        </p:blipFill>
        <p:spPr>
          <a:xfrm>
            <a:off x="31742" y="1675270"/>
            <a:ext cx="12142801" cy="36661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11"/>
          <p:cNvSpPr txBox="1"/>
          <p:nvPr/>
        </p:nvSpPr>
        <p:spPr>
          <a:xfrm>
            <a:off x="4174037" y="2319627"/>
            <a:ext cx="6468965" cy="914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6000" b="1">
                <a:solidFill>
                  <a:srgbClr val="40920A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谢   谢  观  看  </a:t>
            </a:r>
            <a:endParaRPr lang="zh-CN" altLang="en-US" sz="6000" b="1">
              <a:solidFill>
                <a:srgbClr val="40920A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4403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268200" y="12509500"/>
            <a:ext cx="317500" cy="241300"/>
          </a:xfrm>
          <a:prstGeom prst="cube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"/>
          <p:cNvSpPr/>
          <p:nvPr/>
        </p:nvSpPr>
        <p:spPr>
          <a:xfrm>
            <a:off x="227013" y="1249363"/>
            <a:ext cx="11647487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defTabSz="914400">
              <a:lnSpc>
                <a:spcPct val="150000"/>
              </a:lnSpc>
              <a:buNone/>
              <a:tabLst>
                <a:tab pos="1619250" algn="l"/>
              </a:tabLst>
            </a:pP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新知探究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3316" name="Picture 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3075" y="2073275"/>
            <a:ext cx="1482725" cy="415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631825" y="2501900"/>
            <a:ext cx="1086485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路边有一条河，小明从A点走到了B点.观察下列两组画面，并推断哪一组能说明小明的行程一定曾渡过河？</a:t>
            </a:r>
            <a:endParaRPr kumimoji="0" lang="zh-CN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楷体_GB2312"/>
              <a:cs typeface="Times New Roman" panose="02020603050405020304"/>
            </a:endParaRPr>
          </a:p>
        </p:txBody>
      </p:sp>
      <p:pic>
        <p:nvPicPr>
          <p:cNvPr id="1331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83000" y="3789363"/>
            <a:ext cx="4527550" cy="13287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334963" y="930275"/>
            <a:ext cx="8978900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1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将这个实际问题抽象成数学模型.</a:t>
            </a:r>
            <a:endParaRPr kumimoji="0" lang="zh-CN" altLang="zh-CN" sz="2400" b="1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楷体_GB2312"/>
              <a:cs typeface="Times New Roman" panose="020206030504050203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1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问题</a:t>
            </a: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　如图，若将河看成x轴，建立平面直角坐标系，A，B是人的起点和终点，则点A，B应该满足什么条件就能说明小明的行程一定曾渡过河？</a:t>
            </a:r>
            <a:endParaRPr kumimoji="0" lang="zh-CN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楷体_GB2312"/>
              <a:cs typeface="Times New Roman" panose="02020603050405020304"/>
            </a:endParaRP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80538" y="1433513"/>
            <a:ext cx="2616200" cy="114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357188" y="3151188"/>
            <a:ext cx="1086485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提示　只要满足点A与点B分布在x轴的两侧即可，即图中A处的函数值与B处的函数值符号相反，这也是我们将要学习的零点的相关知识.</a:t>
            </a:r>
            <a:endParaRPr kumimoji="0" lang="zh-CN" altLang="zh-CN" sz="24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ea typeface="黑体" panose="02010609060101010101" pitchFamily="49" charset="-122"/>
              <a:cs typeface="Times New Roman" panose="020206030504050203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0矩形 1"/>
          <p:cNvSpPr>
            <a:spLocks noChangeArrowheads="1"/>
          </p:cNvSpPr>
          <p:nvPr/>
        </p:nvSpPr>
        <p:spPr bwMode="auto">
          <a:xfrm>
            <a:off x="311150" y="1317625"/>
            <a:ext cx="2363788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0610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+mn-cs"/>
              </a:rPr>
              <a:t>1.函数的零点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5363" name="Picture 7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963" y="936625"/>
            <a:ext cx="1403350" cy="381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1"/>
          <p:cNvSpPr/>
          <p:nvPr/>
        </p:nvSpPr>
        <p:spPr>
          <a:xfrm>
            <a:off x="2797175" y="1379538"/>
            <a:ext cx="5575300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914400">
              <a:lnSpc>
                <a:spcPct val="150000"/>
              </a:lnSpc>
              <a:buNone/>
              <a:tabLst>
                <a:tab pos="2339975" algn="l"/>
              </a:tabLst>
            </a:pPr>
            <a:r>
              <a:rPr lang="zh-CN" altLang="zh-CN" sz="2400">
                <a:solidFill>
                  <a:srgbClr val="3366FF"/>
                </a:solidFill>
                <a:latin typeface="Times New Roman" panose="02020603050405020304" pitchFamily="18" charset="0"/>
                <a:ea typeface="楷体_GB2312" pitchFamily="49" charset="-122"/>
              </a:rPr>
              <a:t>注意零点不是点，而是一个实数</a:t>
            </a:r>
            <a:endParaRPr lang="zh-CN" altLang="zh-CN" sz="2400">
              <a:solidFill>
                <a:srgbClr val="3366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501650" y="1931988"/>
            <a:ext cx="9877425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(1)概念：一般地，我们把使函数y＝f(x)的值为____的实数x称为函数y＝f(x)的零点.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(2)函数的零点、函数的图象与x轴的交点、对应方程根的关系.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1536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76588" y="3870325"/>
            <a:ext cx="5838825" cy="2293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6997699" y="2051050"/>
            <a:ext cx="335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  <a:sym typeface="Times New Roman" panose="02020603050405020304"/>
              </a:rPr>
              <a:t>0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  <a:sym typeface="Times New Roman" panose="020206030504050203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24375" y="5272088"/>
            <a:ext cx="771843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+mn-cs"/>
              </a:rPr>
              <a:t>f(x)</a:t>
            </a:r>
            <a:r>
              <a:rPr kumimoji="0" lang="en-US" altLang="zh-CN" sz="1600" b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+mn-cs"/>
              </a:rPr>
              <a:t>＝0</a:t>
            </a:r>
            <a:endParaRPr kumimoji="0" lang="en-US" altLang="zh-CN" sz="1600" b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94649" y="5564188"/>
            <a:ext cx="792480" cy="3352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横坐标</a:t>
            </a:r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452438" y="1204913"/>
            <a:ext cx="10864850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2.零点存在性定理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	一般地，若函数y＝f(x)在区间[a，b]上的图象是一条不间断的曲线，且___________，则函数y＝f(x)在区间(a，b)上有零点.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69950" y="2349500"/>
            <a:ext cx="164973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  <a:sym typeface="Times New Roman" panose="02020603050405020304"/>
              </a:rPr>
              <a:t>f</a:t>
            </a:r>
            <a:r>
              <a:rPr kumimoji="0" lang="en-US" altLang="zh-CN" sz="2400" b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  <a:sym typeface="Times New Roman" panose="02020603050405020304"/>
              </a:rPr>
              <a:t>(a)</a:t>
            </a:r>
            <a:r>
              <a:rPr kumimoji="0" lang="en-US" altLang="zh-CN" sz="24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  <a:sym typeface="Times New Roman" panose="02020603050405020304"/>
              </a:rPr>
              <a:t>·f</a:t>
            </a:r>
            <a:r>
              <a:rPr kumimoji="0" lang="en-US" altLang="zh-CN" sz="2400" b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  <a:sym typeface="Times New Roman" panose="02020603050405020304"/>
              </a:rPr>
              <a:t>(</a:t>
            </a:r>
            <a:r>
              <a:rPr kumimoji="0" lang="en-US" altLang="zh-CN" sz="2400" b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  <a:sym typeface="Times New Roman" panose="02020603050405020304"/>
              </a:rPr>
              <a:t>b) </a:t>
            </a:r>
            <a:r>
              <a:rPr kumimoji="0" lang="en-US" altLang="zh-CN" sz="24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  <a:sym typeface="Times New Roman" panose="02020603050405020304"/>
              </a:rPr>
              <a:t>&lt; </a:t>
            </a:r>
            <a:r>
              <a:rPr kumimoji="0" lang="en-US" altLang="zh-CN" sz="2400" b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  <a:sym typeface="Times New Roman" panose="02020603050405020304"/>
              </a:rPr>
              <a:t>0</a:t>
            </a:r>
            <a:endParaRPr kumimoji="0" lang="en-US" altLang="zh-CN" sz="2400" b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  <a:sym typeface="Times New Roman" panose="020206030504050203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"/>
          <p:cNvSpPr/>
          <p:nvPr/>
        </p:nvSpPr>
        <p:spPr>
          <a:xfrm>
            <a:off x="227013" y="854075"/>
            <a:ext cx="11647487" cy="11887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defTabSz="914400">
              <a:lnSpc>
                <a:spcPct val="150000"/>
              </a:lnSpc>
              <a:buNone/>
              <a:tabLst>
                <a:tab pos="1349375" algn="l"/>
                <a:tab pos="2700655" algn="l"/>
                <a:tab pos="4050030" algn="l"/>
              </a:tabLst>
            </a:pP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基础自测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 defTabSz="914400">
              <a:lnSpc>
                <a:spcPct val="150000"/>
              </a:lnSpc>
              <a:buNone/>
              <a:tabLst>
                <a:tab pos="1349375" algn="l"/>
                <a:tab pos="2700655" algn="l"/>
                <a:tab pos="4050030" algn="l"/>
              </a:tabLst>
            </a:pP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[判断题]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矩形 1"/>
          <p:cNvSpPr>
            <a:spLocks noChangeArrowheads="1"/>
          </p:cNvSpPr>
          <p:nvPr/>
        </p:nvSpPr>
        <p:spPr bwMode="auto">
          <a:xfrm>
            <a:off x="203200" y="4208463"/>
            <a:ext cx="1153160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2.若函数f(x)在(a，b)内有零点，则f(a)f(b)&lt;0.(    )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	</a:t>
            </a:r>
            <a:r>
              <a:rPr kumimoji="0" lang="en-US" altLang="zh-CN" sz="24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提示</a:t>
            </a: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　反例：</a:t>
            </a:r>
            <a:r>
              <a:rPr kumimoji="0" lang="en-US" altLang="zh-CN" sz="24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f</a:t>
            </a: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(</a:t>
            </a:r>
            <a:r>
              <a:rPr kumimoji="0" lang="en-US" altLang="zh-CN" sz="24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x</a:t>
            </a: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)＝</a:t>
            </a:r>
            <a:r>
              <a:rPr kumimoji="0" lang="en-US" altLang="zh-CN" sz="24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x</a:t>
            </a:r>
            <a:r>
              <a:rPr kumimoji="0" lang="en-US" altLang="zh-CN" sz="2400" b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2</a:t>
            </a:r>
            <a:r>
              <a:rPr kumimoji="0" lang="en-US" altLang="zh-CN" sz="2400" b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－2</a:t>
            </a:r>
            <a:r>
              <a:rPr kumimoji="0" lang="en-US" altLang="zh-CN" sz="24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x</a:t>
            </a: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在区间(－1，3)内有零点，但</a:t>
            </a:r>
            <a:r>
              <a:rPr kumimoji="0" lang="en-US" altLang="zh-CN" sz="24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f</a:t>
            </a: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(－1)·</a:t>
            </a:r>
            <a:r>
              <a:rPr kumimoji="0" lang="en-US" altLang="zh-CN" sz="2400" b="0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f</a:t>
            </a: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(3)&gt;0.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17412" name="对象 6"/>
          <p:cNvGraphicFramePr>
            <a:graphicFrameLocks noChangeAspect="1"/>
          </p:cNvGraphicFramePr>
          <p:nvPr/>
        </p:nvGraphicFramePr>
        <p:xfrm>
          <a:off x="317818" y="2101851"/>
          <a:ext cx="1091184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" r:id="rId1" imgW="11029950" imgH="1133475" progId="Word.Document.8">
                  <p:embed/>
                </p:oleObj>
              </mc:Choice>
              <mc:Fallback>
                <p:oleObj name="" r:id="rId1" imgW="11029950" imgH="113347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7818" y="2101851"/>
                        <a:ext cx="10911840" cy="1114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1968" y="2858771"/>
          <a:ext cx="10911840" cy="1711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" r:id="rId3" imgW="11029950" imgH="1733550" progId="Word.Document.8">
                  <p:embed/>
                </p:oleObj>
              </mc:Choice>
              <mc:Fallback>
                <p:oleObj name="" r:id="rId3" imgW="11029950" imgH="17335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968" y="2858771"/>
                        <a:ext cx="10911840" cy="17119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8967469" y="2274570"/>
            <a:ext cx="487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Times New Roman" panose="02020603050405020304"/>
              </a:rPr>
              <a:t>×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Times New Roman" panose="020206030504050203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41403" y="4393248"/>
            <a:ext cx="487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Times New Roman" panose="02020603050405020304"/>
              </a:rPr>
              <a:t>×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Times New Roman" panose="020206030504050203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/>
        </p:nvSpPr>
        <p:spPr>
          <a:xfrm>
            <a:off x="325438" y="908050"/>
            <a:ext cx="11531600" cy="39693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50825" indent="-457200"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en-US" altLang="zh-CN" sz="2400">
                <a:latin typeface="Times New Roman" panose="02020603050405020304" pitchFamily="18" charset="0"/>
                <a:cs typeface="Courier New" panose="02070309020205020404" pitchFamily="49" charset="0"/>
              </a:rPr>
              <a:t>3.若函数f(x)的图象在区间[a，b]上是一条连续不断的曲线，且f(a)·f(b)&lt;0，则f(x)在(a，b)内只有一个零点.(     )</a:t>
            </a:r>
            <a:endParaRPr lang="en-US" altLang="zh-CN" sz="24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marL="250825" indent="-457200"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en-US" altLang="zh-CN" sz="2400">
                <a:latin typeface="Times New Roman" panose="02020603050405020304" pitchFamily="18" charset="0"/>
                <a:cs typeface="Courier New" panose="02070309020205020404" pitchFamily="49" charset="0"/>
              </a:rPr>
              <a:t>	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提示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　反例：f(x)＝x(x－1)(x－2)，区间为(－1，3)，满足条件，但f(x)在(－1，3)内有0，1，2三个零点.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marL="250825" indent="-457200"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en-US" altLang="zh-CN" sz="2400">
                <a:latin typeface="Times New Roman" panose="02020603050405020304" pitchFamily="18" charset="0"/>
                <a:cs typeface="Courier New" panose="02070309020205020404" pitchFamily="49" charset="0"/>
              </a:rPr>
              <a:t>4.若函数y＝f(x)在[a，b]上图象连续，且f(a)f(b)&gt;0，则y＝f(x)在(a，b)内一定没有零点.(    )</a:t>
            </a:r>
            <a:endParaRPr lang="en-US" altLang="zh-CN" sz="24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marL="250825" indent="-457200" algn="just" defTabSz="914400">
              <a:lnSpc>
                <a:spcPct val="150000"/>
              </a:lnSpc>
              <a:buNone/>
              <a:tabLst>
                <a:tab pos="2700655" algn="l"/>
              </a:tabLst>
            </a:pPr>
            <a:r>
              <a:rPr lang="en-US" altLang="zh-CN" sz="2400">
                <a:latin typeface="Times New Roman" panose="02020603050405020304" pitchFamily="18" charset="0"/>
                <a:cs typeface="Courier New" panose="02070309020205020404" pitchFamily="49" charset="0"/>
              </a:rPr>
              <a:t>	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提示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　不正确，如函数f(x)＝x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在[－1，1]上有零点为0.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02623" y="1628775"/>
            <a:ext cx="487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Times New Roman" panose="02020603050405020304"/>
              </a:rPr>
              <a:t>×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69340" y="3825875"/>
            <a:ext cx="487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Times New Roman" panose="02020603050405020304"/>
              </a:rPr>
              <a:t>×</a:t>
            </a:r>
            <a:endParaRPr kumimoji="0" lang="en-US" altLang="zh-CN" sz="24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Times New Roman" panose="020206030504050203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"/>
          <p:cNvSpPr>
            <a:spLocks noChangeArrowheads="1"/>
          </p:cNvSpPr>
          <p:nvPr/>
        </p:nvSpPr>
        <p:spPr bwMode="auto">
          <a:xfrm>
            <a:off x="374650" y="793750"/>
            <a:ext cx="11647488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题型一　求函数的零点</a:t>
            </a:r>
            <a:endParaRPr kumimoji="0" lang="zh-CN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【例1】　(1)</a:t>
            </a: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函数f(x)＝x</a:t>
            </a:r>
            <a:r>
              <a:rPr kumimoji="0" lang="en-US" altLang="zh-CN" sz="2400" b="0" i="0" u="none" strike="noStrike" kern="10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－2x－3的零点为________.</a:t>
            </a:r>
            <a:endParaRPr kumimoji="0" lang="zh-CN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</a:t>
            </a: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(2)若x＝2是f(x)＝x</a:t>
            </a:r>
            <a:r>
              <a:rPr kumimoji="0" lang="en-US" altLang="zh-CN" sz="2400" b="0" i="0" u="none" strike="noStrike" kern="10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－mx－3的一个零点，则m的值为________.</a:t>
            </a:r>
            <a:endParaRPr kumimoji="0" lang="zh-CN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52095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655" algn="l"/>
              </a:tabLst>
              <a:defRPr/>
            </a:pPr>
            <a:r>
              <a:rPr lang="en-US" altLang="zh-CN" sz="2400" kern="10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    </a:t>
            </a:r>
            <a:r>
              <a:rPr lang="zh-CN" altLang="zh-CN" sz="2400" kern="10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2400" kern="10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zh-CN" sz="2400" kern="10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zh-CN" altLang="zh-CN" sz="2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函数f(x)＝x</a:t>
            </a:r>
            <a:r>
              <a:rPr lang="en-US" altLang="zh-CN" sz="2400" baseline="30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sz="2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－mx＋3在R上有两个不同的零点，则m的取值范围为</a:t>
            </a:r>
            <a:r>
              <a:rPr lang="zh-CN" altLang="zh-CN" sz="2400" kern="10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________.</a:t>
            </a:r>
            <a:endParaRPr kumimoji="0" lang="zh-CN" altLang="zh-CN" sz="2400" b="0" i="0" u="none" strike="noStrike" kern="1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3798" name="对象 3"/>
          <p:cNvGraphicFramePr>
            <a:graphicFrameLocks noChangeAspect="1"/>
          </p:cNvGraphicFramePr>
          <p:nvPr/>
        </p:nvGraphicFramePr>
        <p:xfrm>
          <a:off x="747713" y="4734878"/>
          <a:ext cx="10610850" cy="1630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" r:id="rId1" imgW="10734675" imgH="1657350" progId="Word.Document.12">
                  <p:embed/>
                </p:oleObj>
              </mc:Choice>
              <mc:Fallback>
                <p:oleObj name="" r:id="rId1" imgW="10734675" imgH="16573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47713" y="4734878"/>
                        <a:ext cx="10610850" cy="16300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TABLE_BEAUTIFY" val="smartTable{f1e586d0-9a0e-443b-9779-ea5c98de7ab6}"/>
</p:tagLst>
</file>

<file path=ppt/tags/tag2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2481</Words>
  <Application>WPS 演示</Application>
  <PresentationFormat/>
  <Paragraphs>134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13</vt:i4>
      </vt:variant>
      <vt:variant>
        <vt:lpstr>幻灯片标题</vt:lpstr>
      </vt:variant>
      <vt:variant>
        <vt:i4>22</vt:i4>
      </vt:variant>
    </vt:vector>
  </HeadingPairs>
  <TitlesOfParts>
    <vt:vector size="53" baseType="lpstr">
      <vt:lpstr>Arial</vt:lpstr>
      <vt:lpstr>宋体</vt:lpstr>
      <vt:lpstr>Wingdings</vt:lpstr>
      <vt:lpstr>黑体</vt:lpstr>
      <vt:lpstr>华文楷体</vt:lpstr>
      <vt:lpstr>微软雅黑</vt:lpstr>
      <vt:lpstr>Times New Roman</vt:lpstr>
      <vt:lpstr>仿宋_GB2312</vt:lpstr>
      <vt:lpstr>仿宋</vt:lpstr>
      <vt:lpstr>Courier New</vt:lpstr>
      <vt:lpstr>Times New Roman</vt:lpstr>
      <vt:lpstr>楷体_GB2312</vt:lpstr>
      <vt:lpstr>新宋体</vt:lpstr>
      <vt:lpstr>楷体_GB2312</vt:lpstr>
      <vt:lpstr>Courier New</vt:lpstr>
      <vt:lpstr>Arial Unicode MS</vt:lpstr>
      <vt:lpstr>Calibri</vt:lpstr>
      <vt:lpstr>Office 主题</vt:lpstr>
      <vt:lpstr>Word.Document.8</vt:lpstr>
      <vt:lpstr>Word.Document.12</vt:lpstr>
      <vt:lpstr>Word.Document.12</vt:lpstr>
      <vt:lpstr>Word.Document.12</vt:lpstr>
      <vt:lpstr>Word.Document.12</vt:lpstr>
      <vt:lpstr>Word.Document.8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8.1.1  函数的零点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周滨</cp:lastModifiedBy>
  <cp:revision>35</cp:revision>
  <cp:lastPrinted>2021-09-15T16:38:00Z</cp:lastPrinted>
  <dcterms:created xsi:type="dcterms:W3CDTF">2021-09-15T16:38:00Z</dcterms:created>
  <dcterms:modified xsi:type="dcterms:W3CDTF">2021-12-30T05:40:08Z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8BA48A2439C14EA781C931E280ADE5F2</vt:lpwstr>
  </property>
  <property fmtid="{D5CDD505-2E9C-101B-9397-08002B2CF9AE}" pid="7" name="KSOProductBuildVer">
    <vt:lpwstr>2052-11.1.0.11194</vt:lpwstr>
  </property>
</Properties>
</file>