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5" r:id="rId4"/>
  </p:sldMasterIdLst>
  <p:notesMasterIdLst>
    <p:notesMasterId r:id="rId6"/>
  </p:notesMasterIdLst>
  <p:sldIdLst>
    <p:sldId id="256" r:id="rId5"/>
    <p:sldId id="262" r:id="rId7"/>
    <p:sldId id="261" r:id="rId8"/>
    <p:sldId id="296" r:id="rId9"/>
    <p:sldId id="298" r:id="rId10"/>
    <p:sldId id="325" r:id="rId11"/>
    <p:sldId id="326" r:id="rId12"/>
    <p:sldId id="327" r:id="rId13"/>
    <p:sldId id="328" r:id="rId14"/>
    <p:sldId id="263" r:id="rId15"/>
    <p:sldId id="269" r:id="rId16"/>
    <p:sldId id="300" r:id="rId17"/>
    <p:sldId id="329" r:id="rId18"/>
    <p:sldId id="301" r:id="rId19"/>
    <p:sldId id="330" r:id="rId20"/>
    <p:sldId id="304" r:id="rId21"/>
    <p:sldId id="275" r:id="rId22"/>
    <p:sldId id="307" r:id="rId23"/>
    <p:sldId id="308" r:id="rId24"/>
    <p:sldId id="309" r:id="rId25"/>
    <p:sldId id="348" r:id="rId26"/>
    <p:sldId id="278" r:id="rId27"/>
    <p:sldId id="318" r:id="rId28"/>
    <p:sldId id="319" r:id="rId29"/>
    <p:sldId id="320" r:id="rId30"/>
    <p:sldId id="321" r:id="rId31"/>
    <p:sldId id="332" r:id="rId32"/>
    <p:sldId id="322" r:id="rId33"/>
    <p:sldId id="294" r:id="rId3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C76"/>
    <a:srgbClr val="40ABA5"/>
    <a:srgbClr val="5D66B5"/>
    <a:srgbClr val="CDEBEC"/>
    <a:srgbClr val="C8E8EB"/>
    <a:srgbClr val="CAEAEB"/>
    <a:srgbClr val="CCEBEC"/>
    <a:srgbClr val="CBEAEB"/>
    <a:srgbClr val="C8E8EA"/>
    <a:srgbClr val="CF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40" d="100"/>
          <a:sy n="140" d="100"/>
        </p:scale>
        <p:origin x="-804" y="-330"/>
      </p:cViewPr>
      <p:guideLst>
        <p:guide orient="horz" pos="26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7B36B-7EE8-4C5F-AA2C-D616A1C6A9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BBD35-881C-409A-94CF-67C83A3F3F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446F79-80FD-409D-B66D-C15E8A4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09728" y="96012"/>
            <a:ext cx="8915400" cy="4937760"/>
          </a:xfrm>
          <a:prstGeom prst="rect">
            <a:avLst/>
          </a:prstGeom>
          <a:solidFill>
            <a:srgbClr val="DEF9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070" y="252416"/>
            <a:ext cx="371640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lvl1pPr>
              <a:lnSpc>
                <a:spcPct val="100000"/>
              </a:lnSpc>
              <a:defRPr sz="2100" spc="225">
                <a:solidFill>
                  <a:srgbClr val="002060"/>
                </a:solidFill>
                <a:ea typeface="字魂54号-贤黑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35" r="818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61" y="241230"/>
            <a:ext cx="630509" cy="40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09728" y="96012"/>
            <a:ext cx="8915400" cy="4937760"/>
          </a:xfrm>
          <a:prstGeom prst="rect">
            <a:avLst/>
          </a:prstGeom>
          <a:solidFill>
            <a:srgbClr val="DEF9F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070" y="252416"/>
            <a:ext cx="371640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lvl1pPr>
              <a:lnSpc>
                <a:spcPct val="100000"/>
              </a:lnSpc>
              <a:defRPr sz="2100" spc="225">
                <a:solidFill>
                  <a:srgbClr val="002060"/>
                </a:solidFill>
                <a:ea typeface="字魂54号-贤黑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35" r="818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61" y="241230"/>
            <a:ext cx="630509" cy="40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emf"/><Relationship Id="rId3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21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38.pn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14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2400" y="3370347"/>
            <a:ext cx="9249276" cy="17731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614795" y="2791460"/>
            <a:ext cx="2999105" cy="23520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52705" y="2484120"/>
            <a:ext cx="3434715" cy="3129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5380" y="1181735"/>
            <a:ext cx="7353300" cy="837565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家校共育</a:t>
            </a:r>
            <a:r>
              <a:rPr lang="en-US" altLang="zh-CN" sz="5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5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5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疫</a:t>
            </a:r>
            <a:r>
              <a:rPr lang="en-US" altLang="zh-CN" sz="5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5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起努力</a:t>
            </a:r>
            <a:endParaRPr lang="zh-CN" altLang="en-US" sz="50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81375" y="2344420"/>
            <a:ext cx="5217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——“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停课不停学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家长会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0383" y="311317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79933" y="2784348"/>
            <a:ext cx="2364067" cy="23591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7642" y="1535581"/>
            <a:ext cx="2603485" cy="7454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lvl="0" algn="ctr">
              <a:defRPr sz="4400" kern="2200">
                <a:solidFill>
                  <a:srgbClr val="40ABA5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PART  03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31335" y="2221691"/>
            <a:ext cx="4048760" cy="69913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spc="300">
                <a:solidFill>
                  <a:srgbClr val="363C76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j-cs"/>
              </a:defRPr>
            </a:lvl1pPr>
          </a:lstStyle>
          <a:p>
            <a:r>
              <a:rPr lang="zh-CN" altLang="en-US" sz="4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线上学习按要求</a:t>
            </a:r>
            <a:endParaRPr lang="zh-CN" altLang="en-US" sz="41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243" y="252413"/>
            <a:ext cx="3052286" cy="437515"/>
          </a:xfrm>
        </p:spPr>
        <p:txBody>
          <a:bodyPr wrap="square"/>
          <a:lstStyle/>
          <a:p>
            <a:r>
              <a:rPr lang="zh-CN" altLang="en-US" sz="2400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线上学习按要求</a:t>
            </a:r>
            <a:endParaRPr lang="zh-CN" altLang="en-US" sz="2400" dirty="0">
              <a:solidFill>
                <a:srgbClr val="363C7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2029" y="2151853"/>
            <a:ext cx="7776658" cy="1701683"/>
            <a:chOff x="1322012" y="2494672"/>
            <a:chExt cx="8683498" cy="2268911"/>
          </a:xfrm>
          <a:solidFill>
            <a:srgbClr val="0173CD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1322012" y="2494672"/>
              <a:ext cx="4403683" cy="2268911"/>
              <a:chOff x="788387" y="1926421"/>
              <a:chExt cx="5589198" cy="2879725"/>
            </a:xfrm>
            <a:grpFill/>
          </p:grpSpPr>
          <p:sp>
            <p:nvSpPr>
              <p:cNvPr id="20" name="空心弧 19"/>
              <p:cNvSpPr>
                <a:spLocks noChangeAspect="1"/>
              </p:cNvSpPr>
              <p:nvPr/>
            </p:nvSpPr>
            <p:spPr>
              <a:xfrm>
                <a:off x="788387" y="1926421"/>
                <a:ext cx="2879724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8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1" name="空心弧 20"/>
              <p:cNvSpPr>
                <a:spLocks noChangeAspect="1"/>
              </p:cNvSpPr>
              <p:nvPr/>
            </p:nvSpPr>
            <p:spPr>
              <a:xfrm flipV="1">
                <a:off x="3497860" y="1926421"/>
                <a:ext cx="2879725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8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601827" y="2494672"/>
              <a:ext cx="4403683" cy="2268911"/>
              <a:chOff x="828883" y="1926421"/>
              <a:chExt cx="5589198" cy="2879725"/>
            </a:xfrm>
            <a:grpFill/>
          </p:grpSpPr>
          <p:sp>
            <p:nvSpPr>
              <p:cNvPr id="23" name="空心弧 22"/>
              <p:cNvSpPr>
                <a:spLocks noChangeAspect="1"/>
              </p:cNvSpPr>
              <p:nvPr/>
            </p:nvSpPr>
            <p:spPr>
              <a:xfrm>
                <a:off x="828883" y="1926421"/>
                <a:ext cx="2879724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8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4" name="空心弧 23"/>
              <p:cNvSpPr>
                <a:spLocks noChangeAspect="1"/>
              </p:cNvSpPr>
              <p:nvPr/>
            </p:nvSpPr>
            <p:spPr>
              <a:xfrm flipV="1">
                <a:off x="3538357" y="1926421"/>
                <a:ext cx="2879724" cy="2879725"/>
              </a:xfrm>
              <a:prstGeom prst="blockArc">
                <a:avLst>
                  <a:gd name="adj1" fmla="val 10800000"/>
                  <a:gd name="adj2" fmla="val 38981"/>
                  <a:gd name="adj3" fmla="val 69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8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219158" y="446293"/>
            <a:ext cx="1783508" cy="170532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72160" y="2702560"/>
            <a:ext cx="2032635" cy="12865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US" altLang="zh-CN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1.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严格按照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学校统一制定作息时间表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，组织线上教学活动。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71775" y="1519555"/>
            <a:ext cx="2031365" cy="15913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US" altLang="zh-CN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2.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采取线上直播或视频教学。</a:t>
            </a:r>
            <a:r>
              <a:rPr lang="en-US" altLang="zh-CN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“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复习</a:t>
            </a:r>
            <a:r>
              <a:rPr lang="en-US" altLang="zh-CN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+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新课</a:t>
            </a:r>
            <a:r>
              <a:rPr lang="en-US" altLang="zh-CN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”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双模式，紧跟节奏，做好笔记。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83760" y="2702560"/>
            <a:ext cx="1874520" cy="13970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3.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教师定点在线检查作业，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上交作业要</a:t>
            </a:r>
            <a:endParaRPr lang="zh-CN" altLang="en-US" sz="1800" spc="225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及时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42430" y="2010410"/>
            <a:ext cx="1713230" cy="13970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4.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教师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每日一反馈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，家长每项要关注，形成监管闭环。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375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线上学习按要求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PA-文本框 6"/>
          <p:cNvSpPr txBox="1"/>
          <p:nvPr>
            <p:custDataLst>
              <p:tags r:id="rId1"/>
            </p:custDataLst>
          </p:nvPr>
        </p:nvSpPr>
        <p:spPr>
          <a:xfrm>
            <a:off x="353060" y="1256665"/>
            <a:ext cx="3627120" cy="13608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 defTabSz="342900">
              <a:lnSpc>
                <a:spcPct val="140000"/>
              </a:lnSpc>
            </a:pPr>
            <a:r>
              <a:rPr lang="en-US" altLang="zh-CN" sz="1800" kern="0" dirty="0">
                <a:solidFill>
                  <a:srgbClr val="00010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01. </a:t>
            </a:r>
            <a:r>
              <a:rPr lang="zh-CN" altLang="en-US" spc="225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按照</a:t>
            </a:r>
            <a:r>
              <a:rPr lang="zh-CN" altLang="en-US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学校课表</a:t>
            </a:r>
            <a:r>
              <a:rPr lang="zh-CN" altLang="en-US" spc="225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如实进行，及时晨读打卡，</a:t>
            </a:r>
            <a:r>
              <a:rPr lang="zh-CN" altLang="en-US" spc="225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上交</a:t>
            </a:r>
            <a:r>
              <a:rPr lang="zh-CN" altLang="en-US" spc="225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作业，每日考核。</a:t>
            </a:r>
            <a:endParaRPr lang="zh-CN" altLang="en-US" spc="225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矩形: 圆角 3"/>
          <p:cNvSpPr/>
          <p:nvPr/>
        </p:nvSpPr>
        <p:spPr>
          <a:xfrm>
            <a:off x="2521744" y="705961"/>
            <a:ext cx="4100513" cy="404813"/>
          </a:xfrm>
          <a:prstGeom prst="roundRect">
            <a:avLst>
              <a:gd name="adj" fmla="val 32535"/>
            </a:avLst>
          </a:prstGeom>
          <a:solidFill>
            <a:schemeClr val="accent5"/>
          </a:solidFill>
          <a:ln w="476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停课不停学，学生如何学？</a:t>
            </a:r>
            <a:endParaRPr lang="zh-CN" altLang="en-US" sz="2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PA-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53248" y="2617568"/>
            <a:ext cx="3152274" cy="25375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460" y="1110615"/>
            <a:ext cx="5410200" cy="4060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375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线上学习按要求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530"/>
            <a:ext cx="2999740" cy="43732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17" y="-123564"/>
            <a:ext cx="316718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68875"/>
            <a:ext cx="2988945" cy="6472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375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</a:t>
            </a:r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按要求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PA-矩形 1"/>
          <p:cNvSpPr/>
          <p:nvPr>
            <p:custDataLst>
              <p:tags r:id="rId1"/>
            </p:custDataLst>
          </p:nvPr>
        </p:nvSpPr>
        <p:spPr>
          <a:xfrm>
            <a:off x="649129" y="754857"/>
            <a:ext cx="7235190" cy="17716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kern="0" dirty="0">
                <a:solidFill>
                  <a:srgbClr val="00010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02. 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课前</a:t>
            </a:r>
            <a:endParaRPr lang="zh-CN" altLang="en-US" sz="1500" b="1" dirty="0">
              <a:solidFill>
                <a:srgbClr val="240D47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(1)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按照教学进度，提前一天预习新课内容。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(2)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每日上好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晨读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群内按时打卡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(3)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课前准备好学习用品：电脑、课本、练习本、笔等学习工具。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PA-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222490" y="317500"/>
            <a:ext cx="1408430" cy="1958340"/>
          </a:xfrm>
          <a:prstGeom prst="rect">
            <a:avLst/>
          </a:prstGeom>
        </p:spPr>
      </p:pic>
      <p:sp>
        <p:nvSpPr>
          <p:cNvPr id="5" name="PA-矩形 1"/>
          <p:cNvSpPr/>
          <p:nvPr>
            <p:custDataLst>
              <p:tags r:id="rId4"/>
            </p:custDataLst>
          </p:nvPr>
        </p:nvSpPr>
        <p:spPr>
          <a:xfrm>
            <a:off x="648970" y="2224405"/>
            <a:ext cx="6463665" cy="10375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03.上课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（1）线上学习时要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与老师积极互动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，不做与学习无关的活动。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（</a:t>
            </a: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2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）每天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按时认真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完成作业并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及时提交作业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7" name="PA-矩形 1"/>
          <p:cNvSpPr/>
          <p:nvPr>
            <p:custDataLst>
              <p:tags r:id="rId5"/>
            </p:custDataLst>
          </p:nvPr>
        </p:nvSpPr>
        <p:spPr>
          <a:xfrm>
            <a:off x="595630" y="3272790"/>
            <a:ext cx="6600190" cy="10375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04.课间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（1）同学们勤做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眼保健操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、做好居家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体育健身操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，及时调整身心。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（2）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勤做家务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，锻炼生活自理能力。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8" name="PA-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7222490" y="2723515"/>
            <a:ext cx="1459865" cy="209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8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>
                                      <p:cBhvr>
                                        <p:cTn id="1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15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>
                                      <p:cBhvr>
                                        <p:cTn id="2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6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3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375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</a:t>
            </a:r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按要求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185" y="726916"/>
            <a:ext cx="11758670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1600" dirty="0">
                <a:solidFill>
                  <a:srgbClr val="7030A0"/>
                </a:solidFill>
                <a:latin typeface="+mn-ea"/>
              </a:rPr>
              <a:t>优点：受众不需要下载</a:t>
            </a:r>
            <a:r>
              <a:rPr lang="en-US" altLang="zh-CN" sz="1600" dirty="0">
                <a:solidFill>
                  <a:srgbClr val="7030A0"/>
                </a:solidFill>
                <a:latin typeface="+mn-ea"/>
              </a:rPr>
              <a:t>APP</a:t>
            </a:r>
            <a:r>
              <a:rPr lang="zh-CN" altLang="en-US" sz="1600" dirty="0">
                <a:solidFill>
                  <a:srgbClr val="7030A0"/>
                </a:solidFill>
                <a:latin typeface="+mn-ea"/>
              </a:rPr>
              <a:t>，考勤方便，可以回看、依托</a:t>
            </a:r>
            <a:r>
              <a:rPr lang="en-US" altLang="zh-CN" sz="1600" dirty="0">
                <a:solidFill>
                  <a:srgbClr val="7030A0"/>
                </a:solidFill>
                <a:latin typeface="+mn-ea"/>
              </a:rPr>
              <a:t>QQ</a:t>
            </a:r>
            <a:r>
              <a:rPr lang="zh-CN" altLang="en-US" sz="1600" dirty="0">
                <a:solidFill>
                  <a:srgbClr val="7030A0"/>
                </a:solidFill>
                <a:latin typeface="+mn-ea"/>
              </a:rPr>
              <a:t>群却可以实名，程序更稳定</a:t>
            </a:r>
            <a:endParaRPr lang="zh-CN" altLang="en-US" sz="1600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67588" y="90309"/>
            <a:ext cx="2525618" cy="70788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4000" dirty="0">
                <a:solidFill>
                  <a:srgbClr val="FF0000"/>
                </a:solidFill>
                <a:latin typeface="+mn-ea"/>
              </a:rPr>
              <a:t>腾讯课堂</a:t>
            </a:r>
            <a:endParaRPr lang="zh-CN" altLang="en-US" sz="40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" y="1064260"/>
            <a:ext cx="3324860" cy="1246505"/>
          </a:xfrm>
          <a:prstGeom prst="rect">
            <a:avLst/>
          </a:prstGeom>
        </p:spPr>
      </p:pic>
      <p:pic>
        <p:nvPicPr>
          <p:cNvPr id="11" name="内容占位符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95" y="1064260"/>
            <a:ext cx="7084060" cy="434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391160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</a:t>
            </a:r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按要求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PA-矩形 1"/>
          <p:cNvSpPr/>
          <p:nvPr>
            <p:custDataLst>
              <p:tags r:id="rId1"/>
            </p:custDataLst>
          </p:nvPr>
        </p:nvSpPr>
        <p:spPr>
          <a:xfrm>
            <a:off x="4388644" y="817721"/>
            <a:ext cx="4238625" cy="34156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05.课后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ts val="225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（1）作业书写要认真规范，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按时提交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ts val="225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（2）对批改后的作业，错误的地方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及时改正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，遇有不懂的地方，利用微信或电话及时与老师沟通，向老师、家长或同学请教。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ts val="2250"/>
              </a:lnSpc>
            </a:pP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（3）要养成自觉复习的习惯，每节课、每天、每周结束时或每一章节的内容学完后，要自觉地对所学内容进行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复习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ts val="2250"/>
              </a:lnSpc>
            </a:pPr>
            <a:r>
              <a:rPr lang="en-US" altLang="zh-CN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 (4) </a:t>
            </a:r>
            <a:r>
              <a:rPr lang="zh-CN" altLang="en-US" sz="15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勤做家务</a:t>
            </a:r>
            <a:r>
              <a:rPr lang="zh-CN" altLang="en-US" sz="15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，锻炼生活自理能力。</a:t>
            </a: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ts val="2250"/>
              </a:lnSpc>
            </a:pP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>
              <a:lnSpc>
                <a:spcPts val="2250"/>
              </a:lnSpc>
            </a:pPr>
            <a:endParaRPr lang="zh-CN" altLang="en-US" sz="15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PA-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664491" y="704982"/>
            <a:ext cx="3383287" cy="4014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7045" y="311317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79933" y="2784348"/>
            <a:ext cx="2364067" cy="23591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1091" y="1528653"/>
            <a:ext cx="2616587" cy="5759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lvl="0" algn="ctr">
              <a:defRPr sz="4400" kern="2200">
                <a:solidFill>
                  <a:srgbClr val="40ABA5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阿里巴巴普惠体" panose="00020600040101010101" pitchFamily="18" charset="-122"/>
              </a:defRPr>
            </a:lvl1pPr>
          </a:lstStyle>
          <a:p>
            <a:pPr>
              <a:defRPr/>
            </a:pPr>
            <a:r>
              <a:rPr lang="en-US" altLang="zh-CN" sz="3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PART  04</a:t>
            </a:r>
            <a:endParaRPr lang="zh-CN" altLang="en-US" sz="33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2421" y="2122313"/>
            <a:ext cx="5204460" cy="8991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5400" spc="300">
                <a:solidFill>
                  <a:srgbClr val="363C76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线上学习遇难题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851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线上学习问题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556195" y="587502"/>
            <a:ext cx="2571750" cy="2571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0220" y="969837"/>
            <a:ext cx="2086265" cy="20862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2170" y="3270123"/>
            <a:ext cx="3116930" cy="13481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学习没有针对性，有时还带有一些盲目性，重点知识不能真正掌握，遇见问题眼高手低。</a:t>
            </a:r>
            <a:endParaRPr lang="zh-CN" altLang="en-US" sz="16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14887" y="3270123"/>
            <a:ext cx="3116930" cy="102806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具体的学习环节落实不到位，不能很好地坚持预习和复习，学习效率不高，效果较差。</a:t>
            </a:r>
            <a:endParaRPr lang="zh-CN" altLang="en-US" sz="16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5" name="42"/>
          <p:cNvSpPr txBox="1"/>
          <p:nvPr/>
        </p:nvSpPr>
        <p:spPr>
          <a:xfrm>
            <a:off x="1212183" y="2902083"/>
            <a:ext cx="873792" cy="368041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txBody>
          <a:bodyPr wrap="none" lIns="68562" tIns="34281" rIns="68562" bIns="34281" anchor="ctr" anchorCtr="0">
            <a:normAutofit lnSpcReduction="10000"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de-DE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01</a:t>
            </a:r>
            <a:endParaRPr lang="de-DE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4" name="42"/>
          <p:cNvSpPr txBox="1"/>
          <p:nvPr/>
        </p:nvSpPr>
        <p:spPr>
          <a:xfrm>
            <a:off x="4914900" y="2902083"/>
            <a:ext cx="873792" cy="368041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txBody>
          <a:bodyPr wrap="none" lIns="68562" tIns="34281" rIns="68562" bIns="34281" anchor="ctr" anchorCtr="0">
            <a:normAutofit lnSpcReduction="10000"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de-DE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02</a:t>
            </a:r>
            <a:endParaRPr lang="de-DE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851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线上学习问题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42"/>
          <p:cNvSpPr txBox="1"/>
          <p:nvPr/>
        </p:nvSpPr>
        <p:spPr>
          <a:xfrm>
            <a:off x="1283621" y="1057029"/>
            <a:ext cx="873792" cy="368041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txBody>
          <a:bodyPr wrap="none" lIns="68562" tIns="34281" rIns="68562" bIns="34281" anchor="ctr" anchorCtr="0">
            <a:normAutofit lnSpcReduction="10000"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de-DE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03</a:t>
            </a:r>
            <a:endParaRPr lang="de-DE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3620" y="1433166"/>
            <a:ext cx="3116930" cy="13608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学习积极性不高，自控能力不强，甚至有抵触情绪，心里相对比较浮躁，尤其家长开始上班后孩子在家学习的主动性更差。</a:t>
            </a:r>
            <a:endParaRPr lang="zh-CN" altLang="en-US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4" name="42"/>
          <p:cNvSpPr txBox="1"/>
          <p:nvPr/>
        </p:nvSpPr>
        <p:spPr>
          <a:xfrm>
            <a:off x="1283621" y="2843538"/>
            <a:ext cx="873792" cy="368041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txBody>
          <a:bodyPr wrap="none" lIns="68562" tIns="34281" rIns="68562" bIns="34281" anchor="ctr" anchorCtr="0">
            <a:normAutofit lnSpcReduction="10000"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de-DE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04</a:t>
            </a:r>
            <a:endParaRPr lang="de-DE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83620" y="3349215"/>
            <a:ext cx="3116930" cy="10375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有的学生线上学习时爱走神，注意力集中不起来，听完课万事大吉，缺乏课后反思。</a:t>
            </a:r>
            <a:endParaRPr lang="zh-CN" altLang="en-US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467" y="967243"/>
            <a:ext cx="4091099" cy="3080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97045" y="311317"/>
            <a:ext cx="8337884" cy="4520866"/>
          </a:xfrm>
          <a:prstGeom prst="rect">
            <a:avLst/>
          </a:prstGeom>
          <a:solidFill>
            <a:srgbClr val="DEF9F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PA-10224"/>
          <p:cNvSpPr/>
          <p:nvPr>
            <p:custDataLst>
              <p:tags r:id="rId1"/>
            </p:custDataLst>
          </p:nvPr>
        </p:nvSpPr>
        <p:spPr>
          <a:xfrm>
            <a:off x="3267908" y="275042"/>
            <a:ext cx="2400064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zh-CN" altLang="en-US" sz="3300" kern="2200" dirty="0">
                <a:solidFill>
                  <a:srgbClr val="40ABA5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微软雅黑" panose="020B0503020204020204" charset="-122"/>
              </a:rPr>
              <a:t>前  言</a:t>
            </a:r>
            <a:endParaRPr lang="zh-CN" altLang="en-US" sz="3300" kern="2200" dirty="0">
              <a:solidFill>
                <a:srgbClr val="40ABA5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17707" y="1786257"/>
            <a:ext cx="6698294" cy="3349147"/>
          </a:xfrm>
          <a:prstGeom prst="rect">
            <a:avLst/>
          </a:prstGeom>
        </p:spPr>
      </p:pic>
      <p:sp>
        <p:nvSpPr>
          <p:cNvPr id="11" name="PA-1022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7115" y="656006"/>
            <a:ext cx="6698293" cy="400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此刻我们应该坐在教室里，遨游在知识的海洋中，却因新型冠状病毒的突袭，打破了这份美好，战胜病毒已成为全世界人民共同的目标。病毒无情，人有情，只要我们家校携手，凝心聚力，全力以赴，定能克服重重困难，迎来春暖花开时！学校按照省市区各级教育行政部门的通知要求，暂时不开学，具体开学时间另行通知。为切实做好疫情防控期间对学生学习、生活的管理与指导，最大限度减少疫情对我校教育教学的影响，学校根据市教育局的部署制订了详细的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停课不停学”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方案，为学生做好学习的后勤准备。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lum bright="70000" contrast="-70000"/>
          </a:blip>
          <a:stretch>
            <a:fillRect/>
          </a:stretch>
        </p:blipFill>
        <p:spPr>
          <a:xfrm rot="16200000" flipH="1">
            <a:off x="7735699" y="328162"/>
            <a:ext cx="999230" cy="999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851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线上学习问题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42"/>
          <p:cNvSpPr txBox="1"/>
          <p:nvPr/>
        </p:nvSpPr>
        <p:spPr>
          <a:xfrm>
            <a:off x="3726783" y="1026957"/>
            <a:ext cx="873792" cy="368041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txBody>
          <a:bodyPr wrap="none" lIns="68562" tIns="34281" rIns="68562" bIns="34281" anchor="ctr" anchorCtr="0">
            <a:normAutofit lnSpcReduction="10000"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de-DE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05</a:t>
            </a:r>
            <a:endParaRPr lang="de-DE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26770" y="1503107"/>
            <a:ext cx="4335653" cy="7143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学习不扎实，不能合理地分配时间，不能及时完成作业，存在应付现象，得过且过。</a:t>
            </a:r>
            <a:endParaRPr lang="zh-CN" altLang="en-US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4" name="42"/>
          <p:cNvSpPr txBox="1"/>
          <p:nvPr/>
        </p:nvSpPr>
        <p:spPr>
          <a:xfrm>
            <a:off x="3726783" y="2387733"/>
            <a:ext cx="873792" cy="368041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txBody>
          <a:bodyPr wrap="none" lIns="68562" tIns="34281" rIns="68562" bIns="34281" anchor="ctr" anchorCtr="0">
            <a:normAutofit lnSpcReduction="10000"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buSzPct val="25000"/>
              <a:defRPr/>
            </a:pPr>
            <a:r>
              <a:rPr lang="de-DE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06</a:t>
            </a:r>
            <a:endParaRPr lang="de-DE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26770" y="2880551"/>
            <a:ext cx="4335653" cy="7143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线上学习对于网络的要求要高，所以会出现一些问题，到时线上学习受到影响。</a:t>
            </a:r>
            <a:endParaRPr lang="zh-CN" altLang="en-US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87378" y="1026957"/>
            <a:ext cx="2950333" cy="2950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851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线上学习问题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67005" y="2860675"/>
            <a:ext cx="3429000" cy="2353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1990" y="848995"/>
            <a:ext cx="5538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</a:rPr>
              <a:t>在家学习，是实现</a:t>
            </a:r>
            <a:r>
              <a:rPr lang="zh-CN" altLang="en-US" sz="2000" b="1">
                <a:solidFill>
                  <a:srgbClr val="FF0000"/>
                </a:solidFill>
              </a:rPr>
              <a:t>弯道超车</a:t>
            </a:r>
            <a:r>
              <a:rPr lang="zh-CN" altLang="en-US" sz="2000" b="1">
                <a:solidFill>
                  <a:schemeClr val="tx1"/>
                </a:solidFill>
              </a:rPr>
              <a:t>的绝佳时机。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835" y="-635"/>
            <a:ext cx="2590165" cy="18580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左大括号 6"/>
          <p:cNvSpPr/>
          <p:nvPr/>
        </p:nvSpPr>
        <p:spPr>
          <a:xfrm>
            <a:off x="792480" y="1579245"/>
            <a:ext cx="394335" cy="1042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57935" y="1426845"/>
            <a:ext cx="3098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7030A0"/>
                </a:solidFill>
              </a:rPr>
              <a:t>可回放课程巩固知识</a:t>
            </a:r>
            <a:endParaRPr lang="zh-CN" altLang="en-US" sz="2000" b="1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86815" y="2461895"/>
            <a:ext cx="3098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7030A0"/>
                </a:solidFill>
              </a:rPr>
              <a:t>充足的时间查漏补缺</a:t>
            </a:r>
            <a:endParaRPr lang="zh-CN" altLang="en-US" sz="2000" b="1">
              <a:solidFill>
                <a:srgbClr val="7030A0"/>
              </a:solidFill>
            </a:endParaRPr>
          </a:p>
        </p:txBody>
      </p:sp>
      <p:sp>
        <p:nvSpPr>
          <p:cNvPr id="10" name="加号 9"/>
          <p:cNvSpPr/>
          <p:nvPr/>
        </p:nvSpPr>
        <p:spPr>
          <a:xfrm>
            <a:off x="2047240" y="1826260"/>
            <a:ext cx="526415" cy="455930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2" name="等于号 11"/>
          <p:cNvSpPr/>
          <p:nvPr/>
        </p:nvSpPr>
        <p:spPr>
          <a:xfrm>
            <a:off x="3576320" y="1923415"/>
            <a:ext cx="537210" cy="354330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74490" y="1857375"/>
            <a:ext cx="3190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减小两极分化的差距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140" y="3268345"/>
            <a:ext cx="2062480" cy="1579880"/>
          </a:xfrm>
          <a:prstGeom prst="rect">
            <a:avLst/>
          </a:prstGeom>
        </p:spPr>
      </p:pic>
      <p:sp>
        <p:nvSpPr>
          <p:cNvPr id="18" name="爆炸形 1 17"/>
          <p:cNvSpPr/>
          <p:nvPr/>
        </p:nvSpPr>
        <p:spPr>
          <a:xfrm>
            <a:off x="4760595" y="2277745"/>
            <a:ext cx="4383405" cy="2818765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p>
            <a:pPr algn="ctr"/>
            <a:r>
              <a:rPr lang="zh-CN" altLang="en-US" sz="20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否则，差距越来越大，导致自卑抑郁，电子成瘾，更难以拯救。</a:t>
            </a:r>
            <a:endParaRPr lang="zh-CN" altLang="en-US" sz="20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7045" y="311317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79933" y="2784348"/>
            <a:ext cx="2364067" cy="23591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89170" y="1488367"/>
            <a:ext cx="3425825" cy="5762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lvl="0" algn="ctr">
              <a:defRPr sz="4400" kern="2200">
                <a:solidFill>
                  <a:srgbClr val="40ABA5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阿里巴巴普惠体" panose="00020600040101010101" pitchFamily="18" charset="-122"/>
              </a:defRPr>
            </a:lvl1pPr>
          </a:lstStyle>
          <a:p>
            <a:pPr>
              <a:defRPr/>
            </a:pPr>
            <a:r>
              <a:rPr lang="en-US" altLang="zh-CN" sz="3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PART  05</a:t>
            </a:r>
            <a:endParaRPr lang="zh-CN" altLang="en-US" sz="33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07287" y="2206927"/>
            <a:ext cx="5204460" cy="89916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5400" spc="300">
                <a:solidFill>
                  <a:srgbClr val="363C76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j-cs"/>
              </a:defRPr>
            </a:lvl1pPr>
          </a:lstStyle>
          <a:p>
            <a:pPr lvl="0"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学习效率齐努力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851"/>
          </a:xfrm>
        </p:spPr>
        <p:txBody>
          <a:bodyPr wrap="square"/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提高线上学习效率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6801" y="855875"/>
            <a:ext cx="229559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173CD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173CD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、及时记笔记</a:t>
            </a:r>
            <a:endParaRPr lang="zh-CN" altLang="en-US" sz="2400" dirty="0">
              <a:solidFill>
                <a:srgbClr val="0173CD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423" y="1427330"/>
            <a:ext cx="2268000" cy="81000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5138" y="1593278"/>
            <a:ext cx="5510688" cy="214566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用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图片或者缩写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以及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视频回放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的方式做到快速记录。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使用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截屏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来保存重点的内容，课后补记，课后整理笔记的过程又是一个对课堂内容复习巩固的过程。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01147" y="2030740"/>
            <a:ext cx="2115382" cy="1533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851"/>
          </a:xfrm>
        </p:spPr>
        <p:txBody>
          <a:bodyPr wrap="square"/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提高线上学习效率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6800" y="967318"/>
            <a:ext cx="472820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173CD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173CD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、听直播课的时候多同老师互动。</a:t>
            </a:r>
            <a:endParaRPr lang="zh-CN" altLang="en-US" sz="2400" dirty="0">
              <a:solidFill>
                <a:srgbClr val="0173CD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6801" y="1538773"/>
            <a:ext cx="4542462" cy="81000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6801" y="1849450"/>
            <a:ext cx="5510688" cy="8991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积极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互动发言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的学生，</a:t>
            </a:r>
            <a:r>
              <a:rPr lang="zh-CN" altLang="en-US" sz="1800" u="sng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每课一次一分累计加分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，有助于提高课堂注意力和听课效率。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97415" y="2131601"/>
            <a:ext cx="2200815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851"/>
          </a:xfrm>
        </p:spPr>
        <p:txBody>
          <a:bodyPr wrap="square"/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提高线上学习效率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8480" y="967105"/>
            <a:ext cx="5550535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0173CD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0173CD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、课后及时复习订正，认真完成作业。</a:t>
            </a:r>
            <a:endParaRPr lang="zh-CN" altLang="en-US" sz="2400" dirty="0">
              <a:solidFill>
                <a:srgbClr val="0173CD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8480" y="1543685"/>
            <a:ext cx="5328920" cy="76200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325" y="1629410"/>
            <a:ext cx="6597650" cy="29768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在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课后一定要复习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。有教辅资料的及时跟踪，做好课后练习。如果不懂，及时和家长或者老师进行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沟通咨询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。任课老师做好记录，</a:t>
            </a:r>
            <a:r>
              <a:rPr lang="zh-CN" altLang="en-US" sz="1800" u="sng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一次一分累计表扬加分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部分科目需自批自改，老师手机端无法高效批改，家长要监督孩子及时用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红笔订正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模范作业者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一次一分累计表扬加分。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不提交作业者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，按一日一科累计扣分，直到上交为止。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500649" y="1882414"/>
            <a:ext cx="2471696" cy="2471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851"/>
          </a:xfrm>
        </p:spPr>
        <p:txBody>
          <a:bodyPr wrap="square"/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提高线上学习效率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9672" y="876354"/>
            <a:ext cx="7628562" cy="5530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0173CD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4.</a:t>
            </a:r>
            <a:r>
              <a:rPr lang="zh-CN" altLang="en-US" sz="2100" dirty="0">
                <a:solidFill>
                  <a:srgbClr val="0173CD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在孩子上网课的时候，一定不要频繁的干扰到孩子。</a:t>
            </a:r>
            <a:endParaRPr lang="zh-CN" altLang="en-US" sz="2100" dirty="0">
              <a:solidFill>
                <a:srgbClr val="0173CD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9672" y="1384944"/>
            <a:ext cx="6156000" cy="81000"/>
          </a:xfrm>
          <a:prstGeom prst="rect">
            <a:avLst/>
          </a:prstGeom>
          <a:solidFill>
            <a:srgbClr val="017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820" y="1583690"/>
            <a:ext cx="5970270" cy="214566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家长陪孩子上课时，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切勿在他耳边唠叨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，而扰乱孩子听课的流畅性。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上网课家长需要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陪同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，家长坐在一旁起到</a:t>
            </a:r>
            <a:r>
              <a:rPr lang="zh-CN" altLang="en-US" sz="1800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震慑监督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的作用，</a:t>
            </a:r>
            <a:r>
              <a:rPr lang="zh-CN" altLang="en-US" sz="1800" u="sng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以免孩子私自刷网页视频或打游戏</a:t>
            </a:r>
            <a:r>
              <a:rPr lang="zh-CN" altLang="en-US" sz="18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，而家长自身切勿自顾刷视频看电视。</a:t>
            </a:r>
            <a:endParaRPr lang="zh-CN" altLang="en-US" sz="1800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118466" y="2881597"/>
            <a:ext cx="2909160" cy="2733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2919" y="476576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" y="2724696"/>
            <a:ext cx="3113168" cy="24418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06076" y="3196874"/>
            <a:ext cx="2486027" cy="22651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4045" y="1289050"/>
            <a:ext cx="835279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lnSpc>
                <a:spcPct val="130000"/>
              </a:lnSpc>
              <a:buNone/>
              <a:defRPr/>
            </a:pPr>
            <a:r>
              <a:rPr lang="en-US" altLang="zh-CN" sz="2000" b="1">
                <a:sym typeface="+mn-ea"/>
              </a:rPr>
              <a:t>1.</a:t>
            </a:r>
            <a:r>
              <a:rPr lang="zh-CN" altLang="en-US" sz="2000" b="1">
                <a:sym typeface="+mn-ea"/>
              </a:rPr>
              <a:t>周三（</a:t>
            </a:r>
            <a:r>
              <a:rPr lang="en-US" altLang="zh-CN" sz="2000" b="1">
                <a:sym typeface="+mn-ea"/>
              </a:rPr>
              <a:t>11</a:t>
            </a:r>
            <a:r>
              <a:rPr lang="zh-CN" altLang="en-US" sz="2000" b="1">
                <a:sym typeface="+mn-ea"/>
              </a:rPr>
              <a:t>月</a:t>
            </a:r>
            <a:r>
              <a:rPr lang="en-US" altLang="zh-CN" sz="2000" b="1">
                <a:sym typeface="+mn-ea"/>
              </a:rPr>
              <a:t>10</a:t>
            </a:r>
            <a:r>
              <a:rPr lang="zh-CN" altLang="en-US" sz="2000" b="1">
                <a:sym typeface="+mn-ea"/>
              </a:rPr>
              <a:t>日）晚</a:t>
            </a:r>
            <a:r>
              <a:rPr lang="en-US" altLang="zh-CN" sz="2000" b="1">
                <a:sym typeface="+mn-ea"/>
              </a:rPr>
              <a:t>7</a:t>
            </a:r>
            <a:r>
              <a:rPr lang="zh-CN" altLang="en-US" sz="2000" b="1">
                <a:sym typeface="+mn-ea"/>
              </a:rPr>
              <a:t>点开线上班会课，家长孩子一同参加；</a:t>
            </a:r>
            <a:endParaRPr lang="zh-CN" altLang="en-US" sz="2000" b="1">
              <a:solidFill>
                <a:schemeClr val="tx1"/>
              </a:solidFill>
            </a:endParaRPr>
          </a:p>
          <a:p>
            <a:pPr indent="0" algn="l">
              <a:lnSpc>
                <a:spcPct val="130000"/>
              </a:lnSpc>
              <a:buNone/>
              <a:defRPr/>
            </a:pPr>
            <a:r>
              <a:rPr lang="en-US" altLang="zh-CN" sz="2000" b="1">
                <a:sym typeface="+mn-ea"/>
              </a:rPr>
              <a:t>2.</a:t>
            </a:r>
            <a:r>
              <a:rPr lang="zh-CN" altLang="en-US" sz="2000" b="1">
                <a:sym typeface="+mn-ea"/>
              </a:rPr>
              <a:t>每日如实填报群内在线表格，拍下孩子居家学习劳动锻炼的画面留念。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>
              <a:buNone/>
            </a:pP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4545" y="591959"/>
            <a:ext cx="5303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家长须知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65120" y="2509520"/>
            <a:ext cx="3737610" cy="1778635"/>
            <a:chOff x="4512" y="3952"/>
            <a:chExt cx="5886" cy="2801"/>
          </a:xfrm>
        </p:grpSpPr>
        <p:sp>
          <p:nvSpPr>
            <p:cNvPr id="5" name="文本框 4"/>
            <p:cNvSpPr txBox="1"/>
            <p:nvPr/>
          </p:nvSpPr>
          <p:spPr>
            <a:xfrm>
              <a:off x="4512" y="3952"/>
              <a:ext cx="189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C000"/>
                  </a:solidFill>
                  <a:latin typeface="黑体" panose="02010609060101010101" charset="-122"/>
                  <a:ea typeface="黑体" panose="02010609060101010101" charset="-122"/>
                </a:rPr>
                <a:t>重视</a:t>
              </a:r>
              <a:endParaRPr lang="zh-CN" altLang="en-US" sz="2800" b="1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06" y="4269"/>
              <a:ext cx="189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accent4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了解</a:t>
              </a:r>
              <a:endParaRPr lang="zh-CN" altLang="en-US" sz="2800" b="1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14" y="5037"/>
              <a:ext cx="189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0070C0"/>
                  </a:solidFill>
                  <a:latin typeface="黑体" panose="02010609060101010101" charset="-122"/>
                  <a:ea typeface="黑体" panose="02010609060101010101" charset="-122"/>
                </a:rPr>
                <a:t>关心</a:t>
              </a:r>
              <a:endPara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508" y="5931"/>
              <a:ext cx="189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鼓励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980" y="5038"/>
              <a:ext cx="189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督促</a:t>
              </a:r>
              <a:endParaRPr lang="zh-CN" altLang="en-US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04" y="3952"/>
              <a:ext cx="189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配合</a:t>
              </a:r>
              <a:endParaRPr lang="zh-CN" altLang="en-US" sz="28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7045" y="311317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79933" y="2784348"/>
            <a:ext cx="2364067" cy="23591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b="13829"/>
          <a:stretch>
            <a:fillRect/>
          </a:stretch>
        </p:blipFill>
        <p:spPr>
          <a:xfrm>
            <a:off x="1061085" y="713740"/>
            <a:ext cx="6441440" cy="3220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5624" y="505151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3059029"/>
            <a:ext cx="9249276" cy="17731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2724696"/>
            <a:ext cx="3113168" cy="24418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506076" y="3196874"/>
            <a:ext cx="2486027" cy="2265126"/>
          </a:xfrm>
          <a:prstGeom prst="rect">
            <a:avLst/>
          </a:prstGeom>
        </p:spPr>
      </p:pic>
      <p:grpSp>
        <p:nvGrpSpPr>
          <p:cNvPr id="23" name="PA-组合 26"/>
          <p:cNvGrpSpPr/>
          <p:nvPr>
            <p:custDataLst>
              <p:tags r:id="rId4"/>
            </p:custDataLst>
          </p:nvPr>
        </p:nvGrpSpPr>
        <p:grpSpPr>
          <a:xfrm>
            <a:off x="2627417" y="1331032"/>
            <a:ext cx="3877139" cy="1470862"/>
            <a:chOff x="996665" y="1467850"/>
            <a:chExt cx="5169519" cy="1961149"/>
          </a:xfrm>
        </p:grpSpPr>
        <p:pic>
          <p:nvPicPr>
            <p:cNvPr id="24" name="PA-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996665" y="1467850"/>
              <a:ext cx="5169519" cy="1961149"/>
            </a:xfrm>
            <a:prstGeom prst="rect">
              <a:avLst/>
            </a:prstGeom>
          </p:spPr>
        </p:pic>
        <p:sp>
          <p:nvSpPr>
            <p:cNvPr id="25" name="PA-矩形 11"/>
            <p:cNvSpPr/>
            <p:nvPr>
              <p:custDataLst>
                <p:tags r:id="rId7"/>
              </p:custDataLst>
            </p:nvPr>
          </p:nvSpPr>
          <p:spPr>
            <a:xfrm>
              <a:off x="1326266" y="1752935"/>
              <a:ext cx="4510315" cy="12311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 contourW="12700">
                <a:bevelT w="38100" h="38100"/>
                <a:contourClr>
                  <a:srgbClr val="0070C0"/>
                </a:contourClr>
              </a:sp3d>
            </a:bodyPr>
            <a:lstStyle/>
            <a:p>
              <a:pPr algn="dist">
                <a:defRPr/>
              </a:pPr>
              <a:r>
                <a:rPr lang="zh-CN" altLang="en-US" sz="5400" kern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谢谢观看</a:t>
              </a:r>
              <a:endParaRPr lang="zh-CN" altLang="en-US" sz="18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237" y="310841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276857" y="1048352"/>
            <a:ext cx="4708999" cy="32128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31356" y="1871503"/>
            <a:ext cx="1054950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342900"/>
            <a:r>
              <a:rPr lang="zh-CN" altLang="en-US" sz="5400" b="1" dirty="0">
                <a:solidFill>
                  <a:srgbClr val="40ABA5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5400" b="1" dirty="0">
              <a:solidFill>
                <a:srgbClr val="40ABA5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brightness-setting_68801"/>
          <p:cNvSpPr>
            <a:spLocks noChangeAspect="1"/>
          </p:cNvSpPr>
          <p:nvPr/>
        </p:nvSpPr>
        <p:spPr bwMode="auto">
          <a:xfrm>
            <a:off x="4863312" y="1576487"/>
            <a:ext cx="457264" cy="456517"/>
          </a:xfrm>
          <a:custGeom>
            <a:avLst/>
            <a:gdLst>
              <a:gd name="connsiteX0" fmla="*/ 302479 w 605734"/>
              <a:gd name="connsiteY0" fmla="*/ 518585 h 604745"/>
              <a:gd name="connsiteX1" fmla="*/ 345630 w 605734"/>
              <a:gd name="connsiteY1" fmla="*/ 561665 h 604745"/>
              <a:gd name="connsiteX2" fmla="*/ 302479 w 605734"/>
              <a:gd name="connsiteY2" fmla="*/ 604745 h 604745"/>
              <a:gd name="connsiteX3" fmla="*/ 259328 w 605734"/>
              <a:gd name="connsiteY3" fmla="*/ 561665 h 604745"/>
              <a:gd name="connsiteX4" fmla="*/ 302479 w 605734"/>
              <a:gd name="connsiteY4" fmla="*/ 518585 h 604745"/>
              <a:gd name="connsiteX5" fmla="*/ 490324 w 605734"/>
              <a:gd name="connsiteY5" fmla="*/ 446396 h 604745"/>
              <a:gd name="connsiteX6" fmla="*/ 533546 w 605734"/>
              <a:gd name="connsiteY6" fmla="*/ 489547 h 604745"/>
              <a:gd name="connsiteX7" fmla="*/ 490324 w 605734"/>
              <a:gd name="connsiteY7" fmla="*/ 532698 h 604745"/>
              <a:gd name="connsiteX8" fmla="*/ 447102 w 605734"/>
              <a:gd name="connsiteY8" fmla="*/ 489547 h 604745"/>
              <a:gd name="connsiteX9" fmla="*/ 490324 w 605734"/>
              <a:gd name="connsiteY9" fmla="*/ 446396 h 604745"/>
              <a:gd name="connsiteX10" fmla="*/ 114880 w 605734"/>
              <a:gd name="connsiteY10" fmla="*/ 446396 h 604745"/>
              <a:gd name="connsiteX11" fmla="*/ 158066 w 605734"/>
              <a:gd name="connsiteY11" fmla="*/ 489547 h 604745"/>
              <a:gd name="connsiteX12" fmla="*/ 114880 w 605734"/>
              <a:gd name="connsiteY12" fmla="*/ 532698 h 604745"/>
              <a:gd name="connsiteX13" fmla="*/ 71694 w 605734"/>
              <a:gd name="connsiteY13" fmla="*/ 489547 h 604745"/>
              <a:gd name="connsiteX14" fmla="*/ 114880 w 605734"/>
              <a:gd name="connsiteY14" fmla="*/ 446396 h 604745"/>
              <a:gd name="connsiteX15" fmla="*/ 562583 w 605734"/>
              <a:gd name="connsiteY15" fmla="*/ 259680 h 604745"/>
              <a:gd name="connsiteX16" fmla="*/ 605734 w 605734"/>
              <a:gd name="connsiteY16" fmla="*/ 302760 h 604745"/>
              <a:gd name="connsiteX17" fmla="*/ 562583 w 605734"/>
              <a:gd name="connsiteY17" fmla="*/ 345840 h 604745"/>
              <a:gd name="connsiteX18" fmla="*/ 519432 w 605734"/>
              <a:gd name="connsiteY18" fmla="*/ 302760 h 604745"/>
              <a:gd name="connsiteX19" fmla="*/ 562583 w 605734"/>
              <a:gd name="connsiteY19" fmla="*/ 259680 h 604745"/>
              <a:gd name="connsiteX20" fmla="*/ 43151 w 605734"/>
              <a:gd name="connsiteY20" fmla="*/ 259680 h 604745"/>
              <a:gd name="connsiteX21" fmla="*/ 86302 w 605734"/>
              <a:gd name="connsiteY21" fmla="*/ 302760 h 604745"/>
              <a:gd name="connsiteX22" fmla="*/ 43151 w 605734"/>
              <a:gd name="connsiteY22" fmla="*/ 345840 h 604745"/>
              <a:gd name="connsiteX23" fmla="*/ 0 w 605734"/>
              <a:gd name="connsiteY23" fmla="*/ 302760 h 604745"/>
              <a:gd name="connsiteX24" fmla="*/ 43151 w 605734"/>
              <a:gd name="connsiteY24" fmla="*/ 259680 h 604745"/>
              <a:gd name="connsiteX25" fmla="*/ 302479 w 605734"/>
              <a:gd name="connsiteY25" fmla="*/ 144024 h 604745"/>
              <a:gd name="connsiteX26" fmla="*/ 461428 w 605734"/>
              <a:gd name="connsiteY26" fmla="*/ 302726 h 604745"/>
              <a:gd name="connsiteX27" fmla="*/ 302479 w 605734"/>
              <a:gd name="connsiteY27" fmla="*/ 461428 h 604745"/>
              <a:gd name="connsiteX28" fmla="*/ 143530 w 605734"/>
              <a:gd name="connsiteY28" fmla="*/ 302726 h 604745"/>
              <a:gd name="connsiteX29" fmla="*/ 302479 w 605734"/>
              <a:gd name="connsiteY29" fmla="*/ 144024 h 604745"/>
              <a:gd name="connsiteX30" fmla="*/ 490324 w 605734"/>
              <a:gd name="connsiteY30" fmla="*/ 72118 h 604745"/>
              <a:gd name="connsiteX31" fmla="*/ 533546 w 605734"/>
              <a:gd name="connsiteY31" fmla="*/ 115198 h 604745"/>
              <a:gd name="connsiteX32" fmla="*/ 490324 w 605734"/>
              <a:gd name="connsiteY32" fmla="*/ 158278 h 604745"/>
              <a:gd name="connsiteX33" fmla="*/ 447102 w 605734"/>
              <a:gd name="connsiteY33" fmla="*/ 115198 h 604745"/>
              <a:gd name="connsiteX34" fmla="*/ 490324 w 605734"/>
              <a:gd name="connsiteY34" fmla="*/ 72118 h 604745"/>
              <a:gd name="connsiteX35" fmla="*/ 114880 w 605734"/>
              <a:gd name="connsiteY35" fmla="*/ 72118 h 604745"/>
              <a:gd name="connsiteX36" fmla="*/ 158066 w 605734"/>
              <a:gd name="connsiteY36" fmla="*/ 115198 h 604745"/>
              <a:gd name="connsiteX37" fmla="*/ 114880 w 605734"/>
              <a:gd name="connsiteY37" fmla="*/ 158278 h 604745"/>
              <a:gd name="connsiteX38" fmla="*/ 71694 w 605734"/>
              <a:gd name="connsiteY38" fmla="*/ 115198 h 604745"/>
              <a:gd name="connsiteX39" fmla="*/ 114880 w 605734"/>
              <a:gd name="connsiteY39" fmla="*/ 72118 h 604745"/>
              <a:gd name="connsiteX40" fmla="*/ 302620 w 605734"/>
              <a:gd name="connsiteY40" fmla="*/ 0 h 604745"/>
              <a:gd name="connsiteX41" fmla="*/ 345771 w 605734"/>
              <a:gd name="connsiteY41" fmla="*/ 43080 h 604745"/>
              <a:gd name="connsiteX42" fmla="*/ 302620 w 605734"/>
              <a:gd name="connsiteY42" fmla="*/ 86160 h 604745"/>
              <a:gd name="connsiteX43" fmla="*/ 259469 w 605734"/>
              <a:gd name="connsiteY43" fmla="*/ 43080 h 604745"/>
              <a:gd name="connsiteX44" fmla="*/ 302620 w 605734"/>
              <a:gd name="connsiteY4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5734" h="604745">
                <a:moveTo>
                  <a:pt x="302479" y="518585"/>
                </a:moveTo>
                <a:cubicBezTo>
                  <a:pt x="326311" y="518585"/>
                  <a:pt x="345630" y="537873"/>
                  <a:pt x="345630" y="561665"/>
                </a:cubicBezTo>
                <a:cubicBezTo>
                  <a:pt x="345630" y="585457"/>
                  <a:pt x="326311" y="604745"/>
                  <a:pt x="302479" y="604745"/>
                </a:cubicBezTo>
                <a:cubicBezTo>
                  <a:pt x="278647" y="604745"/>
                  <a:pt x="259328" y="585457"/>
                  <a:pt x="259328" y="561665"/>
                </a:cubicBezTo>
                <a:cubicBezTo>
                  <a:pt x="259328" y="537873"/>
                  <a:pt x="278647" y="518585"/>
                  <a:pt x="302479" y="518585"/>
                </a:cubicBezTo>
                <a:close/>
                <a:moveTo>
                  <a:pt x="490324" y="446396"/>
                </a:moveTo>
                <a:cubicBezTo>
                  <a:pt x="514195" y="446396"/>
                  <a:pt x="533546" y="465715"/>
                  <a:pt x="533546" y="489547"/>
                </a:cubicBezTo>
                <a:cubicBezTo>
                  <a:pt x="533546" y="513379"/>
                  <a:pt x="514195" y="532698"/>
                  <a:pt x="490324" y="532698"/>
                </a:cubicBezTo>
                <a:cubicBezTo>
                  <a:pt x="466453" y="532698"/>
                  <a:pt x="447102" y="513379"/>
                  <a:pt x="447102" y="489547"/>
                </a:cubicBezTo>
                <a:cubicBezTo>
                  <a:pt x="447102" y="465715"/>
                  <a:pt x="466453" y="446396"/>
                  <a:pt x="490324" y="446396"/>
                </a:cubicBezTo>
                <a:close/>
                <a:moveTo>
                  <a:pt x="114880" y="446396"/>
                </a:moveTo>
                <a:cubicBezTo>
                  <a:pt x="138731" y="446396"/>
                  <a:pt x="158066" y="465715"/>
                  <a:pt x="158066" y="489547"/>
                </a:cubicBezTo>
                <a:cubicBezTo>
                  <a:pt x="158066" y="513379"/>
                  <a:pt x="138731" y="532698"/>
                  <a:pt x="114880" y="532698"/>
                </a:cubicBezTo>
                <a:cubicBezTo>
                  <a:pt x="91029" y="532698"/>
                  <a:pt x="71694" y="513379"/>
                  <a:pt x="71694" y="489547"/>
                </a:cubicBezTo>
                <a:cubicBezTo>
                  <a:pt x="71694" y="465715"/>
                  <a:pt x="91029" y="446396"/>
                  <a:pt x="114880" y="446396"/>
                </a:cubicBezTo>
                <a:close/>
                <a:moveTo>
                  <a:pt x="562583" y="259680"/>
                </a:moveTo>
                <a:cubicBezTo>
                  <a:pt x="586415" y="259680"/>
                  <a:pt x="605734" y="278968"/>
                  <a:pt x="605734" y="302760"/>
                </a:cubicBezTo>
                <a:cubicBezTo>
                  <a:pt x="605734" y="326552"/>
                  <a:pt x="586415" y="345840"/>
                  <a:pt x="562583" y="345840"/>
                </a:cubicBezTo>
                <a:cubicBezTo>
                  <a:pt x="538751" y="345840"/>
                  <a:pt x="519432" y="326552"/>
                  <a:pt x="519432" y="302760"/>
                </a:cubicBezTo>
                <a:cubicBezTo>
                  <a:pt x="519432" y="278968"/>
                  <a:pt x="538751" y="259680"/>
                  <a:pt x="562583" y="259680"/>
                </a:cubicBezTo>
                <a:close/>
                <a:moveTo>
                  <a:pt x="43151" y="259680"/>
                </a:moveTo>
                <a:cubicBezTo>
                  <a:pt x="66983" y="259680"/>
                  <a:pt x="86302" y="278968"/>
                  <a:pt x="86302" y="302760"/>
                </a:cubicBezTo>
                <a:cubicBezTo>
                  <a:pt x="86302" y="326552"/>
                  <a:pt x="66983" y="345840"/>
                  <a:pt x="43151" y="345840"/>
                </a:cubicBezTo>
                <a:cubicBezTo>
                  <a:pt x="19319" y="345840"/>
                  <a:pt x="0" y="326552"/>
                  <a:pt x="0" y="302760"/>
                </a:cubicBezTo>
                <a:cubicBezTo>
                  <a:pt x="0" y="278968"/>
                  <a:pt x="19319" y="259680"/>
                  <a:pt x="43151" y="259680"/>
                </a:cubicBezTo>
                <a:close/>
                <a:moveTo>
                  <a:pt x="302479" y="144024"/>
                </a:moveTo>
                <a:cubicBezTo>
                  <a:pt x="390264" y="144024"/>
                  <a:pt x="461428" y="215077"/>
                  <a:pt x="461428" y="302726"/>
                </a:cubicBezTo>
                <a:cubicBezTo>
                  <a:pt x="461428" y="390375"/>
                  <a:pt x="390264" y="461428"/>
                  <a:pt x="302479" y="461428"/>
                </a:cubicBezTo>
                <a:cubicBezTo>
                  <a:pt x="214694" y="461428"/>
                  <a:pt x="143530" y="390375"/>
                  <a:pt x="143530" y="302726"/>
                </a:cubicBezTo>
                <a:cubicBezTo>
                  <a:pt x="143530" y="215077"/>
                  <a:pt x="214694" y="144024"/>
                  <a:pt x="302479" y="144024"/>
                </a:cubicBezTo>
                <a:close/>
                <a:moveTo>
                  <a:pt x="490324" y="72118"/>
                </a:moveTo>
                <a:cubicBezTo>
                  <a:pt x="514195" y="72118"/>
                  <a:pt x="533546" y="91406"/>
                  <a:pt x="533546" y="115198"/>
                </a:cubicBezTo>
                <a:cubicBezTo>
                  <a:pt x="533546" y="138990"/>
                  <a:pt x="514195" y="158278"/>
                  <a:pt x="490324" y="158278"/>
                </a:cubicBezTo>
                <a:cubicBezTo>
                  <a:pt x="466453" y="158278"/>
                  <a:pt x="447102" y="138990"/>
                  <a:pt x="447102" y="115198"/>
                </a:cubicBezTo>
                <a:cubicBezTo>
                  <a:pt x="447102" y="91406"/>
                  <a:pt x="466453" y="72118"/>
                  <a:pt x="490324" y="72118"/>
                </a:cubicBezTo>
                <a:close/>
                <a:moveTo>
                  <a:pt x="114880" y="72118"/>
                </a:moveTo>
                <a:cubicBezTo>
                  <a:pt x="138731" y="72118"/>
                  <a:pt x="158066" y="91406"/>
                  <a:pt x="158066" y="115198"/>
                </a:cubicBezTo>
                <a:cubicBezTo>
                  <a:pt x="158066" y="138990"/>
                  <a:pt x="138731" y="158278"/>
                  <a:pt x="114880" y="158278"/>
                </a:cubicBezTo>
                <a:cubicBezTo>
                  <a:pt x="91029" y="158278"/>
                  <a:pt x="71694" y="138990"/>
                  <a:pt x="71694" y="115198"/>
                </a:cubicBezTo>
                <a:cubicBezTo>
                  <a:pt x="71694" y="91406"/>
                  <a:pt x="91029" y="72118"/>
                  <a:pt x="114880" y="72118"/>
                </a:cubicBezTo>
                <a:close/>
                <a:moveTo>
                  <a:pt x="302620" y="0"/>
                </a:moveTo>
                <a:cubicBezTo>
                  <a:pt x="326452" y="0"/>
                  <a:pt x="345771" y="19288"/>
                  <a:pt x="345771" y="43080"/>
                </a:cubicBezTo>
                <a:cubicBezTo>
                  <a:pt x="345771" y="66872"/>
                  <a:pt x="326452" y="86160"/>
                  <a:pt x="302620" y="86160"/>
                </a:cubicBezTo>
                <a:cubicBezTo>
                  <a:pt x="278788" y="86160"/>
                  <a:pt x="259469" y="66872"/>
                  <a:pt x="259469" y="43080"/>
                </a:cubicBezTo>
                <a:cubicBezTo>
                  <a:pt x="259469" y="19288"/>
                  <a:pt x="278788" y="0"/>
                  <a:pt x="302620" y="0"/>
                </a:cubicBezTo>
                <a:close/>
              </a:path>
            </a:pathLst>
          </a:custGeom>
          <a:solidFill>
            <a:srgbClr val="FFD50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57825" y="1620202"/>
            <a:ext cx="2299335" cy="6838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家长表率巧监督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342900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7696" y="2216214"/>
            <a:ext cx="3165408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线上学习按要求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7825" y="2860357"/>
            <a:ext cx="350139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线上学习遇难题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57695" y="3421792"/>
            <a:ext cx="2781299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学习效率齐努力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brightness-setting_68801"/>
          <p:cNvSpPr>
            <a:spLocks noChangeAspect="1"/>
          </p:cNvSpPr>
          <p:nvPr/>
        </p:nvSpPr>
        <p:spPr bwMode="auto">
          <a:xfrm>
            <a:off x="4867896" y="2198279"/>
            <a:ext cx="457264" cy="456517"/>
          </a:xfrm>
          <a:custGeom>
            <a:avLst/>
            <a:gdLst>
              <a:gd name="connsiteX0" fmla="*/ 302479 w 605734"/>
              <a:gd name="connsiteY0" fmla="*/ 518585 h 604745"/>
              <a:gd name="connsiteX1" fmla="*/ 345630 w 605734"/>
              <a:gd name="connsiteY1" fmla="*/ 561665 h 604745"/>
              <a:gd name="connsiteX2" fmla="*/ 302479 w 605734"/>
              <a:gd name="connsiteY2" fmla="*/ 604745 h 604745"/>
              <a:gd name="connsiteX3" fmla="*/ 259328 w 605734"/>
              <a:gd name="connsiteY3" fmla="*/ 561665 h 604745"/>
              <a:gd name="connsiteX4" fmla="*/ 302479 w 605734"/>
              <a:gd name="connsiteY4" fmla="*/ 518585 h 604745"/>
              <a:gd name="connsiteX5" fmla="*/ 490324 w 605734"/>
              <a:gd name="connsiteY5" fmla="*/ 446396 h 604745"/>
              <a:gd name="connsiteX6" fmla="*/ 533546 w 605734"/>
              <a:gd name="connsiteY6" fmla="*/ 489547 h 604745"/>
              <a:gd name="connsiteX7" fmla="*/ 490324 w 605734"/>
              <a:gd name="connsiteY7" fmla="*/ 532698 h 604745"/>
              <a:gd name="connsiteX8" fmla="*/ 447102 w 605734"/>
              <a:gd name="connsiteY8" fmla="*/ 489547 h 604745"/>
              <a:gd name="connsiteX9" fmla="*/ 490324 w 605734"/>
              <a:gd name="connsiteY9" fmla="*/ 446396 h 604745"/>
              <a:gd name="connsiteX10" fmla="*/ 114880 w 605734"/>
              <a:gd name="connsiteY10" fmla="*/ 446396 h 604745"/>
              <a:gd name="connsiteX11" fmla="*/ 158066 w 605734"/>
              <a:gd name="connsiteY11" fmla="*/ 489547 h 604745"/>
              <a:gd name="connsiteX12" fmla="*/ 114880 w 605734"/>
              <a:gd name="connsiteY12" fmla="*/ 532698 h 604745"/>
              <a:gd name="connsiteX13" fmla="*/ 71694 w 605734"/>
              <a:gd name="connsiteY13" fmla="*/ 489547 h 604745"/>
              <a:gd name="connsiteX14" fmla="*/ 114880 w 605734"/>
              <a:gd name="connsiteY14" fmla="*/ 446396 h 604745"/>
              <a:gd name="connsiteX15" fmla="*/ 562583 w 605734"/>
              <a:gd name="connsiteY15" fmla="*/ 259680 h 604745"/>
              <a:gd name="connsiteX16" fmla="*/ 605734 w 605734"/>
              <a:gd name="connsiteY16" fmla="*/ 302760 h 604745"/>
              <a:gd name="connsiteX17" fmla="*/ 562583 w 605734"/>
              <a:gd name="connsiteY17" fmla="*/ 345840 h 604745"/>
              <a:gd name="connsiteX18" fmla="*/ 519432 w 605734"/>
              <a:gd name="connsiteY18" fmla="*/ 302760 h 604745"/>
              <a:gd name="connsiteX19" fmla="*/ 562583 w 605734"/>
              <a:gd name="connsiteY19" fmla="*/ 259680 h 604745"/>
              <a:gd name="connsiteX20" fmla="*/ 43151 w 605734"/>
              <a:gd name="connsiteY20" fmla="*/ 259680 h 604745"/>
              <a:gd name="connsiteX21" fmla="*/ 86302 w 605734"/>
              <a:gd name="connsiteY21" fmla="*/ 302760 h 604745"/>
              <a:gd name="connsiteX22" fmla="*/ 43151 w 605734"/>
              <a:gd name="connsiteY22" fmla="*/ 345840 h 604745"/>
              <a:gd name="connsiteX23" fmla="*/ 0 w 605734"/>
              <a:gd name="connsiteY23" fmla="*/ 302760 h 604745"/>
              <a:gd name="connsiteX24" fmla="*/ 43151 w 605734"/>
              <a:gd name="connsiteY24" fmla="*/ 259680 h 604745"/>
              <a:gd name="connsiteX25" fmla="*/ 302479 w 605734"/>
              <a:gd name="connsiteY25" fmla="*/ 144024 h 604745"/>
              <a:gd name="connsiteX26" fmla="*/ 461428 w 605734"/>
              <a:gd name="connsiteY26" fmla="*/ 302726 h 604745"/>
              <a:gd name="connsiteX27" fmla="*/ 302479 w 605734"/>
              <a:gd name="connsiteY27" fmla="*/ 461428 h 604745"/>
              <a:gd name="connsiteX28" fmla="*/ 143530 w 605734"/>
              <a:gd name="connsiteY28" fmla="*/ 302726 h 604745"/>
              <a:gd name="connsiteX29" fmla="*/ 302479 w 605734"/>
              <a:gd name="connsiteY29" fmla="*/ 144024 h 604745"/>
              <a:gd name="connsiteX30" fmla="*/ 490324 w 605734"/>
              <a:gd name="connsiteY30" fmla="*/ 72118 h 604745"/>
              <a:gd name="connsiteX31" fmla="*/ 533546 w 605734"/>
              <a:gd name="connsiteY31" fmla="*/ 115198 h 604745"/>
              <a:gd name="connsiteX32" fmla="*/ 490324 w 605734"/>
              <a:gd name="connsiteY32" fmla="*/ 158278 h 604745"/>
              <a:gd name="connsiteX33" fmla="*/ 447102 w 605734"/>
              <a:gd name="connsiteY33" fmla="*/ 115198 h 604745"/>
              <a:gd name="connsiteX34" fmla="*/ 490324 w 605734"/>
              <a:gd name="connsiteY34" fmla="*/ 72118 h 604745"/>
              <a:gd name="connsiteX35" fmla="*/ 114880 w 605734"/>
              <a:gd name="connsiteY35" fmla="*/ 72118 h 604745"/>
              <a:gd name="connsiteX36" fmla="*/ 158066 w 605734"/>
              <a:gd name="connsiteY36" fmla="*/ 115198 h 604745"/>
              <a:gd name="connsiteX37" fmla="*/ 114880 w 605734"/>
              <a:gd name="connsiteY37" fmla="*/ 158278 h 604745"/>
              <a:gd name="connsiteX38" fmla="*/ 71694 w 605734"/>
              <a:gd name="connsiteY38" fmla="*/ 115198 h 604745"/>
              <a:gd name="connsiteX39" fmla="*/ 114880 w 605734"/>
              <a:gd name="connsiteY39" fmla="*/ 72118 h 604745"/>
              <a:gd name="connsiteX40" fmla="*/ 302620 w 605734"/>
              <a:gd name="connsiteY40" fmla="*/ 0 h 604745"/>
              <a:gd name="connsiteX41" fmla="*/ 345771 w 605734"/>
              <a:gd name="connsiteY41" fmla="*/ 43080 h 604745"/>
              <a:gd name="connsiteX42" fmla="*/ 302620 w 605734"/>
              <a:gd name="connsiteY42" fmla="*/ 86160 h 604745"/>
              <a:gd name="connsiteX43" fmla="*/ 259469 w 605734"/>
              <a:gd name="connsiteY43" fmla="*/ 43080 h 604745"/>
              <a:gd name="connsiteX44" fmla="*/ 302620 w 605734"/>
              <a:gd name="connsiteY4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5734" h="604745">
                <a:moveTo>
                  <a:pt x="302479" y="518585"/>
                </a:moveTo>
                <a:cubicBezTo>
                  <a:pt x="326311" y="518585"/>
                  <a:pt x="345630" y="537873"/>
                  <a:pt x="345630" y="561665"/>
                </a:cubicBezTo>
                <a:cubicBezTo>
                  <a:pt x="345630" y="585457"/>
                  <a:pt x="326311" y="604745"/>
                  <a:pt x="302479" y="604745"/>
                </a:cubicBezTo>
                <a:cubicBezTo>
                  <a:pt x="278647" y="604745"/>
                  <a:pt x="259328" y="585457"/>
                  <a:pt x="259328" y="561665"/>
                </a:cubicBezTo>
                <a:cubicBezTo>
                  <a:pt x="259328" y="537873"/>
                  <a:pt x="278647" y="518585"/>
                  <a:pt x="302479" y="518585"/>
                </a:cubicBezTo>
                <a:close/>
                <a:moveTo>
                  <a:pt x="490324" y="446396"/>
                </a:moveTo>
                <a:cubicBezTo>
                  <a:pt x="514195" y="446396"/>
                  <a:pt x="533546" y="465715"/>
                  <a:pt x="533546" y="489547"/>
                </a:cubicBezTo>
                <a:cubicBezTo>
                  <a:pt x="533546" y="513379"/>
                  <a:pt x="514195" y="532698"/>
                  <a:pt x="490324" y="532698"/>
                </a:cubicBezTo>
                <a:cubicBezTo>
                  <a:pt x="466453" y="532698"/>
                  <a:pt x="447102" y="513379"/>
                  <a:pt x="447102" y="489547"/>
                </a:cubicBezTo>
                <a:cubicBezTo>
                  <a:pt x="447102" y="465715"/>
                  <a:pt x="466453" y="446396"/>
                  <a:pt x="490324" y="446396"/>
                </a:cubicBezTo>
                <a:close/>
                <a:moveTo>
                  <a:pt x="114880" y="446396"/>
                </a:moveTo>
                <a:cubicBezTo>
                  <a:pt x="138731" y="446396"/>
                  <a:pt x="158066" y="465715"/>
                  <a:pt x="158066" y="489547"/>
                </a:cubicBezTo>
                <a:cubicBezTo>
                  <a:pt x="158066" y="513379"/>
                  <a:pt x="138731" y="532698"/>
                  <a:pt x="114880" y="532698"/>
                </a:cubicBezTo>
                <a:cubicBezTo>
                  <a:pt x="91029" y="532698"/>
                  <a:pt x="71694" y="513379"/>
                  <a:pt x="71694" y="489547"/>
                </a:cubicBezTo>
                <a:cubicBezTo>
                  <a:pt x="71694" y="465715"/>
                  <a:pt x="91029" y="446396"/>
                  <a:pt x="114880" y="446396"/>
                </a:cubicBezTo>
                <a:close/>
                <a:moveTo>
                  <a:pt x="562583" y="259680"/>
                </a:moveTo>
                <a:cubicBezTo>
                  <a:pt x="586415" y="259680"/>
                  <a:pt x="605734" y="278968"/>
                  <a:pt x="605734" y="302760"/>
                </a:cubicBezTo>
                <a:cubicBezTo>
                  <a:pt x="605734" y="326552"/>
                  <a:pt x="586415" y="345840"/>
                  <a:pt x="562583" y="345840"/>
                </a:cubicBezTo>
                <a:cubicBezTo>
                  <a:pt x="538751" y="345840"/>
                  <a:pt x="519432" y="326552"/>
                  <a:pt x="519432" y="302760"/>
                </a:cubicBezTo>
                <a:cubicBezTo>
                  <a:pt x="519432" y="278968"/>
                  <a:pt x="538751" y="259680"/>
                  <a:pt x="562583" y="259680"/>
                </a:cubicBezTo>
                <a:close/>
                <a:moveTo>
                  <a:pt x="43151" y="259680"/>
                </a:moveTo>
                <a:cubicBezTo>
                  <a:pt x="66983" y="259680"/>
                  <a:pt x="86302" y="278968"/>
                  <a:pt x="86302" y="302760"/>
                </a:cubicBezTo>
                <a:cubicBezTo>
                  <a:pt x="86302" y="326552"/>
                  <a:pt x="66983" y="345840"/>
                  <a:pt x="43151" y="345840"/>
                </a:cubicBezTo>
                <a:cubicBezTo>
                  <a:pt x="19319" y="345840"/>
                  <a:pt x="0" y="326552"/>
                  <a:pt x="0" y="302760"/>
                </a:cubicBezTo>
                <a:cubicBezTo>
                  <a:pt x="0" y="278968"/>
                  <a:pt x="19319" y="259680"/>
                  <a:pt x="43151" y="259680"/>
                </a:cubicBezTo>
                <a:close/>
                <a:moveTo>
                  <a:pt x="302479" y="144024"/>
                </a:moveTo>
                <a:cubicBezTo>
                  <a:pt x="390264" y="144024"/>
                  <a:pt x="461428" y="215077"/>
                  <a:pt x="461428" y="302726"/>
                </a:cubicBezTo>
                <a:cubicBezTo>
                  <a:pt x="461428" y="390375"/>
                  <a:pt x="390264" y="461428"/>
                  <a:pt x="302479" y="461428"/>
                </a:cubicBezTo>
                <a:cubicBezTo>
                  <a:pt x="214694" y="461428"/>
                  <a:pt x="143530" y="390375"/>
                  <a:pt x="143530" y="302726"/>
                </a:cubicBezTo>
                <a:cubicBezTo>
                  <a:pt x="143530" y="215077"/>
                  <a:pt x="214694" y="144024"/>
                  <a:pt x="302479" y="144024"/>
                </a:cubicBezTo>
                <a:close/>
                <a:moveTo>
                  <a:pt x="490324" y="72118"/>
                </a:moveTo>
                <a:cubicBezTo>
                  <a:pt x="514195" y="72118"/>
                  <a:pt x="533546" y="91406"/>
                  <a:pt x="533546" y="115198"/>
                </a:cubicBezTo>
                <a:cubicBezTo>
                  <a:pt x="533546" y="138990"/>
                  <a:pt x="514195" y="158278"/>
                  <a:pt x="490324" y="158278"/>
                </a:cubicBezTo>
                <a:cubicBezTo>
                  <a:pt x="466453" y="158278"/>
                  <a:pt x="447102" y="138990"/>
                  <a:pt x="447102" y="115198"/>
                </a:cubicBezTo>
                <a:cubicBezTo>
                  <a:pt x="447102" y="91406"/>
                  <a:pt x="466453" y="72118"/>
                  <a:pt x="490324" y="72118"/>
                </a:cubicBezTo>
                <a:close/>
                <a:moveTo>
                  <a:pt x="114880" y="72118"/>
                </a:moveTo>
                <a:cubicBezTo>
                  <a:pt x="138731" y="72118"/>
                  <a:pt x="158066" y="91406"/>
                  <a:pt x="158066" y="115198"/>
                </a:cubicBezTo>
                <a:cubicBezTo>
                  <a:pt x="158066" y="138990"/>
                  <a:pt x="138731" y="158278"/>
                  <a:pt x="114880" y="158278"/>
                </a:cubicBezTo>
                <a:cubicBezTo>
                  <a:pt x="91029" y="158278"/>
                  <a:pt x="71694" y="138990"/>
                  <a:pt x="71694" y="115198"/>
                </a:cubicBezTo>
                <a:cubicBezTo>
                  <a:pt x="71694" y="91406"/>
                  <a:pt x="91029" y="72118"/>
                  <a:pt x="114880" y="72118"/>
                </a:cubicBezTo>
                <a:close/>
                <a:moveTo>
                  <a:pt x="302620" y="0"/>
                </a:moveTo>
                <a:cubicBezTo>
                  <a:pt x="326452" y="0"/>
                  <a:pt x="345771" y="19288"/>
                  <a:pt x="345771" y="43080"/>
                </a:cubicBezTo>
                <a:cubicBezTo>
                  <a:pt x="345771" y="66872"/>
                  <a:pt x="326452" y="86160"/>
                  <a:pt x="302620" y="86160"/>
                </a:cubicBezTo>
                <a:cubicBezTo>
                  <a:pt x="278788" y="86160"/>
                  <a:pt x="259469" y="66872"/>
                  <a:pt x="259469" y="43080"/>
                </a:cubicBezTo>
                <a:cubicBezTo>
                  <a:pt x="259469" y="19288"/>
                  <a:pt x="278788" y="0"/>
                  <a:pt x="302620" y="0"/>
                </a:cubicBezTo>
                <a:close/>
              </a:path>
            </a:pathLst>
          </a:custGeom>
          <a:solidFill>
            <a:srgbClr val="FFD50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brightness-setting_68801"/>
          <p:cNvSpPr>
            <a:spLocks noChangeAspect="1"/>
          </p:cNvSpPr>
          <p:nvPr/>
        </p:nvSpPr>
        <p:spPr bwMode="auto">
          <a:xfrm>
            <a:off x="4867896" y="2773194"/>
            <a:ext cx="457264" cy="456517"/>
          </a:xfrm>
          <a:custGeom>
            <a:avLst/>
            <a:gdLst>
              <a:gd name="connsiteX0" fmla="*/ 302479 w 605734"/>
              <a:gd name="connsiteY0" fmla="*/ 518585 h 604745"/>
              <a:gd name="connsiteX1" fmla="*/ 345630 w 605734"/>
              <a:gd name="connsiteY1" fmla="*/ 561665 h 604745"/>
              <a:gd name="connsiteX2" fmla="*/ 302479 w 605734"/>
              <a:gd name="connsiteY2" fmla="*/ 604745 h 604745"/>
              <a:gd name="connsiteX3" fmla="*/ 259328 w 605734"/>
              <a:gd name="connsiteY3" fmla="*/ 561665 h 604745"/>
              <a:gd name="connsiteX4" fmla="*/ 302479 w 605734"/>
              <a:gd name="connsiteY4" fmla="*/ 518585 h 604745"/>
              <a:gd name="connsiteX5" fmla="*/ 490324 w 605734"/>
              <a:gd name="connsiteY5" fmla="*/ 446396 h 604745"/>
              <a:gd name="connsiteX6" fmla="*/ 533546 w 605734"/>
              <a:gd name="connsiteY6" fmla="*/ 489547 h 604745"/>
              <a:gd name="connsiteX7" fmla="*/ 490324 w 605734"/>
              <a:gd name="connsiteY7" fmla="*/ 532698 h 604745"/>
              <a:gd name="connsiteX8" fmla="*/ 447102 w 605734"/>
              <a:gd name="connsiteY8" fmla="*/ 489547 h 604745"/>
              <a:gd name="connsiteX9" fmla="*/ 490324 w 605734"/>
              <a:gd name="connsiteY9" fmla="*/ 446396 h 604745"/>
              <a:gd name="connsiteX10" fmla="*/ 114880 w 605734"/>
              <a:gd name="connsiteY10" fmla="*/ 446396 h 604745"/>
              <a:gd name="connsiteX11" fmla="*/ 158066 w 605734"/>
              <a:gd name="connsiteY11" fmla="*/ 489547 h 604745"/>
              <a:gd name="connsiteX12" fmla="*/ 114880 w 605734"/>
              <a:gd name="connsiteY12" fmla="*/ 532698 h 604745"/>
              <a:gd name="connsiteX13" fmla="*/ 71694 w 605734"/>
              <a:gd name="connsiteY13" fmla="*/ 489547 h 604745"/>
              <a:gd name="connsiteX14" fmla="*/ 114880 w 605734"/>
              <a:gd name="connsiteY14" fmla="*/ 446396 h 604745"/>
              <a:gd name="connsiteX15" fmla="*/ 562583 w 605734"/>
              <a:gd name="connsiteY15" fmla="*/ 259680 h 604745"/>
              <a:gd name="connsiteX16" fmla="*/ 605734 w 605734"/>
              <a:gd name="connsiteY16" fmla="*/ 302760 h 604745"/>
              <a:gd name="connsiteX17" fmla="*/ 562583 w 605734"/>
              <a:gd name="connsiteY17" fmla="*/ 345840 h 604745"/>
              <a:gd name="connsiteX18" fmla="*/ 519432 w 605734"/>
              <a:gd name="connsiteY18" fmla="*/ 302760 h 604745"/>
              <a:gd name="connsiteX19" fmla="*/ 562583 w 605734"/>
              <a:gd name="connsiteY19" fmla="*/ 259680 h 604745"/>
              <a:gd name="connsiteX20" fmla="*/ 43151 w 605734"/>
              <a:gd name="connsiteY20" fmla="*/ 259680 h 604745"/>
              <a:gd name="connsiteX21" fmla="*/ 86302 w 605734"/>
              <a:gd name="connsiteY21" fmla="*/ 302760 h 604745"/>
              <a:gd name="connsiteX22" fmla="*/ 43151 w 605734"/>
              <a:gd name="connsiteY22" fmla="*/ 345840 h 604745"/>
              <a:gd name="connsiteX23" fmla="*/ 0 w 605734"/>
              <a:gd name="connsiteY23" fmla="*/ 302760 h 604745"/>
              <a:gd name="connsiteX24" fmla="*/ 43151 w 605734"/>
              <a:gd name="connsiteY24" fmla="*/ 259680 h 604745"/>
              <a:gd name="connsiteX25" fmla="*/ 302479 w 605734"/>
              <a:gd name="connsiteY25" fmla="*/ 144024 h 604745"/>
              <a:gd name="connsiteX26" fmla="*/ 461428 w 605734"/>
              <a:gd name="connsiteY26" fmla="*/ 302726 h 604745"/>
              <a:gd name="connsiteX27" fmla="*/ 302479 w 605734"/>
              <a:gd name="connsiteY27" fmla="*/ 461428 h 604745"/>
              <a:gd name="connsiteX28" fmla="*/ 143530 w 605734"/>
              <a:gd name="connsiteY28" fmla="*/ 302726 h 604745"/>
              <a:gd name="connsiteX29" fmla="*/ 302479 w 605734"/>
              <a:gd name="connsiteY29" fmla="*/ 144024 h 604745"/>
              <a:gd name="connsiteX30" fmla="*/ 490324 w 605734"/>
              <a:gd name="connsiteY30" fmla="*/ 72118 h 604745"/>
              <a:gd name="connsiteX31" fmla="*/ 533546 w 605734"/>
              <a:gd name="connsiteY31" fmla="*/ 115198 h 604745"/>
              <a:gd name="connsiteX32" fmla="*/ 490324 w 605734"/>
              <a:gd name="connsiteY32" fmla="*/ 158278 h 604745"/>
              <a:gd name="connsiteX33" fmla="*/ 447102 w 605734"/>
              <a:gd name="connsiteY33" fmla="*/ 115198 h 604745"/>
              <a:gd name="connsiteX34" fmla="*/ 490324 w 605734"/>
              <a:gd name="connsiteY34" fmla="*/ 72118 h 604745"/>
              <a:gd name="connsiteX35" fmla="*/ 114880 w 605734"/>
              <a:gd name="connsiteY35" fmla="*/ 72118 h 604745"/>
              <a:gd name="connsiteX36" fmla="*/ 158066 w 605734"/>
              <a:gd name="connsiteY36" fmla="*/ 115198 h 604745"/>
              <a:gd name="connsiteX37" fmla="*/ 114880 w 605734"/>
              <a:gd name="connsiteY37" fmla="*/ 158278 h 604745"/>
              <a:gd name="connsiteX38" fmla="*/ 71694 w 605734"/>
              <a:gd name="connsiteY38" fmla="*/ 115198 h 604745"/>
              <a:gd name="connsiteX39" fmla="*/ 114880 w 605734"/>
              <a:gd name="connsiteY39" fmla="*/ 72118 h 604745"/>
              <a:gd name="connsiteX40" fmla="*/ 302620 w 605734"/>
              <a:gd name="connsiteY40" fmla="*/ 0 h 604745"/>
              <a:gd name="connsiteX41" fmla="*/ 345771 w 605734"/>
              <a:gd name="connsiteY41" fmla="*/ 43080 h 604745"/>
              <a:gd name="connsiteX42" fmla="*/ 302620 w 605734"/>
              <a:gd name="connsiteY42" fmla="*/ 86160 h 604745"/>
              <a:gd name="connsiteX43" fmla="*/ 259469 w 605734"/>
              <a:gd name="connsiteY43" fmla="*/ 43080 h 604745"/>
              <a:gd name="connsiteX44" fmla="*/ 302620 w 605734"/>
              <a:gd name="connsiteY4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5734" h="604745">
                <a:moveTo>
                  <a:pt x="302479" y="518585"/>
                </a:moveTo>
                <a:cubicBezTo>
                  <a:pt x="326311" y="518585"/>
                  <a:pt x="345630" y="537873"/>
                  <a:pt x="345630" y="561665"/>
                </a:cubicBezTo>
                <a:cubicBezTo>
                  <a:pt x="345630" y="585457"/>
                  <a:pt x="326311" y="604745"/>
                  <a:pt x="302479" y="604745"/>
                </a:cubicBezTo>
                <a:cubicBezTo>
                  <a:pt x="278647" y="604745"/>
                  <a:pt x="259328" y="585457"/>
                  <a:pt x="259328" y="561665"/>
                </a:cubicBezTo>
                <a:cubicBezTo>
                  <a:pt x="259328" y="537873"/>
                  <a:pt x="278647" y="518585"/>
                  <a:pt x="302479" y="518585"/>
                </a:cubicBezTo>
                <a:close/>
                <a:moveTo>
                  <a:pt x="490324" y="446396"/>
                </a:moveTo>
                <a:cubicBezTo>
                  <a:pt x="514195" y="446396"/>
                  <a:pt x="533546" y="465715"/>
                  <a:pt x="533546" y="489547"/>
                </a:cubicBezTo>
                <a:cubicBezTo>
                  <a:pt x="533546" y="513379"/>
                  <a:pt x="514195" y="532698"/>
                  <a:pt x="490324" y="532698"/>
                </a:cubicBezTo>
                <a:cubicBezTo>
                  <a:pt x="466453" y="532698"/>
                  <a:pt x="447102" y="513379"/>
                  <a:pt x="447102" y="489547"/>
                </a:cubicBezTo>
                <a:cubicBezTo>
                  <a:pt x="447102" y="465715"/>
                  <a:pt x="466453" y="446396"/>
                  <a:pt x="490324" y="446396"/>
                </a:cubicBezTo>
                <a:close/>
                <a:moveTo>
                  <a:pt x="114880" y="446396"/>
                </a:moveTo>
                <a:cubicBezTo>
                  <a:pt x="138731" y="446396"/>
                  <a:pt x="158066" y="465715"/>
                  <a:pt x="158066" y="489547"/>
                </a:cubicBezTo>
                <a:cubicBezTo>
                  <a:pt x="158066" y="513379"/>
                  <a:pt x="138731" y="532698"/>
                  <a:pt x="114880" y="532698"/>
                </a:cubicBezTo>
                <a:cubicBezTo>
                  <a:pt x="91029" y="532698"/>
                  <a:pt x="71694" y="513379"/>
                  <a:pt x="71694" y="489547"/>
                </a:cubicBezTo>
                <a:cubicBezTo>
                  <a:pt x="71694" y="465715"/>
                  <a:pt x="91029" y="446396"/>
                  <a:pt x="114880" y="446396"/>
                </a:cubicBezTo>
                <a:close/>
                <a:moveTo>
                  <a:pt x="562583" y="259680"/>
                </a:moveTo>
                <a:cubicBezTo>
                  <a:pt x="586415" y="259680"/>
                  <a:pt x="605734" y="278968"/>
                  <a:pt x="605734" y="302760"/>
                </a:cubicBezTo>
                <a:cubicBezTo>
                  <a:pt x="605734" y="326552"/>
                  <a:pt x="586415" y="345840"/>
                  <a:pt x="562583" y="345840"/>
                </a:cubicBezTo>
                <a:cubicBezTo>
                  <a:pt x="538751" y="345840"/>
                  <a:pt x="519432" y="326552"/>
                  <a:pt x="519432" y="302760"/>
                </a:cubicBezTo>
                <a:cubicBezTo>
                  <a:pt x="519432" y="278968"/>
                  <a:pt x="538751" y="259680"/>
                  <a:pt x="562583" y="259680"/>
                </a:cubicBezTo>
                <a:close/>
                <a:moveTo>
                  <a:pt x="43151" y="259680"/>
                </a:moveTo>
                <a:cubicBezTo>
                  <a:pt x="66983" y="259680"/>
                  <a:pt x="86302" y="278968"/>
                  <a:pt x="86302" y="302760"/>
                </a:cubicBezTo>
                <a:cubicBezTo>
                  <a:pt x="86302" y="326552"/>
                  <a:pt x="66983" y="345840"/>
                  <a:pt x="43151" y="345840"/>
                </a:cubicBezTo>
                <a:cubicBezTo>
                  <a:pt x="19319" y="345840"/>
                  <a:pt x="0" y="326552"/>
                  <a:pt x="0" y="302760"/>
                </a:cubicBezTo>
                <a:cubicBezTo>
                  <a:pt x="0" y="278968"/>
                  <a:pt x="19319" y="259680"/>
                  <a:pt x="43151" y="259680"/>
                </a:cubicBezTo>
                <a:close/>
                <a:moveTo>
                  <a:pt x="302479" y="144024"/>
                </a:moveTo>
                <a:cubicBezTo>
                  <a:pt x="390264" y="144024"/>
                  <a:pt x="461428" y="215077"/>
                  <a:pt x="461428" y="302726"/>
                </a:cubicBezTo>
                <a:cubicBezTo>
                  <a:pt x="461428" y="390375"/>
                  <a:pt x="390264" y="461428"/>
                  <a:pt x="302479" y="461428"/>
                </a:cubicBezTo>
                <a:cubicBezTo>
                  <a:pt x="214694" y="461428"/>
                  <a:pt x="143530" y="390375"/>
                  <a:pt x="143530" y="302726"/>
                </a:cubicBezTo>
                <a:cubicBezTo>
                  <a:pt x="143530" y="215077"/>
                  <a:pt x="214694" y="144024"/>
                  <a:pt x="302479" y="144024"/>
                </a:cubicBezTo>
                <a:close/>
                <a:moveTo>
                  <a:pt x="490324" y="72118"/>
                </a:moveTo>
                <a:cubicBezTo>
                  <a:pt x="514195" y="72118"/>
                  <a:pt x="533546" y="91406"/>
                  <a:pt x="533546" y="115198"/>
                </a:cubicBezTo>
                <a:cubicBezTo>
                  <a:pt x="533546" y="138990"/>
                  <a:pt x="514195" y="158278"/>
                  <a:pt x="490324" y="158278"/>
                </a:cubicBezTo>
                <a:cubicBezTo>
                  <a:pt x="466453" y="158278"/>
                  <a:pt x="447102" y="138990"/>
                  <a:pt x="447102" y="115198"/>
                </a:cubicBezTo>
                <a:cubicBezTo>
                  <a:pt x="447102" y="91406"/>
                  <a:pt x="466453" y="72118"/>
                  <a:pt x="490324" y="72118"/>
                </a:cubicBezTo>
                <a:close/>
                <a:moveTo>
                  <a:pt x="114880" y="72118"/>
                </a:moveTo>
                <a:cubicBezTo>
                  <a:pt x="138731" y="72118"/>
                  <a:pt x="158066" y="91406"/>
                  <a:pt x="158066" y="115198"/>
                </a:cubicBezTo>
                <a:cubicBezTo>
                  <a:pt x="158066" y="138990"/>
                  <a:pt x="138731" y="158278"/>
                  <a:pt x="114880" y="158278"/>
                </a:cubicBezTo>
                <a:cubicBezTo>
                  <a:pt x="91029" y="158278"/>
                  <a:pt x="71694" y="138990"/>
                  <a:pt x="71694" y="115198"/>
                </a:cubicBezTo>
                <a:cubicBezTo>
                  <a:pt x="71694" y="91406"/>
                  <a:pt x="91029" y="72118"/>
                  <a:pt x="114880" y="72118"/>
                </a:cubicBezTo>
                <a:close/>
                <a:moveTo>
                  <a:pt x="302620" y="0"/>
                </a:moveTo>
                <a:cubicBezTo>
                  <a:pt x="326452" y="0"/>
                  <a:pt x="345771" y="19288"/>
                  <a:pt x="345771" y="43080"/>
                </a:cubicBezTo>
                <a:cubicBezTo>
                  <a:pt x="345771" y="66872"/>
                  <a:pt x="326452" y="86160"/>
                  <a:pt x="302620" y="86160"/>
                </a:cubicBezTo>
                <a:cubicBezTo>
                  <a:pt x="278788" y="86160"/>
                  <a:pt x="259469" y="66872"/>
                  <a:pt x="259469" y="43080"/>
                </a:cubicBezTo>
                <a:cubicBezTo>
                  <a:pt x="259469" y="19288"/>
                  <a:pt x="278788" y="0"/>
                  <a:pt x="302620" y="0"/>
                </a:cubicBezTo>
                <a:close/>
              </a:path>
            </a:pathLst>
          </a:custGeom>
          <a:solidFill>
            <a:srgbClr val="FFD50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brightness-setting_68801"/>
          <p:cNvSpPr>
            <a:spLocks noChangeAspect="1"/>
          </p:cNvSpPr>
          <p:nvPr/>
        </p:nvSpPr>
        <p:spPr bwMode="auto">
          <a:xfrm>
            <a:off x="4867896" y="3348110"/>
            <a:ext cx="457264" cy="456517"/>
          </a:xfrm>
          <a:custGeom>
            <a:avLst/>
            <a:gdLst>
              <a:gd name="connsiteX0" fmla="*/ 302479 w 605734"/>
              <a:gd name="connsiteY0" fmla="*/ 518585 h 604745"/>
              <a:gd name="connsiteX1" fmla="*/ 345630 w 605734"/>
              <a:gd name="connsiteY1" fmla="*/ 561665 h 604745"/>
              <a:gd name="connsiteX2" fmla="*/ 302479 w 605734"/>
              <a:gd name="connsiteY2" fmla="*/ 604745 h 604745"/>
              <a:gd name="connsiteX3" fmla="*/ 259328 w 605734"/>
              <a:gd name="connsiteY3" fmla="*/ 561665 h 604745"/>
              <a:gd name="connsiteX4" fmla="*/ 302479 w 605734"/>
              <a:gd name="connsiteY4" fmla="*/ 518585 h 604745"/>
              <a:gd name="connsiteX5" fmla="*/ 490324 w 605734"/>
              <a:gd name="connsiteY5" fmla="*/ 446396 h 604745"/>
              <a:gd name="connsiteX6" fmla="*/ 533546 w 605734"/>
              <a:gd name="connsiteY6" fmla="*/ 489547 h 604745"/>
              <a:gd name="connsiteX7" fmla="*/ 490324 w 605734"/>
              <a:gd name="connsiteY7" fmla="*/ 532698 h 604745"/>
              <a:gd name="connsiteX8" fmla="*/ 447102 w 605734"/>
              <a:gd name="connsiteY8" fmla="*/ 489547 h 604745"/>
              <a:gd name="connsiteX9" fmla="*/ 490324 w 605734"/>
              <a:gd name="connsiteY9" fmla="*/ 446396 h 604745"/>
              <a:gd name="connsiteX10" fmla="*/ 114880 w 605734"/>
              <a:gd name="connsiteY10" fmla="*/ 446396 h 604745"/>
              <a:gd name="connsiteX11" fmla="*/ 158066 w 605734"/>
              <a:gd name="connsiteY11" fmla="*/ 489547 h 604745"/>
              <a:gd name="connsiteX12" fmla="*/ 114880 w 605734"/>
              <a:gd name="connsiteY12" fmla="*/ 532698 h 604745"/>
              <a:gd name="connsiteX13" fmla="*/ 71694 w 605734"/>
              <a:gd name="connsiteY13" fmla="*/ 489547 h 604745"/>
              <a:gd name="connsiteX14" fmla="*/ 114880 w 605734"/>
              <a:gd name="connsiteY14" fmla="*/ 446396 h 604745"/>
              <a:gd name="connsiteX15" fmla="*/ 562583 w 605734"/>
              <a:gd name="connsiteY15" fmla="*/ 259680 h 604745"/>
              <a:gd name="connsiteX16" fmla="*/ 605734 w 605734"/>
              <a:gd name="connsiteY16" fmla="*/ 302760 h 604745"/>
              <a:gd name="connsiteX17" fmla="*/ 562583 w 605734"/>
              <a:gd name="connsiteY17" fmla="*/ 345840 h 604745"/>
              <a:gd name="connsiteX18" fmla="*/ 519432 w 605734"/>
              <a:gd name="connsiteY18" fmla="*/ 302760 h 604745"/>
              <a:gd name="connsiteX19" fmla="*/ 562583 w 605734"/>
              <a:gd name="connsiteY19" fmla="*/ 259680 h 604745"/>
              <a:gd name="connsiteX20" fmla="*/ 43151 w 605734"/>
              <a:gd name="connsiteY20" fmla="*/ 259680 h 604745"/>
              <a:gd name="connsiteX21" fmla="*/ 86302 w 605734"/>
              <a:gd name="connsiteY21" fmla="*/ 302760 h 604745"/>
              <a:gd name="connsiteX22" fmla="*/ 43151 w 605734"/>
              <a:gd name="connsiteY22" fmla="*/ 345840 h 604745"/>
              <a:gd name="connsiteX23" fmla="*/ 0 w 605734"/>
              <a:gd name="connsiteY23" fmla="*/ 302760 h 604745"/>
              <a:gd name="connsiteX24" fmla="*/ 43151 w 605734"/>
              <a:gd name="connsiteY24" fmla="*/ 259680 h 604745"/>
              <a:gd name="connsiteX25" fmla="*/ 302479 w 605734"/>
              <a:gd name="connsiteY25" fmla="*/ 144024 h 604745"/>
              <a:gd name="connsiteX26" fmla="*/ 461428 w 605734"/>
              <a:gd name="connsiteY26" fmla="*/ 302726 h 604745"/>
              <a:gd name="connsiteX27" fmla="*/ 302479 w 605734"/>
              <a:gd name="connsiteY27" fmla="*/ 461428 h 604745"/>
              <a:gd name="connsiteX28" fmla="*/ 143530 w 605734"/>
              <a:gd name="connsiteY28" fmla="*/ 302726 h 604745"/>
              <a:gd name="connsiteX29" fmla="*/ 302479 w 605734"/>
              <a:gd name="connsiteY29" fmla="*/ 144024 h 604745"/>
              <a:gd name="connsiteX30" fmla="*/ 490324 w 605734"/>
              <a:gd name="connsiteY30" fmla="*/ 72118 h 604745"/>
              <a:gd name="connsiteX31" fmla="*/ 533546 w 605734"/>
              <a:gd name="connsiteY31" fmla="*/ 115198 h 604745"/>
              <a:gd name="connsiteX32" fmla="*/ 490324 w 605734"/>
              <a:gd name="connsiteY32" fmla="*/ 158278 h 604745"/>
              <a:gd name="connsiteX33" fmla="*/ 447102 w 605734"/>
              <a:gd name="connsiteY33" fmla="*/ 115198 h 604745"/>
              <a:gd name="connsiteX34" fmla="*/ 490324 w 605734"/>
              <a:gd name="connsiteY34" fmla="*/ 72118 h 604745"/>
              <a:gd name="connsiteX35" fmla="*/ 114880 w 605734"/>
              <a:gd name="connsiteY35" fmla="*/ 72118 h 604745"/>
              <a:gd name="connsiteX36" fmla="*/ 158066 w 605734"/>
              <a:gd name="connsiteY36" fmla="*/ 115198 h 604745"/>
              <a:gd name="connsiteX37" fmla="*/ 114880 w 605734"/>
              <a:gd name="connsiteY37" fmla="*/ 158278 h 604745"/>
              <a:gd name="connsiteX38" fmla="*/ 71694 w 605734"/>
              <a:gd name="connsiteY38" fmla="*/ 115198 h 604745"/>
              <a:gd name="connsiteX39" fmla="*/ 114880 w 605734"/>
              <a:gd name="connsiteY39" fmla="*/ 72118 h 604745"/>
              <a:gd name="connsiteX40" fmla="*/ 302620 w 605734"/>
              <a:gd name="connsiteY40" fmla="*/ 0 h 604745"/>
              <a:gd name="connsiteX41" fmla="*/ 345771 w 605734"/>
              <a:gd name="connsiteY41" fmla="*/ 43080 h 604745"/>
              <a:gd name="connsiteX42" fmla="*/ 302620 w 605734"/>
              <a:gd name="connsiteY42" fmla="*/ 86160 h 604745"/>
              <a:gd name="connsiteX43" fmla="*/ 259469 w 605734"/>
              <a:gd name="connsiteY43" fmla="*/ 43080 h 604745"/>
              <a:gd name="connsiteX44" fmla="*/ 302620 w 605734"/>
              <a:gd name="connsiteY4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5734" h="604745">
                <a:moveTo>
                  <a:pt x="302479" y="518585"/>
                </a:moveTo>
                <a:cubicBezTo>
                  <a:pt x="326311" y="518585"/>
                  <a:pt x="345630" y="537873"/>
                  <a:pt x="345630" y="561665"/>
                </a:cubicBezTo>
                <a:cubicBezTo>
                  <a:pt x="345630" y="585457"/>
                  <a:pt x="326311" y="604745"/>
                  <a:pt x="302479" y="604745"/>
                </a:cubicBezTo>
                <a:cubicBezTo>
                  <a:pt x="278647" y="604745"/>
                  <a:pt x="259328" y="585457"/>
                  <a:pt x="259328" y="561665"/>
                </a:cubicBezTo>
                <a:cubicBezTo>
                  <a:pt x="259328" y="537873"/>
                  <a:pt x="278647" y="518585"/>
                  <a:pt x="302479" y="518585"/>
                </a:cubicBezTo>
                <a:close/>
                <a:moveTo>
                  <a:pt x="490324" y="446396"/>
                </a:moveTo>
                <a:cubicBezTo>
                  <a:pt x="514195" y="446396"/>
                  <a:pt x="533546" y="465715"/>
                  <a:pt x="533546" y="489547"/>
                </a:cubicBezTo>
                <a:cubicBezTo>
                  <a:pt x="533546" y="513379"/>
                  <a:pt x="514195" y="532698"/>
                  <a:pt x="490324" y="532698"/>
                </a:cubicBezTo>
                <a:cubicBezTo>
                  <a:pt x="466453" y="532698"/>
                  <a:pt x="447102" y="513379"/>
                  <a:pt x="447102" y="489547"/>
                </a:cubicBezTo>
                <a:cubicBezTo>
                  <a:pt x="447102" y="465715"/>
                  <a:pt x="466453" y="446396"/>
                  <a:pt x="490324" y="446396"/>
                </a:cubicBezTo>
                <a:close/>
                <a:moveTo>
                  <a:pt x="114880" y="446396"/>
                </a:moveTo>
                <a:cubicBezTo>
                  <a:pt x="138731" y="446396"/>
                  <a:pt x="158066" y="465715"/>
                  <a:pt x="158066" y="489547"/>
                </a:cubicBezTo>
                <a:cubicBezTo>
                  <a:pt x="158066" y="513379"/>
                  <a:pt x="138731" y="532698"/>
                  <a:pt x="114880" y="532698"/>
                </a:cubicBezTo>
                <a:cubicBezTo>
                  <a:pt x="91029" y="532698"/>
                  <a:pt x="71694" y="513379"/>
                  <a:pt x="71694" y="489547"/>
                </a:cubicBezTo>
                <a:cubicBezTo>
                  <a:pt x="71694" y="465715"/>
                  <a:pt x="91029" y="446396"/>
                  <a:pt x="114880" y="446396"/>
                </a:cubicBezTo>
                <a:close/>
                <a:moveTo>
                  <a:pt x="562583" y="259680"/>
                </a:moveTo>
                <a:cubicBezTo>
                  <a:pt x="586415" y="259680"/>
                  <a:pt x="605734" y="278968"/>
                  <a:pt x="605734" y="302760"/>
                </a:cubicBezTo>
                <a:cubicBezTo>
                  <a:pt x="605734" y="326552"/>
                  <a:pt x="586415" y="345840"/>
                  <a:pt x="562583" y="345840"/>
                </a:cubicBezTo>
                <a:cubicBezTo>
                  <a:pt x="538751" y="345840"/>
                  <a:pt x="519432" y="326552"/>
                  <a:pt x="519432" y="302760"/>
                </a:cubicBezTo>
                <a:cubicBezTo>
                  <a:pt x="519432" y="278968"/>
                  <a:pt x="538751" y="259680"/>
                  <a:pt x="562583" y="259680"/>
                </a:cubicBezTo>
                <a:close/>
                <a:moveTo>
                  <a:pt x="43151" y="259680"/>
                </a:moveTo>
                <a:cubicBezTo>
                  <a:pt x="66983" y="259680"/>
                  <a:pt x="86302" y="278968"/>
                  <a:pt x="86302" y="302760"/>
                </a:cubicBezTo>
                <a:cubicBezTo>
                  <a:pt x="86302" y="326552"/>
                  <a:pt x="66983" y="345840"/>
                  <a:pt x="43151" y="345840"/>
                </a:cubicBezTo>
                <a:cubicBezTo>
                  <a:pt x="19319" y="345840"/>
                  <a:pt x="0" y="326552"/>
                  <a:pt x="0" y="302760"/>
                </a:cubicBezTo>
                <a:cubicBezTo>
                  <a:pt x="0" y="278968"/>
                  <a:pt x="19319" y="259680"/>
                  <a:pt x="43151" y="259680"/>
                </a:cubicBezTo>
                <a:close/>
                <a:moveTo>
                  <a:pt x="302479" y="144024"/>
                </a:moveTo>
                <a:cubicBezTo>
                  <a:pt x="390264" y="144024"/>
                  <a:pt x="461428" y="215077"/>
                  <a:pt x="461428" y="302726"/>
                </a:cubicBezTo>
                <a:cubicBezTo>
                  <a:pt x="461428" y="390375"/>
                  <a:pt x="390264" y="461428"/>
                  <a:pt x="302479" y="461428"/>
                </a:cubicBezTo>
                <a:cubicBezTo>
                  <a:pt x="214694" y="461428"/>
                  <a:pt x="143530" y="390375"/>
                  <a:pt x="143530" y="302726"/>
                </a:cubicBezTo>
                <a:cubicBezTo>
                  <a:pt x="143530" y="215077"/>
                  <a:pt x="214694" y="144024"/>
                  <a:pt x="302479" y="144024"/>
                </a:cubicBezTo>
                <a:close/>
                <a:moveTo>
                  <a:pt x="490324" y="72118"/>
                </a:moveTo>
                <a:cubicBezTo>
                  <a:pt x="514195" y="72118"/>
                  <a:pt x="533546" y="91406"/>
                  <a:pt x="533546" y="115198"/>
                </a:cubicBezTo>
                <a:cubicBezTo>
                  <a:pt x="533546" y="138990"/>
                  <a:pt x="514195" y="158278"/>
                  <a:pt x="490324" y="158278"/>
                </a:cubicBezTo>
                <a:cubicBezTo>
                  <a:pt x="466453" y="158278"/>
                  <a:pt x="447102" y="138990"/>
                  <a:pt x="447102" y="115198"/>
                </a:cubicBezTo>
                <a:cubicBezTo>
                  <a:pt x="447102" y="91406"/>
                  <a:pt x="466453" y="72118"/>
                  <a:pt x="490324" y="72118"/>
                </a:cubicBezTo>
                <a:close/>
                <a:moveTo>
                  <a:pt x="114880" y="72118"/>
                </a:moveTo>
                <a:cubicBezTo>
                  <a:pt x="138731" y="72118"/>
                  <a:pt x="158066" y="91406"/>
                  <a:pt x="158066" y="115198"/>
                </a:cubicBezTo>
                <a:cubicBezTo>
                  <a:pt x="158066" y="138990"/>
                  <a:pt x="138731" y="158278"/>
                  <a:pt x="114880" y="158278"/>
                </a:cubicBezTo>
                <a:cubicBezTo>
                  <a:pt x="91029" y="158278"/>
                  <a:pt x="71694" y="138990"/>
                  <a:pt x="71694" y="115198"/>
                </a:cubicBezTo>
                <a:cubicBezTo>
                  <a:pt x="71694" y="91406"/>
                  <a:pt x="91029" y="72118"/>
                  <a:pt x="114880" y="72118"/>
                </a:cubicBezTo>
                <a:close/>
                <a:moveTo>
                  <a:pt x="302620" y="0"/>
                </a:moveTo>
                <a:cubicBezTo>
                  <a:pt x="326452" y="0"/>
                  <a:pt x="345771" y="19288"/>
                  <a:pt x="345771" y="43080"/>
                </a:cubicBezTo>
                <a:cubicBezTo>
                  <a:pt x="345771" y="66872"/>
                  <a:pt x="326452" y="86160"/>
                  <a:pt x="302620" y="86160"/>
                </a:cubicBezTo>
                <a:cubicBezTo>
                  <a:pt x="278788" y="86160"/>
                  <a:pt x="259469" y="66872"/>
                  <a:pt x="259469" y="43080"/>
                </a:cubicBezTo>
                <a:cubicBezTo>
                  <a:pt x="259469" y="19288"/>
                  <a:pt x="278788" y="0"/>
                  <a:pt x="302620" y="0"/>
                </a:cubicBezTo>
                <a:close/>
              </a:path>
            </a:pathLst>
          </a:custGeom>
          <a:solidFill>
            <a:srgbClr val="FFD50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98157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797351" y="4030266"/>
            <a:ext cx="883286" cy="7919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H="1">
            <a:off x="7757220" y="311317"/>
            <a:ext cx="999230" cy="9992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lum bright="70000" contrast="-70000"/>
          </a:blip>
          <a:stretch>
            <a:fillRect/>
          </a:stretch>
        </p:blipFill>
        <p:spPr>
          <a:xfrm>
            <a:off x="782878" y="4445978"/>
            <a:ext cx="1199366" cy="2362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878" y="4585933"/>
            <a:ext cx="1199366" cy="236288"/>
          </a:xfrm>
          <a:prstGeom prst="rect">
            <a:avLst/>
          </a:prstGeom>
        </p:spPr>
      </p:pic>
      <p:sp>
        <p:nvSpPr>
          <p:cNvPr id="17" name="brightness-setting_68801"/>
          <p:cNvSpPr>
            <a:spLocks noChangeAspect="1"/>
          </p:cNvSpPr>
          <p:nvPr/>
        </p:nvSpPr>
        <p:spPr bwMode="auto">
          <a:xfrm>
            <a:off x="4867599" y="950218"/>
            <a:ext cx="457264" cy="456517"/>
          </a:xfrm>
          <a:custGeom>
            <a:avLst/>
            <a:gdLst>
              <a:gd name="connsiteX0" fmla="*/ 302479 w 605734"/>
              <a:gd name="connsiteY0" fmla="*/ 518585 h 604745"/>
              <a:gd name="connsiteX1" fmla="*/ 345630 w 605734"/>
              <a:gd name="connsiteY1" fmla="*/ 561665 h 604745"/>
              <a:gd name="connsiteX2" fmla="*/ 302479 w 605734"/>
              <a:gd name="connsiteY2" fmla="*/ 604745 h 604745"/>
              <a:gd name="connsiteX3" fmla="*/ 259328 w 605734"/>
              <a:gd name="connsiteY3" fmla="*/ 561665 h 604745"/>
              <a:gd name="connsiteX4" fmla="*/ 302479 w 605734"/>
              <a:gd name="connsiteY4" fmla="*/ 518585 h 604745"/>
              <a:gd name="connsiteX5" fmla="*/ 490324 w 605734"/>
              <a:gd name="connsiteY5" fmla="*/ 446396 h 604745"/>
              <a:gd name="connsiteX6" fmla="*/ 533546 w 605734"/>
              <a:gd name="connsiteY6" fmla="*/ 489547 h 604745"/>
              <a:gd name="connsiteX7" fmla="*/ 490324 w 605734"/>
              <a:gd name="connsiteY7" fmla="*/ 532698 h 604745"/>
              <a:gd name="connsiteX8" fmla="*/ 447102 w 605734"/>
              <a:gd name="connsiteY8" fmla="*/ 489547 h 604745"/>
              <a:gd name="connsiteX9" fmla="*/ 490324 w 605734"/>
              <a:gd name="connsiteY9" fmla="*/ 446396 h 604745"/>
              <a:gd name="connsiteX10" fmla="*/ 114880 w 605734"/>
              <a:gd name="connsiteY10" fmla="*/ 446396 h 604745"/>
              <a:gd name="connsiteX11" fmla="*/ 158066 w 605734"/>
              <a:gd name="connsiteY11" fmla="*/ 489547 h 604745"/>
              <a:gd name="connsiteX12" fmla="*/ 114880 w 605734"/>
              <a:gd name="connsiteY12" fmla="*/ 532698 h 604745"/>
              <a:gd name="connsiteX13" fmla="*/ 71694 w 605734"/>
              <a:gd name="connsiteY13" fmla="*/ 489547 h 604745"/>
              <a:gd name="connsiteX14" fmla="*/ 114880 w 605734"/>
              <a:gd name="connsiteY14" fmla="*/ 446396 h 604745"/>
              <a:gd name="connsiteX15" fmla="*/ 562583 w 605734"/>
              <a:gd name="connsiteY15" fmla="*/ 259680 h 604745"/>
              <a:gd name="connsiteX16" fmla="*/ 605734 w 605734"/>
              <a:gd name="connsiteY16" fmla="*/ 302760 h 604745"/>
              <a:gd name="connsiteX17" fmla="*/ 562583 w 605734"/>
              <a:gd name="connsiteY17" fmla="*/ 345840 h 604745"/>
              <a:gd name="connsiteX18" fmla="*/ 519432 w 605734"/>
              <a:gd name="connsiteY18" fmla="*/ 302760 h 604745"/>
              <a:gd name="connsiteX19" fmla="*/ 562583 w 605734"/>
              <a:gd name="connsiteY19" fmla="*/ 259680 h 604745"/>
              <a:gd name="connsiteX20" fmla="*/ 43151 w 605734"/>
              <a:gd name="connsiteY20" fmla="*/ 259680 h 604745"/>
              <a:gd name="connsiteX21" fmla="*/ 86302 w 605734"/>
              <a:gd name="connsiteY21" fmla="*/ 302760 h 604745"/>
              <a:gd name="connsiteX22" fmla="*/ 43151 w 605734"/>
              <a:gd name="connsiteY22" fmla="*/ 345840 h 604745"/>
              <a:gd name="connsiteX23" fmla="*/ 0 w 605734"/>
              <a:gd name="connsiteY23" fmla="*/ 302760 h 604745"/>
              <a:gd name="connsiteX24" fmla="*/ 43151 w 605734"/>
              <a:gd name="connsiteY24" fmla="*/ 259680 h 604745"/>
              <a:gd name="connsiteX25" fmla="*/ 302479 w 605734"/>
              <a:gd name="connsiteY25" fmla="*/ 144024 h 604745"/>
              <a:gd name="connsiteX26" fmla="*/ 461428 w 605734"/>
              <a:gd name="connsiteY26" fmla="*/ 302726 h 604745"/>
              <a:gd name="connsiteX27" fmla="*/ 302479 w 605734"/>
              <a:gd name="connsiteY27" fmla="*/ 461428 h 604745"/>
              <a:gd name="connsiteX28" fmla="*/ 143530 w 605734"/>
              <a:gd name="connsiteY28" fmla="*/ 302726 h 604745"/>
              <a:gd name="connsiteX29" fmla="*/ 302479 w 605734"/>
              <a:gd name="connsiteY29" fmla="*/ 144024 h 604745"/>
              <a:gd name="connsiteX30" fmla="*/ 490324 w 605734"/>
              <a:gd name="connsiteY30" fmla="*/ 72118 h 604745"/>
              <a:gd name="connsiteX31" fmla="*/ 533546 w 605734"/>
              <a:gd name="connsiteY31" fmla="*/ 115198 h 604745"/>
              <a:gd name="connsiteX32" fmla="*/ 490324 w 605734"/>
              <a:gd name="connsiteY32" fmla="*/ 158278 h 604745"/>
              <a:gd name="connsiteX33" fmla="*/ 447102 w 605734"/>
              <a:gd name="connsiteY33" fmla="*/ 115198 h 604745"/>
              <a:gd name="connsiteX34" fmla="*/ 490324 w 605734"/>
              <a:gd name="connsiteY34" fmla="*/ 72118 h 604745"/>
              <a:gd name="connsiteX35" fmla="*/ 114880 w 605734"/>
              <a:gd name="connsiteY35" fmla="*/ 72118 h 604745"/>
              <a:gd name="connsiteX36" fmla="*/ 158066 w 605734"/>
              <a:gd name="connsiteY36" fmla="*/ 115198 h 604745"/>
              <a:gd name="connsiteX37" fmla="*/ 114880 w 605734"/>
              <a:gd name="connsiteY37" fmla="*/ 158278 h 604745"/>
              <a:gd name="connsiteX38" fmla="*/ 71694 w 605734"/>
              <a:gd name="connsiteY38" fmla="*/ 115198 h 604745"/>
              <a:gd name="connsiteX39" fmla="*/ 114880 w 605734"/>
              <a:gd name="connsiteY39" fmla="*/ 72118 h 604745"/>
              <a:gd name="connsiteX40" fmla="*/ 302620 w 605734"/>
              <a:gd name="connsiteY40" fmla="*/ 0 h 604745"/>
              <a:gd name="connsiteX41" fmla="*/ 345771 w 605734"/>
              <a:gd name="connsiteY41" fmla="*/ 43080 h 604745"/>
              <a:gd name="connsiteX42" fmla="*/ 302620 w 605734"/>
              <a:gd name="connsiteY42" fmla="*/ 86160 h 604745"/>
              <a:gd name="connsiteX43" fmla="*/ 259469 w 605734"/>
              <a:gd name="connsiteY43" fmla="*/ 43080 h 604745"/>
              <a:gd name="connsiteX44" fmla="*/ 302620 w 605734"/>
              <a:gd name="connsiteY4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5734" h="604745">
                <a:moveTo>
                  <a:pt x="302479" y="518585"/>
                </a:moveTo>
                <a:cubicBezTo>
                  <a:pt x="326311" y="518585"/>
                  <a:pt x="345630" y="537873"/>
                  <a:pt x="345630" y="561665"/>
                </a:cubicBezTo>
                <a:cubicBezTo>
                  <a:pt x="345630" y="585457"/>
                  <a:pt x="326311" y="604745"/>
                  <a:pt x="302479" y="604745"/>
                </a:cubicBezTo>
                <a:cubicBezTo>
                  <a:pt x="278647" y="604745"/>
                  <a:pt x="259328" y="585457"/>
                  <a:pt x="259328" y="561665"/>
                </a:cubicBezTo>
                <a:cubicBezTo>
                  <a:pt x="259328" y="537873"/>
                  <a:pt x="278647" y="518585"/>
                  <a:pt x="302479" y="518585"/>
                </a:cubicBezTo>
                <a:close/>
                <a:moveTo>
                  <a:pt x="490324" y="446396"/>
                </a:moveTo>
                <a:cubicBezTo>
                  <a:pt x="514195" y="446396"/>
                  <a:pt x="533546" y="465715"/>
                  <a:pt x="533546" y="489547"/>
                </a:cubicBezTo>
                <a:cubicBezTo>
                  <a:pt x="533546" y="513379"/>
                  <a:pt x="514195" y="532698"/>
                  <a:pt x="490324" y="532698"/>
                </a:cubicBezTo>
                <a:cubicBezTo>
                  <a:pt x="466453" y="532698"/>
                  <a:pt x="447102" y="513379"/>
                  <a:pt x="447102" y="489547"/>
                </a:cubicBezTo>
                <a:cubicBezTo>
                  <a:pt x="447102" y="465715"/>
                  <a:pt x="466453" y="446396"/>
                  <a:pt x="490324" y="446396"/>
                </a:cubicBezTo>
                <a:close/>
                <a:moveTo>
                  <a:pt x="114880" y="446396"/>
                </a:moveTo>
                <a:cubicBezTo>
                  <a:pt x="138731" y="446396"/>
                  <a:pt x="158066" y="465715"/>
                  <a:pt x="158066" y="489547"/>
                </a:cubicBezTo>
                <a:cubicBezTo>
                  <a:pt x="158066" y="513379"/>
                  <a:pt x="138731" y="532698"/>
                  <a:pt x="114880" y="532698"/>
                </a:cubicBezTo>
                <a:cubicBezTo>
                  <a:pt x="91029" y="532698"/>
                  <a:pt x="71694" y="513379"/>
                  <a:pt x="71694" y="489547"/>
                </a:cubicBezTo>
                <a:cubicBezTo>
                  <a:pt x="71694" y="465715"/>
                  <a:pt x="91029" y="446396"/>
                  <a:pt x="114880" y="446396"/>
                </a:cubicBezTo>
                <a:close/>
                <a:moveTo>
                  <a:pt x="562583" y="259680"/>
                </a:moveTo>
                <a:cubicBezTo>
                  <a:pt x="586415" y="259680"/>
                  <a:pt x="605734" y="278968"/>
                  <a:pt x="605734" y="302760"/>
                </a:cubicBezTo>
                <a:cubicBezTo>
                  <a:pt x="605734" y="326552"/>
                  <a:pt x="586415" y="345840"/>
                  <a:pt x="562583" y="345840"/>
                </a:cubicBezTo>
                <a:cubicBezTo>
                  <a:pt x="538751" y="345840"/>
                  <a:pt x="519432" y="326552"/>
                  <a:pt x="519432" y="302760"/>
                </a:cubicBezTo>
                <a:cubicBezTo>
                  <a:pt x="519432" y="278968"/>
                  <a:pt x="538751" y="259680"/>
                  <a:pt x="562583" y="259680"/>
                </a:cubicBezTo>
                <a:close/>
                <a:moveTo>
                  <a:pt x="43151" y="259680"/>
                </a:moveTo>
                <a:cubicBezTo>
                  <a:pt x="66983" y="259680"/>
                  <a:pt x="86302" y="278968"/>
                  <a:pt x="86302" y="302760"/>
                </a:cubicBezTo>
                <a:cubicBezTo>
                  <a:pt x="86302" y="326552"/>
                  <a:pt x="66983" y="345840"/>
                  <a:pt x="43151" y="345840"/>
                </a:cubicBezTo>
                <a:cubicBezTo>
                  <a:pt x="19319" y="345840"/>
                  <a:pt x="0" y="326552"/>
                  <a:pt x="0" y="302760"/>
                </a:cubicBezTo>
                <a:cubicBezTo>
                  <a:pt x="0" y="278968"/>
                  <a:pt x="19319" y="259680"/>
                  <a:pt x="43151" y="259680"/>
                </a:cubicBezTo>
                <a:close/>
                <a:moveTo>
                  <a:pt x="302479" y="144024"/>
                </a:moveTo>
                <a:cubicBezTo>
                  <a:pt x="390264" y="144024"/>
                  <a:pt x="461428" y="215077"/>
                  <a:pt x="461428" y="302726"/>
                </a:cubicBezTo>
                <a:cubicBezTo>
                  <a:pt x="461428" y="390375"/>
                  <a:pt x="390264" y="461428"/>
                  <a:pt x="302479" y="461428"/>
                </a:cubicBezTo>
                <a:cubicBezTo>
                  <a:pt x="214694" y="461428"/>
                  <a:pt x="143530" y="390375"/>
                  <a:pt x="143530" y="302726"/>
                </a:cubicBezTo>
                <a:cubicBezTo>
                  <a:pt x="143530" y="215077"/>
                  <a:pt x="214694" y="144024"/>
                  <a:pt x="302479" y="144024"/>
                </a:cubicBezTo>
                <a:close/>
                <a:moveTo>
                  <a:pt x="490324" y="72118"/>
                </a:moveTo>
                <a:cubicBezTo>
                  <a:pt x="514195" y="72118"/>
                  <a:pt x="533546" y="91406"/>
                  <a:pt x="533546" y="115198"/>
                </a:cubicBezTo>
                <a:cubicBezTo>
                  <a:pt x="533546" y="138990"/>
                  <a:pt x="514195" y="158278"/>
                  <a:pt x="490324" y="158278"/>
                </a:cubicBezTo>
                <a:cubicBezTo>
                  <a:pt x="466453" y="158278"/>
                  <a:pt x="447102" y="138990"/>
                  <a:pt x="447102" y="115198"/>
                </a:cubicBezTo>
                <a:cubicBezTo>
                  <a:pt x="447102" y="91406"/>
                  <a:pt x="466453" y="72118"/>
                  <a:pt x="490324" y="72118"/>
                </a:cubicBezTo>
                <a:close/>
                <a:moveTo>
                  <a:pt x="114880" y="72118"/>
                </a:moveTo>
                <a:cubicBezTo>
                  <a:pt x="138731" y="72118"/>
                  <a:pt x="158066" y="91406"/>
                  <a:pt x="158066" y="115198"/>
                </a:cubicBezTo>
                <a:cubicBezTo>
                  <a:pt x="158066" y="138990"/>
                  <a:pt x="138731" y="158278"/>
                  <a:pt x="114880" y="158278"/>
                </a:cubicBezTo>
                <a:cubicBezTo>
                  <a:pt x="91029" y="158278"/>
                  <a:pt x="71694" y="138990"/>
                  <a:pt x="71694" y="115198"/>
                </a:cubicBezTo>
                <a:cubicBezTo>
                  <a:pt x="71694" y="91406"/>
                  <a:pt x="91029" y="72118"/>
                  <a:pt x="114880" y="72118"/>
                </a:cubicBezTo>
                <a:close/>
                <a:moveTo>
                  <a:pt x="302620" y="0"/>
                </a:moveTo>
                <a:cubicBezTo>
                  <a:pt x="326452" y="0"/>
                  <a:pt x="345771" y="19288"/>
                  <a:pt x="345771" y="43080"/>
                </a:cubicBezTo>
                <a:cubicBezTo>
                  <a:pt x="345771" y="66872"/>
                  <a:pt x="326452" y="86160"/>
                  <a:pt x="302620" y="86160"/>
                </a:cubicBezTo>
                <a:cubicBezTo>
                  <a:pt x="278788" y="86160"/>
                  <a:pt x="259469" y="66872"/>
                  <a:pt x="259469" y="43080"/>
                </a:cubicBezTo>
                <a:cubicBezTo>
                  <a:pt x="259469" y="19288"/>
                  <a:pt x="278788" y="0"/>
                  <a:pt x="302620" y="0"/>
                </a:cubicBezTo>
                <a:close/>
              </a:path>
            </a:pathLst>
          </a:custGeom>
          <a:solidFill>
            <a:srgbClr val="FFD50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57826" y="993457"/>
            <a:ext cx="2621756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科学防控护家人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7045" y="311317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79933" y="2784348"/>
            <a:ext cx="2364067" cy="23591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7642" y="1535581"/>
            <a:ext cx="2603485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lvl="0" algn="ctr">
              <a:defRPr sz="4400" kern="2200">
                <a:solidFill>
                  <a:srgbClr val="40ABA5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PART  01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47503" y="2222167"/>
            <a:ext cx="4048760" cy="69913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spc="300">
                <a:solidFill>
                  <a:srgbClr val="363C76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j-cs"/>
              </a:defRPr>
            </a:lvl1pPr>
          </a:lstStyle>
          <a:p>
            <a:pPr algn="ctr"/>
            <a:r>
              <a:rPr lang="zh-CN" altLang="en-US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科学防控护家人</a:t>
            </a:r>
            <a:endParaRPr lang="zh-CN" altLang="en-US" sz="41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069" y="252416"/>
            <a:ext cx="2607310" cy="391160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科学防控</a:t>
            </a:r>
            <a:r>
              <a:rPr lang="en-US" altLang="zh-CN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保护自我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PA-文本框 6"/>
          <p:cNvSpPr txBox="1"/>
          <p:nvPr>
            <p:custDataLst>
              <p:tags r:id="rId1"/>
            </p:custDataLst>
          </p:nvPr>
        </p:nvSpPr>
        <p:spPr>
          <a:xfrm>
            <a:off x="2816860" y="704850"/>
            <a:ext cx="5930900" cy="1453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 defTabSz="342900">
              <a:lnSpc>
                <a:spcPct val="150000"/>
              </a:lnSpc>
            </a:pPr>
            <a:r>
              <a:rPr lang="en-US" altLang="zh-CN" sz="1800" b="0" kern="0" dirty="0">
                <a:solidFill>
                  <a:srgbClr val="00010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01.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增强体质和免疫力。均衡饮食、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每日运动、作息规律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避免熬夜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产生过度疲劳。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 defTabSz="342900">
              <a:lnSpc>
                <a:spcPct val="150000"/>
              </a:lnSpc>
            </a:pP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PA-文本框 8"/>
          <p:cNvSpPr txBox="1"/>
          <p:nvPr>
            <p:custDataLst>
              <p:tags r:id="rId2"/>
            </p:custDataLst>
          </p:nvPr>
        </p:nvSpPr>
        <p:spPr>
          <a:xfrm>
            <a:off x="2816860" y="1685290"/>
            <a:ext cx="6128385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800" b="0" kern="0" dirty="0">
                <a:solidFill>
                  <a:srgbClr val="00010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02.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保持环境清洁和通风。勤洗手勤消毒。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03. 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做好一切防护措施。</a:t>
            </a:r>
            <a:endParaRPr lang="zh-CN" altLang="en-US" sz="1500" b="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8" name="PA-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31591" y="1342922"/>
            <a:ext cx="2925928" cy="3211385"/>
          </a:xfrm>
          <a:prstGeom prst="rect">
            <a:avLst/>
          </a:prstGeom>
        </p:spPr>
      </p:pic>
      <p:sp>
        <p:nvSpPr>
          <p:cNvPr id="2" name="PA-文本框 6"/>
          <p:cNvSpPr txBox="1"/>
          <p:nvPr>
            <p:custDataLst>
              <p:tags r:id="rId5"/>
            </p:custDataLst>
          </p:nvPr>
        </p:nvSpPr>
        <p:spPr>
          <a:xfrm>
            <a:off x="2816860" y="2607945"/>
            <a:ext cx="5931535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 defTabSz="342900">
              <a:lnSpc>
                <a:spcPct val="150000"/>
              </a:lnSpc>
            </a:pPr>
            <a:r>
              <a:rPr lang="en-US" altLang="zh-CN" sz="1800" b="0" kern="0" dirty="0">
                <a:solidFill>
                  <a:srgbClr val="00010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04.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避免到人群密集场所活动，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减少流动，不聚集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PA-文本框 8"/>
          <p:cNvSpPr txBox="1"/>
          <p:nvPr>
            <p:custDataLst>
              <p:tags r:id="rId6"/>
            </p:custDataLst>
          </p:nvPr>
        </p:nvSpPr>
        <p:spPr>
          <a:xfrm>
            <a:off x="2816860" y="3131185"/>
            <a:ext cx="6128385" cy="13379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800" b="0" kern="0" dirty="0">
                <a:solidFill>
                  <a:srgbClr val="00010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05.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如出现咳嗽、流涕、发热等，及早就医，并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第一时间上报给班主任</a:t>
            </a:r>
            <a:r>
              <a:rPr lang="zh-CN" altLang="en-US" b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b="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500" b="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0383" y="311317"/>
            <a:ext cx="8337884" cy="4520866"/>
          </a:xfrm>
          <a:prstGeom prst="rect">
            <a:avLst/>
          </a:prstGeom>
          <a:solidFill>
            <a:srgbClr val="DEF9F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79933" y="2784348"/>
            <a:ext cx="2364067" cy="23591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7642" y="1535581"/>
            <a:ext cx="2603485" cy="74549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lvl="0" algn="ctr">
              <a:defRPr sz="4400" kern="2200">
                <a:solidFill>
                  <a:srgbClr val="40ABA5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PART  02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31335" y="2221691"/>
            <a:ext cx="4048760" cy="69913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spc="300">
                <a:solidFill>
                  <a:srgbClr val="363C76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j-cs"/>
              </a:defRPr>
            </a:lvl1pPr>
          </a:lstStyle>
          <a:p>
            <a:pPr algn="l"/>
            <a:r>
              <a:rPr lang="zh-CN" altLang="en-US" sz="4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家长表率巧监督</a:t>
            </a:r>
            <a:endParaRPr lang="zh-CN" altLang="en-US" sz="41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7243" y="252413"/>
            <a:ext cx="3705225" cy="714375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家长表率巧监督</a:t>
            </a:r>
            <a:br>
              <a:rPr lang="zh-CN" altLang="en-US" b="1" dirty="0">
                <a:solidFill>
                  <a:srgbClr val="4B419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PA-矩形 1"/>
          <p:cNvSpPr/>
          <p:nvPr>
            <p:custDataLst>
              <p:tags r:id="rId1"/>
            </p:custDataLst>
          </p:nvPr>
        </p:nvSpPr>
        <p:spPr>
          <a:xfrm>
            <a:off x="248285" y="897255"/>
            <a:ext cx="8610600" cy="1790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sz="1600" kern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2020年10月17日，第十三届全国人大常委会第二十二次会议通过了新修订的《中华人民共和国未成年人保护法》（简称《未保法》），明确规定</a:t>
            </a:r>
            <a:r>
              <a:rPr sz="1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家长</a:t>
            </a:r>
            <a:r>
              <a:rPr sz="1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有义务承担家庭教育的责任</a:t>
            </a:r>
            <a:r>
              <a:rPr sz="1600" kern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sz="1600" kern="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AutoNum type="arabicPeriod"/>
            </a:pP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关注未成年人心理、生理状况和情感需求，做好</a:t>
            </a:r>
            <a:r>
              <a:rPr lang="zh-CN" altLang="en-US" sz="16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心理</a:t>
            </a: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上的沟通与陪伴。</a:t>
            </a:r>
            <a:endParaRPr lang="zh-CN" altLang="en-US" sz="16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AutoNum type="arabicPeriod"/>
            </a:pP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引导未成年人进行有益</a:t>
            </a:r>
            <a:r>
              <a:rPr lang="zh-CN" altLang="en-US" sz="16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身心健康的活动</a:t>
            </a: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6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AutoNum type="arabicPeriod"/>
            </a:pP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安全无小事，家长应切实履行</a:t>
            </a:r>
            <a:r>
              <a:rPr lang="zh-CN" altLang="en-US" sz="16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保护责任</a:t>
            </a: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。</a:t>
            </a:r>
            <a:endParaRPr lang="zh-CN" altLang="en-US" sz="1600" b="1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7" name="PA-矩形 1"/>
          <p:cNvSpPr/>
          <p:nvPr>
            <p:custDataLst>
              <p:tags r:id="rId2"/>
            </p:custDataLst>
          </p:nvPr>
        </p:nvSpPr>
        <p:spPr>
          <a:xfrm>
            <a:off x="266700" y="2847340"/>
            <a:ext cx="8610600" cy="1790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en-US" sz="1600" kern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2021</a:t>
            </a:r>
            <a:r>
              <a:rPr lang="zh-CN" altLang="en-US" sz="1600" kern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en-US" altLang="zh-CN" sz="1600" kern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1600" kern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</a:t>
            </a:r>
            <a:r>
              <a:rPr lang="en-US" altLang="zh-CN" sz="1600" kern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</a:t>
            </a:r>
            <a:r>
              <a:rPr lang="zh-CN" altLang="en-US" sz="1600" kern="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日，全国各市区教委发布了《教育部办公厅关于加强中小学生手机管理工作的条例》。停课不停学期间，家中即学校，</a:t>
            </a:r>
            <a:r>
              <a:rPr lang="zh-CN" altLang="en-US" sz="1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家长依法将手机管理纳入日常监管，不得将手机放任给未成年人。</a:t>
            </a:r>
            <a:endParaRPr lang="zh-CN" altLang="en-US" sz="1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42900" indent="-342900" algn="l">
              <a:lnSpc>
                <a:spcPct val="140000"/>
              </a:lnSpc>
              <a:buClrTx/>
              <a:buSzTx/>
              <a:buFont typeface="Arial" panose="020B0604020202020204" pitchFamily="34" charset="0"/>
              <a:buAutoNum type="arabicPeriod"/>
            </a:pPr>
            <a:r>
              <a:rPr lang="zh-CN" altLang="en-US" sz="1600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未成年人应在家长监护下合理适度使用手机。</a:t>
            </a:r>
            <a:r>
              <a:rPr lang="zh-CN" altLang="en-US" sz="16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书面达成</a:t>
            </a:r>
            <a:r>
              <a:rPr lang="zh-CN" altLang="en-US" sz="16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手机使用协议，</a:t>
            </a:r>
            <a:r>
              <a:rPr lang="zh-CN" altLang="en-US" sz="1600" b="1" spc="22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形成家规。</a:t>
            </a:r>
            <a:endParaRPr lang="zh-CN" altLang="en-US" sz="1600" b="1" spc="22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  <a:p>
            <a:pPr marL="342900" indent="-342900" algn="l">
              <a:lnSpc>
                <a:spcPct val="140000"/>
              </a:lnSpc>
              <a:buClrTx/>
              <a:buSzTx/>
              <a:buFont typeface="Arial" panose="020B0604020202020204" pitchFamily="34" charset="0"/>
              <a:buAutoNum type="arabicPeriod"/>
            </a:pPr>
            <a:r>
              <a:rPr lang="zh-CN" altLang="en-US" sz="1600" b="1" spc="22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家长</a:t>
            </a:r>
            <a:r>
              <a:rPr lang="zh-CN" altLang="en-US" sz="1600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以身作则</a:t>
            </a:r>
            <a:r>
              <a:rPr lang="zh-CN" altLang="en-US" sz="1600" b="1" spc="22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，</a:t>
            </a:r>
            <a:r>
              <a:rPr lang="en-US" altLang="zh-CN" sz="1600" b="1" spc="22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 </a:t>
            </a:r>
            <a:r>
              <a:rPr lang="zh-CN" altLang="en-US" sz="1600" b="1" spc="22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加强心理疏导，让学生真正意识到过度使用手机的危害。</a:t>
            </a:r>
            <a:endParaRPr lang="zh-CN" altLang="en-US" sz="1600" b="1" spc="22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8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>
                                      <p:cBhvr>
                                        <p:cTn id="1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15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entr" presetSubtype="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1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>
                                      <p:cBhvr>
                                        <p:cTn id="2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8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068" y="252417"/>
            <a:ext cx="4783277" cy="438581"/>
          </a:xfr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需要家长配合的工作</a:t>
            </a:r>
            <a:endParaRPr lang="zh-CN" altLang="en-US" sz="2400" dirty="0">
              <a:solidFill>
                <a:srgbClr val="363C7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ïṧľîďè"/>
          <p:cNvSpPr/>
          <p:nvPr/>
        </p:nvSpPr>
        <p:spPr bwMode="auto">
          <a:xfrm>
            <a:off x="681990" y="878205"/>
            <a:ext cx="1960245" cy="263525"/>
          </a:xfrm>
          <a:prstGeom prst="roundRect">
            <a:avLst>
              <a:gd name="adj" fmla="val 50000"/>
            </a:avLst>
          </a:prstGeom>
          <a:solidFill>
            <a:srgbClr val="363C7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68580" tIns="34290" rIns="68580" bIns="34290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  <a:defRPr/>
            </a:pPr>
            <a:endParaRPr lang="en-US" altLang="zh-CN" sz="900" b="1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8185" y="754380"/>
            <a:ext cx="1575435" cy="4686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01.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心理准备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630" y="1235075"/>
            <a:ext cx="2887980" cy="11868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 defTabSz="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充分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做好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线上课程的心理与行为的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沟通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171450" indent="-171450" defTabSz="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约定好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手机电脑等使用原则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171450" indent="-171450" defTabSz="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若有问题请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及时与老师联系交流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ïṧľîďè"/>
          <p:cNvSpPr/>
          <p:nvPr/>
        </p:nvSpPr>
        <p:spPr bwMode="auto">
          <a:xfrm>
            <a:off x="3556000" y="2718435"/>
            <a:ext cx="1960245" cy="263525"/>
          </a:xfrm>
          <a:prstGeom prst="roundRect">
            <a:avLst>
              <a:gd name="adj" fmla="val 50000"/>
            </a:avLst>
          </a:prstGeom>
          <a:solidFill>
            <a:srgbClr val="363C7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68580" tIns="34290" rIns="68580" bIns="34290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  <a:defRPr/>
            </a:pPr>
            <a:endParaRPr lang="en-US" altLang="zh-CN" sz="900" b="1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92830" y="2585720"/>
            <a:ext cx="1960245" cy="4686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05.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关注群动态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9635" y="3065145"/>
            <a:ext cx="2761615" cy="9721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457200">
              <a:lnSpc>
                <a:spcPct val="150000"/>
              </a:lnSpc>
              <a:defRPr sz="1065">
                <a:solidFill>
                  <a:prstClr val="black">
                    <a:lumMod val="65000"/>
                    <a:lumOff val="35000"/>
                  </a:prst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时时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关注班级群里发布的学习任务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，全力支持与配合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若有疑问，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联系老师解答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ïṧľîďè"/>
          <p:cNvSpPr/>
          <p:nvPr/>
        </p:nvSpPr>
        <p:spPr bwMode="auto">
          <a:xfrm>
            <a:off x="6217920" y="887095"/>
            <a:ext cx="2108835" cy="263525"/>
          </a:xfrm>
          <a:prstGeom prst="roundRect">
            <a:avLst>
              <a:gd name="adj" fmla="val 50000"/>
            </a:avLst>
          </a:prstGeom>
          <a:solidFill>
            <a:srgbClr val="363C7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68580" tIns="34290" rIns="68580" bIns="34290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  <a:defRPr/>
            </a:pPr>
            <a:endParaRPr lang="en-US" altLang="zh-CN" sz="900" b="1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54750" y="763905"/>
            <a:ext cx="1651000" cy="4686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03.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加强监管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94730" y="1233805"/>
            <a:ext cx="3050540" cy="906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457200">
              <a:lnSpc>
                <a:spcPct val="150000"/>
              </a:lnSpc>
              <a:defRPr sz="1065">
                <a:solidFill>
                  <a:prstClr val="black">
                    <a:lumMod val="65000"/>
                    <a:lumOff val="35000"/>
                  </a:prst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对于缺少自制力的孩子，请家长监管好孩子，最好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专人管理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注重孩子的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体育锻炼和用眼健康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ïṧľîďè"/>
          <p:cNvSpPr/>
          <p:nvPr/>
        </p:nvSpPr>
        <p:spPr bwMode="auto">
          <a:xfrm>
            <a:off x="657860" y="2727325"/>
            <a:ext cx="1960245" cy="263525"/>
          </a:xfrm>
          <a:prstGeom prst="roundRect">
            <a:avLst>
              <a:gd name="adj" fmla="val 50000"/>
            </a:avLst>
          </a:prstGeom>
          <a:solidFill>
            <a:srgbClr val="E9554A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68580" tIns="34290" rIns="68580" bIns="34290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  <a:defRPr/>
            </a:pPr>
            <a:endParaRPr lang="en-US" altLang="zh-CN" sz="900" b="1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8185" y="2590165"/>
            <a:ext cx="1717040" cy="4686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04.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抓住时机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1610" y="3054350"/>
            <a:ext cx="3184525" cy="906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457200">
              <a:lnSpc>
                <a:spcPct val="150000"/>
              </a:lnSpc>
              <a:defRPr sz="1065">
                <a:solidFill>
                  <a:prstClr val="black">
                    <a:lumMod val="65000"/>
                    <a:lumOff val="35000"/>
                  </a:prst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利用假期查漏补缺，实现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弯道超车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线上学习支持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回放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，孩子们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可多次学习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，家长也可以参与学习，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" name="ïṧľîďè"/>
          <p:cNvSpPr/>
          <p:nvPr/>
        </p:nvSpPr>
        <p:spPr bwMode="auto">
          <a:xfrm>
            <a:off x="3393440" y="876300"/>
            <a:ext cx="1961515" cy="263525"/>
          </a:xfrm>
          <a:prstGeom prst="roundRect">
            <a:avLst>
              <a:gd name="adj" fmla="val 50000"/>
            </a:avLst>
          </a:prstGeom>
          <a:solidFill>
            <a:srgbClr val="40ABA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68580" tIns="34290" rIns="68580" bIns="34290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  <a:defRPr/>
            </a:pPr>
            <a:endParaRPr lang="en-US" altLang="zh-CN" sz="900" b="1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429635" y="742950"/>
            <a:ext cx="1961515" cy="4686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02.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按课表上课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298190" y="1231900"/>
            <a:ext cx="2812415" cy="11868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457200">
              <a:lnSpc>
                <a:spcPct val="150000"/>
              </a:lnSpc>
              <a:defRPr sz="1065">
                <a:solidFill>
                  <a:prstClr val="black">
                    <a:lumMod val="65000"/>
                    <a:lumOff val="35000"/>
                  </a:prst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请家长们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打印课表张贴在醒目的地方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，遵照执行。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最好设置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上下课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闹钟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，提醒学生。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1" name="ïṧľîďè"/>
          <p:cNvSpPr/>
          <p:nvPr/>
        </p:nvSpPr>
        <p:spPr bwMode="auto">
          <a:xfrm>
            <a:off x="6217920" y="2804795"/>
            <a:ext cx="2108835" cy="263525"/>
          </a:xfrm>
          <a:prstGeom prst="roundRect">
            <a:avLst>
              <a:gd name="adj" fmla="val 50000"/>
            </a:avLst>
          </a:prstGeom>
          <a:solidFill>
            <a:srgbClr val="E9554A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68580" tIns="34290" rIns="68580" bIns="34290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  <a:defRPr/>
            </a:pPr>
            <a:endParaRPr lang="en-US" altLang="zh-CN" sz="900" b="1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254750" y="2667000"/>
            <a:ext cx="2108835" cy="4686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900">
              <a:lnSpc>
                <a:spcPct val="13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06.</a:t>
            </a: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做好技术保障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217920" y="3160395"/>
            <a:ext cx="2887980" cy="6273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defTabSz="457200">
              <a:lnSpc>
                <a:spcPct val="150000"/>
              </a:lnSpc>
              <a:defRPr sz="1065">
                <a:solidFill>
                  <a:prstClr val="black">
                    <a:lumMod val="65000"/>
                    <a:lumOff val="35000"/>
                  </a:prstClr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学习设备一有故障，立即处理，不耽误孩子的学习。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  <p:bldP spid="20" grpId="0" bldLvl="0" animBg="1"/>
      <p:bldP spid="33" grpId="0" bldLvl="0" animBg="1"/>
      <p:bldP spid="37" grpId="0" bldLvl="0" animBg="1"/>
      <p:bldP spid="4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068" y="252417"/>
            <a:ext cx="4783277" cy="438581"/>
          </a:xfr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63C7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需要家长配合的工作</a:t>
            </a:r>
            <a:endParaRPr lang="zh-CN" altLang="en-US" sz="2400" dirty="0">
              <a:solidFill>
                <a:srgbClr val="363C7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2640" y="961390"/>
            <a:ext cx="2796540" cy="468630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defTabSz="342900">
              <a:lnSpc>
                <a:spcPct val="13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关注群动态，每日必填</a:t>
            </a:r>
            <a:endParaRPr lang="zh-CN" altLang="en-US" sz="20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416560" y="1426845"/>
          <a:ext cx="8495665" cy="2791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95665"/>
              </a:tblGrid>
              <a:tr h="4019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1.</a:t>
                      </a:r>
                      <a:r>
                        <a:rPr lang="zh-CN" altLang="en-US" sz="1800"/>
                        <a:t>早晨体温表</a:t>
                      </a:r>
                      <a:endParaRPr lang="zh-CN" altLang="en-US" sz="1800"/>
                    </a:p>
                  </a:txBody>
                  <a:tcPr/>
                </a:tc>
              </a:tr>
              <a:tr h="4013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2. </a:t>
                      </a:r>
                      <a:r>
                        <a:rPr lang="zh-CN" altLang="en-US" sz="1800"/>
                        <a:t>10月18日以后有 成都市等相关风险地区旅居史</a:t>
                      </a:r>
                      <a:endParaRPr lang="zh-CN" altLang="en-US" sz="1800"/>
                    </a:p>
                  </a:txBody>
                  <a:tcPr/>
                </a:tc>
              </a:tr>
              <a:tr h="4019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3. 被医学隔离的密接学生</a:t>
                      </a:r>
                      <a:endParaRPr lang="zh-CN" altLang="en-US" sz="1800"/>
                    </a:p>
                  </a:txBody>
                  <a:tcPr/>
                </a:tc>
              </a:tr>
              <a:tr h="4184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4. </a:t>
                      </a:r>
                      <a:r>
                        <a:rPr lang="zh-CN" altLang="en-US" sz="1800"/>
                        <a:t>被医学隔离的次密接学生</a:t>
                      </a:r>
                      <a:endParaRPr lang="zh-CN" altLang="en-US" sz="1800"/>
                    </a:p>
                  </a:txBody>
                  <a:tcPr/>
                </a:tc>
              </a:tr>
              <a:tr h="400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5. </a:t>
                      </a:r>
                      <a:r>
                        <a:rPr lang="zh-CN" altLang="en-US" sz="1800"/>
                        <a:t>目前在封控区、管控区范围内的学生</a:t>
                      </a:r>
                      <a:endParaRPr lang="zh-CN" altLang="en-US" sz="1800"/>
                    </a:p>
                  </a:txBody>
                  <a:tcPr/>
                </a:tc>
              </a:tr>
              <a:tr h="3251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6. 不在封控、管控区，不是密接、次密接，但是自己所在楼栋被封的学生。</a:t>
                      </a:r>
                      <a:endParaRPr lang="zh-CN" altLang="en-US" sz="1800"/>
                    </a:p>
                  </a:txBody>
                  <a:tcPr/>
                </a:tc>
              </a:tr>
              <a:tr h="4019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7. 自己所在楼没封，但是小区里有楼栋被封的请及时更新数据</a:t>
                      </a:r>
                      <a:endParaRPr lang="zh-CN" altLang="en-US" sz="1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TABLE_ENDDRAG_ORIGIN_RECT" val="625*266"/>
  <p:tag name="TABLE_ENDDRAG_RECT" val="32*112*625*267"/>
</p:tagLst>
</file>

<file path=ppt/tags/tag11.xml><?xml version="1.0" encoding="utf-8"?>
<p:tagLst xmlns:p="http://schemas.openxmlformats.org/presentationml/2006/main">
  <p:tag name="PA" val="v5.2.7"/>
  <p:tag name="RESOURCELIBID_ANIM" val="438"/>
</p:tagLst>
</file>

<file path=ppt/tags/tag12.xml><?xml version="1.0" encoding="utf-8"?>
<p:tagLst xmlns:p="http://schemas.openxmlformats.org/presentationml/2006/main">
  <p:tag name="PA" val="v5.2.7"/>
  <p:tag name="RESOURCELIBID_ANIM" val="438"/>
</p:tagLst>
</file>

<file path=ppt/tags/tag13.xml><?xml version="1.0" encoding="utf-8"?>
<p:tagLst xmlns:p="http://schemas.openxmlformats.org/presentationml/2006/main">
  <p:tag name="PA" val="v5.2.7"/>
  <p:tag name="RESOURCELIBID_ANIM" val="449"/>
</p:tagLst>
</file>

<file path=ppt/tags/tag14.xml><?xml version="1.0" encoding="utf-8"?>
<p:tagLst xmlns:p="http://schemas.openxmlformats.org/presentationml/2006/main">
  <p:tag name="PA" val="v5.2.7"/>
  <p:tag name="RESOURCELIBID_ANIM" val="449"/>
  <p:tag name="KSO_WM_UNIT_PLACING_PICTURE_USER_VIEWPORT" val="{&quot;height&quot;:4865.809448818897,&quot;width&quot;:3501.0031496062993}"/>
</p:tagLst>
</file>

<file path=ppt/tags/tag15.xml><?xml version="1.0" encoding="utf-8"?>
<p:tagLst xmlns:p="http://schemas.openxmlformats.org/presentationml/2006/main">
  <p:tag name="PA" val="v5.2.7"/>
  <p:tag name="RESOURCELIBID_ANIM" val="453"/>
</p:tagLst>
</file>

<file path=ppt/tags/tag16.xml><?xml version="1.0" encoding="utf-8"?>
<p:tagLst xmlns:p="http://schemas.openxmlformats.org/presentationml/2006/main">
  <p:tag name="PA" val="v5.2.7"/>
  <p:tag name="RESOURCELIBID_ANIM" val="460"/>
</p:tagLst>
</file>

<file path=ppt/tags/tag17.xml><?xml version="1.0" encoding="utf-8"?>
<p:tagLst xmlns:p="http://schemas.openxmlformats.org/presentationml/2006/main">
  <p:tag name="PA" val="v5.2.7"/>
  <p:tag name="RESOURCELIBID_ANIM" val="444"/>
</p:tagLst>
</file>

<file path=ppt/tags/tag18.xml><?xml version="1.0" encoding="utf-8"?>
<p:tagLst xmlns:p="http://schemas.openxmlformats.org/presentationml/2006/main">
  <p:tag name="PA" val="v5.2.7"/>
  <p:tag name="RESOURCELIBID_ANIM" val="460"/>
</p:tagLst>
</file>

<file path=ppt/tags/tag19.xml><?xml version="1.0" encoding="utf-8"?>
<p:tagLst xmlns:p="http://schemas.openxmlformats.org/presentationml/2006/main">
  <p:tag name="PA" val="v5.2.7"/>
  <p:tag name="RESOURCELIBID_ANIM" val="453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7"/>
  <p:tag name="RESOURCELIBID_ANIM" val="460"/>
</p:tagLst>
</file>

<file path=ppt/tags/tag21.xml><?xml version="1.0" encoding="utf-8"?>
<p:tagLst xmlns:p="http://schemas.openxmlformats.org/presentationml/2006/main">
  <p:tag name="PA" val="v5.2.7"/>
</p:tagLst>
</file>

<file path=ppt/tags/tag22.xml><?xml version="1.0" encoding="utf-8"?>
<p:tagLst xmlns:p="http://schemas.openxmlformats.org/presentationml/2006/main">
  <p:tag name="PA" val="v5.2.7"/>
</p:tagLst>
</file>

<file path=ppt/tags/tag3.xml><?xml version="1.0" encoding="utf-8"?>
<p:tagLst xmlns:p="http://schemas.openxmlformats.org/presentationml/2006/main">
  <p:tag name="PA" val="v5.2.7"/>
  <p:tag name="RESOURCELIBID_ANIM" val="438"/>
</p:tagLst>
</file>

<file path=ppt/tags/tag4.xml><?xml version="1.0" encoding="utf-8"?>
<p:tagLst xmlns:p="http://schemas.openxmlformats.org/presentationml/2006/main">
  <p:tag name="PA" val="v5.2.7"/>
  <p:tag name="RESOURCELIBID_ANIM" val="438"/>
</p:tagLst>
</file>

<file path=ppt/tags/tag5.xml><?xml version="1.0" encoding="utf-8"?>
<p:tagLst xmlns:p="http://schemas.openxmlformats.org/presentationml/2006/main">
  <p:tag name="PA" val="v5.2.7"/>
  <p:tag name="RESOURCELIBID_ANIM" val="444"/>
</p:tagLst>
</file>

<file path=ppt/tags/tag6.xml><?xml version="1.0" encoding="utf-8"?>
<p:tagLst xmlns:p="http://schemas.openxmlformats.org/presentationml/2006/main">
  <p:tag name="PA" val="v5.2.7"/>
  <p:tag name="RESOURCELIBID_ANIM" val="438"/>
</p:tagLst>
</file>

<file path=ppt/tags/tag7.xml><?xml version="1.0" encoding="utf-8"?>
<p:tagLst xmlns:p="http://schemas.openxmlformats.org/presentationml/2006/main">
  <p:tag name="PA" val="v5.2.7"/>
  <p:tag name="RESOURCELIBID_ANIM" val="438"/>
</p:tagLst>
</file>

<file path=ppt/tags/tag8.xml><?xml version="1.0" encoding="utf-8"?>
<p:tagLst xmlns:p="http://schemas.openxmlformats.org/presentationml/2006/main">
  <p:tag name="PA" val="v5.2.7"/>
  <p:tag name="RESOURCELIBID_ANIM" val="449"/>
</p:tagLst>
</file>

<file path=ppt/tags/tag9.xml><?xml version="1.0" encoding="utf-8"?>
<p:tagLst xmlns:p="http://schemas.openxmlformats.org/presentationml/2006/main">
  <p:tag name="PA" val="v5.2.7"/>
  <p:tag name="RESOURCELIBID_ANIM" val="449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4">
      <a:majorFont>
        <a:latin typeface="字魂95号-手刻宋"/>
        <a:ea typeface="字魂95号-手刻宋"/>
        <a:cs typeface=""/>
      </a:majorFont>
      <a:minorFont>
        <a:latin typeface="字魂95号-手刻宋"/>
        <a:ea typeface="字魂95号-手刻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4">
      <a:majorFont>
        <a:latin typeface="字魂95号-手刻宋"/>
        <a:ea typeface="字魂95号-手刻宋"/>
        <a:cs typeface=""/>
      </a:majorFont>
      <a:minorFont>
        <a:latin typeface="字魂95号-手刻宋"/>
        <a:ea typeface="字魂95号-手刻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模板网-WWW.1PPT.COM 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4">
      <a:majorFont>
        <a:latin typeface="字魂95号-手刻宋"/>
        <a:ea typeface="字魂95号-手刻宋"/>
        <a:cs typeface=""/>
      </a:majorFont>
      <a:minorFont>
        <a:latin typeface="字魂95号-手刻宋"/>
        <a:ea typeface="字魂95号-手刻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2718</Words>
  <Application>WPS 演示</Application>
  <PresentationFormat>全屏显示(16:9)</PresentationFormat>
  <Paragraphs>257</Paragraphs>
  <Slides>29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Wingdings</vt:lpstr>
      <vt:lpstr>字魂54号-贤黑</vt:lpstr>
      <vt:lpstr>黑体</vt:lpstr>
      <vt:lpstr>微软雅黑</vt:lpstr>
      <vt:lpstr>等线</vt:lpstr>
      <vt:lpstr>阿里巴巴普惠体</vt:lpstr>
      <vt:lpstr>华康海报体W12(P)</vt:lpstr>
      <vt:lpstr>字魂70号-灵悦黑体</vt:lpstr>
      <vt:lpstr>字魂59号-创粗黑</vt:lpstr>
      <vt:lpstr>Wingdings</vt:lpstr>
      <vt:lpstr>阿里巴巴普惠体 M</vt:lpstr>
      <vt:lpstr>Arial Unicode MS</vt:lpstr>
      <vt:lpstr>字魂95号-手刻宋</vt:lpstr>
      <vt:lpstr>Calibri</vt:lpstr>
      <vt:lpstr>第一PPT模板网-WWW.1PPT.COM​</vt:lpstr>
      <vt:lpstr>第一PPT模板网-WWW.1PPT.COM​​</vt:lpstr>
      <vt:lpstr>第一PPT模板网-WWW.1PPT.COM ​</vt:lpstr>
      <vt:lpstr>PowerPoint 演示文稿</vt:lpstr>
      <vt:lpstr>PowerPoint 演示文稿</vt:lpstr>
      <vt:lpstr>PowerPoint 演示文稿</vt:lpstr>
      <vt:lpstr>PowerPoint 演示文稿</vt:lpstr>
      <vt:lpstr>科学防控 保护自我</vt:lpstr>
      <vt:lpstr>PowerPoint 演示文稿</vt:lpstr>
      <vt:lpstr>家长表率巧监督 </vt:lpstr>
      <vt:lpstr>需要家长配合的工作</vt:lpstr>
      <vt:lpstr>需要家长配合的工作</vt:lpstr>
      <vt:lpstr>PowerPoint 演示文稿</vt:lpstr>
      <vt:lpstr>线上学习按要求</vt:lpstr>
      <vt:lpstr>线上学习按要求 </vt:lpstr>
      <vt:lpstr>线上学习按要求 </vt:lpstr>
      <vt:lpstr>线上学习按要求 </vt:lpstr>
      <vt:lpstr>线上学习按要求 </vt:lpstr>
      <vt:lpstr>线上学习按要求</vt:lpstr>
      <vt:lpstr>PowerPoint 演示文稿</vt:lpstr>
      <vt:lpstr>线上学习问题 </vt:lpstr>
      <vt:lpstr>线上学习问题 </vt:lpstr>
      <vt:lpstr>线上学习问题 </vt:lpstr>
      <vt:lpstr>线上学习问题 </vt:lpstr>
      <vt:lpstr>PowerPoint 演示文稿</vt:lpstr>
      <vt:lpstr>提高线上学习效率 </vt:lpstr>
      <vt:lpstr>提高线上学习效率 </vt:lpstr>
      <vt:lpstr>提高线上学习效率 </vt:lpstr>
      <vt:lpstr>提高线上学习效率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cp:lastModifiedBy>亮亮</cp:lastModifiedBy>
  <cp:revision>97</cp:revision>
  <dcterms:created xsi:type="dcterms:W3CDTF">2020-02-14T09:15:00Z</dcterms:created>
  <dcterms:modified xsi:type="dcterms:W3CDTF">2021-11-06T06:55:05Z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93A595B8AA58449284DDBFA77E82ED87</vt:lpwstr>
  </property>
</Properties>
</file>