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3"/>
  </p:notesMasterIdLst>
  <p:sldIdLst>
    <p:sldId id="257" r:id="rId4"/>
    <p:sldId id="307" r:id="rId5"/>
    <p:sldId id="308" r:id="rId6"/>
    <p:sldId id="309" r:id="rId7"/>
    <p:sldId id="310" r:id="rId8"/>
    <p:sldId id="297" r:id="rId9"/>
    <p:sldId id="312" r:id="rId10"/>
    <p:sldId id="313" r:id="rId11"/>
    <p:sldId id="314" r:id="rId12"/>
    <p:sldId id="315" r:id="rId13"/>
    <p:sldId id="316" r:id="rId14"/>
    <p:sldId id="318" r:id="rId15"/>
    <p:sldId id="317" r:id="rId16"/>
    <p:sldId id="320" r:id="rId17"/>
    <p:sldId id="319" r:id="rId18"/>
    <p:sldId id="322" r:id="rId19"/>
    <p:sldId id="323" r:id="rId20"/>
    <p:sldId id="324" r:id="rId21"/>
    <p:sldId id="325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" lastIdx="1" clrIdx="0"/>
  <p:cmAuthor id="1" name="Microsoft Office User" initials="MOU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CC9900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47" d="100"/>
          <a:sy n="47" d="100"/>
        </p:scale>
        <p:origin x="60" y="288"/>
      </p:cViewPr>
      <p:guideLst>
        <p:guide orient="horz" pos="2334"/>
        <p:guide pos="381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image" Target="../media/image1.jpeg"/><Relationship Id="rId17" Type="http://schemas.openxmlformats.org/officeDocument/2006/relationships/tags" Target="../tags/tag77.xml"/><Relationship Id="rId16" Type="http://schemas.openxmlformats.org/officeDocument/2006/relationships/tags" Target="../tags/tag76.xml"/><Relationship Id="rId15" Type="http://schemas.openxmlformats.org/officeDocument/2006/relationships/tags" Target="../tags/tag75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image" Target="../media/image1.jpeg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tags" Target="../tags/tag132.xml"/><Relationship Id="rId7" Type="http://schemas.openxmlformats.org/officeDocument/2006/relationships/tags" Target="../tags/tag131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image" Target="../media/image2.jpeg"/><Relationship Id="rId15" Type="http://schemas.openxmlformats.org/officeDocument/2006/relationships/tags" Target="../tags/tag139.xml"/><Relationship Id="rId14" Type="http://schemas.openxmlformats.org/officeDocument/2006/relationships/tags" Target="../tags/tag138.xml"/><Relationship Id="rId13" Type="http://schemas.openxmlformats.org/officeDocument/2006/relationships/tags" Target="../tags/tag137.xml"/><Relationship Id="rId12" Type="http://schemas.openxmlformats.org/officeDocument/2006/relationships/tags" Target="../tags/tag136.xml"/><Relationship Id="rId11" Type="http://schemas.openxmlformats.org/officeDocument/2006/relationships/tags" Target="../tags/tag135.xml"/><Relationship Id="rId10" Type="http://schemas.openxmlformats.org/officeDocument/2006/relationships/tags" Target="../tags/tag13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7" Type="http://schemas.openxmlformats.org/officeDocument/2006/relationships/tags" Target="../tags/tag148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7" Type="http://schemas.openxmlformats.org/officeDocument/2006/relationships/tags" Target="../tags/tag155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7" Type="http://schemas.openxmlformats.org/officeDocument/2006/relationships/tags" Target="../tags/tag162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7" Type="http://schemas.openxmlformats.org/officeDocument/2006/relationships/tags" Target="../tags/tag169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tags" Target="../tags/tag166.xml"/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78.xml"/><Relationship Id="rId8" Type="http://schemas.openxmlformats.org/officeDocument/2006/relationships/tags" Target="../tags/tag177.xml"/><Relationship Id="rId7" Type="http://schemas.openxmlformats.org/officeDocument/2006/relationships/tags" Target="../tags/tag176.xml"/><Relationship Id="rId6" Type="http://schemas.openxmlformats.org/officeDocument/2006/relationships/tags" Target="../tags/tag175.xml"/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0" Type="http://schemas.openxmlformats.org/officeDocument/2006/relationships/tags" Target="../tags/tag179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7" Type="http://schemas.openxmlformats.org/officeDocument/2006/relationships/tags" Target="../tags/tag184.xml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2985581" y="3052349"/>
            <a:ext cx="6426274" cy="665065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2840476" y="3820124"/>
            <a:ext cx="6716485" cy="50494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25" name="组合 24"/>
          <p:cNvGrpSpPr/>
          <p:nvPr>
            <p:custDataLst>
              <p:tags r:id="rId8"/>
            </p:custDataLst>
          </p:nvPr>
        </p:nvGrpSpPr>
        <p:grpSpPr>
          <a:xfrm>
            <a:off x="2840476" y="3769321"/>
            <a:ext cx="6716485" cy="0"/>
            <a:chOff x="2840476" y="4055071"/>
            <a:chExt cx="6716485" cy="0"/>
          </a:xfrm>
        </p:grpSpPr>
        <p:cxnSp>
          <p:nvCxnSpPr>
            <p:cNvPr id="26" name="直接连接符 25"/>
            <p:cNvCxnSpPr/>
            <p:nvPr>
              <p:custDataLst>
                <p:tags r:id="rId9"/>
              </p:custDataLst>
            </p:nvPr>
          </p:nvCxnSpPr>
          <p:spPr>
            <a:xfrm>
              <a:off x="2840476" y="4055071"/>
              <a:ext cx="1393372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>
              <p:custDataLst>
                <p:tags r:id="rId10"/>
              </p:custDataLst>
            </p:nvPr>
          </p:nvCxnSpPr>
          <p:spPr>
            <a:xfrm>
              <a:off x="4233848" y="4055071"/>
              <a:ext cx="1959428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>
              <p:custDataLst>
                <p:tags r:id="rId11"/>
              </p:custDataLst>
            </p:nvPr>
          </p:nvCxnSpPr>
          <p:spPr>
            <a:xfrm>
              <a:off x="6204161" y="4055071"/>
              <a:ext cx="1393372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>
              <p:custDataLst>
                <p:tags r:id="rId12"/>
              </p:custDataLst>
            </p:nvPr>
          </p:nvCxnSpPr>
          <p:spPr>
            <a:xfrm>
              <a:off x="7597533" y="4055071"/>
              <a:ext cx="1959428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>
            <p:custDataLst>
              <p:tags r:id="rId13"/>
            </p:custDataLst>
          </p:nvPr>
        </p:nvGrpSpPr>
        <p:grpSpPr>
          <a:xfrm>
            <a:off x="4302239" y="2997535"/>
            <a:ext cx="3792958" cy="0"/>
            <a:chOff x="4302239" y="3283285"/>
            <a:chExt cx="3792958" cy="0"/>
          </a:xfrm>
        </p:grpSpPr>
        <p:cxnSp>
          <p:nvCxnSpPr>
            <p:cNvPr id="31" name="直接连接符 30"/>
            <p:cNvCxnSpPr/>
            <p:nvPr>
              <p:custDataLst>
                <p:tags r:id="rId14"/>
              </p:custDataLst>
            </p:nvPr>
          </p:nvCxnSpPr>
          <p:spPr>
            <a:xfrm flipV="1">
              <a:off x="4302239" y="3283285"/>
              <a:ext cx="786870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>
              <p:custDataLst>
                <p:tags r:id="rId15"/>
              </p:custDataLst>
            </p:nvPr>
          </p:nvCxnSpPr>
          <p:spPr>
            <a:xfrm flipV="1">
              <a:off x="5089109" y="3283285"/>
              <a:ext cx="1106535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>
              <p:custDataLst>
                <p:tags r:id="rId16"/>
              </p:custDataLst>
            </p:nvPr>
          </p:nvCxnSpPr>
          <p:spPr>
            <a:xfrm flipV="1">
              <a:off x="6201792" y="3283285"/>
              <a:ext cx="786870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>
              <p:custDataLst>
                <p:tags r:id="rId17"/>
              </p:custDataLst>
            </p:nvPr>
          </p:nvCxnSpPr>
          <p:spPr>
            <a:xfrm flipV="1">
              <a:off x="6988662" y="3283285"/>
              <a:ext cx="1106535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>
            <a:off x="3244530" y="2450374"/>
            <a:ext cx="2386149" cy="19572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5584032" y="2650857"/>
            <a:ext cx="92366" cy="16417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3347085" y="3073400"/>
            <a:ext cx="1129665" cy="7962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4132805" y="2650857"/>
            <a:ext cx="4914942" cy="796100"/>
          </a:xfrm>
          <a:solidFill>
            <a:schemeClr val="bg1">
              <a:lumMod val="95000"/>
            </a:schemeClr>
          </a:solidFill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4132805" y="3504431"/>
            <a:ext cx="4914942" cy="78816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73649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73649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7" y="711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4000" y="711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7" y="2379482"/>
            <a:ext cx="4165200" cy="373531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2984400" y="3055050"/>
            <a:ext cx="6426000" cy="666000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0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6" name="直接连接符 5"/>
          <p:cNvCxnSpPr/>
          <p:nvPr>
            <p:custDataLst>
              <p:tags r:id="rId7"/>
            </p:custDataLst>
          </p:nvPr>
        </p:nvCxnSpPr>
        <p:spPr>
          <a:xfrm>
            <a:off x="2840476" y="3769321"/>
            <a:ext cx="139337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>
            <p:custDataLst>
              <p:tags r:id="rId8"/>
            </p:custDataLst>
          </p:nvPr>
        </p:nvCxnSpPr>
        <p:spPr>
          <a:xfrm>
            <a:off x="4233848" y="3769321"/>
            <a:ext cx="195942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>
            <p:custDataLst>
              <p:tags r:id="rId9"/>
            </p:custDataLst>
          </p:nvPr>
        </p:nvCxnSpPr>
        <p:spPr>
          <a:xfrm>
            <a:off x="6204161" y="3769321"/>
            <a:ext cx="139337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10"/>
            </p:custDataLst>
          </p:nvPr>
        </p:nvCxnSpPr>
        <p:spPr>
          <a:xfrm>
            <a:off x="7597533" y="3769321"/>
            <a:ext cx="195942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11"/>
            </p:custDataLst>
          </p:nvPr>
        </p:nvCxnSpPr>
        <p:spPr>
          <a:xfrm flipV="1">
            <a:off x="4302239" y="2997535"/>
            <a:ext cx="78687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12"/>
            </p:custDataLst>
          </p:nvPr>
        </p:nvCxnSpPr>
        <p:spPr>
          <a:xfrm flipV="1">
            <a:off x="5089109" y="2997535"/>
            <a:ext cx="110653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13"/>
            </p:custDataLst>
          </p:nvPr>
        </p:nvCxnSpPr>
        <p:spPr>
          <a:xfrm flipV="1">
            <a:off x="6201792" y="2997535"/>
            <a:ext cx="78687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4"/>
            </p:custDataLst>
          </p:nvPr>
        </p:nvCxnSpPr>
        <p:spPr>
          <a:xfrm flipV="1">
            <a:off x="6988662" y="2997535"/>
            <a:ext cx="110653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占位符 16"/>
          <p:cNvSpPr>
            <a:spLocks noGrp="1"/>
          </p:cNvSpPr>
          <p:nvPr>
            <p:ph type="body" sz="quarter" idx="13" hasCustomPrompt="1"/>
            <p:custDataLst>
              <p:tags r:id="rId15"/>
            </p:custDataLst>
          </p:nvPr>
        </p:nvSpPr>
        <p:spPr>
          <a:xfrm>
            <a:off x="2840400" y="3821850"/>
            <a:ext cx="6717600" cy="5040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 userDrawn="1"/>
        </p:nvSpPr>
        <p:spPr>
          <a:xfrm>
            <a:off x="0" y="6348804"/>
            <a:ext cx="12192000" cy="5237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718" y="300789"/>
            <a:ext cx="213360" cy="556260"/>
          </a:xfrm>
          <a:prstGeom prst="rect">
            <a:avLst/>
          </a:prstGeom>
          <a:solidFill>
            <a:srgbClr val="E66A25"/>
          </a:solidFill>
          <a:ln w="12700" cap="flat" cmpd="sng">
            <a:solidFill>
              <a:schemeClr val="bg1"/>
            </a:solidFill>
            <a:bevel/>
          </a:ln>
        </p:spPr>
        <p:txBody>
          <a:bodyPr anchor="ctr"/>
          <a:lstStyle/>
          <a:p>
            <a:pPr lvl="0" algn="ctr"/>
            <a:endParaRPr lang="zh-CN" altLang="en-US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 userDrawn="1"/>
        </p:nvSpPr>
        <p:spPr>
          <a:xfrm>
            <a:off x="218078" y="286531"/>
            <a:ext cx="5458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PPT</a:t>
            </a:r>
            <a:r>
              <a:rPr lang="zh-CN" altLang="en-US" sz="3200" b="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图片排版合集（</a:t>
            </a:r>
            <a:r>
              <a:rPr lang="en-US" altLang="zh-CN" sz="3200" b="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50</a:t>
            </a:r>
            <a:r>
              <a:rPr lang="zh-CN" altLang="en-US" sz="3200" b="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页）</a:t>
            </a:r>
            <a:endParaRPr lang="zh-CN" altLang="en-US" sz="3200" b="0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826629">
            <a:off x="58266" y="-166735"/>
            <a:ext cx="2240937" cy="23150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26518" y="4011958"/>
            <a:ext cx="2514213" cy="28554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693401" y="6561138"/>
            <a:ext cx="1276350" cy="29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HY견고딕" pitchFamily="2" charset="-127"/>
                <a:cs typeface="Arial" panose="020B0604020202020204" pitchFamily="34" charset="0"/>
              </a:rPr>
              <a:t>INSERT  LOGO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HY견고딕" pitchFamily="2" charset="-127"/>
              <a:cs typeface="Arial" panose="020B0604020202020204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5387" y="80628"/>
            <a:ext cx="10972800" cy="742094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HY견고딕" pitchFamily="2" charset="-127"/>
                <a:ea typeface="HY견고딕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ko-KR" altLang="en-US" dirty="0"/>
          </a:p>
        </p:txBody>
      </p:sp>
      <p:sp>
        <p:nvSpPr>
          <p:cNvPr id="12" name="날짜 개체 틀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85D086-A8C4-412F-BF8A-0D5C35EEA705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바닥글 개체 틀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ko-KR" altLang="en-US" dirty="0"/>
            </a:fld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0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9" Type="http://schemas.openxmlformats.org/officeDocument/2006/relationships/tags" Target="../tags/tag191.xml"/><Relationship Id="rId28" Type="http://schemas.openxmlformats.org/officeDocument/2006/relationships/tags" Target="../tags/tag190.xml"/><Relationship Id="rId27" Type="http://schemas.openxmlformats.org/officeDocument/2006/relationships/tags" Target="../tags/tag189.xml"/><Relationship Id="rId26" Type="http://schemas.openxmlformats.org/officeDocument/2006/relationships/tags" Target="../tags/tag188.xml"/><Relationship Id="rId25" Type="http://schemas.openxmlformats.org/officeDocument/2006/relationships/tags" Target="../tags/tag187.xml"/><Relationship Id="rId24" Type="http://schemas.openxmlformats.org/officeDocument/2006/relationships/tags" Target="../tags/tag186.xml"/><Relationship Id="rId23" Type="http://schemas.openxmlformats.org/officeDocument/2006/relationships/image" Target="../media/image6.jpeg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4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5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6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8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98.xml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99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00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04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4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5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96.xml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97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矩形 8"/>
          <p:cNvSpPr>
            <a:spLocks noChangeArrowheads="1"/>
          </p:cNvSpPr>
          <p:nvPr/>
        </p:nvSpPr>
        <p:spPr bwMode="auto">
          <a:xfrm>
            <a:off x="3029585" y="4309745"/>
            <a:ext cx="840549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 pitchFamily="18" charset="0"/>
              </a:rPr>
              <a:t>——</a:t>
            </a:r>
            <a:r>
              <a:rPr lang="zh-CN" altLang="en-US" sz="2800" b="1" dirty="0"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 pitchFamily="18" charset="0"/>
              </a:rPr>
              <a:t>新北区实验中学全体教师疫情期间工作指导会议</a:t>
            </a:r>
            <a:endParaRPr lang="zh-CN" altLang="zh-CN" sz="2800" b="1" dirty="0">
              <a:latin typeface="华文仿宋" panose="02010600040101010101" pitchFamily="2" charset="-122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26858" y="2768023"/>
            <a:ext cx="105727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accent3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有序有效  “疫”路同行</a:t>
            </a:r>
            <a:endParaRPr lang="zh-CN" altLang="en-US" sz="6600" dirty="0">
              <a:solidFill>
                <a:schemeClr val="accent3">
                  <a:lumMod val="7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125730" y="884555"/>
            <a:ext cx="11855450" cy="285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65810" y="205244"/>
            <a:ext cx="4705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</a:rPr>
              <a:t>群消息通知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59077" y="297455"/>
            <a:ext cx="3550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ea"/>
              </a:rPr>
              <a:t>不刷屏、易找到</a:t>
            </a:r>
            <a:endParaRPr lang="zh-CN" altLang="en-US" sz="3200" dirty="0">
              <a:solidFill>
                <a:schemeClr val="accent3">
                  <a:lumMod val="60000"/>
                  <a:lumOff val="40000"/>
                </a:schemeClr>
              </a:solidFill>
              <a:latin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15029" y="1109849"/>
            <a:ext cx="88382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rgbClr val="002060"/>
                </a:solidFill>
                <a:latin typeface="+mn-ea"/>
              </a:rPr>
              <a:t>单独建群，分流消息。（建议不同类型软件）</a:t>
            </a:r>
            <a:endParaRPr lang="zh-CN" altLang="en-US" sz="32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15029" y="1694624"/>
            <a:ext cx="88382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rgbClr val="FF0000"/>
                </a:solidFill>
                <a:latin typeface="+mn-ea"/>
              </a:rPr>
              <a:t>群待办  群精华</a:t>
            </a:r>
            <a:endParaRPr lang="zh-CN" altLang="en-US" sz="3200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3899971" cy="776849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018" y="-1"/>
            <a:ext cx="3748489" cy="81121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6" y="0"/>
            <a:ext cx="3479896" cy="7535137"/>
          </a:xfr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532" y="-264405"/>
            <a:ext cx="3364651" cy="728559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270269"/>
            <a:ext cx="4762500" cy="4885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125730" y="884555"/>
            <a:ext cx="11855450" cy="285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65810" y="205244"/>
            <a:ext cx="530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</a:rPr>
              <a:t>信息统计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72901" y="791771"/>
            <a:ext cx="5303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dirty="0">
                <a:latin typeface="+mn-ea"/>
              </a:rPr>
              <a:t>在线表格</a:t>
            </a:r>
            <a:endParaRPr lang="zh-CN" altLang="en-US" sz="3600" dirty="0">
              <a:latin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72901" y="1378298"/>
            <a:ext cx="5303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dirty="0">
                <a:solidFill>
                  <a:srgbClr val="FF0000"/>
                </a:solidFill>
                <a:latin typeface="+mn-ea"/>
              </a:rPr>
              <a:t>收集表</a:t>
            </a:r>
            <a:endParaRPr lang="zh-CN" altLang="en-US" sz="3600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" y="-77118"/>
            <a:ext cx="4555412" cy="72274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331" y="52867"/>
            <a:ext cx="4971669" cy="6805133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8" y="-1"/>
            <a:ext cx="5122231" cy="6859491"/>
          </a:xfr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167" y="-80011"/>
            <a:ext cx="4261173" cy="69752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125730" y="884555"/>
            <a:ext cx="11855450" cy="285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65810" y="205244"/>
            <a:ext cx="530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</a:rPr>
              <a:t>授课、家长会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15848" y="176669"/>
            <a:ext cx="2525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+mn-ea"/>
              </a:rPr>
              <a:t>腾讯课堂</a:t>
            </a:r>
            <a:endParaRPr lang="zh-CN" altLang="en-US" sz="4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3330" y="1130776"/>
            <a:ext cx="117586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7030A0"/>
                </a:solidFill>
                <a:latin typeface="+mn-ea"/>
              </a:rPr>
              <a:t>优点：受众不需要下载</a:t>
            </a:r>
            <a:r>
              <a:rPr lang="en-US" altLang="zh-CN" sz="2400" dirty="0">
                <a:solidFill>
                  <a:srgbClr val="7030A0"/>
                </a:solidFill>
                <a:latin typeface="+mn-ea"/>
              </a:rPr>
              <a:t>APP</a:t>
            </a:r>
            <a:r>
              <a:rPr lang="zh-CN" altLang="en-US" sz="2400" dirty="0">
                <a:solidFill>
                  <a:srgbClr val="7030A0"/>
                </a:solidFill>
                <a:latin typeface="+mn-ea"/>
              </a:rPr>
              <a:t>，考勤方便，可以回看、依托</a:t>
            </a:r>
            <a:r>
              <a:rPr lang="en-US" altLang="zh-CN" sz="2400" dirty="0">
                <a:solidFill>
                  <a:srgbClr val="7030A0"/>
                </a:solidFill>
                <a:latin typeface="+mn-ea"/>
              </a:rPr>
              <a:t>QQ</a:t>
            </a:r>
            <a:r>
              <a:rPr lang="zh-CN" altLang="en-US" sz="2400" dirty="0">
                <a:solidFill>
                  <a:srgbClr val="7030A0"/>
                </a:solidFill>
                <a:latin typeface="+mn-ea"/>
              </a:rPr>
              <a:t>群却可以实名，程序更稳定</a:t>
            </a:r>
            <a:endParaRPr lang="zh-CN" altLang="en-US" sz="2400" dirty="0">
              <a:solidFill>
                <a:srgbClr val="7030A0"/>
              </a:solidFill>
              <a:latin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1016"/>
            <a:ext cx="5133333" cy="19238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364" y="1621016"/>
            <a:ext cx="6795816" cy="48165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30" y="3929754"/>
            <a:ext cx="10806146" cy="2915031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54" y="0"/>
            <a:ext cx="9671791" cy="5837928"/>
          </a:xfrm>
        </p:spPr>
      </p:pic>
      <p:sp>
        <p:nvSpPr>
          <p:cNvPr id="6" name="文本框 5"/>
          <p:cNvSpPr txBox="1"/>
          <p:nvPr/>
        </p:nvSpPr>
        <p:spPr>
          <a:xfrm>
            <a:off x="220337" y="6203053"/>
            <a:ext cx="1197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需要回放功能的，一定要在建课堂的时候勾选回放，等授课结束后，依旧在如果学生要互动，需要下载</a:t>
            </a:r>
            <a:r>
              <a:rPr lang="en-US" altLang="zh-CN" dirty="0">
                <a:solidFill>
                  <a:srgbClr val="C00000"/>
                </a:solidFill>
              </a:rPr>
              <a:t>APP</a:t>
            </a:r>
            <a:r>
              <a:rPr lang="zh-CN" altLang="en-US" dirty="0">
                <a:solidFill>
                  <a:srgbClr val="C00000"/>
                </a:solidFill>
              </a:rPr>
              <a:t>才能操作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246916" y="884555"/>
            <a:ext cx="11855450" cy="285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65810" y="205244"/>
            <a:ext cx="530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</a:rPr>
              <a:t>关于作业的催缴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5810" y="1007666"/>
            <a:ext cx="6632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rgbClr val="7030A0"/>
                </a:solidFill>
              </a:rPr>
              <a:t>对于班级整体</a:t>
            </a:r>
            <a:endParaRPr lang="zh-CN" altLang="en-US" sz="3200" dirty="0">
              <a:solidFill>
                <a:srgbClr val="7030A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5809" y="3333010"/>
            <a:ext cx="6632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rgbClr val="7030A0"/>
                </a:solidFill>
              </a:rPr>
              <a:t>对于个别老赖</a:t>
            </a:r>
            <a:endParaRPr lang="zh-CN" altLang="en-US" sz="3200" dirty="0">
              <a:solidFill>
                <a:srgbClr val="7030A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67789" y="1686977"/>
            <a:ext cx="11457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用巧思激发学生的动力</a:t>
            </a:r>
            <a:r>
              <a:rPr lang="zh-CN" altLang="en-US" dirty="0"/>
              <a:t>：</a:t>
            </a:r>
            <a:r>
              <a:rPr lang="zh-CN" altLang="en-US" sz="2000" dirty="0">
                <a:solidFill>
                  <a:srgbClr val="002060"/>
                </a:solidFill>
              </a:rPr>
              <a:t>专项小组竞赛、男女生勤奋大比拼、小组互助学习</a:t>
            </a:r>
            <a:endParaRPr lang="en-US" altLang="zh-CN" sz="2000" dirty="0">
              <a:solidFill>
                <a:srgbClr val="002060"/>
              </a:solidFill>
            </a:endParaRPr>
          </a:p>
          <a:p>
            <a:r>
              <a:rPr lang="en-US" altLang="zh-CN" sz="2000" dirty="0">
                <a:solidFill>
                  <a:srgbClr val="002060"/>
                </a:solidFill>
              </a:rPr>
              <a:t>                                                                                                           </a:t>
            </a:r>
            <a:r>
              <a:rPr lang="zh-CN" altLang="en-US" sz="2000" dirty="0">
                <a:solidFill>
                  <a:srgbClr val="002060"/>
                </a:solidFill>
              </a:rPr>
              <a:t>（招募家长志愿者）</a:t>
            </a:r>
            <a:endParaRPr lang="zh-CN" altLang="en-US" sz="2000" dirty="0">
              <a:solidFill>
                <a:srgbClr val="00206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67789" y="2460824"/>
            <a:ext cx="9540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用实例唤起学生的重视</a:t>
            </a:r>
            <a:r>
              <a:rPr lang="zh-CN" altLang="en-US" dirty="0"/>
              <a:t>：</a:t>
            </a:r>
            <a:r>
              <a:rPr lang="zh-CN" altLang="en-US" sz="2800" dirty="0">
                <a:solidFill>
                  <a:srgbClr val="002060"/>
                </a:solidFill>
              </a:rPr>
              <a:t>上好班会课</a:t>
            </a:r>
            <a:endParaRPr lang="zh-CN" altLang="en-US" sz="2800" dirty="0">
              <a:solidFill>
                <a:srgbClr val="00206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67787" y="3947333"/>
            <a:ext cx="9540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必要的电话随访</a:t>
            </a:r>
            <a:r>
              <a:rPr lang="zh-CN" altLang="en-US" dirty="0"/>
              <a:t>：</a:t>
            </a:r>
            <a:r>
              <a:rPr lang="zh-CN" altLang="en-US" dirty="0">
                <a:solidFill>
                  <a:srgbClr val="002060"/>
                </a:solidFill>
              </a:rPr>
              <a:t>拉拢家长、拉住孩子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70128" y="4548211"/>
            <a:ext cx="9540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特殊的照顾</a:t>
            </a:r>
            <a:r>
              <a:rPr lang="zh-CN" altLang="en-US" dirty="0"/>
              <a:t>：</a:t>
            </a:r>
            <a:r>
              <a:rPr lang="zh-CN" altLang="en-US" dirty="0">
                <a:solidFill>
                  <a:srgbClr val="002060"/>
                </a:solidFill>
              </a:rPr>
              <a:t>单独的“蜗牛散步”群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67786" y="5149089"/>
            <a:ext cx="954060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体面的妥协</a:t>
            </a:r>
            <a:r>
              <a:rPr lang="zh-CN" altLang="en-US" dirty="0"/>
              <a:t>：</a:t>
            </a:r>
            <a:r>
              <a:rPr lang="zh-CN" altLang="en-US" dirty="0">
                <a:solidFill>
                  <a:srgbClr val="002060"/>
                </a:solidFill>
              </a:rPr>
              <a:t>作业完成与否不是最重要的，防沉迷、防厌学是第一位的！</a:t>
            </a:r>
            <a:endParaRPr lang="en-US" altLang="zh-CN" dirty="0">
              <a:solidFill>
                <a:srgbClr val="002060"/>
              </a:solidFill>
            </a:endParaRPr>
          </a:p>
          <a:p>
            <a:r>
              <a:rPr lang="en-US" altLang="zh-CN" dirty="0">
                <a:solidFill>
                  <a:srgbClr val="002060"/>
                </a:solidFill>
              </a:rPr>
              <a:t>                                   </a:t>
            </a:r>
            <a:r>
              <a:rPr lang="zh-CN" altLang="en-US" dirty="0">
                <a:solidFill>
                  <a:srgbClr val="002060"/>
                </a:solidFill>
              </a:rPr>
              <a:t>用一个菜、一次家务、一次运动，换取作业的减免</a:t>
            </a:r>
            <a:endParaRPr lang="en-US" altLang="zh-CN" dirty="0">
              <a:solidFill>
                <a:srgbClr val="002060"/>
              </a:solidFill>
            </a:endParaRPr>
          </a:p>
          <a:p>
            <a:r>
              <a:rPr lang="en-US" altLang="zh-CN" dirty="0">
                <a:solidFill>
                  <a:srgbClr val="002060"/>
                </a:solidFill>
              </a:rPr>
              <a:t>                                               </a:t>
            </a:r>
            <a:r>
              <a:rPr lang="zh-CN" altLang="en-US" dirty="0">
                <a:solidFill>
                  <a:srgbClr val="002060"/>
                </a:solidFill>
              </a:rPr>
              <a:t>用免做（部分）作业换取手机的没收和阅读</a:t>
            </a:r>
            <a:endParaRPr lang="en-US" altLang="zh-CN" dirty="0">
              <a:solidFill>
                <a:srgbClr val="002060"/>
              </a:solidFill>
            </a:endParaRPr>
          </a:p>
          <a:p>
            <a:r>
              <a:rPr lang="en-US" altLang="zh-CN" dirty="0">
                <a:solidFill>
                  <a:srgbClr val="002060"/>
                </a:solidFill>
              </a:rPr>
              <a:t>                                                      </a:t>
            </a:r>
            <a:r>
              <a:rPr lang="zh-CN" altLang="en-US" dirty="0">
                <a:solidFill>
                  <a:srgbClr val="002060"/>
                </a:solidFill>
              </a:rPr>
              <a:t>解放孩子，赢得尊重，何乐不为？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36375" y="3635566"/>
            <a:ext cx="29304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accent3">
                    <a:lumMod val="75000"/>
                  </a:schemeClr>
                </a:solidFill>
              </a:rPr>
              <a:t>关注疫情期间心理问题多发！</a:t>
            </a:r>
            <a:endParaRPr lang="zh-CN" alt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5" grpId="0"/>
      <p:bldP spid="10" grpId="0"/>
      <p:bldP spid="11" grpId="0"/>
      <p:bldP spid="12" grpId="0"/>
      <p:bldP spid="1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505576" y="1041448"/>
            <a:ext cx="11855450" cy="285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65809" y="205244"/>
            <a:ext cx="8692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</a:rPr>
              <a:t>关于与家长的交流（</a:t>
            </a:r>
            <a:r>
              <a:rPr lang="zh-CN" altLang="en-US" sz="4000" b="1" dirty="0">
                <a:solidFill>
                  <a:srgbClr val="7030A0"/>
                </a:solidFill>
              </a:rPr>
              <a:t>家长会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</a:rPr>
              <a:t>）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5810" y="1007666"/>
            <a:ext cx="6632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rgbClr val="7030A0"/>
                </a:solidFill>
              </a:rPr>
              <a:t>明确家长责任</a:t>
            </a:r>
            <a:endParaRPr lang="zh-CN" altLang="en-US" sz="3200" dirty="0">
              <a:solidFill>
                <a:srgbClr val="7030A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5810" y="4275529"/>
            <a:ext cx="6632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rgbClr val="7030A0"/>
                </a:solidFill>
              </a:rPr>
              <a:t>说说教师的情况</a:t>
            </a:r>
            <a:endParaRPr lang="zh-CN" altLang="en-US" sz="3200" dirty="0">
              <a:solidFill>
                <a:srgbClr val="7030A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59142" y="1544072"/>
            <a:ext cx="10609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2060"/>
                </a:solidFill>
              </a:rPr>
              <a:t>      </a:t>
            </a:r>
            <a:r>
              <a:rPr lang="zh-CN" altLang="en-US" sz="2800" dirty="0">
                <a:solidFill>
                  <a:srgbClr val="002060"/>
                </a:solidFill>
              </a:rPr>
              <a:t>家长有义务承担家庭教育的责任，要守住底线，要自己做好榜样，否则苦果还是自己承担</a:t>
            </a:r>
            <a:endParaRPr lang="zh-CN" altLang="en-US" sz="2000" dirty="0">
              <a:solidFill>
                <a:srgbClr val="00206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65810" y="2640785"/>
            <a:ext cx="6632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rgbClr val="FF0000"/>
                </a:solidFill>
              </a:rPr>
              <a:t>体谅家长的难处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59142" y="3225560"/>
            <a:ext cx="10230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2060"/>
                </a:solidFill>
              </a:rPr>
              <a:t>要有同理心，要大度。要让家长知晓，有任何困难不要烦躁怨恨，要跟班主任商量，特殊情况特殊处理，总有解决办法。</a:t>
            </a:r>
            <a:endParaRPr lang="zh-CN" altLang="en-US" sz="2800" dirty="0">
              <a:solidFill>
                <a:srgbClr val="00206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25418" y="4836874"/>
            <a:ext cx="114356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2060"/>
                </a:solidFill>
              </a:rPr>
              <a:t>老师们并没有闲赋在家，反而因为疫情的各种信息排查、校内、组内的会议以及集备，最关键的是线上课的备课量和准备，比平时更耗时。另外，一些卷子拍照提交极难批改，政史老师等又有好几个班，所以在线上学习情况下，有些科目和作业发答案自批自改也是合情合理的。需要家长配合监督。</a:t>
            </a:r>
            <a:endParaRPr lang="zh-CN" alt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5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125730" y="884555"/>
            <a:ext cx="11855450" cy="285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65810" y="205244"/>
            <a:ext cx="53035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</a:rPr>
              <a:t>工作提醒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810" y="1137285"/>
            <a:ext cx="1081214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1.</a:t>
            </a:r>
            <a:r>
              <a:rPr lang="zh-CN" altLang="en-US" sz="3200"/>
              <a:t>线上家长会：周日（</a:t>
            </a:r>
            <a:r>
              <a:rPr lang="en-US" altLang="zh-CN" sz="3200"/>
              <a:t>11</a:t>
            </a:r>
            <a:r>
              <a:rPr lang="zh-CN" altLang="en-US" sz="3200"/>
              <a:t>月</a:t>
            </a:r>
            <a:r>
              <a:rPr lang="en-US" altLang="zh-CN" sz="3200"/>
              <a:t>7</a:t>
            </a:r>
            <a:r>
              <a:rPr lang="zh-CN" altLang="en-US" sz="3200"/>
              <a:t>日）晚</a:t>
            </a:r>
            <a:r>
              <a:rPr lang="en-US" altLang="zh-CN" sz="3200"/>
              <a:t>7</a:t>
            </a:r>
            <a:r>
              <a:rPr lang="zh-CN" altLang="en-US" sz="3200"/>
              <a:t>点</a:t>
            </a:r>
            <a:endParaRPr lang="zh-CN" altLang="en-US" sz="3200"/>
          </a:p>
          <a:p>
            <a:r>
              <a:rPr lang="en-US" altLang="zh-CN" sz="3200"/>
              <a:t>2.</a:t>
            </a:r>
            <a:r>
              <a:rPr lang="zh-CN" altLang="en-US" sz="3200"/>
              <a:t>周三的班会课利用晚上家长一起看，</a:t>
            </a:r>
            <a:r>
              <a:rPr lang="en-US" altLang="zh-CN" sz="3200"/>
              <a:t>PPT</a:t>
            </a:r>
            <a:r>
              <a:rPr lang="zh-CN" altLang="en-US" sz="3200"/>
              <a:t>已有，大家一定要上</a:t>
            </a:r>
            <a:endParaRPr lang="zh-CN" altLang="en-US" sz="3200"/>
          </a:p>
          <a:p>
            <a:r>
              <a:rPr lang="en-US" altLang="zh-CN" sz="3200"/>
              <a:t>3.</a:t>
            </a:r>
            <a:r>
              <a:rPr lang="zh-CN" altLang="en-US" sz="3200"/>
              <a:t>后期如果上级要求做德育作业，麻烦配合做好资料收集</a:t>
            </a:r>
            <a:endParaRPr lang="zh-CN" altLang="en-US" sz="3200"/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4065" cy="685800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125730" y="884555"/>
            <a:ext cx="11855450" cy="285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5"/>
          <p:cNvSpPr/>
          <p:nvPr/>
        </p:nvSpPr>
        <p:spPr>
          <a:xfrm>
            <a:off x="994410" y="1389380"/>
            <a:ext cx="10132060" cy="4512310"/>
          </a:xfrm>
          <a:prstGeom prst="roundRect">
            <a:avLst/>
          </a:prstGeom>
          <a:noFill/>
          <a:ln w="85725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202975" y="1710429"/>
            <a:ext cx="827736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疫路同行，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你就如一盏明灯，引领孩子和家长的前行。你亮一点，他们就能走的远一点。你暗淡了，他们就会走一些弯路。让我们都努力发光，做班级中那盏最亮的灯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02" y="103018"/>
            <a:ext cx="9157997" cy="6651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0"/>
            <a:ext cx="9128760" cy="686598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392" y="0"/>
            <a:ext cx="8893848" cy="676877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矩形 8"/>
          <p:cNvSpPr>
            <a:spLocks noChangeArrowheads="1"/>
          </p:cNvSpPr>
          <p:nvPr/>
        </p:nvSpPr>
        <p:spPr bwMode="auto">
          <a:xfrm>
            <a:off x="3208338" y="4309745"/>
            <a:ext cx="804799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 pitchFamily="18" charset="0"/>
              </a:rPr>
              <a:t>——</a:t>
            </a:r>
            <a:r>
              <a:rPr lang="zh-CN" altLang="en-US" sz="2800" b="1" dirty="0"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 pitchFamily="18" charset="0"/>
              </a:rPr>
              <a:t>新北区实验中学班主任疫情期间工作指导会议</a:t>
            </a:r>
            <a:endParaRPr lang="zh-CN" altLang="zh-CN" sz="2800" b="1" dirty="0">
              <a:latin typeface="华文仿宋" panose="02010600040101010101" pitchFamily="2" charset="-122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00337" y="2691823"/>
            <a:ext cx="7586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accent3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做一盏亮着的灯</a:t>
            </a:r>
            <a:endParaRPr lang="zh-CN" altLang="en-US" sz="7200" dirty="0">
              <a:solidFill>
                <a:schemeClr val="accent3">
                  <a:lumMod val="7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4065" cy="685800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125730" y="884555"/>
            <a:ext cx="11855450" cy="285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5"/>
          <p:cNvSpPr/>
          <p:nvPr/>
        </p:nvSpPr>
        <p:spPr>
          <a:xfrm>
            <a:off x="994410" y="1389380"/>
            <a:ext cx="10132060" cy="4512310"/>
          </a:xfrm>
          <a:prstGeom prst="roundRect">
            <a:avLst/>
          </a:prstGeom>
          <a:noFill/>
          <a:ln w="85725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94410" y="251778"/>
            <a:ext cx="3318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</a:rPr>
              <a:t>主要内容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80360" y="1797685"/>
            <a:ext cx="4983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l"/>
            </a:pPr>
            <a:r>
              <a:rPr lang="zh-CN" altLang="en-US" sz="3600" dirty="0"/>
              <a:t>好用程序、软件分享</a:t>
            </a:r>
            <a:endParaRPr lang="zh-CN" altLang="en-US" sz="3600" dirty="0"/>
          </a:p>
        </p:txBody>
      </p:sp>
      <p:sp>
        <p:nvSpPr>
          <p:cNvPr id="10" name="文本框 9"/>
          <p:cNvSpPr txBox="1"/>
          <p:nvPr/>
        </p:nvSpPr>
        <p:spPr>
          <a:xfrm>
            <a:off x="2880360" y="2811512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l"/>
            </a:pPr>
            <a:r>
              <a:rPr lang="zh-CN" altLang="en-US" sz="3600" dirty="0"/>
              <a:t>宅家学习中一些问题探讨</a:t>
            </a:r>
            <a:endParaRPr lang="en-US" altLang="zh-CN" sz="3600" dirty="0"/>
          </a:p>
        </p:txBody>
      </p:sp>
      <p:sp>
        <p:nvSpPr>
          <p:cNvPr id="11" name="文本框 10"/>
          <p:cNvSpPr txBox="1"/>
          <p:nvPr/>
        </p:nvSpPr>
        <p:spPr>
          <a:xfrm>
            <a:off x="2880360" y="3934093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l"/>
            </a:pPr>
            <a:r>
              <a:rPr lang="zh-CN" altLang="en-US" sz="3600" dirty="0"/>
              <a:t>德育作业布置说明</a:t>
            </a:r>
            <a:endParaRPr lang="en-US" altLang="zh-CN" sz="36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125730" y="884555"/>
            <a:ext cx="11855450" cy="285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65810" y="205244"/>
            <a:ext cx="530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</a:rPr>
              <a:t>早晨打卡（勤恳版）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11880" y="1269275"/>
            <a:ext cx="5303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+mn-ea"/>
              </a:rPr>
              <a:t>不刷屏、防作弊、易统计</a:t>
            </a:r>
            <a:endParaRPr lang="zh-CN" altLang="en-US" sz="3600" dirty="0"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91540" y="2965549"/>
            <a:ext cx="11089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02060"/>
                </a:solidFill>
                <a:latin typeface="+mn-ea"/>
              </a:rPr>
              <a:t>建议：“作业”布置、规定打卡动作、要求穿戴整齐书桌前、前</a:t>
            </a:r>
            <a:r>
              <a:rPr lang="en-US" altLang="zh-CN" sz="3600" dirty="0">
                <a:solidFill>
                  <a:srgbClr val="002060"/>
                </a:solidFill>
                <a:latin typeface="+mn-ea"/>
              </a:rPr>
              <a:t>5</a:t>
            </a:r>
            <a:r>
              <a:rPr lang="zh-CN" altLang="en-US" sz="3600" dirty="0">
                <a:solidFill>
                  <a:srgbClr val="002060"/>
                </a:solidFill>
                <a:latin typeface="+mn-ea"/>
              </a:rPr>
              <a:t>名设置为模范作业分享班级群展示靓照。</a:t>
            </a:r>
            <a:endParaRPr lang="en-US" altLang="zh-CN" sz="3600" dirty="0">
              <a:solidFill>
                <a:srgbClr val="002060"/>
              </a:solidFill>
              <a:latin typeface="+mn-ea"/>
            </a:endParaRPr>
          </a:p>
          <a:p>
            <a:r>
              <a:rPr lang="en-US" altLang="zh-CN" sz="3600" dirty="0">
                <a:solidFill>
                  <a:srgbClr val="002060"/>
                </a:solidFill>
                <a:latin typeface="+mn-ea"/>
              </a:rPr>
              <a:t>     </a:t>
            </a:r>
            <a:r>
              <a:rPr lang="zh-CN" altLang="en-US" sz="3600" dirty="0">
                <a:solidFill>
                  <a:srgbClr val="002060"/>
                </a:solidFill>
                <a:latin typeface="+mn-ea"/>
              </a:rPr>
              <a:t>顺便可以在作业里布置早读内容或今日作业</a:t>
            </a:r>
            <a:endParaRPr lang="en-US" altLang="zh-CN" sz="3600" dirty="0">
              <a:solidFill>
                <a:srgbClr val="002060"/>
              </a:solidFill>
              <a:latin typeface="+mn-ea"/>
            </a:endParaRPr>
          </a:p>
          <a:p>
            <a:r>
              <a:rPr lang="en-US" altLang="zh-CN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ea"/>
              </a:rPr>
              <a:t>         </a:t>
            </a:r>
            <a:r>
              <a:rPr lang="zh-CN" altLang="en-US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ea"/>
              </a:rPr>
              <a:t>注意发布时间（当天早上）</a:t>
            </a:r>
            <a:endParaRPr lang="zh-CN" altLang="en-US" sz="3600" dirty="0">
              <a:solidFill>
                <a:schemeClr val="accent3">
                  <a:lumMod val="60000"/>
                  <a:lumOff val="40000"/>
                </a:schemeClr>
              </a:solidFill>
              <a:latin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95" y="-75749"/>
            <a:ext cx="3914489" cy="681991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125730" y="884555"/>
            <a:ext cx="11855450" cy="285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65810" y="205244"/>
            <a:ext cx="4705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</a:rPr>
              <a:t>早晨打卡（省事版）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842"/>
            <a:ext cx="4010161" cy="584531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987" y="-174913"/>
            <a:ext cx="3247959" cy="7032913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125730" y="884555"/>
            <a:ext cx="11855450" cy="285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65810" y="205244"/>
            <a:ext cx="4705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</a:rPr>
              <a:t>早晨打卡（省事版）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140"/>
            <a:ext cx="2988945" cy="647206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347" y="-33394"/>
            <a:ext cx="316718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48" y="-269550"/>
            <a:ext cx="3276242" cy="7094156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14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5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5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6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7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8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77140"/>
</p:tagLst>
</file>

<file path=ppt/tags/tag187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77140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76468_1"/>
  <p:tag name="KSO_WM_TEMPLATE_CATEGORY" val="custom"/>
  <p:tag name="KSO_WM_TEMPLATE_INDEX" val="20177140"/>
  <p:tag name="KSO_WM_TEMPLATE_SUBCATEGORY" val="0"/>
  <p:tag name="KSO_WM_TEMPLATE_THUMBS_INDEX" val="1、3、4、6、11、12、18、24、29、30"/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EMPLATE_MASTER_TYPE" val="1"/>
</p:tagLst>
</file>

<file path=ppt/tags/tag192.xml><?xml version="1.0" encoding="utf-8"?>
<p:tagLst xmlns:p="http://schemas.openxmlformats.org/presentationml/2006/main">
  <p:tag name="KSO_WM_TAG_VERSION" val="1.0"/>
  <p:tag name="KSO_WM_SLIDE_ITEM_CNT" val="0"/>
  <p:tag name="KSO_WM_SLIDE_LAYOUT" val="a_b"/>
  <p:tag name="KSO_WM_SLIDE_LAYOUT_CNT" val="1_1"/>
  <p:tag name="KSO_WM_SLIDE_TYPE" val="title"/>
  <p:tag name="KSO_WM_BEAUTIFY_FLAG" val="#wm#"/>
  <p:tag name="KSO_WM_COMBINE_RELATE_SLIDE_ID" val="background20176468_1"/>
  <p:tag name="KSO_WM_TEMPLATE_CATEGORY" val="custom"/>
  <p:tag name="KSO_WM_TEMPLATE_INDEX" val="20177140"/>
  <p:tag name="KSO_WM_SLIDE_ID" val="custom20177140_1"/>
  <p:tag name="KSO_WM_SLIDE_INDEX" val="1"/>
  <p:tag name="KSO_WM_TEMPLATE_SUBCATEGORY" val="0"/>
  <p:tag name="KSO_WM_TEMPLATE_THUMBS_INDEX" val="1、3、4、6、11、12、18、24、29、30"/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SLIDE_SUBTYPE" val="pureTxt"/>
  <p:tag name="KSO_WM_TEMPLATE_MASTER_TYPE" val="1"/>
  <p:tag name="KSO_WM_TEMPLATE_COLOR_TYPE" val="0"/>
</p:tagLst>
</file>

<file path=ppt/tags/tag193.xml><?xml version="1.0" encoding="utf-8"?>
<p:tagLst xmlns:p="http://schemas.openxmlformats.org/presentationml/2006/main">
  <p:tag name="KSO_WM_TAG_VERSION" val="1.0"/>
  <p:tag name="KSO_WM_SLIDE_ITEM_CNT" val="0"/>
  <p:tag name="KSO_WM_SLIDE_LAYOUT" val="a_b"/>
  <p:tag name="KSO_WM_SLIDE_LAYOUT_CNT" val="1_1"/>
  <p:tag name="KSO_WM_SLIDE_TYPE" val="title"/>
  <p:tag name="KSO_WM_BEAUTIFY_FLAG" val="#wm#"/>
  <p:tag name="KSO_WM_COMBINE_RELATE_SLIDE_ID" val="background20176468_1"/>
  <p:tag name="KSO_WM_TEMPLATE_CATEGORY" val="custom"/>
  <p:tag name="KSO_WM_TEMPLATE_INDEX" val="20177140"/>
  <p:tag name="KSO_WM_SLIDE_ID" val="custom20177140_1"/>
  <p:tag name="KSO_WM_SLIDE_INDEX" val="1"/>
  <p:tag name="KSO_WM_TEMPLATE_SUBCATEGORY" val="0"/>
  <p:tag name="KSO_WM_TEMPLATE_THUMBS_INDEX" val="1、3、4、6、11、12、18、24、29、30"/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SLIDE_SUBTYPE" val="pureTxt"/>
  <p:tag name="KSO_WM_TEMPLATE_MASTER_TYPE" val="1"/>
  <p:tag name="KSO_WM_TEMPLATE_COLOR_TYPE" val="0"/>
</p:tagLst>
</file>

<file path=ppt/tags/tag194.xml><?xml version="1.0" encoding="utf-8"?>
<p:tagLst xmlns:p="http://schemas.openxmlformats.org/presentationml/2006/main">
  <p:tag name="KSO_WM_BEAUTIFY_FLAG" val="#wm#"/>
  <p:tag name="KSO_WM_TEMPLATE_CATEGORY" val="custom"/>
  <p:tag name="KSO_WM_TEMPLATE_INDEX" val="20177140"/>
</p:tagLst>
</file>

<file path=ppt/tags/tag195.xml><?xml version="1.0" encoding="utf-8"?>
<p:tagLst xmlns:p="http://schemas.openxmlformats.org/presentationml/2006/main">
  <p:tag name="KSO_WM_BEAUTIFY_FLAG" val="#wm#"/>
  <p:tag name="KSO_WM_TEMPLATE_CATEGORY" val="custom"/>
  <p:tag name="KSO_WM_TEMPLATE_INDEX" val="20177140"/>
</p:tagLst>
</file>

<file path=ppt/tags/tag196.xml><?xml version="1.0" encoding="utf-8"?>
<p:tagLst xmlns:p="http://schemas.openxmlformats.org/presentationml/2006/main">
  <p:tag name="KSO_WM_BEAUTIFY_FLAG" val="#wm#"/>
  <p:tag name="KSO_WM_TEMPLATE_CATEGORY" val="custom"/>
  <p:tag name="KSO_WM_TEMPLATE_INDEX" val="20177140"/>
</p:tagLst>
</file>

<file path=ppt/tags/tag197.xml><?xml version="1.0" encoding="utf-8"?>
<p:tagLst xmlns:p="http://schemas.openxmlformats.org/presentationml/2006/main">
  <p:tag name="KSO_WM_BEAUTIFY_FLAG" val="#wm#"/>
  <p:tag name="KSO_WM_TEMPLATE_CATEGORY" val="custom"/>
  <p:tag name="KSO_WM_TEMPLATE_INDEX" val="20177140"/>
</p:tagLst>
</file>

<file path=ppt/tags/tag198.xml><?xml version="1.0" encoding="utf-8"?>
<p:tagLst xmlns:p="http://schemas.openxmlformats.org/presentationml/2006/main">
  <p:tag name="KSO_WM_BEAUTIFY_FLAG" val="#wm#"/>
  <p:tag name="KSO_WM_TEMPLATE_CATEGORY" val="custom"/>
  <p:tag name="KSO_WM_TEMPLATE_INDEX" val="20177140"/>
</p:tagLst>
</file>

<file path=ppt/tags/tag199.xml><?xml version="1.0" encoding="utf-8"?>
<p:tagLst xmlns:p="http://schemas.openxmlformats.org/presentationml/2006/main">
  <p:tag name="KSO_WM_BEAUTIFY_FLAG" val="#wm#"/>
  <p:tag name="KSO_WM_TEMPLATE_CATEGORY" val="custom"/>
  <p:tag name="KSO_WM_TEMPLATE_INDEX" val="20177140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#wm#"/>
  <p:tag name="KSO_WM_TEMPLATE_CATEGORY" val="custom"/>
  <p:tag name="KSO_WM_TEMPLATE_INDEX" val="20177140"/>
</p:tagLst>
</file>

<file path=ppt/tags/tag201.xml><?xml version="1.0" encoding="utf-8"?>
<p:tagLst xmlns:p="http://schemas.openxmlformats.org/presentationml/2006/main">
  <p:tag name="KSO_WM_BEAUTIFY_FLAG" val="#wm#"/>
  <p:tag name="KSO_WM_TEMPLATE_CATEGORY" val="custom"/>
  <p:tag name="KSO_WM_TEMPLATE_INDEX" val="20177140"/>
</p:tagLst>
</file>

<file path=ppt/tags/tag202.xml><?xml version="1.0" encoding="utf-8"?>
<p:tagLst xmlns:p="http://schemas.openxmlformats.org/presentationml/2006/main">
  <p:tag name="KSO_WM_BEAUTIFY_FLAG" val="#wm#"/>
  <p:tag name="KSO_WM_TEMPLATE_CATEGORY" val="custom"/>
  <p:tag name="KSO_WM_TEMPLATE_INDEX" val="20177140"/>
</p:tagLst>
</file>

<file path=ppt/tags/tag203.xml><?xml version="1.0" encoding="utf-8"?>
<p:tagLst xmlns:p="http://schemas.openxmlformats.org/presentationml/2006/main">
  <p:tag name="KSO_WM_BEAUTIFY_FLAG" val="#wm#"/>
  <p:tag name="KSO_WM_TEMPLATE_CATEGORY" val="custom"/>
  <p:tag name="KSO_WM_TEMPLATE_INDEX" val="20177140"/>
</p:tagLst>
</file>

<file path=ppt/tags/tag204.xml><?xml version="1.0" encoding="utf-8"?>
<p:tagLst xmlns:p="http://schemas.openxmlformats.org/presentationml/2006/main">
  <p:tag name="KSO_WM_BEAUTIFY_FLAG" val="#wm#"/>
  <p:tag name="KSO_WM_TEMPLATE_CATEGORY" val="custom"/>
  <p:tag name="KSO_WM_TEMPLATE_INDEX" val="20177140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20177140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EBF00"/>
      </a:accent1>
      <a:accent2>
        <a:srgbClr val="FD6C96"/>
      </a:accent2>
      <a:accent3>
        <a:srgbClr val="E22904"/>
      </a:accent3>
      <a:accent4>
        <a:srgbClr val="3C4B2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1248</Words>
  <Application>WPS 演示</Application>
  <PresentationFormat>宽屏</PresentationFormat>
  <Paragraphs>94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Wingdings</vt:lpstr>
      <vt:lpstr>时尚中黑简体</vt:lpstr>
      <vt:lpstr>黑体</vt:lpstr>
      <vt:lpstr>HY견고딕</vt:lpstr>
      <vt:lpstr>Malgun Gothic</vt:lpstr>
      <vt:lpstr>华文仿宋</vt:lpstr>
      <vt:lpstr>仿宋</vt:lpstr>
      <vt:lpstr>Times New Roman</vt:lpstr>
      <vt:lpstr>隶书</vt:lpstr>
      <vt:lpstr>Arial Unicode MS</vt:lpstr>
      <vt:lpstr>Calibri</vt:lpstr>
      <vt:lpstr>楷体</vt:lpstr>
      <vt:lpstr>굴림</vt:lpstr>
      <vt:lpstr>Segoe Print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向日葵</cp:lastModifiedBy>
  <cp:revision>203</cp:revision>
  <dcterms:created xsi:type="dcterms:W3CDTF">2019-06-19T02:08:00Z</dcterms:created>
  <dcterms:modified xsi:type="dcterms:W3CDTF">2021-11-06T00:43:27Z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5238E0C75F03403D97CC0D73E95D52E5</vt:lpwstr>
  </property>
</Properties>
</file>