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Lst>
  <p:sldIdLst>
    <p:sldId id="256" r:id="rId2"/>
    <p:sldId id="258" r:id="rId3"/>
    <p:sldId id="257" r:id="rId4"/>
    <p:sldId id="259" r:id="rId5"/>
    <p:sldId id="260" r:id="rId6"/>
    <p:sldId id="272" r:id="rId7"/>
    <p:sldId id="261" r:id="rId8"/>
    <p:sldId id="271" r:id="rId9"/>
    <p:sldId id="262" r:id="rId10"/>
    <p:sldId id="273" r:id="rId11"/>
    <p:sldId id="263" r:id="rId12"/>
    <p:sldId id="285" r:id="rId13"/>
    <p:sldId id="274" r:id="rId14"/>
    <p:sldId id="276" r:id="rId15"/>
    <p:sldId id="277" r:id="rId16"/>
    <p:sldId id="278" r:id="rId17"/>
    <p:sldId id="279" r:id="rId18"/>
    <p:sldId id="280" r:id="rId19"/>
    <p:sldId id="281" r:id="rId20"/>
    <p:sldId id="282" r:id="rId21"/>
    <p:sldId id="283" r:id="rId22"/>
    <p:sldId id="286" r:id="rId23"/>
    <p:sldId id="284" r:id="rId24"/>
    <p:sldId id="287"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A80CBAF2-036C-4336-9B9C-95A7274CF37E}">
          <p14:sldIdLst>
            <p14:sldId id="256"/>
            <p14:sldId id="258"/>
            <p14:sldId id="257"/>
            <p14:sldId id="259"/>
            <p14:sldId id="260"/>
            <p14:sldId id="272"/>
            <p14:sldId id="261"/>
            <p14:sldId id="271"/>
            <p14:sldId id="262"/>
            <p14:sldId id="273"/>
            <p14:sldId id="263"/>
            <p14:sldId id="285"/>
            <p14:sldId id="274"/>
            <p14:sldId id="276"/>
            <p14:sldId id="277"/>
            <p14:sldId id="278"/>
            <p14:sldId id="279"/>
            <p14:sldId id="280"/>
            <p14:sldId id="281"/>
            <p14:sldId id="282"/>
            <p14:sldId id="283"/>
            <p14:sldId id="286"/>
            <p14:sldId id="284"/>
            <p14:sldId id="28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5" d="100"/>
          <a:sy n="75" d="100"/>
        </p:scale>
        <p:origin x="300"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zh-CN" altLang="en-US"/>
              <a:t>单击此处编辑母版标题样式</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1836690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710721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B1C440-7C93-48B6-977B-646B31519A67}" type="slidenum">
              <a:rPr lang="zh-CN" altLang="en-US" smtClean="0"/>
              <a:t>‹#›</a:t>
            </a:fld>
            <a:endParaRPr lang="zh-CN" alt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3187002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zh-CN" altLang="en-US"/>
              <a:t>单击此处编辑母版标题样式</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40874811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B1C440-7C93-48B6-977B-646B31519A67}" type="slidenum">
              <a:rPr lang="zh-CN" altLang="en-US" smtClean="0"/>
              <a:t>‹#›</a:t>
            </a:fld>
            <a:endParaRPr lang="zh-CN" alt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2499708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zh-CN" altLang="en-US"/>
              <a:t>单击此处编辑母版标题样式</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zh-CN" altLang="en-US"/>
              <a:t>单击此处编辑母版文本样式</a:t>
            </a:r>
          </a:p>
        </p:txBody>
      </p:sp>
      <p:sp>
        <p:nvSpPr>
          <p:cNvPr id="5" name="Date Placeholder 4"/>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1961376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ncho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13846619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707145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zh-CN" altLang="en-US"/>
              <a:t>单击此处编辑母版标题样式</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173025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316349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27899173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496708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31567247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212116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zh-CN" altLang="en-US"/>
              <a:t>单击此处编辑母版标题样式</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3579417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032F60B5-79CA-4841-8E99-CD5D366CAA3A}" type="datetimeFigureOut">
              <a:rPr lang="zh-CN" altLang="en-US" smtClean="0"/>
              <a:t>2021/4/13</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3260709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32F60B5-79CA-4841-8E99-CD5D366CAA3A}" type="datetimeFigureOut">
              <a:rPr lang="zh-CN" altLang="en-US" smtClean="0"/>
              <a:t>2021/4/13</a:t>
            </a:fld>
            <a:endParaRPr lang="zh-CN" alt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0FB1C440-7C93-48B6-977B-646B31519A67}" type="slidenum">
              <a:rPr lang="zh-CN" altLang="en-US" smtClean="0"/>
              <a:t>‹#›</a:t>
            </a:fld>
            <a:endParaRPr lang="zh-CN" altLang="en-US"/>
          </a:p>
        </p:txBody>
      </p:sp>
    </p:spTree>
    <p:extLst>
      <p:ext uri="{BB962C8B-B14F-4D97-AF65-F5344CB8AC3E}">
        <p14:creationId xmlns:p14="http://schemas.microsoft.com/office/powerpoint/2010/main" val="177708112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package" Target="../embeddings/Microsoft_Word_Document4.docx"/><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image" Target="../media/image11.emf"/><Relationship Id="rId2" Type="http://schemas.openxmlformats.org/officeDocument/2006/relationships/package" Target="../embeddings/Microsoft_Word_Document5.docx"/><Relationship Id="rId1" Type="http://schemas.openxmlformats.org/officeDocument/2006/relationships/slideLayout" Target="../slideLayouts/slideLayout7.xml"/><Relationship Id="rId6" Type="http://schemas.openxmlformats.org/officeDocument/2006/relationships/package" Target="../embeddings/Microsoft_Word_Document7.docx"/><Relationship Id="rId5" Type="http://schemas.openxmlformats.org/officeDocument/2006/relationships/image" Target="../media/image10.emf"/><Relationship Id="rId4" Type="http://schemas.openxmlformats.org/officeDocument/2006/relationships/package" Target="../embeddings/Microsoft_Word_Document6.docx"/></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package" Target="../embeddings/Microsoft_Word_Document8.docx"/><Relationship Id="rId1" Type="http://schemas.openxmlformats.org/officeDocument/2006/relationships/slideLayout" Target="../slideLayouts/slideLayout7.xml"/><Relationship Id="rId6" Type="http://schemas.openxmlformats.org/officeDocument/2006/relationships/image" Target="../media/image15.emf"/><Relationship Id="rId5" Type="http://schemas.openxmlformats.org/officeDocument/2006/relationships/package" Target="../embeddings/Microsoft_Word_Document9.docx"/><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package" Target="../embeddings/Microsoft_Word_Document15.docx"/><Relationship Id="rId3" Type="http://schemas.openxmlformats.org/officeDocument/2006/relationships/image" Target="../media/image16.emf"/><Relationship Id="rId7" Type="http://schemas.openxmlformats.org/officeDocument/2006/relationships/package" Target="../embeddings/Microsoft_Word_Document12.docx"/><Relationship Id="rId12" Type="http://schemas.openxmlformats.org/officeDocument/2006/relationships/image" Target="../media/image20.emf"/><Relationship Id="rId2" Type="http://schemas.openxmlformats.org/officeDocument/2006/relationships/package" Target="../embeddings/Microsoft_Word_Document10.docx"/><Relationship Id="rId1" Type="http://schemas.openxmlformats.org/officeDocument/2006/relationships/slideLayout" Target="../slideLayouts/slideLayout7.xml"/><Relationship Id="rId6" Type="http://schemas.openxmlformats.org/officeDocument/2006/relationships/image" Target="../media/image17.emf"/><Relationship Id="rId11" Type="http://schemas.openxmlformats.org/officeDocument/2006/relationships/package" Target="../embeddings/Microsoft_Word_Document14.docx"/><Relationship Id="rId5" Type="http://schemas.openxmlformats.org/officeDocument/2006/relationships/package" Target="../embeddings/Microsoft_Word_Document11.docx"/><Relationship Id="rId10" Type="http://schemas.openxmlformats.org/officeDocument/2006/relationships/image" Target="../media/image19.emf"/><Relationship Id="rId4" Type="http://schemas.openxmlformats.org/officeDocument/2006/relationships/image" Target="../media/image14.png"/><Relationship Id="rId9" Type="http://schemas.openxmlformats.org/officeDocument/2006/relationships/package" Target="../embeddings/Microsoft_Word_Document13.docx"/><Relationship Id="rId14" Type="http://schemas.openxmlformats.org/officeDocument/2006/relationships/image" Target="../media/image21.emf"/></Relationships>
</file>

<file path=ppt/slides/_rels/slide2.xml.rels><?xml version="1.0" encoding="UTF-8" standalone="yes"?>
<Relationships xmlns="http://schemas.openxmlformats.org/package/2006/relationships"><Relationship Id="rId3" Type="http://schemas.openxmlformats.org/officeDocument/2006/relationships/image" Target="file:///F:\&#35838;&#20214;\2019\2019&#65288;&#31179;&#65289;&#25968;&#23398;%20&#24517;&#20462;%20&#31532;&#20108;&#20876;%20&#20154;&#25945;A&#29256;&#65288;&#26032;&#25945;&#26448;&#26032;&#26631;&#20934;&#65289;\&#26032;&#24314;&#25991;&#20214;&#22841;\D149.TIF" TargetMode="External"/><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package" Target="../embeddings/Microsoft_Word_Document1.docx"/><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7" Type="http://schemas.openxmlformats.org/officeDocument/2006/relationships/image" Target="../media/image6.emf"/><Relationship Id="rId2" Type="http://schemas.openxmlformats.org/officeDocument/2006/relationships/package" Target="../embeddings/Microsoft_Word_Document2.docx"/><Relationship Id="rId1" Type="http://schemas.openxmlformats.org/officeDocument/2006/relationships/slideLayout" Target="../slideLayouts/slideLayout7.xml"/><Relationship Id="rId6" Type="http://schemas.openxmlformats.org/officeDocument/2006/relationships/package" Target="../embeddings/Microsoft_Word_Document3.docx"/><Relationship Id="rId5" Type="http://schemas.openxmlformats.org/officeDocument/2006/relationships/image" Target="../media/image2.emf"/><Relationship Id="rId4" Type="http://schemas.openxmlformats.org/officeDocument/2006/relationships/package" Target="../embeddings/Microsoft_Word_Document.doc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5BBA60-B947-4708-AAD9-D1674BDACF28}"/>
              </a:ext>
            </a:extLst>
          </p:cNvPr>
          <p:cNvSpPr>
            <a:spLocks noGrp="1"/>
          </p:cNvSpPr>
          <p:nvPr>
            <p:ph type="ctrTitle"/>
          </p:nvPr>
        </p:nvSpPr>
        <p:spPr>
          <a:xfrm>
            <a:off x="2461776" y="1645676"/>
            <a:ext cx="7268448" cy="2262781"/>
          </a:xfrm>
        </p:spPr>
        <p:txBody>
          <a:bodyPr/>
          <a:lstStyle/>
          <a:p>
            <a:r>
              <a:rPr lang="en-US" altLang="zh-CN" dirty="0">
                <a:solidFill>
                  <a:schemeClr val="tx1"/>
                </a:solidFill>
                <a:latin typeface="字魂27号-布丁体" panose="00000500000000000000" charset="-122"/>
                <a:ea typeface="字魂27号-布丁体" panose="00000500000000000000" charset="-122"/>
                <a:cs typeface="字魂27号-布丁体" panose="00000500000000000000" charset="-122"/>
              </a:rPr>
              <a:t>12.3</a:t>
            </a:r>
            <a:r>
              <a:rPr lang="zh-CN" altLang="en-US" dirty="0">
                <a:solidFill>
                  <a:schemeClr val="tx1"/>
                </a:solidFill>
                <a:latin typeface="字魂27号-布丁体" panose="00000500000000000000" charset="-122"/>
                <a:ea typeface="字魂27号-布丁体" panose="00000500000000000000" charset="-122"/>
                <a:cs typeface="字魂27号-布丁体" panose="00000500000000000000" charset="-122"/>
              </a:rPr>
              <a:t>　复数的几何意义</a:t>
            </a:r>
            <a:br>
              <a:rPr lang="zh-CN" altLang="en-US" dirty="0">
                <a:solidFill>
                  <a:srgbClr val="648BAE"/>
                </a:solidFill>
                <a:latin typeface="字魂27号-布丁体" panose="00000500000000000000" charset="-122"/>
                <a:ea typeface="字魂27号-布丁体" panose="00000500000000000000" charset="-122"/>
                <a:cs typeface="字魂27号-布丁体" panose="00000500000000000000" charset="-122"/>
              </a:rPr>
            </a:br>
            <a:endParaRPr lang="zh-CN" altLang="en-US" dirty="0"/>
          </a:p>
        </p:txBody>
      </p:sp>
      <p:sp>
        <p:nvSpPr>
          <p:cNvPr id="3" name="副标题 2">
            <a:extLst>
              <a:ext uri="{FF2B5EF4-FFF2-40B4-BE49-F238E27FC236}">
                <a16:creationId xmlns:a16="http://schemas.microsoft.com/office/drawing/2014/main" id="{B6A4AF27-2367-47DA-8671-0CB757D64792}"/>
              </a:ext>
            </a:extLst>
          </p:cNvPr>
          <p:cNvSpPr>
            <a:spLocks noGrp="1"/>
          </p:cNvSpPr>
          <p:nvPr>
            <p:ph type="subTitle" idx="1"/>
          </p:nvPr>
        </p:nvSpPr>
        <p:spPr>
          <a:xfrm>
            <a:off x="4113060" y="4467013"/>
            <a:ext cx="8915399" cy="1126283"/>
          </a:xfrm>
        </p:spPr>
        <p:txBody>
          <a:bodyPr>
            <a:normAutofit/>
          </a:bodyPr>
          <a:lstStyle/>
          <a:p>
            <a:r>
              <a:rPr lang="zh-CN" altLang="en-US" sz="3200" b="1" dirty="0"/>
              <a:t>授课人：曹宇佳</a:t>
            </a:r>
          </a:p>
        </p:txBody>
      </p:sp>
    </p:spTree>
    <p:extLst>
      <p:ext uri="{BB962C8B-B14F-4D97-AF65-F5344CB8AC3E}">
        <p14:creationId xmlns:p14="http://schemas.microsoft.com/office/powerpoint/2010/main" val="1938658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C7C5F7A-048C-48C8-A3A0-71421304F922}"/>
              </a:ext>
            </a:extLst>
          </p:cNvPr>
          <p:cNvSpPr/>
          <p:nvPr/>
        </p:nvSpPr>
        <p:spPr>
          <a:xfrm>
            <a:off x="2776050" y="1324631"/>
            <a:ext cx="9794954" cy="61161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问题</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7</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复数</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的加法具有怎样的几何意义？</a:t>
            </a:r>
            <a:endPar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6" name="矩形 5">
            <a:extLst>
              <a:ext uri="{FF2B5EF4-FFF2-40B4-BE49-F238E27FC236}">
                <a16:creationId xmlns:a16="http://schemas.microsoft.com/office/drawing/2014/main" id="{26517A1E-EDBB-4958-8732-EEBAE86BE958}"/>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课堂探讨</a:t>
            </a:r>
          </a:p>
        </p:txBody>
      </p:sp>
      <p:sp>
        <p:nvSpPr>
          <p:cNvPr id="8" name="文本框 7">
            <a:extLst>
              <a:ext uri="{FF2B5EF4-FFF2-40B4-BE49-F238E27FC236}">
                <a16:creationId xmlns:a16="http://schemas.microsoft.com/office/drawing/2014/main" id="{7C48F7B8-B782-4643-8E87-2BB8C9323081}"/>
              </a:ext>
            </a:extLst>
          </p:cNvPr>
          <p:cNvSpPr txBox="1"/>
          <p:nvPr/>
        </p:nvSpPr>
        <p:spPr>
          <a:xfrm>
            <a:off x="2776050" y="2114100"/>
            <a:ext cx="6295644" cy="580865"/>
          </a:xfrm>
          <a:prstGeom prst="rect">
            <a:avLst/>
          </a:prstGeom>
          <a:noFill/>
        </p:spPr>
        <p:txBody>
          <a:bodyPr wrap="square">
            <a:spAutoFit/>
          </a:bodyPr>
          <a:lstStyle/>
          <a:p>
            <a:pPr algn="just">
              <a:lnSpc>
                <a:spcPct val="150000"/>
              </a:lnSpc>
              <a:spcAft>
                <a:spcPct val="0"/>
              </a:spcAft>
            </a:pPr>
            <a:r>
              <a:rPr lang="zh-CN" altLang="en-US" sz="2400" kern="100" dirty="0">
                <a:effectLst/>
                <a:latin typeface="Times New Roman" panose="02020603050405020304" pitchFamily="18" charset="0"/>
                <a:ea typeface="方正中等线简体" panose="03000509000000000000" pitchFamily="65" charset="-122"/>
                <a:cs typeface="Courier New" panose="02070309020205020404" pitchFamily="49" charset="0"/>
              </a:rPr>
              <a:t>问题</a:t>
            </a:r>
            <a:r>
              <a:rPr lang="en-US" altLang="zh-CN" sz="2400" kern="100" dirty="0">
                <a:effectLst/>
                <a:latin typeface="Times New Roman" panose="02020603050405020304" pitchFamily="18" charset="0"/>
                <a:ea typeface="方正中等线简体" panose="03000509000000000000" pitchFamily="65" charset="-122"/>
                <a:cs typeface="Courier New" panose="02070309020205020404" pitchFamily="49" charset="0"/>
              </a:rPr>
              <a:t>8</a:t>
            </a:r>
            <a:r>
              <a:rPr lang="zh-CN" altLang="en-US"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复数</a:t>
            </a:r>
            <a:r>
              <a:rPr lang="zh-CN" altLang="en-US" sz="2400" kern="100" dirty="0">
                <a:latin typeface="Times New Roman" panose="02020603050405020304" pitchFamily="18" charset="0"/>
                <a:ea typeface="方正中等线简体" panose="03000509000000000000" pitchFamily="65" charset="-122"/>
                <a:cs typeface="Times New Roman" panose="02020603050405020304" pitchFamily="18" charset="0"/>
              </a:rPr>
              <a:t>的减法又具有怎样的几何意义</a:t>
            </a:r>
            <a:r>
              <a:rPr lang="zh-CN" altLang="en-US"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endParaRPr>
          </a:p>
        </p:txBody>
      </p:sp>
    </p:spTree>
    <p:extLst>
      <p:ext uri="{BB962C8B-B14F-4D97-AF65-F5344CB8AC3E}">
        <p14:creationId xmlns:p14="http://schemas.microsoft.com/office/powerpoint/2010/main" val="28610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415C8A73-0808-45CD-9AF3-449ECD3DCCCC}"/>
              </a:ext>
            </a:extLst>
          </p:cNvPr>
          <p:cNvSpPr txBox="1"/>
          <p:nvPr/>
        </p:nvSpPr>
        <p:spPr>
          <a:xfrm>
            <a:off x="101600" y="731748"/>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zh-CN" altLang="zh-CN" sz="2800" b="1" dirty="0">
                <a:solidFill>
                  <a:srgbClr val="000000"/>
                </a:solidFill>
              </a:rPr>
              <a:t>　</a:t>
            </a:r>
            <a:endParaRPr lang="zh-CN" altLang="zh-CN" sz="2400" b="1" dirty="0">
              <a:solidFill>
                <a:srgbClr val="000000"/>
              </a:solidFill>
              <a:latin typeface="字魂27号-布丁体" panose="00000500000000000000"/>
            </a:endParaRPr>
          </a:p>
        </p:txBody>
      </p:sp>
      <p:pic>
        <p:nvPicPr>
          <p:cNvPr id="13" name="图片 12">
            <a:extLst>
              <a:ext uri="{FF2B5EF4-FFF2-40B4-BE49-F238E27FC236}">
                <a16:creationId xmlns:a16="http://schemas.microsoft.com/office/drawing/2014/main" id="{17455E66-9751-404C-92BE-EDB7AD26D6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8903" y="1787940"/>
            <a:ext cx="8498297" cy="3968724"/>
          </a:xfrm>
          <a:prstGeom prst="rect">
            <a:avLst/>
          </a:prstGeom>
        </p:spPr>
      </p:pic>
      <p:sp>
        <p:nvSpPr>
          <p:cNvPr id="4" name="矩形 3">
            <a:extLst>
              <a:ext uri="{FF2B5EF4-FFF2-40B4-BE49-F238E27FC236}">
                <a16:creationId xmlns:a16="http://schemas.microsoft.com/office/drawing/2014/main" id="{897E3A47-9D65-4288-A2CE-B96C79F1541C}"/>
              </a:ext>
            </a:extLst>
          </p:cNvPr>
          <p:cNvSpPr/>
          <p:nvPr/>
        </p:nvSpPr>
        <p:spPr>
          <a:xfrm>
            <a:off x="77173" y="735829"/>
            <a:ext cx="1436667" cy="461665"/>
          </a:xfrm>
          <a:prstGeom prst="rect">
            <a:avLst/>
          </a:prstGeom>
        </p:spPr>
        <p:txBody>
          <a:bodyPr wrap="square">
            <a:spAutoFit/>
          </a:bodyPr>
          <a:lstStyle/>
          <a:p>
            <a:r>
              <a:rPr lang="zh-CN" altLang="en-US" sz="2400" b="1" dirty="0">
                <a:solidFill>
                  <a:srgbClr val="000000"/>
                </a:solidFill>
                <a:latin typeface="字魂27号-布丁体" panose="00000500000000000000"/>
                <a:ea typeface="字魂27号-布丁体" panose="00000500000000000000"/>
              </a:rPr>
              <a:t>新知生成               </a:t>
            </a:r>
            <a:endParaRPr lang="zh-CN" altLang="en-US" sz="2400" dirty="0">
              <a:latin typeface="字魂27号-布丁体" panose="00000500000000000000"/>
              <a:ea typeface="字魂27号-布丁体" panose="00000500000000000000"/>
            </a:endParaRPr>
          </a:p>
        </p:txBody>
      </p:sp>
      <p:sp>
        <p:nvSpPr>
          <p:cNvPr id="5" name="矩形 4">
            <a:extLst>
              <a:ext uri="{FF2B5EF4-FFF2-40B4-BE49-F238E27FC236}">
                <a16:creationId xmlns:a16="http://schemas.microsoft.com/office/drawing/2014/main" id="{CD78AA42-2FB6-4476-B3CE-A90428BD9F20}"/>
              </a:ext>
            </a:extLst>
          </p:cNvPr>
          <p:cNvSpPr/>
          <p:nvPr/>
        </p:nvSpPr>
        <p:spPr>
          <a:xfrm>
            <a:off x="2242356" y="735828"/>
            <a:ext cx="3688181" cy="461665"/>
          </a:xfrm>
          <a:prstGeom prst="rect">
            <a:avLst/>
          </a:prstGeom>
        </p:spPr>
        <p:txBody>
          <a:bodyPr wrap="square">
            <a:spAutoFit/>
          </a:bodyPr>
          <a:lstStyle/>
          <a:p>
            <a:r>
              <a:rPr lang="zh-CN" altLang="en-US" sz="2400" b="1" dirty="0">
                <a:solidFill>
                  <a:srgbClr val="000000"/>
                </a:solidFill>
                <a:latin typeface="字魂27号-布丁体" panose="00000500000000000000"/>
                <a:ea typeface="字魂27号-布丁体" panose="00000500000000000000"/>
              </a:rPr>
              <a:t>复数加、减法的几何意义</a:t>
            </a:r>
            <a:endParaRPr lang="zh-CN" altLang="en-US" sz="2400" dirty="0">
              <a:latin typeface="字魂27号-布丁体" panose="00000500000000000000"/>
              <a:ea typeface="字魂27号-布丁体" panose="00000500000000000000"/>
            </a:endParaRPr>
          </a:p>
        </p:txBody>
      </p:sp>
    </p:spTree>
    <p:extLst>
      <p:ext uri="{BB962C8B-B14F-4D97-AF65-F5344CB8AC3E}">
        <p14:creationId xmlns:p14="http://schemas.microsoft.com/office/powerpoint/2010/main" val="3552927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C7C5F7A-048C-48C8-A3A0-71421304F922}"/>
              </a:ext>
            </a:extLst>
          </p:cNvPr>
          <p:cNvSpPr/>
          <p:nvPr/>
        </p:nvSpPr>
        <p:spPr>
          <a:xfrm>
            <a:off x="2397046" y="2072746"/>
            <a:ext cx="9794954" cy="61161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问题</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9</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：两个</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复数</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的差的模具有怎样的几何意义？</a:t>
            </a:r>
            <a:endPar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6" name="矩形 5">
            <a:extLst>
              <a:ext uri="{FF2B5EF4-FFF2-40B4-BE49-F238E27FC236}">
                <a16:creationId xmlns:a16="http://schemas.microsoft.com/office/drawing/2014/main" id="{7446A56B-9AA9-4C90-B886-8C05E5441BE1}"/>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课堂探讨</a:t>
            </a:r>
          </a:p>
        </p:txBody>
      </p:sp>
    </p:spTree>
    <p:extLst>
      <p:ext uri="{BB962C8B-B14F-4D97-AF65-F5344CB8AC3E}">
        <p14:creationId xmlns:p14="http://schemas.microsoft.com/office/powerpoint/2010/main" val="361838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205E11B8-BD97-4DC7-9F29-02A6B0EAED7B}"/>
              </a:ext>
            </a:extLst>
          </p:cNvPr>
          <p:cNvSpPr/>
          <p:nvPr/>
        </p:nvSpPr>
        <p:spPr>
          <a:xfrm>
            <a:off x="2682752" y="762248"/>
            <a:ext cx="6826496" cy="461665"/>
          </a:xfrm>
          <a:prstGeom prst="rect">
            <a:avLst/>
          </a:prstGeom>
        </p:spPr>
        <p:txBody>
          <a:bodyPr wrap="square">
            <a:spAutoFit/>
          </a:bodyPr>
          <a:lstStyle/>
          <a:p>
            <a:pPr algn="ctr"/>
            <a:r>
              <a:rPr lang="zh-CN" altLang="zh-CN"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一、复数的几何意义</a:t>
            </a:r>
          </a:p>
        </p:txBody>
      </p:sp>
      <p:sp>
        <p:nvSpPr>
          <p:cNvPr id="5" name="矩形 4">
            <a:extLst>
              <a:ext uri="{FF2B5EF4-FFF2-40B4-BE49-F238E27FC236}">
                <a16:creationId xmlns:a16="http://schemas.microsoft.com/office/drawing/2014/main" id="{98B1DEAC-27C0-4B42-9211-95543DE599D0}"/>
              </a:ext>
            </a:extLst>
          </p:cNvPr>
          <p:cNvSpPr/>
          <p:nvPr/>
        </p:nvSpPr>
        <p:spPr>
          <a:xfrm>
            <a:off x="1285724" y="1508305"/>
            <a:ext cx="9958348" cy="1715830"/>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dirty="0">
                <a:latin typeface="+mj-ea"/>
                <a:ea typeface="+mj-ea"/>
                <a:cs typeface="Times New Roman" panose="02020603050405020304" pitchFamily="18" charset="0"/>
              </a:rPr>
              <a:t>例</a:t>
            </a:r>
            <a:r>
              <a:rPr lang="en-US" altLang="zh-CN" b="1" kern="100" dirty="0">
                <a:latin typeface="+mj-ea"/>
                <a:ea typeface="+mj-ea"/>
                <a:cs typeface="Times New Roman" panose="02020603050405020304" pitchFamily="18" charset="0"/>
              </a:rPr>
              <a:t>1</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实数</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分别取什么值时，复数</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en-US" altLang="zh-CN" kern="100" baseline="30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15)</a:t>
            </a:r>
            <a:r>
              <a:rPr lang="en-US" altLang="zh-CN" kern="100" dirty="0" err="1">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对应的点</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在：</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第三象限；</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a:extLst>
              <a:ext uri="{FF2B5EF4-FFF2-40B4-BE49-F238E27FC236}">
                <a16:creationId xmlns:a16="http://schemas.microsoft.com/office/drawing/2014/main" id="{BB237065-7612-411A-9CA4-D1DC3221FC39}"/>
              </a:ext>
            </a:extLst>
          </p:cNvPr>
          <p:cNvSpPr/>
          <p:nvPr/>
        </p:nvSpPr>
        <p:spPr>
          <a:xfrm>
            <a:off x="1285724" y="3395034"/>
            <a:ext cx="4089467" cy="116099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因为</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是实数，所以</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15</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也是实数</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7" name="对象 6">
            <a:extLst>
              <a:ext uri="{FF2B5EF4-FFF2-40B4-BE49-F238E27FC236}">
                <a16:creationId xmlns:a16="http://schemas.microsoft.com/office/drawing/2014/main" id="{95B13292-6F96-4D20-8139-2A2C71D9318B}"/>
              </a:ext>
            </a:extLst>
          </p:cNvPr>
          <p:cNvGraphicFramePr>
            <a:graphicFrameLocks noChangeAspect="1"/>
          </p:cNvGraphicFramePr>
          <p:nvPr>
            <p:extLst>
              <p:ext uri="{D42A27DB-BD31-4B8C-83A1-F6EECF244321}">
                <p14:modId xmlns:p14="http://schemas.microsoft.com/office/powerpoint/2010/main" val="1512035945"/>
              </p:ext>
            </p:extLst>
          </p:nvPr>
        </p:nvGraphicFramePr>
        <p:xfrm>
          <a:off x="1381357" y="4633736"/>
          <a:ext cx="5148072" cy="1394270"/>
        </p:xfrm>
        <a:graphic>
          <a:graphicData uri="http://schemas.openxmlformats.org/presentationml/2006/ole">
            <mc:AlternateContent xmlns:mc="http://schemas.openxmlformats.org/markup-compatibility/2006">
              <mc:Choice xmlns:v="urn:schemas-microsoft-com:vml" Requires="v">
                <p:oleObj name="文档" r:id="rId2" imgW="5945543" imgH="1611440" progId="Word.Document.12">
                  <p:embed/>
                </p:oleObj>
              </mc:Choice>
              <mc:Fallback>
                <p:oleObj name="文档" r:id="rId2" imgW="5945543" imgH="1611440" progId="Word.Document.12">
                  <p:embed/>
                  <p:pic>
                    <p:nvPicPr>
                      <p:cNvPr id="11" name="对象 10"/>
                      <p:cNvPicPr/>
                      <p:nvPr/>
                    </p:nvPicPr>
                    <p:blipFill>
                      <a:blip r:embed="rId3"/>
                      <a:stretch>
                        <a:fillRect/>
                      </a:stretch>
                    </p:blipFill>
                    <p:spPr>
                      <a:xfrm>
                        <a:off x="1381357" y="4633736"/>
                        <a:ext cx="5148072" cy="1394270"/>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id="{7A5A56EC-1EFF-49FF-BA43-7DB6817EBC09}"/>
              </a:ext>
            </a:extLst>
          </p:cNvPr>
          <p:cNvSpPr/>
          <p:nvPr/>
        </p:nvSpPr>
        <p:spPr>
          <a:xfrm>
            <a:off x="1285724" y="5486043"/>
            <a:ext cx="11392669" cy="68862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即当－</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3&lt;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&lt;2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时，点</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在第三象限</a:t>
            </a:r>
            <a:r>
              <a:rPr lang="en-US" altLang="zh-CN" sz="2800"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0" name="矩形 9">
            <a:extLst>
              <a:ext uri="{FF2B5EF4-FFF2-40B4-BE49-F238E27FC236}">
                <a16:creationId xmlns:a16="http://schemas.microsoft.com/office/drawing/2014/main" id="{CA226A52-964F-422F-9A85-EC85EF370D99}"/>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新知运用</a:t>
            </a:r>
          </a:p>
        </p:txBody>
      </p:sp>
      <p:sp>
        <p:nvSpPr>
          <p:cNvPr id="9" name="矩形 8">
            <a:extLst>
              <a:ext uri="{FF2B5EF4-FFF2-40B4-BE49-F238E27FC236}">
                <a16:creationId xmlns:a16="http://schemas.microsoft.com/office/drawing/2014/main" id="{951BBD5B-FEA7-411B-AB8D-09DEA15CB523}"/>
              </a:ext>
            </a:extLst>
          </p:cNvPr>
          <p:cNvSpPr/>
          <p:nvPr/>
        </p:nvSpPr>
        <p:spPr>
          <a:xfrm>
            <a:off x="6096000" y="2661025"/>
            <a:ext cx="11392669"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直线</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x</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y</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上</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11" name="矩形 10">
            <a:extLst>
              <a:ext uri="{FF2B5EF4-FFF2-40B4-BE49-F238E27FC236}">
                <a16:creationId xmlns:a16="http://schemas.microsoft.com/office/drawing/2014/main" id="{614F3621-F5B6-4D29-A540-8FD918C2378F}"/>
              </a:ext>
            </a:extLst>
          </p:cNvPr>
          <p:cNvSpPr/>
          <p:nvPr/>
        </p:nvSpPr>
        <p:spPr>
          <a:xfrm>
            <a:off x="6096000" y="3370798"/>
            <a:ext cx="5148072" cy="2822993"/>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解</a:t>
            </a:r>
            <a:r>
              <a:rPr lang="zh-CN" altLang="zh-CN" b="1" kern="100" dirty="0">
                <a:solidFill>
                  <a:srgbClr val="0000FF"/>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15)</a:t>
            </a:r>
            <a:r>
              <a:rPr lang="en-US" altLang="zh-CN" kern="100" dirty="0" err="1">
                <a:latin typeface="Times New Roman" panose="02020603050405020304" pitchFamily="18" charset="0"/>
                <a:ea typeface="黑体" panose="02010609060101010101" pitchFamily="49" charset="-122"/>
                <a:cs typeface="Courier New" panose="02070309020205020404" pitchFamily="49" charset="0"/>
              </a:rPr>
              <a:t>i</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对应点的坐标为</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15)</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endParaRPr lang="zh-CN" altLang="zh-CN"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当实数</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满足</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6)</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2</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15)</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，即当</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时，点</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在直线</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y</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3</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0</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上</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00974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xEl>
                                              <p:pRg st="0" end="0"/>
                                            </p:txEl>
                                          </p:spTgt>
                                        </p:tgtEl>
                                        <p:attrNameLst>
                                          <p:attrName>style.visibility</p:attrName>
                                        </p:attrNameLst>
                                      </p:cBhvr>
                                      <p:to>
                                        <p:strVal val="visible"/>
                                      </p:to>
                                    </p:set>
                                    <p:animEffect transition="in" filter="blinds(horizontal)">
                                      <p:cBhvr>
                                        <p:cTn id="22" dur="500"/>
                                        <p:tgtEl>
                                          <p:spTgt spid="11">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1">
                                            <p:txEl>
                                              <p:pRg st="1" end="1"/>
                                            </p:txEl>
                                          </p:spTgt>
                                        </p:tgtEl>
                                        <p:attrNameLst>
                                          <p:attrName>style.visibility</p:attrName>
                                        </p:attrNameLst>
                                      </p:cBhvr>
                                      <p:to>
                                        <p:strVal val="visible"/>
                                      </p:to>
                                    </p:set>
                                    <p:animEffect transition="in" filter="blinds(horizontal)">
                                      <p:cBhvr>
                                        <p:cTn id="2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C080B96A-C41F-480D-8BF8-C6DF0C749C80}"/>
              </a:ext>
            </a:extLst>
          </p:cNvPr>
          <p:cNvSpPr/>
          <p:nvPr/>
        </p:nvSpPr>
        <p:spPr>
          <a:xfrm>
            <a:off x="2249881" y="1956831"/>
            <a:ext cx="7692238" cy="2239074"/>
          </a:xfrm>
          <a:prstGeom prst="rect">
            <a:avLst/>
          </a:prstGeom>
        </p:spPr>
        <p:txBody>
          <a:bodyPr wrap="square">
            <a:spAutoFit/>
          </a:bodyPr>
          <a:lstStyle/>
          <a:p>
            <a:pPr algn="just">
              <a:lnSpc>
                <a:spcPct val="150000"/>
              </a:lnSpc>
              <a:spcAft>
                <a:spcPct val="0"/>
              </a:spcAft>
            </a:pPr>
            <a:r>
              <a:rPr lang="zh-CN" altLang="zh-CN" sz="2400" kern="100" dirty="0">
                <a:latin typeface="Times New Roman" panose="02020603050405020304" pitchFamily="18" charset="0"/>
                <a:ea typeface="字魂27号-布丁体" panose="00000500000000000000"/>
                <a:cs typeface="Times New Roman" panose="02020603050405020304" pitchFamily="18" charset="0"/>
              </a:rPr>
              <a:t>按照复数和复平面内所有点所构成的集合之间的一一对应关系，每一个复数都对应着一个有序实数对，只要在复平面内找出这个有序实数对所表示的点，就可根据点的位置判断复数实部、虚部的取值</a:t>
            </a:r>
            <a:r>
              <a:rPr lang="en-US" altLang="zh-CN" sz="2400" kern="100" dirty="0">
                <a:latin typeface="Times New Roman" panose="02020603050405020304" pitchFamily="18" charset="0"/>
                <a:ea typeface="字魂27号-布丁体" panose="00000500000000000000"/>
                <a:cs typeface="Courier New" panose="02070309020205020404" pitchFamily="49" charset="0"/>
              </a:rPr>
              <a:t>.</a:t>
            </a:r>
            <a:endParaRPr lang="zh-CN" altLang="zh-CN" sz="2400" kern="100" dirty="0">
              <a:effectLst/>
              <a:latin typeface="宋体" panose="02010600030101010101" pitchFamily="2" charset="-122"/>
              <a:ea typeface="字魂27号-布丁体" panose="00000500000000000000"/>
              <a:cs typeface="Courier New" panose="02070309020205020404" pitchFamily="49" charset="0"/>
            </a:endParaRPr>
          </a:p>
        </p:txBody>
      </p:sp>
      <p:sp>
        <p:nvSpPr>
          <p:cNvPr id="8" name="矩形 7">
            <a:extLst>
              <a:ext uri="{FF2B5EF4-FFF2-40B4-BE49-F238E27FC236}">
                <a16:creationId xmlns:a16="http://schemas.microsoft.com/office/drawing/2014/main" id="{26E2B633-FD28-4AAF-882C-22EC2ED03933}"/>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反思感悟</a:t>
            </a:r>
          </a:p>
        </p:txBody>
      </p:sp>
    </p:spTree>
    <p:extLst>
      <p:ext uri="{BB962C8B-B14F-4D97-AF65-F5344CB8AC3E}">
        <p14:creationId xmlns:p14="http://schemas.microsoft.com/office/powerpoint/2010/main" val="42596701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对象 3">
            <a:extLst>
              <a:ext uri="{FF2B5EF4-FFF2-40B4-BE49-F238E27FC236}">
                <a16:creationId xmlns:a16="http://schemas.microsoft.com/office/drawing/2014/main" id="{AFD9D729-4565-4A60-B0B8-BA198F1ED98B}"/>
              </a:ext>
            </a:extLst>
          </p:cNvPr>
          <p:cNvGraphicFramePr>
            <a:graphicFrameLocks noChangeAspect="1"/>
          </p:cNvGraphicFramePr>
          <p:nvPr>
            <p:extLst>
              <p:ext uri="{D42A27DB-BD31-4B8C-83A1-F6EECF244321}">
                <p14:modId xmlns:p14="http://schemas.microsoft.com/office/powerpoint/2010/main" val="1517091024"/>
              </p:ext>
            </p:extLst>
          </p:nvPr>
        </p:nvGraphicFramePr>
        <p:xfrm>
          <a:off x="3298195" y="2025469"/>
          <a:ext cx="10926762" cy="1325562"/>
        </p:xfrm>
        <a:graphic>
          <a:graphicData uri="http://schemas.openxmlformats.org/presentationml/2006/ole">
            <mc:AlternateContent xmlns:mc="http://schemas.openxmlformats.org/markup-compatibility/2006">
              <mc:Choice xmlns:v="urn:schemas-microsoft-com:vml" Requires="v">
                <p:oleObj name="Document" r:id="rId2" imgW="11000105" imgH="1346528" progId="Word.Document.12">
                  <p:embed/>
                </p:oleObj>
              </mc:Choice>
              <mc:Fallback>
                <p:oleObj name="Document" r:id="rId2" imgW="11000105" imgH="1346528" progId="Word.Document.12">
                  <p:embed/>
                  <p:pic>
                    <p:nvPicPr>
                      <p:cNvPr id="14" name="对象 13"/>
                      <p:cNvPicPr/>
                      <p:nvPr/>
                    </p:nvPicPr>
                    <p:blipFill>
                      <a:blip r:embed="rId3"/>
                      <a:stretch>
                        <a:fillRect/>
                      </a:stretch>
                    </p:blipFill>
                    <p:spPr>
                      <a:xfrm>
                        <a:off x="3298195" y="2025469"/>
                        <a:ext cx="10926762" cy="1325562"/>
                      </a:xfrm>
                      <a:prstGeom prst="rect">
                        <a:avLst/>
                      </a:prstGeom>
                    </p:spPr>
                  </p:pic>
                </p:oleObj>
              </mc:Fallback>
            </mc:AlternateContent>
          </a:graphicData>
        </a:graphic>
      </p:graphicFrame>
      <p:sp>
        <p:nvSpPr>
          <p:cNvPr id="5" name="矩形 4">
            <a:extLst>
              <a:ext uri="{FF2B5EF4-FFF2-40B4-BE49-F238E27FC236}">
                <a16:creationId xmlns:a16="http://schemas.microsoft.com/office/drawing/2014/main" id="{A9A55130-B4A0-4C1A-9E6D-4CC9B6CB995A}"/>
              </a:ext>
            </a:extLst>
          </p:cNvPr>
          <p:cNvSpPr/>
          <p:nvPr/>
        </p:nvSpPr>
        <p:spPr>
          <a:xfrm>
            <a:off x="3154737" y="2721075"/>
            <a:ext cx="11392669"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求</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及</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的值；</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6" name="对象 5">
            <a:extLst>
              <a:ext uri="{FF2B5EF4-FFF2-40B4-BE49-F238E27FC236}">
                <a16:creationId xmlns:a16="http://schemas.microsoft.com/office/drawing/2014/main" id="{91671214-EF06-490C-BD3F-D079EC66F442}"/>
              </a:ext>
            </a:extLst>
          </p:cNvPr>
          <p:cNvGraphicFramePr>
            <a:graphicFrameLocks noChangeAspect="1"/>
          </p:cNvGraphicFramePr>
          <p:nvPr>
            <p:extLst>
              <p:ext uri="{D42A27DB-BD31-4B8C-83A1-F6EECF244321}">
                <p14:modId xmlns:p14="http://schemas.microsoft.com/office/powerpoint/2010/main" val="2476368794"/>
              </p:ext>
            </p:extLst>
          </p:nvPr>
        </p:nvGraphicFramePr>
        <p:xfrm>
          <a:off x="3298195" y="3558355"/>
          <a:ext cx="11566525" cy="1408112"/>
        </p:xfrm>
        <a:graphic>
          <a:graphicData uri="http://schemas.openxmlformats.org/presentationml/2006/ole">
            <mc:AlternateContent xmlns:mc="http://schemas.openxmlformats.org/markup-compatibility/2006">
              <mc:Choice xmlns:v="urn:schemas-microsoft-com:vml" Requires="v">
                <p:oleObj name="Document" r:id="rId4" imgW="11000105" imgH="1341841" progId="Word.Document.12">
                  <p:embed/>
                </p:oleObj>
              </mc:Choice>
              <mc:Fallback>
                <p:oleObj name="Document" r:id="rId4" imgW="11000105" imgH="1341841" progId="Word.Document.12">
                  <p:embed/>
                  <p:pic>
                    <p:nvPicPr>
                      <p:cNvPr id="8" name="对象 7"/>
                      <p:cNvPicPr/>
                      <p:nvPr/>
                    </p:nvPicPr>
                    <p:blipFill>
                      <a:blip r:embed="rId5"/>
                      <a:stretch>
                        <a:fillRect/>
                      </a:stretch>
                    </p:blipFill>
                    <p:spPr>
                      <a:xfrm>
                        <a:off x="3298195" y="3558355"/>
                        <a:ext cx="11566525" cy="1408112"/>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1DDBA4D4-B1C4-4665-88B2-F6288ACC689D}"/>
              </a:ext>
            </a:extLst>
          </p:cNvPr>
          <p:cNvGraphicFramePr>
            <a:graphicFrameLocks noChangeAspect="1"/>
          </p:cNvGraphicFramePr>
          <p:nvPr>
            <p:extLst>
              <p:ext uri="{D42A27DB-BD31-4B8C-83A1-F6EECF244321}">
                <p14:modId xmlns:p14="http://schemas.microsoft.com/office/powerpoint/2010/main" val="3449968437"/>
              </p:ext>
            </p:extLst>
          </p:nvPr>
        </p:nvGraphicFramePr>
        <p:xfrm>
          <a:off x="3936370" y="4174268"/>
          <a:ext cx="10928350" cy="1325562"/>
        </p:xfrm>
        <a:graphic>
          <a:graphicData uri="http://schemas.openxmlformats.org/presentationml/2006/ole">
            <mc:AlternateContent xmlns:mc="http://schemas.openxmlformats.org/markup-compatibility/2006">
              <mc:Choice xmlns:v="urn:schemas-microsoft-com:vml" Requires="v">
                <p:oleObj name="Document" r:id="rId6" imgW="11000105" imgH="1340038" progId="Word.Document.12">
                  <p:embed/>
                </p:oleObj>
              </mc:Choice>
              <mc:Fallback>
                <p:oleObj name="Document" r:id="rId6" imgW="11000105" imgH="1340038" progId="Word.Document.12">
                  <p:embed/>
                  <p:pic>
                    <p:nvPicPr>
                      <p:cNvPr id="9" name="对象 8"/>
                      <p:cNvPicPr/>
                      <p:nvPr/>
                    </p:nvPicPr>
                    <p:blipFill>
                      <a:blip r:embed="rId7"/>
                      <a:stretch>
                        <a:fillRect/>
                      </a:stretch>
                    </p:blipFill>
                    <p:spPr>
                      <a:xfrm>
                        <a:off x="3936370" y="4174268"/>
                        <a:ext cx="10928350" cy="1325562"/>
                      </a:xfrm>
                      <a:prstGeom prst="rect">
                        <a:avLst/>
                      </a:prstGeom>
                    </p:spPr>
                  </p:pic>
                </p:oleObj>
              </mc:Fallback>
            </mc:AlternateContent>
          </a:graphicData>
        </a:graphic>
      </p:graphicFrame>
      <p:sp>
        <p:nvSpPr>
          <p:cNvPr id="8" name="矩形 7">
            <a:extLst>
              <a:ext uri="{FF2B5EF4-FFF2-40B4-BE49-F238E27FC236}">
                <a16:creationId xmlns:a16="http://schemas.microsoft.com/office/drawing/2014/main" id="{D9E4444B-5EFC-4C84-8438-40449478B7BF}"/>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新知运用</a:t>
            </a:r>
          </a:p>
        </p:txBody>
      </p:sp>
      <p:sp>
        <p:nvSpPr>
          <p:cNvPr id="9" name="矩形 8">
            <a:extLst>
              <a:ext uri="{FF2B5EF4-FFF2-40B4-BE49-F238E27FC236}">
                <a16:creationId xmlns:a16="http://schemas.microsoft.com/office/drawing/2014/main" id="{54673B88-0DD9-48F2-B3E5-016F0EAAFAB3}"/>
              </a:ext>
            </a:extLst>
          </p:cNvPr>
          <p:cNvSpPr/>
          <p:nvPr/>
        </p:nvSpPr>
        <p:spPr>
          <a:xfrm>
            <a:off x="2682752" y="762248"/>
            <a:ext cx="6826496" cy="461665"/>
          </a:xfrm>
          <a:prstGeom prst="rect">
            <a:avLst/>
          </a:prstGeom>
        </p:spPr>
        <p:txBody>
          <a:bodyPr wrap="square">
            <a:spAutoFit/>
          </a:bodyPr>
          <a:lstStyle/>
          <a:p>
            <a:pPr algn="ctr"/>
            <a:r>
              <a:rPr lang="zh-CN" altLang="en-US"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二</a:t>
            </a:r>
            <a:r>
              <a:rPr lang="zh-CN" altLang="zh-CN"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、复数</a:t>
            </a:r>
            <a:r>
              <a:rPr lang="zh-CN" altLang="en-US"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模及其</a:t>
            </a:r>
            <a:r>
              <a:rPr lang="zh-CN" altLang="zh-CN"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几何意义</a:t>
            </a:r>
            <a:r>
              <a:rPr lang="zh-CN" altLang="en-US"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的应用</a:t>
            </a:r>
            <a:endParaRPr lang="zh-CN" altLang="zh-CN"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endParaRPr>
          </a:p>
        </p:txBody>
      </p:sp>
    </p:spTree>
    <p:extLst>
      <p:ext uri="{BB962C8B-B14F-4D97-AF65-F5344CB8AC3E}">
        <p14:creationId xmlns:p14="http://schemas.microsoft.com/office/powerpoint/2010/main" val="470433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1127958-3C95-467C-82D2-660D02132B7A}"/>
              </a:ext>
            </a:extLst>
          </p:cNvPr>
          <p:cNvSpPr/>
          <p:nvPr/>
        </p:nvSpPr>
        <p:spPr>
          <a:xfrm>
            <a:off x="796713" y="1177850"/>
            <a:ext cx="11392669"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                 (2)</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设</a:t>
            </a:r>
            <a:r>
              <a:rPr lang="en-US" altLang="zh-CN" i="1" kern="100" dirty="0" err="1">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b="1" kern="100" dirty="0" err="1">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，满足</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的点</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的集合是什么图形？</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a:extLst>
              <a:ext uri="{FF2B5EF4-FFF2-40B4-BE49-F238E27FC236}">
                <a16:creationId xmlns:a16="http://schemas.microsoft.com/office/drawing/2014/main" id="{56CEA8CF-3630-4126-9D22-4798FDAF00FB}"/>
              </a:ext>
            </a:extLst>
          </p:cNvPr>
          <p:cNvSpPr/>
          <p:nvPr/>
        </p:nvSpPr>
        <p:spPr>
          <a:xfrm>
            <a:off x="2103121" y="1910502"/>
            <a:ext cx="6309360" cy="393098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dirty="0">
                <a:latin typeface="Times New Roman" panose="02020603050405020304" pitchFamily="18" charset="0"/>
                <a:ea typeface="微软雅黑" panose="020B0503020204020204" pitchFamily="34" charset="-122"/>
                <a:cs typeface="Times New Roman" panose="02020603050405020304" pitchFamily="18" charset="0"/>
              </a:rPr>
              <a:t>解　</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由</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知</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，设</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err="1">
                <a:latin typeface="Times New Roman" panose="02020603050405020304" pitchFamily="18" charset="0"/>
                <a:ea typeface="黑体" panose="02010609060101010101" pitchFamily="49" charset="-122"/>
                <a:cs typeface="Courier New" panose="02070309020205020404" pitchFamily="49" charset="0"/>
              </a:rPr>
              <a:t>y</a:t>
            </a:r>
            <a:r>
              <a:rPr lang="en-US" altLang="zh-CN" kern="100" dirty="0" err="1">
                <a:latin typeface="Times New Roman" panose="02020603050405020304" pitchFamily="18" charset="0"/>
                <a:ea typeface="黑体" panose="02010609060101010101" pitchFamily="49" charset="-122"/>
                <a:cs typeface="Courier New" panose="02070309020205020404" pitchFamily="49" charset="0"/>
              </a:rPr>
              <a:t>i</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err="1">
                <a:latin typeface="Times New Roman" panose="02020603050405020304" pitchFamily="18" charset="0"/>
                <a:ea typeface="黑体" panose="02010609060101010101" pitchFamily="49" charset="-122"/>
                <a:cs typeface="Courier New" panose="02070309020205020404" pitchFamily="49" charset="0"/>
              </a:rPr>
              <a:t>y</a:t>
            </a:r>
            <a:r>
              <a:rPr lang="en-US" altLang="zh-CN" kern="100" dirty="0" err="1">
                <a:latin typeface="宋体" panose="02010600030101010101" pitchFamily="2" charset="-122"/>
                <a:ea typeface="黑体" panose="02010609060101010101" pitchFamily="49" charset="-122"/>
                <a:cs typeface="Times New Roman" panose="02020603050405020304" pitchFamily="18" charset="0"/>
              </a:rPr>
              <a:t>∈</a:t>
            </a:r>
            <a:r>
              <a:rPr lang="en-US" altLang="zh-CN" b="1" kern="100" dirty="0" err="1">
                <a:latin typeface="Times New Roman" panose="02020603050405020304" pitchFamily="18" charset="0"/>
                <a:ea typeface="黑体" panose="02010609060101010101" pitchFamily="49" charset="-122"/>
                <a:cs typeface="Courier New" panose="02070309020205020404" pitchFamily="49" charset="0"/>
              </a:rPr>
              <a:t>R</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，因为不等式</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的解集是圆</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y</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上和该圆外部所有点组成的集合，不等式</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的解集是圆</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x</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y</a:t>
            </a:r>
            <a:r>
              <a:rPr lang="en-US" altLang="zh-CN" kern="100" baseline="300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4</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上和该圆内部所有点组成的集合，所以满足条件</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r>
              <a:rPr lang="en-US" altLang="zh-CN" kern="100" dirty="0">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的点</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Z</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的集合是以原点</a:t>
            </a:r>
            <a:r>
              <a:rPr lang="en-US" altLang="zh-CN" i="1" kern="100" dirty="0">
                <a:latin typeface="Times New Roman" panose="02020603050405020304" pitchFamily="18" charset="0"/>
                <a:ea typeface="黑体" panose="02010609060101010101" pitchFamily="49" charset="-122"/>
                <a:cs typeface="Courier New" panose="02070309020205020404" pitchFamily="49" charset="0"/>
              </a:rPr>
              <a:t>O</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为圆心，以</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1</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2</a:t>
            </a:r>
            <a:r>
              <a:rPr lang="zh-CN" altLang="zh-CN" kern="100" dirty="0">
                <a:latin typeface="Times New Roman" panose="02020603050405020304" pitchFamily="18" charset="0"/>
                <a:ea typeface="黑体" panose="02010609060101010101" pitchFamily="49" charset="-122"/>
                <a:cs typeface="Times New Roman" panose="02020603050405020304" pitchFamily="18" charset="0"/>
              </a:rPr>
              <a:t>为半径的两圆所夹的圆环，并包括圆环的边界，如图所示</a:t>
            </a:r>
            <a:r>
              <a:rPr lang="en-US" altLang="zh-CN" kern="100" dirty="0">
                <a:latin typeface="Times New Roman" panose="02020603050405020304" pitchFamily="18" charset="0"/>
                <a:ea typeface="黑体" panose="02010609060101010101" pitchFamily="49" charset="-122"/>
                <a:cs typeface="Courier New" panose="02070309020205020404" pitchFamily="49" charset="0"/>
              </a:rPr>
              <a:t>.</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 name="Picture 2" descr="S380">
            <a:extLst>
              <a:ext uri="{FF2B5EF4-FFF2-40B4-BE49-F238E27FC236}">
                <a16:creationId xmlns:a16="http://schemas.microsoft.com/office/drawing/2014/main" id="{10820292-8E44-4C87-A05C-51FD29C3E6C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612937" y="3046553"/>
            <a:ext cx="2465784" cy="2212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a:extLst>
              <a:ext uri="{FF2B5EF4-FFF2-40B4-BE49-F238E27FC236}">
                <a16:creationId xmlns:a16="http://schemas.microsoft.com/office/drawing/2014/main" id="{50C0127B-93CC-46C1-B226-BA4615EAC855}"/>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新知运用</a:t>
            </a:r>
          </a:p>
        </p:txBody>
      </p:sp>
    </p:spTree>
    <p:extLst>
      <p:ext uri="{BB962C8B-B14F-4D97-AF65-F5344CB8AC3E}">
        <p14:creationId xmlns:p14="http://schemas.microsoft.com/office/powerpoint/2010/main" val="3073004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A41CAD3-769D-4AF3-AD78-1DD025FDCA23}"/>
              </a:ext>
            </a:extLst>
          </p:cNvPr>
          <p:cNvSpPr/>
          <p:nvPr/>
        </p:nvSpPr>
        <p:spPr>
          <a:xfrm>
            <a:off x="1728662" y="2009079"/>
            <a:ext cx="9358209" cy="1685077"/>
          </a:xfrm>
          <a:prstGeom prst="rect">
            <a:avLst/>
          </a:prstGeom>
        </p:spPr>
        <p:txBody>
          <a:bodyPr wrap="square">
            <a:spAutoFit/>
          </a:bodyPr>
          <a:lstStyle/>
          <a:p>
            <a:pPr algn="just">
              <a:lnSpc>
                <a:spcPct val="150000"/>
              </a:lnSpc>
              <a:spcAft>
                <a:spcPct val="0"/>
              </a:spcAft>
            </a:pP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在计算复数的模时，应先找出复数的实部和虚部，然后再利用模的公式进行计算，两个虚数不能比较大小，但它们的模可以比较大小</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复数的模表示该复数在复平面内对应的点到原点的距离</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a:extLst>
              <a:ext uri="{FF2B5EF4-FFF2-40B4-BE49-F238E27FC236}">
                <a16:creationId xmlns:a16="http://schemas.microsoft.com/office/drawing/2014/main" id="{9F6DD434-6BC2-455B-8203-B93B2F7A0731}"/>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反思感悟</a:t>
            </a:r>
          </a:p>
        </p:txBody>
      </p:sp>
    </p:spTree>
    <p:extLst>
      <p:ext uri="{BB962C8B-B14F-4D97-AF65-F5344CB8AC3E}">
        <p14:creationId xmlns:p14="http://schemas.microsoft.com/office/powerpoint/2010/main" val="3744769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33144944-85ED-418A-B653-8F8FC76766A6}"/>
              </a:ext>
            </a:extLst>
          </p:cNvPr>
          <p:cNvSpPr/>
          <p:nvPr/>
        </p:nvSpPr>
        <p:spPr>
          <a:xfrm>
            <a:off x="796713" y="2054391"/>
            <a:ext cx="7836833" cy="1161832"/>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kern="100" dirty="0">
                <a:latin typeface="+mj-ea"/>
                <a:ea typeface="+mj-ea"/>
                <a:cs typeface="Times New Roman" panose="02020603050405020304" pitchFamily="18" charset="0"/>
              </a:rPr>
              <a:t>例</a:t>
            </a:r>
            <a:r>
              <a:rPr lang="en-US" altLang="zh-CN" b="1" kern="100" dirty="0">
                <a:latin typeface="+mj-ea"/>
                <a:ea typeface="+mj-ea"/>
                <a:cs typeface="Times New Roman" panose="02020603050405020304" pitchFamily="18" charset="0"/>
              </a:rPr>
              <a:t>3</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如图所示，平行四边形</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OABC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的顶点</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分别对应的复数为</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0</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2i</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4i.</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5" name="对象 4">
            <a:extLst>
              <a:ext uri="{FF2B5EF4-FFF2-40B4-BE49-F238E27FC236}">
                <a16:creationId xmlns:a16="http://schemas.microsoft.com/office/drawing/2014/main" id="{2AE7124E-07C6-4CE5-9B80-DBD5DD22C362}"/>
              </a:ext>
            </a:extLst>
          </p:cNvPr>
          <p:cNvGraphicFramePr>
            <a:graphicFrameLocks noChangeAspect="1"/>
          </p:cNvGraphicFramePr>
          <p:nvPr>
            <p:extLst>
              <p:ext uri="{D42A27DB-BD31-4B8C-83A1-F6EECF244321}">
                <p14:modId xmlns:p14="http://schemas.microsoft.com/office/powerpoint/2010/main" val="1096768700"/>
              </p:ext>
            </p:extLst>
          </p:nvPr>
        </p:nvGraphicFramePr>
        <p:xfrm>
          <a:off x="939673" y="3172039"/>
          <a:ext cx="11109325" cy="1792288"/>
        </p:xfrm>
        <a:graphic>
          <a:graphicData uri="http://schemas.openxmlformats.org/presentationml/2006/ole">
            <mc:AlternateContent xmlns:mc="http://schemas.openxmlformats.org/markup-compatibility/2006">
              <mc:Choice xmlns:v="urn:schemas-microsoft-com:vml" Requires="v">
                <p:oleObj name="Document" r:id="rId2" imgW="11181101" imgH="1813757" progId="Word.Document.12">
                  <p:embed/>
                </p:oleObj>
              </mc:Choice>
              <mc:Fallback>
                <p:oleObj name="Document" r:id="rId2" imgW="11181101" imgH="1813757" progId="Word.Document.12">
                  <p:embed/>
                  <p:pic>
                    <p:nvPicPr>
                      <p:cNvPr id="14" name="对象 13"/>
                      <p:cNvPicPr/>
                      <p:nvPr/>
                    </p:nvPicPr>
                    <p:blipFill>
                      <a:blip r:embed="rId3"/>
                      <a:stretch>
                        <a:fillRect/>
                      </a:stretch>
                    </p:blipFill>
                    <p:spPr>
                      <a:xfrm>
                        <a:off x="939673" y="3172039"/>
                        <a:ext cx="11109325" cy="1792288"/>
                      </a:xfrm>
                      <a:prstGeom prst="rect">
                        <a:avLst/>
                      </a:prstGeom>
                    </p:spPr>
                  </p:pic>
                </p:oleObj>
              </mc:Fallback>
            </mc:AlternateContent>
          </a:graphicData>
        </a:graphic>
      </p:graphicFrame>
      <p:pic>
        <p:nvPicPr>
          <p:cNvPr id="6" name="Picture 54" descr="s381">
            <a:extLst>
              <a:ext uri="{FF2B5EF4-FFF2-40B4-BE49-F238E27FC236}">
                <a16:creationId xmlns:a16="http://schemas.microsoft.com/office/drawing/2014/main" id="{2C074536-8176-499F-92CA-02B1355FE4F9}"/>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908512" y="2106224"/>
            <a:ext cx="2486775" cy="250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 name="对象 7">
            <a:extLst>
              <a:ext uri="{FF2B5EF4-FFF2-40B4-BE49-F238E27FC236}">
                <a16:creationId xmlns:a16="http://schemas.microsoft.com/office/drawing/2014/main" id="{615F9E98-B774-4E41-B932-4D299C782372}"/>
              </a:ext>
            </a:extLst>
          </p:cNvPr>
          <p:cNvGraphicFramePr>
            <a:graphicFrameLocks noChangeAspect="1"/>
          </p:cNvGraphicFramePr>
          <p:nvPr>
            <p:extLst>
              <p:ext uri="{D42A27DB-BD31-4B8C-83A1-F6EECF244321}">
                <p14:modId xmlns:p14="http://schemas.microsoft.com/office/powerpoint/2010/main" val="2742860814"/>
              </p:ext>
            </p:extLst>
          </p:nvPr>
        </p:nvGraphicFramePr>
        <p:xfrm>
          <a:off x="939673" y="3923140"/>
          <a:ext cx="11182350" cy="1371600"/>
        </p:xfrm>
        <a:graphic>
          <a:graphicData uri="http://schemas.openxmlformats.org/presentationml/2006/ole">
            <mc:AlternateContent xmlns:mc="http://schemas.openxmlformats.org/markup-compatibility/2006">
              <mc:Choice xmlns:v="urn:schemas-microsoft-com:vml" Requires="v">
                <p:oleObj name="Document" r:id="rId5" imgW="11181101" imgH="1373566" progId="Word.Document.12">
                  <p:embed/>
                </p:oleObj>
              </mc:Choice>
              <mc:Fallback>
                <p:oleObj name="Document" r:id="rId5" imgW="11181101" imgH="1373566" progId="Word.Document.12">
                  <p:embed/>
                  <p:pic>
                    <p:nvPicPr>
                      <p:cNvPr id="9" name="对象 8"/>
                      <p:cNvPicPr/>
                      <p:nvPr/>
                    </p:nvPicPr>
                    <p:blipFill>
                      <a:blip r:embed="rId6"/>
                      <a:stretch>
                        <a:fillRect/>
                      </a:stretch>
                    </p:blipFill>
                    <p:spPr>
                      <a:xfrm>
                        <a:off x="939673" y="3923140"/>
                        <a:ext cx="11182350" cy="1371600"/>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BD6858B6-71A6-47B8-A0AA-20BF9A596081}"/>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新知运用</a:t>
            </a:r>
          </a:p>
        </p:txBody>
      </p:sp>
      <p:sp>
        <p:nvSpPr>
          <p:cNvPr id="10" name="矩形 9">
            <a:extLst>
              <a:ext uri="{FF2B5EF4-FFF2-40B4-BE49-F238E27FC236}">
                <a16:creationId xmlns:a16="http://schemas.microsoft.com/office/drawing/2014/main" id="{30829C36-3FCB-4733-9DBE-5A9B94AF4EEA}"/>
              </a:ext>
            </a:extLst>
          </p:cNvPr>
          <p:cNvSpPr/>
          <p:nvPr/>
        </p:nvSpPr>
        <p:spPr>
          <a:xfrm>
            <a:off x="2682752" y="762248"/>
            <a:ext cx="6826496" cy="461665"/>
          </a:xfrm>
          <a:prstGeom prst="rect">
            <a:avLst/>
          </a:prstGeom>
        </p:spPr>
        <p:txBody>
          <a:bodyPr wrap="square">
            <a:spAutoFit/>
          </a:bodyPr>
          <a:lstStyle/>
          <a:p>
            <a:pPr algn="ctr"/>
            <a:r>
              <a:rPr lang="zh-CN" altLang="en-US"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三</a:t>
            </a:r>
            <a:r>
              <a:rPr lang="zh-CN" altLang="zh-CN" sz="2400" b="1" kern="100">
                <a:solidFill>
                  <a:srgbClr val="000000"/>
                </a:solidFill>
                <a:latin typeface="Times New Roman" panose="02020603050405020304" pitchFamily="18" charset="0"/>
                <a:ea typeface="字魂27号-布丁体" panose="00000500000000000000"/>
                <a:cs typeface="Times New Roman" panose="02020603050405020304" pitchFamily="18" charset="0"/>
              </a:rPr>
              <a:t>、</a:t>
            </a:r>
            <a:r>
              <a:rPr lang="zh-CN" altLang="zh-CN"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复数</a:t>
            </a:r>
            <a:r>
              <a:rPr lang="zh-CN" altLang="en-US"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加、减法的</a:t>
            </a:r>
            <a:r>
              <a:rPr lang="zh-CN" altLang="zh-CN" sz="2400" b="1" kern="100" dirty="0">
                <a:solidFill>
                  <a:srgbClr val="000000"/>
                </a:solidFill>
                <a:latin typeface="Times New Roman" panose="02020603050405020304" pitchFamily="18" charset="0"/>
                <a:ea typeface="字魂27号-布丁体" panose="00000500000000000000"/>
                <a:cs typeface="Times New Roman" panose="02020603050405020304" pitchFamily="18" charset="0"/>
              </a:rPr>
              <a:t>几何意义</a:t>
            </a:r>
          </a:p>
        </p:txBody>
      </p:sp>
    </p:spTree>
    <p:extLst>
      <p:ext uri="{BB962C8B-B14F-4D97-AF65-F5344CB8AC3E}">
        <p14:creationId xmlns:p14="http://schemas.microsoft.com/office/powerpoint/2010/main" val="1843587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a:extLst>
              <a:ext uri="{FF2B5EF4-FFF2-40B4-BE49-F238E27FC236}">
                <a16:creationId xmlns:a16="http://schemas.microsoft.com/office/drawing/2014/main" id="{4BDDA78D-37F9-4FB9-812F-7D2C6DF47E04}"/>
              </a:ext>
            </a:extLst>
          </p:cNvPr>
          <p:cNvGraphicFramePr>
            <a:graphicFrameLocks noChangeAspect="1"/>
          </p:cNvGraphicFramePr>
          <p:nvPr>
            <p:extLst>
              <p:ext uri="{D42A27DB-BD31-4B8C-83A1-F6EECF244321}">
                <p14:modId xmlns:p14="http://schemas.microsoft.com/office/powerpoint/2010/main" val="3571579914"/>
              </p:ext>
            </p:extLst>
          </p:nvPr>
        </p:nvGraphicFramePr>
        <p:xfrm>
          <a:off x="2039112" y="1265488"/>
          <a:ext cx="8639175" cy="1143000"/>
        </p:xfrm>
        <a:graphic>
          <a:graphicData uri="http://schemas.openxmlformats.org/presentationml/2006/ole">
            <mc:AlternateContent xmlns:mc="http://schemas.openxmlformats.org/markup-compatibility/2006">
              <mc:Choice xmlns:v="urn:schemas-microsoft-com:vml" Requires="v">
                <p:oleObj name="Document" r:id="rId2" imgW="8638879" imgH="1143197" progId="Word.Document.12">
                  <p:embed/>
                </p:oleObj>
              </mc:Choice>
              <mc:Fallback>
                <p:oleObj name="Document" r:id="rId2" imgW="8638879" imgH="1143197" progId="Word.Document.12">
                  <p:embed/>
                  <p:pic>
                    <p:nvPicPr>
                      <p:cNvPr id="11" name="对象 10"/>
                      <p:cNvPicPr/>
                      <p:nvPr/>
                    </p:nvPicPr>
                    <p:blipFill>
                      <a:blip r:embed="rId3"/>
                      <a:stretch>
                        <a:fillRect/>
                      </a:stretch>
                    </p:blipFill>
                    <p:spPr>
                      <a:xfrm>
                        <a:off x="2039112" y="1265488"/>
                        <a:ext cx="8639175" cy="1143000"/>
                      </a:xfrm>
                      <a:prstGeom prst="rect">
                        <a:avLst/>
                      </a:prstGeom>
                    </p:spPr>
                  </p:pic>
                </p:oleObj>
              </mc:Fallback>
            </mc:AlternateContent>
          </a:graphicData>
        </a:graphic>
      </p:graphicFrame>
      <p:pic>
        <p:nvPicPr>
          <p:cNvPr id="4" name="Picture 54" descr="s381">
            <a:extLst>
              <a:ext uri="{FF2B5EF4-FFF2-40B4-BE49-F238E27FC236}">
                <a16:creationId xmlns:a16="http://schemas.microsoft.com/office/drawing/2014/main" id="{2C31BD11-813E-40BB-BC74-E783470BABA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9144164" y="2304165"/>
            <a:ext cx="2609800" cy="2626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对象 4">
            <a:extLst>
              <a:ext uri="{FF2B5EF4-FFF2-40B4-BE49-F238E27FC236}">
                <a16:creationId xmlns:a16="http://schemas.microsoft.com/office/drawing/2014/main" id="{11FA508B-B7DE-46E8-90C8-B4B02F32A180}"/>
              </a:ext>
            </a:extLst>
          </p:cNvPr>
          <p:cNvGraphicFramePr>
            <a:graphicFrameLocks noChangeAspect="1"/>
          </p:cNvGraphicFramePr>
          <p:nvPr>
            <p:extLst>
              <p:ext uri="{D42A27DB-BD31-4B8C-83A1-F6EECF244321}">
                <p14:modId xmlns:p14="http://schemas.microsoft.com/office/powerpoint/2010/main" val="2616911672"/>
              </p:ext>
            </p:extLst>
          </p:nvPr>
        </p:nvGraphicFramePr>
        <p:xfrm>
          <a:off x="2039112" y="1796256"/>
          <a:ext cx="8586788" cy="1125538"/>
        </p:xfrm>
        <a:graphic>
          <a:graphicData uri="http://schemas.openxmlformats.org/presentationml/2006/ole">
            <mc:AlternateContent xmlns:mc="http://schemas.openxmlformats.org/markup-compatibility/2006">
              <mc:Choice xmlns:v="urn:schemas-microsoft-com:vml" Requires="v">
                <p:oleObj name="Document" r:id="rId5" imgW="8638879" imgH="1141394" progId="Word.Document.12">
                  <p:embed/>
                </p:oleObj>
              </mc:Choice>
              <mc:Fallback>
                <p:oleObj name="Document" r:id="rId5" imgW="8638879" imgH="1141394" progId="Word.Document.12">
                  <p:embed/>
                  <p:pic>
                    <p:nvPicPr>
                      <p:cNvPr id="6" name="对象 5"/>
                      <p:cNvPicPr/>
                      <p:nvPr/>
                    </p:nvPicPr>
                    <p:blipFill>
                      <a:blip r:embed="rId6"/>
                      <a:stretch>
                        <a:fillRect/>
                      </a:stretch>
                    </p:blipFill>
                    <p:spPr>
                      <a:xfrm>
                        <a:off x="2039112" y="1796256"/>
                        <a:ext cx="8586788" cy="1125538"/>
                      </a:xfrm>
                      <a:prstGeom prst="rect">
                        <a:avLst/>
                      </a:prstGeom>
                    </p:spPr>
                  </p:pic>
                </p:oleObj>
              </mc:Fallback>
            </mc:AlternateContent>
          </a:graphicData>
        </a:graphic>
      </p:graphicFrame>
      <p:graphicFrame>
        <p:nvGraphicFramePr>
          <p:cNvPr id="6" name="对象 5">
            <a:extLst>
              <a:ext uri="{FF2B5EF4-FFF2-40B4-BE49-F238E27FC236}">
                <a16:creationId xmlns:a16="http://schemas.microsoft.com/office/drawing/2014/main" id="{AF2EA548-7BF4-4D71-89AF-34C9BF457976}"/>
              </a:ext>
            </a:extLst>
          </p:cNvPr>
          <p:cNvGraphicFramePr>
            <a:graphicFrameLocks noChangeAspect="1"/>
          </p:cNvGraphicFramePr>
          <p:nvPr>
            <p:extLst>
              <p:ext uri="{D42A27DB-BD31-4B8C-83A1-F6EECF244321}">
                <p14:modId xmlns:p14="http://schemas.microsoft.com/office/powerpoint/2010/main" val="2271434503"/>
              </p:ext>
            </p:extLst>
          </p:nvPr>
        </p:nvGraphicFramePr>
        <p:xfrm>
          <a:off x="2579249" y="2341009"/>
          <a:ext cx="8639175" cy="1143000"/>
        </p:xfrm>
        <a:graphic>
          <a:graphicData uri="http://schemas.openxmlformats.org/presentationml/2006/ole">
            <mc:AlternateContent xmlns:mc="http://schemas.openxmlformats.org/markup-compatibility/2006">
              <mc:Choice xmlns:v="urn:schemas-microsoft-com:vml" Requires="v">
                <p:oleObj name="Document" r:id="rId7" imgW="8638879" imgH="1139952" progId="Word.Document.12">
                  <p:embed/>
                </p:oleObj>
              </mc:Choice>
              <mc:Fallback>
                <p:oleObj name="Document" r:id="rId7" imgW="8638879" imgH="1139952" progId="Word.Document.12">
                  <p:embed/>
                  <p:pic>
                    <p:nvPicPr>
                      <p:cNvPr id="7" name="对象 6"/>
                      <p:cNvPicPr/>
                      <p:nvPr/>
                    </p:nvPicPr>
                    <p:blipFill>
                      <a:blip r:embed="rId8"/>
                      <a:stretch>
                        <a:fillRect/>
                      </a:stretch>
                    </p:blipFill>
                    <p:spPr>
                      <a:xfrm>
                        <a:off x="2579249" y="2341009"/>
                        <a:ext cx="8639175" cy="1143000"/>
                      </a:xfrm>
                      <a:prstGeom prst="rect">
                        <a:avLst/>
                      </a:prstGeom>
                    </p:spPr>
                  </p:pic>
                </p:oleObj>
              </mc:Fallback>
            </mc:AlternateContent>
          </a:graphicData>
        </a:graphic>
      </p:graphicFrame>
      <p:graphicFrame>
        <p:nvGraphicFramePr>
          <p:cNvPr id="7" name="对象 6">
            <a:extLst>
              <a:ext uri="{FF2B5EF4-FFF2-40B4-BE49-F238E27FC236}">
                <a16:creationId xmlns:a16="http://schemas.microsoft.com/office/drawing/2014/main" id="{AAC7CFD5-9473-445C-A6F3-30286A9BEDAA}"/>
              </a:ext>
            </a:extLst>
          </p:cNvPr>
          <p:cNvGraphicFramePr>
            <a:graphicFrameLocks noChangeAspect="1"/>
          </p:cNvGraphicFramePr>
          <p:nvPr>
            <p:extLst>
              <p:ext uri="{D42A27DB-BD31-4B8C-83A1-F6EECF244321}">
                <p14:modId xmlns:p14="http://schemas.microsoft.com/office/powerpoint/2010/main" val="655660195"/>
              </p:ext>
            </p:extLst>
          </p:nvPr>
        </p:nvGraphicFramePr>
        <p:xfrm>
          <a:off x="1996726" y="3211763"/>
          <a:ext cx="8586788" cy="1125537"/>
        </p:xfrm>
        <a:graphic>
          <a:graphicData uri="http://schemas.openxmlformats.org/presentationml/2006/ole">
            <mc:AlternateContent xmlns:mc="http://schemas.openxmlformats.org/markup-compatibility/2006">
              <mc:Choice xmlns:v="urn:schemas-microsoft-com:vml" Requires="v">
                <p:oleObj name="Document" r:id="rId9" imgW="8638879" imgH="1138149" progId="Word.Document.12">
                  <p:embed/>
                </p:oleObj>
              </mc:Choice>
              <mc:Fallback>
                <p:oleObj name="Document" r:id="rId9" imgW="8638879" imgH="1138149" progId="Word.Document.12">
                  <p:embed/>
                  <p:pic>
                    <p:nvPicPr>
                      <p:cNvPr id="9" name="对象 8"/>
                      <p:cNvPicPr/>
                      <p:nvPr/>
                    </p:nvPicPr>
                    <p:blipFill>
                      <a:blip r:embed="rId10"/>
                      <a:stretch>
                        <a:fillRect/>
                      </a:stretch>
                    </p:blipFill>
                    <p:spPr>
                      <a:xfrm>
                        <a:off x="1996726" y="3211763"/>
                        <a:ext cx="8586788" cy="1125537"/>
                      </a:xfrm>
                      <a:prstGeom prst="rect">
                        <a:avLst/>
                      </a:prstGeom>
                    </p:spPr>
                  </p:pic>
                </p:oleObj>
              </mc:Fallback>
            </mc:AlternateContent>
          </a:graphicData>
        </a:graphic>
      </p:graphicFrame>
      <p:graphicFrame>
        <p:nvGraphicFramePr>
          <p:cNvPr id="8" name="对象 7">
            <a:extLst>
              <a:ext uri="{FF2B5EF4-FFF2-40B4-BE49-F238E27FC236}">
                <a16:creationId xmlns:a16="http://schemas.microsoft.com/office/drawing/2014/main" id="{83A379C7-B628-470A-B4C2-9DF5EB51635A}"/>
              </a:ext>
            </a:extLst>
          </p:cNvPr>
          <p:cNvGraphicFramePr>
            <a:graphicFrameLocks noChangeAspect="1"/>
          </p:cNvGraphicFramePr>
          <p:nvPr>
            <p:extLst>
              <p:ext uri="{D42A27DB-BD31-4B8C-83A1-F6EECF244321}">
                <p14:modId xmlns:p14="http://schemas.microsoft.com/office/powerpoint/2010/main" val="2524931003"/>
              </p:ext>
            </p:extLst>
          </p:nvPr>
        </p:nvGraphicFramePr>
        <p:xfrm>
          <a:off x="1996726" y="3832998"/>
          <a:ext cx="8586788" cy="1125537"/>
        </p:xfrm>
        <a:graphic>
          <a:graphicData uri="http://schemas.openxmlformats.org/presentationml/2006/ole">
            <mc:AlternateContent xmlns:mc="http://schemas.openxmlformats.org/markup-compatibility/2006">
              <mc:Choice xmlns:v="urn:schemas-microsoft-com:vml" Requires="v">
                <p:oleObj name="Document" r:id="rId11" imgW="8638879" imgH="1136707" progId="Word.Document.12">
                  <p:embed/>
                </p:oleObj>
              </mc:Choice>
              <mc:Fallback>
                <p:oleObj name="Document" r:id="rId11" imgW="8638879" imgH="1136707" progId="Word.Document.12">
                  <p:embed/>
                  <p:pic>
                    <p:nvPicPr>
                      <p:cNvPr id="10" name="对象 9"/>
                      <p:cNvPicPr/>
                      <p:nvPr/>
                    </p:nvPicPr>
                    <p:blipFill>
                      <a:blip r:embed="rId12"/>
                      <a:stretch>
                        <a:fillRect/>
                      </a:stretch>
                    </p:blipFill>
                    <p:spPr>
                      <a:xfrm>
                        <a:off x="1996726" y="3832998"/>
                        <a:ext cx="8586788" cy="1125537"/>
                      </a:xfrm>
                      <a:prstGeom prst="rect">
                        <a:avLst/>
                      </a:prstGeom>
                    </p:spPr>
                  </p:pic>
                </p:oleObj>
              </mc:Fallback>
            </mc:AlternateContent>
          </a:graphicData>
        </a:graphic>
      </p:graphicFrame>
      <p:graphicFrame>
        <p:nvGraphicFramePr>
          <p:cNvPr id="9" name="对象 8">
            <a:extLst>
              <a:ext uri="{FF2B5EF4-FFF2-40B4-BE49-F238E27FC236}">
                <a16:creationId xmlns:a16="http://schemas.microsoft.com/office/drawing/2014/main" id="{B62A9487-8EF8-487A-BD3E-4966DF32CD53}"/>
              </a:ext>
            </a:extLst>
          </p:cNvPr>
          <p:cNvGraphicFramePr>
            <a:graphicFrameLocks noChangeAspect="1"/>
          </p:cNvGraphicFramePr>
          <p:nvPr>
            <p:extLst>
              <p:ext uri="{D42A27DB-BD31-4B8C-83A1-F6EECF244321}">
                <p14:modId xmlns:p14="http://schemas.microsoft.com/office/powerpoint/2010/main" val="952046495"/>
              </p:ext>
            </p:extLst>
          </p:nvPr>
        </p:nvGraphicFramePr>
        <p:xfrm>
          <a:off x="2558057" y="4369981"/>
          <a:ext cx="8586788" cy="1123950"/>
        </p:xfrm>
        <a:graphic>
          <a:graphicData uri="http://schemas.openxmlformats.org/presentationml/2006/ole">
            <mc:AlternateContent xmlns:mc="http://schemas.openxmlformats.org/markup-compatibility/2006">
              <mc:Choice xmlns:v="urn:schemas-microsoft-com:vml" Requires="v">
                <p:oleObj name="Document" r:id="rId13" imgW="8638879" imgH="1136707" progId="Word.Document.12">
                  <p:embed/>
                </p:oleObj>
              </mc:Choice>
              <mc:Fallback>
                <p:oleObj name="Document" r:id="rId13" imgW="8638879" imgH="1136707" progId="Word.Document.12">
                  <p:embed/>
                  <p:pic>
                    <p:nvPicPr>
                      <p:cNvPr id="12" name="对象 11"/>
                      <p:cNvPicPr/>
                      <p:nvPr/>
                    </p:nvPicPr>
                    <p:blipFill>
                      <a:blip r:embed="rId14"/>
                      <a:stretch>
                        <a:fillRect/>
                      </a:stretch>
                    </p:blipFill>
                    <p:spPr>
                      <a:xfrm>
                        <a:off x="2558057" y="4369981"/>
                        <a:ext cx="8586788" cy="1123950"/>
                      </a:xfrm>
                      <a:prstGeom prst="rect">
                        <a:avLst/>
                      </a:prstGeom>
                    </p:spPr>
                  </p:pic>
                </p:oleObj>
              </mc:Fallback>
            </mc:AlternateContent>
          </a:graphicData>
        </a:graphic>
      </p:graphicFrame>
      <p:sp>
        <p:nvSpPr>
          <p:cNvPr id="10" name="矩形 9">
            <a:extLst>
              <a:ext uri="{FF2B5EF4-FFF2-40B4-BE49-F238E27FC236}">
                <a16:creationId xmlns:a16="http://schemas.microsoft.com/office/drawing/2014/main" id="{90DD6D0A-77D5-4C05-88F5-128FD3BE275E}"/>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新知运用</a:t>
            </a:r>
          </a:p>
        </p:txBody>
      </p:sp>
    </p:spTree>
    <p:extLst>
      <p:ext uri="{BB962C8B-B14F-4D97-AF65-F5344CB8AC3E}">
        <p14:creationId xmlns:p14="http://schemas.microsoft.com/office/powerpoint/2010/main" val="3059647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1">
            <a:extLst>
              <a:ext uri="{FF2B5EF4-FFF2-40B4-BE49-F238E27FC236}">
                <a16:creationId xmlns:a16="http://schemas.microsoft.com/office/drawing/2014/main" id="{465C0348-E40E-4208-881E-6FB28A76C5EA}"/>
              </a:ext>
            </a:extLst>
          </p:cNvPr>
          <p:cNvSpPr>
            <a:spLocks noChangeArrowheads="1"/>
          </p:cNvSpPr>
          <p:nvPr/>
        </p:nvSpPr>
        <p:spPr bwMode="auto">
          <a:xfrm>
            <a:off x="1801883" y="2004452"/>
            <a:ext cx="6698651" cy="2804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tabLst>
                <a:tab pos="1350645" algn="l"/>
                <a:tab pos="2700655" algn="l"/>
              </a:tabLst>
            </a:pPr>
            <a:r>
              <a:rPr lang="en-US" altLang="zh-CN" sz="2000" kern="100" dirty="0">
                <a:latin typeface="Times New Roman"/>
                <a:ea typeface="楷体_GB2312"/>
                <a:cs typeface="Courier New"/>
              </a:rPr>
              <a:t>19</a:t>
            </a:r>
            <a:r>
              <a:rPr lang="zh-CN" altLang="zh-CN" sz="2000" kern="100" dirty="0">
                <a:latin typeface="Times New Roman"/>
                <a:ea typeface="楷体_GB2312"/>
                <a:cs typeface="Times New Roman"/>
              </a:rPr>
              <a:t>世纪末</a:t>
            </a:r>
            <a:r>
              <a:rPr lang="en-US" altLang="zh-CN" sz="2000" kern="100" dirty="0">
                <a:latin typeface="Times New Roman"/>
                <a:ea typeface="楷体_GB2312"/>
                <a:cs typeface="Courier New"/>
              </a:rPr>
              <a:t>20</a:t>
            </a:r>
            <a:r>
              <a:rPr lang="zh-CN" altLang="zh-CN" sz="2000" kern="100" dirty="0">
                <a:latin typeface="Times New Roman"/>
                <a:ea typeface="楷体_GB2312"/>
                <a:cs typeface="Times New Roman"/>
              </a:rPr>
              <a:t>世纪初，著名的德国数学家高斯在证明代数基本定理时，首次引进</a:t>
            </a:r>
            <a:r>
              <a:rPr lang="en-US" altLang="zh-CN" sz="2000" kern="100" dirty="0">
                <a:latin typeface="宋体"/>
                <a:cs typeface="Times New Roman"/>
              </a:rPr>
              <a:t>“</a:t>
            </a:r>
            <a:r>
              <a:rPr lang="zh-CN" altLang="zh-CN" sz="2000" kern="100" dirty="0">
                <a:latin typeface="Times New Roman"/>
                <a:ea typeface="楷体_GB2312"/>
                <a:cs typeface="Times New Roman"/>
              </a:rPr>
              <a:t>复数</a:t>
            </a:r>
            <a:r>
              <a:rPr lang="en-US" altLang="zh-CN" sz="2000" kern="100" dirty="0">
                <a:latin typeface="宋体"/>
                <a:cs typeface="Times New Roman"/>
              </a:rPr>
              <a:t>”</a:t>
            </a:r>
            <a:r>
              <a:rPr lang="zh-CN" altLang="zh-CN" sz="2000" kern="100" dirty="0">
                <a:latin typeface="Times New Roman"/>
                <a:ea typeface="楷体_GB2312"/>
                <a:cs typeface="Times New Roman"/>
              </a:rPr>
              <a:t>这个名词，他把复数与平面内的点一一对应起来，创立了复平面，依赖平面内的点或有向线段</a:t>
            </a:r>
            <a:r>
              <a:rPr lang="en-US" altLang="zh-CN" sz="2000" kern="100" dirty="0">
                <a:latin typeface="Times New Roman"/>
                <a:ea typeface="楷体_GB2312"/>
                <a:cs typeface="Courier New"/>
              </a:rPr>
              <a:t>(</a:t>
            </a:r>
            <a:r>
              <a:rPr lang="zh-CN" altLang="zh-CN" sz="2000" kern="100" dirty="0">
                <a:latin typeface="Times New Roman"/>
                <a:ea typeface="楷体_GB2312"/>
                <a:cs typeface="Times New Roman"/>
              </a:rPr>
              <a:t>向量</a:t>
            </a:r>
            <a:r>
              <a:rPr lang="en-US" altLang="zh-CN" sz="2000" kern="100" dirty="0">
                <a:latin typeface="Times New Roman"/>
                <a:ea typeface="楷体_GB2312"/>
                <a:cs typeface="Courier New"/>
              </a:rPr>
              <a:t>)</a:t>
            </a:r>
            <a:r>
              <a:rPr lang="zh-CN" altLang="zh-CN" sz="2000" kern="100" dirty="0">
                <a:latin typeface="Times New Roman"/>
                <a:ea typeface="楷体_GB2312"/>
                <a:cs typeface="Times New Roman"/>
              </a:rPr>
              <a:t>建立了复数的几何基础</a:t>
            </a:r>
            <a:r>
              <a:rPr lang="en-US" altLang="zh-CN" sz="2000" kern="100" dirty="0">
                <a:latin typeface="Times New Roman"/>
                <a:ea typeface="楷体_GB2312"/>
                <a:cs typeface="Courier New"/>
              </a:rPr>
              <a:t>.</a:t>
            </a:r>
            <a:endParaRPr lang="zh-CN" altLang="zh-CN" sz="1000" kern="100" dirty="0">
              <a:latin typeface="宋体"/>
              <a:cs typeface="Courier New"/>
            </a:endParaRPr>
          </a:p>
          <a:p>
            <a:pPr algn="just">
              <a:lnSpc>
                <a:spcPct val="150000"/>
              </a:lnSpc>
              <a:spcAft>
                <a:spcPct val="0"/>
              </a:spcAft>
              <a:tabLst>
                <a:tab pos="1350645" algn="l"/>
                <a:tab pos="2700655" algn="l"/>
              </a:tabLst>
            </a:pPr>
            <a:r>
              <a:rPr lang="zh-CN" altLang="zh-CN" sz="2000" kern="100" dirty="0">
                <a:latin typeface="Times New Roman"/>
                <a:ea typeface="楷体_GB2312"/>
                <a:cs typeface="Times New Roman"/>
              </a:rPr>
              <a:t>复数的几何意义，从形的角度表明了复数的</a:t>
            </a:r>
            <a:r>
              <a:rPr lang="en-US" altLang="zh-CN" sz="2000" kern="100" dirty="0">
                <a:latin typeface="宋体"/>
                <a:cs typeface="Times New Roman"/>
              </a:rPr>
              <a:t>“</a:t>
            </a:r>
            <a:r>
              <a:rPr lang="zh-CN" altLang="zh-CN" sz="2000" kern="100" dirty="0">
                <a:latin typeface="Times New Roman"/>
                <a:ea typeface="楷体_GB2312"/>
                <a:cs typeface="Times New Roman"/>
              </a:rPr>
              <a:t>存在性</a:t>
            </a:r>
            <a:r>
              <a:rPr lang="en-US" altLang="zh-CN" sz="2000" kern="100" dirty="0">
                <a:latin typeface="宋体"/>
                <a:cs typeface="Times New Roman"/>
              </a:rPr>
              <a:t>”</a:t>
            </a:r>
            <a:r>
              <a:rPr lang="zh-CN" altLang="zh-CN" sz="2000" kern="100" dirty="0">
                <a:latin typeface="Times New Roman"/>
                <a:ea typeface="楷体_GB2312"/>
                <a:cs typeface="Times New Roman"/>
              </a:rPr>
              <a:t>，为进一步研究复数奠定了基础</a:t>
            </a:r>
            <a:r>
              <a:rPr lang="en-US" altLang="zh-CN" sz="2000" kern="100" dirty="0">
                <a:latin typeface="Times New Roman"/>
                <a:ea typeface="楷体_GB2312"/>
                <a:cs typeface="Courier New"/>
              </a:rPr>
              <a:t>.</a:t>
            </a:r>
            <a:endParaRPr lang="zh-CN" altLang="zh-CN" sz="1000" kern="100" dirty="0">
              <a:effectLst/>
              <a:latin typeface="宋体"/>
              <a:cs typeface="Courier New"/>
            </a:endParaRPr>
          </a:p>
        </p:txBody>
      </p:sp>
      <p:pic>
        <p:nvPicPr>
          <p:cNvPr id="6" name="Picture 5" descr="F:\课件\2019\2019（秋）数学 必修 第二册 人教A版（新教材新标准）\新建文件夹\D149.TIF">
            <a:extLst>
              <a:ext uri="{FF2B5EF4-FFF2-40B4-BE49-F238E27FC236}">
                <a16:creationId xmlns:a16="http://schemas.microsoft.com/office/drawing/2014/main" id="{840DDE73-8682-4697-BE10-B07DB8369767}"/>
              </a:ext>
            </a:extLst>
          </p:cNvPr>
          <p:cNvPicPr>
            <a:picLocks noChangeAspect="1" noChangeArrowheads="1"/>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912610" y="2251388"/>
            <a:ext cx="2033951" cy="235522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矩形 6">
            <a:extLst>
              <a:ext uri="{FF2B5EF4-FFF2-40B4-BE49-F238E27FC236}">
                <a16:creationId xmlns:a16="http://schemas.microsoft.com/office/drawing/2014/main" id="{FCDC365A-74A8-4D3E-B72E-6BF61ABCA6B1}"/>
              </a:ext>
            </a:extLst>
          </p:cNvPr>
          <p:cNvSpPr/>
          <p:nvPr/>
        </p:nvSpPr>
        <p:spPr>
          <a:xfrm>
            <a:off x="71120" y="756826"/>
            <a:ext cx="1430866" cy="461665"/>
          </a:xfrm>
          <a:prstGeom prst="rect">
            <a:avLst/>
          </a:prstGeom>
        </p:spPr>
        <p:txBody>
          <a:bodyPr wrap="square">
            <a:spAutoFit/>
          </a:bodyPr>
          <a:lstStyle/>
          <a:p>
            <a:r>
              <a:rPr lang="zh-CN" altLang="en-US" sz="2400" b="1" dirty="0">
                <a:ea typeface="字魂27号-布丁体" panose="00000500000000000000"/>
              </a:rPr>
              <a:t>课题背景</a:t>
            </a:r>
          </a:p>
        </p:txBody>
      </p:sp>
    </p:spTree>
    <p:extLst>
      <p:ext uri="{BB962C8B-B14F-4D97-AF65-F5344CB8AC3E}">
        <p14:creationId xmlns:p14="http://schemas.microsoft.com/office/powerpoint/2010/main" val="1824936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5B8D91F1-AC70-4469-94F8-01BAE357D87D}"/>
              </a:ext>
            </a:extLst>
          </p:cNvPr>
          <p:cNvSpPr/>
          <p:nvPr/>
        </p:nvSpPr>
        <p:spPr>
          <a:xfrm>
            <a:off x="2561649" y="1951120"/>
            <a:ext cx="7899088" cy="2793072"/>
          </a:xfrm>
          <a:prstGeom prst="rect">
            <a:avLst/>
          </a:prstGeom>
        </p:spPr>
        <p:txBody>
          <a:bodyPr wrap="square">
            <a:spAutoFit/>
          </a:bodyPr>
          <a:lstStyle/>
          <a:p>
            <a:pPr algn="just">
              <a:lnSpc>
                <a:spcPct val="150000"/>
              </a:lnSpc>
              <a:spcAft>
                <a:spcPct val="0"/>
              </a:spcAft>
            </a:pP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常用技巧</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形转化为数：利用几何意义可以把几何图形的变换转化成复数运算去处理</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数转化为形：对于一些复数运算也可以给予几何解释，使复数作为工具运用于几何之中</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8" name="矩形 7">
            <a:extLst>
              <a:ext uri="{FF2B5EF4-FFF2-40B4-BE49-F238E27FC236}">
                <a16:creationId xmlns:a16="http://schemas.microsoft.com/office/drawing/2014/main" id="{F51A9801-6910-46EB-9850-FDE00365FB16}"/>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反思感悟</a:t>
            </a:r>
          </a:p>
        </p:txBody>
      </p:sp>
    </p:spTree>
    <p:extLst>
      <p:ext uri="{BB962C8B-B14F-4D97-AF65-F5344CB8AC3E}">
        <p14:creationId xmlns:p14="http://schemas.microsoft.com/office/powerpoint/2010/main" val="1510436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id="{5598BEB9-8E56-4241-8517-D1BEE975A3BD}"/>
              </a:ext>
            </a:extLst>
          </p:cNvPr>
          <p:cNvSpPr/>
          <p:nvPr/>
        </p:nvSpPr>
        <p:spPr>
          <a:xfrm>
            <a:off x="2223321" y="1673169"/>
            <a:ext cx="8557456" cy="3347070"/>
          </a:xfrm>
          <a:prstGeom prst="rect">
            <a:avLst/>
          </a:prstGeom>
        </p:spPr>
        <p:txBody>
          <a:bodyPr wrap="square">
            <a:spAutoFit/>
          </a:bodyPr>
          <a:lstStyle/>
          <a:p>
            <a:pPr algn="just">
              <a:lnSpc>
                <a:spcPct val="150000"/>
              </a:lnSpc>
              <a:spcAft>
                <a:spcPct val="0"/>
              </a:spcAft>
            </a:pP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en-US" sz="2400" kern="100" dirty="0">
                <a:latin typeface="Times New Roman" panose="02020603050405020304" pitchFamily="18" charset="0"/>
                <a:ea typeface="方正中等线简体" panose="03000509000000000000" pitchFamily="65" charset="-122"/>
                <a:cs typeface="Courier New" panose="02070309020205020404" pitchFamily="49" charset="0"/>
              </a:rPr>
              <a:t>结论</a:t>
            </a:r>
            <a:r>
              <a:rPr lang="zh-CN" altLang="en-US" sz="2400" kern="100" dirty="0">
                <a:latin typeface="Times New Roman" panose="02020603050405020304" pitchFamily="18" charset="0"/>
                <a:ea typeface="方正中等线简体" panose="03000509000000000000" pitchFamily="65" charset="-122"/>
                <a:cs typeface="Times New Roman" panose="02020603050405020304" pitchFamily="18" charset="0"/>
              </a:rPr>
              <a:t>延伸</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：在复平面内，</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对应的点分别为</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对应的点为</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C</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O</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为坐标原点，则</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①</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四边形</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OACB</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为平行四边形</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②</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，则四边形</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OACB</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为矩形</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③</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，则四边形</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OACB</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为菱形</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宋体" panose="02010600030101010101" pitchFamily="2" charset="-122"/>
                <a:ea typeface="方正中等线简体" panose="03000509000000000000" pitchFamily="65" charset="-122"/>
                <a:cs typeface="Times New Roman" panose="02020603050405020304" pitchFamily="18" charset="0"/>
              </a:rPr>
              <a:t>④</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若</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且</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400" kern="100" baseline="-25000" dirty="0">
                <a:latin typeface="Times New Roman" panose="02020603050405020304" pitchFamily="18" charset="0"/>
                <a:ea typeface="方正中等线简体" panose="03000509000000000000" pitchFamily="65" charset="-122"/>
                <a:cs typeface="Courier New" panose="02070309020205020404" pitchFamily="49" charset="0"/>
              </a:rPr>
              <a:t>2</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，则四边形</a:t>
            </a:r>
            <a:r>
              <a:rPr lang="en-US" altLang="zh-CN" sz="2400" i="1" kern="100" dirty="0">
                <a:latin typeface="Times New Roman" panose="02020603050405020304" pitchFamily="18" charset="0"/>
                <a:ea typeface="方正中等线简体" panose="03000509000000000000" pitchFamily="65" charset="-122"/>
                <a:cs typeface="Courier New" panose="02070309020205020404" pitchFamily="49" charset="0"/>
              </a:rPr>
              <a:t>OACB</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为正方形</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5" name="矩形 4">
            <a:extLst>
              <a:ext uri="{FF2B5EF4-FFF2-40B4-BE49-F238E27FC236}">
                <a16:creationId xmlns:a16="http://schemas.microsoft.com/office/drawing/2014/main" id="{876A8358-C4B1-45D2-BF50-6316A573F9EF}"/>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反思感悟</a:t>
            </a:r>
          </a:p>
        </p:txBody>
      </p:sp>
    </p:spTree>
    <p:extLst>
      <p:ext uri="{BB962C8B-B14F-4D97-AF65-F5344CB8AC3E}">
        <p14:creationId xmlns:p14="http://schemas.microsoft.com/office/powerpoint/2010/main" val="8114074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C7C5F7A-048C-48C8-A3A0-71421304F922}"/>
              </a:ext>
            </a:extLst>
          </p:cNvPr>
          <p:cNvSpPr/>
          <p:nvPr/>
        </p:nvSpPr>
        <p:spPr>
          <a:xfrm>
            <a:off x="2867490" y="2008738"/>
            <a:ext cx="9794954" cy="61161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问题</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10</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：谈谈这节课你有什么收获？</a:t>
            </a:r>
            <a:endPar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4" name="矩形 3">
            <a:extLst>
              <a:ext uri="{FF2B5EF4-FFF2-40B4-BE49-F238E27FC236}">
                <a16:creationId xmlns:a16="http://schemas.microsoft.com/office/drawing/2014/main" id="{6624B929-7E45-4B25-B830-09FB2911FF08}"/>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课堂探讨</a:t>
            </a:r>
          </a:p>
        </p:txBody>
      </p:sp>
    </p:spTree>
    <p:extLst>
      <p:ext uri="{BB962C8B-B14F-4D97-AF65-F5344CB8AC3E}">
        <p14:creationId xmlns:p14="http://schemas.microsoft.com/office/powerpoint/2010/main" val="2093752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DAB59430-0F1F-4FE0-A1F1-C42466C539D0}"/>
              </a:ext>
            </a:extLst>
          </p:cNvPr>
          <p:cNvSpPr/>
          <p:nvPr/>
        </p:nvSpPr>
        <p:spPr>
          <a:xfrm>
            <a:off x="2651072" y="1561962"/>
            <a:ext cx="10585176" cy="2793072"/>
          </a:xfrm>
          <a:prstGeom prst="rect">
            <a:avLst/>
          </a:prstGeom>
        </p:spPr>
        <p:txBody>
          <a:bodyPr wrap="square">
            <a:spAutoFit/>
          </a:bodyPr>
          <a:lstStyle/>
          <a:p>
            <a:pPr algn="just">
              <a:lnSpc>
                <a:spcPct val="150000"/>
              </a:lnSpc>
              <a:spcAft>
                <a:spcPct val="0"/>
              </a:spcAft>
            </a:pP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知识清单：</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复平面、实轴、虚轴、模的概念</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复数与点、向量间的对应关系</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(3)</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复数加法、减法的几何意义及其应用</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ct val="0"/>
              </a:spcAft>
            </a:pP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sz="2400" kern="100" dirty="0">
                <a:latin typeface="Times New Roman" panose="02020603050405020304" pitchFamily="18" charset="0"/>
                <a:ea typeface="方正中等线简体" panose="03000509000000000000" pitchFamily="65" charset="-122"/>
                <a:cs typeface="Times New Roman" panose="02020603050405020304" pitchFamily="18" charset="0"/>
              </a:rPr>
              <a:t>方法归纳：数形结合</a:t>
            </a:r>
            <a:r>
              <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zh-CN" sz="2400" kern="100" dirty="0">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a:extLst>
              <a:ext uri="{FF2B5EF4-FFF2-40B4-BE49-F238E27FC236}">
                <a16:creationId xmlns:a16="http://schemas.microsoft.com/office/drawing/2014/main" id="{6D814E9B-C317-4E4B-8499-7D1C7D82B98C}"/>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课堂小结</a:t>
            </a:r>
          </a:p>
        </p:txBody>
      </p:sp>
    </p:spTree>
    <p:extLst>
      <p:ext uri="{BB962C8B-B14F-4D97-AF65-F5344CB8AC3E}">
        <p14:creationId xmlns:p14="http://schemas.microsoft.com/office/powerpoint/2010/main" val="3776918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blinds(horizontal)">
                                      <p:cBhvr>
                                        <p:cTn id="7"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A5BBA60-B947-4708-AAD9-D1674BDACF28}"/>
              </a:ext>
            </a:extLst>
          </p:cNvPr>
          <p:cNvSpPr>
            <a:spLocks noGrp="1"/>
          </p:cNvSpPr>
          <p:nvPr>
            <p:ph type="ctrTitle"/>
          </p:nvPr>
        </p:nvSpPr>
        <p:spPr>
          <a:xfrm>
            <a:off x="4093129" y="2383413"/>
            <a:ext cx="5254071" cy="1972639"/>
          </a:xfrm>
        </p:spPr>
        <p:txBody>
          <a:bodyPr>
            <a:normAutofit fontScale="90000"/>
          </a:bodyPr>
          <a:lstStyle/>
          <a:p>
            <a:r>
              <a:rPr lang="zh-CN" altLang="en-US" dirty="0">
                <a:solidFill>
                  <a:schemeClr val="tx1"/>
                </a:solidFill>
                <a:latin typeface="字魂27号-布丁体" panose="00000500000000000000" charset="-122"/>
                <a:ea typeface="字魂27号-布丁体" panose="00000500000000000000" charset="-122"/>
                <a:cs typeface="字魂27号-布丁体" panose="00000500000000000000" charset="-122"/>
              </a:rPr>
              <a:t>   感谢观看</a:t>
            </a:r>
            <a:br>
              <a:rPr lang="en-US" altLang="zh-CN" dirty="0">
                <a:solidFill>
                  <a:schemeClr val="tx1"/>
                </a:solidFill>
                <a:latin typeface="字魂27号-布丁体" panose="00000500000000000000" charset="-122"/>
                <a:ea typeface="字魂27号-布丁体" panose="00000500000000000000" charset="-122"/>
                <a:cs typeface="字魂27号-布丁体" panose="00000500000000000000" charset="-122"/>
              </a:rPr>
            </a:br>
            <a:r>
              <a:rPr lang="zh-CN" altLang="en-US" dirty="0">
                <a:solidFill>
                  <a:schemeClr val="tx1"/>
                </a:solidFill>
                <a:latin typeface="字魂27号-布丁体" panose="00000500000000000000" charset="-122"/>
                <a:ea typeface="字魂27号-布丁体" panose="00000500000000000000" charset="-122"/>
                <a:cs typeface="字魂27号-布丁体" panose="00000500000000000000" charset="-122"/>
              </a:rPr>
              <a:t>敬请批评指正</a:t>
            </a:r>
            <a:br>
              <a:rPr lang="zh-CN" altLang="en-US" dirty="0">
                <a:solidFill>
                  <a:srgbClr val="648BAE"/>
                </a:solidFill>
                <a:latin typeface="字魂27号-布丁体" panose="00000500000000000000" charset="-122"/>
                <a:ea typeface="字魂27号-布丁体" panose="00000500000000000000" charset="-122"/>
                <a:cs typeface="字魂27号-布丁体" panose="00000500000000000000" charset="-122"/>
              </a:rPr>
            </a:br>
            <a:endParaRPr lang="zh-CN" altLang="en-US" dirty="0"/>
          </a:p>
        </p:txBody>
      </p:sp>
    </p:spTree>
    <p:extLst>
      <p:ext uri="{BB962C8B-B14F-4D97-AF65-F5344CB8AC3E}">
        <p14:creationId xmlns:p14="http://schemas.microsoft.com/office/powerpoint/2010/main" val="2098840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31BD8716-B360-414F-8A94-E5C4C53ED5A1}"/>
              </a:ext>
            </a:extLst>
          </p:cNvPr>
          <p:cNvSpPr>
            <a:spLocks noGrp="1"/>
          </p:cNvSpPr>
          <p:nvPr>
            <p:ph idx="1"/>
          </p:nvPr>
        </p:nvSpPr>
        <p:spPr>
          <a:xfrm>
            <a:off x="2880249" y="1812666"/>
            <a:ext cx="7051151" cy="2013467"/>
          </a:xfrm>
        </p:spPr>
        <p:txBody>
          <a:bodyPr>
            <a:noAutofit/>
          </a:bodyPr>
          <a:lstStyle/>
          <a:p>
            <a:pPr>
              <a:lnSpc>
                <a:spcPct val="150000"/>
              </a:lnSpc>
            </a:pPr>
            <a:r>
              <a:rPr lang="zh-CN" altLang="zh-CN" sz="2400" dirty="0">
                <a:ea typeface="字魂27号-布丁体" panose="00000500000000000000"/>
              </a:rPr>
              <a:t>了解可以用复平面内的点或以原点为起点的向量来表示复数及它们之间的一一对应关系</a:t>
            </a:r>
            <a:r>
              <a:rPr lang="en-US" altLang="zh-CN" sz="2400" dirty="0">
                <a:ea typeface="字魂27号-布丁体" panose="00000500000000000000"/>
              </a:rPr>
              <a:t>.</a:t>
            </a:r>
            <a:endParaRPr lang="zh-CN" altLang="zh-CN" sz="2400" dirty="0">
              <a:ea typeface="字魂27号-布丁体" panose="00000500000000000000"/>
            </a:endParaRPr>
          </a:p>
          <a:p>
            <a:pPr>
              <a:lnSpc>
                <a:spcPct val="150000"/>
              </a:lnSpc>
            </a:pPr>
            <a:r>
              <a:rPr lang="zh-CN" altLang="zh-CN" sz="2400" dirty="0">
                <a:ea typeface="字魂27号-布丁体" panose="00000500000000000000"/>
              </a:rPr>
              <a:t>掌握实轴、虚轴、模等概念</a:t>
            </a:r>
            <a:r>
              <a:rPr lang="en-US" altLang="zh-CN" sz="2400" dirty="0">
                <a:ea typeface="字魂27号-布丁体" panose="00000500000000000000"/>
              </a:rPr>
              <a:t>.</a:t>
            </a:r>
            <a:endParaRPr lang="zh-CN" altLang="zh-CN" sz="2400" dirty="0">
              <a:ea typeface="字魂27号-布丁体" panose="00000500000000000000"/>
            </a:endParaRPr>
          </a:p>
          <a:p>
            <a:pPr>
              <a:lnSpc>
                <a:spcPct val="150000"/>
              </a:lnSpc>
            </a:pPr>
            <a:r>
              <a:rPr lang="zh-CN" altLang="zh-CN" sz="2400" dirty="0">
                <a:ea typeface="字魂27号-布丁体" panose="00000500000000000000"/>
              </a:rPr>
              <a:t>理解向量加法、减法的几何意义，能用几何意义解决一些简单问题．</a:t>
            </a:r>
            <a:endParaRPr lang="zh-CN" altLang="en-US" sz="2400" dirty="0">
              <a:ea typeface="字魂27号-布丁体" panose="00000500000000000000"/>
            </a:endParaRPr>
          </a:p>
        </p:txBody>
      </p:sp>
      <p:sp>
        <p:nvSpPr>
          <p:cNvPr id="4" name="矩形 3">
            <a:extLst>
              <a:ext uri="{FF2B5EF4-FFF2-40B4-BE49-F238E27FC236}">
                <a16:creationId xmlns:a16="http://schemas.microsoft.com/office/drawing/2014/main" id="{2B1E89A2-E615-4AA5-BA6F-38D39F5A9A0B}"/>
              </a:ext>
            </a:extLst>
          </p:cNvPr>
          <p:cNvSpPr/>
          <p:nvPr/>
        </p:nvSpPr>
        <p:spPr>
          <a:xfrm>
            <a:off x="0" y="695866"/>
            <a:ext cx="1430866" cy="461665"/>
          </a:xfrm>
          <a:prstGeom prst="rect">
            <a:avLst/>
          </a:prstGeom>
        </p:spPr>
        <p:txBody>
          <a:bodyPr wrap="square">
            <a:spAutoFit/>
          </a:bodyPr>
          <a:lstStyle/>
          <a:p>
            <a:r>
              <a:rPr lang="zh-CN" altLang="en-US" sz="2400" b="1" dirty="0">
                <a:ea typeface="字魂27号-布丁体" panose="00000500000000000000"/>
              </a:rPr>
              <a:t>学习目标</a:t>
            </a:r>
          </a:p>
        </p:txBody>
      </p:sp>
    </p:spTree>
    <p:extLst>
      <p:ext uri="{BB962C8B-B14F-4D97-AF65-F5344CB8AC3E}">
        <p14:creationId xmlns:p14="http://schemas.microsoft.com/office/powerpoint/2010/main" val="1911910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986014AE-6828-4EAA-B8B8-6AFBC37D243E}"/>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课堂探讨</a:t>
            </a:r>
          </a:p>
        </p:txBody>
      </p:sp>
      <p:sp>
        <p:nvSpPr>
          <p:cNvPr id="7" name="矩形 6">
            <a:extLst>
              <a:ext uri="{FF2B5EF4-FFF2-40B4-BE49-F238E27FC236}">
                <a16:creationId xmlns:a16="http://schemas.microsoft.com/office/drawing/2014/main" id="{8C7C5F7A-048C-48C8-A3A0-71421304F922}"/>
              </a:ext>
            </a:extLst>
          </p:cNvPr>
          <p:cNvSpPr/>
          <p:nvPr/>
        </p:nvSpPr>
        <p:spPr>
          <a:xfrm>
            <a:off x="1779015" y="2015195"/>
            <a:ext cx="9029193" cy="116561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问题</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1</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复数</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b="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与有序实数对</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 有怎样的对应关系？</a:t>
            </a:r>
            <a:endPar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6" name="文本框 5">
            <a:extLst>
              <a:ext uri="{FF2B5EF4-FFF2-40B4-BE49-F238E27FC236}">
                <a16:creationId xmlns:a16="http://schemas.microsoft.com/office/drawing/2014/main" id="{91A4B15E-5CD3-418E-8BB7-731FE7AF10A5}"/>
              </a:ext>
            </a:extLst>
          </p:cNvPr>
          <p:cNvSpPr txBox="1"/>
          <p:nvPr/>
        </p:nvSpPr>
        <p:spPr>
          <a:xfrm>
            <a:off x="1779015" y="3257623"/>
            <a:ext cx="9029192" cy="1134862"/>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ct val="0"/>
              </a:spcAft>
              <a:buClrTx/>
              <a:buSzTx/>
              <a:buFontTx/>
              <a:buNone/>
              <a:tabLst/>
              <a:defRPr/>
            </a:pP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问题</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2</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：有序实数对</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(a, b)</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与平面直角坐标系内的点有怎样的对应关系？</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endParaRPr>
          </a:p>
        </p:txBody>
      </p:sp>
      <p:sp>
        <p:nvSpPr>
          <p:cNvPr id="8" name="文本框 7">
            <a:extLst>
              <a:ext uri="{FF2B5EF4-FFF2-40B4-BE49-F238E27FC236}">
                <a16:creationId xmlns:a16="http://schemas.microsoft.com/office/drawing/2014/main" id="{405FACC2-32F5-4BEA-BD4E-C9CEED31A9B9}"/>
              </a:ext>
            </a:extLst>
          </p:cNvPr>
          <p:cNvSpPr txBox="1"/>
          <p:nvPr/>
        </p:nvSpPr>
        <p:spPr>
          <a:xfrm>
            <a:off x="1779014" y="4550945"/>
            <a:ext cx="9029191" cy="580865"/>
          </a:xfrm>
          <a:prstGeom prst="rect">
            <a:avLst/>
          </a:prstGeom>
          <a:noFill/>
        </p:spPr>
        <p:txBody>
          <a:bodyPr wrap="square">
            <a:spAutoFit/>
          </a:bodyPr>
          <a:lstStyle/>
          <a:p>
            <a:pPr marL="0" marR="0" lvl="0" indent="0" algn="just" defTabSz="457200" rtl="0" eaLnBrk="1" fontAlgn="auto" latinLnBrk="0" hangingPunct="1">
              <a:lnSpc>
                <a:spcPct val="150000"/>
              </a:lnSpc>
              <a:spcBef>
                <a:spcPts val="0"/>
              </a:spcBef>
              <a:spcAft>
                <a:spcPct val="0"/>
              </a:spcAft>
              <a:buClrTx/>
              <a:buSzTx/>
              <a:buFontTx/>
              <a:buNone/>
              <a:tabLst/>
              <a:defRPr/>
            </a:pP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问题</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3</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x</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轴上的点表示实数，</a:t>
            </a:r>
            <a:r>
              <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y</a:t>
            </a:r>
            <a:r>
              <a:rPr kumimoji="0" lang="zh-CN" altLang="en-US"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rPr>
              <a:t>轴上的点表示虚数，这句话对吗？</a:t>
            </a:r>
            <a:endParaRPr kumimoji="0" lang="en-US" altLang="zh-CN" sz="2400" b="0" i="0" u="none" strike="noStrike" kern="100" cap="none" spc="0" normalizeH="0" baseline="0" noProof="0" dirty="0">
              <a:ln>
                <a:noFill/>
              </a:ln>
              <a:solidFill>
                <a:prstClr val="black"/>
              </a:solidFill>
              <a:effectLst/>
              <a:uLnTx/>
              <a:uFillTx/>
              <a:latin typeface="Times New Roman" panose="02020603050405020304" pitchFamily="18" charset="0"/>
              <a:ea typeface="方正中等线简体" panose="03000509000000000000" pitchFamily="65" charset="-122"/>
              <a:cs typeface="Courier New" panose="02070309020205020404" pitchFamily="49" charset="0"/>
            </a:endParaRPr>
          </a:p>
        </p:txBody>
      </p:sp>
    </p:spTree>
    <p:extLst>
      <p:ext uri="{BB962C8B-B14F-4D97-AF65-F5344CB8AC3E}">
        <p14:creationId xmlns:p14="http://schemas.microsoft.com/office/powerpoint/2010/main" val="8206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17118B26-85AF-47AD-9D26-51211D222C73}"/>
              </a:ext>
            </a:extLst>
          </p:cNvPr>
          <p:cNvSpPr/>
          <p:nvPr/>
        </p:nvSpPr>
        <p:spPr>
          <a:xfrm>
            <a:off x="2098349" y="595112"/>
            <a:ext cx="7892317" cy="338179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b="1" dirty="0">
                <a:solidFill>
                  <a:srgbClr val="000000"/>
                </a:solidFill>
                <a:latin typeface="字魂27号-布丁体" panose="00000500000000000000"/>
                <a:ea typeface="字魂27号-布丁体" panose="00000500000000000000"/>
              </a:rPr>
              <a:t>复平面</a:t>
            </a:r>
          </a:p>
          <a:p>
            <a:pPr algn="just">
              <a:lnSpc>
                <a:spcPct val="150000"/>
              </a:lnSpc>
              <a:spcAft>
                <a:spcPct val="0"/>
              </a:spcAft>
            </a:pPr>
            <a:endParaRPr lang="en-US" altLang="zh-CN" kern="100" dirty="0">
              <a:latin typeface="字魂27号-布丁体" panose="00000500000000000000"/>
              <a:ea typeface="字魂27号-布丁体" panose="00000500000000000000"/>
              <a:cs typeface="Times New Roman" panose="02020603050405020304" pitchFamily="18" charset="0"/>
            </a:endParaRPr>
          </a:p>
          <a:p>
            <a:pPr algn="just">
              <a:lnSpc>
                <a:spcPct val="150000"/>
              </a:lnSpc>
              <a:spcAft>
                <a:spcPct val="0"/>
              </a:spcAft>
            </a:pPr>
            <a:endParaRPr lang="en-US" altLang="zh-CN" kern="100" dirty="0">
              <a:latin typeface="字魂27号-布丁体" panose="00000500000000000000"/>
              <a:ea typeface="字魂27号-布丁体" panose="00000500000000000000"/>
              <a:cs typeface="Times New Roman" panose="02020603050405020304" pitchFamily="18" charset="0"/>
            </a:endParaRPr>
          </a:p>
          <a:p>
            <a:pPr algn="just">
              <a:lnSpc>
                <a:spcPct val="150000"/>
              </a:lnSpc>
              <a:spcAft>
                <a:spcPct val="0"/>
              </a:spcAft>
            </a:pPr>
            <a:r>
              <a:rPr lang="zh-CN" altLang="zh-CN" kern="100" dirty="0">
                <a:latin typeface="字魂27号-布丁体" panose="00000500000000000000"/>
                <a:ea typeface="字魂27号-布丁体" panose="00000500000000000000"/>
                <a:cs typeface="Times New Roman" panose="02020603050405020304" pitchFamily="18" charset="0"/>
              </a:rPr>
              <a:t>建立了直角坐标系来表示复数的平面叫作</a:t>
            </a:r>
            <a:r>
              <a:rPr lang="en-US" altLang="zh-CN" u="sng" kern="100" dirty="0">
                <a:latin typeface="字魂27号-布丁体" panose="00000500000000000000"/>
                <a:ea typeface="字魂27号-布丁体" panose="00000500000000000000"/>
                <a:cs typeface="Times New Roman" panose="02020603050405020304" pitchFamily="18" charset="0"/>
              </a:rPr>
              <a:t>              </a:t>
            </a:r>
            <a:r>
              <a:rPr lang="zh-CN" altLang="zh-CN" kern="100" dirty="0">
                <a:latin typeface="字魂27号-布丁体" panose="00000500000000000000"/>
                <a:ea typeface="字魂27号-布丁体" panose="00000500000000000000"/>
                <a:cs typeface="Times New Roman" panose="02020603050405020304" pitchFamily="18" charset="0"/>
              </a:rPr>
              <a:t>，</a:t>
            </a:r>
            <a:r>
              <a:rPr lang="en-US" altLang="zh-CN" i="1" kern="100" dirty="0">
                <a:latin typeface="字魂27号-布丁体" panose="00000500000000000000"/>
                <a:ea typeface="字魂27号-布丁体" panose="00000500000000000000"/>
                <a:cs typeface="Courier New" panose="02070309020205020404" pitchFamily="49" charset="0"/>
              </a:rPr>
              <a:t>x </a:t>
            </a:r>
            <a:r>
              <a:rPr lang="zh-CN" altLang="zh-CN" kern="100" dirty="0">
                <a:latin typeface="字魂27号-布丁体" panose="00000500000000000000"/>
                <a:ea typeface="字魂27号-布丁体" panose="00000500000000000000"/>
                <a:cs typeface="Times New Roman" panose="02020603050405020304" pitchFamily="18" charset="0"/>
              </a:rPr>
              <a:t>轴叫作</a:t>
            </a:r>
            <a:r>
              <a:rPr lang="en-US" altLang="zh-CN" u="sng" kern="100" dirty="0">
                <a:latin typeface="字魂27号-布丁体" panose="00000500000000000000"/>
                <a:ea typeface="字魂27号-布丁体" panose="00000500000000000000"/>
                <a:cs typeface="Times New Roman" panose="02020603050405020304" pitchFamily="18" charset="0"/>
              </a:rPr>
              <a:t>          </a:t>
            </a:r>
            <a:r>
              <a:rPr lang="zh-CN" altLang="zh-CN" kern="100" dirty="0">
                <a:latin typeface="字魂27号-布丁体" panose="00000500000000000000"/>
                <a:ea typeface="字魂27号-布丁体" panose="00000500000000000000"/>
                <a:cs typeface="Times New Roman" panose="02020603050405020304" pitchFamily="18" charset="0"/>
              </a:rPr>
              <a:t>，</a:t>
            </a:r>
            <a:r>
              <a:rPr lang="en-US" altLang="zh-CN" i="1" kern="100" dirty="0">
                <a:latin typeface="字魂27号-布丁体" panose="00000500000000000000"/>
                <a:ea typeface="字魂27号-布丁体" panose="00000500000000000000"/>
                <a:cs typeface="Courier New" panose="02070309020205020404" pitchFamily="49" charset="0"/>
              </a:rPr>
              <a:t>y </a:t>
            </a:r>
            <a:r>
              <a:rPr lang="zh-CN" altLang="zh-CN" kern="100" dirty="0">
                <a:latin typeface="字魂27号-布丁体" panose="00000500000000000000"/>
                <a:ea typeface="字魂27号-布丁体" panose="00000500000000000000"/>
                <a:cs typeface="Times New Roman" panose="02020603050405020304" pitchFamily="18" charset="0"/>
              </a:rPr>
              <a:t>轴叫作</a:t>
            </a:r>
            <a:r>
              <a:rPr lang="en-US" altLang="zh-CN" u="sng" kern="100" dirty="0">
                <a:latin typeface="字魂27号-布丁体" panose="00000500000000000000"/>
                <a:ea typeface="字魂27号-布丁体" panose="00000500000000000000"/>
                <a:cs typeface="Times New Roman" panose="02020603050405020304" pitchFamily="18" charset="0"/>
              </a:rPr>
              <a:t>        </a:t>
            </a:r>
            <a:r>
              <a:rPr lang="en-US" altLang="zh-CN" kern="100" dirty="0">
                <a:latin typeface="字魂27号-布丁体" panose="00000500000000000000"/>
                <a:ea typeface="字魂27号-布丁体" panose="00000500000000000000"/>
                <a:cs typeface="Courier New" panose="02070309020205020404" pitchFamily="49" charset="0"/>
              </a:rPr>
              <a:t>.</a:t>
            </a:r>
            <a:r>
              <a:rPr lang="zh-CN" altLang="zh-CN" kern="100" dirty="0">
                <a:latin typeface="字魂27号-布丁体" panose="00000500000000000000"/>
                <a:ea typeface="字魂27号-布丁体" panose="00000500000000000000"/>
                <a:cs typeface="Times New Roman" panose="02020603050405020304" pitchFamily="18" charset="0"/>
              </a:rPr>
              <a:t>实轴上的点都表示实数；除原点外，虚轴上的点都表示纯虚数</a:t>
            </a:r>
            <a:r>
              <a:rPr lang="en-US" altLang="zh-CN" kern="100" dirty="0">
                <a:latin typeface="字魂27号-布丁体" panose="00000500000000000000"/>
                <a:ea typeface="字魂27号-布丁体" panose="00000500000000000000"/>
                <a:cs typeface="Courier New" panose="02070309020205020404" pitchFamily="49" charset="0"/>
              </a:rPr>
              <a:t>.</a:t>
            </a:r>
            <a:endParaRPr lang="zh-CN" altLang="zh-CN" kern="100" dirty="0">
              <a:effectLst/>
              <a:latin typeface="字魂27号-布丁体" panose="00000500000000000000"/>
              <a:ea typeface="字魂27号-布丁体" panose="00000500000000000000"/>
              <a:cs typeface="Courier New" panose="02070309020205020404" pitchFamily="49" charset="0"/>
            </a:endParaRPr>
          </a:p>
        </p:txBody>
      </p:sp>
      <p:sp>
        <p:nvSpPr>
          <p:cNvPr id="4" name="矩形 3">
            <a:extLst>
              <a:ext uri="{FF2B5EF4-FFF2-40B4-BE49-F238E27FC236}">
                <a16:creationId xmlns:a16="http://schemas.microsoft.com/office/drawing/2014/main" id="{C2AF1225-CF1E-4C4F-A5EA-52BA1F5BCC89}"/>
              </a:ext>
            </a:extLst>
          </p:cNvPr>
          <p:cNvSpPr/>
          <p:nvPr/>
        </p:nvSpPr>
        <p:spPr>
          <a:xfrm>
            <a:off x="7693298" y="2282882"/>
            <a:ext cx="1261884"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复平面</a:t>
            </a:r>
            <a:endParaRPr lang="zh-CN" altLang="en-US" sz="2400" dirty="0">
              <a:solidFill>
                <a:srgbClr val="C00000"/>
              </a:solidFill>
            </a:endParaRPr>
          </a:p>
        </p:txBody>
      </p:sp>
      <p:sp>
        <p:nvSpPr>
          <p:cNvPr id="5" name="矩形 4">
            <a:extLst>
              <a:ext uri="{FF2B5EF4-FFF2-40B4-BE49-F238E27FC236}">
                <a16:creationId xmlns:a16="http://schemas.microsoft.com/office/drawing/2014/main" id="{69110091-EA90-4844-8D3E-420D48C59F23}"/>
              </a:ext>
            </a:extLst>
          </p:cNvPr>
          <p:cNvSpPr/>
          <p:nvPr/>
        </p:nvSpPr>
        <p:spPr>
          <a:xfrm>
            <a:off x="2968660" y="2838884"/>
            <a:ext cx="902811"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实轴</a:t>
            </a:r>
            <a:endParaRPr lang="zh-CN" altLang="en-US" sz="2400" kern="100" dirty="0">
              <a:solidFill>
                <a:srgbClr val="C00000"/>
              </a:solidFill>
              <a:latin typeface="Times New Roman" pitchFamily="18" charset="0"/>
              <a:ea typeface="方正中等线简体" panose="03000509000000000000" pitchFamily="65" charset="-122"/>
              <a:cs typeface="Times New Roman" panose="02020603050405020304" pitchFamily="18" charset="0"/>
            </a:endParaRPr>
          </a:p>
        </p:txBody>
      </p:sp>
      <p:sp>
        <p:nvSpPr>
          <p:cNvPr id="6" name="矩形 5">
            <a:extLst>
              <a:ext uri="{FF2B5EF4-FFF2-40B4-BE49-F238E27FC236}">
                <a16:creationId xmlns:a16="http://schemas.microsoft.com/office/drawing/2014/main" id="{FEDCF88B-CBE8-49AE-82B1-CAB4488D5883}"/>
              </a:ext>
            </a:extLst>
          </p:cNvPr>
          <p:cNvSpPr/>
          <p:nvPr/>
        </p:nvSpPr>
        <p:spPr>
          <a:xfrm>
            <a:off x="5390594" y="2866835"/>
            <a:ext cx="902811" cy="461665"/>
          </a:xfrm>
          <a:prstGeom prst="rect">
            <a:avLst/>
          </a:prstGeom>
        </p:spPr>
        <p:txBody>
          <a:bodyPr wrap="square">
            <a:spAutoFit/>
          </a:bodyPr>
          <a:lstStyle/>
          <a:p>
            <a:r>
              <a:rPr lang="zh-CN" altLang="zh-CN" sz="24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虚轴</a:t>
            </a:r>
            <a:endParaRPr lang="zh-CN" altLang="en-US" sz="24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endParaRPr>
          </a:p>
        </p:txBody>
      </p:sp>
      <p:sp>
        <p:nvSpPr>
          <p:cNvPr id="7" name="矩形 6">
            <a:extLst>
              <a:ext uri="{FF2B5EF4-FFF2-40B4-BE49-F238E27FC236}">
                <a16:creationId xmlns:a16="http://schemas.microsoft.com/office/drawing/2014/main" id="{0EBC1CAD-B574-43C5-9663-F934FD4FC368}"/>
              </a:ext>
            </a:extLst>
          </p:cNvPr>
          <p:cNvSpPr/>
          <p:nvPr/>
        </p:nvSpPr>
        <p:spPr>
          <a:xfrm>
            <a:off x="77173" y="735829"/>
            <a:ext cx="1436667" cy="461665"/>
          </a:xfrm>
          <a:prstGeom prst="rect">
            <a:avLst/>
          </a:prstGeom>
        </p:spPr>
        <p:txBody>
          <a:bodyPr wrap="square">
            <a:spAutoFit/>
          </a:bodyPr>
          <a:lstStyle/>
          <a:p>
            <a:r>
              <a:rPr lang="zh-CN" altLang="en-US" sz="2400" b="1" dirty="0">
                <a:solidFill>
                  <a:srgbClr val="000000"/>
                </a:solidFill>
                <a:latin typeface="字魂27号-布丁体" panose="00000500000000000000"/>
                <a:ea typeface="字魂27号-布丁体" panose="00000500000000000000"/>
              </a:rPr>
              <a:t>新知生成</a:t>
            </a:r>
            <a:endParaRPr lang="zh-CN" altLang="en-US" sz="2400" dirty="0">
              <a:latin typeface="字魂27号-布丁体" panose="00000500000000000000"/>
              <a:ea typeface="字魂27号-布丁体" panose="00000500000000000000"/>
            </a:endParaRPr>
          </a:p>
        </p:txBody>
      </p:sp>
    </p:spTree>
    <p:extLst>
      <p:ext uri="{BB962C8B-B14F-4D97-AF65-F5344CB8AC3E}">
        <p14:creationId xmlns:p14="http://schemas.microsoft.com/office/powerpoint/2010/main" val="329815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linds(horizont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C7C5F7A-048C-48C8-A3A0-71421304F922}"/>
              </a:ext>
            </a:extLst>
          </p:cNvPr>
          <p:cNvSpPr/>
          <p:nvPr/>
        </p:nvSpPr>
        <p:spPr>
          <a:xfrm>
            <a:off x="2254843" y="2085680"/>
            <a:ext cx="7894320" cy="1165616"/>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问题</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4</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复</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平面内的点</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 (a, b)</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与以原点为起点，以</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 (a, b)</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为终点的向量        </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有怎样的对应关系？</a:t>
            </a:r>
            <a:endParaRPr lang="zh-CN" altLang="zh-CN" kern="100" dirty="0">
              <a:latin typeface="Times New Roman" panose="02020603050405020304" pitchFamily="18" charset="0"/>
              <a:ea typeface="方正中等线简体" panose="03000509000000000000" pitchFamily="65" charset="-122"/>
              <a:cs typeface="Courier New" panose="02070309020205020404" pitchFamily="49" charset="0"/>
            </a:endParaRPr>
          </a:p>
        </p:txBody>
      </p:sp>
      <p:graphicFrame>
        <p:nvGraphicFramePr>
          <p:cNvPr id="8" name="对象 7">
            <a:extLst>
              <a:ext uri="{FF2B5EF4-FFF2-40B4-BE49-F238E27FC236}">
                <a16:creationId xmlns:a16="http://schemas.microsoft.com/office/drawing/2014/main" id="{10EA18BE-CE1D-4614-B06E-9EAA402ACF2B}"/>
              </a:ext>
            </a:extLst>
          </p:cNvPr>
          <p:cNvGraphicFramePr>
            <a:graphicFrameLocks noChangeAspect="1"/>
          </p:cNvGraphicFramePr>
          <p:nvPr>
            <p:extLst>
              <p:ext uri="{D42A27DB-BD31-4B8C-83A1-F6EECF244321}">
                <p14:modId xmlns:p14="http://schemas.microsoft.com/office/powerpoint/2010/main" val="921826720"/>
              </p:ext>
            </p:extLst>
          </p:nvPr>
        </p:nvGraphicFramePr>
        <p:xfrm>
          <a:off x="4225374" y="2497160"/>
          <a:ext cx="1092200" cy="849313"/>
        </p:xfrm>
        <a:graphic>
          <a:graphicData uri="http://schemas.openxmlformats.org/presentationml/2006/ole">
            <mc:AlternateContent xmlns:mc="http://schemas.openxmlformats.org/markup-compatibility/2006">
              <mc:Choice xmlns:v="urn:schemas-microsoft-com:vml" Requires="v">
                <p:oleObj name="文档" r:id="rId2" imgW="1092688" imgH="848792" progId="Word.Document.12">
                  <p:embed/>
                </p:oleObj>
              </mc:Choice>
              <mc:Fallback>
                <p:oleObj name="文档" r:id="rId2" imgW="1092688" imgH="848792" progId="Word.Document.12">
                  <p:embed/>
                  <p:pic>
                    <p:nvPicPr>
                      <p:cNvPr id="8" name="对象 7">
                        <a:extLst>
                          <a:ext uri="{FF2B5EF4-FFF2-40B4-BE49-F238E27FC236}">
                            <a16:creationId xmlns:a16="http://schemas.microsoft.com/office/drawing/2014/main" id="{10EA18BE-CE1D-4614-B06E-9EAA402ACF2B}"/>
                          </a:ext>
                        </a:extLst>
                      </p:cNvPr>
                      <p:cNvPicPr/>
                      <p:nvPr/>
                    </p:nvPicPr>
                    <p:blipFill>
                      <a:blip r:embed="rId3"/>
                      <a:stretch>
                        <a:fillRect/>
                      </a:stretch>
                    </p:blipFill>
                    <p:spPr>
                      <a:xfrm>
                        <a:off x="4225374" y="2497160"/>
                        <a:ext cx="1092200" cy="849313"/>
                      </a:xfrm>
                      <a:prstGeom prst="rect">
                        <a:avLst/>
                      </a:prstGeom>
                    </p:spPr>
                  </p:pic>
                </p:oleObj>
              </mc:Fallback>
            </mc:AlternateContent>
          </a:graphicData>
        </a:graphic>
      </p:graphicFrame>
      <p:sp>
        <p:nvSpPr>
          <p:cNvPr id="6" name="矩形 5">
            <a:extLst>
              <a:ext uri="{FF2B5EF4-FFF2-40B4-BE49-F238E27FC236}">
                <a16:creationId xmlns:a16="http://schemas.microsoft.com/office/drawing/2014/main" id="{174A5199-E348-426C-A2D2-35A523BBC875}"/>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课堂探讨</a:t>
            </a:r>
          </a:p>
        </p:txBody>
      </p:sp>
    </p:spTree>
    <p:extLst>
      <p:ext uri="{BB962C8B-B14F-4D97-AF65-F5344CB8AC3E}">
        <p14:creationId xmlns:p14="http://schemas.microsoft.com/office/powerpoint/2010/main" val="2050643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065A5D3F-11A2-49D2-BCE3-DD4153BF0EC2}"/>
              </a:ext>
            </a:extLst>
          </p:cNvPr>
          <p:cNvGrpSpPr/>
          <p:nvPr/>
        </p:nvGrpSpPr>
        <p:grpSpPr>
          <a:xfrm>
            <a:off x="3860313" y="2264735"/>
            <a:ext cx="4970180" cy="4035933"/>
            <a:chOff x="3860313" y="2264735"/>
            <a:chExt cx="4970180" cy="4035933"/>
          </a:xfrm>
        </p:grpSpPr>
        <p:pic>
          <p:nvPicPr>
            <p:cNvPr id="3" name="Picture 10" descr="S377拆">
              <a:extLst>
                <a:ext uri="{FF2B5EF4-FFF2-40B4-BE49-F238E27FC236}">
                  <a16:creationId xmlns:a16="http://schemas.microsoft.com/office/drawing/2014/main" id="{1A557C89-9A9D-417D-AFE3-70DBEC63B303}"/>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3860313" y="2264735"/>
              <a:ext cx="4970180" cy="4035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92F53084-F010-4995-9A42-F49817992288}"/>
                </a:ext>
              </a:extLst>
            </p:cNvPr>
            <p:cNvSpPr/>
            <p:nvPr/>
          </p:nvSpPr>
          <p:spPr>
            <a:xfrm>
              <a:off x="4163261" y="5551574"/>
              <a:ext cx="1074333" cy="523220"/>
            </a:xfrm>
            <a:prstGeom prst="rect">
              <a:avLst/>
            </a:prstGeom>
          </p:spPr>
          <p:txBody>
            <a:bodyPr wrap="none">
              <a:spAutoFit/>
            </a:bodyPr>
            <a:lstStyle/>
            <a:p>
              <a:r>
                <a:rPr lang="en-US" altLang="zh-CN" sz="2800" i="1" kern="100" dirty="0">
                  <a:latin typeface="Times New Roman" panose="02020603050405020304" pitchFamily="18" charset="0"/>
                  <a:ea typeface="方正中等线简体" panose="03000509000000000000" pitchFamily="65" charset="-122"/>
                  <a:cs typeface="Times New Roman" panose="02020603050405020304" pitchFamily="18" charset="0"/>
                </a:rPr>
                <a:t>Z</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a</a:t>
              </a:r>
              <a:r>
                <a:rPr lang="en-US" altLang="zh-CN" sz="2800" kern="100" dirty="0" err="1">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err="1">
                  <a:latin typeface="Times New Roman" panose="02020603050405020304" pitchFamily="18" charset="0"/>
                  <a:ea typeface="方正中等线简体" panose="03000509000000000000" pitchFamily="65" charset="-122"/>
                  <a:cs typeface="Times New Roman" panose="02020603050405020304" pitchFamily="18" charset="0"/>
                </a:rPr>
                <a:t>b</a:t>
              </a:r>
              <a:r>
                <a:rPr lang="en-US" altLang="zh-CN" sz="2800" kern="100" dirty="0">
                  <a:latin typeface="Times New Roman" panose="02020603050405020304" pitchFamily="18" charset="0"/>
                  <a:ea typeface="方正中等线简体" panose="03000509000000000000" pitchFamily="65" charset="-122"/>
                  <a:cs typeface="Times New Roman" panose="02020603050405020304" pitchFamily="18" charset="0"/>
                </a:rPr>
                <a:t>)</a:t>
              </a:r>
              <a:endParaRPr lang="zh-CN" altLang="en-US" dirty="0"/>
            </a:p>
          </p:txBody>
        </p:sp>
      </p:grpSp>
      <p:sp>
        <p:nvSpPr>
          <p:cNvPr id="6" name="标题 5">
            <a:extLst>
              <a:ext uri="{FF2B5EF4-FFF2-40B4-BE49-F238E27FC236}">
                <a16:creationId xmlns:a16="http://schemas.microsoft.com/office/drawing/2014/main" id="{C5772767-424B-480B-92AA-D582D3A268DB}"/>
              </a:ext>
            </a:extLst>
          </p:cNvPr>
          <p:cNvSpPr txBox="1"/>
          <p:nvPr/>
        </p:nvSpPr>
        <p:spPr>
          <a:xfrm>
            <a:off x="2242356" y="704292"/>
            <a:ext cx="10515600" cy="50711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endParaRPr lang="zh-CN" altLang="zh-CN" sz="2400" b="1" dirty="0">
              <a:solidFill>
                <a:srgbClr val="000000"/>
              </a:solidFill>
              <a:latin typeface="字魂27号-布丁体" panose="00000500000000000000"/>
            </a:endParaRPr>
          </a:p>
        </p:txBody>
      </p:sp>
      <p:sp>
        <p:nvSpPr>
          <p:cNvPr id="7" name="矩形 6">
            <a:extLst>
              <a:ext uri="{FF2B5EF4-FFF2-40B4-BE49-F238E27FC236}">
                <a16:creationId xmlns:a16="http://schemas.microsoft.com/office/drawing/2014/main" id="{9627C658-8CDF-4B46-8E0F-F9C750E4C0A7}"/>
              </a:ext>
            </a:extLst>
          </p:cNvPr>
          <p:cNvSpPr/>
          <p:nvPr/>
        </p:nvSpPr>
        <p:spPr>
          <a:xfrm>
            <a:off x="3991904" y="1373192"/>
            <a:ext cx="11392669" cy="607834"/>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1.</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复数与点、向量间的对应关系</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9" name="矩形 8">
            <a:extLst>
              <a:ext uri="{FF2B5EF4-FFF2-40B4-BE49-F238E27FC236}">
                <a16:creationId xmlns:a16="http://schemas.microsoft.com/office/drawing/2014/main" id="{0B757326-8A8C-4AE2-A4DC-0D442034C77C}"/>
              </a:ext>
            </a:extLst>
          </p:cNvPr>
          <p:cNvSpPr/>
          <p:nvPr/>
        </p:nvSpPr>
        <p:spPr>
          <a:xfrm>
            <a:off x="77173" y="735829"/>
            <a:ext cx="1436667" cy="461665"/>
          </a:xfrm>
          <a:prstGeom prst="rect">
            <a:avLst/>
          </a:prstGeom>
        </p:spPr>
        <p:txBody>
          <a:bodyPr wrap="square">
            <a:spAutoFit/>
          </a:bodyPr>
          <a:lstStyle/>
          <a:p>
            <a:r>
              <a:rPr lang="zh-CN" altLang="en-US" sz="2400" b="1" dirty="0">
                <a:solidFill>
                  <a:srgbClr val="000000"/>
                </a:solidFill>
                <a:latin typeface="字魂27号-布丁体" panose="00000500000000000000"/>
                <a:ea typeface="字魂27号-布丁体" panose="00000500000000000000"/>
              </a:rPr>
              <a:t>新知生成</a:t>
            </a:r>
            <a:endParaRPr lang="zh-CN" altLang="en-US" sz="2400" dirty="0">
              <a:latin typeface="字魂27号-布丁体" panose="00000500000000000000"/>
              <a:ea typeface="字魂27号-布丁体" panose="00000500000000000000"/>
            </a:endParaRPr>
          </a:p>
        </p:txBody>
      </p:sp>
      <p:sp>
        <p:nvSpPr>
          <p:cNvPr id="10" name="矩形 9">
            <a:extLst>
              <a:ext uri="{FF2B5EF4-FFF2-40B4-BE49-F238E27FC236}">
                <a16:creationId xmlns:a16="http://schemas.microsoft.com/office/drawing/2014/main" id="{103F5481-8B63-4315-BC3C-203A68FA241A}"/>
              </a:ext>
            </a:extLst>
          </p:cNvPr>
          <p:cNvSpPr/>
          <p:nvPr/>
        </p:nvSpPr>
        <p:spPr>
          <a:xfrm>
            <a:off x="2242356" y="735828"/>
            <a:ext cx="3688181" cy="461665"/>
          </a:xfrm>
          <a:prstGeom prst="rect">
            <a:avLst/>
          </a:prstGeom>
        </p:spPr>
        <p:txBody>
          <a:bodyPr wrap="square">
            <a:spAutoFit/>
          </a:bodyPr>
          <a:lstStyle/>
          <a:p>
            <a:r>
              <a:rPr lang="zh-CN" altLang="en-US" sz="2400" b="1" dirty="0">
                <a:solidFill>
                  <a:srgbClr val="000000"/>
                </a:solidFill>
                <a:latin typeface="字魂27号-布丁体" panose="00000500000000000000"/>
                <a:ea typeface="字魂27号-布丁体" panose="00000500000000000000"/>
              </a:rPr>
              <a:t>复数的几何意义</a:t>
            </a:r>
            <a:endParaRPr lang="zh-CN" altLang="en-US" sz="2400" dirty="0">
              <a:latin typeface="字魂27号-布丁体" panose="00000500000000000000"/>
              <a:ea typeface="字魂27号-布丁体" panose="00000500000000000000"/>
            </a:endParaRPr>
          </a:p>
        </p:txBody>
      </p:sp>
    </p:spTree>
    <p:extLst>
      <p:ext uri="{BB962C8B-B14F-4D97-AF65-F5344CB8AC3E}">
        <p14:creationId xmlns:p14="http://schemas.microsoft.com/office/powerpoint/2010/main" val="37873595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8C7C5F7A-048C-48C8-A3A0-71421304F922}"/>
              </a:ext>
            </a:extLst>
          </p:cNvPr>
          <p:cNvSpPr/>
          <p:nvPr/>
        </p:nvSpPr>
        <p:spPr>
          <a:xfrm>
            <a:off x="1733634" y="1923494"/>
            <a:ext cx="9614070" cy="1164718"/>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问题</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5</a:t>
            </a:r>
            <a:r>
              <a:rPr lang="zh-CN" altLang="en-US"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复数</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b="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的模与向量       的模有怎样的对应关系？</a:t>
            </a:r>
            <a:endPar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endParaRPr>
          </a:p>
          <a:p>
            <a:pPr algn="just">
              <a:lnSpc>
                <a:spcPct val="150000"/>
              </a:lnSpc>
              <a:spcAft>
                <a:spcPct val="0"/>
              </a:spcAft>
            </a:pPr>
            <a:endPar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endParaRPr>
          </a:p>
        </p:txBody>
      </p:sp>
      <p:graphicFrame>
        <p:nvGraphicFramePr>
          <p:cNvPr id="6" name="对象 5">
            <a:extLst>
              <a:ext uri="{FF2B5EF4-FFF2-40B4-BE49-F238E27FC236}">
                <a16:creationId xmlns:a16="http://schemas.microsoft.com/office/drawing/2014/main" id="{F8804344-AC5F-4421-8FA4-96CD7D419ED9}"/>
              </a:ext>
            </a:extLst>
          </p:cNvPr>
          <p:cNvGraphicFramePr>
            <a:graphicFrameLocks noChangeAspect="1"/>
          </p:cNvGraphicFramePr>
          <p:nvPr>
            <p:extLst>
              <p:ext uri="{D42A27DB-BD31-4B8C-83A1-F6EECF244321}">
                <p14:modId xmlns:p14="http://schemas.microsoft.com/office/powerpoint/2010/main" val="1021779300"/>
              </p:ext>
            </p:extLst>
          </p:nvPr>
        </p:nvGraphicFramePr>
        <p:xfrm>
          <a:off x="7592060" y="1790363"/>
          <a:ext cx="1092200" cy="849313"/>
        </p:xfrm>
        <a:graphic>
          <a:graphicData uri="http://schemas.openxmlformats.org/presentationml/2006/ole">
            <mc:AlternateContent xmlns:mc="http://schemas.openxmlformats.org/markup-compatibility/2006">
              <mc:Choice xmlns:v="urn:schemas-microsoft-com:vml" Requires="v">
                <p:oleObj name="Document" r:id="rId2" imgW="1093042" imgH="849271" progId="Word.Document.12">
                  <p:embed/>
                </p:oleObj>
              </mc:Choice>
              <mc:Fallback>
                <p:oleObj name="Document" r:id="rId2" imgW="1093042" imgH="849271" progId="Word.Document.12">
                  <p:embed/>
                  <p:pic>
                    <p:nvPicPr>
                      <p:cNvPr id="8" name="对象 7">
                        <a:extLst>
                          <a:ext uri="{FF2B5EF4-FFF2-40B4-BE49-F238E27FC236}">
                            <a16:creationId xmlns:a16="http://schemas.microsoft.com/office/drawing/2014/main" id="{10EA18BE-CE1D-4614-B06E-9EAA402ACF2B}"/>
                          </a:ext>
                        </a:extLst>
                      </p:cNvPr>
                      <p:cNvPicPr/>
                      <p:nvPr/>
                    </p:nvPicPr>
                    <p:blipFill>
                      <a:blip r:embed="rId3"/>
                      <a:stretch>
                        <a:fillRect/>
                      </a:stretch>
                    </p:blipFill>
                    <p:spPr>
                      <a:xfrm>
                        <a:off x="7592060" y="1790363"/>
                        <a:ext cx="1092200" cy="849313"/>
                      </a:xfrm>
                      <a:prstGeom prst="rect">
                        <a:avLst/>
                      </a:prstGeom>
                    </p:spPr>
                  </p:pic>
                </p:oleObj>
              </mc:Fallback>
            </mc:AlternateContent>
          </a:graphicData>
        </a:graphic>
      </p:graphicFrame>
      <p:sp>
        <p:nvSpPr>
          <p:cNvPr id="9" name="矩形 8">
            <a:extLst>
              <a:ext uri="{FF2B5EF4-FFF2-40B4-BE49-F238E27FC236}">
                <a16:creationId xmlns:a16="http://schemas.microsoft.com/office/drawing/2014/main" id="{2A167E8C-123C-46A4-9E9C-024C644D9603}"/>
              </a:ext>
            </a:extLst>
          </p:cNvPr>
          <p:cNvSpPr/>
          <p:nvPr/>
        </p:nvSpPr>
        <p:spPr>
          <a:xfrm>
            <a:off x="81280" y="716185"/>
            <a:ext cx="1430866" cy="461665"/>
          </a:xfrm>
          <a:prstGeom prst="rect">
            <a:avLst/>
          </a:prstGeom>
        </p:spPr>
        <p:txBody>
          <a:bodyPr wrap="square">
            <a:spAutoFit/>
          </a:bodyPr>
          <a:lstStyle/>
          <a:p>
            <a:r>
              <a:rPr lang="zh-CN" altLang="en-US" sz="2400" b="1" dirty="0">
                <a:ea typeface="字魂27号-布丁体" panose="00000500000000000000"/>
              </a:rPr>
              <a:t>课堂探讨</a:t>
            </a:r>
          </a:p>
        </p:txBody>
      </p:sp>
      <p:sp>
        <p:nvSpPr>
          <p:cNvPr id="10" name="文本框 9">
            <a:extLst>
              <a:ext uri="{FF2B5EF4-FFF2-40B4-BE49-F238E27FC236}">
                <a16:creationId xmlns:a16="http://schemas.microsoft.com/office/drawing/2014/main" id="{03342BD7-E0E8-45A9-8394-663F78710C56}"/>
              </a:ext>
            </a:extLst>
          </p:cNvPr>
          <p:cNvSpPr txBox="1"/>
          <p:nvPr/>
        </p:nvSpPr>
        <p:spPr>
          <a:xfrm>
            <a:off x="1733634" y="3044667"/>
            <a:ext cx="9705510" cy="580865"/>
          </a:xfrm>
          <a:prstGeom prst="rect">
            <a:avLst/>
          </a:prstGeom>
          <a:noFill/>
        </p:spPr>
        <p:txBody>
          <a:bodyPr wrap="square">
            <a:spAutoFit/>
          </a:bodyPr>
          <a:lstStyle/>
          <a:p>
            <a:pPr algn="just">
              <a:lnSpc>
                <a:spcPct val="150000"/>
              </a:lnSpc>
              <a:spcAft>
                <a:spcPct val="0"/>
              </a:spcAft>
            </a:pPr>
            <a:r>
              <a:rPr lang="zh-CN" altLang="en-US" sz="2400" kern="100" dirty="0">
                <a:effectLst/>
                <a:latin typeface="Times New Roman" panose="02020603050405020304" pitchFamily="18" charset="0"/>
                <a:ea typeface="方正中等线简体" panose="03000509000000000000" pitchFamily="65" charset="-122"/>
                <a:cs typeface="Courier New" panose="02070309020205020404" pitchFamily="49" charset="0"/>
              </a:rPr>
              <a:t>问题</a:t>
            </a:r>
            <a:r>
              <a:rPr lang="en-US" altLang="zh-CN" sz="2400" kern="100" dirty="0">
                <a:effectLst/>
                <a:latin typeface="Times New Roman" panose="02020603050405020304" pitchFamily="18" charset="0"/>
                <a:ea typeface="方正中等线简体" panose="03000509000000000000" pitchFamily="65" charset="-122"/>
                <a:cs typeface="Courier New" panose="02070309020205020404" pitchFamily="49" charset="0"/>
              </a:rPr>
              <a:t>6</a:t>
            </a:r>
            <a:r>
              <a:rPr lang="zh-CN" altLang="en-US" sz="2400" kern="100" dirty="0">
                <a:latin typeface="Times New Roman" panose="02020603050405020304" pitchFamily="18" charset="0"/>
                <a:ea typeface="方正中等线简体" panose="03000509000000000000" pitchFamily="65" charset="-122"/>
                <a:cs typeface="Courier New" panose="02070309020205020404" pitchFamily="49" charset="0"/>
              </a:rPr>
              <a:t>：两个虚数是不能比较大小的，两个虚数的模能比较大小吗？</a:t>
            </a:r>
            <a:endParaRPr lang="en-US" altLang="zh-CN" sz="2400" kern="100" dirty="0">
              <a:latin typeface="Times New Roman" panose="02020603050405020304" pitchFamily="18" charset="0"/>
              <a:ea typeface="方正中等线简体" panose="03000509000000000000" pitchFamily="65" charset="-122"/>
              <a:cs typeface="Courier New" panose="02070309020205020404" pitchFamily="49" charset="0"/>
            </a:endParaRPr>
          </a:p>
        </p:txBody>
      </p:sp>
    </p:spTree>
    <p:extLst>
      <p:ext uri="{BB962C8B-B14F-4D97-AF65-F5344CB8AC3E}">
        <p14:creationId xmlns:p14="http://schemas.microsoft.com/office/powerpoint/2010/main" val="40700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C3E2A6E2-9847-41C3-8396-BB8AB9F1741A}"/>
              </a:ext>
            </a:extLst>
          </p:cNvPr>
          <p:cNvSpPr/>
          <p:nvPr/>
        </p:nvSpPr>
        <p:spPr>
          <a:xfrm>
            <a:off x="304086" y="1219372"/>
            <a:ext cx="11392669" cy="693307"/>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en-US" altLang="zh-CN" sz="2800"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2.</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复数的模</a:t>
            </a:r>
            <a:endParaRPr lang="zh-CN" altLang="zh-CN"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a:extLst>
              <a:ext uri="{FF2B5EF4-FFF2-40B4-BE49-F238E27FC236}">
                <a16:creationId xmlns:a16="http://schemas.microsoft.com/office/drawing/2014/main" id="{FA575C0C-C7BB-407C-BB7A-446F420D0A16}"/>
              </a:ext>
            </a:extLst>
          </p:cNvPr>
          <p:cNvSpPr/>
          <p:nvPr/>
        </p:nvSpPr>
        <p:spPr>
          <a:xfrm>
            <a:off x="1894537" y="2138174"/>
            <a:ext cx="8237015" cy="2827609"/>
          </a:xfrm>
          <a:prstGeom prst="rect">
            <a:avLst/>
          </a:prstGeom>
        </p:spPr>
        <p:txBody>
          <a:bodyPr wrap="square" lIns="121898" tIns="60948" rIns="121898" bIns="60948">
            <a:spAutoFit/>
          </a:bodyPr>
          <a:lst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800" algn="l" defTabSz="1218565" rtl="0" eaLnBrk="1" latinLnBrk="0" hangingPunct="1">
              <a:defRPr sz="2400" kern="1200">
                <a:solidFill>
                  <a:schemeClr val="tx1"/>
                </a:solidFill>
                <a:latin typeface="+mn-lt"/>
                <a:ea typeface="+mn-ea"/>
                <a:cs typeface="+mn-cs"/>
              </a:defRPr>
            </a:lvl4pPr>
            <a:lvl5pPr marL="2438400" algn="l" defTabSz="1218565" rtl="0" eaLnBrk="1" latinLnBrk="0" hangingPunct="1">
              <a:defRPr sz="2400" kern="1200">
                <a:solidFill>
                  <a:schemeClr val="tx1"/>
                </a:solidFill>
                <a:latin typeface="+mn-lt"/>
                <a:ea typeface="+mn-ea"/>
                <a:cs typeface="+mn-cs"/>
              </a:defRPr>
            </a:lvl5pPr>
            <a:lvl6pPr marL="3048000" algn="l" defTabSz="1218565" rtl="0" eaLnBrk="1" latinLnBrk="0" hangingPunct="1">
              <a:defRPr sz="2400" kern="1200">
                <a:solidFill>
                  <a:schemeClr val="tx1"/>
                </a:solidFill>
                <a:latin typeface="+mn-lt"/>
                <a:ea typeface="+mn-ea"/>
                <a:cs typeface="+mn-cs"/>
              </a:defRPr>
            </a:lvl6pPr>
            <a:lvl7pPr marL="3657600" algn="l" defTabSz="1218565" rtl="0" eaLnBrk="1" latinLnBrk="0" hangingPunct="1">
              <a:defRPr sz="2400" kern="1200">
                <a:solidFill>
                  <a:schemeClr val="tx1"/>
                </a:solidFill>
                <a:latin typeface="+mn-lt"/>
                <a:ea typeface="+mn-ea"/>
                <a:cs typeface="+mn-cs"/>
              </a:defRPr>
            </a:lvl7pPr>
            <a:lvl8pPr marL="4267200" algn="l" defTabSz="1218565" rtl="0" eaLnBrk="1" latinLnBrk="0" hangingPunct="1">
              <a:defRPr sz="2400" kern="1200">
                <a:solidFill>
                  <a:schemeClr val="tx1"/>
                </a:solidFill>
                <a:latin typeface="+mn-lt"/>
                <a:ea typeface="+mn-ea"/>
                <a:cs typeface="+mn-cs"/>
              </a:defRPr>
            </a:lvl8pPr>
            <a:lvl9pPr marL="4876800" algn="l" defTabSz="1218565" rtl="0" eaLnBrk="1" latinLnBrk="0" hangingPunct="1">
              <a:defRPr sz="2400" kern="1200">
                <a:solidFill>
                  <a:schemeClr val="tx1"/>
                </a:solidFill>
                <a:latin typeface="+mn-lt"/>
                <a:ea typeface="+mn-ea"/>
                <a:cs typeface="+mn-cs"/>
              </a:defRPr>
            </a:lvl9pPr>
          </a:lstStyle>
          <a:p>
            <a:pPr algn="just">
              <a:lnSpc>
                <a:spcPct val="150000"/>
              </a:lnSpc>
              <a:spcAft>
                <a:spcPct val="0"/>
              </a:spcAft>
            </a:pP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复数</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err="1">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err="1">
                <a:latin typeface="宋体" panose="02010600030101010101" pitchFamily="2" charset="-122"/>
                <a:ea typeface="方正中等线简体" panose="03000509000000000000" pitchFamily="65" charset="-122"/>
                <a:cs typeface="Times New Roman" panose="02020603050405020304" pitchFamily="18" charset="0"/>
              </a:rPr>
              <a:t>∈</a:t>
            </a:r>
            <a:r>
              <a:rPr lang="en-US" altLang="zh-CN" b="1" kern="100" dirty="0" err="1">
                <a:latin typeface="Times New Roman" panose="02020603050405020304" pitchFamily="18" charset="0"/>
                <a:ea typeface="方正中等线简体" panose="03000509000000000000" pitchFamily="65" charset="-122"/>
                <a:cs typeface="Courier New" panose="02070309020205020404" pitchFamily="49" charset="0"/>
              </a:rPr>
              <a:t>R</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，对应的向量为</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，则向量</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的模叫作复数</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的模</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或绝对值</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，记作</a:t>
            </a:r>
            <a:r>
              <a:rPr lang="en-US" altLang="zh-CN"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或</a:t>
            </a:r>
            <a:r>
              <a:rPr lang="en-US" altLang="zh-CN" u="sng" kern="100" dirty="0">
                <a:latin typeface="Times New Roman" panose="02020603050405020304" pitchFamily="18" charset="0"/>
                <a:ea typeface="方正中等线简体" panose="03000509000000000000" pitchFamily="65" charset="-122"/>
                <a:cs typeface="Courier New" panose="02070309020205020404" pitchFamily="49" charset="0"/>
              </a:rPr>
              <a:t>             </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由模的定义可知：</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              </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p>
          <a:p>
            <a:pPr algn="just">
              <a:lnSpc>
                <a:spcPct val="150000"/>
              </a:lnSpc>
              <a:spcAft>
                <a:spcPct val="0"/>
              </a:spcAft>
            </a:pP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注：如果</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b=0</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，那么</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复数</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z</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kern="100" dirty="0">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i</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是一个实数</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en-US" i="1"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它的模等于</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i="1" kern="100" dirty="0">
                <a:latin typeface="Times New Roman" panose="02020603050405020304" pitchFamily="18" charset="0"/>
                <a:ea typeface="方正中等线简体" panose="03000509000000000000" pitchFamily="65" charset="-122"/>
                <a:cs typeface="Courier New" panose="02070309020205020404" pitchFamily="49" charset="0"/>
              </a:rPr>
              <a:t>a|</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r>
              <a:rPr lang="zh-CN" altLang="en-US" kern="100" dirty="0">
                <a:latin typeface="Times New Roman" panose="02020603050405020304" pitchFamily="18" charset="0"/>
                <a:ea typeface="方正中等线简体" panose="03000509000000000000" pitchFamily="65" charset="-122"/>
                <a:cs typeface="Courier New" panose="02070309020205020404" pitchFamily="49" charset="0"/>
              </a:rPr>
              <a:t>即实数的绝对值</a:t>
            </a:r>
            <a:r>
              <a:rPr lang="en-US" altLang="zh-CN" kern="100" dirty="0">
                <a:latin typeface="Times New Roman" panose="02020603050405020304" pitchFamily="18" charset="0"/>
                <a:ea typeface="方正中等线简体" panose="03000509000000000000" pitchFamily="65" charset="-122"/>
                <a:cs typeface="Courier New" panose="02070309020205020404" pitchFamily="49" charset="0"/>
              </a:rPr>
              <a:t>).</a:t>
            </a:r>
          </a:p>
        </p:txBody>
      </p:sp>
      <p:graphicFrame>
        <p:nvGraphicFramePr>
          <p:cNvPr id="4" name="对象 3">
            <a:extLst>
              <a:ext uri="{FF2B5EF4-FFF2-40B4-BE49-F238E27FC236}">
                <a16:creationId xmlns:a16="http://schemas.microsoft.com/office/drawing/2014/main" id="{F2CA6BBF-6AA2-458A-8935-1A72EC3BF25A}"/>
              </a:ext>
            </a:extLst>
          </p:cNvPr>
          <p:cNvGraphicFramePr>
            <a:graphicFrameLocks noChangeAspect="1"/>
          </p:cNvGraphicFramePr>
          <p:nvPr>
            <p:extLst>
              <p:ext uri="{D42A27DB-BD31-4B8C-83A1-F6EECF244321}">
                <p14:modId xmlns:p14="http://schemas.microsoft.com/office/powerpoint/2010/main" val="3800712047"/>
              </p:ext>
            </p:extLst>
          </p:nvPr>
        </p:nvGraphicFramePr>
        <p:xfrm>
          <a:off x="8912966" y="1977632"/>
          <a:ext cx="1092200" cy="849313"/>
        </p:xfrm>
        <a:graphic>
          <a:graphicData uri="http://schemas.openxmlformats.org/presentationml/2006/ole">
            <mc:AlternateContent xmlns:mc="http://schemas.openxmlformats.org/markup-compatibility/2006">
              <mc:Choice xmlns:v="urn:schemas-microsoft-com:vml" Requires="v">
                <p:oleObj name="文档" r:id="rId2" imgW="1092688" imgH="848792" progId="Word.Document.12">
                  <p:embed/>
                </p:oleObj>
              </mc:Choice>
              <mc:Fallback>
                <p:oleObj name="文档" r:id="rId2" imgW="1092688" imgH="848792" progId="Word.Document.12">
                  <p:embed/>
                  <p:pic>
                    <p:nvPicPr>
                      <p:cNvPr id="4" name="对象 3">
                        <a:extLst>
                          <a:ext uri="{FF2B5EF4-FFF2-40B4-BE49-F238E27FC236}">
                            <a16:creationId xmlns:a16="http://schemas.microsoft.com/office/drawing/2014/main" id="{86566AF9-B709-4E2C-AD7E-E6E9A8442A46}"/>
                          </a:ext>
                        </a:extLst>
                      </p:cNvPr>
                      <p:cNvPicPr/>
                      <p:nvPr/>
                    </p:nvPicPr>
                    <p:blipFill>
                      <a:blip r:embed="rId3"/>
                      <a:stretch>
                        <a:fillRect/>
                      </a:stretch>
                    </p:blipFill>
                    <p:spPr>
                      <a:xfrm>
                        <a:off x="8912966" y="1977632"/>
                        <a:ext cx="1092200" cy="849313"/>
                      </a:xfrm>
                      <a:prstGeom prst="rect">
                        <a:avLst/>
                      </a:prstGeom>
                    </p:spPr>
                  </p:pic>
                </p:oleObj>
              </mc:Fallback>
            </mc:AlternateContent>
          </a:graphicData>
        </a:graphic>
      </p:graphicFrame>
      <p:graphicFrame>
        <p:nvGraphicFramePr>
          <p:cNvPr id="5" name="对象 4">
            <a:extLst>
              <a:ext uri="{FF2B5EF4-FFF2-40B4-BE49-F238E27FC236}">
                <a16:creationId xmlns:a16="http://schemas.microsoft.com/office/drawing/2014/main" id="{4A7D4508-A8B3-459E-9164-A66F667D7BDB}"/>
              </a:ext>
            </a:extLst>
          </p:cNvPr>
          <p:cNvGraphicFramePr>
            <a:graphicFrameLocks noChangeAspect="1"/>
          </p:cNvGraphicFramePr>
          <p:nvPr>
            <p:extLst>
              <p:ext uri="{D42A27DB-BD31-4B8C-83A1-F6EECF244321}">
                <p14:modId xmlns:p14="http://schemas.microsoft.com/office/powerpoint/2010/main" val="1885537637"/>
              </p:ext>
            </p:extLst>
          </p:nvPr>
        </p:nvGraphicFramePr>
        <p:xfrm>
          <a:off x="7244917" y="2019046"/>
          <a:ext cx="1092200" cy="849313"/>
        </p:xfrm>
        <a:graphic>
          <a:graphicData uri="http://schemas.openxmlformats.org/presentationml/2006/ole">
            <mc:AlternateContent xmlns:mc="http://schemas.openxmlformats.org/markup-compatibility/2006">
              <mc:Choice xmlns:v="urn:schemas-microsoft-com:vml" Requires="v">
                <p:oleObj name="文档" r:id="rId4" imgW="1092688" imgH="848792" progId="Word.Document.12">
                  <p:embed/>
                </p:oleObj>
              </mc:Choice>
              <mc:Fallback>
                <p:oleObj name="文档" r:id="rId4" imgW="1092688" imgH="848792" progId="Word.Document.12">
                  <p:embed/>
                  <p:pic>
                    <p:nvPicPr>
                      <p:cNvPr id="5" name="对象 4">
                        <a:extLst>
                          <a:ext uri="{FF2B5EF4-FFF2-40B4-BE49-F238E27FC236}">
                            <a16:creationId xmlns:a16="http://schemas.microsoft.com/office/drawing/2014/main" id="{D1423B48-446C-4ECA-A30B-D4BEC2C1BFD9}"/>
                          </a:ext>
                        </a:extLst>
                      </p:cNvPr>
                      <p:cNvPicPr/>
                      <p:nvPr/>
                    </p:nvPicPr>
                    <p:blipFill>
                      <a:blip r:embed="rId5"/>
                      <a:stretch>
                        <a:fillRect/>
                      </a:stretch>
                    </p:blipFill>
                    <p:spPr>
                      <a:xfrm>
                        <a:off x="7244917" y="2019046"/>
                        <a:ext cx="1092200" cy="849313"/>
                      </a:xfrm>
                      <a:prstGeom prst="rect">
                        <a:avLst/>
                      </a:prstGeom>
                    </p:spPr>
                  </p:pic>
                </p:oleObj>
              </mc:Fallback>
            </mc:AlternateContent>
          </a:graphicData>
        </a:graphic>
      </p:graphicFrame>
      <p:sp>
        <p:nvSpPr>
          <p:cNvPr id="6" name="矩形 5">
            <a:extLst>
              <a:ext uri="{FF2B5EF4-FFF2-40B4-BE49-F238E27FC236}">
                <a16:creationId xmlns:a16="http://schemas.microsoft.com/office/drawing/2014/main" id="{09C33E05-43C4-4EE6-B9DB-B8B0EA042DA5}"/>
              </a:ext>
            </a:extLst>
          </p:cNvPr>
          <p:cNvSpPr/>
          <p:nvPr/>
        </p:nvSpPr>
        <p:spPr>
          <a:xfrm flipV="1">
            <a:off x="6138453" y="2818222"/>
            <a:ext cx="1652564" cy="523220"/>
          </a:xfrm>
          <a:prstGeom prst="rect">
            <a:avLst/>
          </a:prstGeom>
        </p:spPr>
        <p:txBody>
          <a:bodyPr wrap="squar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z</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endParaRPr lang="zh-CN" altLang="en-US" dirty="0">
              <a:solidFill>
                <a:srgbClr val="C00000"/>
              </a:solidFill>
            </a:endParaRPr>
          </a:p>
        </p:txBody>
      </p:sp>
      <p:sp>
        <p:nvSpPr>
          <p:cNvPr id="7" name="矩形 6">
            <a:extLst>
              <a:ext uri="{FF2B5EF4-FFF2-40B4-BE49-F238E27FC236}">
                <a16:creationId xmlns:a16="http://schemas.microsoft.com/office/drawing/2014/main" id="{19B66372-8050-499A-887D-E72CE39EEBEE}"/>
              </a:ext>
            </a:extLst>
          </p:cNvPr>
          <p:cNvSpPr/>
          <p:nvPr/>
        </p:nvSpPr>
        <p:spPr>
          <a:xfrm>
            <a:off x="8213346" y="2725333"/>
            <a:ext cx="1146468" cy="523220"/>
          </a:xfrm>
          <a:prstGeom prst="rect">
            <a:avLst/>
          </a:prstGeom>
        </p:spPr>
        <p:txBody>
          <a:bodyPr wrap="none">
            <a:spAutoFit/>
          </a:bodyPr>
          <a:lstStyle/>
          <a:p>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a</a:t>
            </a:r>
            <a:r>
              <a:rPr lang="zh-CN" altLang="zh-CN" sz="2800" kern="100" dirty="0">
                <a:solidFill>
                  <a:srgbClr val="C00000"/>
                </a:solidFill>
                <a:latin typeface="Times New Roman" panose="02020603050405020304" pitchFamily="18" charset="0"/>
                <a:ea typeface="方正中等线简体" panose="03000509000000000000" pitchFamily="65" charset="-122"/>
                <a:cs typeface="Times New Roman" panose="02020603050405020304" pitchFamily="18" charset="0"/>
              </a:rPr>
              <a:t>＋</a:t>
            </a:r>
            <a:r>
              <a:rPr lang="en-US" altLang="zh-CN" sz="2800" i="1"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b</a:t>
            </a:r>
            <a:r>
              <a:rPr lang="en-US" altLang="zh-CN" sz="2800" kern="100" dirty="0">
                <a:solidFill>
                  <a:srgbClr val="C00000"/>
                </a:solidFill>
                <a:latin typeface="Times New Roman" panose="02020603050405020304" pitchFamily="18" charset="0"/>
                <a:ea typeface="方正中等线简体" panose="03000509000000000000" pitchFamily="65" charset="-122"/>
                <a:cs typeface="Courier New" panose="02070309020205020404" pitchFamily="49" charset="0"/>
              </a:rPr>
              <a:t>i|</a:t>
            </a:r>
            <a:endParaRPr lang="zh-CN" altLang="en-US" dirty="0">
              <a:solidFill>
                <a:srgbClr val="C00000"/>
              </a:solidFill>
            </a:endParaRPr>
          </a:p>
        </p:txBody>
      </p:sp>
      <p:graphicFrame>
        <p:nvGraphicFramePr>
          <p:cNvPr id="8" name="对象 7">
            <a:extLst>
              <a:ext uri="{FF2B5EF4-FFF2-40B4-BE49-F238E27FC236}">
                <a16:creationId xmlns:a16="http://schemas.microsoft.com/office/drawing/2014/main" id="{8D5598A4-DA92-4E7C-9590-8A0A30F2F859}"/>
              </a:ext>
            </a:extLst>
          </p:cNvPr>
          <p:cNvGraphicFramePr>
            <a:graphicFrameLocks noChangeAspect="1"/>
          </p:cNvGraphicFramePr>
          <p:nvPr>
            <p:extLst>
              <p:ext uri="{D42A27DB-BD31-4B8C-83A1-F6EECF244321}">
                <p14:modId xmlns:p14="http://schemas.microsoft.com/office/powerpoint/2010/main" val="1535681023"/>
              </p:ext>
            </p:extLst>
          </p:nvPr>
        </p:nvGraphicFramePr>
        <p:xfrm>
          <a:off x="5366205" y="3362230"/>
          <a:ext cx="1758950" cy="773113"/>
        </p:xfrm>
        <a:graphic>
          <a:graphicData uri="http://schemas.openxmlformats.org/presentationml/2006/ole">
            <mc:AlternateContent xmlns:mc="http://schemas.openxmlformats.org/markup-compatibility/2006">
              <mc:Choice xmlns:v="urn:schemas-microsoft-com:vml" Requires="v">
                <p:oleObj name="文档" r:id="rId6" imgW="1759242" imgH="772710" progId="Word.Document.12">
                  <p:embed/>
                </p:oleObj>
              </mc:Choice>
              <mc:Fallback>
                <p:oleObj name="文档" r:id="rId6" imgW="1759242" imgH="772710" progId="Word.Document.12">
                  <p:embed/>
                  <p:pic>
                    <p:nvPicPr>
                      <p:cNvPr id="8" name="对象 7">
                        <a:extLst>
                          <a:ext uri="{FF2B5EF4-FFF2-40B4-BE49-F238E27FC236}">
                            <a16:creationId xmlns:a16="http://schemas.microsoft.com/office/drawing/2014/main" id="{8683B396-0B62-4C5B-81C0-3C7204F52EC2}"/>
                          </a:ext>
                        </a:extLst>
                      </p:cNvPr>
                      <p:cNvPicPr/>
                      <p:nvPr/>
                    </p:nvPicPr>
                    <p:blipFill>
                      <a:blip r:embed="rId7"/>
                      <a:stretch>
                        <a:fillRect/>
                      </a:stretch>
                    </p:blipFill>
                    <p:spPr>
                      <a:xfrm>
                        <a:off x="5366205" y="3362230"/>
                        <a:ext cx="1758950" cy="773113"/>
                      </a:xfrm>
                      <a:prstGeom prst="rect">
                        <a:avLst/>
                      </a:prstGeom>
                    </p:spPr>
                  </p:pic>
                </p:oleObj>
              </mc:Fallback>
            </mc:AlternateContent>
          </a:graphicData>
        </a:graphic>
      </p:graphicFrame>
      <p:sp>
        <p:nvSpPr>
          <p:cNvPr id="10" name="矩形 9">
            <a:extLst>
              <a:ext uri="{FF2B5EF4-FFF2-40B4-BE49-F238E27FC236}">
                <a16:creationId xmlns:a16="http://schemas.microsoft.com/office/drawing/2014/main" id="{F5A5D606-9350-4D77-9CF3-8C82B59E9192}"/>
              </a:ext>
            </a:extLst>
          </p:cNvPr>
          <p:cNvSpPr/>
          <p:nvPr/>
        </p:nvSpPr>
        <p:spPr>
          <a:xfrm>
            <a:off x="77173" y="735829"/>
            <a:ext cx="1436667" cy="461665"/>
          </a:xfrm>
          <a:prstGeom prst="rect">
            <a:avLst/>
          </a:prstGeom>
        </p:spPr>
        <p:txBody>
          <a:bodyPr wrap="square">
            <a:spAutoFit/>
          </a:bodyPr>
          <a:lstStyle/>
          <a:p>
            <a:r>
              <a:rPr lang="zh-CN" altLang="en-US" sz="2400" b="1" dirty="0">
                <a:solidFill>
                  <a:srgbClr val="000000"/>
                </a:solidFill>
                <a:latin typeface="字魂27号-布丁体" panose="00000500000000000000"/>
                <a:ea typeface="字魂27号-布丁体" panose="00000500000000000000"/>
              </a:rPr>
              <a:t>新知生成</a:t>
            </a:r>
            <a:endParaRPr lang="zh-CN" altLang="en-US" sz="2400" dirty="0">
              <a:latin typeface="字魂27号-布丁体" panose="00000500000000000000"/>
              <a:ea typeface="字魂27号-布丁体" panose="00000500000000000000"/>
            </a:endParaRPr>
          </a:p>
        </p:txBody>
      </p:sp>
    </p:spTree>
    <p:extLst>
      <p:ext uri="{BB962C8B-B14F-4D97-AF65-F5344CB8AC3E}">
        <p14:creationId xmlns:p14="http://schemas.microsoft.com/office/powerpoint/2010/main" val="1138479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theme/theme1.xml><?xml version="1.0" encoding="utf-8"?>
<a:theme xmlns:a="http://schemas.openxmlformats.org/drawingml/2006/main" name="丝状">
  <a:themeElements>
    <a:clrScheme name="丝状">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丝状">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丝状">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490</TotalTime>
  <Words>1315</Words>
  <Application>Microsoft Office PowerPoint</Application>
  <PresentationFormat>宽屏</PresentationFormat>
  <Paragraphs>87</Paragraphs>
  <Slides>24</Slides>
  <Notes>0</Notes>
  <HiddenSlides>0</HiddenSlides>
  <MMClips>0</MMClips>
  <ScaleCrop>false</ScaleCrop>
  <HeadingPairs>
    <vt:vector size="8" baseType="variant">
      <vt:variant>
        <vt:lpstr>已用的字体</vt:lpstr>
      </vt:variant>
      <vt:variant>
        <vt:i4>7</vt:i4>
      </vt:variant>
      <vt:variant>
        <vt:lpstr>主题</vt:lpstr>
      </vt:variant>
      <vt:variant>
        <vt:i4>1</vt:i4>
      </vt:variant>
      <vt:variant>
        <vt:lpstr>嵌入 OLE 服务器</vt:lpstr>
      </vt:variant>
      <vt:variant>
        <vt:i4>3</vt:i4>
      </vt:variant>
      <vt:variant>
        <vt:lpstr>幻灯片标题</vt:lpstr>
      </vt:variant>
      <vt:variant>
        <vt:i4>24</vt:i4>
      </vt:variant>
    </vt:vector>
  </HeadingPairs>
  <TitlesOfParts>
    <vt:vector size="35" baseType="lpstr">
      <vt:lpstr>宋体</vt:lpstr>
      <vt:lpstr>幼圆</vt:lpstr>
      <vt:lpstr>字魂27号-布丁体</vt:lpstr>
      <vt:lpstr>Arial</vt:lpstr>
      <vt:lpstr>Century Gothic</vt:lpstr>
      <vt:lpstr>Times New Roman</vt:lpstr>
      <vt:lpstr>Wingdings 3</vt:lpstr>
      <vt:lpstr>丝状</vt:lpstr>
      <vt:lpstr>文档</vt:lpstr>
      <vt:lpstr>Document</vt:lpstr>
      <vt:lpstr>Microsoft Word 文档</vt:lpstr>
      <vt:lpstr>12.3　复数的几何意义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感谢观看 敬请批评指正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12.3　复数的几何意义 </dc:title>
  <dc:creator>宇佳</dc:creator>
  <cp:lastModifiedBy>宇佳</cp:lastModifiedBy>
  <cp:revision>40</cp:revision>
  <dcterms:created xsi:type="dcterms:W3CDTF">2021-04-11T19:23:34Z</dcterms:created>
  <dcterms:modified xsi:type="dcterms:W3CDTF">2021-04-12T22:19:18Z</dcterms:modified>
</cp:coreProperties>
</file>