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2" r:id="rId5"/>
    <p:sldId id="293" r:id="rId6"/>
    <p:sldId id="297" r:id="rId7"/>
    <p:sldId id="295" r:id="rId8"/>
    <p:sldId id="298" r:id="rId9"/>
    <p:sldId id="312" r:id="rId10"/>
    <p:sldId id="294" r:id="rId11"/>
    <p:sldId id="305" r:id="rId12"/>
    <p:sldId id="299" r:id="rId13"/>
    <p:sldId id="300" r:id="rId14"/>
    <p:sldId id="302" r:id="rId15"/>
    <p:sldId id="303" r:id="rId16"/>
    <p:sldId id="301" r:id="rId17"/>
    <p:sldId id="284" r:id="rId18"/>
  </p:sldIdLst>
  <p:sldSz cx="16778605" cy="9476105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663300"/>
    <a:srgbClr val="FFEB71"/>
    <a:srgbClr val="FFEFAB"/>
    <a:srgbClr val="FFD937"/>
    <a:srgbClr val="FFFF00"/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54"/>
    <p:restoredTop sz="95025"/>
  </p:normalViewPr>
  <p:slideViewPr>
    <p:cSldViewPr showGuides="1">
      <p:cViewPr>
        <p:scale>
          <a:sx n="80" d="100"/>
          <a:sy n="80" d="100"/>
        </p:scale>
        <p:origin x="696" y="1770"/>
      </p:cViewPr>
      <p:guideLst>
        <p:guide orient="horz" pos="2985"/>
        <p:guide pos="52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buFontTx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1638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16388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0" lvl="0" indent="0" defTabSz="9144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457200" defTabSz="914400"/>
            <a:r>
              <a:rPr lang="zh-CN" altLang="en-US" dirty="0"/>
              <a:t>第二级</a:t>
            </a:r>
            <a:endParaRPr lang="zh-CN" altLang="en-US" dirty="0"/>
          </a:p>
          <a:p>
            <a:pPr lvl="2" indent="914400" defTabSz="914400"/>
            <a:r>
              <a:rPr lang="zh-CN" altLang="en-US" dirty="0"/>
              <a:t>第三级</a:t>
            </a:r>
            <a:endParaRPr lang="zh-CN" altLang="en-US" dirty="0"/>
          </a:p>
          <a:p>
            <a:pPr lvl="3" indent="457200" defTabSz="914400"/>
            <a:r>
              <a:rPr lang="zh-CN" altLang="en-US" dirty="0"/>
              <a:t>第四级</a:t>
            </a:r>
            <a:endParaRPr lang="zh-CN" altLang="en-US" dirty="0"/>
          </a:p>
          <a:p>
            <a:pPr lvl="4" indent="457200" defTabSz="9144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文本占位符 17410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  <p:sp>
        <p:nvSpPr>
          <p:cNvPr id="5123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文本占位符 26626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  <p:sp>
        <p:nvSpPr>
          <p:cNvPr id="23555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文本占位符 26626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  <p:sp>
        <p:nvSpPr>
          <p:cNvPr id="25603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文本占位符 26626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  <p:sp>
        <p:nvSpPr>
          <p:cNvPr id="29699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文本占位符 70658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  <p:sp>
        <p:nvSpPr>
          <p:cNvPr id="31747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文本占位符 26626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  <p:sp>
        <p:nvSpPr>
          <p:cNvPr id="7171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文本占位符 26626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  <p:sp>
        <p:nvSpPr>
          <p:cNvPr id="9219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6" name="文本占位符 26626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  <p:sp>
        <p:nvSpPr>
          <p:cNvPr id="11267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文本占位符 26626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  <p:sp>
        <p:nvSpPr>
          <p:cNvPr id="13315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文本占位符 26626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  <p:sp>
        <p:nvSpPr>
          <p:cNvPr id="15363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文本占位符 26626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  <p:sp>
        <p:nvSpPr>
          <p:cNvPr id="17411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文本占位符 26626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  <p:sp>
        <p:nvSpPr>
          <p:cNvPr id="19459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文本占位符 26626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  <p:sp>
        <p:nvSpPr>
          <p:cNvPr id="21507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pPr fontAlgn="base"/>
            <a:r>
              <a:rPr lang="zh-CN" altLang="en-US" sz="825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pPr fontAlgn="base"/>
            <a:r>
              <a:rPr lang="zh-CN" altLang="en-US" sz="3305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 advClick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advClick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advClick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advClick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915" y="379472"/>
            <a:ext cx="15100459" cy="8085128"/>
          </a:xfrm>
          <a:prstGeom prst="rect">
            <a:avLst/>
          </a:prstGeom>
        </p:spPr>
        <p:txBody>
          <a:bodyPr lIns="150016" tIns="75008" rIns="150016" bIns="75008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8629650"/>
            <a:ext cx="3916363" cy="657225"/>
          </a:xfrm>
          <a:prstGeom prst="rect">
            <a:avLst/>
          </a:prstGeom>
        </p:spPr>
        <p:txBody>
          <a:bodyPr lIns="150016" tIns="75008" rIns="150016" bIns="75008"/>
          <a:lstStyle>
            <a:lvl1pPr>
              <a:buFontTx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5732463" y="8629650"/>
            <a:ext cx="5313363" cy="657225"/>
          </a:xfrm>
          <a:prstGeom prst="rect">
            <a:avLst/>
          </a:prstGeom>
        </p:spPr>
        <p:txBody>
          <a:bodyPr lIns="150016" tIns="75008" rIns="150016" bIns="75008"/>
          <a:lstStyle>
            <a:lvl1pPr>
              <a:buFontTx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2023725" y="8629650"/>
            <a:ext cx="3916363" cy="657225"/>
          </a:xfrm>
          <a:prstGeom prst="rect">
            <a:avLst/>
          </a:prstGeom>
        </p:spPr>
        <p:txBody>
          <a:bodyPr vert="horz" wrap="square" lIns="150016" tIns="75008" rIns="150016" bIns="75008" numCol="1" anchor="t" anchorCtr="0" compatLnSpc="1"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advClick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pPr fontAlgn="base"/>
            <a:r>
              <a:rPr lang="zh-CN" altLang="en-US" sz="825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3305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advClick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advClick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 fontAlgn="base"/>
            <a:r>
              <a:rPr lang="zh-CN" altLang="en-US" sz="385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 fontAlgn="base"/>
            <a:r>
              <a:rPr lang="zh-CN" altLang="en-US" sz="385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advClick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 advClick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pPr fontAlgn="base"/>
            <a:r>
              <a:rPr lang="zh-CN" altLang="en-US" sz="440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 fontAlgn="base"/>
            <a:r>
              <a:rPr lang="zh-CN" altLang="en-US" sz="440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385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330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27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27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advClick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pPr fontAlgn="base"/>
            <a:r>
              <a:rPr lang="zh-CN" altLang="en-US" sz="440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pPr marL="0" marR="0" lvl="0" indent="0" algn="l" defTabSz="149987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 fontAlgn="base"/>
            <a:r>
              <a:rPr lang="zh-CN" altLang="en-US" sz="275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advClick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>
    <p:random/>
  </p:transition>
  <p:hf sldNum="0" hdr="0" ftr="0" dt="0"/>
  <p:txStyles>
    <p:titleStyle>
      <a:lvl1pPr algn="ctr" defTabSz="1499870" rtl="0" fontAlgn="base">
        <a:spcBef>
          <a:spcPct val="0"/>
        </a:spcBef>
        <a:spcAft>
          <a:spcPct val="0"/>
        </a:spcAft>
        <a:defRPr sz="7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499870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1499870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1499870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1499870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1499870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1499870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1499870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1499870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561975" indent="-561975" algn="l" defTabSz="1499870" rtl="0" fontAlgn="base">
        <a:spcBef>
          <a:spcPct val="20000"/>
        </a:spcBef>
        <a:spcAft>
          <a:spcPct val="0"/>
        </a:spcAft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499870" rtl="0" fontAlgn="base">
        <a:spcBef>
          <a:spcPct val="20000"/>
        </a:spcBef>
        <a:spcAft>
          <a:spcPct val="0"/>
        </a:spcAft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499870" rtl="0" fontAlgn="base">
        <a:spcBef>
          <a:spcPct val="20000"/>
        </a:spcBef>
        <a:spcAft>
          <a:spcPct val="0"/>
        </a:spcAft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4650" algn="l" defTabSz="1499870" rtl="0" fontAlgn="base">
        <a:spcBef>
          <a:spcPct val="20000"/>
        </a:spcBef>
        <a:spcAft>
          <a:spcPct val="0"/>
        </a:spcAft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499870" rtl="0" fontAlgn="base">
        <a:spcBef>
          <a:spcPct val="20000"/>
        </a:spcBef>
        <a:spcAft>
          <a:spcPct val="0"/>
        </a:spcAft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1.wmf"/><Relationship Id="rId1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emf"/><Relationship Id="rId6" Type="http://schemas.microsoft.com/office/2007/relationships/media" Target="file:///C:\Users\Administrator\Desktop\&#27491;&#27604;&#20363;&#30340;&#24847;&#20041;\&#38632;&#30340;&#21360;&#35760;.mp3" TargetMode="External"/><Relationship Id="rId5" Type="http://schemas.openxmlformats.org/officeDocument/2006/relationships/audio" Target="file:///C:\Users\Administrator\Desktop\&#27491;&#27604;&#20363;&#30340;&#24847;&#20041;\&#38632;&#30340;&#21360;&#35760;.mp3" TargetMode="External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microsoft.com/office/2007/relationships/media" Target="file:///C:\Users\Administrator\Desktop\&#27491;&#27604;&#20363;&#30340;&#24847;&#20041;\&#26376;&#20809;.mp3" TargetMode="External"/><Relationship Id="rId3" Type="http://schemas.openxmlformats.org/officeDocument/2006/relationships/audio" Target="file:///C:\Users\Administrator\Desktop\&#27491;&#27604;&#20363;&#30340;&#24847;&#20041;\&#26376;&#20809;.mp3" TargetMode="Externa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2084" descr="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5" y="1125538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4932363" y="5170488"/>
            <a:ext cx="7416800" cy="14462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1500505">
              <a:spcBef>
                <a:spcPct val="50000"/>
              </a:spcBef>
            </a:pPr>
            <a:r>
              <a:rPr lang="zh-CN" altLang="en-US" sz="8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正比例的意义</a:t>
            </a:r>
            <a:endParaRPr lang="en-US" altLang="zh-CN" sz="88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488950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516235" y="7832725"/>
            <a:ext cx="33369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芙蓉小学   叶婷</a:t>
            </a:r>
            <a:endParaRPr lang="zh-CN" altLang="en-US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2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488950"/>
            <a:ext cx="2233613" cy="130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文本框 71690"/>
          <p:cNvSpPr txBox="1"/>
          <p:nvPr/>
        </p:nvSpPr>
        <p:spPr>
          <a:xfrm>
            <a:off x="539750" y="704850"/>
            <a:ext cx="3856038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1500505">
              <a:spcBef>
                <a:spcPct val="5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练一练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2"/>
          <a:srcRect l="8531" t="23129" r="31619" b="48311"/>
          <a:stretch>
            <a:fillRect/>
          </a:stretch>
        </p:blipFill>
        <p:spPr>
          <a:xfrm>
            <a:off x="323850" y="1789113"/>
            <a:ext cx="16922750" cy="576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2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633413"/>
            <a:ext cx="2233613" cy="1300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文本框 71690"/>
          <p:cNvSpPr txBox="1"/>
          <p:nvPr/>
        </p:nvSpPr>
        <p:spPr>
          <a:xfrm>
            <a:off x="1044575" y="849313"/>
            <a:ext cx="3856038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1500505">
              <a:spcBef>
                <a:spcPct val="5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练一练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rcRect l="8531" t="23970" r="34245" b="23952"/>
          <a:stretch>
            <a:fillRect/>
          </a:stretch>
        </p:blipFill>
        <p:spPr>
          <a:xfrm>
            <a:off x="4356100" y="263525"/>
            <a:ext cx="10721975" cy="6100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Rectangle 1"/>
          <p:cNvSpPr/>
          <p:nvPr/>
        </p:nvSpPr>
        <p:spPr>
          <a:xfrm>
            <a:off x="-153987" y="6610350"/>
            <a:ext cx="16932275" cy="22463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304800"/>
            <a:r>
              <a:rPr lang="zh-CN" altLang="en-US" sz="35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5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5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）想一想：将图中的正方形按怎样的比放大，放大后的正方形边长各是几厘米。</a:t>
            </a:r>
            <a:endParaRPr lang="zh-CN" altLang="en-US" sz="35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304800" eaLnBrk="0" hangingPunct="0"/>
            <a:r>
              <a:rPr lang="zh-CN" altLang="en-US" sz="35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5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5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）画一画：在书上画出放大后的图形。</a:t>
            </a:r>
            <a:endParaRPr lang="zh-CN" altLang="en-US" sz="35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304800" eaLnBrk="0" hangingPunct="0"/>
            <a:r>
              <a:rPr lang="zh-CN" altLang="en-US" sz="35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5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35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）算一算：算出每个图形的周长和面积，并填在表中。</a:t>
            </a:r>
            <a:endParaRPr lang="zh-CN" altLang="en-US" sz="35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304800" eaLnBrk="0" hangingPunct="0"/>
            <a:r>
              <a:rPr lang="zh-CN" altLang="en-US" sz="35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5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35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）看一看：比较数据，表里哪个量和边长成正比例？说说判断的理由。</a:t>
            </a:r>
            <a:endParaRPr lang="zh-CN" altLang="en-US" sz="35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77" name="Text Box 37"/>
          <p:cNvSpPr txBox="1"/>
          <p:nvPr/>
        </p:nvSpPr>
        <p:spPr>
          <a:xfrm>
            <a:off x="1255713" y="3722688"/>
            <a:ext cx="14004925" cy="2182812"/>
          </a:xfrm>
          <a:prstGeom prst="rect">
            <a:avLst/>
          </a:prstGeom>
          <a:noFill/>
          <a:ln w="9525">
            <a:noFill/>
          </a:ln>
        </p:spPr>
        <p:txBody>
          <a:bodyPr lIns="150016" tIns="75008" rIns="150016" bIns="75008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6600" b="1" dirty="0">
                <a:latin typeface="Arial" panose="020B0604020202020204" pitchFamily="34" charset="0"/>
                <a:ea typeface="楷体_GB2312"/>
              </a:rPr>
              <a:t>（</a:t>
            </a:r>
            <a:r>
              <a:rPr lang="en-US" altLang="zh-CN" sz="6600" b="1" dirty="0">
                <a:latin typeface="Arial" panose="020B0604020202020204" pitchFamily="34" charset="0"/>
                <a:ea typeface="楷体_GB2312"/>
              </a:rPr>
              <a:t>1</a:t>
            </a:r>
            <a:r>
              <a:rPr lang="zh-CN" altLang="en-US" sz="6600" b="1" dirty="0">
                <a:latin typeface="Arial" panose="020B0604020202020204" pitchFamily="34" charset="0"/>
                <a:ea typeface="楷体_GB2312"/>
              </a:rPr>
              <a:t>）正方形的周长与边长成正比吗？为什么？</a:t>
            </a:r>
            <a:endParaRPr lang="zh-CN" altLang="en-US" sz="6600" b="1" dirty="0">
              <a:latin typeface="Arial" panose="020B0604020202020204" pitchFamily="34" charset="0"/>
              <a:ea typeface="楷体_GB2312"/>
            </a:endParaRPr>
          </a:p>
        </p:txBody>
      </p:sp>
      <p:grpSp>
        <p:nvGrpSpPr>
          <p:cNvPr id="2" name="Group 90"/>
          <p:cNvGrpSpPr/>
          <p:nvPr/>
        </p:nvGrpSpPr>
        <p:grpSpPr>
          <a:xfrm>
            <a:off x="4294188" y="5734050"/>
            <a:ext cx="11231562" cy="2293938"/>
            <a:chOff x="1202" y="346"/>
            <a:chExt cx="3856" cy="1046"/>
          </a:xfrm>
        </p:grpSpPr>
        <p:sp>
          <p:nvSpPr>
            <p:cNvPr id="26627" name="Text Box 91"/>
            <p:cNvSpPr txBox="1"/>
            <p:nvPr/>
          </p:nvSpPr>
          <p:spPr>
            <a:xfrm>
              <a:off x="2200" y="663"/>
              <a:ext cx="2858" cy="5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7200" b="1" dirty="0">
                  <a:latin typeface="Arial" panose="020B0604020202020204" pitchFamily="34" charset="0"/>
                  <a:ea typeface="宋体" panose="02010600030101010101" pitchFamily="2" charset="-122"/>
                </a:rPr>
                <a:t>=4</a:t>
              </a:r>
              <a:r>
                <a:rPr lang="zh-CN" altLang="en-US" sz="7200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（一定）</a:t>
              </a:r>
              <a:endParaRPr lang="zh-CN" altLang="en-US" sz="7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28" name="Line 92"/>
            <p:cNvSpPr/>
            <p:nvPr/>
          </p:nvSpPr>
          <p:spPr>
            <a:xfrm>
              <a:off x="1202" y="845"/>
              <a:ext cx="86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29" name="Text Box 93"/>
            <p:cNvSpPr txBox="1"/>
            <p:nvPr/>
          </p:nvSpPr>
          <p:spPr>
            <a:xfrm>
              <a:off x="1202" y="845"/>
              <a:ext cx="1216" cy="5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7200" b="1" dirty="0">
                  <a:latin typeface="Arial" panose="020B0604020202020204" pitchFamily="34" charset="0"/>
                  <a:ea typeface="宋体" panose="02010600030101010101" pitchFamily="2" charset="-122"/>
                </a:rPr>
                <a:t>边长</a:t>
              </a:r>
              <a:endParaRPr lang="zh-CN" altLang="en-US" sz="72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30" name="Text Box 94"/>
            <p:cNvSpPr txBox="1"/>
            <p:nvPr/>
          </p:nvSpPr>
          <p:spPr>
            <a:xfrm>
              <a:off x="1202" y="346"/>
              <a:ext cx="1216" cy="5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7200" b="1" dirty="0">
                  <a:latin typeface="Arial" panose="020B0604020202020204" pitchFamily="34" charset="0"/>
                  <a:ea typeface="宋体" panose="02010600030101010101" pitchFamily="2" charset="-122"/>
                </a:rPr>
                <a:t>周长</a:t>
              </a:r>
              <a:endParaRPr lang="zh-CN" altLang="en-US" sz="72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335" name="Text Box 95"/>
          <p:cNvSpPr txBox="1"/>
          <p:nvPr/>
        </p:nvSpPr>
        <p:spPr>
          <a:xfrm>
            <a:off x="1252538" y="6032500"/>
            <a:ext cx="3041650" cy="1258888"/>
          </a:xfrm>
          <a:prstGeom prst="rect">
            <a:avLst/>
          </a:prstGeom>
          <a:noFill/>
          <a:ln w="9525">
            <a:noFill/>
          </a:ln>
        </p:spPr>
        <p:txBody>
          <a:bodyPr lIns="150016" tIns="75008" rIns="150016" bIns="75008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7200" b="1" dirty="0">
                <a:latin typeface="Arial" panose="020B0604020202020204" pitchFamily="34" charset="0"/>
                <a:ea typeface="楷体_GB2312"/>
              </a:rPr>
              <a:t>因为：</a:t>
            </a:r>
            <a:endParaRPr lang="zh-CN" altLang="en-US" sz="7200" b="1" dirty="0">
              <a:latin typeface="Arial" panose="020B0604020202020204" pitchFamily="34" charset="0"/>
              <a:ea typeface="楷体_GB2312"/>
            </a:endParaRPr>
          </a:p>
        </p:txBody>
      </p:sp>
      <p:sp>
        <p:nvSpPr>
          <p:cNvPr id="10336" name="Text Box 96"/>
          <p:cNvSpPr txBox="1"/>
          <p:nvPr/>
        </p:nvSpPr>
        <p:spPr>
          <a:xfrm>
            <a:off x="1252538" y="7821613"/>
            <a:ext cx="15065375" cy="1166812"/>
          </a:xfrm>
          <a:prstGeom prst="rect">
            <a:avLst/>
          </a:prstGeom>
          <a:noFill/>
          <a:ln w="9525">
            <a:noFill/>
          </a:ln>
        </p:spPr>
        <p:txBody>
          <a:bodyPr lIns="150016" tIns="75008" rIns="150016" bIns="75008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6600" b="1" dirty="0">
                <a:latin typeface="Arial" panose="020B0604020202020204" pitchFamily="34" charset="0"/>
                <a:ea typeface="楷体_GB2312"/>
              </a:rPr>
              <a:t>所以：正方形</a:t>
            </a:r>
            <a:r>
              <a:rPr lang="zh-CN" altLang="en-US" sz="6600" b="1" dirty="0">
                <a:solidFill>
                  <a:srgbClr val="FF3300"/>
                </a:solidFill>
                <a:latin typeface="Arial" panose="020B0604020202020204" pitchFamily="34" charset="0"/>
                <a:ea typeface="楷体_GB2312"/>
              </a:rPr>
              <a:t>周长</a:t>
            </a:r>
            <a:r>
              <a:rPr lang="zh-CN" altLang="en-US" sz="6600" b="1" dirty="0">
                <a:latin typeface="Arial" panose="020B0604020202020204" pitchFamily="34" charset="0"/>
                <a:ea typeface="楷体_GB2312"/>
              </a:rPr>
              <a:t>和</a:t>
            </a:r>
            <a:r>
              <a:rPr lang="zh-CN" altLang="en-US" sz="6600" b="1" dirty="0">
                <a:solidFill>
                  <a:srgbClr val="FF3300"/>
                </a:solidFill>
                <a:latin typeface="Arial" panose="020B0604020202020204" pitchFamily="34" charset="0"/>
                <a:ea typeface="楷体_GB2312"/>
              </a:rPr>
              <a:t>边长</a:t>
            </a:r>
            <a:r>
              <a:rPr lang="zh-CN" altLang="en-US" sz="6600" b="1" dirty="0">
                <a:latin typeface="Arial" panose="020B0604020202020204" pitchFamily="34" charset="0"/>
                <a:ea typeface="楷体_GB2312"/>
              </a:rPr>
              <a:t>成正比例。</a:t>
            </a:r>
            <a:endParaRPr lang="zh-CN" altLang="en-US" sz="6600" b="1" dirty="0">
              <a:latin typeface="Arial" panose="020B0604020202020204" pitchFamily="34" charset="0"/>
              <a:ea typeface="楷体_GB2312"/>
            </a:endParaRPr>
          </a:p>
        </p:txBody>
      </p:sp>
      <p:grpSp>
        <p:nvGrpSpPr>
          <p:cNvPr id="26633" name="Group 157"/>
          <p:cNvGrpSpPr/>
          <p:nvPr/>
        </p:nvGrpSpPr>
        <p:grpSpPr>
          <a:xfrm>
            <a:off x="1914525" y="458788"/>
            <a:ext cx="13346113" cy="3206750"/>
            <a:chOff x="385" y="1026"/>
            <a:chExt cx="4582" cy="1462"/>
          </a:xfrm>
        </p:grpSpPr>
        <p:grpSp>
          <p:nvGrpSpPr>
            <p:cNvPr id="26634" name="Group 158"/>
            <p:cNvGrpSpPr/>
            <p:nvPr/>
          </p:nvGrpSpPr>
          <p:grpSpPr>
            <a:xfrm>
              <a:off x="385" y="1026"/>
              <a:ext cx="4582" cy="1452"/>
              <a:chOff x="385" y="1026"/>
              <a:chExt cx="4582" cy="1452"/>
            </a:xfrm>
          </p:grpSpPr>
          <p:sp>
            <p:nvSpPr>
              <p:cNvPr id="26635" name="Line 159"/>
              <p:cNvSpPr/>
              <p:nvPr/>
            </p:nvSpPr>
            <p:spPr>
              <a:xfrm>
                <a:off x="385" y="1525"/>
                <a:ext cx="4582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36" name="Line 160"/>
              <p:cNvSpPr/>
              <p:nvPr/>
            </p:nvSpPr>
            <p:spPr>
              <a:xfrm flipV="1">
                <a:off x="385" y="2011"/>
                <a:ext cx="4569" cy="13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37" name="Line 161"/>
              <p:cNvSpPr/>
              <p:nvPr/>
            </p:nvSpPr>
            <p:spPr>
              <a:xfrm>
                <a:off x="385" y="2478"/>
                <a:ext cx="457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38" name="Line 162"/>
              <p:cNvSpPr/>
              <p:nvPr/>
            </p:nvSpPr>
            <p:spPr>
              <a:xfrm>
                <a:off x="2290" y="1026"/>
                <a:ext cx="0" cy="145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39" name="Line 163"/>
              <p:cNvSpPr/>
              <p:nvPr/>
            </p:nvSpPr>
            <p:spPr>
              <a:xfrm>
                <a:off x="2925" y="1026"/>
                <a:ext cx="0" cy="145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40" name="Line 164"/>
              <p:cNvSpPr/>
              <p:nvPr/>
            </p:nvSpPr>
            <p:spPr>
              <a:xfrm>
                <a:off x="3560" y="1026"/>
                <a:ext cx="0" cy="145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41" name="Line 165"/>
              <p:cNvSpPr/>
              <p:nvPr/>
            </p:nvSpPr>
            <p:spPr>
              <a:xfrm>
                <a:off x="4241" y="1026"/>
                <a:ext cx="0" cy="145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42" name="Text Box 166"/>
              <p:cNvSpPr txBox="1"/>
              <p:nvPr/>
            </p:nvSpPr>
            <p:spPr>
              <a:xfrm>
                <a:off x="385" y="1080"/>
                <a:ext cx="4582" cy="5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52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正方形边长</a:t>
                </a:r>
                <a:r>
                  <a:rPr lang="en-US" altLang="zh-CN" sz="52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/cm         </a:t>
                </a:r>
                <a:r>
                  <a:rPr lang="en-US" altLang="zh-CN" sz="66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1      2      3       4</a:t>
                </a:r>
                <a:endParaRPr lang="en-US" altLang="zh-CN" sz="66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43" name="Text Box 167"/>
              <p:cNvSpPr txBox="1"/>
              <p:nvPr/>
            </p:nvSpPr>
            <p:spPr>
              <a:xfrm>
                <a:off x="385" y="1616"/>
                <a:ext cx="2903" cy="5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52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正方形周长</a:t>
                </a:r>
                <a:r>
                  <a:rPr lang="en-US" altLang="zh-CN" sz="52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/cm         </a:t>
                </a:r>
                <a:r>
                  <a:rPr lang="en-US" altLang="zh-CN" sz="66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4</a:t>
                </a:r>
                <a:endParaRPr lang="en-US" altLang="zh-CN" sz="66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644" name="Line 168"/>
            <p:cNvSpPr/>
            <p:nvPr/>
          </p:nvSpPr>
          <p:spPr>
            <a:xfrm>
              <a:off x="385" y="1038"/>
              <a:ext cx="458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45" name="Text Box 169"/>
            <p:cNvSpPr txBox="1"/>
            <p:nvPr/>
          </p:nvSpPr>
          <p:spPr>
            <a:xfrm>
              <a:off x="385" y="2081"/>
              <a:ext cx="3220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5200" b="1" dirty="0">
                  <a:latin typeface="Arial" panose="020B0604020202020204" pitchFamily="34" charset="0"/>
                  <a:ea typeface="宋体" panose="02010600030101010101" pitchFamily="2" charset="-122"/>
                </a:rPr>
                <a:t>正方形面积</a:t>
              </a:r>
              <a:r>
                <a:rPr lang="en-US" altLang="zh-CN" sz="5200" b="1" dirty="0">
                  <a:latin typeface="Arial" panose="020B0604020202020204" pitchFamily="34" charset="0"/>
                  <a:ea typeface="宋体" panose="02010600030101010101" pitchFamily="2" charset="-122"/>
                </a:rPr>
                <a:t>/</a:t>
              </a:r>
              <a:endParaRPr lang="en-US" altLang="zh-CN" sz="52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6646" name="Object 2"/>
            <p:cNvGraphicFramePr/>
            <p:nvPr/>
          </p:nvGraphicFramePr>
          <p:xfrm>
            <a:off x="1791" y="2049"/>
            <a:ext cx="496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279400" imgH="203200" progId="Equation.3">
                    <p:embed/>
                  </p:oleObj>
                </mc:Choice>
                <mc:Fallback>
                  <p:oleObj name="" r:id="rId1" imgW="279400" imgH="203200" progId="Equation.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791" y="2049"/>
                          <a:ext cx="496" cy="3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47" name="Text Box 171"/>
          <p:cNvSpPr txBox="1"/>
          <p:nvPr/>
        </p:nvSpPr>
        <p:spPr>
          <a:xfrm>
            <a:off x="9779000" y="1752600"/>
            <a:ext cx="7462838" cy="1074738"/>
          </a:xfrm>
          <a:prstGeom prst="rect">
            <a:avLst/>
          </a:prstGeom>
          <a:noFill/>
          <a:ln w="9525">
            <a:noFill/>
          </a:ln>
        </p:spPr>
        <p:txBody>
          <a:bodyPr lIns="150016" tIns="75008" rIns="150016" bIns="75008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60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8      12      16</a:t>
            </a:r>
            <a:endParaRPr lang="en-US" altLang="zh-CN" sz="60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8" name="Text Box 172"/>
          <p:cNvSpPr txBox="1"/>
          <p:nvPr/>
        </p:nvSpPr>
        <p:spPr>
          <a:xfrm>
            <a:off x="7462838" y="2747963"/>
            <a:ext cx="8456612" cy="1060450"/>
          </a:xfrm>
          <a:prstGeom prst="rect">
            <a:avLst/>
          </a:prstGeom>
          <a:noFill/>
          <a:ln w="9525">
            <a:noFill/>
          </a:ln>
        </p:spPr>
        <p:txBody>
          <a:bodyPr lIns="150016" tIns="75008" rIns="150016" bIns="75008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52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59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1       4      9        16</a:t>
            </a:r>
            <a:endParaRPr lang="en-US" altLang="zh-CN" sz="59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7" grpId="0"/>
      <p:bldP spid="10335" grpId="0"/>
      <p:bldP spid="103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649" name="Group 2"/>
          <p:cNvGrpSpPr/>
          <p:nvPr/>
        </p:nvGrpSpPr>
        <p:grpSpPr>
          <a:xfrm>
            <a:off x="1517650" y="160338"/>
            <a:ext cx="13346113" cy="3206750"/>
            <a:chOff x="385" y="1026"/>
            <a:chExt cx="4582" cy="1462"/>
          </a:xfrm>
        </p:grpSpPr>
        <p:grpSp>
          <p:nvGrpSpPr>
            <p:cNvPr id="27650" name="Group 3"/>
            <p:cNvGrpSpPr/>
            <p:nvPr/>
          </p:nvGrpSpPr>
          <p:grpSpPr>
            <a:xfrm>
              <a:off x="385" y="1026"/>
              <a:ext cx="4582" cy="1452"/>
              <a:chOff x="385" y="1026"/>
              <a:chExt cx="4582" cy="1452"/>
            </a:xfrm>
          </p:grpSpPr>
          <p:sp>
            <p:nvSpPr>
              <p:cNvPr id="27651" name="Line 4"/>
              <p:cNvSpPr/>
              <p:nvPr/>
            </p:nvSpPr>
            <p:spPr>
              <a:xfrm>
                <a:off x="385" y="1525"/>
                <a:ext cx="4582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52" name="Line 5"/>
              <p:cNvSpPr/>
              <p:nvPr/>
            </p:nvSpPr>
            <p:spPr>
              <a:xfrm flipV="1">
                <a:off x="385" y="2011"/>
                <a:ext cx="4569" cy="13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53" name="Line 6"/>
              <p:cNvSpPr/>
              <p:nvPr/>
            </p:nvSpPr>
            <p:spPr>
              <a:xfrm>
                <a:off x="385" y="2478"/>
                <a:ext cx="457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54" name="Line 7"/>
              <p:cNvSpPr/>
              <p:nvPr/>
            </p:nvSpPr>
            <p:spPr>
              <a:xfrm>
                <a:off x="2290" y="1026"/>
                <a:ext cx="0" cy="145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55" name="Line 8"/>
              <p:cNvSpPr/>
              <p:nvPr/>
            </p:nvSpPr>
            <p:spPr>
              <a:xfrm>
                <a:off x="2925" y="1026"/>
                <a:ext cx="0" cy="145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56" name="Line 9"/>
              <p:cNvSpPr/>
              <p:nvPr/>
            </p:nvSpPr>
            <p:spPr>
              <a:xfrm>
                <a:off x="3560" y="1026"/>
                <a:ext cx="0" cy="145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57" name="Line 10"/>
              <p:cNvSpPr/>
              <p:nvPr/>
            </p:nvSpPr>
            <p:spPr>
              <a:xfrm>
                <a:off x="4241" y="1026"/>
                <a:ext cx="0" cy="145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58" name="Text Box 11"/>
              <p:cNvSpPr txBox="1"/>
              <p:nvPr/>
            </p:nvSpPr>
            <p:spPr>
              <a:xfrm>
                <a:off x="385" y="1080"/>
                <a:ext cx="4582" cy="5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52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正方形边长</a:t>
                </a:r>
                <a:r>
                  <a:rPr lang="en-US" altLang="zh-CN" sz="52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/cm         </a:t>
                </a:r>
                <a:r>
                  <a:rPr lang="en-US" altLang="zh-CN" sz="66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1      2      3      4</a:t>
                </a:r>
                <a:endParaRPr lang="en-US" altLang="zh-CN" sz="66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59" name="Text Box 12"/>
              <p:cNvSpPr txBox="1"/>
              <p:nvPr/>
            </p:nvSpPr>
            <p:spPr>
              <a:xfrm>
                <a:off x="385" y="1616"/>
                <a:ext cx="2903" cy="5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52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正方形周长</a:t>
                </a:r>
                <a:r>
                  <a:rPr lang="en-US" altLang="zh-CN" sz="52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/cm         </a:t>
                </a:r>
                <a:r>
                  <a:rPr lang="en-US" altLang="zh-CN" sz="66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4</a:t>
                </a:r>
                <a:endParaRPr lang="en-US" altLang="zh-CN" sz="66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7660" name="Line 13"/>
            <p:cNvSpPr/>
            <p:nvPr/>
          </p:nvSpPr>
          <p:spPr>
            <a:xfrm>
              <a:off x="385" y="1038"/>
              <a:ext cx="458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1" name="Text Box 14"/>
            <p:cNvSpPr txBox="1"/>
            <p:nvPr/>
          </p:nvSpPr>
          <p:spPr>
            <a:xfrm>
              <a:off x="385" y="2081"/>
              <a:ext cx="3220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5200" b="1" dirty="0">
                  <a:latin typeface="Arial" panose="020B0604020202020204" pitchFamily="34" charset="0"/>
                  <a:ea typeface="宋体" panose="02010600030101010101" pitchFamily="2" charset="-122"/>
                </a:rPr>
                <a:t>正方形面积</a:t>
              </a:r>
              <a:r>
                <a:rPr lang="en-US" altLang="zh-CN" sz="5200" b="1" dirty="0">
                  <a:latin typeface="Arial" panose="020B0604020202020204" pitchFamily="34" charset="0"/>
                  <a:ea typeface="宋体" panose="02010600030101010101" pitchFamily="2" charset="-122"/>
                </a:rPr>
                <a:t>/</a:t>
              </a:r>
              <a:endParaRPr lang="en-US" altLang="zh-CN" sz="52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7662" name="Object 2"/>
            <p:cNvGraphicFramePr/>
            <p:nvPr/>
          </p:nvGraphicFramePr>
          <p:xfrm>
            <a:off x="1791" y="2049"/>
            <a:ext cx="496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1" imgW="279400" imgH="203200" progId="Equation.3">
                    <p:embed/>
                  </p:oleObj>
                </mc:Choice>
                <mc:Fallback>
                  <p:oleObj name="" r:id="rId1" imgW="279400" imgH="203200" progId="Equation.3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791" y="2049"/>
                          <a:ext cx="496" cy="3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63" name="Text Box 17"/>
          <p:cNvSpPr txBox="1"/>
          <p:nvPr/>
        </p:nvSpPr>
        <p:spPr>
          <a:xfrm>
            <a:off x="1255713" y="3443288"/>
            <a:ext cx="14343062" cy="2182812"/>
          </a:xfrm>
          <a:prstGeom prst="rect">
            <a:avLst/>
          </a:prstGeom>
          <a:noFill/>
          <a:ln w="9525">
            <a:noFill/>
          </a:ln>
        </p:spPr>
        <p:txBody>
          <a:bodyPr lIns="150016" tIns="75008" rIns="150016" bIns="75008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6600" b="1" dirty="0">
                <a:latin typeface="Arial" panose="020B0604020202020204" pitchFamily="34" charset="0"/>
                <a:ea typeface="楷体_GB2312"/>
              </a:rPr>
              <a:t>（</a:t>
            </a:r>
            <a:r>
              <a:rPr lang="en-US" altLang="zh-CN" sz="6600" b="1" dirty="0">
                <a:latin typeface="Arial" panose="020B0604020202020204" pitchFamily="34" charset="0"/>
                <a:ea typeface="楷体_GB2312"/>
              </a:rPr>
              <a:t>2</a:t>
            </a:r>
            <a:r>
              <a:rPr lang="zh-CN" altLang="en-US" sz="6600" b="1" dirty="0">
                <a:latin typeface="Arial" panose="020B0604020202020204" pitchFamily="34" charset="0"/>
                <a:ea typeface="楷体_GB2312"/>
              </a:rPr>
              <a:t>）正方形的面积与边长成正比吗？为什么？</a:t>
            </a:r>
            <a:endParaRPr lang="zh-CN" altLang="en-US" sz="6600" b="1" dirty="0">
              <a:latin typeface="Arial" panose="020B0604020202020204" pitchFamily="34" charset="0"/>
              <a:ea typeface="楷体_GB2312"/>
            </a:endParaRPr>
          </a:p>
        </p:txBody>
      </p:sp>
      <p:sp>
        <p:nvSpPr>
          <p:cNvPr id="27664" name="Text Box 18"/>
          <p:cNvSpPr txBox="1"/>
          <p:nvPr/>
        </p:nvSpPr>
        <p:spPr>
          <a:xfrm>
            <a:off x="9382125" y="1454150"/>
            <a:ext cx="7462838" cy="1074738"/>
          </a:xfrm>
          <a:prstGeom prst="rect">
            <a:avLst/>
          </a:prstGeom>
          <a:noFill/>
          <a:ln w="9525">
            <a:noFill/>
          </a:ln>
        </p:spPr>
        <p:txBody>
          <a:bodyPr lIns="150016" tIns="75008" rIns="150016" bIns="75008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60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8     12     16</a:t>
            </a:r>
            <a:endParaRPr lang="en-US" altLang="zh-CN" sz="60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65" name="Text Box 19"/>
          <p:cNvSpPr txBox="1"/>
          <p:nvPr/>
        </p:nvSpPr>
        <p:spPr>
          <a:xfrm>
            <a:off x="7065963" y="2449513"/>
            <a:ext cx="8456612" cy="1060450"/>
          </a:xfrm>
          <a:prstGeom prst="rect">
            <a:avLst/>
          </a:prstGeom>
          <a:noFill/>
          <a:ln w="9525">
            <a:noFill/>
          </a:ln>
        </p:spPr>
        <p:txBody>
          <a:bodyPr lIns="150016" tIns="75008" rIns="150016" bIns="75008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52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59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1       4       9       16</a:t>
            </a:r>
            <a:endParaRPr lang="en-US" altLang="zh-CN" sz="59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3897313" y="6429375"/>
            <a:ext cx="11231562" cy="2201863"/>
            <a:chOff x="1202" y="346"/>
            <a:chExt cx="3856" cy="1004"/>
          </a:xfrm>
        </p:grpSpPr>
        <p:sp>
          <p:nvSpPr>
            <p:cNvPr id="27667" name="Text Box 21"/>
            <p:cNvSpPr txBox="1"/>
            <p:nvPr/>
          </p:nvSpPr>
          <p:spPr>
            <a:xfrm>
              <a:off x="2200" y="663"/>
              <a:ext cx="2858" cy="5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6600" b="1" dirty="0">
                  <a:latin typeface="Arial" panose="020B0604020202020204" pitchFamily="34" charset="0"/>
                  <a:ea typeface="宋体" panose="02010600030101010101" pitchFamily="2" charset="-122"/>
                </a:rPr>
                <a:t>=</a:t>
              </a:r>
              <a:r>
                <a:rPr lang="zh-CN" altLang="en-US" sz="6600" b="1" dirty="0">
                  <a:latin typeface="Arial" panose="020B0604020202020204" pitchFamily="34" charset="0"/>
                  <a:ea typeface="宋体" panose="02010600030101010101" pitchFamily="2" charset="-122"/>
                </a:rPr>
                <a:t>边长</a:t>
              </a:r>
              <a:r>
                <a:rPr lang="zh-CN" altLang="en-US" sz="6600" b="1" dirty="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（不一定）</a:t>
              </a:r>
              <a:endParaRPr lang="zh-CN" altLang="en-US" sz="66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8" name="Line 22"/>
            <p:cNvSpPr/>
            <p:nvPr/>
          </p:nvSpPr>
          <p:spPr>
            <a:xfrm>
              <a:off x="1202" y="845"/>
              <a:ext cx="86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9" name="Text Box 23"/>
            <p:cNvSpPr txBox="1"/>
            <p:nvPr/>
          </p:nvSpPr>
          <p:spPr>
            <a:xfrm>
              <a:off x="1202" y="845"/>
              <a:ext cx="1216" cy="5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6600" b="1" dirty="0">
                  <a:latin typeface="Arial" panose="020B0604020202020204" pitchFamily="34" charset="0"/>
                  <a:ea typeface="宋体" panose="02010600030101010101" pitchFamily="2" charset="-122"/>
                </a:rPr>
                <a:t>边长</a:t>
              </a:r>
              <a:endParaRPr lang="zh-CN" altLang="en-US" sz="66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70" name="Text Box 24"/>
            <p:cNvSpPr txBox="1"/>
            <p:nvPr/>
          </p:nvSpPr>
          <p:spPr>
            <a:xfrm>
              <a:off x="1202" y="346"/>
              <a:ext cx="1216" cy="5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6600" b="1" dirty="0">
                  <a:latin typeface="Arial" panose="020B0604020202020204" pitchFamily="34" charset="0"/>
                  <a:ea typeface="宋体" panose="02010600030101010101" pitchFamily="2" charset="-122"/>
                </a:rPr>
                <a:t>面积</a:t>
              </a:r>
              <a:endParaRPr lang="zh-CN" altLang="en-US" sz="66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3577" name="Text Box 25"/>
          <p:cNvSpPr txBox="1"/>
          <p:nvPr/>
        </p:nvSpPr>
        <p:spPr>
          <a:xfrm>
            <a:off x="990600" y="6727825"/>
            <a:ext cx="3040063" cy="1258888"/>
          </a:xfrm>
          <a:prstGeom prst="rect">
            <a:avLst/>
          </a:prstGeom>
          <a:noFill/>
          <a:ln w="9525">
            <a:noFill/>
          </a:ln>
        </p:spPr>
        <p:txBody>
          <a:bodyPr lIns="150016" tIns="75008" rIns="150016" bIns="75008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7200" b="1" dirty="0">
                <a:latin typeface="Arial" panose="020B0604020202020204" pitchFamily="34" charset="0"/>
                <a:ea typeface="楷体_GB2312"/>
              </a:rPr>
              <a:t>因为：</a:t>
            </a:r>
            <a:endParaRPr lang="zh-CN" altLang="en-US" sz="7200" b="1" dirty="0">
              <a:latin typeface="Arial" panose="020B0604020202020204" pitchFamily="34" charset="0"/>
              <a:ea typeface="楷体_GB2312"/>
            </a:endParaRPr>
          </a:p>
        </p:txBody>
      </p:sp>
      <p:sp>
        <p:nvSpPr>
          <p:cNvPr id="23578" name="Text Box 26"/>
          <p:cNvSpPr txBox="1"/>
          <p:nvPr/>
        </p:nvSpPr>
        <p:spPr>
          <a:xfrm>
            <a:off x="593725" y="8320088"/>
            <a:ext cx="15787688" cy="1166812"/>
          </a:xfrm>
          <a:prstGeom prst="rect">
            <a:avLst/>
          </a:prstGeom>
          <a:noFill/>
          <a:ln w="9525">
            <a:noFill/>
          </a:ln>
        </p:spPr>
        <p:txBody>
          <a:bodyPr lIns="150016" tIns="75008" rIns="150016" bIns="75008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6600" b="1" dirty="0">
                <a:latin typeface="Arial" panose="020B0604020202020204" pitchFamily="34" charset="0"/>
                <a:ea typeface="楷体_GB2312"/>
              </a:rPr>
              <a:t>所以：正方形</a:t>
            </a:r>
            <a:r>
              <a:rPr lang="zh-CN" altLang="en-US" sz="6600" b="1" dirty="0">
                <a:solidFill>
                  <a:srgbClr val="FF3300"/>
                </a:solidFill>
                <a:latin typeface="Arial" panose="020B0604020202020204" pitchFamily="34" charset="0"/>
                <a:ea typeface="楷体_GB2312"/>
              </a:rPr>
              <a:t>面积</a:t>
            </a:r>
            <a:r>
              <a:rPr lang="zh-CN" altLang="en-US" sz="6600" b="1" dirty="0">
                <a:latin typeface="Arial" panose="020B0604020202020204" pitchFamily="34" charset="0"/>
                <a:ea typeface="楷体_GB2312"/>
              </a:rPr>
              <a:t>和</a:t>
            </a:r>
            <a:r>
              <a:rPr lang="zh-CN" altLang="en-US" sz="6600" b="1" dirty="0">
                <a:solidFill>
                  <a:srgbClr val="FF3300"/>
                </a:solidFill>
                <a:latin typeface="Arial" panose="020B0604020202020204" pitchFamily="34" charset="0"/>
                <a:ea typeface="楷体_GB2312"/>
              </a:rPr>
              <a:t>边长</a:t>
            </a:r>
            <a:r>
              <a:rPr lang="zh-CN" altLang="en-US" sz="6600" b="1" dirty="0">
                <a:latin typeface="Arial" panose="020B0604020202020204" pitchFamily="34" charset="0"/>
                <a:ea typeface="楷体_GB2312"/>
              </a:rPr>
              <a:t>不成正比例。</a:t>
            </a:r>
            <a:endParaRPr lang="zh-CN" altLang="en-US" sz="6600" b="1" dirty="0">
              <a:latin typeface="Arial" panose="020B0604020202020204" pitchFamily="34" charset="0"/>
              <a:ea typeface="楷体_GB2312"/>
            </a:endParaRPr>
          </a:p>
        </p:txBody>
      </p:sp>
      <p:sp>
        <p:nvSpPr>
          <p:cNvPr id="23606" name="Text Box 54"/>
          <p:cNvSpPr txBox="1"/>
          <p:nvPr/>
        </p:nvSpPr>
        <p:spPr>
          <a:xfrm>
            <a:off x="858838" y="5435600"/>
            <a:ext cx="3565525" cy="1166813"/>
          </a:xfrm>
          <a:prstGeom prst="rect">
            <a:avLst/>
          </a:prstGeom>
          <a:noFill/>
          <a:ln w="9525">
            <a:noFill/>
          </a:ln>
        </p:spPr>
        <p:txBody>
          <a:bodyPr lIns="150016" tIns="75008" rIns="150016" bIns="75008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6600" b="1" dirty="0">
                <a:latin typeface="Arial" panose="020B0604020202020204" pitchFamily="34" charset="0"/>
                <a:ea typeface="宋体" panose="02010600030101010101" pitchFamily="2" charset="-122"/>
              </a:rPr>
              <a:t>1 </a:t>
            </a:r>
            <a:r>
              <a:rPr lang="en-US" altLang="zh-CN" sz="6600" b="1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en-US" altLang="zh-CN" sz="6600" b="1" dirty="0">
                <a:latin typeface="Arial" panose="020B0604020202020204" pitchFamily="34" charset="0"/>
                <a:ea typeface="宋体" panose="02010600030101010101" pitchFamily="2" charset="-122"/>
              </a:rPr>
              <a:t>1=</a:t>
            </a:r>
            <a:r>
              <a:rPr lang="en-US" altLang="zh-CN" sz="66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66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07" name="Text Box 55"/>
          <p:cNvSpPr txBox="1"/>
          <p:nvPr/>
        </p:nvSpPr>
        <p:spPr>
          <a:xfrm>
            <a:off x="4559300" y="5534025"/>
            <a:ext cx="3698875" cy="1166813"/>
          </a:xfrm>
          <a:prstGeom prst="rect">
            <a:avLst/>
          </a:prstGeom>
          <a:noFill/>
          <a:ln w="9525">
            <a:noFill/>
          </a:ln>
        </p:spPr>
        <p:txBody>
          <a:bodyPr lIns="150016" tIns="75008" rIns="150016" bIns="75008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6600" b="1" dirty="0">
                <a:latin typeface="Arial" panose="020B0604020202020204" pitchFamily="34" charset="0"/>
                <a:ea typeface="宋体" panose="02010600030101010101" pitchFamily="2" charset="-122"/>
              </a:rPr>
              <a:t>4 </a:t>
            </a:r>
            <a:r>
              <a:rPr lang="en-US" altLang="zh-CN" sz="6600" b="1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en-US" altLang="zh-CN" sz="6600" b="1" dirty="0">
                <a:latin typeface="Arial" panose="020B0604020202020204" pitchFamily="34" charset="0"/>
                <a:ea typeface="宋体" panose="02010600030101010101" pitchFamily="2" charset="-122"/>
              </a:rPr>
              <a:t>2=</a:t>
            </a:r>
            <a:r>
              <a:rPr lang="en-US" altLang="zh-CN" sz="66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66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08" name="Text Box 56"/>
          <p:cNvSpPr txBox="1"/>
          <p:nvPr/>
        </p:nvSpPr>
        <p:spPr>
          <a:xfrm>
            <a:off x="8389938" y="5534025"/>
            <a:ext cx="3433762" cy="1166813"/>
          </a:xfrm>
          <a:prstGeom prst="rect">
            <a:avLst/>
          </a:prstGeom>
          <a:noFill/>
          <a:ln w="9525">
            <a:noFill/>
          </a:ln>
        </p:spPr>
        <p:txBody>
          <a:bodyPr lIns="150016" tIns="75008" rIns="150016" bIns="75008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6600" b="1" dirty="0"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r>
              <a:rPr lang="en-US" altLang="zh-CN" sz="6600" b="1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en-US" altLang="zh-CN" sz="6600" b="1" dirty="0">
                <a:latin typeface="Arial" panose="020B0604020202020204" pitchFamily="34" charset="0"/>
                <a:ea typeface="宋体" panose="02010600030101010101" pitchFamily="2" charset="-122"/>
              </a:rPr>
              <a:t>3=</a:t>
            </a:r>
            <a:r>
              <a:rPr lang="en-US" altLang="zh-CN" sz="66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zh-CN" sz="66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09" name="Text Box 57"/>
          <p:cNvSpPr txBox="1"/>
          <p:nvPr/>
        </p:nvSpPr>
        <p:spPr>
          <a:xfrm>
            <a:off x="11691938" y="5534025"/>
            <a:ext cx="3435350" cy="1166813"/>
          </a:xfrm>
          <a:prstGeom prst="rect">
            <a:avLst/>
          </a:prstGeom>
          <a:noFill/>
          <a:ln w="9525">
            <a:noFill/>
          </a:ln>
        </p:spPr>
        <p:txBody>
          <a:bodyPr lIns="150016" tIns="75008" rIns="150016" bIns="75008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6600" b="1" dirty="0"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r>
              <a:rPr lang="en-US" altLang="zh-CN" sz="6600" b="1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en-US" altLang="zh-CN" sz="6600" b="1" dirty="0">
                <a:latin typeface="Arial" panose="020B0604020202020204" pitchFamily="34" charset="0"/>
                <a:ea typeface="宋体" panose="02010600030101010101" pitchFamily="2" charset="-122"/>
              </a:rPr>
              <a:t>4=</a:t>
            </a:r>
            <a:r>
              <a:rPr lang="en-US" altLang="zh-CN" sz="66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sz="66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3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3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7" grpId="0"/>
      <p:bldP spid="23578" grpId="0"/>
      <p:bldP spid="23606" grpId="0"/>
      <p:bldP spid="23607" grpId="0"/>
      <p:bldP spid="23608" grpId="0"/>
      <p:bldP spid="236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图片 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675" y="920750"/>
            <a:ext cx="1727200" cy="130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文本框 71690"/>
          <p:cNvSpPr txBox="1"/>
          <p:nvPr/>
        </p:nvSpPr>
        <p:spPr>
          <a:xfrm>
            <a:off x="1116013" y="1133475"/>
            <a:ext cx="38560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1500505">
              <a:spcBef>
                <a:spcPct val="5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回顾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5" name="矩形 5"/>
          <p:cNvSpPr/>
          <p:nvPr/>
        </p:nvSpPr>
        <p:spPr>
          <a:xfrm>
            <a:off x="4140200" y="993775"/>
            <a:ext cx="11377613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6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哪两个量成正比例？</a:t>
            </a:r>
            <a:endParaRPr lang="zh-CN" altLang="en-US" sz="60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2865438"/>
            <a:ext cx="7753350" cy="2808288"/>
          </a:xfrm>
          <a:prstGeom prst="rect">
            <a:avLst/>
          </a:prstGeom>
          <a:noFill/>
          <a:ln w="9525">
            <a:solidFill>
              <a:schemeClr val="accent5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5475" y="2921000"/>
            <a:ext cx="8280400" cy="2752725"/>
          </a:xfrm>
          <a:prstGeom prst="rect">
            <a:avLst/>
          </a:prstGeom>
          <a:noFill/>
          <a:ln w="9525">
            <a:solidFill>
              <a:schemeClr val="accent5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6278563"/>
            <a:ext cx="7845425" cy="2635250"/>
          </a:xfrm>
          <a:prstGeom prst="rect">
            <a:avLst/>
          </a:prstGeom>
          <a:noFill/>
          <a:ln w="9525">
            <a:solidFill>
              <a:schemeClr val="accent5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5475" y="6276975"/>
            <a:ext cx="8064500" cy="2636838"/>
          </a:xfrm>
          <a:prstGeom prst="rect">
            <a:avLst/>
          </a:prstGeom>
          <a:noFill/>
          <a:ln w="9525">
            <a:solidFill>
              <a:schemeClr val="accent5">
                <a:lumMod val="90000"/>
              </a:schemeClr>
            </a:solidFill>
            <a:miter lim="800000"/>
            <a:headEnd/>
            <a:tailEnd/>
          </a:ln>
        </p:spPr>
      </p:pic>
      <p:sp>
        <p:nvSpPr>
          <p:cNvPr id="28680" name="文本框 1"/>
          <p:cNvSpPr txBox="1"/>
          <p:nvPr/>
        </p:nvSpPr>
        <p:spPr>
          <a:xfrm>
            <a:off x="503238" y="2368550"/>
            <a:ext cx="931862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1" name="文本框 2"/>
          <p:cNvSpPr txBox="1"/>
          <p:nvPr/>
        </p:nvSpPr>
        <p:spPr>
          <a:xfrm>
            <a:off x="7923213" y="2368550"/>
            <a:ext cx="931862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2" name="文本框 3"/>
          <p:cNvSpPr txBox="1"/>
          <p:nvPr/>
        </p:nvSpPr>
        <p:spPr>
          <a:xfrm>
            <a:off x="254000" y="5673725"/>
            <a:ext cx="931863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3" name="文本框 4"/>
          <p:cNvSpPr txBox="1"/>
          <p:nvPr/>
        </p:nvSpPr>
        <p:spPr>
          <a:xfrm>
            <a:off x="7923213" y="5673725"/>
            <a:ext cx="931862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图片 64541" descr="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5063" y="2217738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3" y="1512888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513"/>
            <a:ext cx="2339975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6156325" y="5241925"/>
            <a:ext cx="6265863" cy="1200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1500505">
              <a:spcBef>
                <a:spcPct val="50000"/>
              </a:spcBef>
            </a:pPr>
            <a:r>
              <a:rPr lang="zh-CN" altLang="en-US" sz="7200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谢谢指导</a:t>
            </a:r>
            <a:endParaRPr lang="zh-CN" altLang="en-US" sz="7200" b="1" dirty="0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雨的印记.mp3"/>
          <p:cNvPicPr/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11187" y="11579225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9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45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2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704850"/>
            <a:ext cx="5040312" cy="144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71690"/>
          <p:cNvSpPr txBox="1"/>
          <p:nvPr/>
        </p:nvSpPr>
        <p:spPr>
          <a:xfrm>
            <a:off x="1116013" y="993775"/>
            <a:ext cx="38560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1500505">
              <a:spcBef>
                <a:spcPct val="5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活动一：石头剪刀布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7" name="图片 4" descr="1-39"/>
          <p:cNvPicPr>
            <a:picLocks noChangeAspect="1"/>
          </p:cNvPicPr>
          <p:nvPr/>
        </p:nvPicPr>
        <p:blipFill>
          <a:blip r:embed="rId2"/>
          <a:srcRect l="67203"/>
          <a:stretch>
            <a:fillRect/>
          </a:stretch>
        </p:blipFill>
        <p:spPr>
          <a:xfrm>
            <a:off x="3708400" y="2036763"/>
            <a:ext cx="9217025" cy="6373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5"/>
          <p:cNvSpPr/>
          <p:nvPr/>
        </p:nvSpPr>
        <p:spPr>
          <a:xfrm>
            <a:off x="4572000" y="3946525"/>
            <a:ext cx="7129463" cy="212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每赢一次得</a:t>
            </a:r>
            <a:r>
              <a:rPr lang="en-US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分，计时</a:t>
            </a:r>
            <a:r>
              <a:rPr lang="en-US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20</a:t>
            </a:r>
            <a:r>
              <a:rPr lang="zh-CN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秒。</a:t>
            </a:r>
            <a:endParaRPr lang="en-US" altLang="zh-CN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看看</a:t>
            </a:r>
            <a:r>
              <a:rPr lang="zh-CN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你赢了几次</a:t>
            </a:r>
            <a:r>
              <a:rPr lang="en-US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得</a:t>
            </a: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了</a:t>
            </a:r>
            <a:r>
              <a:rPr lang="zh-CN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多少分</a:t>
            </a:r>
            <a:r>
              <a:rPr lang="en-US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09800" y="8094663"/>
            <a:ext cx="13346113" cy="11985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7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赢的次数</a:t>
            </a:r>
            <a:r>
              <a:rPr lang="zh-CN" altLang="en-US" sz="7200" dirty="0">
                <a:latin typeface="Arial" panose="020B0604020202020204" pitchFamily="34" charset="0"/>
                <a:ea typeface="宋体" panose="02010600030101010101" pitchFamily="2" charset="-122"/>
              </a:rPr>
              <a:t>变化，</a:t>
            </a:r>
            <a:r>
              <a:rPr lang="zh-CN" altLang="en-US" sz="7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得分</a:t>
            </a:r>
            <a:r>
              <a:rPr lang="zh-CN" altLang="en-US" sz="7200" dirty="0">
                <a:latin typeface="Arial" panose="020B0604020202020204" pitchFamily="34" charset="0"/>
                <a:ea typeface="宋体" panose="02010600030101010101" pitchFamily="2" charset="-122"/>
              </a:rPr>
              <a:t>也随着变化。</a:t>
            </a:r>
            <a:endParaRPr lang="zh-CN" altLang="en-US" sz="7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675" y="920750"/>
            <a:ext cx="2952750" cy="130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文本框 71690"/>
          <p:cNvSpPr txBox="1"/>
          <p:nvPr/>
        </p:nvSpPr>
        <p:spPr>
          <a:xfrm>
            <a:off x="1116013" y="1133475"/>
            <a:ext cx="38560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1500505">
              <a:spcBef>
                <a:spcPct val="5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活动二：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5" name="矩形 5"/>
          <p:cNvSpPr/>
          <p:nvPr/>
        </p:nvSpPr>
        <p:spPr>
          <a:xfrm>
            <a:off x="4111625" y="361950"/>
            <a:ext cx="12366625" cy="212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、读一读四个材料中的两个量</a:t>
            </a:r>
            <a:r>
              <a:rPr lang="zh-CN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zh-CN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、比一比每个材料中的两个量是相关联的量吗？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2938463"/>
            <a:ext cx="7693025" cy="2786063"/>
          </a:xfrm>
          <a:prstGeom prst="rect">
            <a:avLst/>
          </a:prstGeom>
          <a:noFill/>
          <a:ln w="9525">
            <a:solidFill>
              <a:schemeClr val="accent5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5475" y="2938463"/>
            <a:ext cx="8232775" cy="2735263"/>
          </a:xfrm>
          <a:prstGeom prst="rect">
            <a:avLst/>
          </a:prstGeom>
          <a:noFill/>
          <a:ln w="9525">
            <a:solidFill>
              <a:schemeClr val="accent5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388" y="6178550"/>
            <a:ext cx="7716838" cy="2867025"/>
          </a:xfrm>
          <a:prstGeom prst="rect">
            <a:avLst/>
          </a:prstGeom>
          <a:noFill/>
          <a:ln w="9525">
            <a:solidFill>
              <a:schemeClr val="accent5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61375" y="6178550"/>
            <a:ext cx="8064500" cy="2867025"/>
          </a:xfrm>
          <a:prstGeom prst="rect">
            <a:avLst/>
          </a:prstGeom>
          <a:noFill/>
          <a:ln w="9525">
            <a:solidFill>
              <a:schemeClr val="accent5">
                <a:lumMod val="90000"/>
              </a:schemeClr>
            </a:solidFill>
            <a:miter lim="800000"/>
            <a:headEnd/>
            <a:tailEnd/>
          </a:ln>
        </p:spPr>
      </p:pic>
      <p:sp>
        <p:nvSpPr>
          <p:cNvPr id="8200" name="文本框 1"/>
          <p:cNvSpPr txBox="1"/>
          <p:nvPr/>
        </p:nvSpPr>
        <p:spPr>
          <a:xfrm>
            <a:off x="306388" y="2220913"/>
            <a:ext cx="842962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1" name="文本框 2"/>
          <p:cNvSpPr txBox="1"/>
          <p:nvPr/>
        </p:nvSpPr>
        <p:spPr>
          <a:xfrm>
            <a:off x="8245475" y="2232025"/>
            <a:ext cx="842963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2" name="文本框 3"/>
          <p:cNvSpPr txBox="1"/>
          <p:nvPr/>
        </p:nvSpPr>
        <p:spPr>
          <a:xfrm>
            <a:off x="-14287" y="5956300"/>
            <a:ext cx="842962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3" name="文本框 4"/>
          <p:cNvSpPr txBox="1"/>
          <p:nvPr/>
        </p:nvSpPr>
        <p:spPr>
          <a:xfrm>
            <a:off x="8316913" y="5956300"/>
            <a:ext cx="842962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20750"/>
            <a:ext cx="2952750" cy="130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 71690"/>
          <p:cNvSpPr txBox="1"/>
          <p:nvPr/>
        </p:nvSpPr>
        <p:spPr>
          <a:xfrm>
            <a:off x="468313" y="1138238"/>
            <a:ext cx="3856037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1500505">
              <a:spcBef>
                <a:spcPct val="5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活动二：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3" name="矩形 8"/>
          <p:cNvSpPr/>
          <p:nvPr/>
        </p:nvSpPr>
        <p:spPr>
          <a:xfrm>
            <a:off x="727075" y="2220913"/>
            <a:ext cx="15625763" cy="14938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72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思考：怎样的两种量是相关联的量</a:t>
            </a:r>
            <a:r>
              <a:rPr lang="en-US" altLang="zh-CN" sz="72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en-US" sz="72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93788" y="4779963"/>
            <a:ext cx="14928850" cy="2860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72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一种量变化，另一种量也</a:t>
            </a:r>
            <a:r>
              <a:rPr lang="zh-CN" altLang="en-US" sz="7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随着变化</a:t>
            </a:r>
            <a:r>
              <a:rPr lang="zh-CN" altLang="en-US" sz="72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72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72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我们就说这两种量是相</a:t>
            </a:r>
            <a:r>
              <a:rPr lang="zh-CN" altLang="en-US" sz="7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关联</a:t>
            </a:r>
            <a:r>
              <a:rPr lang="zh-CN" altLang="en-US" sz="72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的量。</a:t>
            </a:r>
            <a:endParaRPr lang="zh-CN" altLang="en-US" sz="7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633413"/>
            <a:ext cx="2808288" cy="1300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文本框 71690"/>
          <p:cNvSpPr txBox="1"/>
          <p:nvPr/>
        </p:nvSpPr>
        <p:spPr>
          <a:xfrm>
            <a:off x="1044575" y="849313"/>
            <a:ext cx="3856038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1500505">
              <a:spcBef>
                <a:spcPct val="5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291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50" y="1700213"/>
            <a:ext cx="12853988" cy="3255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1611313" y="5557838"/>
            <a:ext cx="15681325" cy="1752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5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zh-CN" sz="5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观察表中数据，思考这两种量是按什么规律变</a:t>
            </a:r>
            <a:endParaRPr lang="zh-CN" altLang="zh-CN" sz="54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5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化的？</a:t>
            </a:r>
            <a:endParaRPr lang="zh-CN" altLang="en-US" sz="54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3" name="Rectangle 1"/>
          <p:cNvSpPr/>
          <p:nvPr/>
        </p:nvSpPr>
        <p:spPr>
          <a:xfrm>
            <a:off x="1241425" y="7435850"/>
            <a:ext cx="15370175" cy="1752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04800"/>
            <a:r>
              <a:rPr lang="en-US" altLang="zh-CN" sz="5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5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请写出几组对应的</a:t>
            </a:r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路程和时间</a:t>
            </a:r>
            <a:r>
              <a:rPr lang="zh-CN" altLang="en-US" sz="5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的比，并求出</a:t>
            </a:r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   值</a:t>
            </a:r>
            <a:r>
              <a:rPr lang="zh-CN" altLang="en-US" sz="5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，看看还能发现什么。</a:t>
            </a:r>
            <a:r>
              <a:rPr lang="en-US" altLang="zh-CN" sz="5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</a:t>
            </a:r>
            <a:endParaRPr lang="zh-CN" altLang="en-US" sz="54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3050"/>
            <a:ext cx="2808288" cy="130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文本框 71690"/>
          <p:cNvSpPr txBox="1"/>
          <p:nvPr/>
        </p:nvSpPr>
        <p:spPr>
          <a:xfrm>
            <a:off x="684213" y="488950"/>
            <a:ext cx="38560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1500505">
              <a:spcBef>
                <a:spcPct val="5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试一试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/>
          <a:srcRect l="10106" t="29704" r="32671" b="28151"/>
          <a:stretch>
            <a:fillRect/>
          </a:stretch>
        </p:blipFill>
        <p:spPr>
          <a:xfrm>
            <a:off x="101600" y="1573213"/>
            <a:ext cx="16576675" cy="7610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文本框 1"/>
          <p:cNvSpPr txBox="1"/>
          <p:nvPr/>
        </p:nvSpPr>
        <p:spPr>
          <a:xfrm>
            <a:off x="9626600" y="3584575"/>
            <a:ext cx="1211263" cy="5826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1.6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1" name="文本框 2"/>
          <p:cNvSpPr txBox="1"/>
          <p:nvPr/>
        </p:nvSpPr>
        <p:spPr>
          <a:xfrm>
            <a:off x="11366500" y="3571875"/>
            <a:ext cx="1055688" cy="5826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2.0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2" name="文本框 3"/>
          <p:cNvSpPr txBox="1"/>
          <p:nvPr/>
        </p:nvSpPr>
        <p:spPr>
          <a:xfrm>
            <a:off x="12969875" y="3584575"/>
            <a:ext cx="963613" cy="5826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2.4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3" name="Picture 1"/>
          <p:cNvPicPr>
            <a:picLocks noChangeAspect="1"/>
          </p:cNvPicPr>
          <p:nvPr/>
        </p:nvPicPr>
        <p:blipFill>
          <a:blip r:embed="rId2"/>
          <a:srcRect l="10106" t="29704" r="32671" b="28151"/>
          <a:stretch>
            <a:fillRect/>
          </a:stretch>
        </p:blipFill>
        <p:spPr>
          <a:xfrm>
            <a:off x="228600" y="1700213"/>
            <a:ext cx="16576675" cy="7610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1"/>
          <p:cNvPicPr>
            <a:picLocks noChangeAspect="1"/>
          </p:cNvPicPr>
          <p:nvPr/>
        </p:nvPicPr>
        <p:blipFill>
          <a:blip r:embed="rId2"/>
          <a:srcRect l="10106" t="29704" r="32671" b="28151"/>
          <a:stretch>
            <a:fillRect/>
          </a:stretch>
        </p:blipFill>
        <p:spPr>
          <a:xfrm>
            <a:off x="355600" y="1827213"/>
            <a:ext cx="16576675" cy="7610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3050"/>
            <a:ext cx="2808288" cy="130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71690"/>
          <p:cNvSpPr txBox="1"/>
          <p:nvPr/>
        </p:nvSpPr>
        <p:spPr>
          <a:xfrm>
            <a:off x="684213" y="488950"/>
            <a:ext cx="38560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1500505">
              <a:spcBef>
                <a:spcPct val="5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试一试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2"/>
          <a:srcRect l="10106" t="29704" r="32671" b="28151"/>
          <a:stretch>
            <a:fillRect/>
          </a:stretch>
        </p:blipFill>
        <p:spPr>
          <a:xfrm>
            <a:off x="101600" y="1573213"/>
            <a:ext cx="16576675" cy="7610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文本框 1"/>
          <p:cNvSpPr txBox="1"/>
          <p:nvPr/>
        </p:nvSpPr>
        <p:spPr>
          <a:xfrm>
            <a:off x="9626600" y="3584575"/>
            <a:ext cx="1211263" cy="5826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1.6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9" name="文本框 2"/>
          <p:cNvSpPr txBox="1"/>
          <p:nvPr/>
        </p:nvSpPr>
        <p:spPr>
          <a:xfrm>
            <a:off x="11366500" y="3571875"/>
            <a:ext cx="1055688" cy="5826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2.0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0" name="文本框 3"/>
          <p:cNvSpPr txBox="1"/>
          <p:nvPr/>
        </p:nvSpPr>
        <p:spPr>
          <a:xfrm>
            <a:off x="12969875" y="3584575"/>
            <a:ext cx="963613" cy="5826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2.4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91" name="Picture 1"/>
          <p:cNvPicPr>
            <a:picLocks noChangeAspect="1"/>
          </p:cNvPicPr>
          <p:nvPr/>
        </p:nvPicPr>
        <p:blipFill>
          <a:blip r:embed="rId2"/>
          <a:srcRect l="10106" t="29704" r="32671" b="28151"/>
          <a:stretch>
            <a:fillRect/>
          </a:stretch>
        </p:blipFill>
        <p:spPr>
          <a:xfrm>
            <a:off x="228600" y="1700213"/>
            <a:ext cx="16576675" cy="7610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1"/>
          <p:cNvPicPr>
            <a:picLocks noChangeAspect="1"/>
          </p:cNvPicPr>
          <p:nvPr/>
        </p:nvPicPr>
        <p:blipFill>
          <a:blip r:embed="rId2"/>
          <a:srcRect l="10106" t="29704" r="32671" b="28151"/>
          <a:stretch>
            <a:fillRect/>
          </a:stretch>
        </p:blipFill>
        <p:spPr>
          <a:xfrm>
            <a:off x="355600" y="1847850"/>
            <a:ext cx="16576675" cy="7610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10161588" y="3876675"/>
            <a:ext cx="3908425" cy="593725"/>
            <a:chOff x="16003" y="6105"/>
            <a:chExt cx="6155" cy="935"/>
          </a:xfrm>
        </p:grpSpPr>
        <p:sp>
          <p:nvSpPr>
            <p:cNvPr id="16394" name="文本框 6"/>
            <p:cNvSpPr txBox="1"/>
            <p:nvPr/>
          </p:nvSpPr>
          <p:spPr>
            <a:xfrm>
              <a:off x="16002" y="6105"/>
              <a:ext cx="1897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1.6</a:t>
              </a:r>
              <a:endPara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5" name="文本框 7"/>
            <p:cNvSpPr txBox="1"/>
            <p:nvPr/>
          </p:nvSpPr>
          <p:spPr>
            <a:xfrm>
              <a:off x="18297" y="6120"/>
              <a:ext cx="1605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2.0</a:t>
              </a:r>
              <a:endPara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6" name="文本框 8"/>
            <p:cNvSpPr txBox="1"/>
            <p:nvPr/>
          </p:nvSpPr>
          <p:spPr>
            <a:xfrm>
              <a:off x="20907" y="6105"/>
              <a:ext cx="1250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2.4</a:t>
              </a:r>
              <a:endPara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" name="月光.mp3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54213" y="10714038"/>
            <a:ext cx="619125" cy="61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7524750" y="10066338"/>
            <a:ext cx="3067050" cy="155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图片 2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633413"/>
            <a:ext cx="2233613" cy="1300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文本框 71690"/>
          <p:cNvSpPr txBox="1"/>
          <p:nvPr/>
        </p:nvSpPr>
        <p:spPr>
          <a:xfrm>
            <a:off x="1044575" y="849313"/>
            <a:ext cx="3856038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1500505">
              <a:spcBef>
                <a:spcPct val="5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练一练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/>
          <a:srcRect l="9056" t="33209" r="32669" b="38231"/>
          <a:stretch>
            <a:fillRect/>
          </a:stretch>
        </p:blipFill>
        <p:spPr>
          <a:xfrm>
            <a:off x="3348038" y="0"/>
            <a:ext cx="11757025" cy="3441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3"/>
          <p:cNvGrpSpPr/>
          <p:nvPr/>
        </p:nvGrpSpPr>
        <p:grpSpPr>
          <a:xfrm>
            <a:off x="5260975" y="3144838"/>
            <a:ext cx="6076950" cy="2295525"/>
            <a:chOff x="1520" y="1434"/>
            <a:chExt cx="2086" cy="1046"/>
          </a:xfrm>
        </p:grpSpPr>
        <p:grpSp>
          <p:nvGrpSpPr>
            <p:cNvPr id="18437" name="Group 41"/>
            <p:cNvGrpSpPr/>
            <p:nvPr/>
          </p:nvGrpSpPr>
          <p:grpSpPr>
            <a:xfrm>
              <a:off x="1520" y="1434"/>
              <a:ext cx="2086" cy="1046"/>
              <a:chOff x="1429" y="1434"/>
              <a:chExt cx="2086" cy="1046"/>
            </a:xfrm>
          </p:grpSpPr>
          <p:sp>
            <p:nvSpPr>
              <p:cNvPr id="18438" name="Text Box 18"/>
              <p:cNvSpPr txBox="1"/>
              <p:nvPr/>
            </p:nvSpPr>
            <p:spPr>
              <a:xfrm>
                <a:off x="1429" y="1434"/>
                <a:ext cx="1086" cy="5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7200" dirty="0">
                    <a:latin typeface="Arial" panose="020B0604020202020204" pitchFamily="34" charset="0"/>
                    <a:ea typeface="黑体" panose="02010609060101010101" pitchFamily="49" charset="-122"/>
                  </a:rPr>
                  <a:t>50</a:t>
                </a:r>
                <a:endParaRPr lang="en-US" altLang="zh-CN" sz="7200" dirty="0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8439" name="Text Box 19"/>
              <p:cNvSpPr txBox="1"/>
              <p:nvPr/>
            </p:nvSpPr>
            <p:spPr>
              <a:xfrm>
                <a:off x="1674" y="1933"/>
                <a:ext cx="961" cy="5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7200" dirty="0">
                    <a:latin typeface="Arial" panose="020B0604020202020204" pitchFamily="34" charset="0"/>
                    <a:ea typeface="黑体" panose="02010609060101010101" pitchFamily="49" charset="-122"/>
                  </a:rPr>
                  <a:t> 2</a:t>
                </a:r>
                <a:endParaRPr lang="en-US" altLang="zh-CN" sz="7200" dirty="0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8440" name="Text Box 21"/>
              <p:cNvSpPr txBox="1"/>
              <p:nvPr/>
            </p:nvSpPr>
            <p:spPr>
              <a:xfrm>
                <a:off x="2192" y="1693"/>
                <a:ext cx="1323" cy="5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7200" dirty="0">
                    <a:latin typeface="Arial" panose="020B0604020202020204" pitchFamily="34" charset="0"/>
                    <a:ea typeface="黑体" panose="02010609060101010101" pitchFamily="49" charset="-122"/>
                  </a:rPr>
                  <a:t>=</a:t>
                </a:r>
                <a:r>
                  <a:rPr lang="en-US" altLang="zh-CN" sz="7200" dirty="0">
                    <a:solidFill>
                      <a:srgbClr val="FF3300"/>
                    </a:solidFill>
                    <a:latin typeface="Arial" panose="020B0604020202020204" pitchFamily="34" charset="0"/>
                    <a:ea typeface="黑体" panose="02010609060101010101" pitchFamily="49" charset="-122"/>
                  </a:rPr>
                  <a:t>25</a:t>
                </a:r>
                <a:endParaRPr lang="en-US" altLang="zh-CN" sz="7200" dirty="0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8441" name="Line 20"/>
            <p:cNvSpPr/>
            <p:nvPr/>
          </p:nvSpPr>
          <p:spPr>
            <a:xfrm>
              <a:off x="1663" y="1920"/>
              <a:ext cx="627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42"/>
          <p:cNvGrpSpPr/>
          <p:nvPr/>
        </p:nvGrpSpPr>
        <p:grpSpPr>
          <a:xfrm>
            <a:off x="862013" y="3144838"/>
            <a:ext cx="6340475" cy="2295525"/>
            <a:chOff x="-23" y="1434"/>
            <a:chExt cx="2177" cy="1046"/>
          </a:xfrm>
        </p:grpSpPr>
        <p:sp>
          <p:nvSpPr>
            <p:cNvPr id="18443" name="Text Box 23"/>
            <p:cNvSpPr txBox="1"/>
            <p:nvPr/>
          </p:nvSpPr>
          <p:spPr>
            <a:xfrm>
              <a:off x="-23" y="1434"/>
              <a:ext cx="1086" cy="5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7200" dirty="0">
                  <a:latin typeface="Arial" panose="020B0604020202020204" pitchFamily="34" charset="0"/>
                  <a:ea typeface="黑体" panose="02010609060101010101" pitchFamily="49" charset="-122"/>
                </a:rPr>
                <a:t>25</a:t>
              </a:r>
              <a:endParaRPr lang="en-US" altLang="zh-CN" sz="72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8444" name="Text Box 24"/>
            <p:cNvSpPr txBox="1"/>
            <p:nvPr/>
          </p:nvSpPr>
          <p:spPr>
            <a:xfrm>
              <a:off x="158" y="1933"/>
              <a:ext cx="571" cy="5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7200" dirty="0">
                  <a:latin typeface="Arial" panose="020B0604020202020204" pitchFamily="34" charset="0"/>
                  <a:ea typeface="黑体" panose="02010609060101010101" pitchFamily="49" charset="-122"/>
                </a:rPr>
                <a:t> 1</a:t>
              </a:r>
              <a:endParaRPr lang="en-US" altLang="zh-CN" sz="72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8445" name="Line 25"/>
            <p:cNvSpPr/>
            <p:nvPr/>
          </p:nvSpPr>
          <p:spPr>
            <a:xfrm>
              <a:off x="204" y="1920"/>
              <a:ext cx="54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46" name="Text Box 26"/>
            <p:cNvSpPr txBox="1"/>
            <p:nvPr/>
          </p:nvSpPr>
          <p:spPr>
            <a:xfrm>
              <a:off x="831" y="1693"/>
              <a:ext cx="1323" cy="5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7200" dirty="0">
                  <a:latin typeface="Arial" panose="020B0604020202020204" pitchFamily="34" charset="0"/>
                  <a:ea typeface="黑体" panose="02010609060101010101" pitchFamily="49" charset="-122"/>
                </a:rPr>
                <a:t>=</a:t>
              </a:r>
              <a:r>
                <a:rPr lang="en-US" altLang="zh-CN" sz="7200" dirty="0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25</a:t>
              </a:r>
              <a:endParaRPr lang="en-US" altLang="zh-CN" sz="720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9883775" y="3144838"/>
            <a:ext cx="5680075" cy="2295525"/>
            <a:chOff x="767" y="1933"/>
            <a:chExt cx="2340" cy="1046"/>
          </a:xfrm>
        </p:grpSpPr>
        <p:sp>
          <p:nvSpPr>
            <p:cNvPr id="18448" name="Text Box 28"/>
            <p:cNvSpPr txBox="1"/>
            <p:nvPr/>
          </p:nvSpPr>
          <p:spPr>
            <a:xfrm>
              <a:off x="793" y="1933"/>
              <a:ext cx="1303" cy="5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7200" dirty="0">
                  <a:latin typeface="Arial" panose="020B0604020202020204" pitchFamily="34" charset="0"/>
                  <a:ea typeface="黑体" panose="02010609060101010101" pitchFamily="49" charset="-122"/>
                </a:rPr>
                <a:t>100</a:t>
              </a:r>
              <a:endParaRPr lang="en-US" altLang="zh-CN" sz="72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8449" name="Text Box 29"/>
            <p:cNvSpPr txBox="1"/>
            <p:nvPr/>
          </p:nvSpPr>
          <p:spPr>
            <a:xfrm>
              <a:off x="898" y="2432"/>
              <a:ext cx="1153" cy="5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7200" dirty="0">
                  <a:latin typeface="Arial" panose="020B0604020202020204" pitchFamily="34" charset="0"/>
                  <a:ea typeface="黑体" panose="02010609060101010101" pitchFamily="49" charset="-122"/>
                </a:rPr>
                <a:t> 4</a:t>
              </a:r>
              <a:endParaRPr lang="en-US" altLang="zh-CN" sz="72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8450" name="Line 30"/>
            <p:cNvSpPr/>
            <p:nvPr/>
          </p:nvSpPr>
          <p:spPr>
            <a:xfrm>
              <a:off x="767" y="2419"/>
              <a:ext cx="752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51" name="Text Box 31"/>
            <p:cNvSpPr txBox="1"/>
            <p:nvPr/>
          </p:nvSpPr>
          <p:spPr>
            <a:xfrm>
              <a:off x="1519" y="2192"/>
              <a:ext cx="1588" cy="5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7200" dirty="0">
                  <a:latin typeface="Arial" panose="020B0604020202020204" pitchFamily="34" charset="0"/>
                  <a:ea typeface="黑体" panose="02010609060101010101" pitchFamily="49" charset="-122"/>
                </a:rPr>
                <a:t>=</a:t>
              </a:r>
              <a:r>
                <a:rPr lang="en-US" altLang="zh-CN" sz="7200" dirty="0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25</a:t>
              </a:r>
              <a:endParaRPr lang="en-US" altLang="zh-CN" sz="720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4333875" y="5235575"/>
            <a:ext cx="11760200" cy="2293938"/>
            <a:chOff x="1202" y="346"/>
            <a:chExt cx="3856" cy="1046"/>
          </a:xfrm>
        </p:grpSpPr>
        <p:sp>
          <p:nvSpPr>
            <p:cNvPr id="18453" name="Text Box 34"/>
            <p:cNvSpPr txBox="1"/>
            <p:nvPr/>
          </p:nvSpPr>
          <p:spPr>
            <a:xfrm>
              <a:off x="2200" y="663"/>
              <a:ext cx="2858" cy="5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7200" b="1" dirty="0">
                  <a:latin typeface="Arial" panose="020B0604020202020204" pitchFamily="34" charset="0"/>
                  <a:ea typeface="宋体" panose="02010600030101010101" pitchFamily="2" charset="-122"/>
                </a:rPr>
                <a:t>=</a:t>
              </a:r>
              <a:r>
                <a:rPr lang="zh-CN" altLang="en-US" sz="7200" b="1" dirty="0">
                  <a:latin typeface="Arial" panose="020B0604020202020204" pitchFamily="34" charset="0"/>
                  <a:ea typeface="宋体" panose="02010600030101010101" pitchFamily="2" charset="-122"/>
                </a:rPr>
                <a:t>工作效率</a:t>
              </a:r>
              <a:r>
                <a:rPr lang="zh-CN" altLang="en-US" sz="7200" b="1" dirty="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（一定）</a:t>
              </a:r>
              <a:endParaRPr lang="zh-CN" altLang="en-US" sz="72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54" name="Line 35"/>
            <p:cNvSpPr/>
            <p:nvPr/>
          </p:nvSpPr>
          <p:spPr>
            <a:xfrm>
              <a:off x="1202" y="845"/>
              <a:ext cx="86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55" name="Text Box 36"/>
            <p:cNvSpPr txBox="1"/>
            <p:nvPr/>
          </p:nvSpPr>
          <p:spPr>
            <a:xfrm>
              <a:off x="1202" y="845"/>
              <a:ext cx="1216" cy="5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7200" b="1" dirty="0">
                  <a:latin typeface="Arial" panose="020B0604020202020204" pitchFamily="34" charset="0"/>
                  <a:ea typeface="宋体" panose="02010600030101010101" pitchFamily="2" charset="-122"/>
                </a:rPr>
                <a:t>时间</a:t>
              </a:r>
              <a:endParaRPr lang="zh-CN" altLang="en-US" sz="72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56" name="Text Box 37"/>
            <p:cNvSpPr txBox="1"/>
            <p:nvPr/>
          </p:nvSpPr>
          <p:spPr>
            <a:xfrm>
              <a:off x="1202" y="346"/>
              <a:ext cx="1216" cy="5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7200" b="1" dirty="0">
                  <a:latin typeface="Arial" panose="020B0604020202020204" pitchFamily="34" charset="0"/>
                  <a:ea typeface="宋体" panose="02010600030101010101" pitchFamily="2" charset="-122"/>
                </a:rPr>
                <a:t>数量</a:t>
              </a:r>
              <a:endParaRPr lang="zh-CN" altLang="en-US" sz="72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" name="Text Box 38"/>
          <p:cNvSpPr txBox="1"/>
          <p:nvPr/>
        </p:nvSpPr>
        <p:spPr>
          <a:xfrm>
            <a:off x="1293813" y="5775325"/>
            <a:ext cx="3040062" cy="1258888"/>
          </a:xfrm>
          <a:prstGeom prst="rect">
            <a:avLst/>
          </a:prstGeom>
          <a:noFill/>
          <a:ln w="9525">
            <a:noFill/>
          </a:ln>
        </p:spPr>
        <p:txBody>
          <a:bodyPr lIns="150016" tIns="75008" rIns="150016" bIns="75008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7200" b="1" dirty="0">
                <a:latin typeface="Arial" panose="020B0604020202020204" pitchFamily="34" charset="0"/>
                <a:ea typeface="楷体_GB2312"/>
              </a:rPr>
              <a:t>因为：</a:t>
            </a:r>
            <a:endParaRPr lang="zh-CN" altLang="en-US" sz="7200" b="1" dirty="0">
              <a:latin typeface="Arial" panose="020B0604020202020204" pitchFamily="34" charset="0"/>
              <a:ea typeface="楷体_GB2312"/>
            </a:endParaRPr>
          </a:p>
        </p:txBody>
      </p:sp>
      <p:sp>
        <p:nvSpPr>
          <p:cNvPr id="30" name="Text Box 39"/>
          <p:cNvSpPr txBox="1"/>
          <p:nvPr/>
        </p:nvSpPr>
        <p:spPr>
          <a:xfrm>
            <a:off x="1427163" y="7664450"/>
            <a:ext cx="13874750" cy="1258888"/>
          </a:xfrm>
          <a:prstGeom prst="rect">
            <a:avLst/>
          </a:prstGeom>
          <a:noFill/>
          <a:ln w="9525">
            <a:noFill/>
          </a:ln>
        </p:spPr>
        <p:txBody>
          <a:bodyPr lIns="150016" tIns="75008" rIns="150016" bIns="75008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7200" b="1" dirty="0">
                <a:latin typeface="Arial" panose="020B0604020202020204" pitchFamily="34" charset="0"/>
                <a:ea typeface="楷体_GB2312"/>
              </a:rPr>
              <a:t>所以：</a:t>
            </a:r>
            <a:r>
              <a:rPr lang="zh-CN" altLang="en-US" sz="7200" b="1" dirty="0">
                <a:solidFill>
                  <a:srgbClr val="0066FF"/>
                </a:solidFill>
                <a:latin typeface="Arial" panose="020B0604020202020204" pitchFamily="34" charset="0"/>
                <a:ea typeface="楷体_GB2312"/>
              </a:rPr>
              <a:t>数量</a:t>
            </a:r>
            <a:r>
              <a:rPr lang="zh-CN" altLang="en-US" sz="7200" b="1" dirty="0">
                <a:latin typeface="Arial" panose="020B0604020202020204" pitchFamily="34" charset="0"/>
                <a:ea typeface="楷体_GB2312"/>
              </a:rPr>
              <a:t>和</a:t>
            </a:r>
            <a:r>
              <a:rPr lang="zh-CN" altLang="en-US" sz="7200" b="1" dirty="0">
                <a:solidFill>
                  <a:srgbClr val="0066FF"/>
                </a:solidFill>
                <a:latin typeface="Arial" panose="020B0604020202020204" pitchFamily="34" charset="0"/>
                <a:ea typeface="楷体_GB2312"/>
              </a:rPr>
              <a:t>时间</a:t>
            </a:r>
            <a:r>
              <a:rPr lang="zh-CN" altLang="en-US" sz="7200" b="1" dirty="0">
                <a:latin typeface="Arial" panose="020B0604020202020204" pitchFamily="34" charset="0"/>
                <a:ea typeface="楷体_GB2312"/>
              </a:rPr>
              <a:t>成正比例。</a:t>
            </a:r>
            <a:endParaRPr lang="zh-CN" altLang="en-US" sz="7200" b="1" dirty="0">
              <a:latin typeface="Arial" panose="020B0604020202020204" pitchFamily="34" charset="0"/>
              <a:ea typeface="楷体_GB2312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2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3050"/>
            <a:ext cx="2233613" cy="130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文本框 71690"/>
          <p:cNvSpPr txBox="1"/>
          <p:nvPr/>
        </p:nvSpPr>
        <p:spPr>
          <a:xfrm>
            <a:off x="396875" y="488950"/>
            <a:ext cx="3856038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1500505">
              <a:spcBef>
                <a:spcPct val="5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练一练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 l="9581" t="61769" r="33194" b="15552"/>
          <a:stretch>
            <a:fillRect/>
          </a:stretch>
        </p:blipFill>
        <p:spPr>
          <a:xfrm>
            <a:off x="307975" y="1573213"/>
            <a:ext cx="16456025" cy="5048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random/>
  </p:transition>
</p:sld>
</file>

<file path=ppt/tags/tag1.xml><?xml version="1.0" encoding="utf-8"?>
<p:tagLst xmlns:p="http://schemas.openxmlformats.org/presentationml/2006/main">
  <p:tag name="KSO_WM_DOC_GUID" val="{a97a687a-d7b8-425f-96f7-4a741ba65db2}"/>
</p:tagLst>
</file>

<file path=ppt/theme/theme1.xml><?xml version="1.0" encoding="utf-8"?>
<a:theme xmlns:a="http://schemas.openxmlformats.org/drawingml/2006/main" name="www.33ppt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www.33ppt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33ppt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33ppt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33ppt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33ppt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33ppt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33ppt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33ppt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33ppt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33ppt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33ppt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33ppt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WPS 演示</Application>
  <PresentationFormat>自定义</PresentationFormat>
  <Paragraphs>169</Paragraphs>
  <Slides>15</Slides>
  <Notes>13</Notes>
  <HiddenSlides>0</HiddenSlides>
  <MMClips>2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黑体</vt:lpstr>
      <vt:lpstr>楷体_GB2312</vt:lpstr>
      <vt:lpstr>新宋体</vt:lpstr>
      <vt:lpstr>Times New Roman</vt:lpstr>
      <vt:lpstr>微软雅黑</vt:lpstr>
      <vt:lpstr>Arial Unicode MS</vt:lpstr>
      <vt:lpstr>Arial Unicode MS</vt:lpstr>
      <vt:lpstr>www.33ppt.com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creator>0</dc:creator>
  <cp:keywords>0</cp:keywords>
  <dc:description>0</dc:description>
  <dc:subject>0</dc:subject>
  <cp:category>0</cp:category>
  <cp:lastModifiedBy>叶子</cp:lastModifiedBy>
  <cp:revision>63</cp:revision>
  <dcterms:created xsi:type="dcterms:W3CDTF">2015-09-14T06:10:05Z</dcterms:created>
  <dcterms:modified xsi:type="dcterms:W3CDTF">2021-02-21T02:42:33Z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