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9" r:id="rId2"/>
    <p:sldId id="258" r:id="rId3"/>
    <p:sldId id="272" r:id="rId4"/>
    <p:sldId id="260" r:id="rId5"/>
    <p:sldId id="264" r:id="rId6"/>
    <p:sldId id="261" r:id="rId7"/>
    <p:sldId id="262" r:id="rId8"/>
    <p:sldId id="273" r:id="rId9"/>
    <p:sldId id="265" r:id="rId10"/>
    <p:sldId id="271" r:id="rId11"/>
    <p:sldId id="270" r:id="rId12"/>
    <p:sldId id="274" r:id="rId13"/>
    <p:sldId id="267" r:id="rId14"/>
    <p:sldId id="268" r:id="rId15"/>
    <p:sldId id="269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012842"/>
    <a:srgbClr val="85E8FD"/>
    <a:srgbClr val="5795EB"/>
    <a:srgbClr val="F2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5" y="298580"/>
            <a:ext cx="11429030" cy="52425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29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9525" y="6073114"/>
            <a:ext cx="12192000" cy="755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梯形 10"/>
          <p:cNvSpPr/>
          <p:nvPr/>
        </p:nvSpPr>
        <p:spPr>
          <a:xfrm>
            <a:off x="2042160" y="3742944"/>
            <a:ext cx="8107680" cy="129260"/>
          </a:xfrm>
          <a:prstGeom prst="trapezoid">
            <a:avLst>
              <a:gd name="adj" fmla="val 3539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42160" y="2207092"/>
            <a:ext cx="8107680" cy="1515674"/>
          </a:xfrm>
        </p:spPr>
        <p:txBody>
          <a:bodyPr anchor="ctr" anchorCtr="1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96500" y="365125"/>
            <a:ext cx="12573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567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4572262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293852"/>
            <a:chOff x="0" y="0"/>
            <a:chExt cx="12192000" cy="293852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1645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 rot="10800000">
              <a:off x="2042160" y="164592"/>
              <a:ext cx="8107680" cy="129260"/>
            </a:xfrm>
            <a:prstGeom prst="trapezoid">
              <a:avLst>
                <a:gd name="adj" fmla="val 3539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0" y="6298972"/>
            <a:ext cx="12192000" cy="559027"/>
            <a:chOff x="0" y="6298972"/>
            <a:chExt cx="12192000" cy="559027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6298972"/>
              <a:ext cx="12192000" cy="293852"/>
              <a:chOff x="0" y="6298972"/>
              <a:chExt cx="12192000" cy="293852"/>
            </a:xfrm>
          </p:grpSpPr>
          <p:sp>
            <p:nvSpPr>
              <p:cNvPr id="11" name="矩形 10"/>
              <p:cNvSpPr/>
              <p:nvPr/>
            </p:nvSpPr>
            <p:spPr>
              <a:xfrm rot="10800000">
                <a:off x="0" y="6428232"/>
                <a:ext cx="12192000" cy="1645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梯形 11"/>
              <p:cNvSpPr/>
              <p:nvPr/>
            </p:nvSpPr>
            <p:spPr>
              <a:xfrm>
                <a:off x="2042160" y="6298972"/>
                <a:ext cx="8107680" cy="129260"/>
              </a:xfrm>
              <a:prstGeom prst="trapezoid">
                <a:avLst>
                  <a:gd name="adj" fmla="val 3539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0" y="6592824"/>
              <a:ext cx="12192000" cy="265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718466"/>
            <a:ext cx="12192000" cy="2139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梯形 8"/>
          <p:cNvSpPr/>
          <p:nvPr/>
        </p:nvSpPr>
        <p:spPr>
          <a:xfrm>
            <a:off x="2042160" y="4352544"/>
            <a:ext cx="8107680" cy="365922"/>
          </a:xfrm>
          <a:prstGeom prst="trapezoid">
            <a:avLst>
              <a:gd name="adj" fmla="val 3539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10800000">
            <a:off x="0" y="0"/>
            <a:ext cx="12192000" cy="1389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rot="10800000">
            <a:off x="2042160" y="1389917"/>
            <a:ext cx="8107680" cy="237715"/>
          </a:xfrm>
          <a:prstGeom prst="trapezoid">
            <a:avLst>
              <a:gd name="adj" fmla="val 3539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2160" y="3162299"/>
            <a:ext cx="8107680" cy="1190245"/>
          </a:xfrm>
        </p:spPr>
        <p:txBody>
          <a:bodyPr anchor="ctr" anchorCtr="1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2D1B9C9-85A4-40A1-9FF3-981C183E50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5" y="1373368"/>
            <a:ext cx="11429030" cy="52425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4718466"/>
            <a:ext cx="12192000" cy="2139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梯形 8"/>
          <p:cNvSpPr/>
          <p:nvPr/>
        </p:nvSpPr>
        <p:spPr>
          <a:xfrm>
            <a:off x="2042160" y="4352544"/>
            <a:ext cx="8107680" cy="365922"/>
          </a:xfrm>
          <a:prstGeom prst="trapezoid">
            <a:avLst>
              <a:gd name="adj" fmla="val 3539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10800000">
            <a:off x="0" y="0"/>
            <a:ext cx="12192000" cy="1389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rot="10800000">
            <a:off x="2042160" y="1389917"/>
            <a:ext cx="8107680" cy="237715"/>
          </a:xfrm>
          <a:prstGeom prst="trapezoid">
            <a:avLst>
              <a:gd name="adj" fmla="val 3539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2160" y="3162299"/>
            <a:ext cx="8107680" cy="1190245"/>
          </a:xfrm>
        </p:spPr>
        <p:txBody>
          <a:bodyPr anchor="ctr" anchorCtr="1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30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293852"/>
            <a:chOff x="0" y="0"/>
            <a:chExt cx="12192000" cy="293852"/>
          </a:xfrm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1645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梯形 16"/>
            <p:cNvSpPr/>
            <p:nvPr/>
          </p:nvSpPr>
          <p:spPr>
            <a:xfrm rot="10800000">
              <a:off x="2042160" y="164592"/>
              <a:ext cx="8107680" cy="129260"/>
            </a:xfrm>
            <a:prstGeom prst="trapezoid">
              <a:avLst>
                <a:gd name="adj" fmla="val 3539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6298972"/>
            <a:ext cx="12192000" cy="559027"/>
            <a:chOff x="0" y="6298972"/>
            <a:chExt cx="12192000" cy="559027"/>
          </a:xfrm>
        </p:grpSpPr>
        <p:grpSp>
          <p:nvGrpSpPr>
            <p:cNvPr id="19" name="组合 18"/>
            <p:cNvGrpSpPr/>
            <p:nvPr/>
          </p:nvGrpSpPr>
          <p:grpSpPr>
            <a:xfrm>
              <a:off x="0" y="6298972"/>
              <a:ext cx="12192000" cy="293852"/>
              <a:chOff x="0" y="6298972"/>
              <a:chExt cx="12192000" cy="293852"/>
            </a:xfrm>
          </p:grpSpPr>
          <p:sp>
            <p:nvSpPr>
              <p:cNvPr id="21" name="矩形 20"/>
              <p:cNvSpPr/>
              <p:nvPr/>
            </p:nvSpPr>
            <p:spPr>
              <a:xfrm rot="10800000">
                <a:off x="0" y="6428232"/>
                <a:ext cx="12192000" cy="1645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梯形 21"/>
              <p:cNvSpPr/>
              <p:nvPr/>
            </p:nvSpPr>
            <p:spPr>
              <a:xfrm>
                <a:off x="2042160" y="6298972"/>
                <a:ext cx="8107680" cy="129260"/>
              </a:xfrm>
              <a:prstGeom prst="trapezoid">
                <a:avLst>
                  <a:gd name="adj" fmla="val 3539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6592824"/>
              <a:ext cx="12192000" cy="265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176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176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5" y="298580"/>
            <a:ext cx="11429030" cy="524256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29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4623531"/>
            <a:ext cx="12192000" cy="2230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0" y="3872204"/>
            <a:ext cx="12192000" cy="755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梯形 34"/>
          <p:cNvSpPr/>
          <p:nvPr/>
        </p:nvSpPr>
        <p:spPr>
          <a:xfrm>
            <a:off x="2042160" y="3742944"/>
            <a:ext cx="8107680" cy="129260"/>
          </a:xfrm>
          <a:prstGeom prst="trapezoid">
            <a:avLst>
              <a:gd name="adj" fmla="val 3539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5691188" y="909054"/>
            <a:ext cx="790575" cy="784225"/>
          </a:xfrm>
          <a:custGeom>
            <a:avLst/>
            <a:gdLst>
              <a:gd name="T0" fmla="*/ 22 w 43"/>
              <a:gd name="T1" fmla="*/ 43 h 43"/>
              <a:gd name="T2" fmla="*/ 0 w 43"/>
              <a:gd name="T3" fmla="*/ 22 h 43"/>
              <a:gd name="T4" fmla="*/ 22 w 43"/>
              <a:gd name="T5" fmla="*/ 0 h 43"/>
              <a:gd name="T6" fmla="*/ 43 w 43"/>
              <a:gd name="T7" fmla="*/ 22 h 43"/>
              <a:gd name="T8" fmla="*/ 22 w 43"/>
              <a:gd name="T9" fmla="*/ 43 h 43"/>
              <a:gd name="T10" fmla="*/ 22 w 43"/>
              <a:gd name="T11" fmla="*/ 1 h 43"/>
              <a:gd name="T12" fmla="*/ 1 w 43"/>
              <a:gd name="T13" fmla="*/ 22 h 43"/>
              <a:gd name="T14" fmla="*/ 22 w 43"/>
              <a:gd name="T15" fmla="*/ 43 h 43"/>
              <a:gd name="T16" fmla="*/ 43 w 43"/>
              <a:gd name="T17" fmla="*/ 22 h 43"/>
              <a:gd name="T18" fmla="*/ 22 w 43"/>
              <a:gd name="T19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3">
                <a:moveTo>
                  <a:pt x="22" y="43"/>
                </a:move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3" y="10"/>
                  <a:pt x="43" y="22"/>
                </a:cubicBezTo>
                <a:cubicBezTo>
                  <a:pt x="43" y="34"/>
                  <a:pt x="34" y="43"/>
                  <a:pt x="22" y="43"/>
                </a:cubicBezTo>
                <a:close/>
                <a:moveTo>
                  <a:pt x="22" y="1"/>
                </a:moveTo>
                <a:cubicBezTo>
                  <a:pt x="10" y="1"/>
                  <a:pt x="1" y="10"/>
                  <a:pt x="1" y="22"/>
                </a:cubicBezTo>
                <a:cubicBezTo>
                  <a:pt x="1" y="34"/>
                  <a:pt x="10" y="43"/>
                  <a:pt x="22" y="43"/>
                </a:cubicBezTo>
                <a:cubicBezTo>
                  <a:pt x="34" y="43"/>
                  <a:pt x="43" y="34"/>
                  <a:pt x="43" y="22"/>
                </a:cubicBezTo>
                <a:cubicBezTo>
                  <a:pt x="43" y="10"/>
                  <a:pt x="34" y="1"/>
                  <a:pt x="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5856288" y="1109079"/>
            <a:ext cx="479425" cy="384175"/>
          </a:xfrm>
          <a:custGeom>
            <a:avLst/>
            <a:gdLst>
              <a:gd name="T0" fmla="*/ 23 w 26"/>
              <a:gd name="T1" fmla="*/ 1 h 21"/>
              <a:gd name="T2" fmla="*/ 7 w 26"/>
              <a:gd name="T3" fmla="*/ 1 h 21"/>
              <a:gd name="T4" fmla="*/ 7 w 26"/>
              <a:gd name="T5" fmla="*/ 1 h 21"/>
              <a:gd name="T6" fmla="*/ 6 w 26"/>
              <a:gd name="T7" fmla="*/ 0 h 21"/>
              <a:gd name="T8" fmla="*/ 3 w 26"/>
              <a:gd name="T9" fmla="*/ 0 h 21"/>
              <a:gd name="T10" fmla="*/ 3 w 26"/>
              <a:gd name="T11" fmla="*/ 1 h 21"/>
              <a:gd name="T12" fmla="*/ 3 w 26"/>
              <a:gd name="T13" fmla="*/ 2 h 21"/>
              <a:gd name="T14" fmla="*/ 0 w 26"/>
              <a:gd name="T15" fmla="*/ 4 h 21"/>
              <a:gd name="T16" fmla="*/ 0 w 26"/>
              <a:gd name="T17" fmla="*/ 5 h 21"/>
              <a:gd name="T18" fmla="*/ 0 w 26"/>
              <a:gd name="T19" fmla="*/ 18 h 21"/>
              <a:gd name="T20" fmla="*/ 0 w 26"/>
              <a:gd name="T21" fmla="*/ 19 h 21"/>
              <a:gd name="T22" fmla="*/ 3 w 26"/>
              <a:gd name="T23" fmla="*/ 21 h 21"/>
              <a:gd name="T24" fmla="*/ 23 w 26"/>
              <a:gd name="T25" fmla="*/ 21 h 21"/>
              <a:gd name="T26" fmla="*/ 26 w 26"/>
              <a:gd name="T27" fmla="*/ 19 h 21"/>
              <a:gd name="T28" fmla="*/ 26 w 26"/>
              <a:gd name="T29" fmla="*/ 18 h 21"/>
              <a:gd name="T30" fmla="*/ 26 w 26"/>
              <a:gd name="T31" fmla="*/ 5 h 21"/>
              <a:gd name="T32" fmla="*/ 26 w 26"/>
              <a:gd name="T33" fmla="*/ 4 h 21"/>
              <a:gd name="T34" fmla="*/ 23 w 26"/>
              <a:gd name="T35" fmla="*/ 1 h 21"/>
              <a:gd name="T36" fmla="*/ 23 w 26"/>
              <a:gd name="T37" fmla="*/ 19 h 21"/>
              <a:gd name="T38" fmla="*/ 23 w 26"/>
              <a:gd name="T39" fmla="*/ 19 h 21"/>
              <a:gd name="T40" fmla="*/ 3 w 26"/>
              <a:gd name="T41" fmla="*/ 19 h 21"/>
              <a:gd name="T42" fmla="*/ 3 w 26"/>
              <a:gd name="T43" fmla="*/ 19 h 21"/>
              <a:gd name="T44" fmla="*/ 3 w 26"/>
              <a:gd name="T45" fmla="*/ 18 h 21"/>
              <a:gd name="T46" fmla="*/ 23 w 26"/>
              <a:gd name="T47" fmla="*/ 18 h 21"/>
              <a:gd name="T48" fmla="*/ 23 w 26"/>
              <a:gd name="T49" fmla="*/ 19 h 21"/>
              <a:gd name="T50" fmla="*/ 8 w 26"/>
              <a:gd name="T51" fmla="*/ 11 h 21"/>
              <a:gd name="T52" fmla="*/ 13 w 26"/>
              <a:gd name="T53" fmla="*/ 7 h 21"/>
              <a:gd name="T54" fmla="*/ 18 w 26"/>
              <a:gd name="T55" fmla="*/ 11 h 21"/>
              <a:gd name="T56" fmla="*/ 13 w 26"/>
              <a:gd name="T57" fmla="*/ 16 h 21"/>
              <a:gd name="T58" fmla="*/ 8 w 26"/>
              <a:gd name="T59" fmla="*/ 11 h 21"/>
              <a:gd name="T60" fmla="*/ 23 w 26"/>
              <a:gd name="T61" fmla="*/ 6 h 21"/>
              <a:gd name="T62" fmla="*/ 23 w 26"/>
              <a:gd name="T63" fmla="*/ 7 h 21"/>
              <a:gd name="T64" fmla="*/ 20 w 26"/>
              <a:gd name="T65" fmla="*/ 7 h 21"/>
              <a:gd name="T66" fmla="*/ 19 w 26"/>
              <a:gd name="T67" fmla="*/ 6 h 21"/>
              <a:gd name="T68" fmla="*/ 19 w 26"/>
              <a:gd name="T69" fmla="*/ 5 h 21"/>
              <a:gd name="T70" fmla="*/ 3 w 26"/>
              <a:gd name="T71" fmla="*/ 5 h 21"/>
              <a:gd name="T72" fmla="*/ 3 w 26"/>
              <a:gd name="T73" fmla="*/ 4 h 21"/>
              <a:gd name="T74" fmla="*/ 3 w 26"/>
              <a:gd name="T75" fmla="*/ 4 h 21"/>
              <a:gd name="T76" fmla="*/ 23 w 26"/>
              <a:gd name="T77" fmla="*/ 4 h 21"/>
              <a:gd name="T78" fmla="*/ 23 w 26"/>
              <a:gd name="T79" fmla="*/ 4 h 21"/>
              <a:gd name="T80" fmla="*/ 23 w 26"/>
              <a:gd name="T81" fmla="*/ 5 h 21"/>
              <a:gd name="T82" fmla="*/ 23 w 26"/>
              <a:gd name="T83" fmla="*/ 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" h="21">
                <a:moveTo>
                  <a:pt x="23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2" y="21"/>
                  <a:pt x="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6" y="20"/>
                  <a:pt x="26" y="19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4" y="1"/>
                  <a:pt x="23" y="1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3" y="18"/>
                  <a:pt x="23" y="18"/>
                  <a:pt x="23" y="18"/>
                </a:cubicBezTo>
                <a:lnTo>
                  <a:pt x="23" y="19"/>
                </a:lnTo>
                <a:close/>
                <a:moveTo>
                  <a:pt x="8" y="11"/>
                </a:moveTo>
                <a:cubicBezTo>
                  <a:pt x="8" y="9"/>
                  <a:pt x="10" y="7"/>
                  <a:pt x="13" y="7"/>
                </a:cubicBezTo>
                <a:cubicBezTo>
                  <a:pt x="16" y="7"/>
                  <a:pt x="18" y="9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0" y="16"/>
                  <a:pt x="8" y="14"/>
                  <a:pt x="8" y="11"/>
                </a:cubicBezTo>
                <a:close/>
                <a:moveTo>
                  <a:pt x="23" y="6"/>
                </a:moveTo>
                <a:cubicBezTo>
                  <a:pt x="23" y="6"/>
                  <a:pt x="23" y="7"/>
                  <a:pt x="23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5"/>
                  <a:pt x="23" y="5"/>
                  <a:pt x="23" y="5"/>
                </a:cubicBezTo>
                <a:lnTo>
                  <a:pt x="23" y="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6022976" y="1255129"/>
            <a:ext cx="146050" cy="128588"/>
          </a:xfrm>
          <a:custGeom>
            <a:avLst/>
            <a:gdLst>
              <a:gd name="T0" fmla="*/ 8 w 8"/>
              <a:gd name="T1" fmla="*/ 3 h 7"/>
              <a:gd name="T2" fmla="*/ 4 w 8"/>
              <a:gd name="T3" fmla="*/ 0 h 7"/>
              <a:gd name="T4" fmla="*/ 0 w 8"/>
              <a:gd name="T5" fmla="*/ 3 h 7"/>
              <a:gd name="T6" fmla="*/ 4 w 8"/>
              <a:gd name="T7" fmla="*/ 7 h 7"/>
              <a:gd name="T8" fmla="*/ 8 w 8"/>
              <a:gd name="T9" fmla="*/ 3 h 7"/>
              <a:gd name="T10" fmla="*/ 2 w 8"/>
              <a:gd name="T11" fmla="*/ 3 h 7"/>
              <a:gd name="T12" fmla="*/ 2 w 8"/>
              <a:gd name="T13" fmla="*/ 4 h 7"/>
              <a:gd name="T14" fmla="*/ 1 w 8"/>
              <a:gd name="T15" fmla="*/ 3 h 7"/>
              <a:gd name="T16" fmla="*/ 4 w 8"/>
              <a:gd name="T17" fmla="*/ 1 h 7"/>
              <a:gd name="T18" fmla="*/ 5 w 8"/>
              <a:gd name="T19" fmla="*/ 1 h 7"/>
              <a:gd name="T20" fmla="*/ 4 w 8"/>
              <a:gd name="T21" fmla="*/ 2 h 7"/>
              <a:gd name="T22" fmla="*/ 2 w 8"/>
              <a:gd name="T2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7">
                <a:moveTo>
                  <a:pt x="8" y="3"/>
                </a:moveTo>
                <a:cubicBezTo>
                  <a:pt x="8" y="1"/>
                  <a:pt x="6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8" y="5"/>
                  <a:pt x="8" y="3"/>
                </a:cubicBezTo>
                <a:close/>
                <a:moveTo>
                  <a:pt x="2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1" y="4"/>
                  <a:pt x="1" y="3"/>
                </a:cubicBezTo>
                <a:cubicBezTo>
                  <a:pt x="1" y="2"/>
                  <a:pt x="3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2"/>
                  <a:pt x="4" y="2"/>
                  <a:pt x="4" y="2"/>
                </a:cubicBezTo>
                <a:cubicBezTo>
                  <a:pt x="3" y="2"/>
                  <a:pt x="2" y="3"/>
                  <a:pt x="2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335713" y="5285149"/>
            <a:ext cx="364173" cy="3641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6335713" y="5738539"/>
            <a:ext cx="364173" cy="3641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492115" y="5284142"/>
            <a:ext cx="364173" cy="3641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5492115" y="5756582"/>
            <a:ext cx="364173" cy="3641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210"/>
          <p:cNvSpPr>
            <a:spLocks noChangeArrowheads="1"/>
          </p:cNvSpPr>
          <p:nvPr/>
        </p:nvSpPr>
        <p:spPr bwMode="auto">
          <a:xfrm>
            <a:off x="6434227" y="5366521"/>
            <a:ext cx="167145" cy="201429"/>
          </a:xfrm>
          <a:custGeom>
            <a:avLst/>
            <a:gdLst>
              <a:gd name="T0" fmla="*/ 117 w 172"/>
              <a:gd name="T1" fmla="*/ 120 h 208"/>
              <a:gd name="T2" fmla="*/ 109 w 172"/>
              <a:gd name="T3" fmla="*/ 117 h 208"/>
              <a:gd name="T4" fmla="*/ 102 w 172"/>
              <a:gd name="T5" fmla="*/ 115 h 208"/>
              <a:gd name="T6" fmla="*/ 98 w 172"/>
              <a:gd name="T7" fmla="*/ 114 h 208"/>
              <a:gd name="T8" fmla="*/ 95 w 172"/>
              <a:gd name="T9" fmla="*/ 114 h 208"/>
              <a:gd name="T10" fmla="*/ 78 w 172"/>
              <a:gd name="T11" fmla="*/ 114 h 208"/>
              <a:gd name="T12" fmla="*/ 73 w 172"/>
              <a:gd name="T13" fmla="*/ 115 h 208"/>
              <a:gd name="T14" fmla="*/ 70 w 172"/>
              <a:gd name="T15" fmla="*/ 115 h 208"/>
              <a:gd name="T16" fmla="*/ 62 w 172"/>
              <a:gd name="T17" fmla="*/ 117 h 208"/>
              <a:gd name="T18" fmla="*/ 49 w 172"/>
              <a:gd name="T19" fmla="*/ 122 h 208"/>
              <a:gd name="T20" fmla="*/ 0 w 172"/>
              <a:gd name="T21" fmla="*/ 199 h 208"/>
              <a:gd name="T22" fmla="*/ 170 w 172"/>
              <a:gd name="T23" fmla="*/ 207 h 208"/>
              <a:gd name="T24" fmla="*/ 171 w 172"/>
              <a:gd name="T25" fmla="*/ 199 h 208"/>
              <a:gd name="T26" fmla="*/ 52 w 172"/>
              <a:gd name="T27" fmla="*/ 129 h 208"/>
              <a:gd name="T28" fmla="*/ 60 w 172"/>
              <a:gd name="T29" fmla="*/ 126 h 208"/>
              <a:gd name="T30" fmla="*/ 64 w 172"/>
              <a:gd name="T31" fmla="*/ 125 h 208"/>
              <a:gd name="T32" fmla="*/ 71 w 172"/>
              <a:gd name="T33" fmla="*/ 123 h 208"/>
              <a:gd name="T34" fmla="*/ 77 w 172"/>
              <a:gd name="T35" fmla="*/ 123 h 208"/>
              <a:gd name="T36" fmla="*/ 94 w 172"/>
              <a:gd name="T37" fmla="*/ 123 h 208"/>
              <a:gd name="T38" fmla="*/ 97 w 172"/>
              <a:gd name="T39" fmla="*/ 123 h 208"/>
              <a:gd name="T40" fmla="*/ 102 w 172"/>
              <a:gd name="T41" fmla="*/ 124 h 208"/>
              <a:gd name="T42" fmla="*/ 110 w 172"/>
              <a:gd name="T43" fmla="*/ 126 h 208"/>
              <a:gd name="T44" fmla="*/ 117 w 172"/>
              <a:gd name="T45" fmla="*/ 129 h 208"/>
              <a:gd name="T46" fmla="*/ 8 w 172"/>
              <a:gd name="T47" fmla="*/ 198 h 208"/>
              <a:gd name="T48" fmla="*/ 68 w 172"/>
              <a:gd name="T49" fmla="*/ 104 h 208"/>
              <a:gd name="T50" fmla="*/ 85 w 172"/>
              <a:gd name="T51" fmla="*/ 107 h 208"/>
              <a:gd name="T52" fmla="*/ 91 w 172"/>
              <a:gd name="T53" fmla="*/ 107 h 208"/>
              <a:gd name="T54" fmla="*/ 96 w 172"/>
              <a:gd name="T55" fmla="*/ 106 h 208"/>
              <a:gd name="T56" fmla="*/ 99 w 172"/>
              <a:gd name="T57" fmla="*/ 105 h 208"/>
              <a:gd name="T58" fmla="*/ 104 w 172"/>
              <a:gd name="T59" fmla="*/ 104 h 208"/>
              <a:gd name="T60" fmla="*/ 107 w 172"/>
              <a:gd name="T61" fmla="*/ 103 h 208"/>
              <a:gd name="T62" fmla="*/ 112 w 172"/>
              <a:gd name="T63" fmla="*/ 100 h 208"/>
              <a:gd name="T64" fmla="*/ 117 w 172"/>
              <a:gd name="T65" fmla="*/ 97 h 208"/>
              <a:gd name="T66" fmla="*/ 139 w 172"/>
              <a:gd name="T67" fmla="*/ 54 h 208"/>
              <a:gd name="T68" fmla="*/ 32 w 172"/>
              <a:gd name="T69" fmla="*/ 51 h 208"/>
              <a:gd name="T70" fmla="*/ 32 w 172"/>
              <a:gd name="T71" fmla="*/ 54 h 208"/>
              <a:gd name="T72" fmla="*/ 41 w 172"/>
              <a:gd name="T73" fmla="*/ 51 h 208"/>
              <a:gd name="T74" fmla="*/ 130 w 172"/>
              <a:gd name="T75" fmla="*/ 54 h 208"/>
              <a:gd name="T76" fmla="*/ 112 w 172"/>
              <a:gd name="T77" fmla="*/ 90 h 208"/>
              <a:gd name="T78" fmla="*/ 107 w 172"/>
              <a:gd name="T79" fmla="*/ 93 h 208"/>
              <a:gd name="T80" fmla="*/ 103 w 172"/>
              <a:gd name="T81" fmla="*/ 95 h 208"/>
              <a:gd name="T82" fmla="*/ 99 w 172"/>
              <a:gd name="T83" fmla="*/ 97 h 208"/>
              <a:gd name="T84" fmla="*/ 96 w 172"/>
              <a:gd name="T85" fmla="*/ 98 h 208"/>
              <a:gd name="T86" fmla="*/ 91 w 172"/>
              <a:gd name="T87" fmla="*/ 98 h 208"/>
              <a:gd name="T88" fmla="*/ 86 w 172"/>
              <a:gd name="T89" fmla="*/ 99 h 208"/>
              <a:gd name="T90" fmla="*/ 72 w 172"/>
              <a:gd name="T91" fmla="*/ 97 h 208"/>
              <a:gd name="T92" fmla="*/ 70 w 172"/>
              <a:gd name="T93" fmla="*/ 96 h 208"/>
              <a:gd name="T94" fmla="*/ 40 w 172"/>
              <a:gd name="T95" fmla="*/ 5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2" h="208">
                <a:moveTo>
                  <a:pt x="121" y="121"/>
                </a:moveTo>
                <a:lnTo>
                  <a:pt x="121" y="121"/>
                </a:lnTo>
                <a:lnTo>
                  <a:pt x="121" y="121"/>
                </a:lnTo>
                <a:cubicBezTo>
                  <a:pt x="119" y="121"/>
                  <a:pt x="118" y="120"/>
                  <a:pt x="117" y="120"/>
                </a:cubicBezTo>
                <a:lnTo>
                  <a:pt x="117" y="120"/>
                </a:lnTo>
                <a:cubicBezTo>
                  <a:pt x="115" y="119"/>
                  <a:pt x="114" y="118"/>
                  <a:pt x="112" y="118"/>
                </a:cubicBezTo>
                <a:lnTo>
                  <a:pt x="112" y="118"/>
                </a:lnTo>
                <a:cubicBezTo>
                  <a:pt x="111" y="118"/>
                  <a:pt x="110" y="117"/>
                  <a:pt x="109" y="117"/>
                </a:cubicBezTo>
                <a:lnTo>
                  <a:pt x="109" y="117"/>
                </a:lnTo>
                <a:cubicBezTo>
                  <a:pt x="107" y="117"/>
                  <a:pt x="105" y="116"/>
                  <a:pt x="104" y="115"/>
                </a:cubicBezTo>
                <a:lnTo>
                  <a:pt x="104" y="115"/>
                </a:lnTo>
                <a:cubicBezTo>
                  <a:pt x="103" y="115"/>
                  <a:pt x="102" y="115"/>
                  <a:pt x="102" y="115"/>
                </a:cubicBezTo>
                <a:lnTo>
                  <a:pt x="101" y="115"/>
                </a:lnTo>
                <a:lnTo>
                  <a:pt x="101" y="115"/>
                </a:lnTo>
                <a:cubicBezTo>
                  <a:pt x="100" y="115"/>
                  <a:pt x="99" y="115"/>
                  <a:pt x="98" y="114"/>
                </a:cubicBezTo>
                <a:lnTo>
                  <a:pt x="98" y="114"/>
                </a:lnTo>
                <a:lnTo>
                  <a:pt x="98" y="114"/>
                </a:lnTo>
                <a:lnTo>
                  <a:pt x="97" y="114"/>
                </a:lnTo>
                <a:lnTo>
                  <a:pt x="97" y="114"/>
                </a:lnTo>
                <a:cubicBezTo>
                  <a:pt x="96" y="114"/>
                  <a:pt x="96" y="114"/>
                  <a:pt x="95" y="114"/>
                </a:cubicBezTo>
                <a:lnTo>
                  <a:pt x="91" y="114"/>
                </a:lnTo>
                <a:lnTo>
                  <a:pt x="91" y="114"/>
                </a:lnTo>
                <a:cubicBezTo>
                  <a:pt x="87" y="114"/>
                  <a:pt x="83" y="114"/>
                  <a:pt x="79" y="114"/>
                </a:cubicBezTo>
                <a:lnTo>
                  <a:pt x="78" y="114"/>
                </a:lnTo>
                <a:lnTo>
                  <a:pt x="78" y="114"/>
                </a:lnTo>
                <a:lnTo>
                  <a:pt x="76" y="114"/>
                </a:lnTo>
                <a:lnTo>
                  <a:pt x="76" y="114"/>
                </a:lnTo>
                <a:cubicBezTo>
                  <a:pt x="75" y="114"/>
                  <a:pt x="74" y="114"/>
                  <a:pt x="73" y="115"/>
                </a:cubicBezTo>
                <a:lnTo>
                  <a:pt x="72" y="115"/>
                </a:lnTo>
                <a:lnTo>
                  <a:pt x="72" y="115"/>
                </a:lnTo>
                <a:cubicBezTo>
                  <a:pt x="71" y="115"/>
                  <a:pt x="70" y="115"/>
                  <a:pt x="70" y="115"/>
                </a:cubicBezTo>
                <a:lnTo>
                  <a:pt x="70" y="115"/>
                </a:lnTo>
                <a:cubicBezTo>
                  <a:pt x="69" y="115"/>
                  <a:pt x="68" y="115"/>
                  <a:pt x="67" y="116"/>
                </a:cubicBezTo>
                <a:lnTo>
                  <a:pt x="67" y="116"/>
                </a:lnTo>
                <a:cubicBezTo>
                  <a:pt x="65" y="116"/>
                  <a:pt x="64" y="117"/>
                  <a:pt x="62" y="117"/>
                </a:cubicBezTo>
                <a:lnTo>
                  <a:pt x="62" y="117"/>
                </a:lnTo>
                <a:cubicBezTo>
                  <a:pt x="61" y="117"/>
                  <a:pt x="59" y="118"/>
                  <a:pt x="58" y="118"/>
                </a:cubicBezTo>
                <a:lnTo>
                  <a:pt x="57" y="118"/>
                </a:lnTo>
                <a:lnTo>
                  <a:pt x="57" y="118"/>
                </a:lnTo>
                <a:cubicBezTo>
                  <a:pt x="55" y="120"/>
                  <a:pt x="52" y="120"/>
                  <a:pt x="49" y="122"/>
                </a:cubicBezTo>
                <a:lnTo>
                  <a:pt x="49" y="122"/>
                </a:lnTo>
                <a:lnTo>
                  <a:pt x="49" y="122"/>
                </a:lnTo>
                <a:lnTo>
                  <a:pt x="49" y="122"/>
                </a:lnTo>
                <a:cubicBezTo>
                  <a:pt x="19" y="136"/>
                  <a:pt x="0" y="166"/>
                  <a:pt x="0" y="199"/>
                </a:cubicBezTo>
                <a:lnTo>
                  <a:pt x="0" y="199"/>
                </a:lnTo>
                <a:cubicBezTo>
                  <a:pt x="0" y="200"/>
                  <a:pt x="0" y="201"/>
                  <a:pt x="0" y="201"/>
                </a:cubicBezTo>
                <a:lnTo>
                  <a:pt x="0" y="207"/>
                </a:lnTo>
                <a:lnTo>
                  <a:pt x="170" y="207"/>
                </a:lnTo>
                <a:lnTo>
                  <a:pt x="171" y="201"/>
                </a:lnTo>
                <a:lnTo>
                  <a:pt x="171" y="201"/>
                </a:lnTo>
                <a:cubicBezTo>
                  <a:pt x="171" y="201"/>
                  <a:pt x="171" y="200"/>
                  <a:pt x="171" y="199"/>
                </a:cubicBezTo>
                <a:lnTo>
                  <a:pt x="171" y="199"/>
                </a:lnTo>
                <a:cubicBezTo>
                  <a:pt x="171" y="166"/>
                  <a:pt x="151" y="135"/>
                  <a:pt x="121" y="121"/>
                </a:cubicBezTo>
                <a:close/>
                <a:moveTo>
                  <a:pt x="8" y="198"/>
                </a:moveTo>
                <a:lnTo>
                  <a:pt x="8" y="198"/>
                </a:lnTo>
                <a:cubicBezTo>
                  <a:pt x="9" y="169"/>
                  <a:pt x="26" y="142"/>
                  <a:pt x="52" y="129"/>
                </a:cubicBezTo>
                <a:lnTo>
                  <a:pt x="53" y="129"/>
                </a:lnTo>
                <a:lnTo>
                  <a:pt x="53" y="129"/>
                </a:lnTo>
                <a:lnTo>
                  <a:pt x="53" y="129"/>
                </a:lnTo>
                <a:cubicBezTo>
                  <a:pt x="55" y="128"/>
                  <a:pt x="58" y="127"/>
                  <a:pt x="60" y="126"/>
                </a:cubicBezTo>
                <a:lnTo>
                  <a:pt x="61" y="126"/>
                </a:lnTo>
                <a:lnTo>
                  <a:pt x="61" y="126"/>
                </a:lnTo>
                <a:cubicBezTo>
                  <a:pt x="62" y="126"/>
                  <a:pt x="63" y="126"/>
                  <a:pt x="64" y="125"/>
                </a:cubicBezTo>
                <a:lnTo>
                  <a:pt x="64" y="125"/>
                </a:lnTo>
                <a:cubicBezTo>
                  <a:pt x="66" y="124"/>
                  <a:pt x="67" y="124"/>
                  <a:pt x="69" y="124"/>
                </a:cubicBezTo>
                <a:lnTo>
                  <a:pt x="69" y="124"/>
                </a:lnTo>
                <a:cubicBezTo>
                  <a:pt x="70" y="124"/>
                  <a:pt x="70" y="123"/>
                  <a:pt x="71" y="123"/>
                </a:cubicBezTo>
                <a:lnTo>
                  <a:pt x="71" y="123"/>
                </a:lnTo>
                <a:cubicBezTo>
                  <a:pt x="72" y="123"/>
                  <a:pt x="73" y="123"/>
                  <a:pt x="73" y="123"/>
                </a:cubicBezTo>
                <a:lnTo>
                  <a:pt x="73" y="123"/>
                </a:lnTo>
                <a:lnTo>
                  <a:pt x="73" y="123"/>
                </a:lnTo>
                <a:cubicBezTo>
                  <a:pt x="75" y="123"/>
                  <a:pt x="76" y="123"/>
                  <a:pt x="77" y="123"/>
                </a:cubicBezTo>
                <a:lnTo>
                  <a:pt x="80" y="122"/>
                </a:lnTo>
                <a:lnTo>
                  <a:pt x="80" y="122"/>
                </a:lnTo>
                <a:cubicBezTo>
                  <a:pt x="84" y="122"/>
                  <a:pt x="87" y="122"/>
                  <a:pt x="91" y="122"/>
                </a:cubicBezTo>
                <a:lnTo>
                  <a:pt x="94" y="123"/>
                </a:lnTo>
                <a:lnTo>
                  <a:pt x="94" y="123"/>
                </a:lnTo>
                <a:cubicBezTo>
                  <a:pt x="94" y="123"/>
                  <a:pt x="95" y="123"/>
                  <a:pt x="96" y="123"/>
                </a:cubicBezTo>
                <a:lnTo>
                  <a:pt x="97" y="123"/>
                </a:lnTo>
                <a:lnTo>
                  <a:pt x="97" y="123"/>
                </a:lnTo>
                <a:cubicBezTo>
                  <a:pt x="98" y="123"/>
                  <a:pt x="99" y="123"/>
                  <a:pt x="100" y="123"/>
                </a:cubicBezTo>
                <a:lnTo>
                  <a:pt x="100" y="123"/>
                </a:lnTo>
                <a:lnTo>
                  <a:pt x="100" y="123"/>
                </a:lnTo>
                <a:cubicBezTo>
                  <a:pt x="101" y="123"/>
                  <a:pt x="101" y="124"/>
                  <a:pt x="102" y="124"/>
                </a:cubicBezTo>
                <a:lnTo>
                  <a:pt x="102" y="124"/>
                </a:lnTo>
                <a:cubicBezTo>
                  <a:pt x="104" y="124"/>
                  <a:pt x="105" y="124"/>
                  <a:pt x="107" y="125"/>
                </a:cubicBezTo>
                <a:lnTo>
                  <a:pt x="107" y="125"/>
                </a:lnTo>
                <a:cubicBezTo>
                  <a:pt x="108" y="126"/>
                  <a:pt x="109" y="126"/>
                  <a:pt x="110" y="126"/>
                </a:cubicBezTo>
                <a:lnTo>
                  <a:pt x="110" y="126"/>
                </a:lnTo>
                <a:cubicBezTo>
                  <a:pt x="111" y="126"/>
                  <a:pt x="112" y="127"/>
                  <a:pt x="114" y="128"/>
                </a:cubicBezTo>
                <a:lnTo>
                  <a:pt x="114" y="128"/>
                </a:lnTo>
                <a:cubicBezTo>
                  <a:pt x="115" y="128"/>
                  <a:pt x="116" y="129"/>
                  <a:pt x="117" y="129"/>
                </a:cubicBezTo>
                <a:lnTo>
                  <a:pt x="118" y="129"/>
                </a:lnTo>
                <a:lnTo>
                  <a:pt x="118" y="129"/>
                </a:lnTo>
                <a:cubicBezTo>
                  <a:pt x="145" y="141"/>
                  <a:pt x="162" y="169"/>
                  <a:pt x="162" y="198"/>
                </a:cubicBezTo>
                <a:lnTo>
                  <a:pt x="8" y="198"/>
                </a:lnTo>
                <a:close/>
                <a:moveTo>
                  <a:pt x="65" y="103"/>
                </a:moveTo>
                <a:lnTo>
                  <a:pt x="65" y="103"/>
                </a:lnTo>
                <a:cubicBezTo>
                  <a:pt x="66" y="103"/>
                  <a:pt x="66" y="104"/>
                  <a:pt x="67" y="104"/>
                </a:cubicBezTo>
                <a:lnTo>
                  <a:pt x="68" y="104"/>
                </a:lnTo>
                <a:lnTo>
                  <a:pt x="68" y="104"/>
                </a:lnTo>
                <a:cubicBezTo>
                  <a:pt x="69" y="104"/>
                  <a:pt x="69" y="105"/>
                  <a:pt x="70" y="105"/>
                </a:cubicBezTo>
                <a:lnTo>
                  <a:pt x="70" y="105"/>
                </a:lnTo>
                <a:cubicBezTo>
                  <a:pt x="75" y="106"/>
                  <a:pt x="80" y="107"/>
                  <a:pt x="85" y="107"/>
                </a:cubicBezTo>
                <a:lnTo>
                  <a:pt x="86" y="107"/>
                </a:lnTo>
                <a:lnTo>
                  <a:pt x="86" y="107"/>
                </a:lnTo>
                <a:cubicBezTo>
                  <a:pt x="87" y="107"/>
                  <a:pt x="89" y="107"/>
                  <a:pt x="91" y="107"/>
                </a:cubicBezTo>
                <a:lnTo>
                  <a:pt x="91" y="107"/>
                </a:lnTo>
                <a:cubicBezTo>
                  <a:pt x="92" y="107"/>
                  <a:pt x="92" y="107"/>
                  <a:pt x="93" y="107"/>
                </a:cubicBezTo>
                <a:lnTo>
                  <a:pt x="94" y="106"/>
                </a:lnTo>
                <a:lnTo>
                  <a:pt x="94" y="106"/>
                </a:lnTo>
                <a:cubicBezTo>
                  <a:pt x="95" y="106"/>
                  <a:pt x="96" y="106"/>
                  <a:pt x="96" y="106"/>
                </a:cubicBezTo>
                <a:lnTo>
                  <a:pt x="96" y="106"/>
                </a:lnTo>
                <a:cubicBezTo>
                  <a:pt x="97" y="106"/>
                  <a:pt x="97" y="106"/>
                  <a:pt x="98" y="106"/>
                </a:cubicBezTo>
                <a:lnTo>
                  <a:pt x="99" y="105"/>
                </a:lnTo>
                <a:lnTo>
                  <a:pt x="99" y="105"/>
                </a:lnTo>
                <a:cubicBezTo>
                  <a:pt x="100" y="105"/>
                  <a:pt x="101" y="105"/>
                  <a:pt x="101" y="105"/>
                </a:cubicBezTo>
                <a:lnTo>
                  <a:pt x="101" y="105"/>
                </a:lnTo>
                <a:cubicBezTo>
                  <a:pt x="102" y="105"/>
                  <a:pt x="102" y="105"/>
                  <a:pt x="103" y="104"/>
                </a:cubicBezTo>
                <a:lnTo>
                  <a:pt x="104" y="104"/>
                </a:lnTo>
                <a:lnTo>
                  <a:pt x="104" y="104"/>
                </a:lnTo>
                <a:cubicBezTo>
                  <a:pt x="105" y="104"/>
                  <a:pt x="105" y="103"/>
                  <a:pt x="106" y="103"/>
                </a:cubicBezTo>
                <a:lnTo>
                  <a:pt x="106" y="103"/>
                </a:lnTo>
                <a:cubicBezTo>
                  <a:pt x="107" y="103"/>
                  <a:pt x="107" y="103"/>
                  <a:pt x="107" y="103"/>
                </a:cubicBezTo>
                <a:lnTo>
                  <a:pt x="108" y="102"/>
                </a:lnTo>
                <a:lnTo>
                  <a:pt x="108" y="102"/>
                </a:lnTo>
                <a:cubicBezTo>
                  <a:pt x="109" y="102"/>
                  <a:pt x="110" y="101"/>
                  <a:pt x="111" y="101"/>
                </a:cubicBezTo>
                <a:lnTo>
                  <a:pt x="112" y="100"/>
                </a:lnTo>
                <a:lnTo>
                  <a:pt x="112" y="100"/>
                </a:lnTo>
                <a:cubicBezTo>
                  <a:pt x="113" y="100"/>
                  <a:pt x="114" y="99"/>
                  <a:pt x="115" y="98"/>
                </a:cubicBezTo>
                <a:lnTo>
                  <a:pt x="115" y="98"/>
                </a:lnTo>
                <a:cubicBezTo>
                  <a:pt x="116" y="98"/>
                  <a:pt x="117" y="97"/>
                  <a:pt x="117" y="97"/>
                </a:cubicBezTo>
                <a:lnTo>
                  <a:pt x="119" y="95"/>
                </a:lnTo>
                <a:lnTo>
                  <a:pt x="119" y="95"/>
                </a:lnTo>
                <a:cubicBezTo>
                  <a:pt x="132" y="85"/>
                  <a:pt x="139" y="70"/>
                  <a:pt x="139" y="54"/>
                </a:cubicBezTo>
                <a:lnTo>
                  <a:pt x="139" y="54"/>
                </a:lnTo>
                <a:lnTo>
                  <a:pt x="139" y="54"/>
                </a:lnTo>
                <a:cubicBezTo>
                  <a:pt x="139" y="25"/>
                  <a:pt x="116" y="2"/>
                  <a:pt x="87" y="1"/>
                </a:cubicBezTo>
                <a:lnTo>
                  <a:pt x="87" y="1"/>
                </a:lnTo>
                <a:cubicBezTo>
                  <a:pt x="58" y="0"/>
                  <a:pt x="34" y="22"/>
                  <a:pt x="32" y="51"/>
                </a:cubicBezTo>
                <a:lnTo>
                  <a:pt x="32" y="51"/>
                </a:lnTo>
                <a:lnTo>
                  <a:pt x="32" y="51"/>
                </a:lnTo>
                <a:cubicBezTo>
                  <a:pt x="32" y="52"/>
                  <a:pt x="32" y="53"/>
                  <a:pt x="32" y="54"/>
                </a:cubicBezTo>
                <a:lnTo>
                  <a:pt x="32" y="54"/>
                </a:lnTo>
                <a:cubicBezTo>
                  <a:pt x="32" y="75"/>
                  <a:pt x="45" y="95"/>
                  <a:pt x="65" y="103"/>
                </a:cubicBezTo>
                <a:close/>
                <a:moveTo>
                  <a:pt x="41" y="52"/>
                </a:moveTo>
                <a:lnTo>
                  <a:pt x="41" y="51"/>
                </a:lnTo>
                <a:lnTo>
                  <a:pt x="41" y="51"/>
                </a:lnTo>
                <a:cubicBezTo>
                  <a:pt x="42" y="27"/>
                  <a:pt x="63" y="9"/>
                  <a:pt x="87" y="9"/>
                </a:cubicBezTo>
                <a:lnTo>
                  <a:pt x="87" y="9"/>
                </a:lnTo>
                <a:cubicBezTo>
                  <a:pt x="111" y="10"/>
                  <a:pt x="130" y="30"/>
                  <a:pt x="130" y="54"/>
                </a:cubicBezTo>
                <a:lnTo>
                  <a:pt x="130" y="54"/>
                </a:lnTo>
                <a:lnTo>
                  <a:pt x="130" y="54"/>
                </a:lnTo>
                <a:cubicBezTo>
                  <a:pt x="130" y="67"/>
                  <a:pt x="124" y="80"/>
                  <a:pt x="114" y="89"/>
                </a:cubicBezTo>
                <a:lnTo>
                  <a:pt x="112" y="90"/>
                </a:lnTo>
                <a:lnTo>
                  <a:pt x="112" y="90"/>
                </a:lnTo>
                <a:lnTo>
                  <a:pt x="111" y="91"/>
                </a:lnTo>
                <a:lnTo>
                  <a:pt x="111" y="91"/>
                </a:lnTo>
                <a:cubicBezTo>
                  <a:pt x="110" y="92"/>
                  <a:pt x="109" y="93"/>
                  <a:pt x="108" y="93"/>
                </a:cubicBezTo>
                <a:lnTo>
                  <a:pt x="107" y="93"/>
                </a:lnTo>
                <a:lnTo>
                  <a:pt x="107" y="93"/>
                </a:lnTo>
                <a:cubicBezTo>
                  <a:pt x="106" y="94"/>
                  <a:pt x="105" y="94"/>
                  <a:pt x="104" y="95"/>
                </a:cubicBezTo>
                <a:lnTo>
                  <a:pt x="103" y="95"/>
                </a:lnTo>
                <a:lnTo>
                  <a:pt x="103" y="95"/>
                </a:lnTo>
                <a:cubicBezTo>
                  <a:pt x="102" y="96"/>
                  <a:pt x="102" y="96"/>
                  <a:pt x="101" y="96"/>
                </a:cubicBezTo>
                <a:lnTo>
                  <a:pt x="100" y="97"/>
                </a:lnTo>
                <a:lnTo>
                  <a:pt x="100" y="97"/>
                </a:lnTo>
                <a:cubicBezTo>
                  <a:pt x="99" y="97"/>
                  <a:pt x="99" y="97"/>
                  <a:pt x="99" y="97"/>
                </a:cubicBezTo>
                <a:lnTo>
                  <a:pt x="99" y="97"/>
                </a:lnTo>
                <a:cubicBezTo>
                  <a:pt x="98" y="97"/>
                  <a:pt x="98" y="97"/>
                  <a:pt x="97" y="97"/>
                </a:cubicBezTo>
                <a:lnTo>
                  <a:pt x="96" y="98"/>
                </a:lnTo>
                <a:lnTo>
                  <a:pt x="96" y="98"/>
                </a:lnTo>
                <a:cubicBezTo>
                  <a:pt x="95" y="98"/>
                  <a:pt x="95" y="98"/>
                  <a:pt x="95" y="98"/>
                </a:cubicBezTo>
                <a:lnTo>
                  <a:pt x="95" y="98"/>
                </a:lnTo>
                <a:cubicBezTo>
                  <a:pt x="94" y="98"/>
                  <a:pt x="94" y="98"/>
                  <a:pt x="93" y="98"/>
                </a:cubicBezTo>
                <a:lnTo>
                  <a:pt x="91" y="98"/>
                </a:lnTo>
                <a:lnTo>
                  <a:pt x="91" y="98"/>
                </a:lnTo>
                <a:cubicBezTo>
                  <a:pt x="91" y="99"/>
                  <a:pt x="91" y="99"/>
                  <a:pt x="90" y="99"/>
                </a:cubicBezTo>
                <a:lnTo>
                  <a:pt x="90" y="99"/>
                </a:lnTo>
                <a:cubicBezTo>
                  <a:pt x="89" y="99"/>
                  <a:pt x="87" y="99"/>
                  <a:pt x="86" y="99"/>
                </a:cubicBezTo>
                <a:lnTo>
                  <a:pt x="86" y="99"/>
                </a:lnTo>
                <a:lnTo>
                  <a:pt x="86" y="99"/>
                </a:lnTo>
                <a:lnTo>
                  <a:pt x="86" y="99"/>
                </a:lnTo>
                <a:cubicBezTo>
                  <a:pt x="81" y="99"/>
                  <a:pt x="77" y="98"/>
                  <a:pt x="72" y="97"/>
                </a:cubicBezTo>
                <a:lnTo>
                  <a:pt x="72" y="97"/>
                </a:lnTo>
                <a:cubicBezTo>
                  <a:pt x="72" y="97"/>
                  <a:pt x="72" y="97"/>
                  <a:pt x="71" y="96"/>
                </a:cubicBezTo>
                <a:lnTo>
                  <a:pt x="70" y="96"/>
                </a:lnTo>
                <a:lnTo>
                  <a:pt x="70" y="96"/>
                </a:lnTo>
                <a:cubicBezTo>
                  <a:pt x="69" y="96"/>
                  <a:pt x="69" y="96"/>
                  <a:pt x="68" y="95"/>
                </a:cubicBezTo>
                <a:lnTo>
                  <a:pt x="68" y="95"/>
                </a:lnTo>
                <a:cubicBezTo>
                  <a:pt x="52" y="88"/>
                  <a:pt x="40" y="72"/>
                  <a:pt x="40" y="54"/>
                </a:cubicBezTo>
                <a:lnTo>
                  <a:pt x="40" y="54"/>
                </a:lnTo>
                <a:cubicBezTo>
                  <a:pt x="40" y="53"/>
                  <a:pt x="40" y="53"/>
                  <a:pt x="4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Freeform 192"/>
          <p:cNvSpPr>
            <a:spLocks noChangeArrowheads="1"/>
          </p:cNvSpPr>
          <p:nvPr/>
        </p:nvSpPr>
        <p:spPr bwMode="auto">
          <a:xfrm>
            <a:off x="6436739" y="5810293"/>
            <a:ext cx="162120" cy="220664"/>
          </a:xfrm>
          <a:custGeom>
            <a:avLst/>
            <a:gdLst>
              <a:gd name="T0" fmla="*/ 79 w 159"/>
              <a:gd name="T1" fmla="*/ 217 h 218"/>
              <a:gd name="T2" fmla="*/ 79 w 159"/>
              <a:gd name="T3" fmla="*/ 217 h 218"/>
              <a:gd name="T4" fmla="*/ 79 w 159"/>
              <a:gd name="T5" fmla="*/ 217 h 218"/>
              <a:gd name="T6" fmla="*/ 66 w 159"/>
              <a:gd name="T7" fmla="*/ 210 h 218"/>
              <a:gd name="T8" fmla="*/ 66 w 159"/>
              <a:gd name="T9" fmla="*/ 210 h 218"/>
              <a:gd name="T10" fmla="*/ 0 w 159"/>
              <a:gd name="T11" fmla="*/ 83 h 218"/>
              <a:gd name="T12" fmla="*/ 0 w 159"/>
              <a:gd name="T13" fmla="*/ 83 h 218"/>
              <a:gd name="T14" fmla="*/ 79 w 159"/>
              <a:gd name="T15" fmla="*/ 0 h 218"/>
              <a:gd name="T16" fmla="*/ 79 w 159"/>
              <a:gd name="T17" fmla="*/ 0 h 218"/>
              <a:gd name="T18" fmla="*/ 158 w 159"/>
              <a:gd name="T19" fmla="*/ 83 h 218"/>
              <a:gd name="T20" fmla="*/ 158 w 159"/>
              <a:gd name="T21" fmla="*/ 83 h 218"/>
              <a:gd name="T22" fmla="*/ 92 w 159"/>
              <a:gd name="T23" fmla="*/ 210 h 218"/>
              <a:gd name="T24" fmla="*/ 92 w 159"/>
              <a:gd name="T25" fmla="*/ 210 h 218"/>
              <a:gd name="T26" fmla="*/ 92 w 159"/>
              <a:gd name="T27" fmla="*/ 210 h 218"/>
              <a:gd name="T28" fmla="*/ 79 w 159"/>
              <a:gd name="T29" fmla="*/ 217 h 218"/>
              <a:gd name="T30" fmla="*/ 79 w 159"/>
              <a:gd name="T31" fmla="*/ 8 h 218"/>
              <a:gd name="T32" fmla="*/ 79 w 159"/>
              <a:gd name="T33" fmla="*/ 8 h 218"/>
              <a:gd name="T34" fmla="*/ 8 w 159"/>
              <a:gd name="T35" fmla="*/ 83 h 218"/>
              <a:gd name="T36" fmla="*/ 8 w 159"/>
              <a:gd name="T37" fmla="*/ 83 h 218"/>
              <a:gd name="T38" fmla="*/ 72 w 159"/>
              <a:gd name="T39" fmla="*/ 205 h 218"/>
              <a:gd name="T40" fmla="*/ 72 w 159"/>
              <a:gd name="T41" fmla="*/ 205 h 218"/>
              <a:gd name="T42" fmla="*/ 79 w 159"/>
              <a:gd name="T43" fmla="*/ 209 h 218"/>
              <a:gd name="T44" fmla="*/ 79 w 159"/>
              <a:gd name="T45" fmla="*/ 209 h 218"/>
              <a:gd name="T46" fmla="*/ 79 w 159"/>
              <a:gd name="T47" fmla="*/ 209 h 218"/>
              <a:gd name="T48" fmla="*/ 86 w 159"/>
              <a:gd name="T49" fmla="*/ 205 h 218"/>
              <a:gd name="T50" fmla="*/ 86 w 159"/>
              <a:gd name="T51" fmla="*/ 205 h 218"/>
              <a:gd name="T52" fmla="*/ 150 w 159"/>
              <a:gd name="T53" fmla="*/ 83 h 218"/>
              <a:gd name="T54" fmla="*/ 150 w 159"/>
              <a:gd name="T55" fmla="*/ 83 h 218"/>
              <a:gd name="T56" fmla="*/ 79 w 159"/>
              <a:gd name="T57" fmla="*/ 8 h 218"/>
              <a:gd name="T58" fmla="*/ 79 w 159"/>
              <a:gd name="T59" fmla="*/ 130 h 218"/>
              <a:gd name="T60" fmla="*/ 79 w 159"/>
              <a:gd name="T61" fmla="*/ 130 h 218"/>
              <a:gd name="T62" fmla="*/ 43 w 159"/>
              <a:gd name="T63" fmla="*/ 42 h 218"/>
              <a:gd name="T64" fmla="*/ 43 w 159"/>
              <a:gd name="T65" fmla="*/ 42 h 218"/>
              <a:gd name="T66" fmla="*/ 130 w 159"/>
              <a:gd name="T67" fmla="*/ 78 h 218"/>
              <a:gd name="T68" fmla="*/ 130 w 159"/>
              <a:gd name="T69" fmla="*/ 78 h 218"/>
              <a:gd name="T70" fmla="*/ 79 w 159"/>
              <a:gd name="T71" fmla="*/ 130 h 218"/>
              <a:gd name="T72" fmla="*/ 79 w 159"/>
              <a:gd name="T73" fmla="*/ 35 h 218"/>
              <a:gd name="T74" fmla="*/ 79 w 159"/>
              <a:gd name="T75" fmla="*/ 35 h 218"/>
              <a:gd name="T76" fmla="*/ 48 w 159"/>
              <a:gd name="T77" fmla="*/ 109 h 218"/>
              <a:gd name="T78" fmla="*/ 48 w 159"/>
              <a:gd name="T79" fmla="*/ 109 h 218"/>
              <a:gd name="T80" fmla="*/ 122 w 159"/>
              <a:gd name="T81" fmla="*/ 78 h 218"/>
              <a:gd name="T82" fmla="*/ 122 w 159"/>
              <a:gd name="T83" fmla="*/ 78 h 218"/>
              <a:gd name="T84" fmla="*/ 79 w 159"/>
              <a:gd name="T85" fmla="*/ 35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218">
                <a:moveTo>
                  <a:pt x="79" y="217"/>
                </a:moveTo>
                <a:lnTo>
                  <a:pt x="79" y="217"/>
                </a:lnTo>
                <a:lnTo>
                  <a:pt x="79" y="217"/>
                </a:lnTo>
                <a:cubicBezTo>
                  <a:pt x="74" y="216"/>
                  <a:pt x="69" y="214"/>
                  <a:pt x="66" y="210"/>
                </a:cubicBezTo>
                <a:lnTo>
                  <a:pt x="66" y="210"/>
                </a:lnTo>
                <a:cubicBezTo>
                  <a:pt x="34" y="172"/>
                  <a:pt x="0" y="127"/>
                  <a:pt x="0" y="83"/>
                </a:cubicBezTo>
                <a:lnTo>
                  <a:pt x="0" y="83"/>
                </a:lnTo>
                <a:cubicBezTo>
                  <a:pt x="0" y="37"/>
                  <a:pt x="35" y="0"/>
                  <a:pt x="79" y="0"/>
                </a:cubicBezTo>
                <a:lnTo>
                  <a:pt x="79" y="0"/>
                </a:lnTo>
                <a:cubicBezTo>
                  <a:pt x="122" y="0"/>
                  <a:pt x="158" y="37"/>
                  <a:pt x="158" y="83"/>
                </a:cubicBezTo>
                <a:lnTo>
                  <a:pt x="158" y="83"/>
                </a:lnTo>
                <a:cubicBezTo>
                  <a:pt x="158" y="127"/>
                  <a:pt x="124" y="172"/>
                  <a:pt x="92" y="210"/>
                </a:cubicBezTo>
                <a:lnTo>
                  <a:pt x="92" y="210"/>
                </a:lnTo>
                <a:lnTo>
                  <a:pt x="92" y="210"/>
                </a:lnTo>
                <a:cubicBezTo>
                  <a:pt x="89" y="214"/>
                  <a:pt x="84" y="216"/>
                  <a:pt x="79" y="217"/>
                </a:cubicBezTo>
                <a:close/>
                <a:moveTo>
                  <a:pt x="79" y="8"/>
                </a:moveTo>
                <a:lnTo>
                  <a:pt x="79" y="8"/>
                </a:lnTo>
                <a:cubicBezTo>
                  <a:pt x="40" y="8"/>
                  <a:pt x="8" y="42"/>
                  <a:pt x="8" y="83"/>
                </a:cubicBezTo>
                <a:lnTo>
                  <a:pt x="8" y="83"/>
                </a:lnTo>
                <a:cubicBezTo>
                  <a:pt x="8" y="125"/>
                  <a:pt x="41" y="168"/>
                  <a:pt x="72" y="205"/>
                </a:cubicBezTo>
                <a:lnTo>
                  <a:pt x="72" y="205"/>
                </a:lnTo>
                <a:cubicBezTo>
                  <a:pt x="74" y="207"/>
                  <a:pt x="76" y="208"/>
                  <a:pt x="79" y="209"/>
                </a:cubicBezTo>
                <a:lnTo>
                  <a:pt x="79" y="209"/>
                </a:lnTo>
                <a:lnTo>
                  <a:pt x="79" y="209"/>
                </a:lnTo>
                <a:cubicBezTo>
                  <a:pt x="82" y="208"/>
                  <a:pt x="84" y="207"/>
                  <a:pt x="86" y="205"/>
                </a:cubicBezTo>
                <a:lnTo>
                  <a:pt x="86" y="205"/>
                </a:lnTo>
                <a:cubicBezTo>
                  <a:pt x="117" y="168"/>
                  <a:pt x="150" y="125"/>
                  <a:pt x="150" y="83"/>
                </a:cubicBezTo>
                <a:lnTo>
                  <a:pt x="150" y="83"/>
                </a:lnTo>
                <a:cubicBezTo>
                  <a:pt x="150" y="42"/>
                  <a:pt x="118" y="8"/>
                  <a:pt x="79" y="8"/>
                </a:cubicBezTo>
                <a:close/>
                <a:moveTo>
                  <a:pt x="79" y="130"/>
                </a:moveTo>
                <a:lnTo>
                  <a:pt x="79" y="130"/>
                </a:lnTo>
                <a:cubicBezTo>
                  <a:pt x="33" y="130"/>
                  <a:pt x="10" y="74"/>
                  <a:pt x="43" y="42"/>
                </a:cubicBezTo>
                <a:lnTo>
                  <a:pt x="43" y="42"/>
                </a:lnTo>
                <a:cubicBezTo>
                  <a:pt x="75" y="9"/>
                  <a:pt x="130" y="32"/>
                  <a:pt x="130" y="78"/>
                </a:cubicBezTo>
                <a:lnTo>
                  <a:pt x="130" y="78"/>
                </a:lnTo>
                <a:cubicBezTo>
                  <a:pt x="130" y="107"/>
                  <a:pt x="107" y="130"/>
                  <a:pt x="79" y="130"/>
                </a:cubicBezTo>
                <a:close/>
                <a:moveTo>
                  <a:pt x="79" y="35"/>
                </a:moveTo>
                <a:lnTo>
                  <a:pt x="79" y="35"/>
                </a:lnTo>
                <a:cubicBezTo>
                  <a:pt x="40" y="35"/>
                  <a:pt x="21" y="82"/>
                  <a:pt x="48" y="109"/>
                </a:cubicBezTo>
                <a:lnTo>
                  <a:pt x="48" y="109"/>
                </a:lnTo>
                <a:cubicBezTo>
                  <a:pt x="76" y="136"/>
                  <a:pt x="122" y="117"/>
                  <a:pt x="122" y="78"/>
                </a:cubicBezTo>
                <a:lnTo>
                  <a:pt x="122" y="78"/>
                </a:lnTo>
                <a:cubicBezTo>
                  <a:pt x="122" y="55"/>
                  <a:pt x="103" y="35"/>
                  <a:pt x="79" y="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Freeform 226"/>
          <p:cNvSpPr>
            <a:spLocks noChangeArrowheads="1"/>
          </p:cNvSpPr>
          <p:nvPr/>
        </p:nvSpPr>
        <p:spPr bwMode="auto">
          <a:xfrm>
            <a:off x="5574974" y="5371136"/>
            <a:ext cx="198454" cy="190184"/>
          </a:xfrm>
          <a:custGeom>
            <a:avLst/>
            <a:gdLst>
              <a:gd name="T0" fmla="*/ 184 w 210"/>
              <a:gd name="T1" fmla="*/ 12 h 202"/>
              <a:gd name="T2" fmla="*/ 192 w 210"/>
              <a:gd name="T3" fmla="*/ 0 h 202"/>
              <a:gd name="T4" fmla="*/ 17 w 210"/>
              <a:gd name="T5" fmla="*/ 12 h 202"/>
              <a:gd name="T6" fmla="*/ 23 w 210"/>
              <a:gd name="T7" fmla="*/ 192 h 202"/>
              <a:gd name="T8" fmla="*/ 0 w 210"/>
              <a:gd name="T9" fmla="*/ 201 h 202"/>
              <a:gd name="T10" fmla="*/ 209 w 210"/>
              <a:gd name="T11" fmla="*/ 192 h 202"/>
              <a:gd name="T12" fmla="*/ 103 w 210"/>
              <a:gd name="T13" fmla="*/ 152 h 202"/>
              <a:gd name="T14" fmla="*/ 92 w 210"/>
              <a:gd name="T15" fmla="*/ 164 h 202"/>
              <a:gd name="T16" fmla="*/ 92 w 210"/>
              <a:gd name="T17" fmla="*/ 192 h 202"/>
              <a:gd name="T18" fmla="*/ 32 w 210"/>
              <a:gd name="T19" fmla="*/ 16 h 202"/>
              <a:gd name="T20" fmla="*/ 175 w 210"/>
              <a:gd name="T21" fmla="*/ 192 h 202"/>
              <a:gd name="T22" fmla="*/ 115 w 210"/>
              <a:gd name="T23" fmla="*/ 164 h 202"/>
              <a:gd name="T24" fmla="*/ 103 w 210"/>
              <a:gd name="T25" fmla="*/ 152 h 202"/>
              <a:gd name="T26" fmla="*/ 72 w 210"/>
              <a:gd name="T27" fmla="*/ 37 h 202"/>
              <a:gd name="T28" fmla="*/ 53 w 210"/>
              <a:gd name="T29" fmla="*/ 56 h 202"/>
              <a:gd name="T30" fmla="*/ 94 w 210"/>
              <a:gd name="T31" fmla="*/ 37 h 202"/>
              <a:gd name="T32" fmla="*/ 113 w 210"/>
              <a:gd name="T33" fmla="*/ 56 h 202"/>
              <a:gd name="T34" fmla="*/ 94 w 210"/>
              <a:gd name="T35" fmla="*/ 37 h 202"/>
              <a:gd name="T36" fmla="*/ 135 w 210"/>
              <a:gd name="T37" fmla="*/ 56 h 202"/>
              <a:gd name="T38" fmla="*/ 154 w 210"/>
              <a:gd name="T39" fmla="*/ 37 h 202"/>
              <a:gd name="T40" fmla="*/ 53 w 210"/>
              <a:gd name="T41" fmla="*/ 74 h 202"/>
              <a:gd name="T42" fmla="*/ 72 w 210"/>
              <a:gd name="T43" fmla="*/ 93 h 202"/>
              <a:gd name="T44" fmla="*/ 53 w 210"/>
              <a:gd name="T45" fmla="*/ 74 h 202"/>
              <a:gd name="T46" fmla="*/ 113 w 210"/>
              <a:gd name="T47" fmla="*/ 74 h 202"/>
              <a:gd name="T48" fmla="*/ 94 w 210"/>
              <a:gd name="T49" fmla="*/ 93 h 202"/>
              <a:gd name="T50" fmla="*/ 154 w 210"/>
              <a:gd name="T51" fmla="*/ 93 h 202"/>
              <a:gd name="T52" fmla="*/ 135 w 210"/>
              <a:gd name="T53" fmla="*/ 74 h 202"/>
              <a:gd name="T54" fmla="*/ 154 w 210"/>
              <a:gd name="T55" fmla="*/ 93 h 202"/>
              <a:gd name="T56" fmla="*/ 72 w 210"/>
              <a:gd name="T57" fmla="*/ 111 h 202"/>
              <a:gd name="T58" fmla="*/ 53 w 210"/>
              <a:gd name="T59" fmla="*/ 130 h 202"/>
              <a:gd name="T60" fmla="*/ 94 w 210"/>
              <a:gd name="T61" fmla="*/ 111 h 202"/>
              <a:gd name="T62" fmla="*/ 113 w 210"/>
              <a:gd name="T63" fmla="*/ 130 h 202"/>
              <a:gd name="T64" fmla="*/ 94 w 210"/>
              <a:gd name="T65" fmla="*/ 111 h 202"/>
              <a:gd name="T66" fmla="*/ 135 w 210"/>
              <a:gd name="T67" fmla="*/ 130 h 202"/>
              <a:gd name="T68" fmla="*/ 154 w 210"/>
              <a:gd name="T69" fmla="*/ 111 h 202"/>
              <a:gd name="T70" fmla="*/ 53 w 210"/>
              <a:gd name="T71" fmla="*/ 147 h 202"/>
              <a:gd name="T72" fmla="*/ 72 w 210"/>
              <a:gd name="T73" fmla="*/ 166 h 202"/>
              <a:gd name="T74" fmla="*/ 53 w 210"/>
              <a:gd name="T75" fmla="*/ 147 h 202"/>
              <a:gd name="T76" fmla="*/ 135 w 210"/>
              <a:gd name="T77" fmla="*/ 166 h 202"/>
              <a:gd name="T78" fmla="*/ 154 w 210"/>
              <a:gd name="T79" fmla="*/ 14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0" h="202">
                <a:moveTo>
                  <a:pt x="184" y="192"/>
                </a:moveTo>
                <a:lnTo>
                  <a:pt x="184" y="12"/>
                </a:lnTo>
                <a:lnTo>
                  <a:pt x="192" y="12"/>
                </a:lnTo>
                <a:lnTo>
                  <a:pt x="192" y="0"/>
                </a:lnTo>
                <a:lnTo>
                  <a:pt x="17" y="0"/>
                </a:lnTo>
                <a:lnTo>
                  <a:pt x="17" y="12"/>
                </a:lnTo>
                <a:lnTo>
                  <a:pt x="23" y="12"/>
                </a:lnTo>
                <a:lnTo>
                  <a:pt x="23" y="192"/>
                </a:lnTo>
                <a:lnTo>
                  <a:pt x="0" y="192"/>
                </a:lnTo>
                <a:lnTo>
                  <a:pt x="0" y="201"/>
                </a:lnTo>
                <a:lnTo>
                  <a:pt x="209" y="201"/>
                </a:lnTo>
                <a:lnTo>
                  <a:pt x="209" y="192"/>
                </a:lnTo>
                <a:lnTo>
                  <a:pt x="184" y="192"/>
                </a:lnTo>
                <a:close/>
                <a:moveTo>
                  <a:pt x="103" y="152"/>
                </a:moveTo>
                <a:lnTo>
                  <a:pt x="103" y="152"/>
                </a:lnTo>
                <a:cubicBezTo>
                  <a:pt x="97" y="152"/>
                  <a:pt x="92" y="157"/>
                  <a:pt x="92" y="164"/>
                </a:cubicBezTo>
                <a:lnTo>
                  <a:pt x="92" y="164"/>
                </a:lnTo>
                <a:lnTo>
                  <a:pt x="92" y="192"/>
                </a:lnTo>
                <a:lnTo>
                  <a:pt x="32" y="192"/>
                </a:lnTo>
                <a:lnTo>
                  <a:pt x="32" y="16"/>
                </a:lnTo>
                <a:lnTo>
                  <a:pt x="175" y="16"/>
                </a:lnTo>
                <a:lnTo>
                  <a:pt x="175" y="192"/>
                </a:lnTo>
                <a:lnTo>
                  <a:pt x="115" y="192"/>
                </a:lnTo>
                <a:lnTo>
                  <a:pt x="115" y="164"/>
                </a:lnTo>
                <a:lnTo>
                  <a:pt x="115" y="164"/>
                </a:lnTo>
                <a:cubicBezTo>
                  <a:pt x="115" y="157"/>
                  <a:pt x="110" y="152"/>
                  <a:pt x="103" y="152"/>
                </a:cubicBezTo>
                <a:close/>
                <a:moveTo>
                  <a:pt x="53" y="37"/>
                </a:moveTo>
                <a:lnTo>
                  <a:pt x="72" y="37"/>
                </a:lnTo>
                <a:lnTo>
                  <a:pt x="72" y="56"/>
                </a:lnTo>
                <a:lnTo>
                  <a:pt x="53" y="56"/>
                </a:lnTo>
                <a:lnTo>
                  <a:pt x="53" y="37"/>
                </a:lnTo>
                <a:close/>
                <a:moveTo>
                  <a:pt x="94" y="37"/>
                </a:moveTo>
                <a:lnTo>
                  <a:pt x="113" y="37"/>
                </a:lnTo>
                <a:lnTo>
                  <a:pt x="113" y="56"/>
                </a:lnTo>
                <a:lnTo>
                  <a:pt x="94" y="56"/>
                </a:lnTo>
                <a:lnTo>
                  <a:pt x="94" y="37"/>
                </a:lnTo>
                <a:close/>
                <a:moveTo>
                  <a:pt x="154" y="56"/>
                </a:moveTo>
                <a:lnTo>
                  <a:pt x="135" y="56"/>
                </a:lnTo>
                <a:lnTo>
                  <a:pt x="135" y="37"/>
                </a:lnTo>
                <a:lnTo>
                  <a:pt x="154" y="37"/>
                </a:lnTo>
                <a:lnTo>
                  <a:pt x="154" y="56"/>
                </a:lnTo>
                <a:close/>
                <a:moveTo>
                  <a:pt x="53" y="74"/>
                </a:moveTo>
                <a:lnTo>
                  <a:pt x="72" y="74"/>
                </a:lnTo>
                <a:lnTo>
                  <a:pt x="72" y="93"/>
                </a:lnTo>
                <a:lnTo>
                  <a:pt x="53" y="93"/>
                </a:lnTo>
                <a:lnTo>
                  <a:pt x="53" y="74"/>
                </a:lnTo>
                <a:close/>
                <a:moveTo>
                  <a:pt x="94" y="74"/>
                </a:moveTo>
                <a:lnTo>
                  <a:pt x="113" y="74"/>
                </a:lnTo>
                <a:lnTo>
                  <a:pt x="113" y="93"/>
                </a:lnTo>
                <a:lnTo>
                  <a:pt x="94" y="93"/>
                </a:lnTo>
                <a:lnTo>
                  <a:pt x="94" y="74"/>
                </a:lnTo>
                <a:close/>
                <a:moveTo>
                  <a:pt x="154" y="93"/>
                </a:moveTo>
                <a:lnTo>
                  <a:pt x="135" y="93"/>
                </a:lnTo>
                <a:lnTo>
                  <a:pt x="135" y="74"/>
                </a:lnTo>
                <a:lnTo>
                  <a:pt x="154" y="74"/>
                </a:lnTo>
                <a:lnTo>
                  <a:pt x="154" y="93"/>
                </a:lnTo>
                <a:close/>
                <a:moveTo>
                  <a:pt x="53" y="111"/>
                </a:moveTo>
                <a:lnTo>
                  <a:pt x="72" y="111"/>
                </a:lnTo>
                <a:lnTo>
                  <a:pt x="72" y="130"/>
                </a:lnTo>
                <a:lnTo>
                  <a:pt x="53" y="130"/>
                </a:lnTo>
                <a:lnTo>
                  <a:pt x="53" y="111"/>
                </a:lnTo>
                <a:close/>
                <a:moveTo>
                  <a:pt x="94" y="111"/>
                </a:moveTo>
                <a:lnTo>
                  <a:pt x="113" y="111"/>
                </a:lnTo>
                <a:lnTo>
                  <a:pt x="113" y="130"/>
                </a:lnTo>
                <a:lnTo>
                  <a:pt x="94" y="130"/>
                </a:lnTo>
                <a:lnTo>
                  <a:pt x="94" y="111"/>
                </a:lnTo>
                <a:close/>
                <a:moveTo>
                  <a:pt x="154" y="130"/>
                </a:moveTo>
                <a:lnTo>
                  <a:pt x="135" y="130"/>
                </a:lnTo>
                <a:lnTo>
                  <a:pt x="135" y="111"/>
                </a:lnTo>
                <a:lnTo>
                  <a:pt x="154" y="111"/>
                </a:lnTo>
                <a:lnTo>
                  <a:pt x="154" y="130"/>
                </a:lnTo>
                <a:close/>
                <a:moveTo>
                  <a:pt x="53" y="147"/>
                </a:moveTo>
                <a:lnTo>
                  <a:pt x="72" y="147"/>
                </a:lnTo>
                <a:lnTo>
                  <a:pt x="72" y="166"/>
                </a:lnTo>
                <a:lnTo>
                  <a:pt x="53" y="166"/>
                </a:lnTo>
                <a:lnTo>
                  <a:pt x="53" y="147"/>
                </a:lnTo>
                <a:close/>
                <a:moveTo>
                  <a:pt x="154" y="166"/>
                </a:moveTo>
                <a:lnTo>
                  <a:pt x="135" y="166"/>
                </a:lnTo>
                <a:lnTo>
                  <a:pt x="135" y="147"/>
                </a:lnTo>
                <a:lnTo>
                  <a:pt x="154" y="147"/>
                </a:lnTo>
                <a:lnTo>
                  <a:pt x="154" y="16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Freeform 216"/>
          <p:cNvSpPr>
            <a:spLocks noChangeArrowheads="1"/>
          </p:cNvSpPr>
          <p:nvPr/>
        </p:nvSpPr>
        <p:spPr bwMode="auto">
          <a:xfrm>
            <a:off x="5576030" y="5844405"/>
            <a:ext cx="196342" cy="196340"/>
          </a:xfrm>
          <a:custGeom>
            <a:avLst/>
            <a:gdLst>
              <a:gd name="T0" fmla="*/ 171 w 216"/>
              <a:gd name="T1" fmla="*/ 65 h 216"/>
              <a:gd name="T2" fmla="*/ 44 w 216"/>
              <a:gd name="T3" fmla="*/ 41 h 216"/>
              <a:gd name="T4" fmla="*/ 44 w 216"/>
              <a:gd name="T5" fmla="*/ 88 h 216"/>
              <a:gd name="T6" fmla="*/ 215 w 216"/>
              <a:gd name="T7" fmla="*/ 83 h 216"/>
              <a:gd name="T8" fmla="*/ 25 w 216"/>
              <a:gd name="T9" fmla="*/ 215 h 216"/>
              <a:gd name="T10" fmla="*/ 0 w 216"/>
              <a:gd name="T11" fmla="*/ 83 h 216"/>
              <a:gd name="T12" fmla="*/ 1 w 216"/>
              <a:gd name="T13" fmla="*/ 77 h 216"/>
              <a:gd name="T14" fmla="*/ 2 w 216"/>
              <a:gd name="T15" fmla="*/ 73 h 216"/>
              <a:gd name="T16" fmla="*/ 4 w 216"/>
              <a:gd name="T17" fmla="*/ 69 h 216"/>
              <a:gd name="T18" fmla="*/ 7 w 216"/>
              <a:gd name="T19" fmla="*/ 66 h 216"/>
              <a:gd name="T20" fmla="*/ 10 w 216"/>
              <a:gd name="T21" fmla="*/ 63 h 216"/>
              <a:gd name="T22" fmla="*/ 14 w 216"/>
              <a:gd name="T23" fmla="*/ 61 h 216"/>
              <a:gd name="T24" fmla="*/ 17 w 216"/>
              <a:gd name="T25" fmla="*/ 21 h 216"/>
              <a:gd name="T26" fmla="*/ 177 w 216"/>
              <a:gd name="T27" fmla="*/ 0 h 216"/>
              <a:gd name="T28" fmla="*/ 198 w 216"/>
              <a:gd name="T29" fmla="*/ 59 h 216"/>
              <a:gd name="T30" fmla="*/ 202 w 216"/>
              <a:gd name="T31" fmla="*/ 61 h 216"/>
              <a:gd name="T32" fmla="*/ 206 w 216"/>
              <a:gd name="T33" fmla="*/ 64 h 216"/>
              <a:gd name="T34" fmla="*/ 209 w 216"/>
              <a:gd name="T35" fmla="*/ 67 h 216"/>
              <a:gd name="T36" fmla="*/ 211 w 216"/>
              <a:gd name="T37" fmla="*/ 70 h 216"/>
              <a:gd name="T38" fmla="*/ 214 w 216"/>
              <a:gd name="T39" fmla="*/ 74 h 216"/>
              <a:gd name="T40" fmla="*/ 215 w 216"/>
              <a:gd name="T41" fmla="*/ 78 h 216"/>
              <a:gd name="T42" fmla="*/ 207 w 216"/>
              <a:gd name="T43" fmla="*/ 83 h 216"/>
              <a:gd name="T44" fmla="*/ 206 w 216"/>
              <a:gd name="T45" fmla="*/ 80 h 216"/>
              <a:gd name="T46" fmla="*/ 205 w 216"/>
              <a:gd name="T47" fmla="*/ 76 h 216"/>
              <a:gd name="T48" fmla="*/ 203 w 216"/>
              <a:gd name="T49" fmla="*/ 73 h 216"/>
              <a:gd name="T50" fmla="*/ 198 w 216"/>
              <a:gd name="T51" fmla="*/ 88 h 216"/>
              <a:gd name="T52" fmla="*/ 142 w 216"/>
              <a:gd name="T53" fmla="*/ 121 h 216"/>
              <a:gd name="T54" fmla="*/ 108 w 216"/>
              <a:gd name="T55" fmla="*/ 144 h 216"/>
              <a:gd name="T56" fmla="*/ 190 w 216"/>
              <a:gd name="T57" fmla="*/ 21 h 216"/>
              <a:gd name="T58" fmla="*/ 38 w 216"/>
              <a:gd name="T59" fmla="*/ 9 h 216"/>
              <a:gd name="T60" fmla="*/ 17 w 216"/>
              <a:gd name="T61" fmla="*/ 88 h 216"/>
              <a:gd name="T62" fmla="*/ 15 w 216"/>
              <a:gd name="T63" fmla="*/ 70 h 216"/>
              <a:gd name="T64" fmla="*/ 13 w 216"/>
              <a:gd name="T65" fmla="*/ 71 h 216"/>
              <a:gd name="T66" fmla="*/ 12 w 216"/>
              <a:gd name="T67" fmla="*/ 73 h 216"/>
              <a:gd name="T68" fmla="*/ 10 w 216"/>
              <a:gd name="T69" fmla="*/ 75 h 216"/>
              <a:gd name="T70" fmla="*/ 9 w 216"/>
              <a:gd name="T71" fmla="*/ 78 h 216"/>
              <a:gd name="T72" fmla="*/ 9 w 216"/>
              <a:gd name="T73" fmla="*/ 80 h 216"/>
              <a:gd name="T74" fmla="*/ 8 w 216"/>
              <a:gd name="T75" fmla="*/ 93 h 216"/>
              <a:gd name="T76" fmla="*/ 108 w 216"/>
              <a:gd name="T77" fmla="*/ 154 h 216"/>
              <a:gd name="T78" fmla="*/ 9 w 216"/>
              <a:gd name="T79" fmla="*/ 191 h 216"/>
              <a:gd name="T80" fmla="*/ 9 w 216"/>
              <a:gd name="T81" fmla="*/ 195 h 216"/>
              <a:gd name="T82" fmla="*/ 10 w 216"/>
              <a:gd name="T83" fmla="*/ 197 h 216"/>
              <a:gd name="T84" fmla="*/ 12 w 216"/>
              <a:gd name="T85" fmla="*/ 200 h 216"/>
              <a:gd name="T86" fmla="*/ 14 w 216"/>
              <a:gd name="T87" fmla="*/ 202 h 216"/>
              <a:gd name="T88" fmla="*/ 17 w 216"/>
              <a:gd name="T89" fmla="*/ 204 h 216"/>
              <a:gd name="T90" fmla="*/ 20 w 216"/>
              <a:gd name="T91" fmla="*/ 205 h 216"/>
              <a:gd name="T92" fmla="*/ 25 w 216"/>
              <a:gd name="T93" fmla="*/ 206 h 216"/>
              <a:gd name="T94" fmla="*/ 193 w 216"/>
              <a:gd name="T95" fmla="*/ 206 h 216"/>
              <a:gd name="T96" fmla="*/ 196 w 216"/>
              <a:gd name="T97" fmla="*/ 205 h 216"/>
              <a:gd name="T98" fmla="*/ 199 w 216"/>
              <a:gd name="T99" fmla="*/ 203 h 216"/>
              <a:gd name="T100" fmla="*/ 202 w 216"/>
              <a:gd name="T101" fmla="*/ 201 h 216"/>
              <a:gd name="T102" fmla="*/ 204 w 216"/>
              <a:gd name="T103" fmla="*/ 199 h 216"/>
              <a:gd name="T104" fmla="*/ 205 w 216"/>
              <a:gd name="T105" fmla="*/ 196 h 216"/>
              <a:gd name="T106" fmla="*/ 206 w 216"/>
              <a:gd name="T107" fmla="*/ 193 h 216"/>
              <a:gd name="T108" fmla="*/ 207 w 216"/>
              <a:gd name="T109" fmla="*/ 9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6" h="216">
                <a:moveTo>
                  <a:pt x="171" y="74"/>
                </a:moveTo>
                <a:lnTo>
                  <a:pt x="44" y="74"/>
                </a:lnTo>
                <a:lnTo>
                  <a:pt x="44" y="65"/>
                </a:lnTo>
                <a:lnTo>
                  <a:pt x="171" y="65"/>
                </a:lnTo>
                <a:lnTo>
                  <a:pt x="171" y="74"/>
                </a:lnTo>
                <a:close/>
                <a:moveTo>
                  <a:pt x="124" y="31"/>
                </a:moveTo>
                <a:lnTo>
                  <a:pt x="44" y="31"/>
                </a:lnTo>
                <a:lnTo>
                  <a:pt x="44" y="41"/>
                </a:lnTo>
                <a:lnTo>
                  <a:pt x="124" y="41"/>
                </a:lnTo>
                <a:lnTo>
                  <a:pt x="124" y="31"/>
                </a:lnTo>
                <a:close/>
                <a:moveTo>
                  <a:pt x="171" y="88"/>
                </a:moveTo>
                <a:lnTo>
                  <a:pt x="44" y="88"/>
                </a:lnTo>
                <a:lnTo>
                  <a:pt x="44" y="98"/>
                </a:lnTo>
                <a:lnTo>
                  <a:pt x="171" y="98"/>
                </a:lnTo>
                <a:lnTo>
                  <a:pt x="171" y="88"/>
                </a:lnTo>
                <a:close/>
                <a:moveTo>
                  <a:pt x="215" y="83"/>
                </a:moveTo>
                <a:lnTo>
                  <a:pt x="215" y="190"/>
                </a:lnTo>
                <a:lnTo>
                  <a:pt x="215" y="190"/>
                </a:lnTo>
                <a:cubicBezTo>
                  <a:pt x="215" y="203"/>
                  <a:pt x="204" y="215"/>
                  <a:pt x="190" y="215"/>
                </a:cubicBezTo>
                <a:lnTo>
                  <a:pt x="25" y="215"/>
                </a:lnTo>
                <a:lnTo>
                  <a:pt x="25" y="215"/>
                </a:lnTo>
                <a:cubicBezTo>
                  <a:pt x="11" y="215"/>
                  <a:pt x="0" y="203"/>
                  <a:pt x="0" y="190"/>
                </a:cubicBezTo>
                <a:lnTo>
                  <a:pt x="0" y="83"/>
                </a:lnTo>
                <a:lnTo>
                  <a:pt x="0" y="83"/>
                </a:lnTo>
                <a:cubicBezTo>
                  <a:pt x="0" y="82"/>
                  <a:pt x="0" y="80"/>
                  <a:pt x="0" y="79"/>
                </a:cubicBezTo>
                <a:lnTo>
                  <a:pt x="0" y="79"/>
                </a:lnTo>
                <a:cubicBezTo>
                  <a:pt x="1" y="78"/>
                  <a:pt x="1" y="78"/>
                  <a:pt x="1" y="77"/>
                </a:cubicBezTo>
                <a:lnTo>
                  <a:pt x="1" y="77"/>
                </a:lnTo>
                <a:cubicBezTo>
                  <a:pt x="1" y="76"/>
                  <a:pt x="1" y="75"/>
                  <a:pt x="2" y="74"/>
                </a:cubicBezTo>
                <a:lnTo>
                  <a:pt x="2" y="74"/>
                </a:lnTo>
                <a:lnTo>
                  <a:pt x="2" y="73"/>
                </a:lnTo>
                <a:lnTo>
                  <a:pt x="2" y="73"/>
                </a:lnTo>
                <a:cubicBezTo>
                  <a:pt x="3" y="72"/>
                  <a:pt x="3" y="71"/>
                  <a:pt x="3" y="70"/>
                </a:cubicBezTo>
                <a:lnTo>
                  <a:pt x="3" y="70"/>
                </a:lnTo>
                <a:cubicBezTo>
                  <a:pt x="4" y="70"/>
                  <a:pt x="4" y="70"/>
                  <a:pt x="4" y="69"/>
                </a:cubicBezTo>
                <a:lnTo>
                  <a:pt x="4" y="69"/>
                </a:lnTo>
                <a:cubicBezTo>
                  <a:pt x="5" y="68"/>
                  <a:pt x="5" y="68"/>
                  <a:pt x="6" y="67"/>
                </a:cubicBezTo>
                <a:lnTo>
                  <a:pt x="6" y="67"/>
                </a:lnTo>
                <a:lnTo>
                  <a:pt x="7" y="66"/>
                </a:lnTo>
                <a:lnTo>
                  <a:pt x="7" y="66"/>
                </a:lnTo>
                <a:cubicBezTo>
                  <a:pt x="8" y="65"/>
                  <a:pt x="8" y="65"/>
                  <a:pt x="9" y="64"/>
                </a:cubicBezTo>
                <a:lnTo>
                  <a:pt x="9" y="64"/>
                </a:lnTo>
                <a:lnTo>
                  <a:pt x="10" y="63"/>
                </a:lnTo>
                <a:lnTo>
                  <a:pt x="10" y="63"/>
                </a:lnTo>
                <a:cubicBezTo>
                  <a:pt x="11" y="62"/>
                  <a:pt x="12" y="62"/>
                  <a:pt x="13" y="61"/>
                </a:cubicBezTo>
                <a:lnTo>
                  <a:pt x="13" y="61"/>
                </a:lnTo>
                <a:cubicBezTo>
                  <a:pt x="13" y="61"/>
                  <a:pt x="13" y="61"/>
                  <a:pt x="14" y="61"/>
                </a:cubicBezTo>
                <a:lnTo>
                  <a:pt x="14" y="61"/>
                </a:lnTo>
                <a:cubicBezTo>
                  <a:pt x="15" y="60"/>
                  <a:pt x="16" y="60"/>
                  <a:pt x="16" y="60"/>
                </a:cubicBezTo>
                <a:lnTo>
                  <a:pt x="16" y="60"/>
                </a:lnTo>
                <a:cubicBezTo>
                  <a:pt x="17" y="60"/>
                  <a:pt x="17" y="59"/>
                  <a:pt x="17" y="59"/>
                </a:cubicBezTo>
                <a:lnTo>
                  <a:pt x="17" y="21"/>
                </a:lnTo>
                <a:lnTo>
                  <a:pt x="17" y="21"/>
                </a:lnTo>
                <a:cubicBezTo>
                  <a:pt x="17" y="10"/>
                  <a:pt x="26" y="0"/>
                  <a:pt x="38" y="0"/>
                </a:cubicBezTo>
                <a:lnTo>
                  <a:pt x="177" y="0"/>
                </a:lnTo>
                <a:lnTo>
                  <a:pt x="177" y="0"/>
                </a:lnTo>
                <a:cubicBezTo>
                  <a:pt x="189" y="0"/>
                  <a:pt x="198" y="10"/>
                  <a:pt x="198" y="21"/>
                </a:cubicBez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lnTo>
                  <a:pt x="198" y="59"/>
                </a:lnTo>
                <a:cubicBezTo>
                  <a:pt x="199" y="60"/>
                  <a:pt x="200" y="60"/>
                  <a:pt x="200" y="60"/>
                </a:cubicBezTo>
                <a:lnTo>
                  <a:pt x="200" y="60"/>
                </a:lnTo>
                <a:cubicBezTo>
                  <a:pt x="201" y="61"/>
                  <a:pt x="202" y="61"/>
                  <a:pt x="202" y="61"/>
                </a:cubicBezTo>
                <a:lnTo>
                  <a:pt x="202" y="61"/>
                </a:lnTo>
                <a:cubicBezTo>
                  <a:pt x="203" y="62"/>
                  <a:pt x="203" y="62"/>
                  <a:pt x="204" y="63"/>
                </a:cubicBezTo>
                <a:lnTo>
                  <a:pt x="204" y="63"/>
                </a:lnTo>
                <a:cubicBezTo>
                  <a:pt x="205" y="63"/>
                  <a:pt x="205" y="63"/>
                  <a:pt x="206" y="64"/>
                </a:cubicBezTo>
                <a:lnTo>
                  <a:pt x="206" y="64"/>
                </a:lnTo>
                <a:lnTo>
                  <a:pt x="207" y="65"/>
                </a:lnTo>
                <a:lnTo>
                  <a:pt x="207" y="65"/>
                </a:lnTo>
                <a:cubicBezTo>
                  <a:pt x="208" y="66"/>
                  <a:pt x="208" y="66"/>
                  <a:pt x="209" y="67"/>
                </a:cubicBezTo>
                <a:lnTo>
                  <a:pt x="209" y="67"/>
                </a:lnTo>
                <a:cubicBezTo>
                  <a:pt x="209" y="67"/>
                  <a:pt x="210" y="68"/>
                  <a:pt x="210" y="69"/>
                </a:cubicBezTo>
                <a:lnTo>
                  <a:pt x="210" y="69"/>
                </a:lnTo>
                <a:cubicBezTo>
                  <a:pt x="211" y="69"/>
                  <a:pt x="211" y="70"/>
                  <a:pt x="211" y="70"/>
                </a:cubicBezTo>
                <a:lnTo>
                  <a:pt x="211" y="70"/>
                </a:lnTo>
                <a:cubicBezTo>
                  <a:pt x="212" y="71"/>
                  <a:pt x="212" y="72"/>
                  <a:pt x="213" y="73"/>
                </a:cubicBezTo>
                <a:lnTo>
                  <a:pt x="213" y="73"/>
                </a:lnTo>
                <a:cubicBezTo>
                  <a:pt x="213" y="73"/>
                  <a:pt x="213" y="74"/>
                  <a:pt x="214" y="74"/>
                </a:cubicBezTo>
                <a:lnTo>
                  <a:pt x="214" y="74"/>
                </a:lnTo>
                <a:cubicBezTo>
                  <a:pt x="214" y="75"/>
                  <a:pt x="214" y="76"/>
                  <a:pt x="214" y="77"/>
                </a:cubicBezTo>
                <a:lnTo>
                  <a:pt x="214" y="77"/>
                </a:lnTo>
                <a:cubicBezTo>
                  <a:pt x="214" y="77"/>
                  <a:pt x="214" y="78"/>
                  <a:pt x="215" y="78"/>
                </a:cubicBezTo>
                <a:lnTo>
                  <a:pt x="215" y="78"/>
                </a:lnTo>
                <a:cubicBezTo>
                  <a:pt x="215" y="80"/>
                  <a:pt x="215" y="82"/>
                  <a:pt x="215" y="83"/>
                </a:cubicBezTo>
                <a:close/>
                <a:moveTo>
                  <a:pt x="198" y="88"/>
                </a:moveTo>
                <a:lnTo>
                  <a:pt x="207" y="83"/>
                </a:lnTo>
                <a:lnTo>
                  <a:pt x="207" y="83"/>
                </a:lnTo>
                <a:cubicBezTo>
                  <a:pt x="207" y="82"/>
                  <a:pt x="207" y="81"/>
                  <a:pt x="206" y="80"/>
                </a:cubicBezTo>
                <a:lnTo>
                  <a:pt x="206" y="80"/>
                </a:lnTo>
                <a:lnTo>
                  <a:pt x="206" y="80"/>
                </a:lnTo>
                <a:cubicBezTo>
                  <a:pt x="206" y="79"/>
                  <a:pt x="206" y="78"/>
                  <a:pt x="206" y="77"/>
                </a:cubicBezTo>
                <a:lnTo>
                  <a:pt x="206" y="77"/>
                </a:lnTo>
                <a:cubicBezTo>
                  <a:pt x="205" y="77"/>
                  <a:pt x="205" y="76"/>
                  <a:pt x="205" y="76"/>
                </a:cubicBezTo>
                <a:lnTo>
                  <a:pt x="205" y="76"/>
                </a:lnTo>
                <a:cubicBezTo>
                  <a:pt x="205" y="75"/>
                  <a:pt x="205" y="75"/>
                  <a:pt x="205" y="75"/>
                </a:cubicBezTo>
                <a:lnTo>
                  <a:pt x="205" y="75"/>
                </a:lnTo>
                <a:cubicBezTo>
                  <a:pt x="204" y="74"/>
                  <a:pt x="204" y="73"/>
                  <a:pt x="203" y="73"/>
                </a:cubicBezTo>
                <a:lnTo>
                  <a:pt x="203" y="73"/>
                </a:lnTo>
                <a:lnTo>
                  <a:pt x="203" y="73"/>
                </a:lnTo>
                <a:lnTo>
                  <a:pt x="203" y="73"/>
                </a:lnTo>
                <a:cubicBezTo>
                  <a:pt x="202" y="71"/>
                  <a:pt x="200" y="70"/>
                  <a:pt x="198" y="68"/>
                </a:cubicBezTo>
                <a:lnTo>
                  <a:pt x="198" y="88"/>
                </a:lnTo>
                <a:close/>
                <a:moveTo>
                  <a:pt x="25" y="93"/>
                </a:moveTo>
                <a:lnTo>
                  <a:pt x="56" y="112"/>
                </a:lnTo>
                <a:lnTo>
                  <a:pt x="142" y="112"/>
                </a:lnTo>
                <a:lnTo>
                  <a:pt x="142" y="121"/>
                </a:lnTo>
                <a:lnTo>
                  <a:pt x="71" y="121"/>
                </a:lnTo>
                <a:lnTo>
                  <a:pt x="87" y="131"/>
                </a:lnTo>
                <a:lnTo>
                  <a:pt x="87" y="131"/>
                </a:lnTo>
                <a:lnTo>
                  <a:pt x="108" y="144"/>
                </a:lnTo>
                <a:lnTo>
                  <a:pt x="128" y="131"/>
                </a:lnTo>
                <a:lnTo>
                  <a:pt x="128" y="131"/>
                </a:lnTo>
                <a:lnTo>
                  <a:pt x="190" y="93"/>
                </a:lnTo>
                <a:lnTo>
                  <a:pt x="190" y="21"/>
                </a:lnTo>
                <a:lnTo>
                  <a:pt x="190" y="21"/>
                </a:lnTo>
                <a:cubicBezTo>
                  <a:pt x="190" y="15"/>
                  <a:pt x="184" y="9"/>
                  <a:pt x="177" y="9"/>
                </a:cubicBezTo>
                <a:lnTo>
                  <a:pt x="38" y="9"/>
                </a:lnTo>
                <a:lnTo>
                  <a:pt x="38" y="9"/>
                </a:lnTo>
                <a:cubicBezTo>
                  <a:pt x="31" y="9"/>
                  <a:pt x="25" y="15"/>
                  <a:pt x="25" y="21"/>
                </a:cubicBezTo>
                <a:lnTo>
                  <a:pt x="25" y="93"/>
                </a:lnTo>
                <a:close/>
                <a:moveTo>
                  <a:pt x="8" y="83"/>
                </a:moveTo>
                <a:lnTo>
                  <a:pt x="17" y="88"/>
                </a:lnTo>
                <a:lnTo>
                  <a:pt x="17" y="68"/>
                </a:lnTo>
                <a:lnTo>
                  <a:pt x="17" y="68"/>
                </a:lnTo>
                <a:cubicBezTo>
                  <a:pt x="17" y="69"/>
                  <a:pt x="16" y="69"/>
                  <a:pt x="15" y="70"/>
                </a:cubicBezTo>
                <a:lnTo>
                  <a:pt x="15" y="70"/>
                </a:lnTo>
                <a:lnTo>
                  <a:pt x="15" y="70"/>
                </a:lnTo>
                <a:lnTo>
                  <a:pt x="15" y="70"/>
                </a:lnTo>
                <a:cubicBezTo>
                  <a:pt x="14" y="70"/>
                  <a:pt x="14" y="71"/>
                  <a:pt x="13" y="71"/>
                </a:cubicBezTo>
                <a:lnTo>
                  <a:pt x="13" y="71"/>
                </a:lnTo>
                <a:lnTo>
                  <a:pt x="13" y="72"/>
                </a:lnTo>
                <a:lnTo>
                  <a:pt x="13" y="72"/>
                </a:lnTo>
                <a:lnTo>
                  <a:pt x="12" y="73"/>
                </a:lnTo>
                <a:lnTo>
                  <a:pt x="12" y="73"/>
                </a:lnTo>
                <a:lnTo>
                  <a:pt x="11" y="74"/>
                </a:lnTo>
                <a:lnTo>
                  <a:pt x="11" y="74"/>
                </a:lnTo>
                <a:cubicBezTo>
                  <a:pt x="11" y="74"/>
                  <a:pt x="11" y="75"/>
                  <a:pt x="10" y="75"/>
                </a:cubicBezTo>
                <a:lnTo>
                  <a:pt x="10" y="75"/>
                </a:lnTo>
                <a:cubicBezTo>
                  <a:pt x="10" y="76"/>
                  <a:pt x="10" y="76"/>
                  <a:pt x="10" y="76"/>
                </a:cubicBezTo>
                <a:lnTo>
                  <a:pt x="10" y="76"/>
                </a:lnTo>
                <a:cubicBezTo>
                  <a:pt x="10" y="77"/>
                  <a:pt x="9" y="77"/>
                  <a:pt x="9" y="78"/>
                </a:cubicBezTo>
                <a:lnTo>
                  <a:pt x="9" y="78"/>
                </a:lnTo>
                <a:lnTo>
                  <a:pt x="9" y="79"/>
                </a:lnTo>
                <a:lnTo>
                  <a:pt x="9" y="79"/>
                </a:lnTo>
                <a:cubicBezTo>
                  <a:pt x="9" y="80"/>
                  <a:pt x="9" y="80"/>
                  <a:pt x="9" y="80"/>
                </a:cubicBezTo>
                <a:lnTo>
                  <a:pt x="9" y="80"/>
                </a:lnTo>
                <a:cubicBezTo>
                  <a:pt x="8" y="81"/>
                  <a:pt x="8" y="82"/>
                  <a:pt x="8" y="83"/>
                </a:cubicBezTo>
                <a:close/>
                <a:moveTo>
                  <a:pt x="8" y="180"/>
                </a:moveTo>
                <a:lnTo>
                  <a:pt x="79" y="136"/>
                </a:lnTo>
                <a:lnTo>
                  <a:pt x="8" y="93"/>
                </a:lnTo>
                <a:lnTo>
                  <a:pt x="8" y="180"/>
                </a:lnTo>
                <a:close/>
                <a:moveTo>
                  <a:pt x="207" y="190"/>
                </a:moveTo>
                <a:lnTo>
                  <a:pt x="128" y="141"/>
                </a:lnTo>
                <a:lnTo>
                  <a:pt x="108" y="154"/>
                </a:lnTo>
                <a:lnTo>
                  <a:pt x="87" y="141"/>
                </a:lnTo>
                <a:lnTo>
                  <a:pt x="8" y="190"/>
                </a:lnTo>
                <a:lnTo>
                  <a:pt x="8" y="190"/>
                </a:lnTo>
                <a:cubicBezTo>
                  <a:pt x="8" y="190"/>
                  <a:pt x="8" y="191"/>
                  <a:pt x="9" y="191"/>
                </a:cubicBezTo>
                <a:lnTo>
                  <a:pt x="9" y="191"/>
                </a:lnTo>
                <a:cubicBezTo>
                  <a:pt x="9" y="192"/>
                  <a:pt x="9" y="193"/>
                  <a:pt x="9" y="193"/>
                </a:cubicBezTo>
                <a:lnTo>
                  <a:pt x="9" y="193"/>
                </a:lnTo>
                <a:cubicBezTo>
                  <a:pt x="9" y="194"/>
                  <a:pt x="9" y="194"/>
                  <a:pt x="9" y="195"/>
                </a:cubicBezTo>
                <a:lnTo>
                  <a:pt x="9" y="195"/>
                </a:lnTo>
                <a:cubicBezTo>
                  <a:pt x="9" y="195"/>
                  <a:pt x="9" y="196"/>
                  <a:pt x="10" y="196"/>
                </a:cubicBezTo>
                <a:lnTo>
                  <a:pt x="10" y="196"/>
                </a:lnTo>
                <a:cubicBezTo>
                  <a:pt x="10" y="197"/>
                  <a:pt x="10" y="197"/>
                  <a:pt x="10" y="197"/>
                </a:cubicBezTo>
                <a:lnTo>
                  <a:pt x="10" y="197"/>
                </a:lnTo>
                <a:cubicBezTo>
                  <a:pt x="11" y="198"/>
                  <a:pt x="11" y="198"/>
                  <a:pt x="11" y="199"/>
                </a:cubicBezTo>
                <a:lnTo>
                  <a:pt x="11" y="199"/>
                </a:lnTo>
                <a:lnTo>
                  <a:pt x="12" y="200"/>
                </a:lnTo>
                <a:lnTo>
                  <a:pt x="12" y="200"/>
                </a:lnTo>
                <a:lnTo>
                  <a:pt x="13" y="201"/>
                </a:lnTo>
                <a:lnTo>
                  <a:pt x="13" y="201"/>
                </a:lnTo>
                <a:cubicBezTo>
                  <a:pt x="14" y="202"/>
                  <a:pt x="14" y="202"/>
                  <a:pt x="14" y="202"/>
                </a:cubicBezTo>
                <a:lnTo>
                  <a:pt x="14" y="202"/>
                </a:lnTo>
                <a:cubicBezTo>
                  <a:pt x="15" y="203"/>
                  <a:pt x="15" y="203"/>
                  <a:pt x="16" y="203"/>
                </a:cubicBezTo>
                <a:lnTo>
                  <a:pt x="16" y="203"/>
                </a:lnTo>
                <a:cubicBezTo>
                  <a:pt x="16" y="204"/>
                  <a:pt x="16" y="204"/>
                  <a:pt x="17" y="204"/>
                </a:cubicBezTo>
                <a:lnTo>
                  <a:pt x="17" y="204"/>
                </a:lnTo>
                <a:cubicBezTo>
                  <a:pt x="17" y="204"/>
                  <a:pt x="18" y="205"/>
                  <a:pt x="19" y="205"/>
                </a:cubicBezTo>
                <a:lnTo>
                  <a:pt x="19" y="205"/>
                </a:lnTo>
                <a:lnTo>
                  <a:pt x="20" y="205"/>
                </a:lnTo>
                <a:lnTo>
                  <a:pt x="20" y="205"/>
                </a:lnTo>
                <a:cubicBezTo>
                  <a:pt x="21" y="206"/>
                  <a:pt x="21" y="206"/>
                  <a:pt x="22" y="206"/>
                </a:cubicBezTo>
                <a:lnTo>
                  <a:pt x="22" y="206"/>
                </a:lnTo>
                <a:cubicBezTo>
                  <a:pt x="23" y="206"/>
                  <a:pt x="24" y="206"/>
                  <a:pt x="25" y="206"/>
                </a:cubicBezTo>
                <a:lnTo>
                  <a:pt x="190" y="206"/>
                </a:lnTo>
                <a:lnTo>
                  <a:pt x="190" y="206"/>
                </a:lnTo>
                <a:cubicBezTo>
                  <a:pt x="191" y="206"/>
                  <a:pt x="192" y="206"/>
                  <a:pt x="193" y="206"/>
                </a:cubicBezTo>
                <a:lnTo>
                  <a:pt x="193" y="206"/>
                </a:lnTo>
                <a:cubicBezTo>
                  <a:pt x="194" y="206"/>
                  <a:pt x="194" y="206"/>
                  <a:pt x="195" y="205"/>
                </a:cubicBezTo>
                <a:lnTo>
                  <a:pt x="195" y="205"/>
                </a:lnTo>
                <a:lnTo>
                  <a:pt x="196" y="205"/>
                </a:lnTo>
                <a:lnTo>
                  <a:pt x="196" y="205"/>
                </a:lnTo>
                <a:cubicBezTo>
                  <a:pt x="197" y="205"/>
                  <a:pt x="198" y="204"/>
                  <a:pt x="198" y="204"/>
                </a:cubicBezTo>
                <a:lnTo>
                  <a:pt x="198" y="204"/>
                </a:lnTo>
                <a:cubicBezTo>
                  <a:pt x="199" y="204"/>
                  <a:pt x="199" y="204"/>
                  <a:pt x="199" y="203"/>
                </a:cubicBezTo>
                <a:lnTo>
                  <a:pt x="199" y="203"/>
                </a:lnTo>
                <a:cubicBezTo>
                  <a:pt x="200" y="203"/>
                  <a:pt x="200" y="203"/>
                  <a:pt x="201" y="202"/>
                </a:cubicBezTo>
                <a:lnTo>
                  <a:pt x="201" y="202"/>
                </a:lnTo>
                <a:cubicBezTo>
                  <a:pt x="201" y="202"/>
                  <a:pt x="201" y="202"/>
                  <a:pt x="202" y="201"/>
                </a:cubicBezTo>
                <a:lnTo>
                  <a:pt x="202" y="201"/>
                </a:lnTo>
                <a:lnTo>
                  <a:pt x="203" y="200"/>
                </a:lnTo>
                <a:lnTo>
                  <a:pt x="203" y="200"/>
                </a:lnTo>
                <a:lnTo>
                  <a:pt x="204" y="199"/>
                </a:lnTo>
                <a:lnTo>
                  <a:pt x="204" y="199"/>
                </a:lnTo>
                <a:cubicBezTo>
                  <a:pt x="204" y="198"/>
                  <a:pt x="204" y="198"/>
                  <a:pt x="205" y="197"/>
                </a:cubicBezTo>
                <a:lnTo>
                  <a:pt x="205" y="197"/>
                </a:lnTo>
                <a:cubicBezTo>
                  <a:pt x="205" y="197"/>
                  <a:pt x="205" y="197"/>
                  <a:pt x="205" y="196"/>
                </a:cubicBezTo>
                <a:lnTo>
                  <a:pt x="205" y="196"/>
                </a:lnTo>
                <a:cubicBezTo>
                  <a:pt x="206" y="196"/>
                  <a:pt x="206" y="195"/>
                  <a:pt x="206" y="195"/>
                </a:cubicBezTo>
                <a:lnTo>
                  <a:pt x="206" y="195"/>
                </a:lnTo>
                <a:cubicBezTo>
                  <a:pt x="206" y="194"/>
                  <a:pt x="206" y="194"/>
                  <a:pt x="206" y="193"/>
                </a:cubicBezTo>
                <a:lnTo>
                  <a:pt x="206" y="193"/>
                </a:lnTo>
                <a:cubicBezTo>
                  <a:pt x="206" y="193"/>
                  <a:pt x="206" y="192"/>
                  <a:pt x="206" y="191"/>
                </a:cubicBezTo>
                <a:lnTo>
                  <a:pt x="206" y="191"/>
                </a:lnTo>
                <a:cubicBezTo>
                  <a:pt x="207" y="191"/>
                  <a:pt x="207" y="190"/>
                  <a:pt x="207" y="190"/>
                </a:cubicBezTo>
                <a:close/>
                <a:moveTo>
                  <a:pt x="207" y="93"/>
                </a:moveTo>
                <a:lnTo>
                  <a:pt x="136" y="136"/>
                </a:lnTo>
                <a:lnTo>
                  <a:pt x="207" y="180"/>
                </a:lnTo>
                <a:lnTo>
                  <a:pt x="207" y="9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042160" y="2348245"/>
            <a:ext cx="8107680" cy="1367891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>
            <a:off x="2042160" y="5143500"/>
            <a:ext cx="3342640" cy="504825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4" hasCustomPrompt="1"/>
          </p:nvPr>
        </p:nvSpPr>
        <p:spPr>
          <a:xfrm>
            <a:off x="2042160" y="5721350"/>
            <a:ext cx="3342640" cy="526819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8" name="内容占位符 27"/>
          <p:cNvSpPr>
            <a:spLocks noGrp="1"/>
          </p:cNvSpPr>
          <p:nvPr>
            <p:ph sz="quarter" idx="15" hasCustomPrompt="1"/>
          </p:nvPr>
        </p:nvSpPr>
        <p:spPr>
          <a:xfrm>
            <a:off x="6832600" y="5143500"/>
            <a:ext cx="3317875" cy="5048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30" name="内容占位符 29"/>
          <p:cNvSpPr>
            <a:spLocks noGrp="1"/>
          </p:cNvSpPr>
          <p:nvPr>
            <p:ph sz="quarter" idx="16" hasCustomPrompt="1"/>
          </p:nvPr>
        </p:nvSpPr>
        <p:spPr>
          <a:xfrm>
            <a:off x="6832600" y="5738812"/>
            <a:ext cx="3317875" cy="509357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293852"/>
            <a:chOff x="0" y="0"/>
            <a:chExt cx="12192000" cy="293852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1645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梯形 13"/>
            <p:cNvSpPr/>
            <p:nvPr/>
          </p:nvSpPr>
          <p:spPr>
            <a:xfrm rot="10800000">
              <a:off x="2042160" y="164592"/>
              <a:ext cx="8107680" cy="129260"/>
            </a:xfrm>
            <a:prstGeom prst="trapezoid">
              <a:avLst>
                <a:gd name="adj" fmla="val 3539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0" y="6298972"/>
            <a:ext cx="12192000" cy="559027"/>
            <a:chOff x="0" y="6298972"/>
            <a:chExt cx="12192000" cy="559027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6298972"/>
              <a:ext cx="12192000" cy="293852"/>
              <a:chOff x="0" y="6298972"/>
              <a:chExt cx="12192000" cy="293852"/>
            </a:xfrm>
          </p:grpSpPr>
          <p:sp>
            <p:nvSpPr>
              <p:cNvPr id="18" name="矩形 17"/>
              <p:cNvSpPr/>
              <p:nvPr/>
            </p:nvSpPr>
            <p:spPr>
              <a:xfrm rot="10800000">
                <a:off x="0" y="6428232"/>
                <a:ext cx="12192000" cy="1645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梯形 18"/>
              <p:cNvSpPr/>
              <p:nvPr/>
            </p:nvSpPr>
            <p:spPr>
              <a:xfrm>
                <a:off x="2042160" y="6298972"/>
                <a:ext cx="8107680" cy="129260"/>
              </a:xfrm>
              <a:prstGeom prst="trapezoid">
                <a:avLst>
                  <a:gd name="adj" fmla="val 3539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0" y="6592824"/>
              <a:ext cx="12192000" cy="265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293852"/>
            <a:chOff x="0" y="0"/>
            <a:chExt cx="12192000" cy="293852"/>
          </a:xfrm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1645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梯形 16"/>
            <p:cNvSpPr/>
            <p:nvPr/>
          </p:nvSpPr>
          <p:spPr>
            <a:xfrm rot="10800000">
              <a:off x="2042160" y="164592"/>
              <a:ext cx="8107680" cy="129260"/>
            </a:xfrm>
            <a:prstGeom prst="trapezoid">
              <a:avLst>
                <a:gd name="adj" fmla="val 3539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6298972"/>
            <a:ext cx="12192000" cy="559027"/>
            <a:chOff x="0" y="6298972"/>
            <a:chExt cx="12192000" cy="559027"/>
          </a:xfrm>
        </p:grpSpPr>
        <p:grpSp>
          <p:nvGrpSpPr>
            <p:cNvPr id="19" name="组合 18"/>
            <p:cNvGrpSpPr/>
            <p:nvPr/>
          </p:nvGrpSpPr>
          <p:grpSpPr>
            <a:xfrm>
              <a:off x="0" y="6298972"/>
              <a:ext cx="12192000" cy="293852"/>
              <a:chOff x="0" y="6298972"/>
              <a:chExt cx="12192000" cy="293852"/>
            </a:xfrm>
          </p:grpSpPr>
          <p:sp>
            <p:nvSpPr>
              <p:cNvPr id="21" name="矩形 20"/>
              <p:cNvSpPr/>
              <p:nvPr/>
            </p:nvSpPr>
            <p:spPr>
              <a:xfrm rot="10800000">
                <a:off x="0" y="6428232"/>
                <a:ext cx="12192000" cy="1645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梯形 21"/>
              <p:cNvSpPr/>
              <p:nvPr/>
            </p:nvSpPr>
            <p:spPr>
              <a:xfrm>
                <a:off x="2042160" y="6298972"/>
                <a:ext cx="8107680" cy="129260"/>
              </a:xfrm>
              <a:prstGeom prst="trapezoid">
                <a:avLst>
                  <a:gd name="adj" fmla="val 3539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6592824"/>
              <a:ext cx="12192000" cy="265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2021/3/17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1AE27D4-F81E-45B0-84BE-78E4E9DA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21" y="1708340"/>
            <a:ext cx="11941955" cy="189450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在我们的印象里，革命往往伴随着刀光剑影和血雨腥风。但有一种革命，它完全不同，然而它彻底地改变了人们的生产和生活方式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……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影响和改变了世界的面貌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……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EB9BA8-8CE3-43CD-8B8B-E9309E18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62" y="3429000"/>
            <a:ext cx="296291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B5FA61-7A6E-48DC-8B1D-D4612469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2" b="26712"/>
          <a:stretch/>
        </p:blipFill>
        <p:spPr>
          <a:xfrm>
            <a:off x="74950" y="300545"/>
            <a:ext cx="5606322" cy="4789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6B55CA-6465-4E19-984E-ED0C89B70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80" b="40090"/>
          <a:stretch/>
        </p:blipFill>
        <p:spPr>
          <a:xfrm>
            <a:off x="-1" y="868596"/>
            <a:ext cx="6513227" cy="55846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4AA3598-23BD-4581-BF53-4C5E27CDA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442" r="52480" b="1918"/>
          <a:stretch/>
        </p:blipFill>
        <p:spPr>
          <a:xfrm>
            <a:off x="6593176" y="352269"/>
            <a:ext cx="5523874" cy="57337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F049187-81C0-4766-9A19-77136D7AC5A0}"/>
              </a:ext>
            </a:extLst>
          </p:cNvPr>
          <p:cNvSpPr txBox="1"/>
          <p:nvPr/>
        </p:nvSpPr>
        <p:spPr>
          <a:xfrm>
            <a:off x="3920167" y="1007675"/>
            <a:ext cx="251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英国资产阶级革命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E68EFB7-A1BA-484A-BC31-F429B9BA396C}"/>
              </a:ext>
            </a:extLst>
          </p:cNvPr>
          <p:cNvSpPr txBox="1"/>
          <p:nvPr/>
        </p:nvSpPr>
        <p:spPr>
          <a:xfrm>
            <a:off x="2889353" y="1207730"/>
            <a:ext cx="130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权利法案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628E60-736B-4481-B49B-EAE40C4155C3}"/>
              </a:ext>
            </a:extLst>
          </p:cNvPr>
          <p:cNvSpPr txBox="1"/>
          <p:nvPr/>
        </p:nvSpPr>
        <p:spPr>
          <a:xfrm>
            <a:off x="4465947" y="1238732"/>
            <a:ext cx="1309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君主立宪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5A04D1F-6CF0-46AC-9C64-E476385EC79B}"/>
              </a:ext>
            </a:extLst>
          </p:cNvPr>
          <p:cNvSpPr txBox="1"/>
          <p:nvPr/>
        </p:nvSpPr>
        <p:spPr>
          <a:xfrm>
            <a:off x="4000117" y="1469789"/>
            <a:ext cx="138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独立战争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4633B83-350D-459B-AEBF-69970436BE5E}"/>
              </a:ext>
            </a:extLst>
          </p:cNvPr>
          <p:cNvSpPr txBox="1"/>
          <p:nvPr/>
        </p:nvSpPr>
        <p:spPr>
          <a:xfrm>
            <a:off x="2874492" y="1731848"/>
            <a:ext cx="125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1787</a:t>
            </a:r>
            <a:r>
              <a:rPr lang="zh-CN" altLang="en-US" sz="2000" b="1" dirty="0">
                <a:latin typeface="+mj-ea"/>
                <a:ea typeface="+mj-ea"/>
              </a:rPr>
              <a:t>宪法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D0816D-3104-4AB2-B2B8-B4C8B858BC43}"/>
              </a:ext>
            </a:extLst>
          </p:cNvPr>
          <p:cNvSpPr txBox="1"/>
          <p:nvPr/>
        </p:nvSpPr>
        <p:spPr>
          <a:xfrm>
            <a:off x="4655057" y="1765981"/>
            <a:ext cx="112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联邦制共和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51E717-F45F-4DC7-B1FE-BB817A051A71}"/>
              </a:ext>
            </a:extLst>
          </p:cNvPr>
          <p:cNvSpPr txBox="1"/>
          <p:nvPr/>
        </p:nvSpPr>
        <p:spPr>
          <a:xfrm>
            <a:off x="4010122" y="1959007"/>
            <a:ext cx="159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法国大革命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4F75663-A800-4032-BD27-EA690787856A}"/>
              </a:ext>
            </a:extLst>
          </p:cNvPr>
          <p:cNvSpPr txBox="1"/>
          <p:nvPr/>
        </p:nvSpPr>
        <p:spPr>
          <a:xfrm>
            <a:off x="4000117" y="2159062"/>
            <a:ext cx="177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拉美独立运动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44ACCD4-D6F3-49DB-9BA4-9BA889D8AA5B}"/>
              </a:ext>
            </a:extLst>
          </p:cNvPr>
          <p:cNvSpPr txBox="1"/>
          <p:nvPr/>
        </p:nvSpPr>
        <p:spPr>
          <a:xfrm>
            <a:off x="3920166" y="2440090"/>
            <a:ext cx="221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法兰西第一帝国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F8F95B9-91FD-4EC9-94C8-CD8DF70A3EEB}"/>
              </a:ext>
            </a:extLst>
          </p:cNvPr>
          <p:cNvSpPr txBox="1"/>
          <p:nvPr/>
        </p:nvSpPr>
        <p:spPr>
          <a:xfrm>
            <a:off x="3159334" y="2700009"/>
            <a:ext cx="1527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共产党宣言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1CB128-FE1E-43B0-89D8-E50ED440FF5D}"/>
              </a:ext>
            </a:extLst>
          </p:cNvPr>
          <p:cNvSpPr txBox="1"/>
          <p:nvPr/>
        </p:nvSpPr>
        <p:spPr>
          <a:xfrm>
            <a:off x="4126780" y="2927168"/>
            <a:ext cx="221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印度民族大起义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555A032-5200-4B7A-B810-CB33976AE1C2}"/>
              </a:ext>
            </a:extLst>
          </p:cNvPr>
          <p:cNvSpPr txBox="1"/>
          <p:nvPr/>
        </p:nvSpPr>
        <p:spPr>
          <a:xfrm>
            <a:off x="3961135" y="3159983"/>
            <a:ext cx="181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农奴制改革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8F9BF4B-FC2F-4F2C-B009-0D9CC7352D4A}"/>
              </a:ext>
            </a:extLst>
          </p:cNvPr>
          <p:cNvSpPr txBox="1"/>
          <p:nvPr/>
        </p:nvSpPr>
        <p:spPr>
          <a:xfrm>
            <a:off x="3920166" y="3385384"/>
            <a:ext cx="176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美国内战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1721F1C-D5E6-4C8F-905A-3099EC6552FA}"/>
              </a:ext>
            </a:extLst>
          </p:cNvPr>
          <p:cNvSpPr txBox="1"/>
          <p:nvPr/>
        </p:nvSpPr>
        <p:spPr>
          <a:xfrm>
            <a:off x="4456068" y="3610785"/>
            <a:ext cx="153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第一国际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2DCB8C8-D5CC-4BD9-8FEF-1DEA45B689E7}"/>
              </a:ext>
            </a:extLst>
          </p:cNvPr>
          <p:cNvSpPr txBox="1"/>
          <p:nvPr/>
        </p:nvSpPr>
        <p:spPr>
          <a:xfrm>
            <a:off x="3961135" y="3877958"/>
            <a:ext cx="164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明治维新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273BC51-4092-4293-BFA0-86BD85E6CB2E}"/>
              </a:ext>
            </a:extLst>
          </p:cNvPr>
          <p:cNvSpPr txBox="1"/>
          <p:nvPr/>
        </p:nvSpPr>
        <p:spPr>
          <a:xfrm>
            <a:off x="4137886" y="4075725"/>
            <a:ext cx="158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巴黎公社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28E02E0-00F6-49AE-939E-E47C2CD27D31}"/>
              </a:ext>
            </a:extLst>
          </p:cNvPr>
          <p:cNvSpPr txBox="1"/>
          <p:nvPr/>
        </p:nvSpPr>
        <p:spPr>
          <a:xfrm>
            <a:off x="4870163" y="4581223"/>
            <a:ext cx="153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三国同盟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466986D-86B6-4F89-930C-04D7B058BC6C}"/>
              </a:ext>
            </a:extLst>
          </p:cNvPr>
          <p:cNvSpPr txBox="1"/>
          <p:nvPr/>
        </p:nvSpPr>
        <p:spPr>
          <a:xfrm>
            <a:off x="4480551" y="4818129"/>
            <a:ext cx="14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三国协议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555CA16-72A4-40E5-8F9E-7B01F84984F0}"/>
              </a:ext>
            </a:extLst>
          </p:cNvPr>
          <p:cNvSpPr txBox="1"/>
          <p:nvPr/>
        </p:nvSpPr>
        <p:spPr>
          <a:xfrm>
            <a:off x="3887072" y="5047141"/>
            <a:ext cx="14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一战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9C7C305-2179-4FCF-B8FF-CE1649D084BB}"/>
              </a:ext>
            </a:extLst>
          </p:cNvPr>
          <p:cNvSpPr txBox="1"/>
          <p:nvPr/>
        </p:nvSpPr>
        <p:spPr>
          <a:xfrm>
            <a:off x="3193702" y="5327429"/>
            <a:ext cx="11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二月革命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E46E8A0-F4B5-4D90-B3EE-4614B20417F1}"/>
              </a:ext>
            </a:extLst>
          </p:cNvPr>
          <p:cNvSpPr txBox="1"/>
          <p:nvPr/>
        </p:nvSpPr>
        <p:spPr>
          <a:xfrm>
            <a:off x="4359002" y="5327429"/>
            <a:ext cx="11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十月革命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49F7C1A-9F55-4E6B-B91E-1D332C4877E5}"/>
              </a:ext>
            </a:extLst>
          </p:cNvPr>
          <p:cNvSpPr txBox="1"/>
          <p:nvPr/>
        </p:nvSpPr>
        <p:spPr>
          <a:xfrm>
            <a:off x="2124155" y="5601203"/>
            <a:ext cx="11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巴黎和会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F42F980-C5BC-4B7A-A877-702739D1416E}"/>
              </a:ext>
            </a:extLst>
          </p:cNvPr>
          <p:cNvSpPr txBox="1"/>
          <p:nvPr/>
        </p:nvSpPr>
        <p:spPr>
          <a:xfrm>
            <a:off x="3875266" y="5579125"/>
            <a:ext cx="115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j-ea"/>
                <a:ea typeface="+mj-ea"/>
              </a:rPr>
              <a:t>《</a:t>
            </a:r>
            <a:r>
              <a:rPr lang="zh-CN" altLang="en-US" sz="1200" b="1" dirty="0">
                <a:latin typeface="+mj-ea"/>
                <a:ea typeface="+mj-ea"/>
              </a:rPr>
              <a:t>凡尔赛条约</a:t>
            </a:r>
            <a:r>
              <a:rPr lang="en-US" altLang="zh-CN" sz="1200" b="1" dirty="0">
                <a:latin typeface="+mj-ea"/>
                <a:ea typeface="+mj-ea"/>
              </a:rPr>
              <a:t>》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7DEE3EE-D5AB-41D5-B68E-66EC9506F6CF}"/>
              </a:ext>
            </a:extLst>
          </p:cNvPr>
          <p:cNvSpPr txBox="1"/>
          <p:nvPr/>
        </p:nvSpPr>
        <p:spPr>
          <a:xfrm>
            <a:off x="5447106" y="5608972"/>
            <a:ext cx="89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凡尔赛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DBE669F-3AA4-48A0-B997-3C1B117E0733}"/>
              </a:ext>
            </a:extLst>
          </p:cNvPr>
          <p:cNvSpPr txBox="1"/>
          <p:nvPr/>
        </p:nvSpPr>
        <p:spPr>
          <a:xfrm>
            <a:off x="3926542" y="5858915"/>
            <a:ext cx="158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非暴力不合作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4F84F6B-AAEC-4647-BCDE-2289F37C299A}"/>
              </a:ext>
            </a:extLst>
          </p:cNvPr>
          <p:cNvSpPr txBox="1"/>
          <p:nvPr/>
        </p:nvSpPr>
        <p:spPr>
          <a:xfrm>
            <a:off x="2155860" y="6069620"/>
            <a:ext cx="11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华盛顿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E524A84-5AF6-4C81-BCFC-8164F0AF2439}"/>
              </a:ext>
            </a:extLst>
          </p:cNvPr>
          <p:cNvSpPr txBox="1"/>
          <p:nvPr/>
        </p:nvSpPr>
        <p:spPr>
          <a:xfrm>
            <a:off x="3875266" y="6070183"/>
            <a:ext cx="115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九国公约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4A6E013-7F3E-4109-9543-07294C7E73E9}"/>
              </a:ext>
            </a:extLst>
          </p:cNvPr>
          <p:cNvSpPr txBox="1"/>
          <p:nvPr/>
        </p:nvSpPr>
        <p:spPr>
          <a:xfrm>
            <a:off x="5408870" y="6069439"/>
            <a:ext cx="89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华盛顿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055FE21-D3D4-4785-AAC0-046C5705707F}"/>
              </a:ext>
            </a:extLst>
          </p:cNvPr>
          <p:cNvSpPr txBox="1"/>
          <p:nvPr/>
        </p:nvSpPr>
        <p:spPr>
          <a:xfrm>
            <a:off x="9390395" y="383126"/>
            <a:ext cx="108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苏联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9FCB61-1DAB-48B5-9DEB-D75016AEDFDF}"/>
              </a:ext>
            </a:extLst>
          </p:cNvPr>
          <p:cNvSpPr txBox="1"/>
          <p:nvPr/>
        </p:nvSpPr>
        <p:spPr>
          <a:xfrm>
            <a:off x="9601440" y="771993"/>
            <a:ext cx="1789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华夫脱运动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0F266B8-10AA-48BE-B0BA-4F099F30DD52}"/>
              </a:ext>
            </a:extLst>
          </p:cNvPr>
          <p:cNvSpPr txBox="1"/>
          <p:nvPr/>
        </p:nvSpPr>
        <p:spPr>
          <a:xfrm>
            <a:off x="9869879" y="1160860"/>
            <a:ext cx="97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法西斯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F97EDA4-5AC8-49B8-9AA1-BE81B8B8BEF1}"/>
              </a:ext>
            </a:extLst>
          </p:cNvPr>
          <p:cNvSpPr txBox="1"/>
          <p:nvPr/>
        </p:nvSpPr>
        <p:spPr>
          <a:xfrm>
            <a:off x="9869878" y="1469789"/>
            <a:ext cx="124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两个五年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D98AE26-9792-4232-A3E4-30D7EAF570FB}"/>
              </a:ext>
            </a:extLst>
          </p:cNvPr>
          <p:cNvSpPr txBox="1"/>
          <p:nvPr/>
        </p:nvSpPr>
        <p:spPr>
          <a:xfrm>
            <a:off x="9890559" y="1873703"/>
            <a:ext cx="160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经济大危机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4029553-49C1-44A5-B9C7-18EB2BEBB62F}"/>
              </a:ext>
            </a:extLst>
          </p:cNvPr>
          <p:cNvSpPr txBox="1"/>
          <p:nvPr/>
        </p:nvSpPr>
        <p:spPr>
          <a:xfrm>
            <a:off x="9890559" y="2273813"/>
            <a:ext cx="230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第二次非暴力不合作运动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FD6137B-ACCA-4DE6-95D2-F347C369FACC}"/>
              </a:ext>
            </a:extLst>
          </p:cNvPr>
          <p:cNvSpPr txBox="1"/>
          <p:nvPr/>
        </p:nvSpPr>
        <p:spPr>
          <a:xfrm>
            <a:off x="9883836" y="2637318"/>
            <a:ext cx="160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九一八事变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2585E08-67E5-47B9-869A-82B28006B337}"/>
              </a:ext>
            </a:extLst>
          </p:cNvPr>
          <p:cNvSpPr txBox="1"/>
          <p:nvPr/>
        </p:nvSpPr>
        <p:spPr>
          <a:xfrm>
            <a:off x="9890558" y="3005730"/>
            <a:ext cx="213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+mj-ea"/>
                <a:ea typeface="+mj-ea"/>
              </a:rPr>
              <a:t>希特勒就任德国总理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5068513-51D4-40CE-86FA-8EFDEF8F6490}"/>
              </a:ext>
            </a:extLst>
          </p:cNvPr>
          <p:cNvSpPr txBox="1"/>
          <p:nvPr/>
        </p:nvSpPr>
        <p:spPr>
          <a:xfrm>
            <a:off x="9883835" y="3349468"/>
            <a:ext cx="160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罗斯福新政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C564873-902A-4659-ADD9-A458A47150EB}"/>
              </a:ext>
            </a:extLst>
          </p:cNvPr>
          <p:cNvSpPr txBox="1"/>
          <p:nvPr/>
        </p:nvSpPr>
        <p:spPr>
          <a:xfrm>
            <a:off x="9601438" y="3733633"/>
            <a:ext cx="2072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卡德纳斯改革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AAC41A9-6D37-42BD-9B0F-68EF9ABA8526}"/>
              </a:ext>
            </a:extLst>
          </p:cNvPr>
          <p:cNvSpPr txBox="1"/>
          <p:nvPr/>
        </p:nvSpPr>
        <p:spPr>
          <a:xfrm>
            <a:off x="9981745" y="4111257"/>
            <a:ext cx="105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新宪法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FEC34BC-1C20-4BE8-8B74-E9D492B39A9F}"/>
              </a:ext>
            </a:extLst>
          </p:cNvPr>
          <p:cNvSpPr txBox="1"/>
          <p:nvPr/>
        </p:nvSpPr>
        <p:spPr>
          <a:xfrm>
            <a:off x="9355113" y="4472936"/>
            <a:ext cx="105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+mj-ea"/>
                <a:ea typeface="+mj-ea"/>
              </a:rPr>
              <a:t>广田弘毅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B1EDFF2-2989-4681-A0BF-9841D55E9A08}"/>
              </a:ext>
            </a:extLst>
          </p:cNvPr>
          <p:cNvSpPr txBox="1"/>
          <p:nvPr/>
        </p:nvSpPr>
        <p:spPr>
          <a:xfrm>
            <a:off x="9816983" y="4846295"/>
            <a:ext cx="105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+mj-ea"/>
                <a:ea typeface="+mj-ea"/>
              </a:rPr>
              <a:t>七七事变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65574D0-85E6-46AC-BC0E-A75F2A4F6E08}"/>
              </a:ext>
            </a:extLst>
          </p:cNvPr>
          <p:cNvSpPr txBox="1"/>
          <p:nvPr/>
        </p:nvSpPr>
        <p:spPr>
          <a:xfrm>
            <a:off x="9832800" y="5242192"/>
            <a:ext cx="1282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+mj-ea"/>
                <a:ea typeface="+mj-ea"/>
              </a:rPr>
              <a:t>慕尼黑协定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A7837E8-4BF8-4DD7-A58D-439798DAF85A}"/>
              </a:ext>
            </a:extLst>
          </p:cNvPr>
          <p:cNvSpPr txBox="1"/>
          <p:nvPr/>
        </p:nvSpPr>
        <p:spPr>
          <a:xfrm>
            <a:off x="9674675" y="5631981"/>
            <a:ext cx="199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+mj-ea"/>
                <a:ea typeface="+mj-ea"/>
              </a:rPr>
              <a:t>第二次世界大战</a:t>
            </a:r>
          </a:p>
        </p:txBody>
      </p:sp>
    </p:spTree>
    <p:extLst>
      <p:ext uri="{BB962C8B-B14F-4D97-AF65-F5344CB8AC3E}">
        <p14:creationId xmlns:p14="http://schemas.microsoft.com/office/powerpoint/2010/main" val="22953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6" grpId="0"/>
      <p:bldP spid="47" grpId="0"/>
      <p:bldP spid="48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9D9F59-7E32-4C4C-A652-3DD560826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4637" r="7143" b="29004"/>
          <a:stretch/>
        </p:blipFill>
        <p:spPr>
          <a:xfrm>
            <a:off x="74950" y="245522"/>
            <a:ext cx="4736891" cy="4897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34541D-0C3A-4785-82F1-296154E7C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73"/>
          <a:stretch/>
        </p:blipFill>
        <p:spPr>
          <a:xfrm>
            <a:off x="4991725" y="245522"/>
            <a:ext cx="7200274" cy="7685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D74E087-4B95-449C-8D85-278C1F7ABDF4}"/>
              </a:ext>
            </a:extLst>
          </p:cNvPr>
          <p:cNvSpPr txBox="1"/>
          <p:nvPr/>
        </p:nvSpPr>
        <p:spPr>
          <a:xfrm>
            <a:off x="126167" y="896892"/>
            <a:ext cx="11939666" cy="293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材料六    工业革命从英国开始，很快扩展到欧洲大陆和美国等地。</a:t>
            </a:r>
            <a:r>
              <a:rPr lang="en-US" altLang="zh-CN" sz="2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大工业生产的产品不再满足于国内市场，资产阶级竭力在全世界拓展市场，抢占原料产地，使世界贸易的范围和规模迅速扩大。蒸汽机和轮船的出现大大改变了交通运输条件，世界各地间的联系更为便捷。资产阶级凭借着工业革命带来的强大经济和军事实力，把越来越多的地区纳入资本主义世界市场之中。</a:t>
            </a:r>
            <a:r>
              <a:rPr lang="en-US" altLang="zh-CN" sz="2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世纪中后期，一个以欧美资本主义国家为主导的世界市场基本形成。</a:t>
            </a:r>
            <a:endParaRPr lang="en-US" altLang="zh-CN" sz="26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E72C86-3163-4BC8-8945-F42C7D4777E2}"/>
              </a:ext>
            </a:extLst>
          </p:cNvPr>
          <p:cNvSpPr txBox="1"/>
          <p:nvPr/>
        </p:nvSpPr>
        <p:spPr>
          <a:xfrm>
            <a:off x="157396" y="3827025"/>
            <a:ext cx="11939666" cy="2633863"/>
          </a:xfrm>
          <a:prstGeom prst="rect">
            <a:avLst/>
          </a:prstGeom>
          <a:noFill/>
          <a:ln w="57150">
            <a:solidFill>
              <a:schemeClr val="accent2">
                <a:lumMod val="90000"/>
                <a:lumOff val="10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材料七   在第二次工业革命时期，美、德、英、法等率先进行工业革命的国家，对全世界经济的发展起了带动作用。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……1900</a:t>
            </a: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年四大工业国家工业生产总值占世界工业生产总值的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此外，这也使各国在经济发展上大大加强了互相依赖的程度。于是，形成了一种“世界经济”，将全球联结在一起，再也撕不开了。 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摘自刘宗绪主编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历史学科专题讲座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6FD26F4-9DD6-4425-A1A1-4B5D4C800A60}"/>
              </a:ext>
            </a:extLst>
          </p:cNvPr>
          <p:cNvSpPr/>
          <p:nvPr/>
        </p:nvSpPr>
        <p:spPr>
          <a:xfrm>
            <a:off x="157396" y="127439"/>
            <a:ext cx="6808682" cy="76945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两次工业革命如何改变世界面貌的？</a:t>
            </a:r>
          </a:p>
        </p:txBody>
      </p:sp>
    </p:spTree>
    <p:extLst>
      <p:ext uri="{BB962C8B-B14F-4D97-AF65-F5344CB8AC3E}">
        <p14:creationId xmlns:p14="http://schemas.microsoft.com/office/powerpoint/2010/main" val="407643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36C2AF-50E1-454E-B824-ADB87A205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2" b="26712"/>
          <a:stretch/>
        </p:blipFill>
        <p:spPr>
          <a:xfrm>
            <a:off x="74950" y="300545"/>
            <a:ext cx="5606322" cy="4789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67FE67-8A4B-4FD3-84D0-96F0CB3B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2" y="1099903"/>
            <a:ext cx="4776866" cy="358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5798FCB-E2A1-4693-BFD5-24353076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94" y="473135"/>
            <a:ext cx="5606322" cy="2955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6D9ED3D-BFE2-483E-8D2E-2D418B0F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1" y="2965907"/>
            <a:ext cx="5316407" cy="3148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8675EA-CF9B-4AFF-B307-3E7DDF7ED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68" y="1667326"/>
            <a:ext cx="3369039" cy="3948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503C4D-67F1-4F41-B273-78727C92A7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46332">
            <a:off x="8660605" y="4345412"/>
            <a:ext cx="3369039" cy="174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9B405DC-B3EF-4FF2-A5BD-6AB4633B8850}"/>
              </a:ext>
            </a:extLst>
          </p:cNvPr>
          <p:cNvSpPr txBox="1"/>
          <p:nvPr/>
        </p:nvSpPr>
        <p:spPr>
          <a:xfrm>
            <a:off x="959370" y="1021689"/>
            <a:ext cx="10027072" cy="898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两次世界大战爆发的共同根本原因是什么？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0265990E-3B48-4898-A9DE-985BA3E14842}"/>
              </a:ext>
            </a:extLst>
          </p:cNvPr>
          <p:cNvSpPr txBox="1"/>
          <p:nvPr/>
        </p:nvSpPr>
        <p:spPr>
          <a:xfrm>
            <a:off x="866252" y="2321670"/>
            <a:ext cx="10027072" cy="898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帝国主义国家间政治经济发展不平衡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1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>
            <a:extLst>
              <a:ext uri="{FF2B5EF4-FFF2-40B4-BE49-F238E27FC236}">
                <a16:creationId xmlns:a16="http://schemas.microsoft.com/office/drawing/2014/main" id="{DFA78FA5-D5CC-4BE3-9490-6C5A84407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2" b="26712"/>
          <a:stretch/>
        </p:blipFill>
        <p:spPr>
          <a:xfrm>
            <a:off x="74950" y="300545"/>
            <a:ext cx="5606322" cy="478943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C140B30C-6F59-4BA6-8817-5539F1710D53}"/>
              </a:ext>
            </a:extLst>
          </p:cNvPr>
          <p:cNvSpPr txBox="1"/>
          <p:nvPr/>
        </p:nvSpPr>
        <p:spPr>
          <a:xfrm>
            <a:off x="9524" y="1210347"/>
            <a:ext cx="5341966" cy="4437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材料八：</a:t>
            </a:r>
            <a:endParaRPr lang="en-US" altLang="zh-CN" sz="3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垄断组织要求扩大资本输出地，因此出现了瓜分世界的狂潮，有更多的国家、地区沦为殖民地、半殖民地。</a:t>
            </a:r>
          </a:p>
          <a:p>
            <a:pPr marL="266700" algn="r">
              <a:lnSpc>
                <a:spcPct val="150000"/>
              </a:lnSpc>
            </a:pPr>
            <a:r>
              <a:rPr lang="zh-CN" altLang="zh-CN" sz="3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——《世界史·近代史编》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CC35BC4-3D62-4EA3-B51E-53B70A7EC43D}"/>
              </a:ext>
            </a:extLst>
          </p:cNvPr>
          <p:cNvCxnSpPr>
            <a:cxnSpLocks/>
          </p:cNvCxnSpPr>
          <p:nvPr/>
        </p:nvCxnSpPr>
        <p:spPr>
          <a:xfrm>
            <a:off x="5264045" y="558383"/>
            <a:ext cx="0" cy="5741233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>
            <a:extLst>
              <a:ext uri="{FF2B5EF4-FFF2-40B4-BE49-F238E27FC236}">
                <a16:creationId xmlns:a16="http://schemas.microsoft.com/office/drawing/2014/main" id="{4396BB06-3B45-45D6-88B6-20AEDCE1D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72" y="1270416"/>
            <a:ext cx="6263391" cy="2158584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6ABBB166-ACBC-46B7-9B5D-2876E5BE68CE}"/>
              </a:ext>
            </a:extLst>
          </p:cNvPr>
          <p:cNvSpPr txBox="1"/>
          <p:nvPr/>
        </p:nvSpPr>
        <p:spPr>
          <a:xfrm>
            <a:off x="5506388" y="259021"/>
            <a:ext cx="64932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0" dirty="0">
                <a:solidFill>
                  <a:srgbClr val="212121"/>
                </a:solidFill>
                <a:effectLst/>
                <a:latin typeface="Hiragino Sans GB"/>
              </a:rPr>
              <a:t>材料九 主要资本主义国家工业生产位次排列表</a:t>
            </a:r>
            <a:endParaRPr lang="zh-CN" altLang="en-US" sz="3200" b="1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7FF62AF-A571-47CF-9844-E768761EB12F}"/>
              </a:ext>
            </a:extLst>
          </p:cNvPr>
          <p:cNvSpPr/>
          <p:nvPr/>
        </p:nvSpPr>
        <p:spPr>
          <a:xfrm>
            <a:off x="5506387" y="3535201"/>
            <a:ext cx="6438275" cy="76945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为什么第二次工业革命美国、德国能够后来居上？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34FA8794-9328-48E2-9636-E9C99360E80C}"/>
              </a:ext>
            </a:extLst>
          </p:cNvPr>
          <p:cNvSpPr/>
          <p:nvPr/>
        </p:nvSpPr>
        <p:spPr>
          <a:xfrm>
            <a:off x="5351490" y="4546573"/>
            <a:ext cx="6438275" cy="110107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为什么第二次工业革命中英国势力衰弱？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F7DAB08-973C-4923-9516-BB8DF3BA22DC}"/>
              </a:ext>
            </a:extLst>
          </p:cNvPr>
          <p:cNvSpPr/>
          <p:nvPr/>
        </p:nvSpPr>
        <p:spPr>
          <a:xfrm>
            <a:off x="192379" y="750962"/>
            <a:ext cx="4675956" cy="120625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tx1"/>
                </a:solidFill>
              </a:rPr>
              <a:t>请总结出推动科技发展需要哪些因素？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1C5C873-6C94-4BEC-B297-DB7701B5349B}"/>
              </a:ext>
            </a:extLst>
          </p:cNvPr>
          <p:cNvSpPr/>
          <p:nvPr/>
        </p:nvSpPr>
        <p:spPr>
          <a:xfrm>
            <a:off x="2803162" y="2006052"/>
            <a:ext cx="2460884" cy="61075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BED85CE-1263-425B-9095-AA4B0C97CBD1}"/>
              </a:ext>
            </a:extLst>
          </p:cNvPr>
          <p:cNvSpPr/>
          <p:nvPr/>
        </p:nvSpPr>
        <p:spPr>
          <a:xfrm>
            <a:off x="2863121" y="2795280"/>
            <a:ext cx="1792828" cy="61075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内容占位符 2">
            <a:extLst>
              <a:ext uri="{FF2B5EF4-FFF2-40B4-BE49-F238E27FC236}">
                <a16:creationId xmlns:a16="http://schemas.microsoft.com/office/drawing/2014/main" id="{E59F4EB2-9282-429D-A55B-A4BD7B9593BB}"/>
              </a:ext>
            </a:extLst>
          </p:cNvPr>
          <p:cNvSpPr txBox="1"/>
          <p:nvPr/>
        </p:nvSpPr>
        <p:spPr>
          <a:xfrm>
            <a:off x="375278" y="2311427"/>
            <a:ext cx="4733869" cy="31366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国家统一，社会稳定；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人们思想解放；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推动经济可持续发展；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适合科技发展的政策；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市场的需求；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坚持创新，注重产品质量；</a:t>
            </a:r>
          </a:p>
        </p:txBody>
      </p:sp>
    </p:spTree>
    <p:extLst>
      <p:ext uri="{BB962C8B-B14F-4D97-AF65-F5344CB8AC3E}">
        <p14:creationId xmlns:p14="http://schemas.microsoft.com/office/powerpoint/2010/main" val="27027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 animBg="1"/>
      <p:bldP spid="67" grpId="0" animBg="1"/>
      <p:bldP spid="11" grpId="0" animBg="1"/>
      <p:bldP spid="12" grpId="0" animBg="1"/>
      <p:bldP spid="68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DD7A1084-FF85-4AA5-AE77-993CF2C0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2" b="26712"/>
          <a:stretch/>
        </p:blipFill>
        <p:spPr>
          <a:xfrm>
            <a:off x="74950" y="300545"/>
            <a:ext cx="5606322" cy="478943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46076059-74DF-4CE1-9AF8-9CB9DD775AFC}"/>
              </a:ext>
            </a:extLst>
          </p:cNvPr>
          <p:cNvSpPr/>
          <p:nvPr/>
        </p:nvSpPr>
        <p:spPr>
          <a:xfrm>
            <a:off x="5134130" y="247338"/>
            <a:ext cx="6917961" cy="15082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3130"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内容占位符 2">
            <a:extLst>
              <a:ext uri="{FF2B5EF4-FFF2-40B4-BE49-F238E27FC236}">
                <a16:creationId xmlns:a16="http://schemas.microsoft.com/office/drawing/2014/main" id="{46A1F6CE-B02B-422F-9D3E-BB9B4BED5ECE}"/>
              </a:ext>
            </a:extLst>
          </p:cNvPr>
          <p:cNvSpPr txBox="1"/>
          <p:nvPr/>
        </p:nvSpPr>
        <p:spPr>
          <a:xfrm>
            <a:off x="221103" y="1396992"/>
            <a:ext cx="2383437" cy="1218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殖民地人民的反抗</a:t>
            </a:r>
          </a:p>
        </p:txBody>
      </p:sp>
      <p:sp>
        <p:nvSpPr>
          <p:cNvPr id="67" name="内容占位符 2">
            <a:extLst>
              <a:ext uri="{FF2B5EF4-FFF2-40B4-BE49-F238E27FC236}">
                <a16:creationId xmlns:a16="http://schemas.microsoft.com/office/drawing/2014/main" id="{41BB937B-B9F3-4FF8-994A-DC83330921D7}"/>
              </a:ext>
            </a:extLst>
          </p:cNvPr>
          <p:cNvSpPr txBox="1"/>
          <p:nvPr/>
        </p:nvSpPr>
        <p:spPr>
          <a:xfrm>
            <a:off x="221103" y="3196553"/>
            <a:ext cx="2383437" cy="1218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资本主义的探索</a:t>
            </a:r>
          </a:p>
        </p:txBody>
      </p:sp>
      <p:sp>
        <p:nvSpPr>
          <p:cNvPr id="68" name="内容占位符 2">
            <a:extLst>
              <a:ext uri="{FF2B5EF4-FFF2-40B4-BE49-F238E27FC236}">
                <a16:creationId xmlns:a16="http://schemas.microsoft.com/office/drawing/2014/main" id="{7F8EEEBE-6A98-40A9-AD28-4C33C9D932D2}"/>
              </a:ext>
            </a:extLst>
          </p:cNvPr>
          <p:cNvSpPr txBox="1"/>
          <p:nvPr/>
        </p:nvSpPr>
        <p:spPr>
          <a:xfrm>
            <a:off x="294178" y="4636820"/>
            <a:ext cx="2383437" cy="1648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工人运动与共产主义运动</a:t>
            </a:r>
          </a:p>
        </p:txBody>
      </p:sp>
      <p:sp>
        <p:nvSpPr>
          <p:cNvPr id="69" name="内容占位符 2">
            <a:extLst>
              <a:ext uri="{FF2B5EF4-FFF2-40B4-BE49-F238E27FC236}">
                <a16:creationId xmlns:a16="http://schemas.microsoft.com/office/drawing/2014/main" id="{3364980F-6871-4600-8AD8-09D0B9A0869E}"/>
              </a:ext>
            </a:extLst>
          </p:cNvPr>
          <p:cNvSpPr txBox="1"/>
          <p:nvPr/>
        </p:nvSpPr>
        <p:spPr>
          <a:xfrm>
            <a:off x="2677616" y="1065187"/>
            <a:ext cx="3363420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拉美独立运动</a:t>
            </a:r>
          </a:p>
        </p:txBody>
      </p:sp>
      <p:sp>
        <p:nvSpPr>
          <p:cNvPr id="70" name="内容占位符 2">
            <a:extLst>
              <a:ext uri="{FF2B5EF4-FFF2-40B4-BE49-F238E27FC236}">
                <a16:creationId xmlns:a16="http://schemas.microsoft.com/office/drawing/2014/main" id="{29E12EAC-A784-44C0-87F2-90D3DCAF0079}"/>
              </a:ext>
            </a:extLst>
          </p:cNvPr>
          <p:cNvSpPr txBox="1"/>
          <p:nvPr/>
        </p:nvSpPr>
        <p:spPr>
          <a:xfrm>
            <a:off x="2677616" y="1710594"/>
            <a:ext cx="3363420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印度民族大起义</a:t>
            </a:r>
          </a:p>
        </p:txBody>
      </p:sp>
      <p:sp>
        <p:nvSpPr>
          <p:cNvPr id="71" name="内容占位符 2">
            <a:extLst>
              <a:ext uri="{FF2B5EF4-FFF2-40B4-BE49-F238E27FC236}">
                <a16:creationId xmlns:a16="http://schemas.microsoft.com/office/drawing/2014/main" id="{E11638B9-B501-47DA-BF47-849B416D4483}"/>
              </a:ext>
            </a:extLst>
          </p:cNvPr>
          <p:cNvSpPr txBox="1"/>
          <p:nvPr/>
        </p:nvSpPr>
        <p:spPr>
          <a:xfrm>
            <a:off x="2677615" y="2347623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印度非暴力不合作运动</a:t>
            </a:r>
          </a:p>
        </p:txBody>
      </p:sp>
      <p:sp>
        <p:nvSpPr>
          <p:cNvPr id="72" name="内容占位符 2">
            <a:extLst>
              <a:ext uri="{FF2B5EF4-FFF2-40B4-BE49-F238E27FC236}">
                <a16:creationId xmlns:a16="http://schemas.microsoft.com/office/drawing/2014/main" id="{FE3AFC73-41FD-4E9E-9DDC-37F306C30D3A}"/>
              </a:ext>
            </a:extLst>
          </p:cNvPr>
          <p:cNvSpPr txBox="1"/>
          <p:nvPr/>
        </p:nvSpPr>
        <p:spPr>
          <a:xfrm>
            <a:off x="6041036" y="1089387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埃及华夫脱运动</a:t>
            </a:r>
          </a:p>
        </p:txBody>
      </p:sp>
      <p:sp>
        <p:nvSpPr>
          <p:cNvPr id="73" name="内容占位符 2">
            <a:extLst>
              <a:ext uri="{FF2B5EF4-FFF2-40B4-BE49-F238E27FC236}">
                <a16:creationId xmlns:a16="http://schemas.microsoft.com/office/drawing/2014/main" id="{CB36500B-1B83-45EB-97C6-AC6EDC725FF5}"/>
              </a:ext>
            </a:extLst>
          </p:cNvPr>
          <p:cNvSpPr txBox="1"/>
          <p:nvPr/>
        </p:nvSpPr>
        <p:spPr>
          <a:xfrm>
            <a:off x="2604540" y="3005599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墨西哥卡德纳斯改革</a:t>
            </a:r>
          </a:p>
        </p:txBody>
      </p:sp>
      <p:sp>
        <p:nvSpPr>
          <p:cNvPr id="74" name="内容占位符 2">
            <a:extLst>
              <a:ext uri="{FF2B5EF4-FFF2-40B4-BE49-F238E27FC236}">
                <a16:creationId xmlns:a16="http://schemas.microsoft.com/office/drawing/2014/main" id="{0B776811-315D-4C31-B648-48DC3854AE4E}"/>
              </a:ext>
            </a:extLst>
          </p:cNvPr>
          <p:cNvSpPr txBox="1"/>
          <p:nvPr/>
        </p:nvSpPr>
        <p:spPr>
          <a:xfrm>
            <a:off x="2604540" y="3773813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日本明治维新</a:t>
            </a: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E936AF59-00DA-49E8-B73B-8B81A7DA7FBE}"/>
              </a:ext>
            </a:extLst>
          </p:cNvPr>
          <p:cNvSpPr txBox="1"/>
          <p:nvPr/>
        </p:nvSpPr>
        <p:spPr>
          <a:xfrm>
            <a:off x="7362046" y="3000266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俄国农奴制改革</a:t>
            </a:r>
          </a:p>
        </p:txBody>
      </p:sp>
      <p:sp>
        <p:nvSpPr>
          <p:cNvPr id="76" name="内容占位符 2">
            <a:extLst>
              <a:ext uri="{FF2B5EF4-FFF2-40B4-BE49-F238E27FC236}">
                <a16:creationId xmlns:a16="http://schemas.microsoft.com/office/drawing/2014/main" id="{67E30893-3D51-47A4-BA96-D5383F8EC14D}"/>
              </a:ext>
            </a:extLst>
          </p:cNvPr>
          <p:cNvSpPr txBox="1"/>
          <p:nvPr/>
        </p:nvSpPr>
        <p:spPr>
          <a:xfrm>
            <a:off x="2677615" y="4541350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共产党宣言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内容占位符 2">
            <a:extLst>
              <a:ext uri="{FF2B5EF4-FFF2-40B4-BE49-F238E27FC236}">
                <a16:creationId xmlns:a16="http://schemas.microsoft.com/office/drawing/2014/main" id="{AFEDCD48-0182-49F5-81C8-A1487F66C7CD}"/>
              </a:ext>
            </a:extLst>
          </p:cNvPr>
          <p:cNvSpPr txBox="1"/>
          <p:nvPr/>
        </p:nvSpPr>
        <p:spPr>
          <a:xfrm>
            <a:off x="2677615" y="5209932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巴黎公社</a:t>
            </a:r>
          </a:p>
        </p:txBody>
      </p:sp>
      <p:sp>
        <p:nvSpPr>
          <p:cNvPr id="78" name="内容占位符 2">
            <a:extLst>
              <a:ext uri="{FF2B5EF4-FFF2-40B4-BE49-F238E27FC236}">
                <a16:creationId xmlns:a16="http://schemas.microsoft.com/office/drawing/2014/main" id="{9F0C806F-EAE7-431B-8498-D69B69E95EB5}"/>
              </a:ext>
            </a:extLst>
          </p:cNvPr>
          <p:cNvSpPr txBox="1"/>
          <p:nvPr/>
        </p:nvSpPr>
        <p:spPr>
          <a:xfrm>
            <a:off x="2677615" y="5878514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第一国际</a:t>
            </a:r>
          </a:p>
        </p:txBody>
      </p:sp>
      <p:sp>
        <p:nvSpPr>
          <p:cNvPr id="79" name="内容占位符 2">
            <a:extLst>
              <a:ext uri="{FF2B5EF4-FFF2-40B4-BE49-F238E27FC236}">
                <a16:creationId xmlns:a16="http://schemas.microsoft.com/office/drawing/2014/main" id="{B80FA5F9-3BAB-4E3A-90A0-9110CB25F815}"/>
              </a:ext>
            </a:extLst>
          </p:cNvPr>
          <p:cNvSpPr txBox="1"/>
          <p:nvPr/>
        </p:nvSpPr>
        <p:spPr>
          <a:xfrm>
            <a:off x="7434494" y="4536017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十月革命</a:t>
            </a:r>
          </a:p>
        </p:txBody>
      </p:sp>
      <p:sp>
        <p:nvSpPr>
          <p:cNvPr id="80" name="内容占位符 2">
            <a:extLst>
              <a:ext uri="{FF2B5EF4-FFF2-40B4-BE49-F238E27FC236}">
                <a16:creationId xmlns:a16="http://schemas.microsoft.com/office/drawing/2014/main" id="{CB608FF2-74BE-4E7E-AA0E-6AFD6D3DEDD8}"/>
              </a:ext>
            </a:extLst>
          </p:cNvPr>
          <p:cNvSpPr txBox="1"/>
          <p:nvPr/>
        </p:nvSpPr>
        <p:spPr>
          <a:xfrm>
            <a:off x="7434494" y="5184847"/>
            <a:ext cx="4757506" cy="63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苏联成立</a:t>
            </a:r>
          </a:p>
        </p:txBody>
      </p:sp>
    </p:spTree>
    <p:extLst>
      <p:ext uri="{BB962C8B-B14F-4D97-AF65-F5344CB8AC3E}">
        <p14:creationId xmlns:p14="http://schemas.microsoft.com/office/powerpoint/2010/main" val="40452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8333D04-AB84-4780-B2D7-3693EF2C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734" y="2238755"/>
            <a:ext cx="8107680" cy="1190245"/>
          </a:xfrm>
        </p:spPr>
        <p:txBody>
          <a:bodyPr/>
          <a:lstStyle/>
          <a:p>
            <a:r>
              <a:rPr lang="zh-CN" altLang="en-US" b="1" dirty="0"/>
              <a:t>科技是一把双刃剑！</a:t>
            </a:r>
          </a:p>
        </p:txBody>
      </p:sp>
    </p:spTree>
    <p:extLst>
      <p:ext uri="{BB962C8B-B14F-4D97-AF65-F5344CB8AC3E}">
        <p14:creationId xmlns:p14="http://schemas.microsoft.com/office/powerpoint/2010/main" val="65247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">
            <a:extLst>
              <a:ext uri="{FF2B5EF4-FFF2-40B4-BE49-F238E27FC236}">
                <a16:creationId xmlns:a16="http://schemas.microsoft.com/office/drawing/2014/main" id="{B52E7D33-FC80-47F7-BBEC-6BBB2C15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CFC"/>
              </a:clrFrom>
              <a:clrTo>
                <a:srgbClr val="FD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672"/>
            <a:ext cx="4238742" cy="2805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2405268-426F-4452-9A7A-7E8FA6501F9B}"/>
              </a:ext>
            </a:extLst>
          </p:cNvPr>
          <p:cNvSpPr/>
          <p:nvPr/>
        </p:nvSpPr>
        <p:spPr>
          <a:xfrm>
            <a:off x="8159263" y="2060917"/>
            <a:ext cx="4032738" cy="4915848"/>
          </a:xfrm>
          <a:prstGeom prst="rect">
            <a:avLst/>
          </a:prstGeom>
          <a:blipFill dpi="0" rotWithShape="1">
            <a:blip r:embed="rId5">
              <a:alphaModFix amt="21000"/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schemeClr val="accent2">
                <a:lumMod val="10000"/>
                <a:lumOff val="90000"/>
                <a:alpha val="32000"/>
              </a:schemeClr>
            </a:outerShdw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989D3D-005D-4256-AE4B-87A745D96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91" y="1631667"/>
            <a:ext cx="9626418" cy="24995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560C2B-F42C-4967-A683-F18AB920A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48" y="1783829"/>
            <a:ext cx="8108383" cy="21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2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068FB53-90ED-4DFB-9F95-FBAB93385F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10515600" cy="1050925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D2B186-12BD-4E72-A29C-72048B4F7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85000" contrast="71000"/>
          </a:blip>
          <a:srcRect l="-1" r="53039" b="5632"/>
          <a:stretch/>
        </p:blipFill>
        <p:spPr>
          <a:xfrm>
            <a:off x="98475" y="801859"/>
            <a:ext cx="6478172" cy="56481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8341E3F-3940-4418-B214-DE2CA0A671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52923" b="5858"/>
          <a:stretch/>
        </p:blipFill>
        <p:spPr>
          <a:xfrm>
            <a:off x="6822830" y="295422"/>
            <a:ext cx="5369169" cy="609834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3A1172-7E99-49F4-BD0C-1CFA6657732C}"/>
              </a:ext>
            </a:extLst>
          </p:cNvPr>
          <p:cNvSpPr txBox="1"/>
          <p:nvPr/>
        </p:nvSpPr>
        <p:spPr>
          <a:xfrm>
            <a:off x="1394427" y="1259610"/>
            <a:ext cx="266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18C60s-19C</a:t>
            </a:r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中期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91B446-EF05-4780-A50D-D165FE0915BE}"/>
              </a:ext>
            </a:extLst>
          </p:cNvPr>
          <p:cNvSpPr txBox="1"/>
          <p:nvPr/>
        </p:nvSpPr>
        <p:spPr>
          <a:xfrm>
            <a:off x="3964552" y="1244220"/>
            <a:ext cx="291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19C70s-20C</a:t>
            </a:r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中叶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39E9BB-6C74-4EE5-BE78-D50967BCAD9A}"/>
              </a:ext>
            </a:extLst>
          </p:cNvPr>
          <p:cNvSpPr txBox="1"/>
          <p:nvPr/>
        </p:nvSpPr>
        <p:spPr>
          <a:xfrm>
            <a:off x="1879594" y="1621951"/>
            <a:ext cx="145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蒸汽机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45DF83-04F9-4C8C-9AD1-16E74C6A1BB5}"/>
              </a:ext>
            </a:extLst>
          </p:cNvPr>
          <p:cNvSpPr txBox="1"/>
          <p:nvPr/>
        </p:nvSpPr>
        <p:spPr>
          <a:xfrm>
            <a:off x="1738859" y="2128570"/>
            <a:ext cx="179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瓦特蒸汽机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1D1641B-432B-4C44-A36F-548FA3B1DEA8}"/>
              </a:ext>
            </a:extLst>
          </p:cNvPr>
          <p:cNvSpPr txBox="1"/>
          <p:nvPr/>
        </p:nvSpPr>
        <p:spPr>
          <a:xfrm>
            <a:off x="4522763" y="2083616"/>
            <a:ext cx="89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石油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5FF4B3-7433-42A0-AC3E-DBA75066BE10}"/>
              </a:ext>
            </a:extLst>
          </p:cNvPr>
          <p:cNvSpPr txBox="1"/>
          <p:nvPr/>
        </p:nvSpPr>
        <p:spPr>
          <a:xfrm>
            <a:off x="2463197" y="2698212"/>
            <a:ext cx="52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英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1C736A6-3483-4CEF-A4AE-D0F307164FA8}"/>
              </a:ext>
            </a:extLst>
          </p:cNvPr>
          <p:cNvSpPr txBox="1"/>
          <p:nvPr/>
        </p:nvSpPr>
        <p:spPr>
          <a:xfrm>
            <a:off x="4651761" y="2698212"/>
            <a:ext cx="52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美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C5B068-5340-49DF-8B44-5A16A7D71EC9}"/>
              </a:ext>
            </a:extLst>
          </p:cNvPr>
          <p:cNvSpPr txBox="1"/>
          <p:nvPr/>
        </p:nvSpPr>
        <p:spPr>
          <a:xfrm>
            <a:off x="5435494" y="2692179"/>
            <a:ext cx="50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法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4BC354B-CE56-4574-9F00-FB4DA310C065}"/>
              </a:ext>
            </a:extLst>
          </p:cNvPr>
          <p:cNvSpPr txBox="1"/>
          <p:nvPr/>
        </p:nvSpPr>
        <p:spPr>
          <a:xfrm>
            <a:off x="1963712" y="3072710"/>
            <a:ext cx="88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蒸汽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84FD96-B645-4651-9EDA-700483712181}"/>
              </a:ext>
            </a:extLst>
          </p:cNvPr>
          <p:cNvSpPr txBox="1"/>
          <p:nvPr/>
        </p:nvSpPr>
        <p:spPr>
          <a:xfrm>
            <a:off x="4572165" y="3113761"/>
            <a:ext cx="9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电器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1E2512F-740B-486E-9E97-9C9222437E1F}"/>
              </a:ext>
            </a:extLst>
          </p:cNvPr>
          <p:cNvSpPr txBox="1"/>
          <p:nvPr/>
        </p:nvSpPr>
        <p:spPr>
          <a:xfrm>
            <a:off x="2570814" y="3925210"/>
            <a:ext cx="148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蒸汽机车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6C9CBE-1D5F-4B25-B403-E7DAFDDFEDFD}"/>
              </a:ext>
            </a:extLst>
          </p:cNvPr>
          <p:cNvSpPr txBox="1"/>
          <p:nvPr/>
        </p:nvSpPr>
        <p:spPr>
          <a:xfrm>
            <a:off x="5311125" y="3639145"/>
            <a:ext cx="9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汽车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2FCF446-72C1-41AB-87D5-A26546EB6C3E}"/>
              </a:ext>
            </a:extLst>
          </p:cNvPr>
          <p:cNvSpPr txBox="1"/>
          <p:nvPr/>
        </p:nvSpPr>
        <p:spPr>
          <a:xfrm>
            <a:off x="4591280" y="4052008"/>
            <a:ext cx="243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汽车流水线生产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0A82E18-E1F5-4175-AC8C-FE26E1F42A77}"/>
              </a:ext>
            </a:extLst>
          </p:cNvPr>
          <p:cNvSpPr txBox="1"/>
          <p:nvPr/>
        </p:nvSpPr>
        <p:spPr>
          <a:xfrm>
            <a:off x="5047844" y="4496560"/>
            <a:ext cx="88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飞机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48D329-5A2F-4B8B-B380-F5E88DD5E3B6}"/>
              </a:ext>
            </a:extLst>
          </p:cNvPr>
          <p:cNvSpPr txBox="1"/>
          <p:nvPr/>
        </p:nvSpPr>
        <p:spPr>
          <a:xfrm>
            <a:off x="2002370" y="5236049"/>
            <a:ext cx="116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蒸汽机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8F5218C-1703-4262-AC94-F2CB68F39914}"/>
              </a:ext>
            </a:extLst>
          </p:cNvPr>
          <p:cNvSpPr txBox="1"/>
          <p:nvPr/>
        </p:nvSpPr>
        <p:spPr>
          <a:xfrm>
            <a:off x="4646793" y="5013268"/>
            <a:ext cx="85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电力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EF1D834-D6AA-4D71-B21C-F61CABC672EF}"/>
              </a:ext>
            </a:extLst>
          </p:cNvPr>
          <p:cNvSpPr txBox="1"/>
          <p:nvPr/>
        </p:nvSpPr>
        <p:spPr>
          <a:xfrm>
            <a:off x="4807078" y="5521002"/>
            <a:ext cx="158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内燃机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690E567-249A-4670-8265-2276AC5BC3C4}"/>
              </a:ext>
            </a:extLst>
          </p:cNvPr>
          <p:cNvSpPr txBox="1"/>
          <p:nvPr/>
        </p:nvSpPr>
        <p:spPr>
          <a:xfrm>
            <a:off x="2038662" y="5997383"/>
            <a:ext cx="869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煤炭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0EF031B-2DF1-47CA-BC6C-057E0FF5FA76}"/>
              </a:ext>
            </a:extLst>
          </p:cNvPr>
          <p:cNvSpPr txBox="1"/>
          <p:nvPr/>
        </p:nvSpPr>
        <p:spPr>
          <a:xfrm>
            <a:off x="4052585" y="5946405"/>
            <a:ext cx="112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原子能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9BE0122-CABC-42EB-9F53-D89BD1B7C339}"/>
              </a:ext>
            </a:extLst>
          </p:cNvPr>
          <p:cNvSpPr txBox="1"/>
          <p:nvPr/>
        </p:nvSpPr>
        <p:spPr>
          <a:xfrm>
            <a:off x="5531577" y="5927411"/>
            <a:ext cx="100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石油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E22400B-BB34-4984-B258-5CFE89BC8442}"/>
              </a:ext>
            </a:extLst>
          </p:cNvPr>
          <p:cNvSpPr txBox="1"/>
          <p:nvPr/>
        </p:nvSpPr>
        <p:spPr>
          <a:xfrm>
            <a:off x="10761782" y="380354"/>
            <a:ext cx="136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现代炸药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78113FC-EB70-43D3-BCAC-F1CA35C89E60}"/>
              </a:ext>
            </a:extLst>
          </p:cNvPr>
          <p:cNvSpPr txBox="1"/>
          <p:nvPr/>
        </p:nvSpPr>
        <p:spPr>
          <a:xfrm>
            <a:off x="10065556" y="1059555"/>
            <a:ext cx="107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赛璐璐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7D85B7B-F676-41B6-94BC-42EA1F4F6D78}"/>
              </a:ext>
            </a:extLst>
          </p:cNvPr>
          <p:cNvSpPr txBox="1"/>
          <p:nvPr/>
        </p:nvSpPr>
        <p:spPr>
          <a:xfrm>
            <a:off x="10881359" y="1063100"/>
            <a:ext cx="1294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人造纤维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0D8146F-A8D1-418C-A8A0-CB0CA49E4EDE}"/>
              </a:ext>
            </a:extLst>
          </p:cNvPr>
          <p:cNvSpPr txBox="1"/>
          <p:nvPr/>
        </p:nvSpPr>
        <p:spPr>
          <a:xfrm>
            <a:off x="10451640" y="1756495"/>
            <a:ext cx="1294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人造染料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38CCED3-EB91-4BD6-AED1-91199934D2FD}"/>
              </a:ext>
            </a:extLst>
          </p:cNvPr>
          <p:cNvSpPr txBox="1"/>
          <p:nvPr/>
        </p:nvSpPr>
        <p:spPr>
          <a:xfrm>
            <a:off x="8159055" y="2449382"/>
            <a:ext cx="3934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极大地推动了生产力的发展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E5270B2-4CDD-483B-AB4C-2070C0EDC312}"/>
              </a:ext>
            </a:extLst>
          </p:cNvPr>
          <p:cNvSpPr txBox="1"/>
          <p:nvPr/>
        </p:nvSpPr>
        <p:spPr>
          <a:xfrm>
            <a:off x="8159055" y="3045687"/>
            <a:ext cx="173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机器生产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D28021B-A60F-47D8-9AFF-18D60D0FB028}"/>
              </a:ext>
            </a:extLst>
          </p:cNvPr>
          <p:cNvSpPr txBox="1"/>
          <p:nvPr/>
        </p:nvSpPr>
        <p:spPr>
          <a:xfrm>
            <a:off x="10277614" y="3044570"/>
            <a:ext cx="173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流水线生产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51B7450-EAAA-406F-AF5B-5593B168D49C}"/>
              </a:ext>
            </a:extLst>
          </p:cNvPr>
          <p:cNvSpPr txBox="1"/>
          <p:nvPr/>
        </p:nvSpPr>
        <p:spPr>
          <a:xfrm>
            <a:off x="8322683" y="3808454"/>
            <a:ext cx="157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现代工厂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9E5108E-D0DA-44FA-9C9E-F9B29DEC558D}"/>
              </a:ext>
            </a:extLst>
          </p:cNvPr>
          <p:cNvSpPr txBox="1"/>
          <p:nvPr/>
        </p:nvSpPr>
        <p:spPr>
          <a:xfrm>
            <a:off x="10501696" y="3755932"/>
            <a:ext cx="173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垄断组织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3C6C051-64A0-44BD-965D-12EB24619BDE}"/>
              </a:ext>
            </a:extLst>
          </p:cNvPr>
          <p:cNvSpPr txBox="1"/>
          <p:nvPr/>
        </p:nvSpPr>
        <p:spPr>
          <a:xfrm>
            <a:off x="8031638" y="4418261"/>
            <a:ext cx="203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工业资产阶级和工业无产阶级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117C677-ABE0-442E-9D82-025232FEF870}"/>
              </a:ext>
            </a:extLst>
          </p:cNvPr>
          <p:cNvSpPr txBox="1"/>
          <p:nvPr/>
        </p:nvSpPr>
        <p:spPr>
          <a:xfrm>
            <a:off x="10047520" y="4467294"/>
            <a:ext cx="224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国家垄断资本主义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5F15F6F-0785-42B6-A129-EF237A75EB04}"/>
              </a:ext>
            </a:extLst>
          </p:cNvPr>
          <p:cNvSpPr txBox="1"/>
          <p:nvPr/>
        </p:nvSpPr>
        <p:spPr>
          <a:xfrm>
            <a:off x="8173887" y="5159791"/>
            <a:ext cx="155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开始形成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DB53B32-8689-4E16-8CF1-BB7ABC3B3132}"/>
              </a:ext>
            </a:extLst>
          </p:cNvPr>
          <p:cNvSpPr txBox="1"/>
          <p:nvPr/>
        </p:nvSpPr>
        <p:spPr>
          <a:xfrm>
            <a:off x="10369594" y="5126147"/>
            <a:ext cx="155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正式形成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094F5E9C-B3EE-4176-AB70-9500995D8F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5" t="11122" r="43553" b="19185"/>
          <a:stretch/>
        </p:blipFill>
        <p:spPr>
          <a:xfrm>
            <a:off x="7976657" y="5761226"/>
            <a:ext cx="2088899" cy="4886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1F8DBE6C-28CF-47BB-8DD3-D00994825A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27" b="5039"/>
          <a:stretch/>
        </p:blipFill>
        <p:spPr>
          <a:xfrm>
            <a:off x="10106867" y="5632441"/>
            <a:ext cx="1903578" cy="961035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1552977E-55E6-4A6D-A226-84ADB26BFCF7}"/>
              </a:ext>
            </a:extLst>
          </p:cNvPr>
          <p:cNvSpPr txBox="1"/>
          <p:nvPr/>
        </p:nvSpPr>
        <p:spPr>
          <a:xfrm>
            <a:off x="1870032" y="1666905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珍妮机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DB7CDDF-5921-44FA-8CC3-32A5234BA32B}"/>
              </a:ext>
            </a:extLst>
          </p:cNvPr>
          <p:cNvSpPr txBox="1"/>
          <p:nvPr/>
        </p:nvSpPr>
        <p:spPr>
          <a:xfrm>
            <a:off x="4378432" y="2092183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电力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B1E83F6-3956-4B75-B770-E4F5192A1DB5}"/>
              </a:ext>
            </a:extLst>
          </p:cNvPr>
          <p:cNvSpPr txBox="1"/>
          <p:nvPr/>
        </p:nvSpPr>
        <p:spPr>
          <a:xfrm>
            <a:off x="5344965" y="2676676"/>
            <a:ext cx="526561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德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2FA7701-6205-443E-A5F3-9393B0DAED3E}"/>
              </a:ext>
            </a:extLst>
          </p:cNvPr>
          <p:cNvSpPr txBox="1"/>
          <p:nvPr/>
        </p:nvSpPr>
        <p:spPr>
          <a:xfrm>
            <a:off x="4525493" y="3141282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电气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E094FC0-FB2F-48BB-94FA-44656C6E126C}"/>
              </a:ext>
            </a:extLst>
          </p:cNvPr>
          <p:cNvSpPr txBox="1"/>
          <p:nvPr/>
        </p:nvSpPr>
        <p:spPr>
          <a:xfrm>
            <a:off x="4164624" y="5927411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电力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D254DA12-F348-4FFF-BF77-6068DF5B6446}"/>
              </a:ext>
            </a:extLst>
          </p:cNvPr>
          <p:cNvSpPr txBox="1"/>
          <p:nvPr/>
        </p:nvSpPr>
        <p:spPr>
          <a:xfrm>
            <a:off x="10078306" y="1046494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赛璐珞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CE12618-B1AE-479A-B031-D35B5417D558}"/>
              </a:ext>
            </a:extLst>
          </p:cNvPr>
          <p:cNvSpPr txBox="1"/>
          <p:nvPr/>
        </p:nvSpPr>
        <p:spPr>
          <a:xfrm>
            <a:off x="8217030" y="5105011"/>
            <a:ext cx="1605559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基本形成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B562DA9-EFE7-49C0-9294-E3FE4B1D1552}"/>
              </a:ext>
            </a:extLst>
          </p:cNvPr>
          <p:cNvSpPr txBox="1"/>
          <p:nvPr/>
        </p:nvSpPr>
        <p:spPr>
          <a:xfrm>
            <a:off x="10136566" y="4461146"/>
            <a:ext cx="206571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垄断资本主义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8CD5EA0-C578-4767-9804-E40B414477BE}"/>
              </a:ext>
            </a:extLst>
          </p:cNvPr>
          <p:cNvSpPr/>
          <p:nvPr/>
        </p:nvSpPr>
        <p:spPr>
          <a:xfrm>
            <a:off x="98475" y="112426"/>
            <a:ext cx="10027815" cy="76945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从以下表格中，可以看出两次工业革命有什么特点？</a:t>
            </a: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442ED350-2588-4415-ADD3-F745D9B6D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55" y="2983855"/>
            <a:ext cx="6323209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①从英国开始，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英国一枝独秀</a:t>
            </a:r>
            <a:endParaRPr lang="zh-CN" altLang="zh-CN" sz="32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60A07D1A-254E-47EE-9248-12CFEDFA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35" y="4074309"/>
            <a:ext cx="6495250" cy="107721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②</a:t>
            </a:r>
            <a:r>
              <a:rPr lang="zh-CN" altLang="zh-CN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技术的发明来源于工匠的实践经验 </a:t>
            </a:r>
          </a:p>
        </p:txBody>
      </p:sp>
      <p:sp>
        <p:nvSpPr>
          <p:cNvPr id="74" name="Rectangle 4">
            <a:extLst>
              <a:ext uri="{FF2B5EF4-FFF2-40B4-BE49-F238E27FC236}">
                <a16:creationId xmlns:a16="http://schemas.microsoft.com/office/drawing/2014/main" id="{BD4331CA-EBF9-4C9B-B5E1-C7578A6C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35" y="1444656"/>
            <a:ext cx="44295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第一次工业革命</a:t>
            </a:r>
            <a:r>
              <a:rPr lang="zh-CN" altLang="zh-CN" sz="3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39430A4A-1012-439D-88EF-BE7F95DF6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778" y="1228957"/>
            <a:ext cx="44295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第二次工业革命</a:t>
            </a:r>
            <a:r>
              <a:rPr lang="zh-CN" altLang="zh-CN" sz="3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id="{3D3AEFDA-1008-4166-AD90-0DC2A9C7A0C5}"/>
              </a:ext>
            </a:extLst>
          </p:cNvPr>
          <p:cNvSpPr txBox="1"/>
          <p:nvPr/>
        </p:nvSpPr>
        <p:spPr>
          <a:xfrm>
            <a:off x="6803072" y="2265228"/>
            <a:ext cx="5290453" cy="110597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1</a:t>
            </a:r>
            <a:r>
              <a:rPr lang="zh-CN" altLang="en-US" dirty="0"/>
              <a:t>：同时发生在几个主要资本主义国家</a:t>
            </a:r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E34091AB-D913-4E6E-837A-B60FF06A14CF}"/>
              </a:ext>
            </a:extLst>
          </p:cNvPr>
          <p:cNvSpPr txBox="1"/>
          <p:nvPr/>
        </p:nvSpPr>
        <p:spPr>
          <a:xfrm>
            <a:off x="6847928" y="3515625"/>
            <a:ext cx="5259564" cy="11059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9921" tIns="59960" rIns="119921" bIns="5996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：科学研究与工业生产紧密结合</a:t>
            </a:r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D916C5C6-29A5-4EF9-873E-88EFED79F2EB}"/>
              </a:ext>
            </a:extLst>
          </p:cNvPr>
          <p:cNvSpPr txBox="1"/>
          <p:nvPr/>
        </p:nvSpPr>
        <p:spPr>
          <a:xfrm>
            <a:off x="6967697" y="5246994"/>
            <a:ext cx="5183980" cy="11059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9921" tIns="59960" rIns="119921" bIns="59960" anchor="t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：形成以重工业为主导的工业体系</a:t>
            </a:r>
          </a:p>
        </p:txBody>
      </p:sp>
    </p:spTree>
    <p:extLst>
      <p:ext uri="{BB962C8B-B14F-4D97-AF65-F5344CB8AC3E}">
        <p14:creationId xmlns:p14="http://schemas.microsoft.com/office/powerpoint/2010/main" val="18485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56" grpId="0" animBg="1" autoUpdateAnimBg="0"/>
      <p:bldP spid="57" grpId="0" animBg="1" autoUpdateAnimBg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9662B49-2F44-4C69-83E5-3846B2781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3" y="2166079"/>
            <a:ext cx="11139393" cy="18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6E2399-D3F9-4746-A508-1CD445BC9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3319" r="18547" b="20189"/>
          <a:stretch/>
        </p:blipFill>
        <p:spPr>
          <a:xfrm>
            <a:off x="217358" y="186781"/>
            <a:ext cx="4489553" cy="57771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411BE4A-CAFE-4B50-A8A9-F80A3DA33DD4}"/>
              </a:ext>
            </a:extLst>
          </p:cNvPr>
          <p:cNvSpPr/>
          <p:nvPr/>
        </p:nvSpPr>
        <p:spPr>
          <a:xfrm>
            <a:off x="4696484" y="313948"/>
            <a:ext cx="7495516" cy="97335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两次工业革命使得工业化国家发生了哪些变化？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B1813D-DC1E-4D56-9DD9-A0319D494AEE}"/>
              </a:ext>
            </a:extLst>
          </p:cNvPr>
          <p:cNvSpPr txBox="1"/>
          <p:nvPr/>
        </p:nvSpPr>
        <p:spPr>
          <a:xfrm>
            <a:off x="79780" y="1153059"/>
            <a:ext cx="6493407" cy="2246769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材料一 </a:t>
            </a:r>
            <a:r>
              <a:rPr lang="en-US" altLang="zh-CN" sz="2800" b="1" dirty="0">
                <a:latin typeface="+mj-ea"/>
                <a:ea typeface="+mj-ea"/>
              </a:rPr>
              <a:t>1850</a:t>
            </a:r>
            <a:r>
              <a:rPr lang="zh-CN" altLang="en-US" sz="2800" b="1" dirty="0">
                <a:latin typeface="+mj-ea"/>
                <a:ea typeface="+mj-ea"/>
              </a:rPr>
              <a:t>～</a:t>
            </a:r>
            <a:r>
              <a:rPr lang="en-US" altLang="zh-CN" sz="2800" b="1" dirty="0">
                <a:latin typeface="+mj-ea"/>
                <a:ea typeface="+mj-ea"/>
              </a:rPr>
              <a:t>1900</a:t>
            </a:r>
            <a:r>
              <a:rPr lang="zh-CN" altLang="en-US" sz="2800" b="1" dirty="0">
                <a:latin typeface="+mj-ea"/>
                <a:ea typeface="+mj-ea"/>
              </a:rPr>
              <a:t>年，欧洲人口从</a:t>
            </a:r>
            <a:r>
              <a:rPr lang="en-US" altLang="zh-CN" sz="2800" b="1" dirty="0">
                <a:latin typeface="+mj-ea"/>
                <a:ea typeface="+mj-ea"/>
              </a:rPr>
              <a:t>2.66</a:t>
            </a:r>
            <a:r>
              <a:rPr lang="zh-CN" altLang="en-US" sz="2800" b="1" dirty="0">
                <a:latin typeface="+mj-ea"/>
                <a:ea typeface="+mj-ea"/>
              </a:rPr>
              <a:t>亿增加到</a:t>
            </a:r>
            <a:r>
              <a:rPr lang="en-US" altLang="zh-CN" sz="2800" b="1" dirty="0">
                <a:latin typeface="+mj-ea"/>
                <a:ea typeface="+mj-ea"/>
              </a:rPr>
              <a:t>4</a:t>
            </a:r>
            <a:r>
              <a:rPr lang="zh-CN" altLang="en-US" sz="2800" b="1" dirty="0">
                <a:latin typeface="+mj-ea"/>
                <a:ea typeface="+mj-ea"/>
              </a:rPr>
              <a:t>亿，</a:t>
            </a:r>
            <a:r>
              <a:rPr lang="en-US" altLang="zh-CN" sz="2800" b="1" dirty="0">
                <a:latin typeface="+mj-ea"/>
                <a:ea typeface="+mj-ea"/>
              </a:rPr>
              <a:t>1914</a:t>
            </a:r>
            <a:r>
              <a:rPr lang="zh-CN" altLang="en-US" sz="2800" b="1" dirty="0">
                <a:latin typeface="+mj-ea"/>
                <a:ea typeface="+mj-ea"/>
              </a:rPr>
              <a:t>年达到</a:t>
            </a:r>
            <a:r>
              <a:rPr lang="en-US" altLang="zh-CN" sz="2800" b="1" dirty="0">
                <a:latin typeface="+mj-ea"/>
                <a:ea typeface="+mj-ea"/>
              </a:rPr>
              <a:t>4.63</a:t>
            </a:r>
            <a:r>
              <a:rPr lang="zh-CN" altLang="en-US" sz="2800" b="1" dirty="0">
                <a:latin typeface="+mj-ea"/>
                <a:ea typeface="+mj-ea"/>
              </a:rPr>
              <a:t>亿，增长率高于世界其他地区。</a:t>
            </a:r>
            <a:r>
              <a:rPr lang="en-US" altLang="zh-CN" sz="2800" b="1" dirty="0">
                <a:latin typeface="+mj-ea"/>
                <a:ea typeface="+mj-ea"/>
              </a:rPr>
              <a:t>1870</a:t>
            </a:r>
            <a:r>
              <a:rPr lang="zh-CN" altLang="en-US" sz="2800" b="1" dirty="0">
                <a:latin typeface="+mj-ea"/>
                <a:ea typeface="+mj-ea"/>
              </a:rPr>
              <a:t>年，美国人口总数只有</a:t>
            </a:r>
            <a:r>
              <a:rPr lang="en-US" altLang="zh-CN" sz="2800" b="1" dirty="0">
                <a:latin typeface="+mj-ea"/>
                <a:ea typeface="+mj-ea"/>
              </a:rPr>
              <a:t>3845</a:t>
            </a:r>
            <a:r>
              <a:rPr lang="zh-CN" altLang="en-US" sz="2800" b="1" dirty="0">
                <a:latin typeface="+mj-ea"/>
                <a:ea typeface="+mj-ea"/>
              </a:rPr>
              <a:t>万，到</a:t>
            </a:r>
            <a:r>
              <a:rPr lang="en-US" altLang="zh-CN" sz="2800" b="1" dirty="0">
                <a:latin typeface="+mj-ea"/>
                <a:ea typeface="+mj-ea"/>
              </a:rPr>
              <a:t>1915</a:t>
            </a:r>
            <a:r>
              <a:rPr lang="zh-CN" altLang="en-US" sz="2800" b="1" dirty="0">
                <a:latin typeface="+mj-ea"/>
                <a:ea typeface="+mj-ea"/>
              </a:rPr>
              <a:t>年，就达到了</a:t>
            </a:r>
            <a:r>
              <a:rPr lang="en-US" altLang="zh-CN" sz="2800" b="1" dirty="0">
                <a:latin typeface="+mj-ea"/>
                <a:ea typeface="+mj-ea"/>
              </a:rPr>
              <a:t>1</a:t>
            </a:r>
            <a:r>
              <a:rPr lang="zh-CN" altLang="en-US" sz="2800" b="1" dirty="0">
                <a:latin typeface="+mj-ea"/>
                <a:ea typeface="+mj-ea"/>
              </a:rPr>
              <a:t>亿以上。</a:t>
            </a:r>
            <a:r>
              <a:rPr lang="en-US" altLang="zh-CN" sz="2800" b="1" dirty="0">
                <a:latin typeface="+mj-ea"/>
                <a:ea typeface="+mj-ea"/>
              </a:rPr>
              <a:t>——</a:t>
            </a:r>
            <a:r>
              <a:rPr lang="zh-CN" altLang="en-US" sz="2800" b="1" dirty="0">
                <a:latin typeface="+mj-ea"/>
                <a:ea typeface="+mj-ea"/>
              </a:rPr>
              <a:t>摘编自</a:t>
            </a:r>
            <a:r>
              <a:rPr lang="en-US" altLang="zh-CN" sz="2800" b="1" dirty="0">
                <a:latin typeface="+mj-ea"/>
                <a:ea typeface="+mj-ea"/>
              </a:rPr>
              <a:t>《</a:t>
            </a:r>
            <a:r>
              <a:rPr lang="zh-CN" altLang="en-US" sz="2800" b="1" dirty="0">
                <a:latin typeface="+mj-ea"/>
                <a:ea typeface="+mj-ea"/>
              </a:rPr>
              <a:t>世界文明史</a:t>
            </a:r>
            <a:r>
              <a:rPr lang="en-US" altLang="zh-CN" sz="2800" b="1" dirty="0">
                <a:latin typeface="+mj-ea"/>
                <a:ea typeface="+mj-ea"/>
              </a:rPr>
              <a:t>》</a:t>
            </a:r>
            <a:endParaRPr lang="zh-CN" altLang="en-US" sz="2800" b="1" dirty="0">
              <a:latin typeface="+mj-ea"/>
              <a:ea typeface="+mj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F56AD61-9DDE-43C7-ACD9-E1D136F2B44D}"/>
              </a:ext>
            </a:extLst>
          </p:cNvPr>
          <p:cNvGrpSpPr/>
          <p:nvPr/>
        </p:nvGrpSpPr>
        <p:grpSpPr>
          <a:xfrm>
            <a:off x="6695383" y="1383479"/>
            <a:ext cx="5426439" cy="3750653"/>
            <a:chOff x="6573187" y="1746124"/>
            <a:chExt cx="5426439" cy="4797083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1061DC20-E4E7-42D0-9202-E753CCCF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8525" y="1946179"/>
              <a:ext cx="5105382" cy="45970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B7025BA-E2A5-4FD5-883F-620C2D8A29AB}"/>
                </a:ext>
              </a:extLst>
            </p:cNvPr>
            <p:cNvSpPr txBox="1"/>
            <p:nvPr/>
          </p:nvSpPr>
          <p:spPr>
            <a:xfrm>
              <a:off x="6573187" y="1746124"/>
              <a:ext cx="5426439" cy="461665"/>
            </a:xfrm>
            <a:prstGeom prst="rect">
              <a:avLst/>
            </a:prstGeom>
            <a:solidFill>
              <a:srgbClr val="EEEEEE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+mj-ea"/>
                  <a:ea typeface="+mj-ea"/>
                </a:rPr>
                <a:t>材料二 英国从事各行业人数的变化</a:t>
              </a:r>
            </a:p>
          </p:txBody>
        </p:sp>
      </p:grpSp>
      <p:sp>
        <p:nvSpPr>
          <p:cNvPr id="10" name="Text Box 4">
            <a:hlinkClick r:id="rId4" action="ppaction://hlinksldjump"/>
            <a:extLst>
              <a:ext uri="{FF2B5EF4-FFF2-40B4-BE49-F238E27FC236}">
                <a16:creationId xmlns:a16="http://schemas.microsoft.com/office/drawing/2014/main" id="{0F8B25A0-D384-4C01-9561-7BB86C0998C5}"/>
              </a:ext>
            </a:extLst>
          </p:cNvPr>
          <p:cNvSpPr txBox="1"/>
          <p:nvPr/>
        </p:nvSpPr>
        <p:spPr>
          <a:xfrm>
            <a:off x="3986991" y="1746124"/>
            <a:ext cx="2084026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人口增长</a:t>
            </a:r>
          </a:p>
        </p:txBody>
      </p:sp>
      <p:sp>
        <p:nvSpPr>
          <p:cNvPr id="11" name="Text Box 4">
            <a:hlinkClick r:id="rId4" action="ppaction://hlinksldjump"/>
            <a:extLst>
              <a:ext uri="{FF2B5EF4-FFF2-40B4-BE49-F238E27FC236}">
                <a16:creationId xmlns:a16="http://schemas.microsoft.com/office/drawing/2014/main" id="{F5DA47B4-6CA5-465E-BB23-E6AE79B7AA31}"/>
              </a:ext>
            </a:extLst>
          </p:cNvPr>
          <p:cNvSpPr txBox="1"/>
          <p:nvPr/>
        </p:nvSpPr>
        <p:spPr>
          <a:xfrm>
            <a:off x="8860601" y="3599464"/>
            <a:ext cx="3081109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劳动力结构变化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D3D8769-7BFA-4A5B-B6BD-C8FA41334769}"/>
              </a:ext>
            </a:extLst>
          </p:cNvPr>
          <p:cNvGrpSpPr/>
          <p:nvPr/>
        </p:nvGrpSpPr>
        <p:grpSpPr>
          <a:xfrm>
            <a:off x="109996" y="3661222"/>
            <a:ext cx="6083029" cy="2301195"/>
            <a:chOff x="111304" y="1558023"/>
            <a:chExt cx="6083029" cy="230119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FD44353-8F83-4823-B3AA-F3E7C006FA36}"/>
                </a:ext>
              </a:extLst>
            </p:cNvPr>
            <p:cNvSpPr txBox="1"/>
            <p:nvPr/>
          </p:nvSpPr>
          <p:spPr>
            <a:xfrm>
              <a:off x="111304" y="1558023"/>
              <a:ext cx="1452742" cy="523220"/>
            </a:xfrm>
            <a:prstGeom prst="rect">
              <a:avLst/>
            </a:prstGeom>
            <a:solidFill>
              <a:srgbClr val="EEEEEE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+mj-ea"/>
                  <a:ea typeface="+mj-ea"/>
                </a:rPr>
                <a:t>材料三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E015B8C-5A74-4EF0-B0BA-AADDEA91743E}"/>
                </a:ext>
              </a:extLst>
            </p:cNvPr>
            <p:cNvSpPr txBox="1"/>
            <p:nvPr/>
          </p:nvSpPr>
          <p:spPr>
            <a:xfrm>
              <a:off x="111712" y="2043336"/>
              <a:ext cx="6082621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19</a:t>
              </a:r>
              <a:r>
                <a:rPr lang="zh-CN" altLang="en-US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世纪后期，欧美国家出现城市化的浪潮，许多新兴城市纷纷诞生，大大小小的</a:t>
              </a:r>
              <a:r>
                <a:rPr lang="en-US" altLang="zh-CN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"</a:t>
              </a:r>
              <a:r>
                <a:rPr lang="zh-CN" altLang="en-US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钢铁城</a:t>
              </a:r>
              <a:r>
                <a:rPr lang="en-US" altLang="zh-CN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""</a:t>
              </a:r>
              <a:r>
                <a:rPr lang="zh-CN" altLang="en-US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汽车城</a:t>
              </a:r>
              <a:r>
                <a:rPr lang="en-US" altLang="zh-CN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""</a:t>
              </a:r>
              <a:r>
                <a:rPr lang="zh-CN" altLang="en-US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石油城</a:t>
              </a:r>
              <a:r>
                <a:rPr lang="en-US" altLang="zh-CN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""</a:t>
              </a:r>
              <a:r>
                <a:rPr lang="zh-CN" altLang="en-US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石化城</a:t>
              </a:r>
              <a:r>
                <a:rPr lang="en-US" altLang="zh-CN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"</a:t>
              </a:r>
              <a:r>
                <a:rPr lang="zh-CN" altLang="en-US" sz="28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等不断涌现。</a:t>
              </a:r>
              <a:endParaRPr lang="zh-CN" altLang="en-US" sz="2800" b="1" dirty="0">
                <a:latin typeface="+mj-ea"/>
                <a:ea typeface="+mj-ea"/>
              </a:endParaRPr>
            </a:p>
          </p:txBody>
        </p:sp>
      </p:grpSp>
      <p:sp>
        <p:nvSpPr>
          <p:cNvPr id="15" name="Text Box 4">
            <a:hlinkClick r:id="rId4" action="ppaction://hlinksldjump"/>
            <a:extLst>
              <a:ext uri="{FF2B5EF4-FFF2-40B4-BE49-F238E27FC236}">
                <a16:creationId xmlns:a16="http://schemas.microsoft.com/office/drawing/2014/main" id="{BAC162FF-EE16-4DA0-B5BD-319D2E38A711}"/>
              </a:ext>
            </a:extLst>
          </p:cNvPr>
          <p:cNvSpPr txBox="1"/>
          <p:nvPr/>
        </p:nvSpPr>
        <p:spPr>
          <a:xfrm>
            <a:off x="1969904" y="3496001"/>
            <a:ext cx="3531488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城市化进一步发展</a:t>
            </a:r>
          </a:p>
        </p:txBody>
      </p:sp>
    </p:spTree>
    <p:extLst>
      <p:ext uri="{BB962C8B-B14F-4D97-AF65-F5344CB8AC3E}">
        <p14:creationId xmlns:p14="http://schemas.microsoft.com/office/powerpoint/2010/main" val="9313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411BE4A-CAFE-4B50-A8A9-F80A3DA33DD4}"/>
              </a:ext>
            </a:extLst>
          </p:cNvPr>
          <p:cNvSpPr/>
          <p:nvPr/>
        </p:nvSpPr>
        <p:spPr>
          <a:xfrm>
            <a:off x="2657606" y="628921"/>
            <a:ext cx="10027815" cy="76945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两次工业革命使得工业化国家发生了哪些变化？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B791B57-96DC-42D6-8CF9-448CFC7ED989}"/>
              </a:ext>
            </a:extLst>
          </p:cNvPr>
          <p:cNvGrpSpPr/>
          <p:nvPr/>
        </p:nvGrpSpPr>
        <p:grpSpPr>
          <a:xfrm>
            <a:off x="242342" y="1111689"/>
            <a:ext cx="11644858" cy="1645846"/>
            <a:chOff x="111712" y="1474708"/>
            <a:chExt cx="11644858" cy="164584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17C0BC7-2643-46A6-8B86-491135FADF30}"/>
                </a:ext>
              </a:extLst>
            </p:cNvPr>
            <p:cNvSpPr txBox="1"/>
            <p:nvPr/>
          </p:nvSpPr>
          <p:spPr>
            <a:xfrm>
              <a:off x="111712" y="1474708"/>
              <a:ext cx="1452742" cy="584775"/>
            </a:xfrm>
            <a:prstGeom prst="rect">
              <a:avLst/>
            </a:prstGeom>
            <a:solidFill>
              <a:srgbClr val="EEEEEE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+mj-ea"/>
                  <a:ea typeface="+mj-ea"/>
                </a:rPr>
                <a:t>材料四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A23034A-4C07-46EB-8AEE-319833EEA20F}"/>
                </a:ext>
              </a:extLst>
            </p:cNvPr>
            <p:cNvSpPr txBox="1"/>
            <p:nvPr/>
          </p:nvSpPr>
          <p:spPr>
            <a:xfrm>
              <a:off x="226725" y="2043336"/>
              <a:ext cx="1152984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19</a:t>
              </a:r>
              <a:r>
                <a:rPr lang="zh-CN" altLang="en-US" sz="32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世纪初，德国推行教育改革，建立由初等学校、中等学校、大学组成的系统教育体系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F255EF3-3E15-46D0-95D6-393AA5DA04E9}"/>
              </a:ext>
            </a:extLst>
          </p:cNvPr>
          <p:cNvGrpSpPr/>
          <p:nvPr/>
        </p:nvGrpSpPr>
        <p:grpSpPr>
          <a:xfrm>
            <a:off x="304801" y="2873330"/>
            <a:ext cx="11582398" cy="3548234"/>
            <a:chOff x="64330" y="1542090"/>
            <a:chExt cx="11582398" cy="354823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112DFA0-3734-47A0-A79D-280A849B6887}"/>
                </a:ext>
              </a:extLst>
            </p:cNvPr>
            <p:cNvSpPr txBox="1"/>
            <p:nvPr/>
          </p:nvSpPr>
          <p:spPr>
            <a:xfrm>
              <a:off x="64330" y="1542090"/>
              <a:ext cx="1452742" cy="584775"/>
            </a:xfrm>
            <a:prstGeom prst="rect">
              <a:avLst/>
            </a:prstGeom>
            <a:solidFill>
              <a:srgbClr val="EEEEEE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材料五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3DB2CD3-0347-441D-B1B9-500C80159ACA}"/>
                </a:ext>
              </a:extLst>
            </p:cNvPr>
            <p:cNvSpPr txBox="1"/>
            <p:nvPr/>
          </p:nvSpPr>
          <p:spPr>
            <a:xfrm>
              <a:off x="419095" y="2043336"/>
              <a:ext cx="11227633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在</a:t>
              </a:r>
              <a:r>
                <a:rPr lang="en-US" altLang="zh-CN" sz="32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19</a:t>
              </a:r>
              <a:r>
                <a:rPr lang="zh-CN" altLang="en-US" sz="3200" b="1" i="0" dirty="0">
                  <a:solidFill>
                    <a:srgbClr val="212121"/>
                  </a:solidFill>
                  <a:effectLst/>
                  <a:latin typeface="+mj-ea"/>
                  <a:ea typeface="+mj-ea"/>
                </a:rPr>
                <a:t>世纪上半期的伦敦，人满为患，迁移到城市里的穷人，大多只能靠乞讨为生。许多工人只能住在没有照明和排水设施的地下室，使得传染病很容易扩散。与此相反，英国富人享有市内住宅和乡间宅第，拥有艺术收藏品，能参加被广泛宣扬的娱乐活动和去外国旅行，他们的生活方式几乎是社会底层的群众所不能理解的。</a:t>
              </a:r>
              <a:endParaRPr lang="zh-CN" altLang="en-US" sz="3200" b="1" dirty="0">
                <a:latin typeface="+mj-ea"/>
                <a:ea typeface="+mj-ea"/>
              </a:endParaRPr>
            </a:p>
          </p:txBody>
        </p:sp>
      </p:grpSp>
      <p:sp>
        <p:nvSpPr>
          <p:cNvPr id="19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54C9424D-AE84-4DEA-AC3F-C3632D460D1A}"/>
              </a:ext>
            </a:extLst>
          </p:cNvPr>
          <p:cNvSpPr txBox="1"/>
          <p:nvPr/>
        </p:nvSpPr>
        <p:spPr>
          <a:xfrm>
            <a:off x="5461305" y="1282840"/>
            <a:ext cx="2925691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大众教育发展</a:t>
            </a:r>
          </a:p>
        </p:txBody>
      </p:sp>
      <p:sp>
        <p:nvSpPr>
          <p:cNvPr id="20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E0720202-D9C0-4556-908C-ADD6E4275AC5}"/>
              </a:ext>
            </a:extLst>
          </p:cNvPr>
          <p:cNvSpPr txBox="1"/>
          <p:nvPr/>
        </p:nvSpPr>
        <p:spPr>
          <a:xfrm>
            <a:off x="3484395" y="4233472"/>
            <a:ext cx="1976911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/>
              <a:t>环境污染</a:t>
            </a:r>
          </a:p>
        </p:txBody>
      </p:sp>
      <p:sp>
        <p:nvSpPr>
          <p:cNvPr id="21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4895DF5A-771B-4B6B-A9BB-F6394E3F3214}"/>
              </a:ext>
            </a:extLst>
          </p:cNvPr>
          <p:cNvSpPr txBox="1"/>
          <p:nvPr/>
        </p:nvSpPr>
        <p:spPr>
          <a:xfrm>
            <a:off x="4131581" y="5836789"/>
            <a:ext cx="1976911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/>
              <a:t>贫富差距</a:t>
            </a:r>
          </a:p>
        </p:txBody>
      </p:sp>
      <p:sp>
        <p:nvSpPr>
          <p:cNvPr id="22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D774FBFC-2293-40B3-ACF3-C3624956D9A0}"/>
              </a:ext>
            </a:extLst>
          </p:cNvPr>
          <p:cNvSpPr txBox="1"/>
          <p:nvPr/>
        </p:nvSpPr>
        <p:spPr>
          <a:xfrm>
            <a:off x="8801016" y="4313295"/>
            <a:ext cx="1916951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生活方式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4362554-9CF8-4067-89A8-28221BED5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3319" r="18547" b="20189"/>
          <a:stretch/>
        </p:blipFill>
        <p:spPr>
          <a:xfrm>
            <a:off x="217358" y="186781"/>
            <a:ext cx="4489553" cy="577717"/>
          </a:xfrm>
          <a:prstGeom prst="rect">
            <a:avLst/>
          </a:prstGeom>
        </p:spPr>
      </p:pic>
      <p:sp>
        <p:nvSpPr>
          <p:cNvPr id="24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8177211D-6AA9-4C58-8E62-C908BB3E95E8}"/>
              </a:ext>
            </a:extLst>
          </p:cNvPr>
          <p:cNvSpPr txBox="1"/>
          <p:nvPr/>
        </p:nvSpPr>
        <p:spPr>
          <a:xfrm>
            <a:off x="6627442" y="2873331"/>
            <a:ext cx="1916951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/>
              <a:t>城市化</a:t>
            </a:r>
          </a:p>
        </p:txBody>
      </p:sp>
      <p:sp>
        <p:nvSpPr>
          <p:cNvPr id="25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A8BFCD8A-02D4-4E22-A03C-BF077EAD3F6E}"/>
              </a:ext>
            </a:extLst>
          </p:cNvPr>
          <p:cNvSpPr txBox="1"/>
          <p:nvPr/>
        </p:nvSpPr>
        <p:spPr>
          <a:xfrm>
            <a:off x="9438098" y="5252014"/>
            <a:ext cx="1916951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精神生活</a:t>
            </a:r>
          </a:p>
        </p:txBody>
      </p:sp>
    </p:spTree>
    <p:extLst>
      <p:ext uri="{BB962C8B-B14F-4D97-AF65-F5344CB8AC3E}">
        <p14:creationId xmlns:p14="http://schemas.microsoft.com/office/powerpoint/2010/main" val="19212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068FB53-90ED-4DFB-9F95-FBAB93385F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10515600" cy="1050925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D2B186-12BD-4E72-A29C-72048B4F7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85000" contrast="71000"/>
          </a:blip>
          <a:srcRect l="-1" r="53039" b="5632"/>
          <a:stretch/>
        </p:blipFill>
        <p:spPr>
          <a:xfrm>
            <a:off x="98475" y="801859"/>
            <a:ext cx="6478172" cy="56481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8341E3F-3940-4418-B214-DE2CA0A671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52923" b="5858"/>
          <a:stretch/>
        </p:blipFill>
        <p:spPr>
          <a:xfrm>
            <a:off x="6822830" y="295422"/>
            <a:ext cx="5369169" cy="609834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3A1172-7E99-49F4-BD0C-1CFA6657732C}"/>
              </a:ext>
            </a:extLst>
          </p:cNvPr>
          <p:cNvSpPr txBox="1"/>
          <p:nvPr/>
        </p:nvSpPr>
        <p:spPr>
          <a:xfrm>
            <a:off x="1394427" y="1259610"/>
            <a:ext cx="266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18C60s-19C</a:t>
            </a:r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中期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91B446-EF05-4780-A50D-D165FE0915BE}"/>
              </a:ext>
            </a:extLst>
          </p:cNvPr>
          <p:cNvSpPr txBox="1"/>
          <p:nvPr/>
        </p:nvSpPr>
        <p:spPr>
          <a:xfrm>
            <a:off x="3964552" y="1244220"/>
            <a:ext cx="291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19C70s-20C</a:t>
            </a:r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中叶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39E9BB-6C74-4EE5-BE78-D50967BCAD9A}"/>
              </a:ext>
            </a:extLst>
          </p:cNvPr>
          <p:cNvSpPr txBox="1"/>
          <p:nvPr/>
        </p:nvSpPr>
        <p:spPr>
          <a:xfrm>
            <a:off x="1879594" y="1621951"/>
            <a:ext cx="145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蒸汽机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45DF83-04F9-4C8C-9AD1-16E74C6A1BB5}"/>
              </a:ext>
            </a:extLst>
          </p:cNvPr>
          <p:cNvSpPr txBox="1"/>
          <p:nvPr/>
        </p:nvSpPr>
        <p:spPr>
          <a:xfrm>
            <a:off x="1738859" y="2128570"/>
            <a:ext cx="179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瓦特蒸汽机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1D1641B-432B-4C44-A36F-548FA3B1DEA8}"/>
              </a:ext>
            </a:extLst>
          </p:cNvPr>
          <p:cNvSpPr txBox="1"/>
          <p:nvPr/>
        </p:nvSpPr>
        <p:spPr>
          <a:xfrm>
            <a:off x="4522763" y="2083616"/>
            <a:ext cx="89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石油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5FF4B3-7433-42A0-AC3E-DBA75066BE10}"/>
              </a:ext>
            </a:extLst>
          </p:cNvPr>
          <p:cNvSpPr txBox="1"/>
          <p:nvPr/>
        </p:nvSpPr>
        <p:spPr>
          <a:xfrm>
            <a:off x="2463197" y="2698212"/>
            <a:ext cx="52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英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1C736A6-3483-4CEF-A4AE-D0F307164FA8}"/>
              </a:ext>
            </a:extLst>
          </p:cNvPr>
          <p:cNvSpPr txBox="1"/>
          <p:nvPr/>
        </p:nvSpPr>
        <p:spPr>
          <a:xfrm>
            <a:off x="4651761" y="2698212"/>
            <a:ext cx="52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美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C5B068-5340-49DF-8B44-5A16A7D71EC9}"/>
              </a:ext>
            </a:extLst>
          </p:cNvPr>
          <p:cNvSpPr txBox="1"/>
          <p:nvPr/>
        </p:nvSpPr>
        <p:spPr>
          <a:xfrm>
            <a:off x="5435494" y="2692179"/>
            <a:ext cx="50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法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4BC354B-CE56-4574-9F00-FB4DA310C065}"/>
              </a:ext>
            </a:extLst>
          </p:cNvPr>
          <p:cNvSpPr txBox="1"/>
          <p:nvPr/>
        </p:nvSpPr>
        <p:spPr>
          <a:xfrm>
            <a:off x="1963712" y="3072710"/>
            <a:ext cx="88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蒸汽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84FD96-B645-4651-9EDA-700483712181}"/>
              </a:ext>
            </a:extLst>
          </p:cNvPr>
          <p:cNvSpPr txBox="1"/>
          <p:nvPr/>
        </p:nvSpPr>
        <p:spPr>
          <a:xfrm>
            <a:off x="4572165" y="3113761"/>
            <a:ext cx="9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电器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1E2512F-740B-486E-9E97-9C9222437E1F}"/>
              </a:ext>
            </a:extLst>
          </p:cNvPr>
          <p:cNvSpPr txBox="1"/>
          <p:nvPr/>
        </p:nvSpPr>
        <p:spPr>
          <a:xfrm>
            <a:off x="2570814" y="3925210"/>
            <a:ext cx="148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蒸汽机车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6C9CBE-1D5F-4B25-B403-E7DAFDDFEDFD}"/>
              </a:ext>
            </a:extLst>
          </p:cNvPr>
          <p:cNvSpPr txBox="1"/>
          <p:nvPr/>
        </p:nvSpPr>
        <p:spPr>
          <a:xfrm>
            <a:off x="5311125" y="3639145"/>
            <a:ext cx="9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汽车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2FCF446-72C1-41AB-87D5-A26546EB6C3E}"/>
              </a:ext>
            </a:extLst>
          </p:cNvPr>
          <p:cNvSpPr txBox="1"/>
          <p:nvPr/>
        </p:nvSpPr>
        <p:spPr>
          <a:xfrm>
            <a:off x="4591280" y="4052008"/>
            <a:ext cx="243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汽车流水线生产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0A82E18-E1F5-4175-AC8C-FE26E1F42A77}"/>
              </a:ext>
            </a:extLst>
          </p:cNvPr>
          <p:cNvSpPr txBox="1"/>
          <p:nvPr/>
        </p:nvSpPr>
        <p:spPr>
          <a:xfrm>
            <a:off x="5047844" y="4496560"/>
            <a:ext cx="88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飞机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48D329-5A2F-4B8B-B380-F5E88DD5E3B6}"/>
              </a:ext>
            </a:extLst>
          </p:cNvPr>
          <p:cNvSpPr txBox="1"/>
          <p:nvPr/>
        </p:nvSpPr>
        <p:spPr>
          <a:xfrm>
            <a:off x="2002370" y="5236049"/>
            <a:ext cx="116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蒸汽机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8F5218C-1703-4262-AC94-F2CB68F39914}"/>
              </a:ext>
            </a:extLst>
          </p:cNvPr>
          <p:cNvSpPr txBox="1"/>
          <p:nvPr/>
        </p:nvSpPr>
        <p:spPr>
          <a:xfrm>
            <a:off x="4646793" y="5013268"/>
            <a:ext cx="85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电力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EF1D834-D6AA-4D71-B21C-F61CABC672EF}"/>
              </a:ext>
            </a:extLst>
          </p:cNvPr>
          <p:cNvSpPr txBox="1"/>
          <p:nvPr/>
        </p:nvSpPr>
        <p:spPr>
          <a:xfrm>
            <a:off x="4807078" y="5521002"/>
            <a:ext cx="158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内燃机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690E567-249A-4670-8265-2276AC5BC3C4}"/>
              </a:ext>
            </a:extLst>
          </p:cNvPr>
          <p:cNvSpPr txBox="1"/>
          <p:nvPr/>
        </p:nvSpPr>
        <p:spPr>
          <a:xfrm>
            <a:off x="2038662" y="5997383"/>
            <a:ext cx="869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煤炭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0EF031B-2DF1-47CA-BC6C-057E0FF5FA76}"/>
              </a:ext>
            </a:extLst>
          </p:cNvPr>
          <p:cNvSpPr txBox="1"/>
          <p:nvPr/>
        </p:nvSpPr>
        <p:spPr>
          <a:xfrm>
            <a:off x="4052585" y="5946405"/>
            <a:ext cx="112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原子能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9BE0122-CABC-42EB-9F53-D89BD1B7C339}"/>
              </a:ext>
            </a:extLst>
          </p:cNvPr>
          <p:cNvSpPr txBox="1"/>
          <p:nvPr/>
        </p:nvSpPr>
        <p:spPr>
          <a:xfrm>
            <a:off x="5531577" y="5927411"/>
            <a:ext cx="100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石油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E22400B-BB34-4984-B258-5CFE89BC8442}"/>
              </a:ext>
            </a:extLst>
          </p:cNvPr>
          <p:cNvSpPr txBox="1"/>
          <p:nvPr/>
        </p:nvSpPr>
        <p:spPr>
          <a:xfrm>
            <a:off x="10761782" y="380354"/>
            <a:ext cx="136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现代炸药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78113FC-EB70-43D3-BCAC-F1CA35C89E60}"/>
              </a:ext>
            </a:extLst>
          </p:cNvPr>
          <p:cNvSpPr txBox="1"/>
          <p:nvPr/>
        </p:nvSpPr>
        <p:spPr>
          <a:xfrm>
            <a:off x="10065556" y="1059555"/>
            <a:ext cx="107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赛璐璐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7D85B7B-F676-41B6-94BC-42EA1F4F6D78}"/>
              </a:ext>
            </a:extLst>
          </p:cNvPr>
          <p:cNvSpPr txBox="1"/>
          <p:nvPr/>
        </p:nvSpPr>
        <p:spPr>
          <a:xfrm>
            <a:off x="10881359" y="1063100"/>
            <a:ext cx="1294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人造纤维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0D8146F-A8D1-418C-A8A0-CB0CA49E4EDE}"/>
              </a:ext>
            </a:extLst>
          </p:cNvPr>
          <p:cNvSpPr txBox="1"/>
          <p:nvPr/>
        </p:nvSpPr>
        <p:spPr>
          <a:xfrm>
            <a:off x="10451640" y="1756495"/>
            <a:ext cx="1294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人造染料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38CCED3-EB91-4BD6-AED1-91199934D2FD}"/>
              </a:ext>
            </a:extLst>
          </p:cNvPr>
          <p:cNvSpPr txBox="1"/>
          <p:nvPr/>
        </p:nvSpPr>
        <p:spPr>
          <a:xfrm>
            <a:off x="8159055" y="2449382"/>
            <a:ext cx="3934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极大地推动了生产力的发展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E5270B2-4CDD-483B-AB4C-2070C0EDC312}"/>
              </a:ext>
            </a:extLst>
          </p:cNvPr>
          <p:cNvSpPr txBox="1"/>
          <p:nvPr/>
        </p:nvSpPr>
        <p:spPr>
          <a:xfrm>
            <a:off x="8159055" y="3045687"/>
            <a:ext cx="173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机器生产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D28021B-A60F-47D8-9AFF-18D60D0FB028}"/>
              </a:ext>
            </a:extLst>
          </p:cNvPr>
          <p:cNvSpPr txBox="1"/>
          <p:nvPr/>
        </p:nvSpPr>
        <p:spPr>
          <a:xfrm>
            <a:off x="10277614" y="3044570"/>
            <a:ext cx="173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流水线生产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51B7450-EAAA-406F-AF5B-5593B168D49C}"/>
              </a:ext>
            </a:extLst>
          </p:cNvPr>
          <p:cNvSpPr txBox="1"/>
          <p:nvPr/>
        </p:nvSpPr>
        <p:spPr>
          <a:xfrm>
            <a:off x="8322683" y="3808454"/>
            <a:ext cx="157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现代工厂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9E5108E-D0DA-44FA-9C9E-F9B29DEC558D}"/>
              </a:ext>
            </a:extLst>
          </p:cNvPr>
          <p:cNvSpPr txBox="1"/>
          <p:nvPr/>
        </p:nvSpPr>
        <p:spPr>
          <a:xfrm>
            <a:off x="10501696" y="3755932"/>
            <a:ext cx="173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垄断组织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3C6C051-64A0-44BD-965D-12EB24619BDE}"/>
              </a:ext>
            </a:extLst>
          </p:cNvPr>
          <p:cNvSpPr txBox="1"/>
          <p:nvPr/>
        </p:nvSpPr>
        <p:spPr>
          <a:xfrm>
            <a:off x="8031638" y="4418261"/>
            <a:ext cx="203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工业资产阶级和工业无产阶级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117C677-ABE0-442E-9D82-025232FEF870}"/>
              </a:ext>
            </a:extLst>
          </p:cNvPr>
          <p:cNvSpPr txBox="1"/>
          <p:nvPr/>
        </p:nvSpPr>
        <p:spPr>
          <a:xfrm>
            <a:off x="10047520" y="4467294"/>
            <a:ext cx="224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国家垄断资本主义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5F15F6F-0785-42B6-A129-EF237A75EB04}"/>
              </a:ext>
            </a:extLst>
          </p:cNvPr>
          <p:cNvSpPr txBox="1"/>
          <p:nvPr/>
        </p:nvSpPr>
        <p:spPr>
          <a:xfrm>
            <a:off x="8173887" y="5159791"/>
            <a:ext cx="155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开始形成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DB53B32-8689-4E16-8CF1-BB7ABC3B3132}"/>
              </a:ext>
            </a:extLst>
          </p:cNvPr>
          <p:cNvSpPr txBox="1"/>
          <p:nvPr/>
        </p:nvSpPr>
        <p:spPr>
          <a:xfrm>
            <a:off x="10369594" y="5126147"/>
            <a:ext cx="155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正式形成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094F5E9C-B3EE-4176-AB70-9500995D8F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5" t="11122" r="43553" b="19185"/>
          <a:stretch/>
        </p:blipFill>
        <p:spPr>
          <a:xfrm>
            <a:off x="7976657" y="5761226"/>
            <a:ext cx="2088899" cy="4886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1F8DBE6C-28CF-47BB-8DD3-D00994825A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27" b="5039"/>
          <a:stretch/>
        </p:blipFill>
        <p:spPr>
          <a:xfrm>
            <a:off x="10106867" y="5632441"/>
            <a:ext cx="1903578" cy="961035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1552977E-55E6-4A6D-A226-84ADB26BFCF7}"/>
              </a:ext>
            </a:extLst>
          </p:cNvPr>
          <p:cNvSpPr txBox="1"/>
          <p:nvPr/>
        </p:nvSpPr>
        <p:spPr>
          <a:xfrm>
            <a:off x="1870032" y="1666905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珍妮机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DB7CDDF-5921-44FA-8CC3-32A5234BA32B}"/>
              </a:ext>
            </a:extLst>
          </p:cNvPr>
          <p:cNvSpPr txBox="1"/>
          <p:nvPr/>
        </p:nvSpPr>
        <p:spPr>
          <a:xfrm>
            <a:off x="4378432" y="2092183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电力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B1E83F6-3956-4B75-B770-E4F5192A1DB5}"/>
              </a:ext>
            </a:extLst>
          </p:cNvPr>
          <p:cNvSpPr txBox="1"/>
          <p:nvPr/>
        </p:nvSpPr>
        <p:spPr>
          <a:xfrm>
            <a:off x="5344965" y="2676676"/>
            <a:ext cx="526561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德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2FA7701-6205-443E-A5F3-9393B0DAED3E}"/>
              </a:ext>
            </a:extLst>
          </p:cNvPr>
          <p:cNvSpPr txBox="1"/>
          <p:nvPr/>
        </p:nvSpPr>
        <p:spPr>
          <a:xfrm>
            <a:off x="4525493" y="3141282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电气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E094FC0-FB2F-48BB-94FA-44656C6E126C}"/>
              </a:ext>
            </a:extLst>
          </p:cNvPr>
          <p:cNvSpPr txBox="1"/>
          <p:nvPr/>
        </p:nvSpPr>
        <p:spPr>
          <a:xfrm>
            <a:off x="4164624" y="5927411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电力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D254DA12-F348-4FFF-BF77-6068DF5B6446}"/>
              </a:ext>
            </a:extLst>
          </p:cNvPr>
          <p:cNvSpPr txBox="1"/>
          <p:nvPr/>
        </p:nvSpPr>
        <p:spPr>
          <a:xfrm>
            <a:off x="10078306" y="1046494"/>
            <a:ext cx="112077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赛璐珞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CE12618-B1AE-479A-B031-D35B5417D558}"/>
              </a:ext>
            </a:extLst>
          </p:cNvPr>
          <p:cNvSpPr txBox="1"/>
          <p:nvPr/>
        </p:nvSpPr>
        <p:spPr>
          <a:xfrm>
            <a:off x="8217030" y="5105011"/>
            <a:ext cx="1605559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基本形成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B562DA9-EFE7-49C0-9294-E3FE4B1D1552}"/>
              </a:ext>
            </a:extLst>
          </p:cNvPr>
          <p:cNvSpPr txBox="1"/>
          <p:nvPr/>
        </p:nvSpPr>
        <p:spPr>
          <a:xfrm>
            <a:off x="10136566" y="4461146"/>
            <a:ext cx="2065710" cy="461665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垄断资本主义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3213E37-39A6-43CA-8E6F-02C52C6EB67C}"/>
              </a:ext>
            </a:extLst>
          </p:cNvPr>
          <p:cNvSpPr/>
          <p:nvPr/>
        </p:nvSpPr>
        <p:spPr>
          <a:xfrm>
            <a:off x="6822830" y="5063599"/>
            <a:ext cx="5369170" cy="143635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ED4E010-4321-4D7C-826A-9B0A2B3D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08" y="2180792"/>
            <a:ext cx="8108383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98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59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59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30174462_1"/>
  <p:tag name="KSO_WM_TEMPLATE_CATEGORY" val="custom"/>
  <p:tag name="KSO_WM_TEMPLATE_INDEX" val="20175966"/>
  <p:tag name="KSO_WM_TEMPLATE_SUBCATEGORY" val="combine"/>
  <p:tag name="KSO_WM_TEMPLATE_THUMBS_INDEX" val="1、6、11、12、17、18、23、29、30、31、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5966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EF514E"/>
      </a:dk2>
      <a:lt2>
        <a:srgbClr val="EEEEEE"/>
      </a:lt2>
      <a:accent1>
        <a:srgbClr val="0391D6"/>
      </a:accent1>
      <a:accent2>
        <a:srgbClr val="012842"/>
      </a:accent2>
      <a:accent3>
        <a:srgbClr val="EF514E"/>
      </a:accent3>
      <a:accent4>
        <a:srgbClr val="33424A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982</Words>
  <Application>Microsoft Office PowerPoint</Application>
  <PresentationFormat>宽屏</PresentationFormat>
  <Paragraphs>187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Hiragino Sans GB</vt:lpstr>
      <vt:lpstr>方正舒体</vt:lpstr>
      <vt:lpstr>黑体</vt:lpstr>
      <vt:lpstr>华文新魏</vt:lpstr>
      <vt:lpstr>微软雅黑</vt:lpstr>
      <vt:lpstr>Arial</vt:lpstr>
      <vt:lpstr>Calibri</vt:lpstr>
      <vt:lpstr>Verdana</vt:lpstr>
      <vt:lpstr>1_Office 主题</vt:lpstr>
      <vt:lpstr>在我们的印象里，革命往往伴随着刀光剑影和血雨腥风。但有一种革命，它完全不同，然而它彻底地改变了人们的生产和生活方式……影响和改变了世界的面貌……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科技是一把双刃剑！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shirleysong1990@163.com</cp:lastModifiedBy>
  <cp:revision>78</cp:revision>
  <dcterms:created xsi:type="dcterms:W3CDTF">2018-02-27T16:39:13Z</dcterms:created>
  <dcterms:modified xsi:type="dcterms:W3CDTF">2021-03-16T23:18:03Z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