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emf" ContentType="image/x-em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9"/>
  </p:handoutMasterIdLst>
  <p:sldIdLst>
    <p:sldId id="798" r:id="rId3"/>
    <p:sldId id="814" r:id="rId4"/>
    <p:sldId id="815" r:id="rId6"/>
    <p:sldId id="816" r:id="rId7"/>
    <p:sldId id="817" r:id="rId8"/>
    <p:sldId id="500" r:id="rId9"/>
    <p:sldId id="682" r:id="rId10"/>
    <p:sldId id="766" r:id="rId11"/>
    <p:sldId id="700" r:id="rId12"/>
    <p:sldId id="808" r:id="rId13"/>
    <p:sldId id="550" r:id="rId14"/>
    <p:sldId id="745" r:id="rId15"/>
    <p:sldId id="746" r:id="rId16"/>
    <p:sldId id="749" r:id="rId17"/>
    <p:sldId id="750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82E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902"/>
    <p:restoredTop sz="99392"/>
  </p:normalViewPr>
  <p:slideViewPr>
    <p:cSldViewPr showGuides="1">
      <p:cViewPr>
        <p:scale>
          <a:sx n="75" d="100"/>
          <a:sy n="75" d="100"/>
        </p:scale>
        <p:origin x="-201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FFF1CD-652B-4FBD-A29C-B9B7A084DCB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A16F59-A100-4C28-904E-462A761EAD5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63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" Target="../slides/slide1.xml"/><Relationship Id="rId6" Type="http://schemas.openxmlformats.org/officeDocument/2006/relationships/slide" Target="../slides/slide9.xml"/><Relationship Id="rId5" Type="http://schemas.openxmlformats.org/officeDocument/2006/relationships/slide" Target="../slides/slide6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栏目导引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13"/>
          <p:cNvGrpSpPr/>
          <p:nvPr userDrawn="1"/>
        </p:nvGrpSpPr>
        <p:grpSpPr>
          <a:xfrm>
            <a:off x="-3625850" y="6319838"/>
            <a:ext cx="3556000" cy="496887"/>
            <a:chOff x="-2450451" y="6319838"/>
            <a:chExt cx="3555335" cy="496887"/>
          </a:xfrm>
        </p:grpSpPr>
        <p:sp>
          <p:nvSpPr>
            <p:cNvPr id="11" name="五边形 10">
              <a:hlinkClick r:id="rId5" action="ppaction://hlinksldjump"/>
            </p:cNvPr>
            <p:cNvSpPr/>
            <p:nvPr/>
          </p:nvSpPr>
          <p:spPr bwMode="auto">
            <a:xfrm>
              <a:off x="-2450451" y="6319838"/>
              <a:ext cx="1144373" cy="496887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预习案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自主学习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五边形 8">
              <a:hlinkClick r:id="rId6" action="ppaction://hlinksldjump"/>
            </p:cNvPr>
            <p:cNvSpPr/>
            <p:nvPr/>
          </p:nvSpPr>
          <p:spPr bwMode="auto">
            <a:xfrm>
              <a:off x="-1253700" y="6319838"/>
              <a:ext cx="1145961" cy="496887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探究案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讲练互动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五边形 9">
              <a:hlinkClick r:id="rId7" action="ppaction://hlinksldjump"/>
            </p:cNvPr>
            <p:cNvSpPr/>
            <p:nvPr/>
          </p:nvSpPr>
          <p:spPr bwMode="auto">
            <a:xfrm>
              <a:off x="-39490" y="6319838"/>
              <a:ext cx="1144374" cy="496887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应用案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巩固提升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燕尾形 13"/>
          <p:cNvSpPr/>
          <p:nvPr/>
        </p:nvSpPr>
        <p:spPr>
          <a:xfrm>
            <a:off x="8818563" y="23813"/>
            <a:ext cx="287338" cy="306388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五边形 14"/>
          <p:cNvSpPr/>
          <p:nvPr/>
        </p:nvSpPr>
        <p:spPr>
          <a:xfrm>
            <a:off x="6143625" y="25400"/>
            <a:ext cx="2735263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章　圆锥曲线与方程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emf"/><Relationship Id="rId8" Type="http://schemas.openxmlformats.org/officeDocument/2006/relationships/oleObject" Target="../embeddings/oleObject1.bin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1.jpeg"/><Relationship Id="rId2" Type="http://schemas.openxmlformats.org/officeDocument/2006/relationships/tags" Target="../tags/tag2.xml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3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8.bin"/><Relationship Id="rId3" Type="http://schemas.openxmlformats.org/officeDocument/2006/relationships/tags" Target="../tags/tag22.xml"/><Relationship Id="rId2" Type="http://schemas.openxmlformats.org/officeDocument/2006/relationships/image" Target="../media/image14.png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3" Type="http://schemas.openxmlformats.org/officeDocument/2006/relationships/image" Target="../media/image18.emf"/><Relationship Id="rId2" Type="http://schemas.openxmlformats.org/officeDocument/2006/relationships/oleObject" Target="../embeddings/oleObject9.bin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3" Type="http://schemas.openxmlformats.org/officeDocument/2006/relationships/image" Target="../media/image19.emf"/><Relationship Id="rId2" Type="http://schemas.openxmlformats.org/officeDocument/2006/relationships/oleObject" Target="../embeddings/oleObject10.bin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Relationship Id="rId3" Type="http://schemas.openxmlformats.org/officeDocument/2006/relationships/image" Target="../media/image20.emf"/><Relationship Id="rId2" Type="http://schemas.openxmlformats.org/officeDocument/2006/relationships/oleObject" Target="../embeddings/oleObject11.bin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3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3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tags" Target="../tags/tag31.xml"/><Relationship Id="rId3" Type="http://schemas.openxmlformats.org/officeDocument/2006/relationships/image" Target="../media/image21.emf"/><Relationship Id="rId2" Type="http://schemas.openxmlformats.org/officeDocument/2006/relationships/oleObject" Target="../embeddings/oleObject12.bin"/><Relationship Id="rId1" Type="http://schemas.openxmlformats.org/officeDocument/2006/relationships/tags" Target="../tags/tag30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4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3" Type="http://schemas.openxmlformats.org/officeDocument/2006/relationships/image" Target="../media/image23.emf"/><Relationship Id="rId2" Type="http://schemas.openxmlformats.org/officeDocument/2006/relationships/oleObject" Target="../embeddings/oleObject13.bin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wmf"/><Relationship Id="rId1" Type="http://schemas.openxmlformats.org/officeDocument/2006/relationships/control" Target="../activeX/activeX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wmf"/><Relationship Id="rId1" Type="http://schemas.openxmlformats.org/officeDocument/2006/relationships/control" Target="../activeX/activeX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wmf"/><Relationship Id="rId1" Type="http://schemas.openxmlformats.org/officeDocument/2006/relationships/control" Target="../activeX/activeX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4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4" Type="http://schemas.openxmlformats.org/officeDocument/2006/relationships/tags" Target="../tags/tag13.xml"/><Relationship Id="rId3" Type="http://schemas.openxmlformats.org/officeDocument/2006/relationships/image" Target="../media/image11.emf"/><Relationship Id="rId2" Type="http://schemas.openxmlformats.org/officeDocument/2006/relationships/oleObject" Target="../embeddings/oleObject3.bin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3" Type="http://schemas.openxmlformats.org/officeDocument/2006/relationships/image" Target="../media/image13.emf"/><Relationship Id="rId2" Type="http://schemas.openxmlformats.org/officeDocument/2006/relationships/oleObject" Target="../embeddings/oleObject5.bin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16.emf"/><Relationship Id="rId7" Type="http://schemas.openxmlformats.org/officeDocument/2006/relationships/oleObject" Target="../embeddings/oleObject7.bin"/><Relationship Id="rId6" Type="http://schemas.openxmlformats.org/officeDocument/2006/relationships/tags" Target="../tags/tag19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Relationship Id="rId3" Type="http://schemas.openxmlformats.org/officeDocument/2006/relationships/tags" Target="../tags/tag18.xml"/><Relationship Id="rId2" Type="http://schemas.openxmlformats.org/officeDocument/2006/relationships/image" Target="../media/image14.png"/><Relationship Id="rId11" Type="http://schemas.openxmlformats.org/officeDocument/2006/relationships/vmlDrawing" Target="../drawings/vmlDrawing8.v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3073055" y="0"/>
            <a:ext cx="6071870" cy="33915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14" name="图片 13" descr="D:\meihua_service_cache\jpg/99103843860c535f5df10bb45e779ecf.jpg99103843860c535f5df10bb45e779ec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1111" b="11111"/>
          <a:stretch>
            <a:fillRect/>
          </a:stretch>
        </p:blipFill>
        <p:spPr>
          <a:xfrm>
            <a:off x="373670" y="173990"/>
            <a:ext cx="7492365" cy="3044825"/>
          </a:xfrm>
          <a:custGeom>
            <a:avLst/>
            <a:gdLst>
              <a:gd name="connsiteX0" fmla="*/ 0 w 9089678"/>
              <a:gd name="connsiteY0" fmla="*/ 0 h 3693814"/>
              <a:gd name="connsiteX1" fmla="*/ 9089678 w 9089678"/>
              <a:gd name="connsiteY1" fmla="*/ 0 h 3693814"/>
              <a:gd name="connsiteX2" fmla="*/ 9089678 w 9089678"/>
              <a:gd name="connsiteY2" fmla="*/ 3693814 h 3693814"/>
              <a:gd name="connsiteX3" fmla="*/ 0 w 9089678"/>
              <a:gd name="connsiteY3" fmla="*/ 3693814 h 369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9678" h="3693814">
                <a:moveTo>
                  <a:pt x="0" y="0"/>
                </a:moveTo>
                <a:lnTo>
                  <a:pt x="9089678" y="0"/>
                </a:lnTo>
                <a:lnTo>
                  <a:pt x="9089678" y="3693814"/>
                </a:lnTo>
                <a:lnTo>
                  <a:pt x="0" y="3693814"/>
                </a:lnTo>
                <a:close/>
              </a:path>
            </a:pathLst>
          </a:custGeom>
        </p:spPr>
      </p:pic>
      <p:sp>
        <p:nvSpPr>
          <p:cNvPr id="9" name="等腰三角形 8"/>
          <p:cNvSpPr/>
          <p:nvPr>
            <p:custDataLst>
              <p:tags r:id="rId4"/>
            </p:custDataLst>
          </p:nvPr>
        </p:nvSpPr>
        <p:spPr>
          <a:xfrm rot="10800000">
            <a:off x="-345" y="2181225"/>
            <a:ext cx="748030" cy="64516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11" name="Isosceles Triangle 1"/>
          <p:cNvSpPr/>
          <p:nvPr>
            <p:custDataLst>
              <p:tags r:id="rId5"/>
            </p:custDataLst>
          </p:nvPr>
        </p:nvSpPr>
        <p:spPr>
          <a:xfrm>
            <a:off x="8240050" y="173990"/>
            <a:ext cx="481965" cy="502920"/>
          </a:xfrm>
          <a:custGeom>
            <a:avLst/>
            <a:gdLst>
              <a:gd name="connsiteX0" fmla="*/ 782555 w 782555"/>
              <a:gd name="connsiteY0" fmla="*/ 0 h 907762"/>
              <a:gd name="connsiteX1" fmla="*/ 782553 w 782555"/>
              <a:gd name="connsiteY1" fmla="*/ 907762 h 907762"/>
              <a:gd name="connsiteX2" fmla="*/ 0 w 782555"/>
              <a:gd name="connsiteY2" fmla="*/ 453878 h 90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555" h="907762">
                <a:moveTo>
                  <a:pt x="782555" y="0"/>
                </a:moveTo>
                <a:lnTo>
                  <a:pt x="782553" y="907762"/>
                </a:lnTo>
                <a:lnTo>
                  <a:pt x="0" y="453878"/>
                </a:lnTo>
                <a:close/>
              </a:path>
            </a:pathLst>
          </a:custGeom>
          <a:solidFill>
            <a:schemeClr val="bg1">
              <a:alpha val="99000"/>
            </a:schemeClr>
          </a:solidFill>
          <a:ln>
            <a:noFill/>
          </a:ln>
          <a:effectLst>
            <a:innerShdw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747403" y="3475384"/>
            <a:ext cx="7315257" cy="6858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 lnSpcReduction="10000"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u="none" strike="noStrike" spc="240" baseline="0" dirty="0">
                <a:solidFill>
                  <a:schemeClr val="accent1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第2章　圆锥曲线与方程</a:t>
            </a:r>
            <a:endParaRPr lang="zh-CN" altLang="en-US" sz="4000" b="1" u="none" strike="noStrike" spc="240" baseline="0" dirty="0">
              <a:solidFill>
                <a:schemeClr val="accent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71438" y="3666491"/>
          <a:ext cx="8273415" cy="1501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8" imgW="8275320" imgH="1501140" progId="Word.Document.12">
                  <p:embed/>
                </p:oleObj>
              </mc:Choice>
              <mc:Fallback>
                <p:oleObj name="" r:id="rId8" imgW="8275320" imgH="1501140" progId="Word.Document.12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438" y="3666491"/>
                        <a:ext cx="8273415" cy="15011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056630" y="5380355"/>
            <a:ext cx="27825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>
                <a:solidFill>
                  <a:srgbClr val="7030A0"/>
                </a:solidFill>
                <a:latin typeface="+mn-lt"/>
                <a:ea typeface="+mn-ea"/>
              </a:rPr>
              <a:t>高二（</a:t>
            </a:r>
            <a:r>
              <a:rPr lang="en-US" altLang="zh-CN" sz="2400" b="1" dirty="0">
                <a:solidFill>
                  <a:srgbClr val="7030A0"/>
                </a:solidFill>
                <a:latin typeface="+mn-lt"/>
                <a:ea typeface="+mn-ea"/>
              </a:rPr>
              <a:t>10</a:t>
            </a:r>
            <a:r>
              <a:rPr lang="zh-CN" altLang="en-US" sz="2400" b="1" dirty="0">
                <a:solidFill>
                  <a:srgbClr val="7030A0"/>
                </a:solidFill>
                <a:latin typeface="+mn-lt"/>
                <a:ea typeface="+mn-ea"/>
              </a:rPr>
              <a:t>）班  刘仙</a:t>
            </a:r>
            <a:endParaRPr lang="zh-CN" altLang="en-US" sz="2400" b="1" dirty="0">
              <a:solidFill>
                <a:srgbClr val="7030A0"/>
              </a:solidFill>
              <a:latin typeface="+mn-lt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02000" y="2644775"/>
            <a:ext cx="2540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2400" b="1" dirty="0">
              <a:solidFill>
                <a:srgbClr val="0033CC"/>
              </a:solidFill>
              <a:latin typeface="+mn-lt"/>
              <a:ea typeface="+mn-ea"/>
            </a:endParaRPr>
          </a:p>
          <a:p>
            <a:endParaRPr lang="zh-CN" altLang="en-US" sz="2400" b="1" dirty="0">
              <a:solidFill>
                <a:srgbClr val="0033CC"/>
              </a:solidFill>
              <a:latin typeface="+mn-lt"/>
              <a:ea typeface="+mn-ea"/>
            </a:endParaRPr>
          </a:p>
          <a:p>
            <a:endParaRPr lang="zh-CN" altLang="en-US" sz="2400" b="1" dirty="0">
              <a:solidFill>
                <a:srgbClr val="0033CC"/>
              </a:solidFill>
              <a:latin typeface="+mn-lt"/>
              <a:ea typeface="+mn-ea"/>
            </a:endParaRPr>
          </a:p>
          <a:p>
            <a:endParaRPr lang="zh-CN" altLang="en-US" sz="2400" b="1" dirty="0">
              <a:solidFill>
                <a:srgbClr val="0033CC"/>
              </a:solidFill>
              <a:latin typeface="+mn-lt"/>
              <a:ea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4" descr="G:\2018同步\2019同步\原文件\优化方案人A数学必修5\人教A版数学必修5\探究案讲练互动lll.t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357188"/>
            <a:ext cx="9115425" cy="5746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0243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30823" y="1049655"/>
          <a:ext cx="8273415" cy="119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4" imgW="8275320" imgH="1196340" progId="Word.Document.12">
                  <p:embed/>
                </p:oleObj>
              </mc:Choice>
              <mc:Fallback>
                <p:oleObj name="" r:id="rId4" imgW="8275320" imgH="1196340" progId="Word.Document.12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823" y="1049655"/>
                        <a:ext cx="8273415" cy="11963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266" name="Object 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49263" y="438150"/>
          <a:ext cx="8172450" cy="577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2" imgW="8308975" imgH="5901055" progId="Word.Document.12">
                  <p:embed/>
                </p:oleObj>
              </mc:Choice>
              <mc:Fallback>
                <p:oleObj name="" r:id="rId2" imgW="8308975" imgH="5901055" progId="Word.Document.12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9263" y="438150"/>
                        <a:ext cx="8172450" cy="5776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314" name="Object 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46088" y="1214438"/>
          <a:ext cx="8251825" cy="430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8253730" imgH="4308475" progId="Word.Document.12">
                  <p:embed/>
                </p:oleObj>
              </mc:Choice>
              <mc:Fallback>
                <p:oleObj name="" r:id="rId2" imgW="8253730" imgH="4308475" progId="Word.Document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6088" y="1214438"/>
                        <a:ext cx="8251825" cy="4306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338" name="Object 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46088" y="781685"/>
          <a:ext cx="8251825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8253730" imgH="3284220" progId="Word.Document.12">
                  <p:embed/>
                </p:oleObj>
              </mc:Choice>
              <mc:Fallback>
                <p:oleObj name="" r:id="rId2" imgW="8253730" imgH="3284220" progId="Word.Document.12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6088" y="781685"/>
                        <a:ext cx="8251825" cy="3282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7410" name="Object 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7958" y="1127602"/>
          <a:ext cx="8273415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2" imgW="8275320" imgH="1790700" progId="Word.Document.12">
                  <p:embed/>
                </p:oleObj>
              </mc:Choice>
              <mc:Fallback>
                <p:oleObj name="" r:id="rId2" imgW="8275320" imgH="1790700" progId="Word.Document.12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958" y="1127602"/>
                        <a:ext cx="8273415" cy="1790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2" name="Picture 4" descr="G:\2018同步\2019同步\原文件\优化方案人A数学必修5\人教A版数学必修5\探究案讲练互动lll.ti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57188"/>
            <a:ext cx="9115425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50" name="图片 10737428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9135" y="2420620"/>
            <a:ext cx="2754630" cy="27546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7374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8434" name="Object 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35293" y="700723"/>
          <a:ext cx="8273415" cy="540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2" imgW="8275320" imgH="5410200" progId="Word.Document.12">
                  <p:embed/>
                </p:oleObj>
              </mc:Choice>
              <mc:Fallback>
                <p:oleObj name="" r:id="rId2" imgW="8275320" imgH="5410200" progId="Word.Document.12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5293" y="700723"/>
                        <a:ext cx="8273415" cy="54089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2" descr="20028141250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283" y="345440"/>
            <a:ext cx="3509962" cy="263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Picture 6" descr="ls00100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268" y="-317"/>
            <a:ext cx="4419600" cy="331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3" descr="chaih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4" descr="nbqq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215" y="336804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228600" y="2895600"/>
            <a:ext cx="9144000" cy="823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4800" b="1" kern="1200" cap="none" spc="0" normalizeH="0" baseline="0" noProof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文行楷" panose="02010800040101010101" pitchFamily="2" charset="-122"/>
                <a:cs typeface="+mn-cs"/>
              </a:rPr>
              <a:t>生活中存在着各种形式的抛物线</a:t>
            </a:r>
            <a:endParaRPr kumimoji="1" lang="zh-CN" altLang="en-US" sz="4800" b="1" kern="1200" cap="none" spc="0" normalizeH="0" baseline="0" noProof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文行楷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426085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4000" b="1" kern="1200" cap="none" spc="0" normalizeH="0" baseline="0" noProof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文行楷" panose="02010800040101010101" pitchFamily="2" charset="-122"/>
                <a:cs typeface="+mn-cs"/>
              </a:rPr>
              <a:t>抛物线的生活实例</a:t>
            </a:r>
            <a:endParaRPr kumimoji="1" lang="zh-CN" altLang="en-US" sz="4000" b="1" kern="1200" cap="none" spc="0" normalizeH="0" baseline="0" noProof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文行楷" panose="02010800040101010101" pitchFamily="2" charset="-122"/>
              <a:cs typeface="+mn-cs"/>
            </a:endParaRPr>
          </a:p>
        </p:txBody>
      </p:sp>
      <p:sp>
        <p:nvSpPr>
          <p:cNvPr id="13314" name="Text Box 4"/>
          <p:cNvSpPr txBox="1"/>
          <p:nvPr/>
        </p:nvSpPr>
        <p:spPr>
          <a:xfrm>
            <a:off x="5257800" y="304800"/>
            <a:ext cx="3429000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6000" b="1" i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ahoma" panose="020B0604030504040204" pitchFamily="34" charset="0"/>
                <a:ea typeface="宋体" panose="02010600030101010101" pitchFamily="2" charset="-122"/>
              </a:rPr>
              <a:t>投篮运动</a:t>
            </a:r>
            <a:endParaRPr lang="zh-CN" altLang="en-US" sz="6000" b="1" i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" r:id="rId1" imgW="7772400" imgH="4191000"/>
        </mc:Choice>
        <mc:Fallback>
          <p:control name="" r:id="rId1" imgW="7772400" imgH="4191000">
            <p:pic>
              <p:nvPicPr>
                <p:cNvPr id="0" name="Host Control  1026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62000" y="2057400"/>
                  <a:ext cx="7772400" cy="41910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426085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4000" b="1" kern="1200" cap="none" spc="0" normalizeH="0" baseline="0" noProof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文行楷" panose="02010800040101010101" pitchFamily="2" charset="-122"/>
                <a:cs typeface="+mn-cs"/>
              </a:rPr>
              <a:t>抛物线的生活实例</a:t>
            </a:r>
            <a:endParaRPr kumimoji="1" lang="zh-CN" altLang="en-US" sz="4000" b="1" kern="1200" cap="none" spc="0" normalizeH="0" baseline="0" noProof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文行楷" panose="02010800040101010101" pitchFamily="2" charset="-122"/>
              <a:cs typeface="+mn-cs"/>
            </a:endParaRPr>
          </a:p>
        </p:txBody>
      </p:sp>
      <p:sp>
        <p:nvSpPr>
          <p:cNvPr id="15362" name="Text Box 6"/>
          <p:cNvSpPr txBox="1"/>
          <p:nvPr/>
        </p:nvSpPr>
        <p:spPr>
          <a:xfrm>
            <a:off x="4800600" y="304800"/>
            <a:ext cx="3429000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6000" b="1" i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ahoma" panose="020B0604030504040204" pitchFamily="34" charset="0"/>
                <a:ea typeface="宋体" panose="02010600030101010101" pitchFamily="2" charset="-122"/>
              </a:rPr>
              <a:t>抛球运动</a:t>
            </a:r>
            <a:endParaRPr lang="zh-CN" altLang="en-US" sz="6000" b="1" i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1" name="" r:id="rId1" imgW="8686800" imgH="5105400"/>
        </mc:Choice>
        <mc:Fallback>
          <p:control name="" r:id="rId1" imgW="8686800" imgH="5105400">
            <p:pic>
              <p:nvPicPr>
                <p:cNvPr id="0" name="Host Control  2050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28600" y="1524000"/>
                  <a:ext cx="8686800" cy="51054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426085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4000" b="1" kern="1200" cap="none" spc="0" normalizeH="0" baseline="0" noProof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华文行楷" panose="02010800040101010101" pitchFamily="2" charset="-122"/>
                <a:cs typeface="+mn-cs"/>
              </a:rPr>
              <a:t>抛物线的生活实例</a:t>
            </a:r>
            <a:endParaRPr kumimoji="1" lang="zh-CN" altLang="en-US" sz="4000" b="1" kern="1200" cap="none" spc="0" normalizeH="0" baseline="0" noProof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华文行楷" panose="02010800040101010101" pitchFamily="2" charset="-122"/>
              <a:cs typeface="+mn-cs"/>
            </a:endParaRPr>
          </a:p>
        </p:txBody>
      </p:sp>
      <p:sp>
        <p:nvSpPr>
          <p:cNvPr id="17410" name="Text Box 4"/>
          <p:cNvSpPr txBox="1"/>
          <p:nvPr/>
        </p:nvSpPr>
        <p:spPr>
          <a:xfrm>
            <a:off x="4800600" y="304800"/>
            <a:ext cx="3429000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6000" b="1" i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ahoma" panose="020B0604030504040204" pitchFamily="34" charset="0"/>
                <a:ea typeface="宋体" panose="02010600030101010101" pitchFamily="2" charset="-122"/>
              </a:rPr>
              <a:t>飞机投弹</a:t>
            </a:r>
            <a:endParaRPr lang="zh-CN" altLang="en-US" sz="6000" b="1" i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7411" name="Arc 5"/>
          <p:cNvSpPr/>
          <p:nvPr/>
        </p:nvSpPr>
        <p:spPr>
          <a:xfrm>
            <a:off x="3124200" y="3886200"/>
            <a:ext cx="3581400" cy="2057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5" name="" r:id="rId1" imgW="8229600" imgH="4876800"/>
        </mc:Choice>
        <mc:Fallback>
          <p:control name="" r:id="rId1" imgW="8229600" imgH="4876800">
            <p:pic>
              <p:nvPicPr>
                <p:cNvPr id="0" name="Host Control  3074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57200" y="1524000"/>
                  <a:ext cx="8229600" cy="487680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123" name="Object 3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74663" y="-151130"/>
          <a:ext cx="8194040" cy="287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2" imgW="8275320" imgH="2903220" progId="Word.Document.12">
                  <p:embed/>
                </p:oleObj>
              </mc:Choice>
              <mc:Fallback>
                <p:oleObj name="" r:id="rId2" imgW="8275320" imgH="2903220" progId="Word.Document.12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4663" y="-151130"/>
                        <a:ext cx="8194040" cy="28708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866458" y="1410970"/>
            <a:ext cx="803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相等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3509645" y="2053908"/>
            <a:ext cx="803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准线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>
            <a:off x="701040" y="4423410"/>
            <a:ext cx="4303395" cy="139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2284095" y="2646045"/>
            <a:ext cx="57785" cy="37604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6"/>
          <p:cNvSpPr/>
          <p:nvPr/>
        </p:nvSpPr>
        <p:spPr>
          <a:xfrm>
            <a:off x="2337435" y="2919730"/>
            <a:ext cx="2660650" cy="2824480"/>
          </a:xfrm>
          <a:custGeom>
            <a:avLst/>
            <a:gdLst>
              <a:gd name="connisteX0" fmla="*/ 2312860 w 2660569"/>
              <a:gd name="connsiteY0" fmla="*/ 0 h 2824225"/>
              <a:gd name="connisteX1" fmla="*/ 190 w 2660569"/>
              <a:gd name="connsiteY1" fmla="*/ 1485900 h 2824225"/>
              <a:gd name="connisteX2" fmla="*/ 2419540 w 2660569"/>
              <a:gd name="connsiteY2" fmla="*/ 2704465 h 2824225"/>
              <a:gd name="connisteX3" fmla="*/ 2463990 w 2660569"/>
              <a:gd name="connsiteY3" fmla="*/ 2722245 h 28242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660570" h="2824225">
                <a:moveTo>
                  <a:pt x="2312860" y="0"/>
                </a:moveTo>
                <a:cubicBezTo>
                  <a:pt x="1801685" y="273050"/>
                  <a:pt x="-21400" y="944880"/>
                  <a:pt x="190" y="1485900"/>
                </a:cubicBezTo>
                <a:cubicBezTo>
                  <a:pt x="21780" y="2026920"/>
                  <a:pt x="1926780" y="2457450"/>
                  <a:pt x="2419540" y="2704465"/>
                </a:cubicBezTo>
                <a:cubicBezTo>
                  <a:pt x="2912300" y="2951480"/>
                  <a:pt x="2503360" y="2743200"/>
                  <a:pt x="2463990" y="272224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475740" y="2848610"/>
            <a:ext cx="16510" cy="3460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146" name="Object 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446088" y="500063"/>
          <a:ext cx="82518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2" imgW="8253730" imgH="1187450" progId="Word.Document.12">
                  <p:embed/>
                </p:oleObj>
              </mc:Choice>
              <mc:Fallback>
                <p:oleObj name="" r:id="rId2" imgW="8253730" imgH="1187450" progId="Word.Document.12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6088" y="500063"/>
                        <a:ext cx="8251825" cy="1185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2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42082" y="1812925"/>
          <a:ext cx="9963785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5" imgW="10302240" imgH="4381500" progId="Word.Document.12">
                  <p:embed/>
                </p:oleObj>
              </mc:Choice>
              <mc:Fallback>
                <p:oleObj name="" r:id="rId5" imgW="10302240" imgH="4381500" progId="Word.Document.12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082" y="1812925"/>
                        <a:ext cx="9963785" cy="4381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170" name="Object 1"/>
          <p:cNvGraphicFramePr/>
          <p:nvPr>
            <p:custDataLst>
              <p:tags r:id="rId1"/>
            </p:custDataLst>
          </p:nvPr>
        </p:nvGraphicFramePr>
        <p:xfrm>
          <a:off x="392430" y="866140"/>
          <a:ext cx="10299700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2" imgW="10302240" imgH="4716780" progId="Word.Document.12">
                  <p:embed/>
                </p:oleObj>
              </mc:Choice>
              <mc:Fallback>
                <p:oleObj name="" r:id="rId2" imgW="10302240" imgH="4716780" progId="Word.Document.12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430" y="866140"/>
                        <a:ext cx="10299700" cy="4714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4" descr="G:\2018同步\2019同步\原文件\优化方案人A数学必修5\人教A版数学必修5\探究案讲练互动lll.t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357188"/>
            <a:ext cx="9115425" cy="5746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0243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39713" y="1042035"/>
          <a:ext cx="8273415" cy="1211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4" imgW="8275320" imgH="1211580" progId="Word.Document.12">
                  <p:embed/>
                </p:oleObj>
              </mc:Choice>
              <mc:Fallback>
                <p:oleObj name="" r:id="rId4" imgW="8275320" imgH="1211580" progId="Word.Document.12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713" y="1042035"/>
                        <a:ext cx="8273415" cy="12115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39713" y="3559810"/>
          <a:ext cx="8273415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7" imgW="8275320" imgH="822960" progId="Word.Document.12">
                  <p:embed/>
                </p:oleObj>
              </mc:Choice>
              <mc:Fallback>
                <p:oleObj name="" r:id="rId7" imgW="8275320" imgH="822960" progId="Word.Document.12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9713" y="3559810"/>
                        <a:ext cx="8273415" cy="8229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ICTURE_TOWARD" val="1"/>
  <p:tag name="KSO_WM_UNIT_PICTURE_DOCKSIDE" val="rm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5467_1*ζ_h_i*1_1_1"/>
  <p:tag name="KSO_WM_TEMPLATE_CATEGORY" val="diagram"/>
  <p:tag name="KSO_WM_TEMPLATE_INDEX" val="20215467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.xml><?xml version="1.0" encoding="utf-8"?>
<p:tagLst xmlns:p="http://schemas.openxmlformats.org/presentationml/2006/main">
  <p:tag name="KSO_WM_FULL_TEXT_BEAUTIFY_COPY_ID" val="5"/>
</p:tagLst>
</file>

<file path=ppt/tags/tag11.xml><?xml version="1.0" encoding="utf-8"?>
<p:tagLst xmlns:p="http://schemas.openxmlformats.org/presentationml/2006/main">
  <p:tag name="KSO_WM_FULL_TEXT_BEAUTIFY_COPY_ID" val="150995444"/>
</p:tagLst>
</file>

<file path=ppt/tags/tag12.xml><?xml version="1.0" encoding="utf-8"?>
<p:tagLst xmlns:p="http://schemas.openxmlformats.org/presentationml/2006/main">
  <p:tag name="KSO_WM_FULL_TEXT_BEAUTIFY_COPY_ID" val="6146"/>
</p:tagLst>
</file>

<file path=ppt/tags/tag13.xml><?xml version="1.0" encoding="utf-8"?>
<p:tagLst xmlns:p="http://schemas.openxmlformats.org/presentationml/2006/main">
  <p:tag name="KSO_WM_FULL_TEXT_BEAUTIFY_COPY_ID" val="6147"/>
</p:tagLst>
</file>

<file path=ppt/tags/tag14.xml><?xml version="1.0" encoding="utf-8"?>
<p:tagLst xmlns:p="http://schemas.openxmlformats.org/presentationml/2006/main">
  <p:tag name="KSO_WM_FULL_TEXT_BEAUTIFY_COPY_ID" val="150995626"/>
</p:tagLst>
</file>

<file path=ppt/tags/tag15.xml><?xml version="1.0" encoding="utf-8"?>
<p:tagLst xmlns:p="http://schemas.openxmlformats.org/presentationml/2006/main">
  <p:tag name="KSO_WM_FULL_TEXT_BEAUTIFY_COPY_ID" val="7170"/>
</p:tagLst>
</file>

<file path=ppt/tags/tag16.xml><?xml version="1.0" encoding="utf-8"?>
<p:tagLst xmlns:p="http://schemas.openxmlformats.org/presentationml/2006/main">
  <p:tag name="KSO_WM_FULL_TEXT_BEAUTIFY_COPY_ID" val="150995710"/>
</p:tagLst>
</file>

<file path=ppt/tags/tag17.xml><?xml version="1.0" encoding="utf-8"?>
<p:tagLst xmlns:p="http://schemas.openxmlformats.org/presentationml/2006/main">
  <p:tag name="KSO_WM_FULL_TEXT_BEAUTIFY_COPY_ID" val="10242"/>
</p:tagLst>
</file>

<file path=ppt/tags/tag18.xml><?xml version="1.0" encoding="utf-8"?>
<p:tagLst xmlns:p="http://schemas.openxmlformats.org/presentationml/2006/main">
  <p:tag name="KSO_WM_FULL_TEXT_BEAUTIFY_COPY_ID" val="10243"/>
</p:tagLst>
</file>

<file path=ppt/tags/tag19.xml><?xml version="1.0" encoding="utf-8"?>
<p:tagLst xmlns:p="http://schemas.openxmlformats.org/presentationml/2006/main">
  <p:tag name="KSO_WM_FULL_TEXT_BEAUTIFY_COPY_ID" val="10243"/>
</p:tagLst>
</file>

<file path=ppt/tags/tag2.xml><?xml version="1.0" encoding="utf-8"?>
<p:tagLst xmlns:p="http://schemas.openxmlformats.org/presentationml/2006/main">
  <p:tag name="KSO_WM_UNIT_PICTURE_TOWARD" val="1"/>
  <p:tag name="KSO_WM_UNIT_PICTURE_DOCKSIDE" val="rm,ct"/>
  <p:tag name="KSO_WM_UNIT_VALUE" val="1025*2523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5467_1*ζ_h_d*1_1_1"/>
  <p:tag name="KSO_WM_TEMPLATE_CATEGORY" val="diagram"/>
  <p:tag name="KSO_WM_TEMPLATE_INDEX" val="20215467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</p:tagLst>
</file>

<file path=ppt/tags/tag20.xml><?xml version="1.0" encoding="utf-8"?>
<p:tagLst xmlns:p="http://schemas.openxmlformats.org/presentationml/2006/main">
  <p:tag name="KSO_WM_FULL_TEXT_BEAUTIFY_COPY_ID" val="150995644"/>
</p:tagLst>
</file>

<file path=ppt/tags/tag21.xml><?xml version="1.0" encoding="utf-8"?>
<p:tagLst xmlns:p="http://schemas.openxmlformats.org/presentationml/2006/main">
  <p:tag name="KSO_WM_FULL_TEXT_BEAUTIFY_COPY_ID" val="10242"/>
</p:tagLst>
</file>

<file path=ppt/tags/tag22.xml><?xml version="1.0" encoding="utf-8"?>
<p:tagLst xmlns:p="http://schemas.openxmlformats.org/presentationml/2006/main">
  <p:tag name="KSO_WM_FULL_TEXT_BEAUTIFY_COPY_ID" val="10243"/>
</p:tagLst>
</file>

<file path=ppt/tags/tag23.xml><?xml version="1.0" encoding="utf-8"?>
<p:tagLst xmlns:p="http://schemas.openxmlformats.org/presentationml/2006/main">
  <p:tag name="KSO_WM_FULL_TEXT_BEAUTIFY_COPY_ID" val="150995644"/>
</p:tagLst>
</file>

<file path=ppt/tags/tag24.xml><?xml version="1.0" encoding="utf-8"?>
<p:tagLst xmlns:p="http://schemas.openxmlformats.org/presentationml/2006/main">
  <p:tag name="KSO_WM_FULL_TEXT_BEAUTIFY_COPY_ID" val="11266"/>
</p:tagLst>
</file>

<file path=ppt/tags/tag25.xml><?xml version="1.0" encoding="utf-8"?>
<p:tagLst xmlns:p="http://schemas.openxmlformats.org/presentationml/2006/main">
  <p:tag name="KSO_WM_FULL_TEXT_BEAUTIFY_COPY_ID" val="150995494"/>
</p:tagLst>
</file>

<file path=ppt/tags/tag26.xml><?xml version="1.0" encoding="utf-8"?>
<p:tagLst xmlns:p="http://schemas.openxmlformats.org/presentationml/2006/main">
  <p:tag name="KSO_WM_FULL_TEXT_BEAUTIFY_COPY_ID" val="13314"/>
</p:tagLst>
</file>

<file path=ppt/tags/tag27.xml><?xml version="1.0" encoding="utf-8"?>
<p:tagLst xmlns:p="http://schemas.openxmlformats.org/presentationml/2006/main">
  <p:tag name="KSO_WM_FULL_TEXT_BEAUTIFY_COPY_ID" val="150995689"/>
</p:tagLst>
</file>

<file path=ppt/tags/tag28.xml><?xml version="1.0" encoding="utf-8"?>
<p:tagLst xmlns:p="http://schemas.openxmlformats.org/presentationml/2006/main">
  <p:tag name="KSO_WM_FULL_TEXT_BEAUTIFY_COPY_ID" val="14338"/>
</p:tagLst>
</file>

<file path=ppt/tags/tag29.xml><?xml version="1.0" encoding="utf-8"?>
<p:tagLst xmlns:p="http://schemas.openxmlformats.org/presentationml/2006/main">
  <p:tag name="KSO_WM_FULL_TEXT_BEAUTIFY_COPY_ID" val="150995690"/>
</p:tagLst>
</file>

<file path=ppt/tags/tag3.xml><?xml version="1.0" encoding="utf-8"?>
<p:tagLst xmlns:p="http://schemas.openxmlformats.org/presentationml/2006/main">
  <p:tag name="KSO_WM_UNIT_PICTURE_TOWARD" val="1"/>
  <p:tag name="KSO_WM_UNIT_PICTURE_DOCKSIDE" val="rm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2"/>
  <p:tag name="KSO_WM_UNIT_ID" val="diagram20215467_1*ζ_h_i*1_1_2"/>
  <p:tag name="KSO_WM_TEMPLATE_CATEGORY" val="diagram"/>
  <p:tag name="KSO_WM_TEMPLATE_INDEX" val="20215467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0.xml><?xml version="1.0" encoding="utf-8"?>
<p:tagLst xmlns:p="http://schemas.openxmlformats.org/presentationml/2006/main">
  <p:tag name="KSO_WM_FULL_TEXT_BEAUTIFY_COPY_ID" val="17410"/>
</p:tagLst>
</file>

<file path=ppt/tags/tag31.xml><?xml version="1.0" encoding="utf-8"?>
<p:tagLst xmlns:p="http://schemas.openxmlformats.org/presentationml/2006/main">
  <p:tag name="KSO_WM_FULL_TEXT_BEAUTIFY_COPY_ID" val="10242"/>
</p:tagLst>
</file>

<file path=ppt/tags/tag32.xml><?xml version="1.0" encoding="utf-8"?>
<p:tagLst xmlns:p="http://schemas.openxmlformats.org/presentationml/2006/main">
  <p:tag name="KSO_WM_FULL_TEXT_BEAUTIFY_COPY_ID" val="150995693"/>
</p:tagLst>
</file>

<file path=ppt/tags/tag33.xml><?xml version="1.0" encoding="utf-8"?>
<p:tagLst xmlns:p="http://schemas.openxmlformats.org/presentationml/2006/main">
  <p:tag name="KSO_WM_FULL_TEXT_BEAUTIFY_COPY_ID" val="18434"/>
</p:tagLst>
</file>

<file path=ppt/tags/tag34.xml><?xml version="1.0" encoding="utf-8"?>
<p:tagLst xmlns:p="http://schemas.openxmlformats.org/presentationml/2006/main">
  <p:tag name="KSO_WM_FULL_TEXT_BEAUTIFY_COPY_ID" val="150995694"/>
</p:tagLst>
</file>

<file path=ppt/tags/tag4.xml><?xml version="1.0" encoding="utf-8"?>
<p:tagLst xmlns:p="http://schemas.openxmlformats.org/presentationml/2006/main">
  <p:tag name="KSO_WM_UNIT_PICTURE_TOWARD" val="1"/>
  <p:tag name="KSO_WM_UNIT_PICTURE_DOCKSIDE" val="rm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3"/>
  <p:tag name="KSO_WM_UNIT_ID" val="diagram20215467_1*ζ_h_i*1_1_3"/>
  <p:tag name="KSO_WM_TEMPLATE_CATEGORY" val="diagram"/>
  <p:tag name="KSO_WM_TEMPLATE_INDEX" val="20215467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44_1*a*1"/>
  <p:tag name="KSO_WM_TEMPLATE_CATEGORY" val="diagram"/>
  <p:tag name="KSO_WM_TEMPLATE_INDEX" val="20217044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5f4fb440bdb4c25bea7491970ec960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bd24afdff11b44789e66ff327b949f9a"/>
  <p:tag name="KSO_WM_UNIT_TEXT_FILL_FORE_SCHEMECOLOR_INDEX_BRIGHTNESS" val="0"/>
  <p:tag name="KSO_WM_UNIT_TEXT_FILL_FORE_SCHEMECOLOR_INDEX" val="13"/>
  <p:tag name="KSO_WM_UNIT_TEXT_FILL_TYPE" val="1"/>
  <p:tag name="KSO_WM_TEMPLATE_ASSEMBLE_XID" val="5fc8866b9532eafaafd693b6"/>
  <p:tag name="KSO_WM_TEMPLATE_ASSEMBLE_GROUPID" val="5fc8866b9532eafaafd693b6"/>
</p:tagLst>
</file>

<file path=ppt/tags/tag6.xml><?xml version="1.0" encoding="utf-8"?>
<p:tagLst xmlns:p="http://schemas.openxmlformats.org/presentationml/2006/main">
  <p:tag name="KSO_WM_FULL_TEXT_BEAUTIFY_COPY_ID" val="3076"/>
</p:tagLst>
</file>

<file path=ppt/tags/tag7.xml><?xml version="1.0" encoding="utf-8"?>
<p:tagLst xmlns:p="http://schemas.openxmlformats.org/presentationml/2006/main">
  <p:tag name="KSO_WM_FULL_TEXT_BEAUTIFY_COPY_ID" val="150995598"/>
  <p:tag name="KSO_WM_BEAUTIFY_FLAG" val="#wm#"/>
  <p:tag name="KSO_WM_TEMPLATE_CATEGORY" val="diagram"/>
  <p:tag name="KSO_WM_TEMPLATE_INDEX" val="20217044"/>
  <p:tag name="KSO_WM_SLIDE_LAYOUT_INFO" val="{&quot;id&quot;:&quot;2020-12-03T14:32:11&quot;,&quot;maxSize&quot;:{&quot;size1&quot;:68.799999999999997},&quot;minSize&quot;:{&quot;size1&quot;:68.799999999999997},&quot;normalSize&quot;:{&quot;size1&quot;:68.799999999999997},&quot;subLayout&quot;:[{&quot;id&quot;:&quot;2020-12-03T14:32:11&quot;,&quot;type&quot;:0},{&quot;id&quot;:&quot;2020-12-03T14:32:11&quot;,&quot;margin&quot;:{&quot;bottom&quot;:1.6929999589920044,&quot;left&quot;:2.5402500629425049,&quot;right&quot;:2.5394999980926514,&quot;top&quot;:0.026000002399086952},&quot;type&quot;:0}],&quot;type&quot;:0}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slide_type&quot;:[&quot;text&quot;]}"/>
  <p:tag name="KSO_WM_CHIP_XID" val="5fae0259998712faa657ac21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t&quot;,&quot;lm&quot;,&quot;rm&quot;],&quot;fill_id&quot;:&quot;18fc10e60a1c4b19ae595e42ebee4e3b&quot;,&quot;fill_align&quot;:&quot;cm&quot;,&quot;chip_types&quot;:[&quot;picture&quot;]},{&quot;text_align&quot;:&quot;cm&quot;,&quot;text_direction&quot;:&quot;horizontal&quot;,&quot;support_big_font&quot;:false,&quot;picture_toward&quot;:0,&quot;picture_dockside&quot;:[],&quot;fill_id&quot;:&quot;75f75f63351441a8b6c7dd1a9fad9591&quot;,&quot;fill_align&quot;:&quot;cm&quot;,&quot;chip_types&quot;:[&quot;text&quot;,&quot;header&quot;]}]]"/>
  <p:tag name="KSO_WM_CHIP_DECFILLPROP" val="[]"/>
  <p:tag name="KSO_WM_SLIDE_ID" val="diagram20217044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"/>
  <p:tag name="KSO_WM_SLIDE_LAYOUT_CNT" val="1_1"/>
  <p:tag name="KSO_WM_SLIDE_TYPE" val="text"/>
  <p:tag name="KSO_WM_SLIDE_SIZE" val="960*444"/>
  <p:tag name="KSO_WM_SLIDE_POSITION" val="0*0"/>
  <p:tag name="KSO_WM_CHIP_GROUPID" val="5fae0259998712faa657ac20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5fc8866b9532eafaafd693b6"/>
  <p:tag name="KSO_WM_TEMPLATE_ASSEMBLE_GROUPID" val="5fc8866b9532eafaafd693b6"/>
</p:tagLst>
</file>

<file path=ppt/tags/tag8.xml><?xml version="1.0" encoding="utf-8"?>
<p:tagLst xmlns:p="http://schemas.openxmlformats.org/presentationml/2006/main">
  <p:tag name="KSO_WM_FULL_TEXT_BEAUTIFY_COPY_ID" val="5123"/>
</p:tagLst>
</file>

<file path=ppt/tags/tag9.xml><?xml version="1.0" encoding="utf-8"?>
<p:tagLst xmlns:p="http://schemas.openxmlformats.org/presentationml/2006/main">
  <p:tag name="KSO_WM_FULL_TEXT_BEAUTIFY_COPY_ID" val="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1">
              <a:lumMod val="85000"/>
            </a:schemeClr>
          </a:solidFill>
        </a:ln>
      </a:spPr>
      <a:bodyPr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WPS 演示</Application>
  <PresentationFormat>全屏显示(4:3)</PresentationFormat>
  <Paragraphs>26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13</vt:i4>
      </vt:variant>
      <vt:variant>
        <vt:lpstr>幻灯片标题</vt:lpstr>
      </vt:variant>
      <vt:variant>
        <vt:i4>15</vt:i4>
      </vt:variant>
    </vt:vector>
  </HeadingPairs>
  <TitlesOfParts>
    <vt:vector size="39" baseType="lpstr">
      <vt:lpstr>Arial</vt:lpstr>
      <vt:lpstr>宋体</vt:lpstr>
      <vt:lpstr>Wingdings</vt:lpstr>
      <vt:lpstr>Times New Roman</vt:lpstr>
      <vt:lpstr>Calibri</vt:lpstr>
      <vt:lpstr>微软雅黑</vt:lpstr>
      <vt:lpstr>Tahoma</vt:lpstr>
      <vt:lpstr>华文行楷</vt:lpstr>
      <vt:lpstr>Times New Roman</vt:lpstr>
      <vt:lpstr>Arial Unicode MS</vt:lpstr>
      <vt:lpstr>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阿堇</cp:lastModifiedBy>
  <cp:revision>724</cp:revision>
  <dcterms:created xsi:type="dcterms:W3CDTF">2020-12-10T07:54:00Z</dcterms:created>
  <dcterms:modified xsi:type="dcterms:W3CDTF">2020-12-15T01:55:33Z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