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3" r:id="rId1"/>
  </p:sldMasterIdLst>
  <p:notesMasterIdLst>
    <p:notesMasterId r:id="rId35"/>
  </p:notesMasterIdLst>
  <p:handoutMasterIdLst>
    <p:handoutMasterId r:id="rId36"/>
  </p:handoutMasterIdLst>
  <p:sldIdLst>
    <p:sldId id="4921" r:id="rId2"/>
    <p:sldId id="4915" r:id="rId3"/>
    <p:sldId id="4922" r:id="rId4"/>
    <p:sldId id="4858" r:id="rId5"/>
    <p:sldId id="4909" r:id="rId6"/>
    <p:sldId id="4927" r:id="rId7"/>
    <p:sldId id="4908" r:id="rId8"/>
    <p:sldId id="4664" r:id="rId9"/>
    <p:sldId id="4923" r:id="rId10"/>
    <p:sldId id="4857" r:id="rId11"/>
    <p:sldId id="4911" r:id="rId12"/>
    <p:sldId id="4944" r:id="rId13"/>
    <p:sldId id="4945" r:id="rId14"/>
    <p:sldId id="4939" r:id="rId15"/>
    <p:sldId id="4946" r:id="rId16"/>
    <p:sldId id="4940" r:id="rId17"/>
    <p:sldId id="4941" r:id="rId18"/>
    <p:sldId id="4924" r:id="rId19"/>
    <p:sldId id="4716" r:id="rId20"/>
    <p:sldId id="4947" r:id="rId21"/>
    <p:sldId id="4931" r:id="rId22"/>
    <p:sldId id="4930" r:id="rId23"/>
    <p:sldId id="4932" r:id="rId24"/>
    <p:sldId id="4934" r:id="rId25"/>
    <p:sldId id="4948" r:id="rId26"/>
    <p:sldId id="4935" r:id="rId27"/>
    <p:sldId id="4942" r:id="rId28"/>
    <p:sldId id="4943" r:id="rId29"/>
    <p:sldId id="4937" r:id="rId30"/>
    <p:sldId id="4938" r:id="rId31"/>
    <p:sldId id="4925" r:id="rId32"/>
    <p:sldId id="4897" r:id="rId33"/>
    <p:sldId id="4926" r:id="rId34"/>
  </p:sldIdLst>
  <p:sldSz cx="12858750" cy="7232650"/>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55B"/>
    <a:srgbClr val="E46633"/>
    <a:srgbClr val="005088"/>
    <a:srgbClr val="FFB300"/>
    <a:srgbClr val="006AB5"/>
    <a:srgbClr val="169274"/>
    <a:srgbClr val="ADE4C3"/>
    <a:srgbClr val="329589"/>
    <a:srgbClr val="8DB04B"/>
    <a:srgbClr val="A47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2" autoAdjust="0"/>
    <p:restoredTop sz="95274" autoAdjust="0"/>
  </p:normalViewPr>
  <p:slideViewPr>
    <p:cSldViewPr>
      <p:cViewPr varScale="1">
        <p:scale>
          <a:sx n="69" d="100"/>
          <a:sy n="69" d="100"/>
        </p:scale>
        <p:origin x="594" y="60"/>
      </p:cViewPr>
      <p:guideLst>
        <p:guide orient="horz" pos="328"/>
        <p:guide pos="4050"/>
        <p:guide pos="557"/>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2020/9/25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2020/9/25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243184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11</a:t>
            </a:fld>
            <a:endParaRPr lang="en-GB"/>
          </a:p>
        </p:txBody>
      </p:sp>
    </p:spTree>
    <p:extLst>
      <p:ext uri="{BB962C8B-B14F-4D97-AF65-F5344CB8AC3E}">
        <p14:creationId xmlns:p14="http://schemas.microsoft.com/office/powerpoint/2010/main" val="298195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12</a:t>
            </a:fld>
            <a:endParaRPr lang="en-GB"/>
          </a:p>
        </p:txBody>
      </p:sp>
    </p:spTree>
    <p:extLst>
      <p:ext uri="{BB962C8B-B14F-4D97-AF65-F5344CB8AC3E}">
        <p14:creationId xmlns:p14="http://schemas.microsoft.com/office/powerpoint/2010/main" val="1893426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13</a:t>
            </a:fld>
            <a:endParaRPr lang="en-GB"/>
          </a:p>
        </p:txBody>
      </p:sp>
    </p:spTree>
    <p:extLst>
      <p:ext uri="{BB962C8B-B14F-4D97-AF65-F5344CB8AC3E}">
        <p14:creationId xmlns:p14="http://schemas.microsoft.com/office/powerpoint/2010/main" val="103383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14</a:t>
            </a:fld>
            <a:endParaRPr lang="en-GB"/>
          </a:p>
        </p:txBody>
      </p:sp>
    </p:spTree>
    <p:extLst>
      <p:ext uri="{BB962C8B-B14F-4D97-AF65-F5344CB8AC3E}">
        <p14:creationId xmlns:p14="http://schemas.microsoft.com/office/powerpoint/2010/main" val="327273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15</a:t>
            </a:fld>
            <a:endParaRPr lang="en-GB"/>
          </a:p>
        </p:txBody>
      </p:sp>
    </p:spTree>
    <p:extLst>
      <p:ext uri="{BB962C8B-B14F-4D97-AF65-F5344CB8AC3E}">
        <p14:creationId xmlns:p14="http://schemas.microsoft.com/office/powerpoint/2010/main" val="2333465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1800721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17</a:t>
            </a:fld>
            <a:endParaRPr lang="en-GB"/>
          </a:p>
        </p:txBody>
      </p:sp>
    </p:spTree>
    <p:extLst>
      <p:ext uri="{BB962C8B-B14F-4D97-AF65-F5344CB8AC3E}">
        <p14:creationId xmlns:p14="http://schemas.microsoft.com/office/powerpoint/2010/main" val="325537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18</a:t>
            </a:fld>
            <a:endParaRPr lang="zh-CN" altLang="en-US"/>
          </a:p>
        </p:txBody>
      </p:sp>
    </p:spTree>
    <p:extLst>
      <p:ext uri="{BB962C8B-B14F-4D97-AF65-F5344CB8AC3E}">
        <p14:creationId xmlns:p14="http://schemas.microsoft.com/office/powerpoint/2010/main" val="3944953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19</a:t>
            </a:fld>
            <a:endParaRPr lang="en-US"/>
          </a:p>
        </p:txBody>
      </p:sp>
    </p:spTree>
    <p:extLst>
      <p:ext uri="{BB962C8B-B14F-4D97-AF65-F5344CB8AC3E}">
        <p14:creationId xmlns:p14="http://schemas.microsoft.com/office/powerpoint/2010/main" val="2884035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20</a:t>
            </a:fld>
            <a:endParaRPr lang="en-US"/>
          </a:p>
        </p:txBody>
      </p:sp>
    </p:spTree>
    <p:extLst>
      <p:ext uri="{BB962C8B-B14F-4D97-AF65-F5344CB8AC3E}">
        <p14:creationId xmlns:p14="http://schemas.microsoft.com/office/powerpoint/2010/main" val="304659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967229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21</a:t>
            </a:fld>
            <a:endParaRPr lang="en-US"/>
          </a:p>
        </p:txBody>
      </p:sp>
    </p:spTree>
    <p:extLst>
      <p:ext uri="{BB962C8B-B14F-4D97-AF65-F5344CB8AC3E}">
        <p14:creationId xmlns:p14="http://schemas.microsoft.com/office/powerpoint/2010/main" val="3913735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22</a:t>
            </a:fld>
            <a:endParaRPr lang="en-US"/>
          </a:p>
        </p:txBody>
      </p:sp>
    </p:spTree>
    <p:extLst>
      <p:ext uri="{BB962C8B-B14F-4D97-AF65-F5344CB8AC3E}">
        <p14:creationId xmlns:p14="http://schemas.microsoft.com/office/powerpoint/2010/main" val="2131748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23</a:t>
            </a:fld>
            <a:endParaRPr lang="en-US"/>
          </a:p>
        </p:txBody>
      </p:sp>
    </p:spTree>
    <p:extLst>
      <p:ext uri="{BB962C8B-B14F-4D97-AF65-F5344CB8AC3E}">
        <p14:creationId xmlns:p14="http://schemas.microsoft.com/office/powerpoint/2010/main" val="3639928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24</a:t>
            </a:fld>
            <a:endParaRPr lang="en-US"/>
          </a:p>
        </p:txBody>
      </p:sp>
    </p:spTree>
    <p:extLst>
      <p:ext uri="{BB962C8B-B14F-4D97-AF65-F5344CB8AC3E}">
        <p14:creationId xmlns:p14="http://schemas.microsoft.com/office/powerpoint/2010/main" val="3004471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25</a:t>
            </a:fld>
            <a:endParaRPr lang="en-US"/>
          </a:p>
        </p:txBody>
      </p:sp>
    </p:spTree>
    <p:extLst>
      <p:ext uri="{BB962C8B-B14F-4D97-AF65-F5344CB8AC3E}">
        <p14:creationId xmlns:p14="http://schemas.microsoft.com/office/powerpoint/2010/main" val="3639046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26</a:t>
            </a:fld>
            <a:endParaRPr lang="en-US"/>
          </a:p>
        </p:txBody>
      </p:sp>
    </p:spTree>
    <p:extLst>
      <p:ext uri="{BB962C8B-B14F-4D97-AF65-F5344CB8AC3E}">
        <p14:creationId xmlns:p14="http://schemas.microsoft.com/office/powerpoint/2010/main" val="1937417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27</a:t>
            </a:fld>
            <a:endParaRPr lang="en-US"/>
          </a:p>
        </p:txBody>
      </p:sp>
    </p:spTree>
    <p:extLst>
      <p:ext uri="{BB962C8B-B14F-4D97-AF65-F5344CB8AC3E}">
        <p14:creationId xmlns:p14="http://schemas.microsoft.com/office/powerpoint/2010/main" val="964420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28</a:t>
            </a:fld>
            <a:endParaRPr lang="en-US"/>
          </a:p>
        </p:txBody>
      </p:sp>
    </p:spTree>
    <p:extLst>
      <p:ext uri="{BB962C8B-B14F-4D97-AF65-F5344CB8AC3E}">
        <p14:creationId xmlns:p14="http://schemas.microsoft.com/office/powerpoint/2010/main" val="2252950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29</a:t>
            </a:fld>
            <a:endParaRPr lang="en-US"/>
          </a:p>
        </p:txBody>
      </p:sp>
    </p:spTree>
    <p:extLst>
      <p:ext uri="{BB962C8B-B14F-4D97-AF65-F5344CB8AC3E}">
        <p14:creationId xmlns:p14="http://schemas.microsoft.com/office/powerpoint/2010/main" val="2185760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30</a:t>
            </a:fld>
            <a:endParaRPr lang="en-US"/>
          </a:p>
        </p:txBody>
      </p:sp>
    </p:spTree>
    <p:extLst>
      <p:ext uri="{BB962C8B-B14F-4D97-AF65-F5344CB8AC3E}">
        <p14:creationId xmlns:p14="http://schemas.microsoft.com/office/powerpoint/2010/main" val="65483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extLst>
      <p:ext uri="{BB962C8B-B14F-4D97-AF65-F5344CB8AC3E}">
        <p14:creationId xmlns:p14="http://schemas.microsoft.com/office/powerpoint/2010/main" val="3550685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31</a:t>
            </a:fld>
            <a:endParaRPr lang="zh-CN" altLang="en-US"/>
          </a:p>
        </p:txBody>
      </p:sp>
    </p:spTree>
    <p:extLst>
      <p:ext uri="{BB962C8B-B14F-4D97-AF65-F5344CB8AC3E}">
        <p14:creationId xmlns:p14="http://schemas.microsoft.com/office/powerpoint/2010/main" val="3188315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32</a:t>
            </a:fld>
            <a:endParaRPr lang="en-GB"/>
          </a:p>
        </p:txBody>
      </p:sp>
    </p:spTree>
    <p:extLst>
      <p:ext uri="{BB962C8B-B14F-4D97-AF65-F5344CB8AC3E}">
        <p14:creationId xmlns:p14="http://schemas.microsoft.com/office/powerpoint/2010/main" val="2864674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33</a:t>
            </a:fld>
            <a:endParaRPr lang="zh-CN" altLang="en-US"/>
          </a:p>
        </p:txBody>
      </p:sp>
    </p:spTree>
    <p:extLst>
      <p:ext uri="{BB962C8B-B14F-4D97-AF65-F5344CB8AC3E}">
        <p14:creationId xmlns:p14="http://schemas.microsoft.com/office/powerpoint/2010/main" val="87825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50457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3187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74338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43970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9</a:t>
            </a:fld>
            <a:endParaRPr lang="zh-CN" altLang="en-US"/>
          </a:p>
        </p:txBody>
      </p:sp>
    </p:spTree>
    <p:extLst>
      <p:ext uri="{BB962C8B-B14F-4D97-AF65-F5344CB8AC3E}">
        <p14:creationId xmlns:p14="http://schemas.microsoft.com/office/powerpoint/2010/main" val="57779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84824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C620A9-DA74-42BF-9043-257E1E63600C}" type="datetimeFigureOut">
              <a:rPr lang="zh-CN" altLang="en-US" smtClean="0"/>
              <a:pPr/>
              <a:t>2020/9/25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85759F-E270-46AF-BBBD-F20907FA53AF}" type="slidenum">
              <a:rPr lang="zh-CN" altLang="en-US" smtClean="0"/>
              <a:pPr/>
              <a:t>‹#›</a:t>
            </a:fld>
            <a:endParaRPr lang="zh-CN" altLang="en-US"/>
          </a:p>
        </p:txBody>
      </p:sp>
    </p:spTree>
    <p:extLst>
      <p:ext uri="{BB962C8B-B14F-4D97-AF65-F5344CB8AC3E}">
        <p14:creationId xmlns:p14="http://schemas.microsoft.com/office/powerpoint/2010/main" val="26729384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7923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AAC620A9-DA74-42BF-9043-257E1E63600C}" type="datetimeFigureOut">
              <a:rPr lang="zh-CN" altLang="en-US" smtClean="0"/>
              <a:pPr/>
              <a:t>2020/9/25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085759F-E270-46AF-BBBD-F20907FA53AF}" type="slidenum">
              <a:rPr lang="zh-CN" altLang="en-US" smtClean="0"/>
              <a:pPr/>
              <a:t>‹#›</a:t>
            </a:fld>
            <a:endParaRPr lang="zh-CN" altLang="en-US"/>
          </a:p>
        </p:txBody>
      </p:sp>
    </p:spTree>
    <p:extLst>
      <p:ext uri="{BB962C8B-B14F-4D97-AF65-F5344CB8AC3E}">
        <p14:creationId xmlns:p14="http://schemas.microsoft.com/office/powerpoint/2010/main" val="3137209314"/>
      </p:ext>
    </p:extLst>
  </p:cSld>
  <p:clrMap bg1="lt1" tx1="dk1" bg2="lt2" tx2="dk2" accent1="accent1" accent2="accent2" accent3="accent3" accent4="accent4" accent5="accent5" accent6="accent6" hlink="hlink" folHlink="folHlink"/>
  <p:sldLayoutIdLst>
    <p:sldLayoutId id="2147483730" r:id="rId1"/>
    <p:sldLayoutId id="2147483731" r:id="rId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0.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8680915" y="1865502"/>
            <a:ext cx="835762" cy="971968"/>
          </a:xfrm>
          <a:custGeom>
            <a:avLst/>
            <a:gdLst>
              <a:gd name="T0" fmla="*/ 0 w 632"/>
              <a:gd name="T1" fmla="*/ 0 h 735"/>
              <a:gd name="T2" fmla="*/ 632 w 632"/>
              <a:gd name="T3" fmla="*/ 369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6" name="Freeform 6"/>
          <p:cNvSpPr>
            <a:spLocks/>
          </p:cNvSpPr>
          <p:nvPr/>
        </p:nvSpPr>
        <p:spPr bwMode="auto">
          <a:xfrm>
            <a:off x="8680915" y="1377533"/>
            <a:ext cx="835762" cy="975935"/>
          </a:xfrm>
          <a:custGeom>
            <a:avLst/>
            <a:gdLst>
              <a:gd name="T0" fmla="*/ 632 w 632"/>
              <a:gd name="T1" fmla="*/ 738 h 738"/>
              <a:gd name="T2" fmla="*/ 0 w 632"/>
              <a:gd name="T3" fmla="*/ 369 h 738"/>
              <a:gd name="T4" fmla="*/ 632 w 632"/>
              <a:gd name="T5" fmla="*/ 0 h 738"/>
              <a:gd name="T6" fmla="*/ 632 w 632"/>
              <a:gd name="T7" fmla="*/ 738 h 738"/>
            </a:gdLst>
            <a:ahLst/>
            <a:cxnLst>
              <a:cxn ang="0">
                <a:pos x="T0" y="T1"/>
              </a:cxn>
              <a:cxn ang="0">
                <a:pos x="T2" y="T3"/>
              </a:cxn>
              <a:cxn ang="0">
                <a:pos x="T4" y="T5"/>
              </a:cxn>
              <a:cxn ang="0">
                <a:pos x="T6" y="T7"/>
              </a:cxn>
            </a:cxnLst>
            <a:rect l="0" t="0" r="r" b="b"/>
            <a:pathLst>
              <a:path w="632" h="738">
                <a:moveTo>
                  <a:pt x="632" y="738"/>
                </a:moveTo>
                <a:lnTo>
                  <a:pt x="0" y="369"/>
                </a:lnTo>
                <a:lnTo>
                  <a:pt x="632" y="0"/>
                </a:lnTo>
                <a:lnTo>
                  <a:pt x="632" y="738"/>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7" name="Freeform 7"/>
          <p:cNvSpPr>
            <a:spLocks/>
          </p:cNvSpPr>
          <p:nvPr/>
        </p:nvSpPr>
        <p:spPr bwMode="auto">
          <a:xfrm>
            <a:off x="8680915" y="404242"/>
            <a:ext cx="835762" cy="973291"/>
          </a:xfrm>
          <a:custGeom>
            <a:avLst/>
            <a:gdLst>
              <a:gd name="T0" fmla="*/ 632 w 632"/>
              <a:gd name="T1" fmla="*/ 736 h 736"/>
              <a:gd name="T2" fmla="*/ 0 w 632"/>
              <a:gd name="T3" fmla="*/ 369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8" name="Freeform 8"/>
          <p:cNvSpPr>
            <a:spLocks/>
          </p:cNvSpPr>
          <p:nvPr/>
        </p:nvSpPr>
        <p:spPr bwMode="auto">
          <a:xfrm>
            <a:off x="7849120" y="-79760"/>
            <a:ext cx="831795" cy="971968"/>
          </a:xfrm>
          <a:custGeom>
            <a:avLst/>
            <a:gdLst>
              <a:gd name="T0" fmla="*/ 629 w 629"/>
              <a:gd name="T1" fmla="*/ 735 h 735"/>
              <a:gd name="T2" fmla="*/ 0 w 629"/>
              <a:gd name="T3" fmla="*/ 366 h 735"/>
              <a:gd name="T4" fmla="*/ 629 w 629"/>
              <a:gd name="T5" fmla="*/ 0 h 735"/>
              <a:gd name="T6" fmla="*/ 629 w 629"/>
              <a:gd name="T7" fmla="*/ 735 h 735"/>
            </a:gdLst>
            <a:ahLst/>
            <a:cxnLst>
              <a:cxn ang="0">
                <a:pos x="T0" y="T1"/>
              </a:cxn>
              <a:cxn ang="0">
                <a:pos x="T2" y="T3"/>
              </a:cxn>
              <a:cxn ang="0">
                <a:pos x="T4" y="T5"/>
              </a:cxn>
              <a:cxn ang="0">
                <a:pos x="T6" y="T7"/>
              </a:cxn>
            </a:cxnLst>
            <a:rect l="0" t="0" r="r" b="b"/>
            <a:pathLst>
              <a:path w="629" h="735">
                <a:moveTo>
                  <a:pt x="629" y="735"/>
                </a:moveTo>
                <a:lnTo>
                  <a:pt x="0" y="366"/>
                </a:lnTo>
                <a:lnTo>
                  <a:pt x="629" y="0"/>
                </a:lnTo>
                <a:lnTo>
                  <a:pt x="629" y="735"/>
                </a:lnTo>
                <a:close/>
              </a:path>
            </a:pathLst>
          </a:custGeom>
          <a:solidFill>
            <a:srgbClr val="E4BE3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9" name="Freeform 9"/>
          <p:cNvSpPr>
            <a:spLocks/>
          </p:cNvSpPr>
          <p:nvPr/>
        </p:nvSpPr>
        <p:spPr bwMode="auto">
          <a:xfrm>
            <a:off x="8680915" y="-567726"/>
            <a:ext cx="835762" cy="971968"/>
          </a:xfrm>
          <a:custGeom>
            <a:avLst/>
            <a:gdLst>
              <a:gd name="T0" fmla="*/ 632 w 632"/>
              <a:gd name="T1" fmla="*/ 735 h 735"/>
              <a:gd name="T2" fmla="*/ 0 w 632"/>
              <a:gd name="T3" fmla="*/ 367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7"/>
                </a:lnTo>
                <a:lnTo>
                  <a:pt x="632" y="0"/>
                </a:lnTo>
                <a:lnTo>
                  <a:pt x="632" y="735"/>
                </a:lnTo>
                <a:close/>
              </a:path>
            </a:pathLst>
          </a:custGeom>
          <a:solidFill>
            <a:srgbClr val="D6532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1" name="Freeform 11"/>
          <p:cNvSpPr>
            <a:spLocks/>
          </p:cNvSpPr>
          <p:nvPr/>
        </p:nvSpPr>
        <p:spPr bwMode="auto">
          <a:xfrm>
            <a:off x="9516675" y="1865502"/>
            <a:ext cx="835762" cy="971968"/>
          </a:xfrm>
          <a:custGeom>
            <a:avLst/>
            <a:gdLst>
              <a:gd name="T0" fmla="*/ 632 w 632"/>
              <a:gd name="T1" fmla="*/ 735 h 735"/>
              <a:gd name="T2" fmla="*/ 0 w 632"/>
              <a:gd name="T3" fmla="*/ 369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2" name="Freeform 12"/>
          <p:cNvSpPr>
            <a:spLocks/>
          </p:cNvSpPr>
          <p:nvPr/>
        </p:nvSpPr>
        <p:spPr bwMode="auto">
          <a:xfrm>
            <a:off x="9516675" y="1377533"/>
            <a:ext cx="835762" cy="975935"/>
          </a:xfrm>
          <a:custGeom>
            <a:avLst/>
            <a:gdLst>
              <a:gd name="T0" fmla="*/ 0 w 632"/>
              <a:gd name="T1" fmla="*/ 0 h 738"/>
              <a:gd name="T2" fmla="*/ 632 w 632"/>
              <a:gd name="T3" fmla="*/ 369 h 738"/>
              <a:gd name="T4" fmla="*/ 0 w 632"/>
              <a:gd name="T5" fmla="*/ 738 h 738"/>
              <a:gd name="T6" fmla="*/ 0 w 632"/>
              <a:gd name="T7" fmla="*/ 0 h 738"/>
            </a:gdLst>
            <a:ahLst/>
            <a:cxnLst>
              <a:cxn ang="0">
                <a:pos x="T0" y="T1"/>
              </a:cxn>
              <a:cxn ang="0">
                <a:pos x="T2" y="T3"/>
              </a:cxn>
              <a:cxn ang="0">
                <a:pos x="T4" y="T5"/>
              </a:cxn>
              <a:cxn ang="0">
                <a:pos x="T6" y="T7"/>
              </a:cxn>
            </a:cxnLst>
            <a:rect l="0" t="0" r="r" b="b"/>
            <a:pathLst>
              <a:path w="632" h="738">
                <a:moveTo>
                  <a:pt x="0" y="0"/>
                </a:moveTo>
                <a:lnTo>
                  <a:pt x="632" y="369"/>
                </a:lnTo>
                <a:lnTo>
                  <a:pt x="0" y="738"/>
                </a:lnTo>
                <a:lnTo>
                  <a:pt x="0" y="0"/>
                </a:lnTo>
                <a:close/>
              </a:path>
            </a:pathLst>
          </a:custGeom>
          <a:solidFill>
            <a:srgbClr val="E4BE3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3" name="Freeform 13"/>
          <p:cNvSpPr>
            <a:spLocks/>
          </p:cNvSpPr>
          <p:nvPr/>
        </p:nvSpPr>
        <p:spPr bwMode="auto">
          <a:xfrm>
            <a:off x="9516675" y="892211"/>
            <a:ext cx="835762" cy="973291"/>
          </a:xfrm>
          <a:custGeom>
            <a:avLst/>
            <a:gdLst>
              <a:gd name="T0" fmla="*/ 632 w 632"/>
              <a:gd name="T1" fmla="*/ 736 h 736"/>
              <a:gd name="T2" fmla="*/ 0 w 632"/>
              <a:gd name="T3" fmla="*/ 367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7"/>
                </a:lnTo>
                <a:lnTo>
                  <a:pt x="632" y="0"/>
                </a:lnTo>
                <a:lnTo>
                  <a:pt x="632" y="736"/>
                </a:lnTo>
                <a:close/>
              </a:path>
            </a:pathLst>
          </a:custGeom>
          <a:solidFill>
            <a:srgbClr val="61BB4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4" name="Freeform 14"/>
          <p:cNvSpPr>
            <a:spLocks/>
          </p:cNvSpPr>
          <p:nvPr/>
        </p:nvSpPr>
        <p:spPr bwMode="auto">
          <a:xfrm>
            <a:off x="9516675" y="404242"/>
            <a:ext cx="835762" cy="973291"/>
          </a:xfrm>
          <a:custGeom>
            <a:avLst/>
            <a:gdLst>
              <a:gd name="T0" fmla="*/ 0 w 632"/>
              <a:gd name="T1" fmla="*/ 0 h 736"/>
              <a:gd name="T2" fmla="*/ 632 w 632"/>
              <a:gd name="T3" fmla="*/ 369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E4663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5" name="Freeform 15"/>
          <p:cNvSpPr>
            <a:spLocks/>
          </p:cNvSpPr>
          <p:nvPr/>
        </p:nvSpPr>
        <p:spPr bwMode="auto">
          <a:xfrm>
            <a:off x="8680915" y="-79760"/>
            <a:ext cx="835762" cy="971968"/>
          </a:xfrm>
          <a:custGeom>
            <a:avLst/>
            <a:gdLst>
              <a:gd name="T0" fmla="*/ 0 w 632"/>
              <a:gd name="T1" fmla="*/ 0 h 735"/>
              <a:gd name="T2" fmla="*/ 632 w 632"/>
              <a:gd name="T3" fmla="*/ 366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6" name="Freeform 16"/>
          <p:cNvSpPr>
            <a:spLocks/>
          </p:cNvSpPr>
          <p:nvPr/>
        </p:nvSpPr>
        <p:spPr bwMode="auto">
          <a:xfrm>
            <a:off x="9516675" y="-82404"/>
            <a:ext cx="835762" cy="974614"/>
          </a:xfrm>
          <a:custGeom>
            <a:avLst/>
            <a:gdLst>
              <a:gd name="T0" fmla="*/ 632 w 632"/>
              <a:gd name="T1" fmla="*/ 737 h 737"/>
              <a:gd name="T2" fmla="*/ 0 w 632"/>
              <a:gd name="T3" fmla="*/ 368 h 737"/>
              <a:gd name="T4" fmla="*/ 632 w 632"/>
              <a:gd name="T5" fmla="*/ 0 h 737"/>
              <a:gd name="T6" fmla="*/ 632 w 632"/>
              <a:gd name="T7" fmla="*/ 737 h 737"/>
            </a:gdLst>
            <a:ahLst/>
            <a:cxnLst>
              <a:cxn ang="0">
                <a:pos x="T0" y="T1"/>
              </a:cxn>
              <a:cxn ang="0">
                <a:pos x="T2" y="T3"/>
              </a:cxn>
              <a:cxn ang="0">
                <a:pos x="T4" y="T5"/>
              </a:cxn>
              <a:cxn ang="0">
                <a:pos x="T6" y="T7"/>
              </a:cxn>
            </a:cxnLst>
            <a:rect l="0" t="0" r="r" b="b"/>
            <a:pathLst>
              <a:path w="632" h="737">
                <a:moveTo>
                  <a:pt x="632" y="737"/>
                </a:moveTo>
                <a:lnTo>
                  <a:pt x="0" y="368"/>
                </a:lnTo>
                <a:lnTo>
                  <a:pt x="632" y="0"/>
                </a:lnTo>
                <a:lnTo>
                  <a:pt x="632" y="737"/>
                </a:lnTo>
                <a:close/>
              </a:path>
            </a:pathLst>
          </a:custGeom>
          <a:solidFill>
            <a:srgbClr val="61BB4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7" name="Freeform 17"/>
          <p:cNvSpPr>
            <a:spLocks/>
          </p:cNvSpPr>
          <p:nvPr/>
        </p:nvSpPr>
        <p:spPr bwMode="auto">
          <a:xfrm>
            <a:off x="9516675" y="-567726"/>
            <a:ext cx="835762" cy="971968"/>
          </a:xfrm>
          <a:custGeom>
            <a:avLst/>
            <a:gdLst>
              <a:gd name="T0" fmla="*/ 0 w 632"/>
              <a:gd name="T1" fmla="*/ 0 h 735"/>
              <a:gd name="T2" fmla="*/ 632 w 632"/>
              <a:gd name="T3" fmla="*/ 367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7"/>
                </a:lnTo>
                <a:lnTo>
                  <a:pt x="0" y="735"/>
                </a:lnTo>
                <a:lnTo>
                  <a:pt x="0" y="0"/>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9" name="Freeform 19"/>
          <p:cNvSpPr>
            <a:spLocks/>
          </p:cNvSpPr>
          <p:nvPr/>
        </p:nvSpPr>
        <p:spPr bwMode="auto">
          <a:xfrm>
            <a:off x="10352437" y="2837470"/>
            <a:ext cx="835762" cy="973291"/>
          </a:xfrm>
          <a:custGeom>
            <a:avLst/>
            <a:gdLst>
              <a:gd name="T0" fmla="*/ 0 w 632"/>
              <a:gd name="T1" fmla="*/ 0 h 736"/>
              <a:gd name="T2" fmla="*/ 632 w 632"/>
              <a:gd name="T3" fmla="*/ 369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0" name="Freeform 20"/>
          <p:cNvSpPr>
            <a:spLocks/>
          </p:cNvSpPr>
          <p:nvPr/>
        </p:nvSpPr>
        <p:spPr bwMode="auto">
          <a:xfrm>
            <a:off x="10352437" y="2353468"/>
            <a:ext cx="835762" cy="971968"/>
          </a:xfrm>
          <a:custGeom>
            <a:avLst/>
            <a:gdLst>
              <a:gd name="T0" fmla="*/ 632 w 632"/>
              <a:gd name="T1" fmla="*/ 735 h 735"/>
              <a:gd name="T2" fmla="*/ 0 w 632"/>
              <a:gd name="T3" fmla="*/ 366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6"/>
                </a:lnTo>
                <a:lnTo>
                  <a:pt x="632" y="0"/>
                </a:lnTo>
                <a:lnTo>
                  <a:pt x="632" y="735"/>
                </a:lnTo>
                <a:close/>
              </a:path>
            </a:pathLst>
          </a:custGeom>
          <a:solidFill>
            <a:srgbClr val="E4663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1" name="Freeform 21"/>
          <p:cNvSpPr>
            <a:spLocks/>
          </p:cNvSpPr>
          <p:nvPr/>
        </p:nvSpPr>
        <p:spPr bwMode="auto">
          <a:xfrm>
            <a:off x="10352437" y="1865502"/>
            <a:ext cx="835762" cy="971968"/>
          </a:xfrm>
          <a:custGeom>
            <a:avLst/>
            <a:gdLst>
              <a:gd name="T0" fmla="*/ 0 w 632"/>
              <a:gd name="T1" fmla="*/ 0 h 735"/>
              <a:gd name="T2" fmla="*/ 632 w 632"/>
              <a:gd name="T3" fmla="*/ 369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6153A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2" name="Freeform 22"/>
          <p:cNvSpPr>
            <a:spLocks/>
          </p:cNvSpPr>
          <p:nvPr/>
        </p:nvSpPr>
        <p:spPr bwMode="auto">
          <a:xfrm>
            <a:off x="10352437" y="1377533"/>
            <a:ext cx="835762" cy="975935"/>
          </a:xfrm>
          <a:custGeom>
            <a:avLst/>
            <a:gdLst>
              <a:gd name="T0" fmla="*/ 632 w 632"/>
              <a:gd name="T1" fmla="*/ 738 h 738"/>
              <a:gd name="T2" fmla="*/ 0 w 632"/>
              <a:gd name="T3" fmla="*/ 369 h 738"/>
              <a:gd name="T4" fmla="*/ 632 w 632"/>
              <a:gd name="T5" fmla="*/ 0 h 738"/>
              <a:gd name="T6" fmla="*/ 632 w 632"/>
              <a:gd name="T7" fmla="*/ 738 h 738"/>
            </a:gdLst>
            <a:ahLst/>
            <a:cxnLst>
              <a:cxn ang="0">
                <a:pos x="T0" y="T1"/>
              </a:cxn>
              <a:cxn ang="0">
                <a:pos x="T2" y="T3"/>
              </a:cxn>
              <a:cxn ang="0">
                <a:pos x="T4" y="T5"/>
              </a:cxn>
              <a:cxn ang="0">
                <a:pos x="T6" y="T7"/>
              </a:cxn>
            </a:cxnLst>
            <a:rect l="0" t="0" r="r" b="b"/>
            <a:pathLst>
              <a:path w="632" h="738">
                <a:moveTo>
                  <a:pt x="632" y="738"/>
                </a:moveTo>
                <a:lnTo>
                  <a:pt x="0" y="369"/>
                </a:lnTo>
                <a:lnTo>
                  <a:pt x="632" y="0"/>
                </a:lnTo>
                <a:lnTo>
                  <a:pt x="632" y="738"/>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3" name="Freeform 23"/>
          <p:cNvSpPr>
            <a:spLocks/>
          </p:cNvSpPr>
          <p:nvPr/>
        </p:nvSpPr>
        <p:spPr bwMode="auto">
          <a:xfrm>
            <a:off x="10352437" y="892211"/>
            <a:ext cx="835762" cy="973291"/>
          </a:xfrm>
          <a:custGeom>
            <a:avLst/>
            <a:gdLst>
              <a:gd name="T0" fmla="*/ 0 w 632"/>
              <a:gd name="T1" fmla="*/ 0 h 736"/>
              <a:gd name="T2" fmla="*/ 632 w 632"/>
              <a:gd name="T3" fmla="*/ 367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7"/>
                </a:lnTo>
                <a:lnTo>
                  <a:pt x="0" y="736"/>
                </a:lnTo>
                <a:lnTo>
                  <a:pt x="0" y="0"/>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4" name="Freeform 24"/>
          <p:cNvSpPr>
            <a:spLocks/>
          </p:cNvSpPr>
          <p:nvPr/>
        </p:nvSpPr>
        <p:spPr bwMode="auto">
          <a:xfrm>
            <a:off x="10352437" y="404242"/>
            <a:ext cx="835762" cy="973291"/>
          </a:xfrm>
          <a:custGeom>
            <a:avLst/>
            <a:gdLst>
              <a:gd name="T0" fmla="*/ 632 w 632"/>
              <a:gd name="T1" fmla="*/ 736 h 736"/>
              <a:gd name="T2" fmla="*/ 0 w 632"/>
              <a:gd name="T3" fmla="*/ 369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36B1E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5" name="Freeform 25"/>
          <p:cNvSpPr>
            <a:spLocks/>
          </p:cNvSpPr>
          <p:nvPr/>
        </p:nvSpPr>
        <p:spPr bwMode="auto">
          <a:xfrm>
            <a:off x="10352437" y="-82404"/>
            <a:ext cx="835762" cy="974614"/>
          </a:xfrm>
          <a:custGeom>
            <a:avLst/>
            <a:gdLst>
              <a:gd name="T0" fmla="*/ 0 w 632"/>
              <a:gd name="T1" fmla="*/ 0 h 737"/>
              <a:gd name="T2" fmla="*/ 632 w 632"/>
              <a:gd name="T3" fmla="*/ 368 h 737"/>
              <a:gd name="T4" fmla="*/ 0 w 632"/>
              <a:gd name="T5" fmla="*/ 737 h 737"/>
              <a:gd name="T6" fmla="*/ 0 w 632"/>
              <a:gd name="T7" fmla="*/ 0 h 737"/>
            </a:gdLst>
            <a:ahLst/>
            <a:cxnLst>
              <a:cxn ang="0">
                <a:pos x="T0" y="T1"/>
              </a:cxn>
              <a:cxn ang="0">
                <a:pos x="T2" y="T3"/>
              </a:cxn>
              <a:cxn ang="0">
                <a:pos x="T4" y="T5"/>
              </a:cxn>
              <a:cxn ang="0">
                <a:pos x="T6" y="T7"/>
              </a:cxn>
            </a:cxnLst>
            <a:rect l="0" t="0" r="r" b="b"/>
            <a:pathLst>
              <a:path w="632" h="737">
                <a:moveTo>
                  <a:pt x="0" y="0"/>
                </a:moveTo>
                <a:lnTo>
                  <a:pt x="632" y="368"/>
                </a:lnTo>
                <a:lnTo>
                  <a:pt x="0" y="737"/>
                </a:lnTo>
                <a:lnTo>
                  <a:pt x="0" y="0"/>
                </a:lnTo>
                <a:close/>
              </a:path>
            </a:pathLst>
          </a:custGeom>
          <a:solidFill>
            <a:srgbClr val="4861AD"/>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6" name="Freeform 26"/>
          <p:cNvSpPr>
            <a:spLocks/>
          </p:cNvSpPr>
          <p:nvPr/>
        </p:nvSpPr>
        <p:spPr bwMode="auto">
          <a:xfrm>
            <a:off x="10352437" y="-567726"/>
            <a:ext cx="835762" cy="971968"/>
          </a:xfrm>
          <a:custGeom>
            <a:avLst/>
            <a:gdLst>
              <a:gd name="T0" fmla="*/ 632 w 632"/>
              <a:gd name="T1" fmla="*/ 735 h 735"/>
              <a:gd name="T2" fmla="*/ 0 w 632"/>
              <a:gd name="T3" fmla="*/ 367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7"/>
                </a:lnTo>
                <a:lnTo>
                  <a:pt x="632" y="0"/>
                </a:lnTo>
                <a:lnTo>
                  <a:pt x="632" y="735"/>
                </a:lnTo>
                <a:close/>
              </a:path>
            </a:pathLst>
          </a:custGeom>
          <a:solidFill>
            <a:srgbClr val="61BB4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8" name="Freeform 28"/>
          <p:cNvSpPr>
            <a:spLocks/>
          </p:cNvSpPr>
          <p:nvPr/>
        </p:nvSpPr>
        <p:spPr bwMode="auto">
          <a:xfrm>
            <a:off x="11188197" y="3325437"/>
            <a:ext cx="835762" cy="973291"/>
          </a:xfrm>
          <a:custGeom>
            <a:avLst/>
            <a:gdLst>
              <a:gd name="T0" fmla="*/ 0 w 632"/>
              <a:gd name="T1" fmla="*/ 0 h 736"/>
              <a:gd name="T2" fmla="*/ 632 w 632"/>
              <a:gd name="T3" fmla="*/ 367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7"/>
                </a:lnTo>
                <a:lnTo>
                  <a:pt x="0" y="736"/>
                </a:lnTo>
                <a:lnTo>
                  <a:pt x="0" y="0"/>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9" name="Freeform 29"/>
          <p:cNvSpPr>
            <a:spLocks/>
          </p:cNvSpPr>
          <p:nvPr/>
        </p:nvSpPr>
        <p:spPr bwMode="auto">
          <a:xfrm>
            <a:off x="11188197" y="2837470"/>
            <a:ext cx="835762" cy="973291"/>
          </a:xfrm>
          <a:custGeom>
            <a:avLst/>
            <a:gdLst>
              <a:gd name="T0" fmla="*/ 632 w 632"/>
              <a:gd name="T1" fmla="*/ 736 h 736"/>
              <a:gd name="T2" fmla="*/ 0 w 632"/>
              <a:gd name="T3" fmla="*/ 369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283888"/>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0" name="Freeform 30"/>
          <p:cNvSpPr>
            <a:spLocks/>
          </p:cNvSpPr>
          <p:nvPr/>
        </p:nvSpPr>
        <p:spPr bwMode="auto">
          <a:xfrm>
            <a:off x="11188197" y="2353468"/>
            <a:ext cx="835762" cy="971968"/>
          </a:xfrm>
          <a:custGeom>
            <a:avLst/>
            <a:gdLst>
              <a:gd name="T0" fmla="*/ 0 w 632"/>
              <a:gd name="T1" fmla="*/ 0 h 735"/>
              <a:gd name="T2" fmla="*/ 632 w 632"/>
              <a:gd name="T3" fmla="*/ 366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1" name="Freeform 31"/>
          <p:cNvSpPr>
            <a:spLocks/>
          </p:cNvSpPr>
          <p:nvPr/>
        </p:nvSpPr>
        <p:spPr bwMode="auto">
          <a:xfrm>
            <a:off x="10352437" y="4298728"/>
            <a:ext cx="835762" cy="971968"/>
          </a:xfrm>
          <a:custGeom>
            <a:avLst/>
            <a:gdLst>
              <a:gd name="T0" fmla="*/ 632 w 632"/>
              <a:gd name="T1" fmla="*/ 735 h 735"/>
              <a:gd name="T2" fmla="*/ 0 w 632"/>
              <a:gd name="T3" fmla="*/ 369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2" name="Freeform 32"/>
          <p:cNvSpPr>
            <a:spLocks/>
          </p:cNvSpPr>
          <p:nvPr/>
        </p:nvSpPr>
        <p:spPr bwMode="auto">
          <a:xfrm>
            <a:off x="11188197" y="5270698"/>
            <a:ext cx="835762" cy="973291"/>
          </a:xfrm>
          <a:custGeom>
            <a:avLst/>
            <a:gdLst>
              <a:gd name="T0" fmla="*/ 0 w 632"/>
              <a:gd name="T1" fmla="*/ 0 h 736"/>
              <a:gd name="T2" fmla="*/ 632 w 632"/>
              <a:gd name="T3" fmla="*/ 369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3" name="Freeform 33"/>
          <p:cNvSpPr>
            <a:spLocks/>
          </p:cNvSpPr>
          <p:nvPr/>
        </p:nvSpPr>
        <p:spPr bwMode="auto">
          <a:xfrm>
            <a:off x="11188197" y="4786697"/>
            <a:ext cx="835762" cy="971968"/>
          </a:xfrm>
          <a:custGeom>
            <a:avLst/>
            <a:gdLst>
              <a:gd name="T0" fmla="*/ 632 w 632"/>
              <a:gd name="T1" fmla="*/ 735 h 735"/>
              <a:gd name="T2" fmla="*/ 0 w 632"/>
              <a:gd name="T3" fmla="*/ 366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6"/>
                </a:lnTo>
                <a:lnTo>
                  <a:pt x="632" y="0"/>
                </a:lnTo>
                <a:lnTo>
                  <a:pt x="632" y="735"/>
                </a:lnTo>
                <a:close/>
              </a:path>
            </a:pathLst>
          </a:custGeom>
          <a:solidFill>
            <a:srgbClr val="36B1E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4" name="Freeform 34"/>
          <p:cNvSpPr>
            <a:spLocks/>
          </p:cNvSpPr>
          <p:nvPr/>
        </p:nvSpPr>
        <p:spPr bwMode="auto">
          <a:xfrm>
            <a:off x="11188197" y="4298728"/>
            <a:ext cx="835762" cy="971968"/>
          </a:xfrm>
          <a:custGeom>
            <a:avLst/>
            <a:gdLst>
              <a:gd name="T0" fmla="*/ 0 w 632"/>
              <a:gd name="T1" fmla="*/ 0 h 735"/>
              <a:gd name="T2" fmla="*/ 632 w 632"/>
              <a:gd name="T3" fmla="*/ 369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5" name="Freeform 35"/>
          <p:cNvSpPr>
            <a:spLocks/>
          </p:cNvSpPr>
          <p:nvPr/>
        </p:nvSpPr>
        <p:spPr bwMode="auto">
          <a:xfrm>
            <a:off x="11188197" y="6243990"/>
            <a:ext cx="835762" cy="975935"/>
          </a:xfrm>
          <a:custGeom>
            <a:avLst/>
            <a:gdLst>
              <a:gd name="T0" fmla="*/ 0 w 632"/>
              <a:gd name="T1" fmla="*/ 0 h 738"/>
              <a:gd name="T2" fmla="*/ 632 w 632"/>
              <a:gd name="T3" fmla="*/ 369 h 738"/>
              <a:gd name="T4" fmla="*/ 0 w 632"/>
              <a:gd name="T5" fmla="*/ 738 h 738"/>
              <a:gd name="T6" fmla="*/ 0 w 632"/>
              <a:gd name="T7" fmla="*/ 0 h 738"/>
            </a:gdLst>
            <a:ahLst/>
            <a:cxnLst>
              <a:cxn ang="0">
                <a:pos x="T0" y="T1"/>
              </a:cxn>
              <a:cxn ang="0">
                <a:pos x="T2" y="T3"/>
              </a:cxn>
              <a:cxn ang="0">
                <a:pos x="T4" y="T5"/>
              </a:cxn>
              <a:cxn ang="0">
                <a:pos x="T6" y="T7"/>
              </a:cxn>
            </a:cxnLst>
            <a:rect l="0" t="0" r="r" b="b"/>
            <a:pathLst>
              <a:path w="632" h="738">
                <a:moveTo>
                  <a:pt x="0" y="0"/>
                </a:moveTo>
                <a:lnTo>
                  <a:pt x="632" y="369"/>
                </a:lnTo>
                <a:lnTo>
                  <a:pt x="0" y="738"/>
                </a:lnTo>
                <a:lnTo>
                  <a:pt x="0" y="0"/>
                </a:lnTo>
                <a:close/>
              </a:path>
            </a:pathLst>
          </a:custGeom>
          <a:solidFill>
            <a:srgbClr val="E4BE3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6" name="Freeform 36"/>
          <p:cNvSpPr>
            <a:spLocks/>
          </p:cNvSpPr>
          <p:nvPr/>
        </p:nvSpPr>
        <p:spPr bwMode="auto">
          <a:xfrm>
            <a:off x="10352437" y="4786697"/>
            <a:ext cx="835762" cy="971968"/>
          </a:xfrm>
          <a:custGeom>
            <a:avLst/>
            <a:gdLst>
              <a:gd name="T0" fmla="*/ 0 w 632"/>
              <a:gd name="T1" fmla="*/ 0 h 735"/>
              <a:gd name="T2" fmla="*/ 632 w 632"/>
              <a:gd name="T3" fmla="*/ 366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7" name="Freeform 37"/>
          <p:cNvSpPr>
            <a:spLocks/>
          </p:cNvSpPr>
          <p:nvPr/>
        </p:nvSpPr>
        <p:spPr bwMode="auto">
          <a:xfrm>
            <a:off x="11188197" y="1865502"/>
            <a:ext cx="835762" cy="971968"/>
          </a:xfrm>
          <a:custGeom>
            <a:avLst/>
            <a:gdLst>
              <a:gd name="T0" fmla="*/ 632 w 632"/>
              <a:gd name="T1" fmla="*/ 735 h 735"/>
              <a:gd name="T2" fmla="*/ 0 w 632"/>
              <a:gd name="T3" fmla="*/ 369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36B1E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8" name="Freeform 38"/>
          <p:cNvSpPr>
            <a:spLocks/>
          </p:cNvSpPr>
          <p:nvPr/>
        </p:nvSpPr>
        <p:spPr bwMode="auto">
          <a:xfrm>
            <a:off x="11188197" y="892211"/>
            <a:ext cx="835762" cy="973291"/>
          </a:xfrm>
          <a:custGeom>
            <a:avLst/>
            <a:gdLst>
              <a:gd name="T0" fmla="*/ 632 w 632"/>
              <a:gd name="T1" fmla="*/ 736 h 736"/>
              <a:gd name="T2" fmla="*/ 0 w 632"/>
              <a:gd name="T3" fmla="*/ 367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7"/>
                </a:lnTo>
                <a:lnTo>
                  <a:pt x="632" y="0"/>
                </a:lnTo>
                <a:lnTo>
                  <a:pt x="632" y="736"/>
                </a:lnTo>
                <a:close/>
              </a:path>
            </a:pathLst>
          </a:custGeom>
          <a:solidFill>
            <a:srgbClr val="283888"/>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9" name="Freeform 39"/>
          <p:cNvSpPr>
            <a:spLocks/>
          </p:cNvSpPr>
          <p:nvPr/>
        </p:nvSpPr>
        <p:spPr bwMode="auto">
          <a:xfrm>
            <a:off x="11188197" y="404242"/>
            <a:ext cx="835762" cy="973291"/>
          </a:xfrm>
          <a:custGeom>
            <a:avLst/>
            <a:gdLst>
              <a:gd name="T0" fmla="*/ 0 w 632"/>
              <a:gd name="T1" fmla="*/ 0 h 736"/>
              <a:gd name="T2" fmla="*/ 632 w 632"/>
              <a:gd name="T3" fmla="*/ 369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4EB69D"/>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0" name="Freeform 40"/>
          <p:cNvSpPr>
            <a:spLocks/>
          </p:cNvSpPr>
          <p:nvPr/>
        </p:nvSpPr>
        <p:spPr bwMode="auto">
          <a:xfrm>
            <a:off x="11188197" y="-82404"/>
            <a:ext cx="835762" cy="974614"/>
          </a:xfrm>
          <a:custGeom>
            <a:avLst/>
            <a:gdLst>
              <a:gd name="T0" fmla="*/ 632 w 632"/>
              <a:gd name="T1" fmla="*/ 737 h 737"/>
              <a:gd name="T2" fmla="*/ 0 w 632"/>
              <a:gd name="T3" fmla="*/ 368 h 737"/>
              <a:gd name="T4" fmla="*/ 632 w 632"/>
              <a:gd name="T5" fmla="*/ 0 h 737"/>
              <a:gd name="T6" fmla="*/ 632 w 632"/>
              <a:gd name="T7" fmla="*/ 737 h 737"/>
            </a:gdLst>
            <a:ahLst/>
            <a:cxnLst>
              <a:cxn ang="0">
                <a:pos x="T0" y="T1"/>
              </a:cxn>
              <a:cxn ang="0">
                <a:pos x="T2" y="T3"/>
              </a:cxn>
              <a:cxn ang="0">
                <a:pos x="T4" y="T5"/>
              </a:cxn>
              <a:cxn ang="0">
                <a:pos x="T6" y="T7"/>
              </a:cxn>
            </a:cxnLst>
            <a:rect l="0" t="0" r="r" b="b"/>
            <a:pathLst>
              <a:path w="632" h="737">
                <a:moveTo>
                  <a:pt x="632" y="737"/>
                </a:moveTo>
                <a:lnTo>
                  <a:pt x="0" y="368"/>
                </a:lnTo>
                <a:lnTo>
                  <a:pt x="632" y="0"/>
                </a:lnTo>
                <a:lnTo>
                  <a:pt x="632" y="737"/>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1" name="Freeform 41"/>
          <p:cNvSpPr>
            <a:spLocks/>
          </p:cNvSpPr>
          <p:nvPr/>
        </p:nvSpPr>
        <p:spPr bwMode="auto">
          <a:xfrm>
            <a:off x="12023959" y="2837470"/>
            <a:ext cx="831795" cy="973291"/>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E4BE3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2" name="Freeform 42"/>
          <p:cNvSpPr>
            <a:spLocks/>
          </p:cNvSpPr>
          <p:nvPr/>
        </p:nvSpPr>
        <p:spPr bwMode="auto">
          <a:xfrm>
            <a:off x="12023959" y="2350825"/>
            <a:ext cx="831795" cy="971968"/>
          </a:xfrm>
          <a:custGeom>
            <a:avLst/>
            <a:gdLst>
              <a:gd name="T0" fmla="*/ 629 w 629"/>
              <a:gd name="T1" fmla="*/ 735 h 735"/>
              <a:gd name="T2" fmla="*/ 0 w 629"/>
              <a:gd name="T3" fmla="*/ 368 h 735"/>
              <a:gd name="T4" fmla="*/ 629 w 629"/>
              <a:gd name="T5" fmla="*/ 0 h 735"/>
              <a:gd name="T6" fmla="*/ 629 w 629"/>
              <a:gd name="T7" fmla="*/ 735 h 735"/>
            </a:gdLst>
            <a:ahLst/>
            <a:cxnLst>
              <a:cxn ang="0">
                <a:pos x="T0" y="T1"/>
              </a:cxn>
              <a:cxn ang="0">
                <a:pos x="T2" y="T3"/>
              </a:cxn>
              <a:cxn ang="0">
                <a:pos x="T4" y="T5"/>
              </a:cxn>
              <a:cxn ang="0">
                <a:pos x="T6" y="T7"/>
              </a:cxn>
            </a:cxnLst>
            <a:rect l="0" t="0" r="r" b="b"/>
            <a:pathLst>
              <a:path w="629" h="735">
                <a:moveTo>
                  <a:pt x="629" y="735"/>
                </a:moveTo>
                <a:lnTo>
                  <a:pt x="0" y="368"/>
                </a:lnTo>
                <a:lnTo>
                  <a:pt x="629" y="0"/>
                </a:lnTo>
                <a:lnTo>
                  <a:pt x="629" y="735"/>
                </a:lnTo>
                <a:close/>
              </a:path>
            </a:pathLst>
          </a:custGeom>
          <a:solidFill>
            <a:srgbClr val="E4663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3" name="Freeform 43"/>
          <p:cNvSpPr>
            <a:spLocks/>
          </p:cNvSpPr>
          <p:nvPr/>
        </p:nvSpPr>
        <p:spPr bwMode="auto">
          <a:xfrm>
            <a:off x="12023959" y="1865502"/>
            <a:ext cx="831795" cy="971968"/>
          </a:xfrm>
          <a:custGeom>
            <a:avLst/>
            <a:gdLst>
              <a:gd name="T0" fmla="*/ 0 w 629"/>
              <a:gd name="T1" fmla="*/ 0 h 735"/>
              <a:gd name="T2" fmla="*/ 629 w 629"/>
              <a:gd name="T3" fmla="*/ 367 h 735"/>
              <a:gd name="T4" fmla="*/ 0 w 629"/>
              <a:gd name="T5" fmla="*/ 735 h 735"/>
              <a:gd name="T6" fmla="*/ 0 w 629"/>
              <a:gd name="T7" fmla="*/ 0 h 735"/>
            </a:gdLst>
            <a:ahLst/>
            <a:cxnLst>
              <a:cxn ang="0">
                <a:pos x="T0" y="T1"/>
              </a:cxn>
              <a:cxn ang="0">
                <a:pos x="T2" y="T3"/>
              </a:cxn>
              <a:cxn ang="0">
                <a:pos x="T4" y="T5"/>
              </a:cxn>
              <a:cxn ang="0">
                <a:pos x="T6" y="T7"/>
              </a:cxn>
            </a:cxnLst>
            <a:rect l="0" t="0" r="r" b="b"/>
            <a:pathLst>
              <a:path w="629" h="735">
                <a:moveTo>
                  <a:pt x="0" y="0"/>
                </a:moveTo>
                <a:lnTo>
                  <a:pt x="629" y="367"/>
                </a:lnTo>
                <a:lnTo>
                  <a:pt x="0" y="735"/>
                </a:lnTo>
                <a:lnTo>
                  <a:pt x="0" y="0"/>
                </a:lnTo>
                <a:close/>
              </a:path>
            </a:pathLst>
          </a:custGeom>
          <a:solidFill>
            <a:srgbClr val="61BB4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4" name="Freeform 44"/>
          <p:cNvSpPr>
            <a:spLocks/>
          </p:cNvSpPr>
          <p:nvPr/>
        </p:nvSpPr>
        <p:spPr bwMode="auto">
          <a:xfrm>
            <a:off x="12023959" y="4784053"/>
            <a:ext cx="831795" cy="974614"/>
          </a:xfrm>
          <a:custGeom>
            <a:avLst/>
            <a:gdLst>
              <a:gd name="T0" fmla="*/ 0 w 629"/>
              <a:gd name="T1" fmla="*/ 0 h 737"/>
              <a:gd name="T2" fmla="*/ 629 w 629"/>
              <a:gd name="T3" fmla="*/ 368 h 737"/>
              <a:gd name="T4" fmla="*/ 0 w 629"/>
              <a:gd name="T5" fmla="*/ 737 h 737"/>
              <a:gd name="T6" fmla="*/ 0 w 629"/>
              <a:gd name="T7" fmla="*/ 0 h 737"/>
            </a:gdLst>
            <a:ahLst/>
            <a:cxnLst>
              <a:cxn ang="0">
                <a:pos x="T0" y="T1"/>
              </a:cxn>
              <a:cxn ang="0">
                <a:pos x="T2" y="T3"/>
              </a:cxn>
              <a:cxn ang="0">
                <a:pos x="T4" y="T5"/>
              </a:cxn>
              <a:cxn ang="0">
                <a:pos x="T6" y="T7"/>
              </a:cxn>
            </a:cxnLst>
            <a:rect l="0" t="0" r="r" b="b"/>
            <a:pathLst>
              <a:path w="629" h="737">
                <a:moveTo>
                  <a:pt x="0" y="0"/>
                </a:moveTo>
                <a:lnTo>
                  <a:pt x="629" y="368"/>
                </a:lnTo>
                <a:lnTo>
                  <a:pt x="0" y="737"/>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5" name="Freeform 45"/>
          <p:cNvSpPr>
            <a:spLocks/>
          </p:cNvSpPr>
          <p:nvPr/>
        </p:nvSpPr>
        <p:spPr bwMode="auto">
          <a:xfrm>
            <a:off x="12023959" y="4298728"/>
            <a:ext cx="831795" cy="971968"/>
          </a:xfrm>
          <a:custGeom>
            <a:avLst/>
            <a:gdLst>
              <a:gd name="T0" fmla="*/ 629 w 629"/>
              <a:gd name="T1" fmla="*/ 735 h 735"/>
              <a:gd name="T2" fmla="*/ 0 w 629"/>
              <a:gd name="T3" fmla="*/ 367 h 735"/>
              <a:gd name="T4" fmla="*/ 629 w 629"/>
              <a:gd name="T5" fmla="*/ 0 h 735"/>
              <a:gd name="T6" fmla="*/ 629 w 629"/>
              <a:gd name="T7" fmla="*/ 735 h 735"/>
            </a:gdLst>
            <a:ahLst/>
            <a:cxnLst>
              <a:cxn ang="0">
                <a:pos x="T0" y="T1"/>
              </a:cxn>
              <a:cxn ang="0">
                <a:pos x="T2" y="T3"/>
              </a:cxn>
              <a:cxn ang="0">
                <a:pos x="T4" y="T5"/>
              </a:cxn>
              <a:cxn ang="0">
                <a:pos x="T6" y="T7"/>
              </a:cxn>
            </a:cxnLst>
            <a:rect l="0" t="0" r="r" b="b"/>
            <a:pathLst>
              <a:path w="629" h="735">
                <a:moveTo>
                  <a:pt x="629" y="735"/>
                </a:moveTo>
                <a:lnTo>
                  <a:pt x="0" y="367"/>
                </a:lnTo>
                <a:lnTo>
                  <a:pt x="629" y="0"/>
                </a:lnTo>
                <a:lnTo>
                  <a:pt x="629" y="735"/>
                </a:lnTo>
                <a:close/>
              </a:path>
            </a:pathLst>
          </a:custGeom>
          <a:solidFill>
            <a:srgbClr val="6153A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6" name="Freeform 46"/>
          <p:cNvSpPr>
            <a:spLocks/>
          </p:cNvSpPr>
          <p:nvPr/>
        </p:nvSpPr>
        <p:spPr bwMode="auto">
          <a:xfrm>
            <a:off x="12023959" y="3810762"/>
            <a:ext cx="831795" cy="973291"/>
          </a:xfrm>
          <a:custGeom>
            <a:avLst/>
            <a:gdLst>
              <a:gd name="T0" fmla="*/ 0 w 629"/>
              <a:gd name="T1" fmla="*/ 0 h 736"/>
              <a:gd name="T2" fmla="*/ 629 w 629"/>
              <a:gd name="T3" fmla="*/ 369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9"/>
                </a:lnTo>
                <a:lnTo>
                  <a:pt x="0" y="736"/>
                </a:lnTo>
                <a:lnTo>
                  <a:pt x="0" y="0"/>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7" name="Freeform 47"/>
          <p:cNvSpPr>
            <a:spLocks/>
          </p:cNvSpPr>
          <p:nvPr/>
        </p:nvSpPr>
        <p:spPr bwMode="auto">
          <a:xfrm>
            <a:off x="12023959" y="5758665"/>
            <a:ext cx="831795" cy="973291"/>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8" name="Freeform 48"/>
          <p:cNvSpPr>
            <a:spLocks/>
          </p:cNvSpPr>
          <p:nvPr/>
        </p:nvSpPr>
        <p:spPr bwMode="auto">
          <a:xfrm>
            <a:off x="12023959" y="1377533"/>
            <a:ext cx="831795" cy="973291"/>
          </a:xfrm>
          <a:custGeom>
            <a:avLst/>
            <a:gdLst>
              <a:gd name="T0" fmla="*/ 629 w 629"/>
              <a:gd name="T1" fmla="*/ 736 h 736"/>
              <a:gd name="T2" fmla="*/ 0 w 629"/>
              <a:gd name="T3" fmla="*/ 369 h 736"/>
              <a:gd name="T4" fmla="*/ 629 w 629"/>
              <a:gd name="T5" fmla="*/ 0 h 736"/>
              <a:gd name="T6" fmla="*/ 629 w 629"/>
              <a:gd name="T7" fmla="*/ 736 h 736"/>
            </a:gdLst>
            <a:ahLst/>
            <a:cxnLst>
              <a:cxn ang="0">
                <a:pos x="T0" y="T1"/>
              </a:cxn>
              <a:cxn ang="0">
                <a:pos x="T2" y="T3"/>
              </a:cxn>
              <a:cxn ang="0">
                <a:pos x="T4" y="T5"/>
              </a:cxn>
              <a:cxn ang="0">
                <a:pos x="T6" y="T7"/>
              </a:cxn>
            </a:cxnLst>
            <a:rect l="0" t="0" r="r" b="b"/>
            <a:pathLst>
              <a:path w="629" h="736">
                <a:moveTo>
                  <a:pt x="629" y="736"/>
                </a:moveTo>
                <a:lnTo>
                  <a:pt x="0" y="369"/>
                </a:lnTo>
                <a:lnTo>
                  <a:pt x="629" y="0"/>
                </a:lnTo>
                <a:lnTo>
                  <a:pt x="629" y="736"/>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9" name="Freeform 49"/>
          <p:cNvSpPr>
            <a:spLocks/>
          </p:cNvSpPr>
          <p:nvPr/>
        </p:nvSpPr>
        <p:spPr bwMode="auto">
          <a:xfrm>
            <a:off x="12023959" y="404242"/>
            <a:ext cx="831795" cy="973291"/>
          </a:xfrm>
          <a:custGeom>
            <a:avLst/>
            <a:gdLst>
              <a:gd name="T0" fmla="*/ 629 w 629"/>
              <a:gd name="T1" fmla="*/ 736 h 736"/>
              <a:gd name="T2" fmla="*/ 0 w 629"/>
              <a:gd name="T3" fmla="*/ 367 h 736"/>
              <a:gd name="T4" fmla="*/ 629 w 629"/>
              <a:gd name="T5" fmla="*/ 0 h 736"/>
              <a:gd name="T6" fmla="*/ 629 w 629"/>
              <a:gd name="T7" fmla="*/ 736 h 736"/>
            </a:gdLst>
            <a:ahLst/>
            <a:cxnLst>
              <a:cxn ang="0">
                <a:pos x="T0" y="T1"/>
              </a:cxn>
              <a:cxn ang="0">
                <a:pos x="T2" y="T3"/>
              </a:cxn>
              <a:cxn ang="0">
                <a:pos x="T4" y="T5"/>
              </a:cxn>
              <a:cxn ang="0">
                <a:pos x="T6" y="T7"/>
              </a:cxn>
            </a:cxnLst>
            <a:rect l="0" t="0" r="r" b="b"/>
            <a:pathLst>
              <a:path w="629" h="736">
                <a:moveTo>
                  <a:pt x="629" y="736"/>
                </a:moveTo>
                <a:lnTo>
                  <a:pt x="0" y="367"/>
                </a:lnTo>
                <a:lnTo>
                  <a:pt x="629" y="0"/>
                </a:lnTo>
                <a:lnTo>
                  <a:pt x="629" y="736"/>
                </a:lnTo>
                <a:close/>
              </a:path>
            </a:pathLst>
          </a:custGeom>
          <a:solidFill>
            <a:srgbClr val="6153A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50" name="Freeform 50"/>
          <p:cNvSpPr>
            <a:spLocks/>
          </p:cNvSpPr>
          <p:nvPr/>
        </p:nvSpPr>
        <p:spPr bwMode="auto">
          <a:xfrm>
            <a:off x="12023959" y="-82404"/>
            <a:ext cx="831795" cy="971968"/>
          </a:xfrm>
          <a:custGeom>
            <a:avLst/>
            <a:gdLst>
              <a:gd name="T0" fmla="*/ 0 w 629"/>
              <a:gd name="T1" fmla="*/ 0 h 735"/>
              <a:gd name="T2" fmla="*/ 629 w 629"/>
              <a:gd name="T3" fmla="*/ 368 h 735"/>
              <a:gd name="T4" fmla="*/ 0 w 629"/>
              <a:gd name="T5" fmla="*/ 735 h 735"/>
              <a:gd name="T6" fmla="*/ 0 w 629"/>
              <a:gd name="T7" fmla="*/ 0 h 735"/>
            </a:gdLst>
            <a:ahLst/>
            <a:cxnLst>
              <a:cxn ang="0">
                <a:pos x="T0" y="T1"/>
              </a:cxn>
              <a:cxn ang="0">
                <a:pos x="T2" y="T3"/>
              </a:cxn>
              <a:cxn ang="0">
                <a:pos x="T4" y="T5"/>
              </a:cxn>
              <a:cxn ang="0">
                <a:pos x="T6" y="T7"/>
              </a:cxn>
            </a:cxnLst>
            <a:rect l="0" t="0" r="r" b="b"/>
            <a:pathLst>
              <a:path w="629" h="735">
                <a:moveTo>
                  <a:pt x="0" y="0"/>
                </a:moveTo>
                <a:lnTo>
                  <a:pt x="629" y="368"/>
                </a:lnTo>
                <a:lnTo>
                  <a:pt x="0" y="735"/>
                </a:lnTo>
                <a:lnTo>
                  <a:pt x="0" y="0"/>
                </a:lnTo>
                <a:close/>
              </a:path>
            </a:pathLst>
          </a:custGeom>
          <a:solidFill>
            <a:srgbClr val="36B1E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51" name="Freeform 51"/>
          <p:cNvSpPr>
            <a:spLocks/>
          </p:cNvSpPr>
          <p:nvPr/>
        </p:nvSpPr>
        <p:spPr bwMode="auto">
          <a:xfrm>
            <a:off x="12023959" y="-570372"/>
            <a:ext cx="831795" cy="974614"/>
          </a:xfrm>
          <a:custGeom>
            <a:avLst/>
            <a:gdLst>
              <a:gd name="T0" fmla="*/ 629 w 629"/>
              <a:gd name="T1" fmla="*/ 737 h 737"/>
              <a:gd name="T2" fmla="*/ 0 w 629"/>
              <a:gd name="T3" fmla="*/ 369 h 737"/>
              <a:gd name="T4" fmla="*/ 629 w 629"/>
              <a:gd name="T5" fmla="*/ 0 h 737"/>
              <a:gd name="T6" fmla="*/ 629 w 629"/>
              <a:gd name="T7" fmla="*/ 737 h 737"/>
            </a:gdLst>
            <a:ahLst/>
            <a:cxnLst>
              <a:cxn ang="0">
                <a:pos x="T0" y="T1"/>
              </a:cxn>
              <a:cxn ang="0">
                <a:pos x="T2" y="T3"/>
              </a:cxn>
              <a:cxn ang="0">
                <a:pos x="T4" y="T5"/>
              </a:cxn>
              <a:cxn ang="0">
                <a:pos x="T6" y="T7"/>
              </a:cxn>
            </a:cxnLst>
            <a:rect l="0" t="0" r="r" b="b"/>
            <a:pathLst>
              <a:path w="629" h="737">
                <a:moveTo>
                  <a:pt x="629" y="737"/>
                </a:moveTo>
                <a:lnTo>
                  <a:pt x="0" y="369"/>
                </a:lnTo>
                <a:lnTo>
                  <a:pt x="629" y="0"/>
                </a:lnTo>
                <a:lnTo>
                  <a:pt x="629" y="737"/>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52" name="Freeform 52"/>
          <p:cNvSpPr>
            <a:spLocks/>
          </p:cNvSpPr>
          <p:nvPr/>
        </p:nvSpPr>
        <p:spPr bwMode="auto">
          <a:xfrm>
            <a:off x="11188197" y="-567726"/>
            <a:ext cx="835762" cy="971968"/>
          </a:xfrm>
          <a:custGeom>
            <a:avLst/>
            <a:gdLst>
              <a:gd name="T0" fmla="*/ 0 w 632"/>
              <a:gd name="T1" fmla="*/ 0 h 735"/>
              <a:gd name="T2" fmla="*/ 632 w 632"/>
              <a:gd name="T3" fmla="*/ 367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7"/>
                </a:lnTo>
                <a:lnTo>
                  <a:pt x="0" y="735"/>
                </a:lnTo>
                <a:lnTo>
                  <a:pt x="0" y="0"/>
                </a:lnTo>
                <a:close/>
              </a:path>
            </a:pathLst>
          </a:custGeom>
          <a:solidFill>
            <a:srgbClr val="283888"/>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56" name="Freeform 56"/>
          <p:cNvSpPr>
            <a:spLocks/>
          </p:cNvSpPr>
          <p:nvPr/>
        </p:nvSpPr>
        <p:spPr bwMode="auto">
          <a:xfrm>
            <a:off x="10348468" y="-82404"/>
            <a:ext cx="1684746" cy="1959807"/>
          </a:xfrm>
          <a:custGeom>
            <a:avLst/>
            <a:gdLst>
              <a:gd name="T0" fmla="*/ 0 w 1274"/>
              <a:gd name="T1" fmla="*/ 0 h 1482"/>
              <a:gd name="T2" fmla="*/ 0 w 1274"/>
              <a:gd name="T3" fmla="*/ 1482 h 1482"/>
              <a:gd name="T4" fmla="*/ 1274 w 1274"/>
              <a:gd name="T5" fmla="*/ 740 h 1482"/>
              <a:gd name="T6" fmla="*/ 0 w 1274"/>
              <a:gd name="T7" fmla="*/ 0 h 1482"/>
            </a:gdLst>
            <a:ahLst/>
            <a:cxnLst>
              <a:cxn ang="0">
                <a:pos x="T0" y="T1"/>
              </a:cxn>
              <a:cxn ang="0">
                <a:pos x="T2" y="T3"/>
              </a:cxn>
              <a:cxn ang="0">
                <a:pos x="T4" y="T5"/>
              </a:cxn>
              <a:cxn ang="0">
                <a:pos x="T6" y="T7"/>
              </a:cxn>
            </a:cxnLst>
            <a:rect l="0" t="0" r="r" b="b"/>
            <a:pathLst>
              <a:path w="1274" h="1482">
                <a:moveTo>
                  <a:pt x="0" y="0"/>
                </a:moveTo>
                <a:lnTo>
                  <a:pt x="0" y="1482"/>
                </a:lnTo>
                <a:lnTo>
                  <a:pt x="1274" y="740"/>
                </a:lnTo>
                <a:lnTo>
                  <a:pt x="0" y="0"/>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65" name="矩形 259"/>
          <p:cNvSpPr>
            <a:spLocks noChangeArrowheads="1"/>
          </p:cNvSpPr>
          <p:nvPr/>
        </p:nvSpPr>
        <p:spPr bwMode="auto">
          <a:xfrm>
            <a:off x="1901970" y="1520825"/>
            <a:ext cx="7200799" cy="2262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500" b="1" dirty="0">
                <a:solidFill>
                  <a:schemeClr val="accent1"/>
                </a:solidFill>
                <a:latin typeface="Arial" panose="020B0604020202020204" pitchFamily="34" charset="0"/>
                <a:cs typeface="Arial" panose="020B0604020202020204" pitchFamily="34" charset="0"/>
              </a:rPr>
              <a:t>        </a:t>
            </a:r>
            <a:r>
              <a:rPr lang="zh-CN" altLang="zh-CN" sz="4500" b="1" dirty="0">
                <a:solidFill>
                  <a:schemeClr val="accent1"/>
                </a:solidFill>
                <a:latin typeface="Arial" panose="020B0604020202020204" pitchFamily="34" charset="0"/>
                <a:cs typeface="Arial" panose="020B0604020202020204" pitchFamily="34" charset="0"/>
              </a:rPr>
              <a:t>基于</a:t>
            </a:r>
            <a:r>
              <a:rPr lang="en-US" altLang="zh-CN" sz="4500" b="1" dirty="0">
                <a:solidFill>
                  <a:schemeClr val="accent2"/>
                </a:solidFill>
                <a:latin typeface="Arial" panose="020B0604020202020204" pitchFamily="34" charset="0"/>
                <a:cs typeface="Arial" panose="020B0604020202020204" pitchFamily="34" charset="0"/>
              </a:rPr>
              <a:t>SPARK</a:t>
            </a:r>
            <a:r>
              <a:rPr lang="zh-CN" altLang="zh-CN" sz="4500" b="1" dirty="0">
                <a:solidFill>
                  <a:schemeClr val="accent2"/>
                </a:solidFill>
                <a:latin typeface="Arial" panose="020B0604020202020204" pitchFamily="34" charset="0"/>
                <a:cs typeface="Arial" panose="020B0604020202020204" pitchFamily="34" charset="0"/>
              </a:rPr>
              <a:t>理念</a:t>
            </a:r>
            <a:r>
              <a:rPr lang="en-US" altLang="zh-CN" sz="4500" b="1" dirty="0">
                <a:solidFill>
                  <a:schemeClr val="accent2"/>
                </a:solidFill>
                <a:latin typeface="Arial" panose="020B0604020202020204" pitchFamily="34" charset="0"/>
                <a:cs typeface="Arial" panose="020B0604020202020204" pitchFamily="34" charset="0"/>
              </a:rPr>
              <a:t>                    </a:t>
            </a:r>
          </a:p>
          <a:p>
            <a:pPr>
              <a:buNone/>
            </a:pPr>
            <a:r>
              <a:rPr lang="en-US" altLang="zh-CN" sz="4500" b="1" dirty="0">
                <a:solidFill>
                  <a:schemeClr val="accent2"/>
                </a:solidFill>
                <a:latin typeface="Arial" panose="020B0604020202020204" pitchFamily="34" charset="0"/>
                <a:cs typeface="Arial" panose="020B0604020202020204" pitchFamily="34" charset="0"/>
              </a:rPr>
              <a:t> </a:t>
            </a:r>
            <a:r>
              <a:rPr lang="zh-CN" altLang="zh-CN" sz="4500" b="1" dirty="0">
                <a:solidFill>
                  <a:schemeClr val="accent3"/>
                </a:solidFill>
                <a:latin typeface="Arial" panose="020B0604020202020204" pitchFamily="34" charset="0"/>
                <a:cs typeface="Arial" panose="020B0604020202020204" pitchFamily="34" charset="0"/>
              </a:rPr>
              <a:t>提升小学生体能的</a:t>
            </a:r>
            <a:r>
              <a:rPr lang="zh-CN" altLang="zh-CN" sz="4500" b="1" dirty="0">
                <a:solidFill>
                  <a:schemeClr val="accent4"/>
                </a:solidFill>
                <a:latin typeface="Arial" panose="020B0604020202020204" pitchFamily="34" charset="0"/>
                <a:cs typeface="Arial" panose="020B0604020202020204" pitchFamily="34" charset="0"/>
              </a:rPr>
              <a:t>策略研究</a:t>
            </a:r>
          </a:p>
          <a:p>
            <a:pPr>
              <a:buNone/>
            </a:pPr>
            <a:endParaRPr lang="en-US" altLang="zh-CN" sz="4000" dirty="0">
              <a:solidFill>
                <a:schemeClr val="bg1">
                  <a:lumMod val="65000"/>
                </a:schemeClr>
              </a:solidFill>
              <a:latin typeface="Arial" panose="020B0604020202020204" pitchFamily="34" charset="0"/>
              <a:cs typeface="Arial" panose="020B0604020202020204" pitchFamily="34" charset="0"/>
            </a:endParaRPr>
          </a:p>
        </p:txBody>
      </p:sp>
      <p:sp>
        <p:nvSpPr>
          <p:cNvPr id="66" name="矩形 259"/>
          <p:cNvSpPr>
            <a:spLocks noChangeArrowheads="1"/>
          </p:cNvSpPr>
          <p:nvPr/>
        </p:nvSpPr>
        <p:spPr bwMode="auto">
          <a:xfrm>
            <a:off x="1930545" y="5596960"/>
            <a:ext cx="6575942" cy="503590"/>
          </a:xfrm>
          <a:prstGeom prst="rect">
            <a:avLst/>
          </a:prstGeom>
          <a:solidFill>
            <a:schemeClr val="bg1">
              <a:lumMod val="75000"/>
            </a:schemeClr>
          </a:solidFill>
          <a:ln>
            <a:noFill/>
          </a:ln>
          <a:effectLst/>
        </p:spPr>
        <p:txBody>
          <a:bodyPr wrap="square" lIns="108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dirty="0">
                <a:cs typeface="Arial" panose="020B0604020202020204" pitchFamily="34" charset="0"/>
              </a:rPr>
              <a:t>常州市新北区孟河实验小学体育课题组</a:t>
            </a:r>
          </a:p>
        </p:txBody>
      </p:sp>
      <p:sp>
        <p:nvSpPr>
          <p:cNvPr id="53" name="矩形 259">
            <a:extLst>
              <a:ext uri="{FF2B5EF4-FFF2-40B4-BE49-F238E27FC236}">
                <a16:creationId xmlns:a16="http://schemas.microsoft.com/office/drawing/2014/main" id="{5347536C-C585-430C-AA71-82B694183ECC}"/>
              </a:ext>
            </a:extLst>
          </p:cNvPr>
          <p:cNvSpPr>
            <a:spLocks noChangeArrowheads="1"/>
          </p:cNvSpPr>
          <p:nvPr/>
        </p:nvSpPr>
        <p:spPr bwMode="auto">
          <a:xfrm>
            <a:off x="3765079" y="4604419"/>
            <a:ext cx="2736305" cy="503590"/>
          </a:xfrm>
          <a:prstGeom prst="rect">
            <a:avLst/>
          </a:prstGeom>
          <a:solidFill>
            <a:schemeClr val="bg1">
              <a:lumMod val="75000"/>
            </a:schemeClr>
          </a:solidFill>
          <a:ln>
            <a:noFill/>
          </a:ln>
          <a:effectLst/>
        </p:spPr>
        <p:txBody>
          <a:bodyPr wrap="square" lIns="108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dirty="0">
                <a:cs typeface="Arial" panose="020B0604020202020204" pitchFamily="34" charset="0"/>
              </a:rPr>
              <a:t>汇报人：吕娟 </a:t>
            </a:r>
          </a:p>
        </p:txBody>
      </p:sp>
    </p:spTree>
    <p:extLst>
      <p:ext uri="{BB962C8B-B14F-4D97-AF65-F5344CB8AC3E}">
        <p14:creationId xmlns:p14="http://schemas.microsoft.com/office/powerpoint/2010/main" val="1857657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061223" y="244715"/>
            <a:ext cx="3949155" cy="492443"/>
          </a:xfrm>
          <a:prstGeom prst="rect">
            <a:avLst/>
          </a:prstGeom>
          <a:noFill/>
        </p:spPr>
        <p:txBody>
          <a:bodyPr wrap="square" lIns="0" tIns="0" rIns="0" bIns="0" rtlCol="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921924" y="591989"/>
            <a:ext cx="11086097" cy="0"/>
            <a:chOff x="1028775" y="591989"/>
            <a:chExt cx="11086097" cy="0"/>
          </a:xfrm>
        </p:grpSpPr>
        <p:cxnSp>
          <p:nvCxnSpPr>
            <p:cNvPr id="17" name="直接连接符 16"/>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5">
            <a:extLst>
              <a:ext uri="{FF2B5EF4-FFF2-40B4-BE49-F238E27FC236}">
                <a16:creationId xmlns:a16="http://schemas.microsoft.com/office/drawing/2014/main" id="{C302F58A-91B6-4843-9285-70F1F883CF7F}"/>
              </a:ext>
            </a:extLst>
          </p:cNvPr>
          <p:cNvSpPr/>
          <p:nvPr/>
        </p:nvSpPr>
        <p:spPr>
          <a:xfrm>
            <a:off x="834674" y="1240060"/>
            <a:ext cx="11067310" cy="4824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4">
            <a:extLst>
              <a:ext uri="{FF2B5EF4-FFF2-40B4-BE49-F238E27FC236}">
                <a16:creationId xmlns:a16="http://schemas.microsoft.com/office/drawing/2014/main" id="{2796FF9E-B873-439E-A083-CA4115ECC5BB}"/>
              </a:ext>
            </a:extLst>
          </p:cNvPr>
          <p:cNvSpPr txBox="1"/>
          <p:nvPr/>
        </p:nvSpPr>
        <p:spPr>
          <a:xfrm>
            <a:off x="1028775" y="1512757"/>
            <a:ext cx="7981604" cy="2970044"/>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400" b="1" dirty="0">
                <a:latin typeface="Arial" panose="020B0604020202020204" pitchFamily="34" charset="0"/>
                <a:ea typeface="微软雅黑" panose="020B0503020204020204" pitchFamily="34" charset="-122"/>
                <a:sym typeface="Arial" panose="020B0604020202020204" pitchFamily="34" charset="0"/>
              </a:rPr>
              <a:t>一、研究步骤：</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第一阶段：</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2018</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7</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30</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日。</a:t>
            </a:r>
            <a:endPar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第二阶段：</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1——2020</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30</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日。</a:t>
            </a:r>
            <a:endPar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第三阶段：</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2020</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9</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——2021</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r>
              <a:rPr lang="zh-CN" altLang="en-US" sz="2500"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85896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8"/>
          <p:cNvSpPr txBox="1"/>
          <p:nvPr/>
        </p:nvSpPr>
        <p:spPr>
          <a:xfrm>
            <a:off x="4845199" y="345767"/>
            <a:ext cx="4098443" cy="492443"/>
          </a:xfrm>
          <a:prstGeom prst="rect">
            <a:avLst/>
          </a:prstGeom>
          <a:noFill/>
        </p:spPr>
        <p:txBody>
          <a:bodyPr wrap="square" lIns="0" tIns="0" rIns="0" bIns="0" rtlCol="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886327" y="591989"/>
            <a:ext cx="11086097" cy="0"/>
            <a:chOff x="1028775" y="591989"/>
            <a:chExt cx="11086097" cy="0"/>
          </a:xfrm>
        </p:grpSpPr>
        <p:cxnSp>
          <p:nvCxnSpPr>
            <p:cNvPr id="89" name="直接连接符 8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14">
            <a:extLst>
              <a:ext uri="{FF2B5EF4-FFF2-40B4-BE49-F238E27FC236}">
                <a16:creationId xmlns:a16="http://schemas.microsoft.com/office/drawing/2014/main" id="{13B3EB78-E91A-49C9-8DEB-BAD1C854295A}"/>
              </a:ext>
            </a:extLst>
          </p:cNvPr>
          <p:cNvSpPr txBox="1"/>
          <p:nvPr/>
        </p:nvSpPr>
        <p:spPr>
          <a:xfrm>
            <a:off x="855908" y="1107602"/>
            <a:ext cx="11377264" cy="5978816"/>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400" b="1" dirty="0">
                <a:latin typeface="Arial" panose="020B0604020202020204" pitchFamily="34" charset="0"/>
                <a:ea typeface="微软雅黑" panose="020B0503020204020204" pitchFamily="34" charset="-122"/>
                <a:sym typeface="Arial" panose="020B0604020202020204" pitchFamily="34" charset="0"/>
              </a:rPr>
              <a:t>二、节点事件</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b="1" dirty="0"/>
              <a:t>2018</a:t>
            </a:r>
            <a:r>
              <a:rPr lang="zh-CN" altLang="zh-CN" b="1" dirty="0"/>
              <a:t>年</a:t>
            </a:r>
            <a:r>
              <a:rPr lang="en-US" altLang="zh-CN" b="1" dirty="0"/>
              <a:t>  </a:t>
            </a:r>
            <a:r>
              <a:rPr lang="zh-CN" altLang="zh-CN" b="1" dirty="0"/>
              <a:t>依托区牵手活动平台，开展课题前期探索</a:t>
            </a:r>
            <a:endParaRPr lang="en-US" altLang="zh-CN" b="1" dirty="0"/>
          </a:p>
          <a:p>
            <a:pPr>
              <a:lnSpc>
                <a:spcPct val="150000"/>
              </a:lnSpc>
            </a:pPr>
            <a:r>
              <a:rPr lang="en-US" altLang="zh-CN" sz="1600" dirty="0"/>
              <a:t>10</a:t>
            </a:r>
            <a:r>
              <a:rPr lang="zh-CN" altLang="zh-CN" sz="1600" dirty="0"/>
              <a:t>月</a:t>
            </a:r>
            <a:r>
              <a:rPr lang="en-US" altLang="zh-CN" sz="1600" dirty="0"/>
              <a:t>16</a:t>
            </a:r>
            <a:r>
              <a:rPr lang="zh-CN" altLang="zh-CN" sz="1600" dirty="0"/>
              <a:t>日，区体育优秀教师牵手活动在孟河实验小学开展</a:t>
            </a:r>
            <a:endParaRPr lang="en-US" altLang="zh-CN" sz="1600" b="1" dirty="0"/>
          </a:p>
          <a:p>
            <a:pPr>
              <a:lnSpc>
                <a:spcPct val="150000"/>
              </a:lnSpc>
            </a:pPr>
            <a:r>
              <a:rPr lang="en-US" altLang="zh-CN" sz="1600" dirty="0"/>
              <a:t>12</a:t>
            </a:r>
            <a:r>
              <a:rPr lang="zh-CN" altLang="zh-CN" sz="1600" dirty="0"/>
              <a:t>月</a:t>
            </a:r>
            <a:r>
              <a:rPr lang="en-US" altLang="zh-CN" sz="1600" dirty="0"/>
              <a:t>12</a:t>
            </a:r>
            <a:r>
              <a:rPr lang="zh-CN" altLang="zh-CN" sz="1600" dirty="0"/>
              <a:t>日，区体育优秀教师牵手活动在孟河实验小学开展以“</a:t>
            </a:r>
            <a:r>
              <a:rPr lang="en-US" altLang="zh-CN" sz="1600" dirty="0"/>
              <a:t>SPARK</a:t>
            </a:r>
            <a:r>
              <a:rPr lang="zh-CN" altLang="zh-CN" sz="1600" dirty="0"/>
              <a:t>与趣味教学”为主题的研讨活动</a:t>
            </a:r>
            <a:r>
              <a:rPr lang="en-US" altLang="zh-CN" sz="1600" dirty="0"/>
              <a:t>    </a:t>
            </a:r>
            <a:endParaRPr lang="zh-CN" altLang="zh-CN" sz="1600" dirty="0"/>
          </a:p>
          <a:p>
            <a:pPr algn="just">
              <a:lnSpc>
                <a:spcPct val="150000"/>
              </a:lnSpc>
            </a:pPr>
            <a:r>
              <a:rPr lang="en-US" altLang="zh-CN" b="1" dirty="0"/>
              <a:t>2019</a:t>
            </a:r>
            <a:r>
              <a:rPr lang="zh-CN" altLang="zh-CN" b="1" dirty="0"/>
              <a:t>年 扎实研究过程，初显研究成效</a:t>
            </a:r>
            <a:endParaRPr lang="en-US" altLang="zh-CN" b="1" dirty="0"/>
          </a:p>
          <a:p>
            <a:pPr algn="just">
              <a:lnSpc>
                <a:spcPct val="150000"/>
              </a:lnSpc>
            </a:pPr>
            <a:r>
              <a:rPr lang="en-US" altLang="zh-CN" sz="1600" dirty="0"/>
              <a:t>3</a:t>
            </a:r>
            <a:r>
              <a:rPr lang="zh-CN" altLang="zh-CN" sz="1600" dirty="0"/>
              <a:t>月</a:t>
            </a:r>
            <a:r>
              <a:rPr lang="en-US" altLang="zh-CN" sz="1600" dirty="0"/>
              <a:t>28</a:t>
            </a:r>
            <a:r>
              <a:rPr lang="zh-CN" altLang="zh-CN" sz="1600" dirty="0"/>
              <a:t>日</a:t>
            </a:r>
            <a:r>
              <a:rPr lang="zh-CN" altLang="en-US" sz="1600" dirty="0"/>
              <a:t>，</a:t>
            </a:r>
            <a:r>
              <a:rPr lang="zh-CN" altLang="zh-CN" sz="1600" dirty="0"/>
              <a:t>课题组长吕娟与大家进行了课题研究进展的交流，同时课题专家顾问孙建顺特级教师给课题研究进行了问题梳理和方向指引。</a:t>
            </a:r>
            <a:endParaRPr lang="en-US" altLang="zh-CN" sz="1600" dirty="0"/>
          </a:p>
          <a:p>
            <a:pPr algn="just">
              <a:lnSpc>
                <a:spcPct val="150000"/>
              </a:lnSpc>
            </a:pPr>
            <a:r>
              <a:rPr lang="en-US" altLang="zh-CN" sz="1600" dirty="0"/>
              <a:t>5</a:t>
            </a:r>
            <a:r>
              <a:rPr lang="zh-CN" altLang="zh-CN" sz="1600" dirty="0"/>
              <a:t>月</a:t>
            </a:r>
            <a:r>
              <a:rPr lang="en-US" altLang="zh-CN" sz="1600" dirty="0"/>
              <a:t>10</a:t>
            </a:r>
            <a:r>
              <a:rPr lang="zh-CN" altLang="zh-CN" sz="1600" dirty="0"/>
              <a:t>日</a:t>
            </a:r>
            <a:r>
              <a:rPr lang="zh-CN" altLang="en-US" sz="1600" dirty="0"/>
              <a:t>，课题组</a:t>
            </a:r>
            <a:r>
              <a:rPr lang="zh-CN" altLang="zh-CN" sz="1600" dirty="0"/>
              <a:t>围绕“运用</a:t>
            </a:r>
            <a:r>
              <a:rPr lang="en-US" altLang="zh-CN" sz="1600" dirty="0"/>
              <a:t>SPARK</a:t>
            </a:r>
            <a:r>
              <a:rPr lang="zh-CN" altLang="zh-CN" sz="1600" dirty="0"/>
              <a:t>理念优化课堂教学”主题</a:t>
            </a:r>
            <a:r>
              <a:rPr lang="zh-CN" altLang="en-US" sz="1600" dirty="0"/>
              <a:t>开展教研活动</a:t>
            </a:r>
            <a:r>
              <a:rPr lang="zh-CN" altLang="zh-CN" sz="1600" dirty="0"/>
              <a:t>。课题组长吕娟老师执教四年级《跪跳起》，特级教师孙建顺教师作了《课题研究成果的提炼与论文写作策略》讲座，本次教研活动的成功举行，既让课题组成员们开阔了课堂教学眼界，又学习了</a:t>
            </a:r>
            <a:r>
              <a:rPr lang="en-US" altLang="zh-CN" sz="1600" dirty="0"/>
              <a:t>SPARK</a:t>
            </a:r>
            <a:r>
              <a:rPr lang="zh-CN" altLang="zh-CN" sz="1600" dirty="0"/>
              <a:t>的先进理论，又提升教师论文写作能力。</a:t>
            </a:r>
            <a:endParaRPr lang="en-US" altLang="zh-CN" sz="1600" dirty="0"/>
          </a:p>
          <a:p>
            <a:pPr>
              <a:lnSpc>
                <a:spcPct val="150000"/>
              </a:lnSpc>
            </a:pPr>
            <a:r>
              <a:rPr lang="en-US" altLang="zh-CN" sz="1600" dirty="0"/>
              <a:t>5</a:t>
            </a:r>
            <a:r>
              <a:rPr lang="zh-CN" altLang="zh-CN" sz="1600" dirty="0"/>
              <a:t>月</a:t>
            </a:r>
            <a:r>
              <a:rPr lang="en-US" altLang="zh-CN" sz="1600" dirty="0"/>
              <a:t>13</a:t>
            </a:r>
            <a:r>
              <a:rPr lang="zh-CN" altLang="zh-CN" sz="1600" dirty="0"/>
              <a:t>日</a:t>
            </a:r>
            <a:r>
              <a:rPr lang="zh-CN" altLang="en-US" sz="1600" dirty="0"/>
              <a:t>，</a:t>
            </a:r>
            <a:r>
              <a:rPr lang="zh-CN" altLang="zh-CN" sz="1600" dirty="0"/>
              <a:t> 课题组长金嘉恒课题专家顾问孙建顺跟随孟河实验小学考察团队赴我校支教对接学校陕西岚皋某小学调研考察，这次活动将我们的课题研究成果进行了辐射，增进了两省之间体育文化的交流。</a:t>
            </a:r>
            <a:r>
              <a:rPr lang="zh-CN" altLang="zh-CN" sz="1600" b="1" dirty="0"/>
              <a:t> </a:t>
            </a:r>
            <a:endParaRPr lang="zh-CN" altLang="zh-CN" sz="1600" dirty="0"/>
          </a:p>
          <a:p>
            <a:pPr>
              <a:lnSpc>
                <a:spcPct val="150000"/>
              </a:lnSpc>
            </a:pPr>
            <a:r>
              <a:rPr lang="en-US" altLang="zh-CN" sz="1600" dirty="0"/>
              <a:t>11</a:t>
            </a:r>
            <a:r>
              <a:rPr lang="zh-CN" altLang="zh-CN" sz="1600" dirty="0"/>
              <a:t>月</a:t>
            </a:r>
            <a:r>
              <a:rPr lang="en-US" altLang="zh-CN" sz="1600" dirty="0"/>
              <a:t>27</a:t>
            </a:r>
            <a:r>
              <a:rPr lang="zh-CN" altLang="zh-CN" sz="1600" dirty="0"/>
              <a:t>日</a:t>
            </a:r>
            <a:r>
              <a:rPr lang="zh-CN" altLang="en-US" sz="1600" dirty="0"/>
              <a:t>，</a:t>
            </a:r>
            <a:r>
              <a:rPr lang="zh-CN" altLang="zh-CN" sz="1600" dirty="0"/>
              <a:t> 区体育优秀教师牵手活动在新华实验小学开展，课题组长吕娟老师围绕即将进行的课题中期评估向大家汇报了课题立项以来的研究进展情况、所取得的阶段性成果、研究中存在的问题及下一步研究计划等。通过本次活动，课题组成员更加明确了下一阶段课题研究的重点和自己的研究任务。</a:t>
            </a:r>
            <a:endParaRPr lang="en-US" altLang="zh-CN" sz="1600" dirty="0"/>
          </a:p>
          <a:p>
            <a:pPr>
              <a:lnSpc>
                <a:spcPct val="150000"/>
              </a:lnSpc>
            </a:pPr>
            <a:endParaRPr lang="zh-CN" altLang="zh-CN" sz="1600" dirty="0"/>
          </a:p>
        </p:txBody>
      </p:sp>
    </p:spTree>
    <p:extLst>
      <p:ext uri="{BB962C8B-B14F-4D97-AF65-F5344CB8AC3E}">
        <p14:creationId xmlns:p14="http://schemas.microsoft.com/office/powerpoint/2010/main" val="36365743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8"/>
          <p:cNvSpPr txBox="1"/>
          <p:nvPr/>
        </p:nvSpPr>
        <p:spPr>
          <a:xfrm>
            <a:off x="5138503" y="243600"/>
            <a:ext cx="3949155" cy="492443"/>
          </a:xfrm>
          <a:prstGeom prst="rect">
            <a:avLst/>
          </a:prstGeom>
          <a:noFill/>
        </p:spPr>
        <p:txBody>
          <a:bodyPr wrap="square" lIns="0" tIns="0" rIns="0" bIns="0" rtlCol="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886327" y="591989"/>
            <a:ext cx="11086097" cy="0"/>
            <a:chOff x="1028775" y="591989"/>
            <a:chExt cx="11086097" cy="0"/>
          </a:xfrm>
        </p:grpSpPr>
        <p:cxnSp>
          <p:nvCxnSpPr>
            <p:cNvPr id="89" name="直接连接符 8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14">
            <a:extLst>
              <a:ext uri="{FF2B5EF4-FFF2-40B4-BE49-F238E27FC236}">
                <a16:creationId xmlns:a16="http://schemas.microsoft.com/office/drawing/2014/main" id="{13B3EB78-E91A-49C9-8DEB-BAD1C854295A}"/>
              </a:ext>
            </a:extLst>
          </p:cNvPr>
          <p:cNvSpPr txBox="1"/>
          <p:nvPr/>
        </p:nvSpPr>
        <p:spPr>
          <a:xfrm>
            <a:off x="886327" y="963975"/>
            <a:ext cx="11231680" cy="6186309"/>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sz="2400" b="1" dirty="0"/>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2" name="图片 11" descr="QQ图片20190922194202.jpg">
            <a:extLst>
              <a:ext uri="{FF2B5EF4-FFF2-40B4-BE49-F238E27FC236}">
                <a16:creationId xmlns:a16="http://schemas.microsoft.com/office/drawing/2014/main" id="{B5FC2779-1CDD-4FD7-ACEA-95482DE54AB7}"/>
              </a:ext>
            </a:extLst>
          </p:cNvPr>
          <p:cNvPicPr>
            <a:picLocks noChangeAspect="1"/>
          </p:cNvPicPr>
          <p:nvPr/>
        </p:nvPicPr>
        <p:blipFill>
          <a:blip r:embed="rId3" cstate="print"/>
          <a:stretch>
            <a:fillRect/>
          </a:stretch>
        </p:blipFill>
        <p:spPr>
          <a:xfrm>
            <a:off x="5138504" y="1131598"/>
            <a:ext cx="3076356" cy="3584795"/>
          </a:xfrm>
          <a:prstGeom prst="ellipse">
            <a:avLst/>
          </a:prstGeom>
          <a:ln>
            <a:noFill/>
          </a:ln>
          <a:effectLst>
            <a:softEdge rad="112500"/>
          </a:effectLst>
        </p:spPr>
      </p:pic>
      <p:pic>
        <p:nvPicPr>
          <p:cNvPr id="13" name="图片 12">
            <a:extLst>
              <a:ext uri="{FF2B5EF4-FFF2-40B4-BE49-F238E27FC236}">
                <a16:creationId xmlns:a16="http://schemas.microsoft.com/office/drawing/2014/main" id="{BDB36B69-34F5-407E-BE80-6BDF559978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7772" y="1489183"/>
            <a:ext cx="3076356" cy="2893485"/>
          </a:xfrm>
          <a:prstGeom prst="rect">
            <a:avLst/>
          </a:prstGeom>
          <a:noFill/>
          <a:ln>
            <a:noFill/>
          </a:ln>
        </p:spPr>
      </p:pic>
      <p:pic>
        <p:nvPicPr>
          <p:cNvPr id="17" name="图片 16">
            <a:extLst>
              <a:ext uri="{FF2B5EF4-FFF2-40B4-BE49-F238E27FC236}">
                <a16:creationId xmlns:a16="http://schemas.microsoft.com/office/drawing/2014/main" id="{CE32F312-EC1A-4043-BBD9-41443AD1BFD5}"/>
              </a:ext>
            </a:extLst>
          </p:cNvPr>
          <p:cNvPicPr>
            <a:picLocks noChangeAspect="1"/>
          </p:cNvPicPr>
          <p:nvPr/>
        </p:nvPicPr>
        <p:blipFill>
          <a:blip r:embed="rId5"/>
          <a:stretch>
            <a:fillRect/>
          </a:stretch>
        </p:blipFill>
        <p:spPr>
          <a:xfrm>
            <a:off x="1244798" y="1672109"/>
            <a:ext cx="3698101" cy="2636733"/>
          </a:xfrm>
          <a:prstGeom prst="rect">
            <a:avLst/>
          </a:prstGeom>
        </p:spPr>
      </p:pic>
      <p:pic>
        <p:nvPicPr>
          <p:cNvPr id="18" name="图片 17">
            <a:extLst>
              <a:ext uri="{FF2B5EF4-FFF2-40B4-BE49-F238E27FC236}">
                <a16:creationId xmlns:a16="http://schemas.microsoft.com/office/drawing/2014/main" id="{B3A19CF6-52C2-4768-ADAF-5F2BF1A23E0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1531" y="4610599"/>
            <a:ext cx="3603613" cy="2407062"/>
          </a:xfrm>
          <a:prstGeom prst="rect">
            <a:avLst/>
          </a:prstGeom>
          <a:noFill/>
          <a:ln>
            <a:noFill/>
          </a:ln>
        </p:spPr>
      </p:pic>
      <p:pic>
        <p:nvPicPr>
          <p:cNvPr id="20" name="图片 19">
            <a:extLst>
              <a:ext uri="{FF2B5EF4-FFF2-40B4-BE49-F238E27FC236}">
                <a16:creationId xmlns:a16="http://schemas.microsoft.com/office/drawing/2014/main" id="{1E2E87BE-EE69-413A-933A-3465575BCFF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9240" y="4610600"/>
            <a:ext cx="4551240" cy="2407061"/>
          </a:xfrm>
          <a:prstGeom prst="rect">
            <a:avLst/>
          </a:prstGeom>
          <a:noFill/>
          <a:ln>
            <a:noFill/>
          </a:ln>
        </p:spPr>
      </p:pic>
    </p:spTree>
    <p:extLst>
      <p:ext uri="{BB962C8B-B14F-4D97-AF65-F5344CB8AC3E}">
        <p14:creationId xmlns:p14="http://schemas.microsoft.com/office/powerpoint/2010/main" val="26091674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8"/>
          <p:cNvSpPr txBox="1"/>
          <p:nvPr/>
        </p:nvSpPr>
        <p:spPr>
          <a:xfrm>
            <a:off x="5138503" y="243600"/>
            <a:ext cx="3949155" cy="492443"/>
          </a:xfrm>
          <a:prstGeom prst="rect">
            <a:avLst/>
          </a:prstGeom>
          <a:noFill/>
        </p:spPr>
        <p:txBody>
          <a:bodyPr wrap="square" lIns="0" tIns="0" rIns="0" bIns="0" rtlCol="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886327" y="591989"/>
            <a:ext cx="11086097" cy="0"/>
            <a:chOff x="1028775" y="591989"/>
            <a:chExt cx="11086097" cy="0"/>
          </a:xfrm>
        </p:grpSpPr>
        <p:cxnSp>
          <p:nvCxnSpPr>
            <p:cNvPr id="89" name="直接连接符 8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14">
            <a:extLst>
              <a:ext uri="{FF2B5EF4-FFF2-40B4-BE49-F238E27FC236}">
                <a16:creationId xmlns:a16="http://schemas.microsoft.com/office/drawing/2014/main" id="{13B3EB78-E91A-49C9-8DEB-BAD1C854295A}"/>
              </a:ext>
            </a:extLst>
          </p:cNvPr>
          <p:cNvSpPr txBox="1"/>
          <p:nvPr/>
        </p:nvSpPr>
        <p:spPr>
          <a:xfrm>
            <a:off x="596727" y="1107600"/>
            <a:ext cx="11636445" cy="5501763"/>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400" b="1" dirty="0">
                <a:latin typeface="Arial" panose="020B0604020202020204" pitchFamily="34" charset="0"/>
                <a:ea typeface="微软雅黑" panose="020B0503020204020204" pitchFamily="34" charset="-122"/>
                <a:sym typeface="Arial" panose="020B0604020202020204" pitchFamily="34" charset="0"/>
              </a:rPr>
              <a:t>三、研究措施</a:t>
            </a: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en-US" altLang="zh-CN" sz="1600" dirty="0"/>
          </a:p>
          <a:p>
            <a:pPr>
              <a:lnSpc>
                <a:spcPct val="150000"/>
              </a:lnSpc>
            </a:pPr>
            <a:endParaRPr lang="zh-CN" altLang="zh-CN" sz="1600" dirty="0"/>
          </a:p>
        </p:txBody>
      </p:sp>
      <p:graphicFrame>
        <p:nvGraphicFramePr>
          <p:cNvPr id="7" name="对象 2">
            <a:extLst>
              <a:ext uri="{FF2B5EF4-FFF2-40B4-BE49-F238E27FC236}">
                <a16:creationId xmlns:a16="http://schemas.microsoft.com/office/drawing/2014/main" id="{7AA96F1A-0E7E-42AF-8F04-21F600D60D48}"/>
              </a:ext>
            </a:extLst>
          </p:cNvPr>
          <p:cNvGraphicFramePr>
            <a:graphicFrameLocks noChangeAspect="1"/>
          </p:cNvGraphicFramePr>
          <p:nvPr>
            <p:extLst>
              <p:ext uri="{D42A27DB-BD31-4B8C-83A1-F6EECF244321}">
                <p14:modId xmlns:p14="http://schemas.microsoft.com/office/powerpoint/2010/main" val="1906961874"/>
              </p:ext>
            </p:extLst>
          </p:nvPr>
        </p:nvGraphicFramePr>
        <p:xfrm>
          <a:off x="1291333" y="2248173"/>
          <a:ext cx="8928992" cy="21763211"/>
        </p:xfrm>
        <a:graphic>
          <a:graphicData uri="http://schemas.openxmlformats.org/presentationml/2006/ole">
            <mc:AlternateContent xmlns:mc="http://schemas.openxmlformats.org/markup-compatibility/2006">
              <mc:Choice xmlns:v="urn:schemas-microsoft-com:vml" Requires="v">
                <p:oleObj spid="_x0000_s1052" r:id="rId4" imgW="4307654" imgH="11775420" progId="Word.Document.8">
                  <p:embed/>
                </p:oleObj>
              </mc:Choice>
              <mc:Fallback>
                <p:oleObj r:id="rId4" imgW="4307654" imgH="11775420"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333" y="2248173"/>
                        <a:ext cx="8928992" cy="2176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2600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8"/>
          <p:cNvSpPr txBox="1"/>
          <p:nvPr/>
        </p:nvSpPr>
        <p:spPr>
          <a:xfrm>
            <a:off x="5138503" y="243600"/>
            <a:ext cx="3949155" cy="492443"/>
          </a:xfrm>
          <a:prstGeom prst="rect">
            <a:avLst/>
          </a:prstGeom>
          <a:noFill/>
        </p:spPr>
        <p:txBody>
          <a:bodyPr wrap="square" lIns="0" tIns="0" rIns="0" bIns="0" rtlCol="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886327" y="591989"/>
            <a:ext cx="11086097" cy="0"/>
            <a:chOff x="1028775" y="591989"/>
            <a:chExt cx="11086097" cy="0"/>
          </a:xfrm>
        </p:grpSpPr>
        <p:cxnSp>
          <p:nvCxnSpPr>
            <p:cNvPr id="89" name="直接连接符 8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14">
            <a:extLst>
              <a:ext uri="{FF2B5EF4-FFF2-40B4-BE49-F238E27FC236}">
                <a16:creationId xmlns:a16="http://schemas.microsoft.com/office/drawing/2014/main" id="{13B3EB78-E91A-49C9-8DEB-BAD1C854295A}"/>
              </a:ext>
            </a:extLst>
          </p:cNvPr>
          <p:cNvSpPr txBox="1"/>
          <p:nvPr/>
        </p:nvSpPr>
        <p:spPr>
          <a:xfrm>
            <a:off x="886327" y="1084432"/>
            <a:ext cx="10873208" cy="5632311"/>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sz="2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r>
              <a:rPr lang="en-US" altLang="zh-CN" b="1" dirty="0"/>
              <a:t>1</a:t>
            </a:r>
            <a:r>
              <a:rPr lang="zh-CN" altLang="zh-CN" sz="2400" b="1" dirty="0"/>
              <a:t>．坚持理论学习，激发问题意识</a:t>
            </a:r>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zh-CN" altLang="zh-CN" sz="2400" dirty="0"/>
          </a:p>
          <a:p>
            <a:pPr algn="just"/>
            <a:endParaRPr lang="en-US" altLang="zh-CN" sz="3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a:extLst>
              <a:ext uri="{FF2B5EF4-FFF2-40B4-BE49-F238E27FC236}">
                <a16:creationId xmlns:a16="http://schemas.microsoft.com/office/drawing/2014/main" id="{C56A1580-A7F4-4C1C-8168-676D2E568043}"/>
              </a:ext>
            </a:extLst>
          </p:cNvPr>
          <p:cNvPicPr/>
          <p:nvPr/>
        </p:nvPicPr>
        <p:blipFill>
          <a:blip r:embed="rId3" cstate="print"/>
          <a:stretch>
            <a:fillRect/>
          </a:stretch>
        </p:blipFill>
        <p:spPr>
          <a:xfrm>
            <a:off x="1052593" y="2236569"/>
            <a:ext cx="5184576" cy="3328035"/>
          </a:xfrm>
          <a:prstGeom prst="ellipse">
            <a:avLst/>
          </a:prstGeom>
        </p:spPr>
      </p:pic>
      <p:pic>
        <p:nvPicPr>
          <p:cNvPr id="9" name="图片 8">
            <a:extLst>
              <a:ext uri="{FF2B5EF4-FFF2-40B4-BE49-F238E27FC236}">
                <a16:creationId xmlns:a16="http://schemas.microsoft.com/office/drawing/2014/main" id="{3817567F-15DF-4A09-8B9E-9C850382BD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7169" y="2608213"/>
            <a:ext cx="5350841" cy="3832099"/>
          </a:xfrm>
          <a:prstGeom prst="rect">
            <a:avLst/>
          </a:prstGeom>
          <a:noFill/>
          <a:ln>
            <a:noFill/>
          </a:ln>
        </p:spPr>
      </p:pic>
    </p:spTree>
    <p:extLst>
      <p:ext uri="{BB962C8B-B14F-4D97-AF65-F5344CB8AC3E}">
        <p14:creationId xmlns:p14="http://schemas.microsoft.com/office/powerpoint/2010/main" val="15088537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8"/>
          <p:cNvSpPr txBox="1"/>
          <p:nvPr/>
        </p:nvSpPr>
        <p:spPr>
          <a:xfrm>
            <a:off x="5138503" y="243600"/>
            <a:ext cx="3949155" cy="492443"/>
          </a:xfrm>
          <a:prstGeom prst="rect">
            <a:avLst/>
          </a:prstGeom>
          <a:noFill/>
        </p:spPr>
        <p:txBody>
          <a:bodyPr wrap="square" lIns="0" tIns="0" rIns="0" bIns="0" rtlCol="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886327" y="591989"/>
            <a:ext cx="11086097" cy="0"/>
            <a:chOff x="1028775" y="591989"/>
            <a:chExt cx="11086097" cy="0"/>
          </a:xfrm>
        </p:grpSpPr>
        <p:cxnSp>
          <p:nvCxnSpPr>
            <p:cNvPr id="89" name="直接连接符 8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14">
            <a:extLst>
              <a:ext uri="{FF2B5EF4-FFF2-40B4-BE49-F238E27FC236}">
                <a16:creationId xmlns:a16="http://schemas.microsoft.com/office/drawing/2014/main" id="{13B3EB78-E91A-49C9-8DEB-BAD1C854295A}"/>
              </a:ext>
            </a:extLst>
          </p:cNvPr>
          <p:cNvSpPr txBox="1"/>
          <p:nvPr/>
        </p:nvSpPr>
        <p:spPr>
          <a:xfrm>
            <a:off x="886327" y="863314"/>
            <a:ext cx="10727624" cy="6186309"/>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sz="2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400" b="1" dirty="0"/>
              <a:t>2</a:t>
            </a:r>
            <a:r>
              <a:rPr lang="zh-CN" altLang="zh-CN" sz="2400" b="1" dirty="0"/>
              <a:t>．</a:t>
            </a:r>
            <a:r>
              <a:rPr lang="zh-CN" altLang="en-US" sz="2400" b="1" dirty="0"/>
              <a:t>开展草根研讨，提高科研水平</a:t>
            </a:r>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zh-CN" altLang="zh-CN" sz="2400" dirty="0"/>
          </a:p>
          <a:p>
            <a:pPr algn="just"/>
            <a:endParaRPr lang="en-US" altLang="zh-CN" sz="3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a:extLst>
              <a:ext uri="{FF2B5EF4-FFF2-40B4-BE49-F238E27FC236}">
                <a16:creationId xmlns:a16="http://schemas.microsoft.com/office/drawing/2014/main" id="{9B9116EF-4881-4F4A-AFF6-C9CA727FE4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799" y="2627156"/>
            <a:ext cx="4936309" cy="3295762"/>
          </a:xfrm>
          <a:prstGeom prst="rect">
            <a:avLst/>
          </a:prstGeom>
          <a:noFill/>
          <a:ln>
            <a:noFill/>
          </a:ln>
        </p:spPr>
      </p:pic>
      <p:pic>
        <p:nvPicPr>
          <p:cNvPr id="11" name="图片 10">
            <a:extLst>
              <a:ext uri="{FF2B5EF4-FFF2-40B4-BE49-F238E27FC236}">
                <a16:creationId xmlns:a16="http://schemas.microsoft.com/office/drawing/2014/main" id="{A054C750-DE44-4AE5-88E1-5341CFFC30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75" y="1084432"/>
            <a:ext cx="4680519" cy="2912605"/>
          </a:xfrm>
          <a:prstGeom prst="rect">
            <a:avLst/>
          </a:prstGeom>
          <a:noFill/>
          <a:ln>
            <a:noFill/>
          </a:ln>
        </p:spPr>
      </p:pic>
      <p:sp>
        <p:nvSpPr>
          <p:cNvPr id="12" name="文本框 197639">
            <a:extLst>
              <a:ext uri="{FF2B5EF4-FFF2-40B4-BE49-F238E27FC236}">
                <a16:creationId xmlns:a16="http://schemas.microsoft.com/office/drawing/2014/main" id="{9A6B228E-CA15-4A49-8DFF-82BCB24C6DF3}"/>
              </a:ext>
            </a:extLst>
          </p:cNvPr>
          <p:cNvSpPr txBox="1"/>
          <p:nvPr/>
        </p:nvSpPr>
        <p:spPr>
          <a:xfrm>
            <a:off x="6825740" y="4266051"/>
            <a:ext cx="3887788" cy="2227263"/>
          </a:xfrm>
          <a:prstGeom prst="rect">
            <a:avLst/>
          </a:prstGeom>
          <a:noFill/>
          <a:ln w="9525">
            <a:noFill/>
          </a:ln>
        </p:spPr>
        <p:txBody>
          <a:bodyPr>
            <a:spAutoFit/>
          </a:bodyPr>
          <a:lstStyle/>
          <a:p>
            <a:r>
              <a:rPr lang="zh-CN" altLang="en-US" sz="2800" b="1" dirty="0">
                <a:solidFill>
                  <a:srgbClr val="0000FF"/>
                </a:solidFill>
                <a:latin typeface="Times New Roman" panose="02020603050405020304" pitchFamily="18" charset="0"/>
              </a:rPr>
              <a:t>建立课题管理制度</a:t>
            </a:r>
            <a:r>
              <a:rPr lang="en-US" altLang="zh-CN" sz="2800" b="1" dirty="0">
                <a:solidFill>
                  <a:srgbClr val="0000FF"/>
                </a:solidFill>
                <a:latin typeface="Times New Roman" panose="02020603050405020304" pitchFamily="18" charset="0"/>
              </a:rPr>
              <a:t>:</a:t>
            </a:r>
          </a:p>
          <a:p>
            <a:r>
              <a:rPr lang="zh-CN" altLang="en-US" sz="2800" b="1" dirty="0">
                <a:solidFill>
                  <a:srgbClr val="0000FF"/>
                </a:solidFill>
                <a:latin typeface="Times New Roman" panose="02020603050405020304" pitchFamily="18" charset="0"/>
              </a:rPr>
              <a:t>（</a:t>
            </a:r>
            <a:r>
              <a:rPr lang="en-US" altLang="zh-CN" sz="2800" b="1" dirty="0">
                <a:solidFill>
                  <a:srgbClr val="0000FF"/>
                </a:solidFill>
                <a:latin typeface="Times New Roman" panose="02020603050405020304" pitchFamily="18" charset="0"/>
              </a:rPr>
              <a:t>1</a:t>
            </a:r>
            <a:r>
              <a:rPr lang="zh-CN" altLang="en-US" sz="2800" b="1" dirty="0">
                <a:solidFill>
                  <a:srgbClr val="0000FF"/>
                </a:solidFill>
                <a:latin typeface="Times New Roman" panose="02020603050405020304" pitchFamily="18" charset="0"/>
              </a:rPr>
              <a:t>）理论学习制度</a:t>
            </a:r>
          </a:p>
          <a:p>
            <a:r>
              <a:rPr lang="zh-CN" altLang="en-US" sz="2800" b="1" dirty="0">
                <a:solidFill>
                  <a:srgbClr val="0000FF"/>
                </a:solidFill>
                <a:latin typeface="Times New Roman" panose="02020603050405020304" pitchFamily="18" charset="0"/>
              </a:rPr>
              <a:t>（</a:t>
            </a:r>
            <a:r>
              <a:rPr lang="en-US" altLang="zh-CN" sz="2800" b="1" dirty="0">
                <a:solidFill>
                  <a:srgbClr val="0000FF"/>
                </a:solidFill>
                <a:latin typeface="Times New Roman" panose="02020603050405020304" pitchFamily="18" charset="0"/>
              </a:rPr>
              <a:t>2</a:t>
            </a:r>
            <a:r>
              <a:rPr lang="zh-CN" altLang="en-US" sz="2800" b="1" dirty="0">
                <a:solidFill>
                  <a:srgbClr val="0000FF"/>
                </a:solidFill>
                <a:latin typeface="Times New Roman" panose="02020603050405020304" pitchFamily="18" charset="0"/>
              </a:rPr>
              <a:t>）教学观摩制度</a:t>
            </a:r>
          </a:p>
          <a:p>
            <a:r>
              <a:rPr lang="zh-CN" altLang="en-US" sz="2800" b="1" dirty="0">
                <a:solidFill>
                  <a:srgbClr val="0000FF"/>
                </a:solidFill>
                <a:latin typeface="Times New Roman" panose="02020603050405020304" pitchFamily="18" charset="0"/>
              </a:rPr>
              <a:t>（</a:t>
            </a:r>
            <a:r>
              <a:rPr lang="en-US" altLang="zh-CN" sz="2800" b="1" dirty="0">
                <a:solidFill>
                  <a:srgbClr val="0000FF"/>
                </a:solidFill>
                <a:latin typeface="Times New Roman" panose="02020603050405020304" pitchFamily="18" charset="0"/>
              </a:rPr>
              <a:t>3</a:t>
            </a:r>
            <a:r>
              <a:rPr lang="zh-CN" altLang="en-US" sz="2800" b="1" dirty="0">
                <a:solidFill>
                  <a:srgbClr val="0000FF"/>
                </a:solidFill>
                <a:latin typeface="Times New Roman" panose="02020603050405020304" pitchFamily="18" charset="0"/>
              </a:rPr>
              <a:t>）科研管理制度</a:t>
            </a:r>
          </a:p>
          <a:p>
            <a:r>
              <a:rPr lang="zh-CN" altLang="en-US" sz="2800" b="1" dirty="0">
                <a:solidFill>
                  <a:srgbClr val="0000FF"/>
                </a:solidFill>
                <a:latin typeface="Times New Roman" panose="02020603050405020304" pitchFamily="18" charset="0"/>
              </a:rPr>
              <a:t>（</a:t>
            </a:r>
            <a:r>
              <a:rPr lang="en-US" altLang="zh-CN" sz="2800" b="1" dirty="0">
                <a:solidFill>
                  <a:srgbClr val="0000FF"/>
                </a:solidFill>
                <a:latin typeface="Times New Roman" panose="02020603050405020304" pitchFamily="18" charset="0"/>
              </a:rPr>
              <a:t>4</a:t>
            </a:r>
            <a:r>
              <a:rPr lang="zh-CN" altLang="en-US" sz="2800" b="1" dirty="0">
                <a:solidFill>
                  <a:srgbClr val="0000FF"/>
                </a:solidFill>
                <a:latin typeface="Times New Roman" panose="02020603050405020304" pitchFamily="18" charset="0"/>
              </a:rPr>
              <a:t>）评比奖励制度</a:t>
            </a:r>
          </a:p>
        </p:txBody>
      </p:sp>
    </p:spTree>
    <p:extLst>
      <p:ext uri="{BB962C8B-B14F-4D97-AF65-F5344CB8AC3E}">
        <p14:creationId xmlns:p14="http://schemas.microsoft.com/office/powerpoint/2010/main" val="3294074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8"/>
          <p:cNvSpPr txBox="1"/>
          <p:nvPr/>
        </p:nvSpPr>
        <p:spPr>
          <a:xfrm>
            <a:off x="5138503" y="243600"/>
            <a:ext cx="3949155" cy="492443"/>
          </a:xfrm>
          <a:prstGeom prst="rect">
            <a:avLst/>
          </a:prstGeom>
          <a:noFill/>
        </p:spPr>
        <p:txBody>
          <a:bodyPr wrap="square" lIns="0" tIns="0" rIns="0" bIns="0" rtlCol="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886327" y="591989"/>
            <a:ext cx="11086097" cy="0"/>
            <a:chOff x="1028775" y="591989"/>
            <a:chExt cx="11086097" cy="0"/>
          </a:xfrm>
        </p:grpSpPr>
        <p:cxnSp>
          <p:nvCxnSpPr>
            <p:cNvPr id="89" name="直接连接符 8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14">
            <a:extLst>
              <a:ext uri="{FF2B5EF4-FFF2-40B4-BE49-F238E27FC236}">
                <a16:creationId xmlns:a16="http://schemas.microsoft.com/office/drawing/2014/main" id="{13B3EB78-E91A-49C9-8DEB-BAD1C854295A}"/>
              </a:ext>
            </a:extLst>
          </p:cNvPr>
          <p:cNvSpPr txBox="1"/>
          <p:nvPr/>
        </p:nvSpPr>
        <p:spPr>
          <a:xfrm>
            <a:off x="1116993" y="1563405"/>
            <a:ext cx="10873208" cy="5632311"/>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sz="2400" b="1" dirty="0"/>
          </a:p>
          <a:p>
            <a:pPr algn="just"/>
            <a:r>
              <a:rPr lang="en-US" altLang="zh-CN" sz="2400" b="1" dirty="0"/>
              <a:t>3</a:t>
            </a:r>
            <a:r>
              <a:rPr lang="zh-CN" altLang="zh-CN" sz="2400" b="1" dirty="0"/>
              <a:t>．聚焦课堂教学，提升专业素养</a:t>
            </a:r>
            <a:endParaRPr lang="zh-CN" altLang="zh-CN" sz="2400"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zh-CN" altLang="zh-CN" sz="2400" dirty="0"/>
          </a:p>
          <a:p>
            <a:pPr algn="just"/>
            <a:endParaRPr lang="en-US" altLang="zh-CN" sz="3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descr="QQ图片20151113094956">
            <a:extLst>
              <a:ext uri="{FF2B5EF4-FFF2-40B4-BE49-F238E27FC236}">
                <a16:creationId xmlns:a16="http://schemas.microsoft.com/office/drawing/2014/main" id="{4AC76AE0-F11D-4875-93D2-73A5F82993E5}"/>
              </a:ext>
            </a:extLst>
          </p:cNvPr>
          <p:cNvPicPr/>
          <p:nvPr/>
        </p:nvPicPr>
        <p:blipFill>
          <a:blip r:embed="rId3"/>
          <a:stretch>
            <a:fillRect/>
          </a:stretch>
        </p:blipFill>
        <p:spPr>
          <a:xfrm>
            <a:off x="1681218" y="2299896"/>
            <a:ext cx="3696110" cy="2468632"/>
          </a:xfrm>
          <a:prstGeom prst="cloud">
            <a:avLst/>
          </a:prstGeom>
        </p:spPr>
      </p:pic>
      <p:pic>
        <p:nvPicPr>
          <p:cNvPr id="2" name="图片 1">
            <a:extLst>
              <a:ext uri="{FF2B5EF4-FFF2-40B4-BE49-F238E27FC236}">
                <a16:creationId xmlns:a16="http://schemas.microsoft.com/office/drawing/2014/main" id="{8A85E482-20D9-4D15-BFE1-A0038DF8B741}"/>
              </a:ext>
            </a:extLst>
          </p:cNvPr>
          <p:cNvPicPr>
            <a:picLocks noChangeAspect="1"/>
          </p:cNvPicPr>
          <p:nvPr/>
        </p:nvPicPr>
        <p:blipFill>
          <a:blip r:embed="rId4"/>
          <a:stretch>
            <a:fillRect/>
          </a:stretch>
        </p:blipFill>
        <p:spPr>
          <a:xfrm>
            <a:off x="6358285" y="1745975"/>
            <a:ext cx="4010014" cy="2569835"/>
          </a:xfrm>
          <a:prstGeom prst="rect">
            <a:avLst/>
          </a:prstGeom>
        </p:spPr>
      </p:pic>
      <p:pic>
        <p:nvPicPr>
          <p:cNvPr id="4" name="图片 3">
            <a:extLst>
              <a:ext uri="{FF2B5EF4-FFF2-40B4-BE49-F238E27FC236}">
                <a16:creationId xmlns:a16="http://schemas.microsoft.com/office/drawing/2014/main" id="{71705640-A055-4047-AA41-715BBC554B97}"/>
              </a:ext>
            </a:extLst>
          </p:cNvPr>
          <p:cNvPicPr>
            <a:picLocks noChangeAspect="1"/>
          </p:cNvPicPr>
          <p:nvPr/>
        </p:nvPicPr>
        <p:blipFill>
          <a:blip r:embed="rId5"/>
          <a:stretch>
            <a:fillRect/>
          </a:stretch>
        </p:blipFill>
        <p:spPr>
          <a:xfrm>
            <a:off x="2857487" y="4505627"/>
            <a:ext cx="3696110" cy="2571207"/>
          </a:xfrm>
          <a:prstGeom prst="rect">
            <a:avLst/>
          </a:prstGeom>
        </p:spPr>
      </p:pic>
      <p:pic>
        <p:nvPicPr>
          <p:cNvPr id="12" name="图片 11">
            <a:extLst>
              <a:ext uri="{FF2B5EF4-FFF2-40B4-BE49-F238E27FC236}">
                <a16:creationId xmlns:a16="http://schemas.microsoft.com/office/drawing/2014/main" id="{B4292136-08D7-4F50-870B-421AA811F9E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9785" y="4490814"/>
            <a:ext cx="4010013" cy="2571207"/>
          </a:xfrm>
          <a:prstGeom prst="rect">
            <a:avLst/>
          </a:prstGeom>
          <a:noFill/>
          <a:ln>
            <a:noFill/>
          </a:ln>
        </p:spPr>
      </p:pic>
    </p:spTree>
    <p:extLst>
      <p:ext uri="{BB962C8B-B14F-4D97-AF65-F5344CB8AC3E}">
        <p14:creationId xmlns:p14="http://schemas.microsoft.com/office/powerpoint/2010/main" val="189821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8"/>
          <p:cNvSpPr txBox="1"/>
          <p:nvPr/>
        </p:nvSpPr>
        <p:spPr>
          <a:xfrm>
            <a:off x="5138503" y="243600"/>
            <a:ext cx="3949155" cy="492443"/>
          </a:xfrm>
          <a:prstGeom prst="rect">
            <a:avLst/>
          </a:prstGeom>
          <a:noFill/>
        </p:spPr>
        <p:txBody>
          <a:bodyPr wrap="square" lIns="0" tIns="0" rIns="0" bIns="0" rtlCol="0" anchor="ctr">
            <a:spAutoFit/>
          </a:bodyPr>
          <a:lstStyle/>
          <a:p>
            <a:pPr lvl="0"/>
            <a:r>
              <a:rPr lang="zh-CN" altLang="en-US"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886327" y="591989"/>
            <a:ext cx="11086097" cy="0"/>
            <a:chOff x="1028775" y="591989"/>
            <a:chExt cx="11086097" cy="0"/>
          </a:xfrm>
        </p:grpSpPr>
        <p:cxnSp>
          <p:nvCxnSpPr>
            <p:cNvPr id="89" name="直接连接符 8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14">
            <a:extLst>
              <a:ext uri="{FF2B5EF4-FFF2-40B4-BE49-F238E27FC236}">
                <a16:creationId xmlns:a16="http://schemas.microsoft.com/office/drawing/2014/main" id="{13B3EB78-E91A-49C9-8DEB-BAD1C854295A}"/>
              </a:ext>
            </a:extLst>
          </p:cNvPr>
          <p:cNvSpPr txBox="1"/>
          <p:nvPr/>
        </p:nvSpPr>
        <p:spPr>
          <a:xfrm>
            <a:off x="1099216" y="735783"/>
            <a:ext cx="10873208" cy="6370975"/>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sz="3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400" b="1" dirty="0"/>
              <a:t>4</a:t>
            </a:r>
            <a:r>
              <a:rPr lang="zh-CN" altLang="zh-CN" sz="2400" b="1" dirty="0"/>
              <a:t>．</a:t>
            </a:r>
            <a:r>
              <a:rPr lang="zh-CN" altLang="en-US" sz="2400" b="1" dirty="0"/>
              <a:t>组织研讨活动，增强反思能力</a:t>
            </a:r>
            <a:endParaRPr lang="en-US" altLang="zh-CN" sz="2400" b="1" dirty="0"/>
          </a:p>
          <a:p>
            <a:pPr algn="just"/>
            <a:endParaRPr lang="zh-CN" altLang="zh-CN" sz="2400"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zh-CN" altLang="zh-CN" sz="2400" dirty="0"/>
          </a:p>
          <a:p>
            <a:pPr algn="just"/>
            <a:endParaRPr lang="en-US" altLang="zh-CN" sz="3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 name="图片 15">
            <a:extLst>
              <a:ext uri="{FF2B5EF4-FFF2-40B4-BE49-F238E27FC236}">
                <a16:creationId xmlns:a16="http://schemas.microsoft.com/office/drawing/2014/main" id="{D83D83B7-6B9D-4F77-A06D-EC884FF484E6}"/>
              </a:ext>
            </a:extLst>
          </p:cNvPr>
          <p:cNvPicPr>
            <a:picLocks noChangeAspect="1"/>
          </p:cNvPicPr>
          <p:nvPr/>
        </p:nvPicPr>
        <p:blipFill>
          <a:blip r:embed="rId3" cstate="print"/>
          <a:stretch>
            <a:fillRect/>
          </a:stretch>
        </p:blipFill>
        <p:spPr>
          <a:xfrm>
            <a:off x="6409490" y="2248173"/>
            <a:ext cx="4688108" cy="3528392"/>
          </a:xfrm>
          <a:prstGeom prst="ellipse">
            <a:avLst/>
          </a:prstGeom>
        </p:spPr>
      </p:pic>
      <p:pic>
        <p:nvPicPr>
          <p:cNvPr id="9" name="图片 8">
            <a:extLst>
              <a:ext uri="{FF2B5EF4-FFF2-40B4-BE49-F238E27FC236}">
                <a16:creationId xmlns:a16="http://schemas.microsoft.com/office/drawing/2014/main" id="{97E54599-026E-4A92-82C9-A03594126E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17" y="1816126"/>
            <a:ext cx="4039286" cy="4824536"/>
          </a:xfrm>
          <a:prstGeom prst="rect">
            <a:avLst/>
          </a:prstGeom>
          <a:noFill/>
          <a:ln>
            <a:noFill/>
          </a:ln>
        </p:spPr>
      </p:pic>
    </p:spTree>
    <p:extLst>
      <p:ext uri="{BB962C8B-B14F-4D97-AF65-F5344CB8AC3E}">
        <p14:creationId xmlns:p14="http://schemas.microsoft.com/office/powerpoint/2010/main" val="6937701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1"/>
          <p:cNvSpPr>
            <a:spLocks/>
          </p:cNvSpPr>
          <p:nvPr/>
        </p:nvSpPr>
        <p:spPr bwMode="auto">
          <a:xfrm>
            <a:off x="230" y="399136"/>
            <a:ext cx="5498954" cy="6434378"/>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050" name="文本框 2"/>
          <p:cNvSpPr txBox="1">
            <a:spLocks noChangeArrowheads="1"/>
          </p:cNvSpPr>
          <p:nvPr>
            <p:custDataLst>
              <p:tags r:id="rId2"/>
            </p:custDataLst>
          </p:nvPr>
        </p:nvSpPr>
        <p:spPr bwMode="auto">
          <a:xfrm>
            <a:off x="26877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2098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5813895" y="3616325"/>
            <a:ext cx="4860273"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500681" y="2654982"/>
            <a:ext cx="7643866" cy="677108"/>
          </a:xfrm>
          <a:prstGeom prst="rect">
            <a:avLst/>
          </a:prstGeom>
        </p:spPr>
        <p:txBody>
          <a:bodyPr wrap="square" lIns="0" tIns="0" rIns="0" bIns="0">
            <a:spAutoFit/>
          </a:bodyPr>
          <a:lstStyle/>
          <a:p>
            <a:pPr lvl="0"/>
            <a:r>
              <a:rPr lang="zh-CN" altLang="en-US" sz="44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研究内容的展开与阶段成果</a:t>
            </a:r>
            <a:endParaRPr lang="en-US" altLang="zh-CN" sz="4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5699729" y="3616325"/>
            <a:ext cx="3127779" cy="4278094"/>
          </a:xfrm>
          <a:prstGeom prst="rect">
            <a:avLst/>
          </a:prstGeom>
          <a:noFill/>
        </p:spPr>
        <p:txBody>
          <a:bodyPr wrap="none" rtlCol="0">
            <a:spAutoFit/>
          </a:bodyPr>
          <a:lstStyle/>
          <a:p>
            <a:pPr marL="171450" lvl="1" indent="-171450">
              <a:lnSpc>
                <a:spcPct val="150000"/>
              </a:lnSpc>
              <a:buFont typeface="Arial" panose="020B0604020202020204" pitchFamily="34" charset="0"/>
              <a:buChar char="•"/>
            </a:pPr>
            <a:r>
              <a:rPr lang="zh-CN" altLang="en-US"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初步提炼了理论成果</a:t>
            </a:r>
            <a:endParaRPr lang="en-US" altLang="zh-CN"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marL="171450" lvl="1" indent="-171450">
              <a:lnSpc>
                <a:spcPct val="150000"/>
              </a:lnSpc>
              <a:buFont typeface="Arial" panose="020B0604020202020204" pitchFamily="34" charset="0"/>
              <a:buChar char="•"/>
            </a:pPr>
            <a:r>
              <a:rPr lang="zh-CN" altLang="en-US"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初步转变了教师的教</a:t>
            </a:r>
            <a:endParaRPr lang="en-US" altLang="zh-CN"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marL="171450" lvl="1" indent="-171450">
              <a:lnSpc>
                <a:spcPct val="150000"/>
              </a:lnSpc>
              <a:buFont typeface="Arial" panose="020B0604020202020204" pitchFamily="34" charset="0"/>
              <a:buChar char="•"/>
            </a:pPr>
            <a:endParaRPr lang="en-US" altLang="zh-CN" sz="2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marL="171450" lvl="1" indent="-171450">
              <a:buFont typeface="Arial" panose="020B0604020202020204" pitchFamily="34" charset="0"/>
              <a:buChar char="•"/>
            </a:pPr>
            <a:endParaRPr lang="en-US" altLang="zh-CN"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marL="171450" lvl="1" indent="-171450">
              <a:buFont typeface="Arial" panose="020B0604020202020204" pitchFamily="34" charset="0"/>
              <a:buChar char="•"/>
            </a:pPr>
            <a:endParaRPr lang="en-US" altLang="zh-CN" sz="2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marL="171450" lvl="1" indent="-171450">
              <a:buFont typeface="Arial" panose="020B0604020202020204" pitchFamily="34" charset="0"/>
              <a:buChar char="•"/>
            </a:pPr>
            <a:endParaRPr lang="en-US" altLang="zh-CN" sz="2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marL="171450" lvl="1" indent="-171450">
              <a:buFont typeface="Arial" panose="020B0604020202020204" pitchFamily="34" charset="0"/>
              <a:buChar char="•"/>
            </a:pPr>
            <a:endParaRPr lang="en-US" altLang="zh-CN" sz="2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marL="171450" lvl="1" indent="-171450">
              <a:buFont typeface="Arial" panose="020B0604020202020204" pitchFamily="34" charset="0"/>
              <a:buChar char="•"/>
            </a:pPr>
            <a:endParaRPr lang="en-US" altLang="zh-CN" sz="2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marL="171450" lvl="1" indent="-171450">
              <a:buFont typeface="Arial" panose="020B0604020202020204" pitchFamily="34" charset="0"/>
              <a:buChar char="•"/>
            </a:pP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a:extLst>
              <a:ext uri="{FF2B5EF4-FFF2-40B4-BE49-F238E27FC236}">
                <a16:creationId xmlns:a16="http://schemas.microsoft.com/office/drawing/2014/main" id="{A184C19F-D71F-469C-821D-CC0F520423E8}"/>
              </a:ext>
            </a:extLst>
          </p:cNvPr>
          <p:cNvSpPr txBox="1"/>
          <p:nvPr/>
        </p:nvSpPr>
        <p:spPr>
          <a:xfrm>
            <a:off x="5699729" y="4815660"/>
            <a:ext cx="3127779" cy="461665"/>
          </a:xfrm>
          <a:prstGeom prst="rect">
            <a:avLst/>
          </a:prstGeom>
          <a:noFill/>
        </p:spPr>
        <p:txBody>
          <a:bodyPr wrap="none" rtlCol="0">
            <a:spAutoFit/>
          </a:bodyPr>
          <a:lstStyle/>
          <a:p>
            <a:pPr marL="171450" lvl="1" indent="-171450">
              <a:buFont typeface="Arial" panose="020B0604020202020204" pitchFamily="34" charset="0"/>
              <a:buChar char="•"/>
            </a:pPr>
            <a:r>
              <a:rPr lang="zh-CN" altLang="en-US"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初步转变了学生的学</a:t>
            </a:r>
            <a:endParaRPr lang="en-US" altLang="zh-CN" sz="2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5887358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4512987" y="245666"/>
            <a:ext cx="4988222" cy="430887"/>
          </a:xfrm>
          <a:prstGeom prst="rect">
            <a:avLst/>
          </a:prstGeom>
          <a:noFill/>
        </p:spPr>
        <p:txBody>
          <a:bodyPr wrap="square" lIns="0" tIns="0" rIns="0" bIns="0" rtlCol="0" anchor="ctr">
            <a:spAutoFit/>
          </a:bodyPr>
          <a:lstStyle/>
          <a:p>
            <a:pPr lvl="0"/>
            <a:r>
              <a:rPr lang="zh-CN" alt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研究内容展开与阶段成果</a:t>
            </a: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96C408F-CAFB-4A00-8778-F78DC57207C6}"/>
              </a:ext>
            </a:extLst>
          </p:cNvPr>
          <p:cNvSpPr/>
          <p:nvPr/>
        </p:nvSpPr>
        <p:spPr>
          <a:xfrm>
            <a:off x="886327" y="741865"/>
            <a:ext cx="10799632" cy="633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a:extLst>
              <a:ext uri="{FF2B5EF4-FFF2-40B4-BE49-F238E27FC236}">
                <a16:creationId xmlns:a16="http://schemas.microsoft.com/office/drawing/2014/main" id="{8038EB06-8AE0-4FAB-A350-7A4EFAC50137}"/>
              </a:ext>
            </a:extLst>
          </p:cNvPr>
          <p:cNvSpPr txBox="1"/>
          <p:nvPr/>
        </p:nvSpPr>
        <p:spPr>
          <a:xfrm>
            <a:off x="1172791" y="1671270"/>
            <a:ext cx="10016135" cy="3995966"/>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000" b="1" dirty="0">
                <a:latin typeface="Arial" panose="020B0604020202020204" pitchFamily="34" charset="0"/>
                <a:ea typeface="微软雅黑" panose="020B0503020204020204" pitchFamily="34" charset="-122"/>
                <a:sym typeface="Arial" panose="020B0604020202020204" pitchFamily="34" charset="0"/>
              </a:rPr>
              <a:t>（一）通过文献研究初步梳理了美国</a:t>
            </a:r>
            <a:r>
              <a:rPr lang="en-US" altLang="zh-CN" sz="2000" b="1" dirty="0">
                <a:latin typeface="Arial" panose="020B0604020202020204" pitchFamily="34" charset="0"/>
                <a:ea typeface="微软雅黑" panose="020B0503020204020204" pitchFamily="34" charset="-122"/>
                <a:sym typeface="Arial" panose="020B0604020202020204" pitchFamily="34" charset="0"/>
              </a:rPr>
              <a:t>SPARK</a:t>
            </a:r>
            <a:r>
              <a:rPr lang="zh-CN" altLang="en-US" sz="2000" b="1" dirty="0">
                <a:latin typeface="Arial" panose="020B0604020202020204" pitchFamily="34" charset="0"/>
                <a:ea typeface="微软雅黑" panose="020B0503020204020204" pitchFamily="34" charset="-122"/>
                <a:sym typeface="Arial" panose="020B0604020202020204" pitchFamily="34" charset="0"/>
              </a:rPr>
              <a:t>课程理论：</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just">
              <a:lnSpc>
                <a:spcPct val="200000"/>
              </a:lnSpc>
            </a:pPr>
            <a:r>
              <a:rPr lang="en-US" altLang="zh-CN" b="1" i="1" dirty="0">
                <a:latin typeface="Arial" panose="020B0604020202020204" pitchFamily="34" charset="0"/>
                <a:ea typeface="微软雅黑" panose="020B0503020204020204" pitchFamily="34" charset="-122"/>
                <a:sym typeface="Arial" panose="020B0604020202020204" pitchFamily="34" charset="0"/>
              </a:rPr>
              <a:t>1.SPARK</a:t>
            </a:r>
            <a:r>
              <a:rPr lang="zh-CN" altLang="en-US" b="1" i="1" dirty="0">
                <a:latin typeface="Arial" panose="020B0604020202020204" pitchFamily="34" charset="0"/>
                <a:ea typeface="微软雅黑" panose="020B0503020204020204" pitchFamily="34" charset="-122"/>
                <a:sym typeface="Arial" panose="020B0604020202020204" pitchFamily="34" charset="0"/>
              </a:rPr>
              <a:t>课程目标： </a:t>
            </a:r>
            <a:r>
              <a:rPr lang="zh-CN" altLang="en-US" i="1" dirty="0">
                <a:latin typeface="Arial" panose="020B0604020202020204" pitchFamily="34" charset="0"/>
                <a:ea typeface="微软雅黑" panose="020B0503020204020204" pitchFamily="34" charset="-122"/>
                <a:sym typeface="Arial" panose="020B0604020202020204" pitchFamily="34" charset="0"/>
              </a:rPr>
              <a:t>与我校课程目标大体一致</a:t>
            </a:r>
            <a:endParaRPr lang="en-US" altLang="zh-CN" i="1" dirty="0">
              <a:latin typeface="Arial" panose="020B0604020202020204" pitchFamily="34" charset="0"/>
              <a:ea typeface="微软雅黑" panose="020B0503020204020204" pitchFamily="34" charset="-122"/>
              <a:sym typeface="Arial" panose="020B0604020202020204" pitchFamily="34" charset="0"/>
            </a:endParaRPr>
          </a:p>
          <a:p>
            <a:pPr algn="just">
              <a:lnSpc>
                <a:spcPct val="200000"/>
              </a:lnSpc>
            </a:pPr>
            <a:r>
              <a:rPr lang="en-US" altLang="zh-CN" b="1" i="1" dirty="0">
                <a:latin typeface="Arial" panose="020B0604020202020204" pitchFamily="34" charset="0"/>
                <a:ea typeface="微软雅黑" panose="020B0503020204020204" pitchFamily="34" charset="-122"/>
                <a:sym typeface="Arial" panose="020B0604020202020204" pitchFamily="34" charset="0"/>
              </a:rPr>
              <a:t>2.SPARK </a:t>
            </a:r>
            <a:r>
              <a:rPr lang="zh-CN" altLang="en-US" b="1" i="1" dirty="0">
                <a:latin typeface="Arial" panose="020B0604020202020204" pitchFamily="34" charset="0"/>
                <a:ea typeface="微软雅黑" panose="020B0503020204020204" pitchFamily="34" charset="-122"/>
                <a:sym typeface="Arial" panose="020B0604020202020204" pitchFamily="34" charset="0"/>
              </a:rPr>
              <a:t>课程结构：</a:t>
            </a:r>
            <a:r>
              <a:rPr lang="zh-CN" altLang="en-US" dirty="0">
                <a:latin typeface="Arial" panose="020B0604020202020204" pitchFamily="34" charset="0"/>
                <a:ea typeface="微软雅黑" panose="020B0503020204020204" pitchFamily="34" charset="-122"/>
                <a:sym typeface="Arial" panose="020B0604020202020204" pitchFamily="34" charset="0"/>
              </a:rPr>
              <a:t> 学校体育课程、行为自我管理课程、教师培训</a:t>
            </a:r>
            <a:endParaRPr lang="en-US" altLang="zh-CN" b="1" i="1" dirty="0">
              <a:latin typeface="Arial" panose="020B0604020202020204" pitchFamily="34" charset="0"/>
              <a:ea typeface="微软雅黑" panose="020B0503020204020204" pitchFamily="34" charset="-122"/>
              <a:sym typeface="Arial" panose="020B0604020202020204" pitchFamily="34" charset="0"/>
            </a:endParaRPr>
          </a:p>
          <a:p>
            <a:pPr algn="just">
              <a:lnSpc>
                <a:spcPct val="200000"/>
              </a:lnSpc>
            </a:pPr>
            <a:r>
              <a:rPr lang="en-US" altLang="zh-CN" b="1" i="1" dirty="0">
                <a:latin typeface="Arial" panose="020B0604020202020204" pitchFamily="34" charset="0"/>
                <a:ea typeface="微软雅黑" panose="020B0503020204020204" pitchFamily="34" charset="-122"/>
                <a:sym typeface="Arial" panose="020B0604020202020204" pitchFamily="34" charset="0"/>
              </a:rPr>
              <a:t>3.SPARK </a:t>
            </a:r>
            <a:r>
              <a:rPr lang="zh-CN" altLang="en-US" b="1" i="1" dirty="0">
                <a:latin typeface="Arial" panose="020B0604020202020204" pitchFamily="34" charset="0"/>
                <a:ea typeface="微软雅黑" panose="020B0503020204020204" pitchFamily="34" charset="-122"/>
                <a:sym typeface="Arial" panose="020B0604020202020204" pitchFamily="34" charset="0"/>
              </a:rPr>
              <a:t>课程特征：</a:t>
            </a:r>
            <a:r>
              <a:rPr lang="zh-CN" altLang="en-US" dirty="0">
                <a:latin typeface="Arial" panose="020B0604020202020204" pitchFamily="34" charset="0"/>
                <a:ea typeface="微软雅黑" panose="020B0503020204020204" pitchFamily="34" charset="-122"/>
                <a:sym typeface="Arial" panose="020B0604020202020204" pitchFamily="34" charset="0"/>
              </a:rPr>
              <a:t>创新性、趣味性、科学性、教育性、终身性</a:t>
            </a:r>
            <a:endParaRPr lang="en-US" altLang="zh-CN" b="1" i="1" dirty="0">
              <a:latin typeface="Arial" panose="020B0604020202020204" pitchFamily="34" charset="0"/>
              <a:ea typeface="微软雅黑" panose="020B0503020204020204" pitchFamily="34" charset="-122"/>
              <a:sym typeface="Arial" panose="020B0604020202020204" pitchFamily="34" charset="0"/>
            </a:endParaRPr>
          </a:p>
          <a:p>
            <a:pPr algn="just">
              <a:lnSpc>
                <a:spcPct val="200000"/>
              </a:lnSpc>
            </a:pPr>
            <a:r>
              <a:rPr lang="en-US" altLang="zh-CN" b="1" i="1" dirty="0">
                <a:latin typeface="Arial" panose="020B0604020202020204" pitchFamily="34" charset="0"/>
                <a:ea typeface="微软雅黑" panose="020B0503020204020204" pitchFamily="34" charset="-122"/>
                <a:sym typeface="Arial" panose="020B0604020202020204" pitchFamily="34" charset="0"/>
              </a:rPr>
              <a:t>4.SPARK</a:t>
            </a:r>
            <a:r>
              <a:rPr lang="zh-CN" altLang="en-US" b="1" i="1" dirty="0">
                <a:latin typeface="Arial" panose="020B0604020202020204" pitchFamily="34" charset="0"/>
                <a:ea typeface="微软雅黑" panose="020B0503020204020204" pitchFamily="34" charset="-122"/>
                <a:sym typeface="Arial" panose="020B0604020202020204" pitchFamily="34" charset="0"/>
              </a:rPr>
              <a:t>课程教学：</a:t>
            </a:r>
            <a:r>
              <a:rPr lang="zh-CN" altLang="en-US" dirty="0">
                <a:latin typeface="Arial" panose="020B0604020202020204" pitchFamily="34" charset="0"/>
                <a:ea typeface="微软雅黑" panose="020B0503020204020204" pitchFamily="34" charset="-122"/>
                <a:sym typeface="Arial" panose="020B0604020202020204" pitchFamily="34" charset="0"/>
              </a:rPr>
              <a:t>明确边界与规则、即刻开始热身、始终信号明显、全体参与、</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lnSpc>
                <a:spcPct val="200000"/>
              </a:lnSpc>
            </a:pPr>
            <a:r>
              <a:rPr lang="en-US" altLang="zh-CN" dirty="0">
                <a:latin typeface="Arial" panose="020B0604020202020204" pitchFamily="34" charset="0"/>
                <a:ea typeface="微软雅黑" panose="020B0503020204020204" pitchFamily="34" charset="-122"/>
                <a:sym typeface="Arial" panose="020B0604020202020204" pitchFamily="34" charset="0"/>
              </a:rPr>
              <a:t>                                 </a:t>
            </a:r>
            <a:r>
              <a:rPr lang="zh-CN" altLang="en-US" dirty="0">
                <a:latin typeface="Arial" panose="020B0604020202020204" pitchFamily="34" charset="0"/>
                <a:ea typeface="微软雅黑" panose="020B0503020204020204" pitchFamily="34" charset="-122"/>
                <a:sym typeface="Arial" panose="020B0604020202020204" pitchFamily="34" charset="0"/>
              </a:rPr>
              <a:t>教学提示简明、及时监控与反馈</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lnSpc>
                <a:spcPct val="200000"/>
              </a:lnSpc>
            </a:pPr>
            <a:r>
              <a:rPr lang="en-US" altLang="zh-CN" b="1" i="1" dirty="0">
                <a:latin typeface="Arial" panose="020B0604020202020204" pitchFamily="34" charset="0"/>
                <a:ea typeface="微软雅黑" panose="020B0503020204020204" pitchFamily="34" charset="-122"/>
                <a:sym typeface="Arial" panose="020B0604020202020204" pitchFamily="34" charset="0"/>
              </a:rPr>
              <a:t>5.SPARK</a:t>
            </a:r>
            <a:r>
              <a:rPr lang="zh-CN" altLang="en-US" b="1" i="1" dirty="0">
                <a:latin typeface="Arial" panose="020B0604020202020204" pitchFamily="34" charset="0"/>
                <a:ea typeface="微软雅黑" panose="020B0503020204020204" pitchFamily="34" charset="-122"/>
                <a:sym typeface="Arial" panose="020B0604020202020204" pitchFamily="34" charset="0"/>
              </a:rPr>
              <a:t>课程评价：</a:t>
            </a:r>
            <a:r>
              <a:rPr lang="zh-CN" altLang="en-US" dirty="0">
                <a:latin typeface="Arial" panose="020B0604020202020204" pitchFamily="34" charset="0"/>
                <a:ea typeface="微软雅黑" panose="020B0503020204020204" pitchFamily="34" charset="-122"/>
                <a:sym typeface="Arial" panose="020B0604020202020204" pitchFamily="34" charset="0"/>
              </a:rPr>
              <a:t>注重对学生的激励和赏识，多采用发展性评价和过程性评价</a:t>
            </a:r>
            <a:endParaRPr lang="en-US" altLang="zh-CN" b="1" i="1"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a:t>
            </a:r>
          </a:p>
        </p:txBody>
      </p:sp>
      <p:sp>
        <p:nvSpPr>
          <p:cNvPr id="24" name="TextBox 8">
            <a:extLst>
              <a:ext uri="{FF2B5EF4-FFF2-40B4-BE49-F238E27FC236}">
                <a16:creationId xmlns:a16="http://schemas.microsoft.com/office/drawing/2014/main" id="{FDE2C7EC-C2D6-483F-8300-DE64DFDFB882}"/>
              </a:ext>
            </a:extLst>
          </p:cNvPr>
          <p:cNvSpPr txBox="1"/>
          <p:nvPr/>
        </p:nvSpPr>
        <p:spPr>
          <a:xfrm>
            <a:off x="963790" y="991124"/>
            <a:ext cx="5040560" cy="430887"/>
          </a:xfrm>
          <a:prstGeom prst="rect">
            <a:avLst/>
          </a:prstGeom>
          <a:noFill/>
        </p:spPr>
        <p:txBody>
          <a:bodyPr wrap="square" lIns="0" tIns="0" rIns="0" bIns="0" rtlCol="0" anchor="ctr">
            <a:spAutoFit/>
          </a:bodyPr>
          <a:lstStyle/>
          <a:p>
            <a:pPr lvl="0"/>
            <a:r>
              <a:rPr lang="zh-CN" alt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一、初步提炼了理论成果</a:t>
            </a: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471900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41"/>
          <p:cNvSpPr>
            <a:spLocks/>
          </p:cNvSpPr>
          <p:nvPr/>
        </p:nvSpPr>
        <p:spPr bwMode="auto">
          <a:xfrm>
            <a:off x="230" y="399136"/>
            <a:ext cx="5498954" cy="6434378"/>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1" name="Freeform 41"/>
          <p:cNvSpPr>
            <a:spLocks/>
          </p:cNvSpPr>
          <p:nvPr/>
        </p:nvSpPr>
        <p:spPr bwMode="auto">
          <a:xfrm>
            <a:off x="2203229" y="491220"/>
            <a:ext cx="3369027" cy="3942131"/>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E46633">
              <a:alpha val="80000"/>
            </a:srgbClr>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2" name="Freeform 41"/>
          <p:cNvSpPr>
            <a:spLocks/>
          </p:cNvSpPr>
          <p:nvPr/>
        </p:nvSpPr>
        <p:spPr bwMode="auto">
          <a:xfrm>
            <a:off x="628079" y="2697869"/>
            <a:ext cx="2443647" cy="2859334"/>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E5355B">
              <a:alpha val="80000"/>
            </a:srgbClr>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3" name="Freeform 41"/>
          <p:cNvSpPr>
            <a:spLocks/>
          </p:cNvSpPr>
          <p:nvPr/>
        </p:nvSpPr>
        <p:spPr bwMode="auto">
          <a:xfrm>
            <a:off x="2276476" y="2985948"/>
            <a:ext cx="3033194" cy="3549170"/>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4">
              <a:alpha val="80000"/>
            </a:schemeClr>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1" name="MH_Number_1"/>
          <p:cNvSpPr/>
          <p:nvPr>
            <p:custDataLst>
              <p:tags r:id="rId1"/>
            </p:custDataLst>
          </p:nvPr>
        </p:nvSpPr>
        <p:spPr>
          <a:xfrm>
            <a:off x="7274700" y="2042091"/>
            <a:ext cx="379667" cy="37966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2"/>
            </p:custDataLst>
          </p:nvPr>
        </p:nvSpPr>
        <p:spPr>
          <a:xfrm>
            <a:off x="7892215" y="2022739"/>
            <a:ext cx="350571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2531" dirty="0">
                <a:solidFill>
                  <a:schemeClr val="accent1"/>
                </a:solidFill>
                <a:latin typeface="Arial" panose="020B0604020202020204" pitchFamily="34" charset="0"/>
                <a:ea typeface="微软雅黑" panose="020B0503020204020204" pitchFamily="34" charset="-122"/>
                <a:sym typeface="Arial" panose="020B0604020202020204" pitchFamily="34" charset="0"/>
              </a:rPr>
              <a:t>课题的基本情况</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2"/>
          <p:cNvSpPr/>
          <p:nvPr>
            <p:custDataLst>
              <p:tags r:id="rId3"/>
            </p:custDataLst>
          </p:nvPr>
        </p:nvSpPr>
        <p:spPr>
          <a:xfrm>
            <a:off x="7274700" y="3127305"/>
            <a:ext cx="379667" cy="37966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4"/>
            </p:custDataLst>
          </p:nvPr>
        </p:nvSpPr>
        <p:spPr>
          <a:xfrm>
            <a:off x="7892215" y="3146904"/>
            <a:ext cx="2251181"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531"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253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3"/>
          <p:cNvSpPr/>
          <p:nvPr>
            <p:custDataLst>
              <p:tags r:id="rId5"/>
            </p:custDataLst>
          </p:nvPr>
        </p:nvSpPr>
        <p:spPr>
          <a:xfrm>
            <a:off x="7274700" y="4212519"/>
            <a:ext cx="379667" cy="379667"/>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6"/>
            </p:custDataLst>
          </p:nvPr>
        </p:nvSpPr>
        <p:spPr>
          <a:xfrm>
            <a:off x="7892215" y="4219869"/>
            <a:ext cx="418076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531"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研究内容的展开与阶段成果</a:t>
            </a:r>
            <a:endParaRPr lang="en-US" altLang="zh-CN" sz="253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Number_4"/>
          <p:cNvSpPr/>
          <p:nvPr>
            <p:custDataLst>
              <p:tags r:id="rId7"/>
            </p:custDataLst>
          </p:nvPr>
        </p:nvSpPr>
        <p:spPr>
          <a:xfrm>
            <a:off x="7274700" y="5103001"/>
            <a:ext cx="379667" cy="379667"/>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09"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8"/>
            </p:custDataLst>
          </p:nvPr>
        </p:nvSpPr>
        <p:spPr>
          <a:xfrm>
            <a:off x="7892215" y="5098101"/>
            <a:ext cx="2251181"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531" dirty="0">
                <a:solidFill>
                  <a:schemeClr val="accent4"/>
                </a:solidFill>
                <a:latin typeface="Arial" panose="020B0604020202020204" pitchFamily="34" charset="0"/>
                <a:ea typeface="微软雅黑" panose="020B0503020204020204" pitchFamily="34" charset="-122"/>
                <a:sym typeface="Arial" panose="020B0604020202020204" pitchFamily="34" charset="0"/>
              </a:rPr>
              <a:t>问题与思考</a:t>
            </a:r>
          </a:p>
        </p:txBody>
      </p:sp>
      <p:sp>
        <p:nvSpPr>
          <p:cNvPr id="19" name="MH_Others_1"/>
          <p:cNvSpPr txBox="1"/>
          <p:nvPr>
            <p:custDataLst>
              <p:tags r:id="rId9"/>
            </p:custDataLst>
          </p:nvPr>
        </p:nvSpPr>
        <p:spPr>
          <a:xfrm>
            <a:off x="1240497" y="2431950"/>
            <a:ext cx="2626654" cy="1107996"/>
          </a:xfrm>
          <a:prstGeom prst="rect">
            <a:avLst/>
          </a:prstGeom>
          <a:noFill/>
        </p:spPr>
        <p:txBody>
          <a:bodyPr vert="horz" wrap="square" lIns="0" tIns="0" rIns="0" bIns="0" rtlCol="0" anchor="ctr" anchorCtr="0">
            <a:spAutoFit/>
          </a:bodyPr>
          <a:lstStyle/>
          <a:p>
            <a:pPr algn="ctr"/>
            <a:r>
              <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0" name="MH_Others_2"/>
          <p:cNvSpPr txBox="1"/>
          <p:nvPr>
            <p:custDataLst>
              <p:tags r:id="rId10"/>
            </p:custDataLst>
          </p:nvPr>
        </p:nvSpPr>
        <p:spPr>
          <a:xfrm>
            <a:off x="1388815" y="3609695"/>
            <a:ext cx="2330017" cy="492443"/>
          </a:xfrm>
          <a:prstGeom prst="rect">
            <a:avLst/>
          </a:prstGeom>
          <a:noFill/>
        </p:spPr>
        <p:txBody>
          <a:bodyPr vert="horz" wrap="square" lIns="0" tIns="0" rIns="0" bIns="0">
            <a:spAutoFit/>
          </a:bodyPr>
          <a:lstStyle/>
          <a:p>
            <a:pPr algn="ctr">
              <a:defRPr/>
            </a:pP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8815946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4485159" y="240686"/>
            <a:ext cx="4658860" cy="430887"/>
          </a:xfrm>
          <a:prstGeom prst="rect">
            <a:avLst/>
          </a:prstGeom>
          <a:noFill/>
        </p:spPr>
        <p:txBody>
          <a:bodyPr wrap="square" lIns="0" tIns="0" rIns="0" bIns="0" rtlCol="0" anchor="ctr">
            <a:spAutoFit/>
          </a:bodyPr>
          <a:lstStyle/>
          <a:p>
            <a:pPr lvl="0"/>
            <a:r>
              <a:rPr lang="zh-CN" alt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研究内容展开与阶段成果</a:t>
            </a: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96C408F-CAFB-4A00-8778-F78DC57207C6}"/>
              </a:ext>
            </a:extLst>
          </p:cNvPr>
          <p:cNvSpPr/>
          <p:nvPr/>
        </p:nvSpPr>
        <p:spPr>
          <a:xfrm>
            <a:off x="886327" y="741865"/>
            <a:ext cx="10799632" cy="6330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a:extLst>
              <a:ext uri="{FF2B5EF4-FFF2-40B4-BE49-F238E27FC236}">
                <a16:creationId xmlns:a16="http://schemas.microsoft.com/office/drawing/2014/main" id="{3E0F81F7-86CC-4CEB-A199-BA6D623940E0}"/>
              </a:ext>
            </a:extLst>
          </p:cNvPr>
          <p:cNvSpPr txBox="1"/>
          <p:nvPr/>
        </p:nvSpPr>
        <p:spPr>
          <a:xfrm>
            <a:off x="1388815" y="1115402"/>
            <a:ext cx="8640960" cy="307777"/>
          </a:xfrm>
          <a:prstGeom prst="rect">
            <a:avLst/>
          </a:prstGeom>
          <a:noFill/>
        </p:spPr>
        <p:txBody>
          <a:bodyPr wrap="square" lIns="0" tIns="0" rIns="0" bIns="0" rtlCol="0" anchor="ctr">
            <a:spAutoFit/>
          </a:bodyPr>
          <a:lstStyle/>
          <a:p>
            <a:pPr lvl="0"/>
            <a:r>
              <a:rPr lang="en-US" altLang="zh-CN" sz="2000" b="1" dirty="0"/>
              <a:t>(</a:t>
            </a:r>
            <a:r>
              <a:rPr lang="zh-CN" altLang="en-US" sz="2000" b="1" dirty="0"/>
              <a:t>二</a:t>
            </a:r>
            <a:r>
              <a:rPr lang="en-US" altLang="zh-CN" sz="2000" b="1" dirty="0"/>
              <a:t>) </a:t>
            </a:r>
            <a:r>
              <a:rPr lang="zh-CN" altLang="en-US" sz="2000" b="1" dirty="0"/>
              <a:t>、</a:t>
            </a:r>
            <a:r>
              <a:rPr lang="en-US" altLang="zh-CN" sz="2000" b="1" dirty="0"/>
              <a:t>(</a:t>
            </a:r>
            <a:r>
              <a:rPr lang="zh-CN" altLang="zh-CN" sz="2000" b="1" dirty="0"/>
              <a:t>三</a:t>
            </a:r>
            <a:r>
              <a:rPr lang="en-US" altLang="zh-CN" sz="2000" b="1" dirty="0"/>
              <a:t>)</a:t>
            </a:r>
            <a:r>
              <a:rPr lang="zh-CN" altLang="zh-CN" sz="2000" b="1" dirty="0"/>
              <a:t> </a:t>
            </a:r>
            <a:r>
              <a:rPr lang="zh-CN" altLang="en-US" sz="2000" b="1" dirty="0"/>
              <a:t>通过问卷调查与访谈了</a:t>
            </a:r>
            <a:r>
              <a:rPr lang="zh-CN" altLang="zh-CN" sz="2000" b="1" dirty="0"/>
              <a:t>解了现状</a:t>
            </a:r>
            <a:r>
              <a:rPr lang="zh-CN" altLang="en-US" sz="2000" b="1" dirty="0"/>
              <a:t>，</a:t>
            </a:r>
            <a:r>
              <a:rPr lang="zh-CN" altLang="zh-CN" sz="2000" b="1" dirty="0"/>
              <a:t>剖析了优势</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a:extLst>
              <a:ext uri="{FF2B5EF4-FFF2-40B4-BE49-F238E27FC236}">
                <a16:creationId xmlns:a16="http://schemas.microsoft.com/office/drawing/2014/main" id="{C360C4D2-CEE9-4E58-B095-419688FA0C84}"/>
              </a:ext>
            </a:extLst>
          </p:cNvPr>
          <p:cNvPicPr>
            <a:picLocks noChangeAspect="1"/>
          </p:cNvPicPr>
          <p:nvPr/>
        </p:nvPicPr>
        <p:blipFill>
          <a:blip r:embed="rId3"/>
          <a:stretch>
            <a:fillRect/>
          </a:stretch>
        </p:blipFill>
        <p:spPr>
          <a:xfrm>
            <a:off x="1388815" y="1646842"/>
            <a:ext cx="9450004" cy="5544616"/>
          </a:xfrm>
          <a:prstGeom prst="rect">
            <a:avLst/>
          </a:prstGeom>
        </p:spPr>
      </p:pic>
    </p:spTree>
    <p:extLst>
      <p:ext uri="{BB962C8B-B14F-4D97-AF65-F5344CB8AC3E}">
        <p14:creationId xmlns:p14="http://schemas.microsoft.com/office/powerpoint/2010/main" val="402181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4390523" y="231950"/>
            <a:ext cx="5039247" cy="430887"/>
          </a:xfrm>
          <a:prstGeom prst="rect">
            <a:avLst/>
          </a:prstGeom>
          <a:noFill/>
        </p:spPr>
        <p:txBody>
          <a:bodyPr wrap="square" lIns="0" tIns="0" rIns="0" bIns="0" rtlCol="0" anchor="ctr">
            <a:spAutoFit/>
          </a:bodyPr>
          <a:lstStyle/>
          <a:p>
            <a:pPr lvl="0"/>
            <a:r>
              <a:rPr lang="zh-CN" alt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研究内容展开与阶段成果</a:t>
            </a: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20">
            <a:extLst>
              <a:ext uri="{FF2B5EF4-FFF2-40B4-BE49-F238E27FC236}">
                <a16:creationId xmlns:a16="http://schemas.microsoft.com/office/drawing/2014/main" id="{27AE1EFB-B96A-48DA-9CDF-5FAB67AA5A0D}"/>
              </a:ext>
            </a:extLst>
          </p:cNvPr>
          <p:cNvSpPr/>
          <p:nvPr/>
        </p:nvSpPr>
        <p:spPr>
          <a:xfrm>
            <a:off x="956767" y="714284"/>
            <a:ext cx="11039818" cy="65458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21">
            <a:extLst>
              <a:ext uri="{FF2B5EF4-FFF2-40B4-BE49-F238E27FC236}">
                <a16:creationId xmlns:a16="http://schemas.microsoft.com/office/drawing/2014/main" id="{A424C83D-62F9-40E8-9376-BBDFF19A2BD8}"/>
              </a:ext>
            </a:extLst>
          </p:cNvPr>
          <p:cNvSpPr txBox="1"/>
          <p:nvPr/>
        </p:nvSpPr>
        <p:spPr>
          <a:xfrm>
            <a:off x="1176935" y="957893"/>
            <a:ext cx="10585176" cy="2831544"/>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000" b="1" dirty="0">
                <a:latin typeface="Arial" panose="020B0604020202020204" pitchFamily="34" charset="0"/>
                <a:ea typeface="微软雅黑" panose="020B0503020204020204" pitchFamily="34" charset="-122"/>
                <a:sym typeface="Arial" panose="020B0604020202020204" pitchFamily="34" charset="0"/>
              </a:rPr>
              <a:t>（四）通过行动研究与个案研究初步提炼了运用</a:t>
            </a:r>
            <a:r>
              <a:rPr lang="en-US" altLang="zh-CN" sz="2000" b="1" dirty="0">
                <a:latin typeface="Arial" panose="020B0604020202020204" pitchFamily="34" charset="0"/>
                <a:ea typeface="微软雅黑" panose="020B0503020204020204" pitchFamily="34" charset="-122"/>
                <a:sym typeface="Arial" panose="020B0604020202020204" pitchFamily="34" charset="0"/>
              </a:rPr>
              <a:t>SPARK</a:t>
            </a:r>
            <a:r>
              <a:rPr lang="zh-CN" altLang="en-US" sz="2000" b="1" dirty="0">
                <a:latin typeface="Arial" panose="020B0604020202020204" pitchFamily="34" charset="0"/>
                <a:ea typeface="微软雅黑" panose="020B0503020204020204" pitchFamily="34" charset="-122"/>
                <a:sym typeface="Arial" panose="020B0604020202020204" pitchFamily="34" charset="0"/>
              </a:rPr>
              <a:t>理念提升学生体能的策略：</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gn="just">
              <a:buAutoNum type="arabicPeriod"/>
            </a:pPr>
            <a:r>
              <a:rPr lang="zh-CN" altLang="en-US" b="1" i="1" dirty="0">
                <a:latin typeface="Arial" panose="020B0604020202020204" pitchFamily="34" charset="0"/>
                <a:ea typeface="微软雅黑" panose="020B0503020204020204" pitchFamily="34" charset="-122"/>
                <a:sym typeface="Arial" panose="020B0604020202020204" pitchFamily="34" charset="0"/>
              </a:rPr>
              <a:t>运用</a:t>
            </a:r>
            <a:r>
              <a:rPr lang="en-US" altLang="zh-CN" b="1" i="1" dirty="0">
                <a:latin typeface="Arial" panose="020B0604020202020204" pitchFamily="34" charset="0"/>
                <a:ea typeface="微软雅黑" panose="020B0503020204020204" pitchFamily="34" charset="-122"/>
                <a:sym typeface="Arial" panose="020B0604020202020204" pitchFamily="34" charset="0"/>
              </a:rPr>
              <a:t>SPARK</a:t>
            </a:r>
            <a:r>
              <a:rPr lang="zh-CN" altLang="en-US" b="1" i="1" dirty="0">
                <a:latin typeface="Arial" panose="020B0604020202020204" pitchFamily="34" charset="0"/>
                <a:ea typeface="微软雅黑" panose="020B0503020204020204" pitchFamily="34" charset="-122"/>
                <a:sym typeface="Arial" panose="020B0604020202020204" pitchFamily="34" charset="0"/>
              </a:rPr>
              <a:t>理念培养良好学习习惯的策略：</a:t>
            </a:r>
            <a:endParaRPr lang="en-US" altLang="zh-CN" b="1" i="1" dirty="0">
              <a:latin typeface="Arial" panose="020B0604020202020204" pitchFamily="34" charset="0"/>
              <a:ea typeface="微软雅黑" panose="020B0503020204020204" pitchFamily="34" charset="-122"/>
              <a:sym typeface="Arial" panose="020B0604020202020204" pitchFamily="34" charset="0"/>
            </a:endParaRPr>
          </a:p>
          <a:p>
            <a:pPr marL="342900" indent="-342900" algn="just">
              <a:buAutoNum type="arabicPeriod"/>
            </a:pPr>
            <a:endParaRPr lang="en-US" altLang="zh-CN" b="1" i="1" dirty="0">
              <a:latin typeface="Arial" panose="020B0604020202020204" pitchFamily="34" charset="0"/>
              <a:ea typeface="微软雅黑" panose="020B0503020204020204" pitchFamily="34" charset="-122"/>
              <a:sym typeface="Arial" panose="020B0604020202020204" pitchFamily="34" charset="0"/>
            </a:endParaRPr>
          </a:p>
          <a:p>
            <a:pPr algn="just"/>
            <a:r>
              <a:rPr lang="zh-CN" altLang="en-US" dirty="0">
                <a:latin typeface="Arial" panose="020B0604020202020204" pitchFamily="34" charset="0"/>
                <a:ea typeface="微软雅黑" panose="020B0503020204020204" pitchFamily="34" charset="-122"/>
                <a:sym typeface="Arial" panose="020B0604020202020204" pitchFamily="34" charset="0"/>
              </a:rPr>
              <a:t>    ⑴制定简单的学习计划并付诸实施</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r>
              <a:rPr lang="zh-CN" altLang="en-US" dirty="0">
                <a:latin typeface="Arial" panose="020B0604020202020204" pitchFamily="34" charset="0"/>
                <a:ea typeface="微软雅黑" panose="020B0503020204020204" pitchFamily="34" charset="-122"/>
                <a:sym typeface="Arial" panose="020B0604020202020204" pitchFamily="34" charset="0"/>
              </a:rPr>
              <a:t>    ⑶通过手机</a:t>
            </a:r>
            <a:r>
              <a:rPr lang="en-US" altLang="zh-CN" dirty="0">
                <a:latin typeface="Arial" panose="020B0604020202020204" pitchFamily="34" charset="0"/>
                <a:ea typeface="微软雅黑" panose="020B0503020204020204" pitchFamily="34" charset="-122"/>
                <a:sym typeface="Arial" panose="020B0604020202020204" pitchFamily="34" charset="0"/>
              </a:rPr>
              <a:t>QQ</a:t>
            </a:r>
            <a:r>
              <a:rPr lang="zh-CN" altLang="en-US" dirty="0">
                <a:latin typeface="Arial" panose="020B0604020202020204" pitchFamily="34" charset="0"/>
                <a:ea typeface="微软雅黑" panose="020B0503020204020204" pitchFamily="34" charset="-122"/>
                <a:sym typeface="Arial" panose="020B0604020202020204" pitchFamily="34" charset="0"/>
              </a:rPr>
              <a:t>或微信平台进行家校合作引导过程锻炼</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dirty="0">
                <a:latin typeface="Arial" panose="020B0604020202020204" pitchFamily="34" charset="0"/>
                <a:ea typeface="微软雅黑" panose="020B0503020204020204" pitchFamily="34" charset="-122"/>
                <a:sym typeface="Arial" panose="020B0604020202020204" pitchFamily="34" charset="0"/>
              </a:rPr>
              <a:t>    </a:t>
            </a:r>
            <a:r>
              <a:rPr lang="zh-CN" altLang="en-US" dirty="0">
                <a:latin typeface="Arial" panose="020B0604020202020204" pitchFamily="34" charset="0"/>
                <a:ea typeface="微软雅黑" panose="020B0503020204020204" pitchFamily="34" charset="-122"/>
                <a:sym typeface="Arial" panose="020B0604020202020204" pitchFamily="34" charset="0"/>
              </a:rPr>
              <a:t>⑷建立过程性考核与评价机制</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descr="2微信习惯">
            <a:extLst>
              <a:ext uri="{FF2B5EF4-FFF2-40B4-BE49-F238E27FC236}">
                <a16:creationId xmlns:a16="http://schemas.microsoft.com/office/drawing/2014/main" id="{FE6C48A3-7EDE-426E-8A2B-A6B3308C83C1}"/>
              </a:ext>
            </a:extLst>
          </p:cNvPr>
          <p:cNvPicPr/>
          <p:nvPr/>
        </p:nvPicPr>
        <p:blipFill>
          <a:blip r:embed="rId3">
            <a:extLst>
              <a:ext uri="{28A0092B-C50C-407E-A947-70E740481C1C}">
                <a14:useLocalDpi xmlns:a14="http://schemas.microsoft.com/office/drawing/2010/main" val="0"/>
              </a:ext>
            </a:extLst>
          </a:blip>
          <a:srcRect b="6485"/>
          <a:stretch>
            <a:fillRect/>
          </a:stretch>
        </p:blipFill>
        <p:spPr bwMode="auto">
          <a:xfrm>
            <a:off x="1520733" y="3826485"/>
            <a:ext cx="4896544" cy="2448272"/>
          </a:xfrm>
          <a:prstGeom prst="rect">
            <a:avLst/>
          </a:prstGeom>
          <a:noFill/>
          <a:ln>
            <a:noFill/>
          </a:ln>
          <a:effectLst/>
        </p:spPr>
      </p:pic>
      <p:sp>
        <p:nvSpPr>
          <p:cNvPr id="10" name="TextBox 8">
            <a:extLst>
              <a:ext uri="{FF2B5EF4-FFF2-40B4-BE49-F238E27FC236}">
                <a16:creationId xmlns:a16="http://schemas.microsoft.com/office/drawing/2014/main" id="{6DE8C5DC-D1E9-4081-96EE-1F87FAA79221}"/>
              </a:ext>
            </a:extLst>
          </p:cNvPr>
          <p:cNvSpPr txBox="1"/>
          <p:nvPr/>
        </p:nvSpPr>
        <p:spPr>
          <a:xfrm>
            <a:off x="1978256" y="6431340"/>
            <a:ext cx="4824536" cy="276999"/>
          </a:xfrm>
          <a:prstGeom prst="rect">
            <a:avLst/>
          </a:prstGeom>
          <a:noFill/>
        </p:spPr>
        <p:txBody>
          <a:bodyPr wrap="square" lIns="0" tIns="0" rIns="0" bIns="0" rtlCol="0" anchor="ctr">
            <a:spAutoFit/>
          </a:bodyPr>
          <a:lstStyle/>
          <a:p>
            <a:pPr lvl="0" algn="just"/>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家校合作引导孩子过程锻炼</a:t>
            </a:r>
          </a:p>
        </p:txBody>
      </p:sp>
      <p:pic>
        <p:nvPicPr>
          <p:cNvPr id="12" name="图片 11" descr="DSC_0017">
            <a:extLst>
              <a:ext uri="{FF2B5EF4-FFF2-40B4-BE49-F238E27FC236}">
                <a16:creationId xmlns:a16="http://schemas.microsoft.com/office/drawing/2014/main" id="{5680875A-85FD-4A88-A411-21DC40299DD5}"/>
              </a:ext>
            </a:extLst>
          </p:cNvPr>
          <p:cNvPicPr>
            <a:picLocks noChangeAspect="1"/>
          </p:cNvPicPr>
          <p:nvPr/>
        </p:nvPicPr>
        <p:blipFill>
          <a:blip r:embed="rId4" cstate="print"/>
          <a:stretch>
            <a:fillRect/>
          </a:stretch>
        </p:blipFill>
        <p:spPr>
          <a:xfrm>
            <a:off x="7771507" y="1274896"/>
            <a:ext cx="3759200" cy="2506980"/>
          </a:xfrm>
          <a:prstGeom prst="cloud">
            <a:avLst/>
          </a:prstGeom>
        </p:spPr>
      </p:pic>
      <p:pic>
        <p:nvPicPr>
          <p:cNvPr id="11" name="图片 10">
            <a:extLst>
              <a:ext uri="{FF2B5EF4-FFF2-40B4-BE49-F238E27FC236}">
                <a16:creationId xmlns:a16="http://schemas.microsoft.com/office/drawing/2014/main" id="{2FB37166-C7ED-4425-B8A5-E9AA2F431C9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5347" y="3810626"/>
            <a:ext cx="2365760" cy="3449487"/>
          </a:xfrm>
          <a:prstGeom prst="rect">
            <a:avLst/>
          </a:prstGeom>
          <a:noFill/>
          <a:ln>
            <a:noFill/>
          </a:ln>
        </p:spPr>
      </p:pic>
    </p:spTree>
    <p:extLst>
      <p:ext uri="{BB962C8B-B14F-4D97-AF65-F5344CB8AC3E}">
        <p14:creationId xmlns:p14="http://schemas.microsoft.com/office/powerpoint/2010/main" val="5576975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4418829" y="240686"/>
            <a:ext cx="5296694" cy="430887"/>
          </a:xfrm>
          <a:prstGeom prst="rect">
            <a:avLst/>
          </a:prstGeom>
          <a:noFill/>
        </p:spPr>
        <p:txBody>
          <a:bodyPr wrap="square" lIns="0" tIns="0" rIns="0" bIns="0" rtlCol="0" anchor="ctr">
            <a:spAutoFit/>
          </a:bodyPr>
          <a:lstStyle/>
          <a:p>
            <a:pPr lvl="0"/>
            <a:r>
              <a:rPr lang="zh-CN" alt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研究内容的展开与阶段成果</a:t>
            </a: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20">
            <a:extLst>
              <a:ext uri="{FF2B5EF4-FFF2-40B4-BE49-F238E27FC236}">
                <a16:creationId xmlns:a16="http://schemas.microsoft.com/office/drawing/2014/main" id="{27AE1EFB-B96A-48DA-9CDF-5FAB67AA5A0D}"/>
              </a:ext>
            </a:extLst>
          </p:cNvPr>
          <p:cNvSpPr/>
          <p:nvPr/>
        </p:nvSpPr>
        <p:spPr>
          <a:xfrm>
            <a:off x="1072478" y="741865"/>
            <a:ext cx="10899946" cy="6490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21">
            <a:extLst>
              <a:ext uri="{FF2B5EF4-FFF2-40B4-BE49-F238E27FC236}">
                <a16:creationId xmlns:a16="http://schemas.microsoft.com/office/drawing/2014/main" id="{A424C83D-62F9-40E8-9376-BBDFF19A2BD8}"/>
              </a:ext>
            </a:extLst>
          </p:cNvPr>
          <p:cNvSpPr txBox="1"/>
          <p:nvPr/>
        </p:nvSpPr>
        <p:spPr>
          <a:xfrm>
            <a:off x="1100783" y="952030"/>
            <a:ext cx="9793088" cy="2246769"/>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en-US" altLang="zh-CN" sz="2000" b="1" dirty="0">
                <a:latin typeface="Arial" panose="020B0604020202020204" pitchFamily="34" charset="0"/>
                <a:ea typeface="微软雅黑" panose="020B0503020204020204" pitchFamily="34" charset="-122"/>
                <a:sym typeface="Arial" panose="020B0604020202020204" pitchFamily="34" charset="0"/>
              </a:rPr>
              <a:t>2. </a:t>
            </a:r>
            <a:r>
              <a:rPr lang="zh-CN" altLang="en-US" sz="2000" b="1" dirty="0">
                <a:latin typeface="Arial" panose="020B0604020202020204" pitchFamily="34" charset="0"/>
                <a:ea typeface="微软雅黑" panose="020B0503020204020204" pitchFamily="34" charset="-122"/>
                <a:sym typeface="Arial" panose="020B0604020202020204" pitchFamily="34" charset="0"/>
              </a:rPr>
              <a:t>运用</a:t>
            </a:r>
            <a:r>
              <a:rPr lang="en-US" altLang="zh-CN" sz="2000" b="1" dirty="0">
                <a:latin typeface="Arial" panose="020B0604020202020204" pitchFamily="34" charset="0"/>
                <a:ea typeface="微软雅黑" panose="020B0503020204020204" pitchFamily="34" charset="-122"/>
                <a:sym typeface="Arial" panose="020B0604020202020204" pitchFamily="34" charset="0"/>
              </a:rPr>
              <a:t>SPARK</a:t>
            </a:r>
            <a:r>
              <a:rPr lang="zh-CN" altLang="en-US" sz="2000" b="1" dirty="0">
                <a:latin typeface="Arial" panose="020B0604020202020204" pitchFamily="34" charset="0"/>
                <a:ea typeface="微软雅黑" panose="020B0503020204020204" pitchFamily="34" charset="-122"/>
                <a:sym typeface="Arial" panose="020B0604020202020204" pitchFamily="34" charset="0"/>
              </a:rPr>
              <a:t>理念提升学生体能的策略。</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⑴提升学生力量素质的策略</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⑵提升学生速度素质的策略</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⑶提升学生耐力素质的策略</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zh-CN" altLang="en-US" dirty="0">
                <a:latin typeface="Arial" panose="020B0604020202020204" pitchFamily="34" charset="0"/>
                <a:ea typeface="微软雅黑" panose="020B0503020204020204" pitchFamily="34" charset="-122"/>
                <a:sym typeface="Arial" panose="020B0604020202020204" pitchFamily="34" charset="0"/>
              </a:rPr>
              <a:t>                            见下表：上午大课间锻炼内容的安排</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pic>
        <p:nvPicPr>
          <p:cNvPr id="5" name="图片 4">
            <a:extLst>
              <a:ext uri="{FF2B5EF4-FFF2-40B4-BE49-F238E27FC236}">
                <a16:creationId xmlns:a16="http://schemas.microsoft.com/office/drawing/2014/main" id="{C82F9486-6884-4C46-A0AE-497FCFBEBFE4}"/>
              </a:ext>
            </a:extLst>
          </p:cNvPr>
          <p:cNvPicPr>
            <a:picLocks noChangeAspect="1"/>
          </p:cNvPicPr>
          <p:nvPr/>
        </p:nvPicPr>
        <p:blipFill>
          <a:blip r:embed="rId3"/>
          <a:stretch>
            <a:fillRect/>
          </a:stretch>
        </p:blipFill>
        <p:spPr>
          <a:xfrm>
            <a:off x="1765536" y="3067977"/>
            <a:ext cx="6968095" cy="4344245"/>
          </a:xfrm>
          <a:prstGeom prst="rect">
            <a:avLst/>
          </a:prstGeom>
        </p:spPr>
      </p:pic>
    </p:spTree>
    <p:extLst>
      <p:ext uri="{BB962C8B-B14F-4D97-AF65-F5344CB8AC3E}">
        <p14:creationId xmlns:p14="http://schemas.microsoft.com/office/powerpoint/2010/main" val="35800112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4604981" y="240686"/>
            <a:ext cx="5682046" cy="430887"/>
          </a:xfrm>
          <a:prstGeom prst="rect">
            <a:avLst/>
          </a:prstGeom>
          <a:noFill/>
        </p:spPr>
        <p:txBody>
          <a:bodyPr wrap="square" lIns="0" tIns="0" rIns="0" bIns="0" rtlCol="0" anchor="ctr">
            <a:spAutoFit/>
          </a:bodyPr>
          <a:lstStyle/>
          <a:p>
            <a:pPr lvl="0"/>
            <a:r>
              <a:rPr lang="zh-CN" alt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研究内容的展开与阶段成果</a:t>
            </a: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21">
            <a:extLst>
              <a:ext uri="{FF2B5EF4-FFF2-40B4-BE49-F238E27FC236}">
                <a16:creationId xmlns:a16="http://schemas.microsoft.com/office/drawing/2014/main" id="{A424C83D-62F9-40E8-9376-BBDFF19A2BD8}"/>
              </a:ext>
            </a:extLst>
          </p:cNvPr>
          <p:cNvSpPr txBox="1"/>
          <p:nvPr/>
        </p:nvSpPr>
        <p:spPr>
          <a:xfrm>
            <a:off x="1219325" y="993766"/>
            <a:ext cx="9001000" cy="553998"/>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⑴提升学生力量素质的策略，见下表：上午大课间锻炼内容的安排</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9" name="Rectangle 20">
            <a:extLst>
              <a:ext uri="{FF2B5EF4-FFF2-40B4-BE49-F238E27FC236}">
                <a16:creationId xmlns:a16="http://schemas.microsoft.com/office/drawing/2014/main" id="{08CA4DAB-C61F-40A7-A91A-196D645DF57A}"/>
              </a:ext>
            </a:extLst>
          </p:cNvPr>
          <p:cNvSpPr/>
          <p:nvPr/>
        </p:nvSpPr>
        <p:spPr>
          <a:xfrm>
            <a:off x="886327" y="850025"/>
            <a:ext cx="11159672" cy="62509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21">
            <a:extLst>
              <a:ext uri="{FF2B5EF4-FFF2-40B4-BE49-F238E27FC236}">
                <a16:creationId xmlns:a16="http://schemas.microsoft.com/office/drawing/2014/main" id="{1DAB6E9A-2E76-49F2-87DE-2C257EB2120C}"/>
              </a:ext>
            </a:extLst>
          </p:cNvPr>
          <p:cNvSpPr txBox="1"/>
          <p:nvPr/>
        </p:nvSpPr>
        <p:spPr>
          <a:xfrm>
            <a:off x="1100783" y="952030"/>
            <a:ext cx="9793088" cy="1846659"/>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en-US" altLang="zh-CN" sz="2000" b="1" dirty="0">
                <a:latin typeface="Arial" panose="020B0604020202020204" pitchFamily="34" charset="0"/>
                <a:ea typeface="微软雅黑" panose="020B0503020204020204" pitchFamily="34" charset="-122"/>
                <a:sym typeface="Arial" panose="020B0604020202020204" pitchFamily="34" charset="0"/>
              </a:rPr>
              <a:t>3.</a:t>
            </a:r>
            <a:r>
              <a:rPr lang="zh-CN" altLang="en-US" sz="2000" b="1" dirty="0">
                <a:latin typeface="Arial" panose="020B0604020202020204" pitchFamily="34" charset="0"/>
                <a:ea typeface="微软雅黑" panose="020B0503020204020204" pitchFamily="34" charset="-122"/>
                <a:sym typeface="Arial" panose="020B0604020202020204" pitchFamily="34" charset="0"/>
              </a:rPr>
              <a:t>运用</a:t>
            </a:r>
            <a:r>
              <a:rPr lang="en-US" altLang="zh-CN" sz="2000" b="1" dirty="0">
                <a:latin typeface="Arial" panose="020B0604020202020204" pitchFamily="34" charset="0"/>
                <a:ea typeface="微软雅黑" panose="020B0503020204020204" pitchFamily="34" charset="-122"/>
                <a:sym typeface="Arial" panose="020B0604020202020204" pitchFamily="34" charset="0"/>
              </a:rPr>
              <a:t>SPARK</a:t>
            </a:r>
            <a:r>
              <a:rPr lang="zh-CN" altLang="en-US" sz="2000" b="1" dirty="0">
                <a:latin typeface="Arial" panose="020B0604020202020204" pitchFamily="34" charset="0"/>
                <a:ea typeface="微软雅黑" panose="020B0503020204020204" pitchFamily="34" charset="-122"/>
                <a:sym typeface="Arial" panose="020B0604020202020204" pitchFamily="34" charset="0"/>
              </a:rPr>
              <a:t>理念培养良好意志品质的策略。</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 ⑴学习方法新</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⑵练习密度大</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⑶活动花样多</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⑷课外锻炼广（我们通过多种形式，加强家校联动，</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促使家校合作形成合力）</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画布 57">
            <a:extLst>
              <a:ext uri="{FF2B5EF4-FFF2-40B4-BE49-F238E27FC236}">
                <a16:creationId xmlns:a16="http://schemas.microsoft.com/office/drawing/2014/main" id="{2FB16FC1-E9AD-4AEC-BB20-F4DEBCFABD88}"/>
              </a:ext>
            </a:extLst>
          </p:cNvPr>
          <p:cNvGrpSpPr/>
          <p:nvPr/>
        </p:nvGrpSpPr>
        <p:grpSpPr>
          <a:xfrm>
            <a:off x="1219325" y="2972802"/>
            <a:ext cx="6218162" cy="4259847"/>
            <a:chOff x="0" y="0"/>
            <a:chExt cx="5257800" cy="2486025"/>
          </a:xfrm>
        </p:grpSpPr>
        <p:sp>
          <p:nvSpPr>
            <p:cNvPr id="12" name="矩形 11">
              <a:extLst>
                <a:ext uri="{FF2B5EF4-FFF2-40B4-BE49-F238E27FC236}">
                  <a16:creationId xmlns:a16="http://schemas.microsoft.com/office/drawing/2014/main" id="{0E17A45D-1810-4D2E-ABD5-039A5101D55D}"/>
                </a:ext>
              </a:extLst>
            </p:cNvPr>
            <p:cNvSpPr/>
            <p:nvPr/>
          </p:nvSpPr>
          <p:spPr>
            <a:xfrm>
              <a:off x="0" y="0"/>
              <a:ext cx="5257800" cy="2486025"/>
            </a:xfrm>
            <a:prstGeom prst="rect">
              <a:avLst/>
            </a:prstGeom>
            <a:noFill/>
            <a:ln>
              <a:noFill/>
            </a:ln>
          </p:spPr>
        </p:sp>
        <p:grpSp>
          <p:nvGrpSpPr>
            <p:cNvPr id="13" name="Group 32">
              <a:extLst>
                <a:ext uri="{FF2B5EF4-FFF2-40B4-BE49-F238E27FC236}">
                  <a16:creationId xmlns:a16="http://schemas.microsoft.com/office/drawing/2014/main" id="{FD3A20B3-70D5-4E96-AC5F-67CD0212C50A}"/>
                </a:ext>
              </a:extLst>
            </p:cNvPr>
            <p:cNvGrpSpPr>
              <a:grpSpLocks/>
            </p:cNvGrpSpPr>
            <p:nvPr/>
          </p:nvGrpSpPr>
          <p:grpSpPr bwMode="auto">
            <a:xfrm>
              <a:off x="228600" y="0"/>
              <a:ext cx="4686300" cy="2409190"/>
              <a:chOff x="2560" y="5652"/>
              <a:chExt cx="7380" cy="3744"/>
            </a:xfrm>
          </p:grpSpPr>
          <p:sp>
            <p:nvSpPr>
              <p:cNvPr id="14" name="Oval 33">
                <a:extLst>
                  <a:ext uri="{FF2B5EF4-FFF2-40B4-BE49-F238E27FC236}">
                    <a16:creationId xmlns:a16="http://schemas.microsoft.com/office/drawing/2014/main" id="{E1DB93D7-7260-4500-B836-B89E062D9408}"/>
                  </a:ext>
                </a:extLst>
              </p:cNvPr>
              <p:cNvSpPr>
                <a:spLocks noChangeArrowheads="1"/>
              </p:cNvSpPr>
              <p:nvPr/>
            </p:nvSpPr>
            <p:spPr bwMode="auto">
              <a:xfrm>
                <a:off x="4669" y="7256"/>
                <a:ext cx="3162" cy="120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zh-CN" altLang="en-US"/>
              </a:p>
            </p:txBody>
          </p:sp>
          <p:cxnSp>
            <p:nvCxnSpPr>
              <p:cNvPr id="15" name="Line 34">
                <a:extLst>
                  <a:ext uri="{FF2B5EF4-FFF2-40B4-BE49-F238E27FC236}">
                    <a16:creationId xmlns:a16="http://schemas.microsoft.com/office/drawing/2014/main" id="{D16E1BB5-60DD-416D-AF5E-D4B0ED090CAE}"/>
                  </a:ext>
                </a:extLst>
              </p:cNvPr>
              <p:cNvCxnSpPr>
                <a:cxnSpLocks noChangeShapeType="1"/>
              </p:cNvCxnSpPr>
              <p:nvPr/>
            </p:nvCxnSpPr>
            <p:spPr bwMode="auto">
              <a:xfrm>
                <a:off x="6250" y="7925"/>
                <a:ext cx="1" cy="5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35">
                <a:extLst>
                  <a:ext uri="{FF2B5EF4-FFF2-40B4-BE49-F238E27FC236}">
                    <a16:creationId xmlns:a16="http://schemas.microsoft.com/office/drawing/2014/main" id="{E04E455C-7D42-44D2-A4D0-118A45C49FAD}"/>
                  </a:ext>
                </a:extLst>
              </p:cNvPr>
              <p:cNvCxnSpPr>
                <a:cxnSpLocks noChangeShapeType="1"/>
              </p:cNvCxnSpPr>
              <p:nvPr/>
            </p:nvCxnSpPr>
            <p:spPr bwMode="auto">
              <a:xfrm flipH="1" flipV="1">
                <a:off x="5020" y="7524"/>
                <a:ext cx="1230" cy="4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36">
                <a:extLst>
                  <a:ext uri="{FF2B5EF4-FFF2-40B4-BE49-F238E27FC236}">
                    <a16:creationId xmlns:a16="http://schemas.microsoft.com/office/drawing/2014/main" id="{1222D3C1-B6A3-4B6B-8BDF-403CEF12D66F}"/>
                  </a:ext>
                </a:extLst>
              </p:cNvPr>
              <p:cNvCxnSpPr>
                <a:cxnSpLocks noChangeShapeType="1"/>
              </p:cNvCxnSpPr>
              <p:nvPr/>
            </p:nvCxnSpPr>
            <p:spPr bwMode="auto">
              <a:xfrm flipV="1">
                <a:off x="6250" y="7524"/>
                <a:ext cx="1230" cy="4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 name="Text Box 37">
                <a:extLst>
                  <a:ext uri="{FF2B5EF4-FFF2-40B4-BE49-F238E27FC236}">
                    <a16:creationId xmlns:a16="http://schemas.microsoft.com/office/drawing/2014/main" id="{0C7A09BE-DD92-4A6E-A08C-7EF45C97FEDC}"/>
                  </a:ext>
                </a:extLst>
              </p:cNvPr>
              <p:cNvSpPr txBox="1">
                <a:spLocks noChangeArrowheads="1"/>
              </p:cNvSpPr>
              <p:nvPr/>
            </p:nvSpPr>
            <p:spPr bwMode="auto">
              <a:xfrm>
                <a:off x="5371" y="7389"/>
                <a:ext cx="1933" cy="40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kern="100" spc="-40">
                    <a:effectLst/>
                    <a:latin typeface="Times New Roman" panose="02020603050405020304" pitchFamily="18" charset="0"/>
                    <a:ea typeface="宋体" panose="02010600030101010101" pitchFamily="2" charset="-122"/>
                  </a:rPr>
                  <a:t>家庭育人观念偏差</a:t>
                </a:r>
                <a:endParaRPr lang="zh-CN" sz="1050" kern="100">
                  <a:effectLst/>
                  <a:latin typeface="Times New Roman" panose="02020603050405020304" pitchFamily="18" charset="0"/>
                  <a:ea typeface="宋体" panose="02010600030101010101" pitchFamily="2" charset="-122"/>
                </a:endParaRPr>
              </a:p>
            </p:txBody>
          </p:sp>
          <p:sp>
            <p:nvSpPr>
              <p:cNvPr id="23" name="Text Box 38">
                <a:extLst>
                  <a:ext uri="{FF2B5EF4-FFF2-40B4-BE49-F238E27FC236}">
                    <a16:creationId xmlns:a16="http://schemas.microsoft.com/office/drawing/2014/main" id="{E07A68B3-C868-43E6-902F-1BF9BD3EAD6A}"/>
                  </a:ext>
                </a:extLst>
              </p:cNvPr>
              <p:cNvSpPr txBox="1">
                <a:spLocks noChangeArrowheads="1"/>
              </p:cNvSpPr>
              <p:nvPr/>
            </p:nvSpPr>
            <p:spPr bwMode="auto">
              <a:xfrm>
                <a:off x="4720" y="7636"/>
                <a:ext cx="1406" cy="82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kern="100" spc="-40">
                    <a:effectLst/>
                    <a:latin typeface="Times New Roman" panose="02020603050405020304" pitchFamily="18" charset="0"/>
                    <a:ea typeface="宋体" panose="02010600030101010101" pitchFamily="2" charset="-122"/>
                  </a:rPr>
                  <a:t>包办代替</a:t>
                </a:r>
                <a:endParaRPr lang="zh-CN" sz="1050" kern="100">
                  <a:effectLst/>
                  <a:latin typeface="Times New Roman" panose="02020603050405020304" pitchFamily="18" charset="0"/>
                  <a:ea typeface="宋体" panose="02010600030101010101" pitchFamily="2" charset="-122"/>
                </a:endParaRPr>
              </a:p>
              <a:p>
                <a:pPr indent="184785" algn="just">
                  <a:spcAft>
                    <a:spcPts val="0"/>
                  </a:spcAft>
                </a:pPr>
                <a:r>
                  <a:rPr lang="zh-CN" sz="1050" kern="100" spc="-40">
                    <a:effectLst/>
                    <a:latin typeface="Times New Roman" panose="02020603050405020304" pitchFamily="18" charset="0"/>
                    <a:ea typeface="宋体" panose="02010600030101010101" pitchFamily="2" charset="-122"/>
                  </a:rPr>
                  <a:t>倾向严重</a:t>
                </a:r>
                <a:endParaRPr lang="zh-CN" sz="1050" kern="100">
                  <a:effectLst/>
                  <a:latin typeface="Times New Roman" panose="02020603050405020304" pitchFamily="18" charset="0"/>
                  <a:ea typeface="宋体" panose="02010600030101010101" pitchFamily="2" charset="-122"/>
                </a:endParaRPr>
              </a:p>
            </p:txBody>
          </p:sp>
          <p:sp>
            <p:nvSpPr>
              <p:cNvPr id="24" name="Text Box 39">
                <a:extLst>
                  <a:ext uri="{FF2B5EF4-FFF2-40B4-BE49-F238E27FC236}">
                    <a16:creationId xmlns:a16="http://schemas.microsoft.com/office/drawing/2014/main" id="{90A4B98B-E3BA-4121-B659-49EB9AB8273C}"/>
                  </a:ext>
                </a:extLst>
              </p:cNvPr>
              <p:cNvSpPr txBox="1">
                <a:spLocks noChangeArrowheads="1"/>
              </p:cNvSpPr>
              <p:nvPr/>
            </p:nvSpPr>
            <p:spPr bwMode="auto">
              <a:xfrm>
                <a:off x="6250" y="7658"/>
                <a:ext cx="1581" cy="80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246380" algn="just">
                  <a:spcAft>
                    <a:spcPts val="0"/>
                  </a:spcAft>
                </a:pPr>
                <a:r>
                  <a:rPr lang="zh-CN" sz="1050" kern="100" spc="-40">
                    <a:effectLst/>
                    <a:latin typeface="Times New Roman" panose="02020603050405020304" pitchFamily="18" charset="0"/>
                    <a:ea typeface="宋体" panose="02010600030101010101" pitchFamily="2" charset="-122"/>
                  </a:rPr>
                  <a:t>孩子生活</a:t>
                </a:r>
                <a:endParaRPr lang="zh-CN" sz="1050" kern="100">
                  <a:effectLst/>
                  <a:latin typeface="Times New Roman" panose="02020603050405020304" pitchFamily="18" charset="0"/>
                  <a:ea typeface="宋体" panose="02010600030101010101" pitchFamily="2" charset="-122"/>
                </a:endParaRPr>
              </a:p>
              <a:p>
                <a:pPr algn="just">
                  <a:spcAft>
                    <a:spcPts val="0"/>
                  </a:spcAft>
                </a:pPr>
                <a:r>
                  <a:rPr lang="zh-CN" sz="1050" kern="100" spc="-40">
                    <a:effectLst/>
                    <a:latin typeface="Times New Roman" panose="02020603050405020304" pitchFamily="18" charset="0"/>
                    <a:ea typeface="宋体" panose="02010600030101010101" pitchFamily="2" charset="-122"/>
                  </a:rPr>
                  <a:t>习惯不当</a:t>
                </a:r>
                <a:endParaRPr lang="zh-CN" sz="1050" kern="100">
                  <a:effectLst/>
                  <a:latin typeface="Times New Roman" panose="02020603050405020304" pitchFamily="18" charset="0"/>
                  <a:ea typeface="宋体" panose="02010600030101010101" pitchFamily="2" charset="-122"/>
                </a:endParaRPr>
              </a:p>
              <a:p>
                <a:pPr indent="184785" algn="just">
                  <a:spcAft>
                    <a:spcPts val="0"/>
                  </a:spcAft>
                </a:pPr>
                <a:r>
                  <a:rPr lang="zh-CN" sz="1050" kern="100" spc="-40">
                    <a:effectLst/>
                    <a:latin typeface="Times New Roman" panose="02020603050405020304" pitchFamily="18" charset="0"/>
                    <a:ea typeface="宋体" panose="02010600030101010101" pitchFamily="2" charset="-122"/>
                  </a:rPr>
                  <a:t>倾向严重</a:t>
                </a:r>
                <a:endParaRPr lang="zh-CN" sz="1050" kern="100">
                  <a:effectLst/>
                  <a:latin typeface="Times New Roman" panose="02020603050405020304" pitchFamily="18" charset="0"/>
                  <a:ea typeface="宋体" panose="02010600030101010101" pitchFamily="2" charset="-122"/>
                </a:endParaRPr>
              </a:p>
            </p:txBody>
          </p:sp>
          <p:sp>
            <p:nvSpPr>
              <p:cNvPr id="25" name="Oval 40">
                <a:extLst>
                  <a:ext uri="{FF2B5EF4-FFF2-40B4-BE49-F238E27FC236}">
                    <a16:creationId xmlns:a16="http://schemas.microsoft.com/office/drawing/2014/main" id="{CDCA24F3-FA3F-4F06-9B00-696A50BBB6BF}"/>
                  </a:ext>
                </a:extLst>
              </p:cNvPr>
              <p:cNvSpPr>
                <a:spLocks noChangeArrowheads="1"/>
              </p:cNvSpPr>
              <p:nvPr/>
            </p:nvSpPr>
            <p:spPr bwMode="auto">
              <a:xfrm>
                <a:off x="2560" y="6722"/>
                <a:ext cx="2284" cy="80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ts val="1200"/>
                  </a:lnSpc>
                  <a:spcAft>
                    <a:spcPts val="0"/>
                  </a:spcAft>
                </a:pPr>
                <a:r>
                  <a:rPr lang="zh-CN" sz="1050" kern="100" spc="-40">
                    <a:effectLst/>
                    <a:latin typeface="Times New Roman" panose="02020603050405020304" pitchFamily="18" charset="0"/>
                    <a:ea typeface="宋体" panose="02010600030101010101" pitchFamily="2" charset="-122"/>
                  </a:rPr>
                  <a:t>加强宣传</a:t>
                </a:r>
                <a:endParaRPr lang="zh-CN" sz="1050" kern="100">
                  <a:effectLst/>
                  <a:latin typeface="Times New Roman" panose="02020603050405020304" pitchFamily="18" charset="0"/>
                  <a:ea typeface="宋体" panose="02010600030101010101" pitchFamily="2" charset="-122"/>
                </a:endParaRPr>
              </a:p>
              <a:p>
                <a:pPr algn="ctr">
                  <a:lnSpc>
                    <a:spcPts val="1200"/>
                  </a:lnSpc>
                  <a:spcAft>
                    <a:spcPts val="0"/>
                  </a:spcAft>
                </a:pPr>
                <a:r>
                  <a:rPr lang="zh-CN" sz="1050" kern="100" spc="-40">
                    <a:effectLst/>
                    <a:latin typeface="Times New Roman" panose="02020603050405020304" pitchFamily="18" charset="0"/>
                    <a:ea typeface="宋体" panose="02010600030101010101" pitchFamily="2" charset="-122"/>
                  </a:rPr>
                  <a:t>提高认识形式多</a:t>
                </a:r>
                <a:endParaRPr lang="zh-CN" sz="1050" kern="100">
                  <a:effectLst/>
                  <a:latin typeface="Times New Roman" panose="02020603050405020304" pitchFamily="18" charset="0"/>
                  <a:ea typeface="宋体" panose="02010600030101010101" pitchFamily="2" charset="-122"/>
                </a:endParaRPr>
              </a:p>
            </p:txBody>
          </p:sp>
          <p:sp>
            <p:nvSpPr>
              <p:cNvPr id="26" name="Oval 41">
                <a:extLst>
                  <a:ext uri="{FF2B5EF4-FFF2-40B4-BE49-F238E27FC236}">
                    <a16:creationId xmlns:a16="http://schemas.microsoft.com/office/drawing/2014/main" id="{8A2E71DC-C036-45E2-872B-19ECB089FADF}"/>
                  </a:ext>
                </a:extLst>
              </p:cNvPr>
              <p:cNvSpPr>
                <a:spLocks noChangeArrowheads="1"/>
              </p:cNvSpPr>
              <p:nvPr/>
            </p:nvSpPr>
            <p:spPr bwMode="auto">
              <a:xfrm>
                <a:off x="7656" y="6722"/>
                <a:ext cx="2284" cy="80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ts val="1200"/>
                  </a:lnSpc>
                  <a:spcAft>
                    <a:spcPts val="0"/>
                  </a:spcAft>
                </a:pPr>
                <a:r>
                  <a:rPr lang="zh-CN" sz="1050" kern="100" spc="-40" dirty="0">
                    <a:effectLst/>
                    <a:latin typeface="Times New Roman" panose="02020603050405020304" pitchFamily="18" charset="0"/>
                    <a:ea typeface="宋体" panose="02010600030101010101" pitchFamily="2" charset="-122"/>
                  </a:rPr>
                  <a:t>以赛促练</a:t>
                </a:r>
                <a:endParaRPr lang="zh-CN" sz="1050" kern="100" dirty="0">
                  <a:effectLst/>
                  <a:latin typeface="Times New Roman" panose="02020603050405020304" pitchFamily="18" charset="0"/>
                  <a:ea typeface="宋体" panose="02010600030101010101" pitchFamily="2" charset="-122"/>
                </a:endParaRPr>
              </a:p>
              <a:p>
                <a:pPr algn="ctr">
                  <a:lnSpc>
                    <a:spcPts val="1200"/>
                  </a:lnSpc>
                  <a:spcAft>
                    <a:spcPts val="0"/>
                  </a:spcAft>
                </a:pPr>
                <a:r>
                  <a:rPr lang="zh-CN" sz="1050" kern="100" spc="-40" dirty="0">
                    <a:effectLst/>
                    <a:latin typeface="Times New Roman" panose="02020603050405020304" pitchFamily="18" charset="0"/>
                    <a:ea typeface="宋体" panose="02010600030101010101" pitchFamily="2" charset="-122"/>
                  </a:rPr>
                  <a:t>亲子运动趣味多</a:t>
                </a:r>
                <a:endParaRPr lang="zh-CN" sz="1050" kern="100" dirty="0">
                  <a:effectLst/>
                  <a:latin typeface="Times New Roman" panose="02020603050405020304" pitchFamily="18" charset="0"/>
                  <a:ea typeface="宋体" panose="02010600030101010101" pitchFamily="2" charset="-122"/>
                </a:endParaRPr>
              </a:p>
            </p:txBody>
          </p:sp>
          <p:sp>
            <p:nvSpPr>
              <p:cNvPr id="27" name="Oval 42">
                <a:extLst>
                  <a:ext uri="{FF2B5EF4-FFF2-40B4-BE49-F238E27FC236}">
                    <a16:creationId xmlns:a16="http://schemas.microsoft.com/office/drawing/2014/main" id="{DD4A9DAE-6ED3-403C-9A53-7066DF34783E}"/>
                  </a:ext>
                </a:extLst>
              </p:cNvPr>
              <p:cNvSpPr>
                <a:spLocks noChangeArrowheads="1"/>
              </p:cNvSpPr>
              <p:nvPr/>
            </p:nvSpPr>
            <p:spPr bwMode="auto">
              <a:xfrm>
                <a:off x="2560" y="8193"/>
                <a:ext cx="2284" cy="80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ts val="1200"/>
                  </a:lnSpc>
                  <a:spcAft>
                    <a:spcPts val="0"/>
                  </a:spcAft>
                </a:pPr>
                <a:r>
                  <a:rPr lang="zh-CN" sz="1050" kern="100" spc="-40">
                    <a:effectLst/>
                    <a:latin typeface="Times New Roman" panose="02020603050405020304" pitchFamily="18" charset="0"/>
                    <a:ea typeface="宋体" panose="02010600030101010101" pitchFamily="2" charset="-122"/>
                  </a:rPr>
                  <a:t>现代媒体</a:t>
                </a:r>
                <a:endParaRPr lang="zh-CN" sz="1050" kern="100">
                  <a:effectLst/>
                  <a:latin typeface="Times New Roman" panose="02020603050405020304" pitchFamily="18" charset="0"/>
                  <a:ea typeface="宋体" panose="02010600030101010101" pitchFamily="2" charset="-122"/>
                </a:endParaRPr>
              </a:p>
              <a:p>
                <a:pPr algn="ctr">
                  <a:lnSpc>
                    <a:spcPts val="1200"/>
                  </a:lnSpc>
                  <a:spcAft>
                    <a:spcPts val="0"/>
                  </a:spcAft>
                </a:pPr>
                <a:r>
                  <a:rPr lang="zh-CN" sz="1050" kern="100" spc="-40">
                    <a:effectLst/>
                    <a:latin typeface="Times New Roman" panose="02020603050405020304" pitchFamily="18" charset="0"/>
                    <a:ea typeface="宋体" panose="02010600030101010101" pitchFamily="2" charset="-122"/>
                  </a:rPr>
                  <a:t>多元联络平台多</a:t>
                </a:r>
                <a:endParaRPr lang="zh-CN" sz="1050" kern="100">
                  <a:effectLst/>
                  <a:latin typeface="Times New Roman" panose="02020603050405020304" pitchFamily="18" charset="0"/>
                  <a:ea typeface="宋体" panose="02010600030101010101" pitchFamily="2" charset="-122"/>
                </a:endParaRPr>
              </a:p>
            </p:txBody>
          </p:sp>
          <p:sp>
            <p:nvSpPr>
              <p:cNvPr id="28" name="Oval 43">
                <a:extLst>
                  <a:ext uri="{FF2B5EF4-FFF2-40B4-BE49-F238E27FC236}">
                    <a16:creationId xmlns:a16="http://schemas.microsoft.com/office/drawing/2014/main" id="{91A2B99F-492F-42A7-9714-321A0E5334B2}"/>
                  </a:ext>
                </a:extLst>
              </p:cNvPr>
              <p:cNvSpPr>
                <a:spLocks noChangeArrowheads="1"/>
              </p:cNvSpPr>
              <p:nvPr/>
            </p:nvSpPr>
            <p:spPr bwMode="auto">
              <a:xfrm>
                <a:off x="7656" y="8193"/>
                <a:ext cx="2284" cy="802"/>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lnSpc>
                    <a:spcPts val="1200"/>
                  </a:lnSpc>
                  <a:spcAft>
                    <a:spcPts val="0"/>
                  </a:spcAft>
                </a:pPr>
                <a:r>
                  <a:rPr lang="zh-CN" sz="1050" kern="100" spc="-40">
                    <a:effectLst/>
                    <a:latin typeface="Times New Roman" panose="02020603050405020304" pitchFamily="18" charset="0"/>
                    <a:ea typeface="宋体" panose="02010600030101010101" pitchFamily="2" charset="-122"/>
                  </a:rPr>
                  <a:t>鼓励家长</a:t>
                </a:r>
                <a:endParaRPr lang="zh-CN" sz="1050" kern="100">
                  <a:effectLst/>
                  <a:latin typeface="Times New Roman" panose="02020603050405020304" pitchFamily="18" charset="0"/>
                  <a:ea typeface="宋体" panose="02010600030101010101" pitchFamily="2" charset="-122"/>
                </a:endParaRPr>
              </a:p>
              <a:p>
                <a:pPr algn="ctr">
                  <a:lnSpc>
                    <a:spcPts val="1200"/>
                  </a:lnSpc>
                  <a:spcAft>
                    <a:spcPts val="0"/>
                  </a:spcAft>
                </a:pPr>
                <a:r>
                  <a:rPr lang="zh-CN" sz="1050" kern="100" spc="-40">
                    <a:effectLst/>
                    <a:latin typeface="Times New Roman" panose="02020603050405020304" pitchFamily="18" charset="0"/>
                    <a:ea typeface="宋体" panose="02010600030101010101" pitchFamily="2" charset="-122"/>
                  </a:rPr>
                  <a:t>真诚沟通收获多</a:t>
                </a:r>
                <a:endParaRPr lang="zh-CN" sz="1050" kern="100">
                  <a:effectLst/>
                  <a:latin typeface="Times New Roman" panose="02020603050405020304" pitchFamily="18" charset="0"/>
                  <a:ea typeface="宋体" panose="02010600030101010101" pitchFamily="2" charset="-122"/>
                </a:endParaRPr>
              </a:p>
            </p:txBody>
          </p:sp>
          <p:sp>
            <p:nvSpPr>
              <p:cNvPr id="29" name="Oval 44">
                <a:extLst>
                  <a:ext uri="{FF2B5EF4-FFF2-40B4-BE49-F238E27FC236}">
                    <a16:creationId xmlns:a16="http://schemas.microsoft.com/office/drawing/2014/main" id="{414AAE69-6CBF-4318-94BA-C4BFB5284B44}"/>
                  </a:ext>
                </a:extLst>
              </p:cNvPr>
              <p:cNvSpPr>
                <a:spLocks noChangeArrowheads="1"/>
              </p:cNvSpPr>
              <p:nvPr/>
            </p:nvSpPr>
            <p:spPr bwMode="auto">
              <a:xfrm>
                <a:off x="4669" y="5652"/>
                <a:ext cx="2987" cy="93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zh-CN" sz="2000" kern="100" spc="-40" dirty="0">
                    <a:effectLst/>
                    <a:latin typeface="Times New Roman" panose="02020603050405020304" pitchFamily="18" charset="0"/>
                    <a:ea typeface="宋体" panose="02010600030101010101" pitchFamily="2" charset="-122"/>
                  </a:rPr>
                  <a:t>家校联动</a:t>
                </a:r>
                <a:endParaRPr lang="zh-CN" sz="2000" kern="100" dirty="0">
                  <a:effectLst/>
                  <a:latin typeface="Times New Roman" panose="02020603050405020304" pitchFamily="18" charset="0"/>
                  <a:ea typeface="宋体" panose="02010600030101010101" pitchFamily="2" charset="-122"/>
                </a:endParaRPr>
              </a:p>
            </p:txBody>
          </p:sp>
          <p:sp>
            <p:nvSpPr>
              <p:cNvPr id="30" name="Oval 45">
                <a:extLst>
                  <a:ext uri="{FF2B5EF4-FFF2-40B4-BE49-F238E27FC236}">
                    <a16:creationId xmlns:a16="http://schemas.microsoft.com/office/drawing/2014/main" id="{BCC06893-E411-452C-8C48-E5CDEDF5454E}"/>
                  </a:ext>
                </a:extLst>
              </p:cNvPr>
              <p:cNvSpPr>
                <a:spLocks noChangeArrowheads="1"/>
              </p:cNvSpPr>
              <p:nvPr/>
            </p:nvSpPr>
            <p:spPr bwMode="auto">
              <a:xfrm>
                <a:off x="4141" y="8861"/>
                <a:ext cx="4393" cy="5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zh-CN" sz="1200" kern="100" spc="-40">
                    <a:effectLst/>
                    <a:latin typeface="Times New Roman" panose="02020603050405020304" pitchFamily="18" charset="0"/>
                    <a:ea typeface="宋体" panose="02010600030101010101" pitchFamily="2" charset="-122"/>
                  </a:rPr>
                  <a:t>家校联动锻炼兴趣浓</a:t>
                </a:r>
                <a:endParaRPr lang="zh-CN" sz="1050" kern="100">
                  <a:effectLst/>
                  <a:latin typeface="Times New Roman" panose="02020603050405020304" pitchFamily="18" charset="0"/>
                  <a:ea typeface="宋体" panose="02010600030101010101" pitchFamily="2" charset="-122"/>
                </a:endParaRPr>
              </a:p>
            </p:txBody>
          </p:sp>
          <p:cxnSp>
            <p:nvCxnSpPr>
              <p:cNvPr id="31" name="Line 46">
                <a:extLst>
                  <a:ext uri="{FF2B5EF4-FFF2-40B4-BE49-F238E27FC236}">
                    <a16:creationId xmlns:a16="http://schemas.microsoft.com/office/drawing/2014/main" id="{4B6BD930-00F8-4A80-83A2-F690382809A3}"/>
                  </a:ext>
                </a:extLst>
              </p:cNvPr>
              <p:cNvCxnSpPr>
                <a:cxnSpLocks noChangeShapeType="1"/>
              </p:cNvCxnSpPr>
              <p:nvPr/>
            </p:nvCxnSpPr>
            <p:spPr bwMode="auto">
              <a:xfrm>
                <a:off x="4493" y="7390"/>
                <a:ext cx="351" cy="1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Line 47">
                <a:extLst>
                  <a:ext uri="{FF2B5EF4-FFF2-40B4-BE49-F238E27FC236}">
                    <a16:creationId xmlns:a16="http://schemas.microsoft.com/office/drawing/2014/main" id="{3CE74997-837C-4229-A2C6-37AEA1479662}"/>
                  </a:ext>
                </a:extLst>
              </p:cNvPr>
              <p:cNvCxnSpPr>
                <a:cxnSpLocks noChangeShapeType="1"/>
              </p:cNvCxnSpPr>
              <p:nvPr/>
            </p:nvCxnSpPr>
            <p:spPr bwMode="auto">
              <a:xfrm flipV="1">
                <a:off x="4669" y="8193"/>
                <a:ext cx="351" cy="1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Line 48">
                <a:extLst>
                  <a:ext uri="{FF2B5EF4-FFF2-40B4-BE49-F238E27FC236}">
                    <a16:creationId xmlns:a16="http://schemas.microsoft.com/office/drawing/2014/main" id="{9452249A-8DB5-4569-B36B-C3938598B9BE}"/>
                  </a:ext>
                </a:extLst>
              </p:cNvPr>
              <p:cNvCxnSpPr>
                <a:cxnSpLocks noChangeShapeType="1"/>
              </p:cNvCxnSpPr>
              <p:nvPr/>
            </p:nvCxnSpPr>
            <p:spPr bwMode="auto">
              <a:xfrm flipH="1" flipV="1">
                <a:off x="7656" y="8193"/>
                <a:ext cx="175" cy="1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 name="Line 49">
                <a:extLst>
                  <a:ext uri="{FF2B5EF4-FFF2-40B4-BE49-F238E27FC236}">
                    <a16:creationId xmlns:a16="http://schemas.microsoft.com/office/drawing/2014/main" id="{B01002C1-5F6C-4EDF-9401-A71417FE52C1}"/>
                  </a:ext>
                </a:extLst>
              </p:cNvPr>
              <p:cNvCxnSpPr>
                <a:cxnSpLocks noChangeShapeType="1"/>
              </p:cNvCxnSpPr>
              <p:nvPr/>
            </p:nvCxnSpPr>
            <p:spPr bwMode="auto">
              <a:xfrm flipH="1">
                <a:off x="7656" y="7390"/>
                <a:ext cx="351" cy="2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Line 50">
                <a:extLst>
                  <a:ext uri="{FF2B5EF4-FFF2-40B4-BE49-F238E27FC236}">
                    <a16:creationId xmlns:a16="http://schemas.microsoft.com/office/drawing/2014/main" id="{866A6655-E87A-4090-BF1B-F504951EAF42}"/>
                  </a:ext>
                </a:extLst>
              </p:cNvPr>
              <p:cNvCxnSpPr>
                <a:cxnSpLocks noChangeShapeType="1"/>
              </p:cNvCxnSpPr>
              <p:nvPr/>
            </p:nvCxnSpPr>
            <p:spPr bwMode="auto">
              <a:xfrm>
                <a:off x="3614" y="7524"/>
                <a:ext cx="1" cy="66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6" name="Line 51">
                <a:extLst>
                  <a:ext uri="{FF2B5EF4-FFF2-40B4-BE49-F238E27FC236}">
                    <a16:creationId xmlns:a16="http://schemas.microsoft.com/office/drawing/2014/main" id="{5F21C8E2-613D-4775-8FA3-F26CA8A651A4}"/>
                  </a:ext>
                </a:extLst>
              </p:cNvPr>
              <p:cNvCxnSpPr>
                <a:cxnSpLocks noChangeShapeType="1"/>
              </p:cNvCxnSpPr>
              <p:nvPr/>
            </p:nvCxnSpPr>
            <p:spPr bwMode="auto">
              <a:xfrm>
                <a:off x="4844" y="8594"/>
                <a:ext cx="2812"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7" name="Line 52">
                <a:extLst>
                  <a:ext uri="{FF2B5EF4-FFF2-40B4-BE49-F238E27FC236}">
                    <a16:creationId xmlns:a16="http://schemas.microsoft.com/office/drawing/2014/main" id="{1F998EDE-DD4F-47FF-9F18-03619FAE47EB}"/>
                  </a:ext>
                </a:extLst>
              </p:cNvPr>
              <p:cNvCxnSpPr>
                <a:cxnSpLocks noChangeShapeType="1"/>
              </p:cNvCxnSpPr>
              <p:nvPr/>
            </p:nvCxnSpPr>
            <p:spPr bwMode="auto">
              <a:xfrm>
                <a:off x="8886" y="7524"/>
                <a:ext cx="0" cy="66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 name="Line 53">
                <a:extLst>
                  <a:ext uri="{FF2B5EF4-FFF2-40B4-BE49-F238E27FC236}">
                    <a16:creationId xmlns:a16="http://schemas.microsoft.com/office/drawing/2014/main" id="{C9E75F5C-2BD6-4954-913A-D5A21318FEF0}"/>
                  </a:ext>
                </a:extLst>
              </p:cNvPr>
              <p:cNvCxnSpPr>
                <a:cxnSpLocks noChangeShapeType="1"/>
              </p:cNvCxnSpPr>
              <p:nvPr/>
            </p:nvCxnSpPr>
            <p:spPr bwMode="auto">
              <a:xfrm>
                <a:off x="4844" y="6989"/>
                <a:ext cx="281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9" name="Line 54">
                <a:extLst>
                  <a:ext uri="{FF2B5EF4-FFF2-40B4-BE49-F238E27FC236}">
                    <a16:creationId xmlns:a16="http://schemas.microsoft.com/office/drawing/2014/main" id="{CEEB88BC-40CE-4E83-ACB2-848F0DB99FA2}"/>
                  </a:ext>
                </a:extLst>
              </p:cNvPr>
              <p:cNvCxnSpPr>
                <a:cxnSpLocks noChangeShapeType="1"/>
              </p:cNvCxnSpPr>
              <p:nvPr/>
            </p:nvCxnSpPr>
            <p:spPr bwMode="auto">
              <a:xfrm flipV="1">
                <a:off x="4493" y="6454"/>
                <a:ext cx="527" cy="40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0" name="Line 55">
                <a:extLst>
                  <a:ext uri="{FF2B5EF4-FFF2-40B4-BE49-F238E27FC236}">
                    <a16:creationId xmlns:a16="http://schemas.microsoft.com/office/drawing/2014/main" id="{84624CB0-332A-4901-ADF0-79446083728C}"/>
                  </a:ext>
                </a:extLst>
              </p:cNvPr>
              <p:cNvCxnSpPr>
                <a:cxnSpLocks noChangeShapeType="1"/>
              </p:cNvCxnSpPr>
              <p:nvPr/>
            </p:nvCxnSpPr>
            <p:spPr bwMode="auto">
              <a:xfrm flipH="1" flipV="1">
                <a:off x="7304" y="6454"/>
                <a:ext cx="703" cy="40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1" name="Line 56">
                <a:extLst>
                  <a:ext uri="{FF2B5EF4-FFF2-40B4-BE49-F238E27FC236}">
                    <a16:creationId xmlns:a16="http://schemas.microsoft.com/office/drawing/2014/main" id="{C8A9E026-438B-42CD-A0EE-32199FCBC90E}"/>
                  </a:ext>
                </a:extLst>
              </p:cNvPr>
              <p:cNvCxnSpPr>
                <a:cxnSpLocks noChangeShapeType="1"/>
              </p:cNvCxnSpPr>
              <p:nvPr/>
            </p:nvCxnSpPr>
            <p:spPr bwMode="auto">
              <a:xfrm>
                <a:off x="6250" y="8594"/>
                <a:ext cx="0" cy="2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43" name="TextBox 8">
            <a:extLst>
              <a:ext uri="{FF2B5EF4-FFF2-40B4-BE49-F238E27FC236}">
                <a16:creationId xmlns:a16="http://schemas.microsoft.com/office/drawing/2014/main" id="{74C43A33-3BB3-47AB-8568-C48E2063A40C}"/>
              </a:ext>
            </a:extLst>
          </p:cNvPr>
          <p:cNvSpPr txBox="1"/>
          <p:nvPr/>
        </p:nvSpPr>
        <p:spPr>
          <a:xfrm>
            <a:off x="914011" y="3009073"/>
            <a:ext cx="8640960" cy="307777"/>
          </a:xfrm>
          <a:prstGeom prst="rect">
            <a:avLst/>
          </a:prstGeom>
          <a:noFill/>
        </p:spPr>
        <p:txBody>
          <a:bodyPr wrap="square" lIns="0" tIns="0" rIns="0" bIns="0" rtlCol="0" anchor="ctr">
            <a:spAutoFit/>
          </a:bodyPr>
          <a:lstStyle/>
          <a:p>
            <a:pPr lvl="0"/>
            <a:r>
              <a:rPr lang="zh-CN" altLang="en-US" sz="2000" dirty="0">
                <a:solidFill>
                  <a:srgbClr val="C00000"/>
                </a:solidFill>
                <a:latin typeface="Arial" panose="020B0604020202020204" pitchFamily="34" charset="0"/>
                <a:ea typeface="微软雅黑" panose="020B0503020204020204" pitchFamily="34" charset="-122"/>
                <a:sym typeface="Arial" panose="020B0604020202020204" pitchFamily="34" charset="0"/>
              </a:rPr>
              <a:t>家校联动示意图</a:t>
            </a:r>
          </a:p>
        </p:txBody>
      </p:sp>
      <p:pic>
        <p:nvPicPr>
          <p:cNvPr id="42" name="图片 41">
            <a:extLst>
              <a:ext uri="{FF2B5EF4-FFF2-40B4-BE49-F238E27FC236}">
                <a16:creationId xmlns:a16="http://schemas.microsoft.com/office/drawing/2014/main" id="{6579EF05-C62F-4221-9B2E-5E1DF01712E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6964" y="1239987"/>
            <a:ext cx="3977119" cy="2603730"/>
          </a:xfrm>
          <a:prstGeom prst="rect">
            <a:avLst/>
          </a:prstGeom>
          <a:noFill/>
          <a:ln>
            <a:noFill/>
          </a:ln>
        </p:spPr>
      </p:pic>
      <p:pic>
        <p:nvPicPr>
          <p:cNvPr id="45" name="图片 44">
            <a:extLst>
              <a:ext uri="{FF2B5EF4-FFF2-40B4-BE49-F238E27FC236}">
                <a16:creationId xmlns:a16="http://schemas.microsoft.com/office/drawing/2014/main" id="{D11BBAD3-8C00-4BFE-97CE-17251A090ED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6964" y="4299247"/>
            <a:ext cx="4022461" cy="2801744"/>
          </a:xfrm>
          <a:prstGeom prst="rect">
            <a:avLst/>
          </a:prstGeom>
          <a:noFill/>
          <a:ln>
            <a:noFill/>
          </a:ln>
        </p:spPr>
      </p:pic>
    </p:spTree>
    <p:extLst>
      <p:ext uri="{BB962C8B-B14F-4D97-AF65-F5344CB8AC3E}">
        <p14:creationId xmlns:p14="http://schemas.microsoft.com/office/powerpoint/2010/main" val="18926971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4485159" y="240686"/>
            <a:ext cx="4944612" cy="430887"/>
          </a:xfrm>
          <a:prstGeom prst="rect">
            <a:avLst/>
          </a:prstGeom>
          <a:noFill/>
        </p:spPr>
        <p:txBody>
          <a:bodyPr wrap="square" lIns="0" tIns="0" rIns="0" bIns="0" rtlCol="0" anchor="ctr">
            <a:spAutoFit/>
          </a:bodyPr>
          <a:lstStyle/>
          <a:p>
            <a:pPr lvl="0"/>
            <a:r>
              <a:rPr lang="zh-CN" alt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研究内容的展开与阶段成果</a:t>
            </a: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20">
            <a:extLst>
              <a:ext uri="{FF2B5EF4-FFF2-40B4-BE49-F238E27FC236}">
                <a16:creationId xmlns:a16="http://schemas.microsoft.com/office/drawing/2014/main" id="{27AE1EFB-B96A-48DA-9CDF-5FAB67AA5A0D}"/>
              </a:ext>
            </a:extLst>
          </p:cNvPr>
          <p:cNvSpPr/>
          <p:nvPr/>
        </p:nvSpPr>
        <p:spPr>
          <a:xfrm>
            <a:off x="886327" y="741864"/>
            <a:ext cx="11086097" cy="6330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21">
            <a:extLst>
              <a:ext uri="{FF2B5EF4-FFF2-40B4-BE49-F238E27FC236}">
                <a16:creationId xmlns:a16="http://schemas.microsoft.com/office/drawing/2014/main" id="{A424C83D-62F9-40E8-9376-BBDFF19A2BD8}"/>
              </a:ext>
            </a:extLst>
          </p:cNvPr>
          <p:cNvSpPr txBox="1"/>
          <p:nvPr/>
        </p:nvSpPr>
        <p:spPr>
          <a:xfrm>
            <a:off x="1176935" y="957893"/>
            <a:ext cx="10585176" cy="3770263"/>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000" b="1" dirty="0">
                <a:latin typeface="Arial" panose="020B0604020202020204" pitchFamily="34" charset="0"/>
                <a:ea typeface="微软雅黑" panose="020B0503020204020204" pitchFamily="34" charset="-122"/>
                <a:sym typeface="Arial" panose="020B0604020202020204" pitchFamily="34" charset="0"/>
              </a:rPr>
              <a:t>（五）运用</a:t>
            </a:r>
            <a:r>
              <a:rPr lang="en-US" altLang="zh-CN" sz="2000" b="1" dirty="0">
                <a:latin typeface="Arial" panose="020B0604020202020204" pitchFamily="34" charset="0"/>
                <a:ea typeface="微软雅黑" panose="020B0503020204020204" pitchFamily="34" charset="-122"/>
                <a:sym typeface="Arial" panose="020B0604020202020204" pitchFamily="34" charset="0"/>
              </a:rPr>
              <a:t>SPARK</a:t>
            </a:r>
            <a:r>
              <a:rPr lang="zh-CN" altLang="en-US" sz="2000" b="1" dirty="0">
                <a:latin typeface="Arial" panose="020B0604020202020204" pitchFamily="34" charset="0"/>
                <a:ea typeface="微软雅黑" panose="020B0503020204020204" pitchFamily="34" charset="-122"/>
                <a:sym typeface="Arial" panose="020B0604020202020204" pitchFamily="34" charset="0"/>
              </a:rPr>
              <a:t>课程理念初步建构部分评价细则：</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为了加强课堂建设，用课堂教学规范学生的体育行为习惯，我们基本课题研究方向，研制了“基于</a:t>
            </a:r>
            <a:r>
              <a:rPr lang="en-US" altLang="zh-CN" dirty="0">
                <a:latin typeface="Arial" panose="020B0604020202020204" pitchFamily="34" charset="0"/>
                <a:ea typeface="微软雅黑" panose="020B0503020204020204" pitchFamily="34" charset="-122"/>
                <a:sym typeface="Arial" panose="020B0604020202020204" pitchFamily="34" charset="0"/>
              </a:rPr>
              <a:t>SPARK</a:t>
            </a:r>
            <a:r>
              <a:rPr lang="zh-CN" altLang="en-US" dirty="0">
                <a:latin typeface="Arial" panose="020B0604020202020204" pitchFamily="34" charset="0"/>
                <a:ea typeface="微软雅黑" panose="020B0503020204020204" pitchFamily="34" charset="-122"/>
                <a:sym typeface="Arial" panose="020B0604020202020204" pitchFamily="34" charset="0"/>
              </a:rPr>
              <a:t>理念的课堂教学评价细则”（详见下表），作为每次课题研讨课的评价打分依据，引领与督促课堂教学。</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a:extLst>
              <a:ext uri="{FF2B5EF4-FFF2-40B4-BE49-F238E27FC236}">
                <a16:creationId xmlns:a16="http://schemas.microsoft.com/office/drawing/2014/main" id="{3C8BE274-79E9-41C0-9709-555DF301AA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8815" y="2857202"/>
            <a:ext cx="4061560" cy="3354764"/>
          </a:xfrm>
          <a:prstGeom prst="rect">
            <a:avLst/>
          </a:prstGeom>
          <a:noFill/>
          <a:ln>
            <a:noFill/>
          </a:ln>
        </p:spPr>
      </p:pic>
      <p:pic>
        <p:nvPicPr>
          <p:cNvPr id="10" name="图片 9">
            <a:extLst>
              <a:ext uri="{FF2B5EF4-FFF2-40B4-BE49-F238E27FC236}">
                <a16:creationId xmlns:a16="http://schemas.microsoft.com/office/drawing/2014/main" id="{CF7D9A5E-9C28-48C1-93FA-758140CCCD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00351" y="2886389"/>
            <a:ext cx="3600399" cy="3354764"/>
          </a:xfrm>
          <a:prstGeom prst="rect">
            <a:avLst/>
          </a:prstGeom>
          <a:noFill/>
          <a:ln>
            <a:noFill/>
          </a:ln>
        </p:spPr>
      </p:pic>
    </p:spTree>
    <p:extLst>
      <p:ext uri="{BB962C8B-B14F-4D97-AF65-F5344CB8AC3E}">
        <p14:creationId xmlns:p14="http://schemas.microsoft.com/office/powerpoint/2010/main" val="5414624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4485159" y="240686"/>
            <a:ext cx="3888432" cy="492443"/>
          </a:xfrm>
          <a:prstGeom prst="rect">
            <a:avLst/>
          </a:prstGeom>
          <a:noFill/>
        </p:spPr>
        <p:txBody>
          <a:bodyPr wrap="square" lIns="0" tIns="0" rIns="0" bIns="0" rtlCol="0" anchor="ctr">
            <a:spAutoFit/>
          </a:bodyPr>
          <a:lstStyle/>
          <a:p>
            <a:pPr lvl="0"/>
            <a:r>
              <a:rPr lang="zh-CN" altLang="en-US" sz="3200" dirty="0">
                <a:solidFill>
                  <a:schemeClr val="accent3"/>
                </a:solidFill>
                <a:latin typeface="Arial" panose="020B0604020202020204" pitchFamily="34" charset="0"/>
                <a:ea typeface="微软雅黑" panose="020B0503020204020204" pitchFamily="34" charset="-122"/>
                <a:sym typeface="Arial" panose="020B0604020202020204" pitchFamily="34" charset="0"/>
              </a:rPr>
              <a:t>     研究阶段成果</a:t>
            </a:r>
            <a:endParaRPr lang="en-US" altLang="zh-CN" sz="32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20">
            <a:extLst>
              <a:ext uri="{FF2B5EF4-FFF2-40B4-BE49-F238E27FC236}">
                <a16:creationId xmlns:a16="http://schemas.microsoft.com/office/drawing/2014/main" id="{27AE1EFB-B96A-48DA-9CDF-5FAB67AA5A0D}"/>
              </a:ext>
            </a:extLst>
          </p:cNvPr>
          <p:cNvSpPr/>
          <p:nvPr/>
        </p:nvSpPr>
        <p:spPr>
          <a:xfrm>
            <a:off x="886327" y="741864"/>
            <a:ext cx="11086097" cy="6330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21">
            <a:extLst>
              <a:ext uri="{FF2B5EF4-FFF2-40B4-BE49-F238E27FC236}">
                <a16:creationId xmlns:a16="http://schemas.microsoft.com/office/drawing/2014/main" id="{A424C83D-62F9-40E8-9376-BBDFF19A2BD8}"/>
              </a:ext>
            </a:extLst>
          </p:cNvPr>
          <p:cNvSpPr txBox="1"/>
          <p:nvPr/>
        </p:nvSpPr>
        <p:spPr>
          <a:xfrm>
            <a:off x="1176935" y="957893"/>
            <a:ext cx="10585176" cy="2215991"/>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 10">
            <a:extLst>
              <a:ext uri="{FF2B5EF4-FFF2-40B4-BE49-F238E27FC236}">
                <a16:creationId xmlns:a16="http://schemas.microsoft.com/office/drawing/2014/main" id="{9E17DCA0-58E8-4086-966C-4377E885F0F8}"/>
              </a:ext>
            </a:extLst>
          </p:cNvPr>
          <p:cNvPicPr>
            <a:picLocks noChangeAspect="1"/>
          </p:cNvPicPr>
          <p:nvPr/>
        </p:nvPicPr>
        <p:blipFill>
          <a:blip r:embed="rId3"/>
          <a:stretch>
            <a:fillRect/>
          </a:stretch>
        </p:blipFill>
        <p:spPr>
          <a:xfrm>
            <a:off x="2612951" y="761350"/>
            <a:ext cx="8280920" cy="6599391"/>
          </a:xfrm>
          <a:prstGeom prst="rect">
            <a:avLst/>
          </a:prstGeom>
        </p:spPr>
      </p:pic>
    </p:spTree>
    <p:extLst>
      <p:ext uri="{BB962C8B-B14F-4D97-AF65-F5344CB8AC3E}">
        <p14:creationId xmlns:p14="http://schemas.microsoft.com/office/powerpoint/2010/main" val="1264123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158199" y="231949"/>
            <a:ext cx="2622649" cy="509916"/>
          </a:xfrm>
          <a:prstGeom prst="rect">
            <a:avLst/>
          </a:prstGeom>
          <a:noFill/>
        </p:spPr>
        <p:txBody>
          <a:bodyPr wrap="square" lIns="0" tIns="0" rIns="0" bIns="0" rtlCol="0" anchor="ctr">
            <a:spAutoFit/>
          </a:bodyPr>
          <a:lstStyle/>
          <a:p>
            <a:pPr lvl="0"/>
            <a:r>
              <a:rPr lang="zh-CN" altLang="en-US" sz="32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研究阶段成果</a:t>
            </a:r>
            <a:endParaRPr lang="en-US" altLang="zh-CN" sz="32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96C408F-CAFB-4A00-8778-F78DC57207C6}"/>
              </a:ext>
            </a:extLst>
          </p:cNvPr>
          <p:cNvSpPr/>
          <p:nvPr/>
        </p:nvSpPr>
        <p:spPr>
          <a:xfrm>
            <a:off x="912407" y="680447"/>
            <a:ext cx="11493631" cy="6552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a:extLst>
              <a:ext uri="{FF2B5EF4-FFF2-40B4-BE49-F238E27FC236}">
                <a16:creationId xmlns:a16="http://schemas.microsoft.com/office/drawing/2014/main" id="{8038EB06-8AE0-4FAB-A350-7A4EFAC50137}"/>
              </a:ext>
            </a:extLst>
          </p:cNvPr>
          <p:cNvSpPr txBox="1"/>
          <p:nvPr/>
        </p:nvSpPr>
        <p:spPr>
          <a:xfrm>
            <a:off x="1172791" y="1374668"/>
            <a:ext cx="10297144" cy="892552"/>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1.</a:t>
            </a:r>
            <a:r>
              <a:rPr lang="zh-CN" altLang="en-US" sz="2000" dirty="0">
                <a:latin typeface="Arial" panose="020B0604020202020204" pitchFamily="34" charset="0"/>
                <a:ea typeface="微软雅黑" panose="020B0503020204020204" pitchFamily="34" charset="-122"/>
                <a:sym typeface="Arial" panose="020B0604020202020204" pitchFamily="34" charset="0"/>
              </a:rPr>
              <a:t>教师教学理念的转变</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2 .</a:t>
            </a:r>
            <a:r>
              <a:rPr lang="zh-CN" altLang="en-US" sz="2000" dirty="0">
                <a:latin typeface="Arial" panose="020B0604020202020204" pitchFamily="34" charset="0"/>
                <a:ea typeface="微软雅黑" panose="020B0503020204020204" pitchFamily="34" charset="-122"/>
                <a:sym typeface="Arial" panose="020B0604020202020204" pitchFamily="34" charset="0"/>
              </a:rPr>
              <a:t>教师教学行为的改变</a:t>
            </a: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a:extLst>
              <a:ext uri="{FF2B5EF4-FFF2-40B4-BE49-F238E27FC236}">
                <a16:creationId xmlns:a16="http://schemas.microsoft.com/office/drawing/2014/main" id="{FDE2C7EC-C2D6-483F-8300-DE64DFDFB882}"/>
              </a:ext>
            </a:extLst>
          </p:cNvPr>
          <p:cNvSpPr txBox="1"/>
          <p:nvPr/>
        </p:nvSpPr>
        <p:spPr>
          <a:xfrm>
            <a:off x="1028775" y="834265"/>
            <a:ext cx="5040560" cy="430887"/>
          </a:xfrm>
          <a:prstGeom prst="rect">
            <a:avLst/>
          </a:prstGeom>
          <a:noFill/>
        </p:spPr>
        <p:txBody>
          <a:bodyPr wrap="square" lIns="0" tIns="0" rIns="0" bIns="0" rtlCol="0" anchor="ctr">
            <a:spAutoFit/>
          </a:bodyPr>
          <a:lstStyle/>
          <a:p>
            <a:pPr lvl="0"/>
            <a:r>
              <a:rPr lang="zh-CN" alt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二、初步转变了教师的教</a:t>
            </a:r>
            <a:endParaRPr lang="en-US" altLang="zh-CN"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9698" name="Picture 2"/>
          <p:cNvPicPr>
            <a:picLocks noChangeAspect="1" noChangeArrowheads="1"/>
          </p:cNvPicPr>
          <p:nvPr/>
        </p:nvPicPr>
        <p:blipFill>
          <a:blip r:embed="rId3"/>
          <a:srcRect/>
          <a:stretch>
            <a:fillRect/>
          </a:stretch>
        </p:blipFill>
        <p:spPr bwMode="auto">
          <a:xfrm>
            <a:off x="3857607" y="1239040"/>
            <a:ext cx="7215238" cy="5993610"/>
          </a:xfrm>
          <a:prstGeom prst="rect">
            <a:avLst/>
          </a:prstGeom>
          <a:noFill/>
          <a:ln w="9525">
            <a:noFill/>
            <a:miter lim="800000"/>
            <a:headEnd/>
            <a:tailEnd/>
          </a:ln>
          <a:effectLst/>
        </p:spPr>
      </p:pic>
    </p:spTree>
    <p:extLst>
      <p:ext uri="{BB962C8B-B14F-4D97-AF65-F5344CB8AC3E}">
        <p14:creationId xmlns:p14="http://schemas.microsoft.com/office/powerpoint/2010/main" val="1475422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158199" y="231949"/>
            <a:ext cx="2622649" cy="509916"/>
          </a:xfrm>
          <a:prstGeom prst="rect">
            <a:avLst/>
          </a:prstGeom>
          <a:noFill/>
        </p:spPr>
        <p:txBody>
          <a:bodyPr wrap="square" lIns="0" tIns="0" rIns="0" bIns="0" rtlCol="0" anchor="ctr">
            <a:spAutoFit/>
          </a:bodyPr>
          <a:lstStyle/>
          <a:p>
            <a:pPr lvl="0"/>
            <a:r>
              <a:rPr lang="zh-CN" altLang="en-US" sz="32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研究阶段成果</a:t>
            </a:r>
            <a:endParaRPr lang="en-US" altLang="zh-CN" sz="32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14">
            <a:extLst>
              <a:ext uri="{FF2B5EF4-FFF2-40B4-BE49-F238E27FC236}">
                <a16:creationId xmlns:a16="http://schemas.microsoft.com/office/drawing/2014/main" id="{F952D6A5-C2BB-4D5E-886E-776EB2F6C08F}"/>
              </a:ext>
            </a:extLst>
          </p:cNvPr>
          <p:cNvSpPr txBox="1"/>
          <p:nvPr/>
        </p:nvSpPr>
        <p:spPr>
          <a:xfrm>
            <a:off x="1099216" y="735783"/>
            <a:ext cx="10873208" cy="5816977"/>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sz="2400" b="1" dirty="0"/>
          </a:p>
          <a:p>
            <a:pPr algn="just"/>
            <a:endParaRPr lang="zh-CN" altLang="zh-CN" sz="2400"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zh-CN" altLang="zh-CN" sz="2400" dirty="0"/>
          </a:p>
          <a:p>
            <a:pPr algn="just"/>
            <a:endParaRPr lang="en-US" altLang="zh-CN" sz="3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a:extLst>
              <a:ext uri="{FF2B5EF4-FFF2-40B4-BE49-F238E27FC236}">
                <a16:creationId xmlns:a16="http://schemas.microsoft.com/office/drawing/2014/main" id="{B4C949D9-2DC7-4AE7-BB23-E492C70F377C}"/>
              </a:ext>
            </a:extLst>
          </p:cNvPr>
          <p:cNvPicPr>
            <a:picLocks noChangeAspect="1"/>
          </p:cNvPicPr>
          <p:nvPr/>
        </p:nvPicPr>
        <p:blipFill>
          <a:blip r:embed="rId3"/>
          <a:stretch>
            <a:fillRect/>
          </a:stretch>
        </p:blipFill>
        <p:spPr>
          <a:xfrm>
            <a:off x="8818814" y="725011"/>
            <a:ext cx="2355816" cy="3232761"/>
          </a:xfrm>
          <a:prstGeom prst="rect">
            <a:avLst/>
          </a:prstGeom>
        </p:spPr>
      </p:pic>
      <p:pic>
        <p:nvPicPr>
          <p:cNvPr id="9" name="图片 8">
            <a:extLst>
              <a:ext uri="{FF2B5EF4-FFF2-40B4-BE49-F238E27FC236}">
                <a16:creationId xmlns:a16="http://schemas.microsoft.com/office/drawing/2014/main" id="{6A70A4FC-C47D-4B2D-9E29-A066B49870E3}"/>
              </a:ext>
            </a:extLst>
          </p:cNvPr>
          <p:cNvPicPr>
            <a:picLocks noChangeAspect="1"/>
          </p:cNvPicPr>
          <p:nvPr/>
        </p:nvPicPr>
        <p:blipFill>
          <a:blip r:embed="rId4"/>
          <a:stretch>
            <a:fillRect/>
          </a:stretch>
        </p:blipFill>
        <p:spPr>
          <a:xfrm>
            <a:off x="1113061" y="4098685"/>
            <a:ext cx="2280630" cy="2957909"/>
          </a:xfrm>
          <a:prstGeom prst="rect">
            <a:avLst/>
          </a:prstGeom>
        </p:spPr>
      </p:pic>
      <p:pic>
        <p:nvPicPr>
          <p:cNvPr id="10" name="图片 9">
            <a:extLst>
              <a:ext uri="{FF2B5EF4-FFF2-40B4-BE49-F238E27FC236}">
                <a16:creationId xmlns:a16="http://schemas.microsoft.com/office/drawing/2014/main" id="{1EEF334D-C0C4-4C92-822C-967FD0B43CCA}"/>
              </a:ext>
            </a:extLst>
          </p:cNvPr>
          <p:cNvPicPr>
            <a:picLocks noChangeAspect="1"/>
          </p:cNvPicPr>
          <p:nvPr/>
        </p:nvPicPr>
        <p:blipFill>
          <a:blip r:embed="rId5"/>
          <a:stretch>
            <a:fillRect/>
          </a:stretch>
        </p:blipFill>
        <p:spPr>
          <a:xfrm>
            <a:off x="6199205" y="4043994"/>
            <a:ext cx="2426394" cy="2974289"/>
          </a:xfrm>
          <a:prstGeom prst="rect">
            <a:avLst/>
          </a:prstGeom>
        </p:spPr>
      </p:pic>
      <p:pic>
        <p:nvPicPr>
          <p:cNvPr id="11" name="图片 10">
            <a:extLst>
              <a:ext uri="{FF2B5EF4-FFF2-40B4-BE49-F238E27FC236}">
                <a16:creationId xmlns:a16="http://schemas.microsoft.com/office/drawing/2014/main" id="{946A4AC1-DCFE-4324-8048-53F2649BA5D4}"/>
              </a:ext>
            </a:extLst>
          </p:cNvPr>
          <p:cNvPicPr>
            <a:picLocks noChangeAspect="1"/>
          </p:cNvPicPr>
          <p:nvPr/>
        </p:nvPicPr>
        <p:blipFill>
          <a:blip r:embed="rId6"/>
          <a:stretch>
            <a:fillRect/>
          </a:stretch>
        </p:blipFill>
        <p:spPr>
          <a:xfrm>
            <a:off x="9046455" y="4039612"/>
            <a:ext cx="2229183" cy="3016982"/>
          </a:xfrm>
          <a:prstGeom prst="rect">
            <a:avLst/>
          </a:prstGeom>
        </p:spPr>
      </p:pic>
      <p:pic>
        <p:nvPicPr>
          <p:cNvPr id="12" name="图片 11">
            <a:extLst>
              <a:ext uri="{FF2B5EF4-FFF2-40B4-BE49-F238E27FC236}">
                <a16:creationId xmlns:a16="http://schemas.microsoft.com/office/drawing/2014/main" id="{074547F8-882D-4C13-93C0-CD473AD3AF5B}"/>
              </a:ext>
            </a:extLst>
          </p:cNvPr>
          <p:cNvPicPr>
            <a:picLocks noChangeAspect="1"/>
          </p:cNvPicPr>
          <p:nvPr/>
        </p:nvPicPr>
        <p:blipFill>
          <a:blip r:embed="rId7"/>
          <a:stretch>
            <a:fillRect/>
          </a:stretch>
        </p:blipFill>
        <p:spPr>
          <a:xfrm>
            <a:off x="3617939" y="4039612"/>
            <a:ext cx="2357017" cy="3016982"/>
          </a:xfrm>
          <a:prstGeom prst="rect">
            <a:avLst/>
          </a:prstGeom>
        </p:spPr>
      </p:pic>
      <p:pic>
        <p:nvPicPr>
          <p:cNvPr id="14" name="图片 13">
            <a:extLst>
              <a:ext uri="{FF2B5EF4-FFF2-40B4-BE49-F238E27FC236}">
                <a16:creationId xmlns:a16="http://schemas.microsoft.com/office/drawing/2014/main" id="{71EC3311-2984-4A06-A900-DE259308717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665143" y="1170820"/>
            <a:ext cx="3223962" cy="2355814"/>
          </a:xfrm>
          <a:prstGeom prst="rect">
            <a:avLst/>
          </a:prstGeom>
          <a:noFill/>
          <a:ln>
            <a:noFill/>
          </a:ln>
        </p:spPr>
      </p:pic>
      <p:pic>
        <p:nvPicPr>
          <p:cNvPr id="15" name="图片 14">
            <a:extLst>
              <a:ext uri="{FF2B5EF4-FFF2-40B4-BE49-F238E27FC236}">
                <a16:creationId xmlns:a16="http://schemas.microsoft.com/office/drawing/2014/main" id="{7C8FBCEF-5AAC-4C2B-9C8F-80E000B27C4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3246128" y="1150831"/>
            <a:ext cx="3188325" cy="2399895"/>
          </a:xfrm>
          <a:prstGeom prst="rect">
            <a:avLst/>
          </a:prstGeom>
          <a:noFill/>
          <a:ln>
            <a:noFill/>
          </a:ln>
        </p:spPr>
      </p:pic>
      <p:pic>
        <p:nvPicPr>
          <p:cNvPr id="21" name="图片 20">
            <a:extLst>
              <a:ext uri="{FF2B5EF4-FFF2-40B4-BE49-F238E27FC236}">
                <a16:creationId xmlns:a16="http://schemas.microsoft.com/office/drawing/2014/main" id="{CD8AFFCE-5B09-4B63-B0D0-1CE4FCCA69BB}"/>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2410" y="752637"/>
            <a:ext cx="2513187" cy="3192304"/>
          </a:xfrm>
          <a:prstGeom prst="rect">
            <a:avLst/>
          </a:prstGeom>
          <a:noFill/>
          <a:ln>
            <a:noFill/>
          </a:ln>
        </p:spPr>
      </p:pic>
    </p:spTree>
    <p:extLst>
      <p:ext uri="{BB962C8B-B14F-4D97-AF65-F5344CB8AC3E}">
        <p14:creationId xmlns:p14="http://schemas.microsoft.com/office/powerpoint/2010/main" val="4107898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158199" y="231949"/>
            <a:ext cx="2622649" cy="509916"/>
          </a:xfrm>
          <a:prstGeom prst="rect">
            <a:avLst/>
          </a:prstGeom>
          <a:noFill/>
        </p:spPr>
        <p:txBody>
          <a:bodyPr wrap="square" lIns="0" tIns="0" rIns="0" bIns="0" rtlCol="0" anchor="ctr">
            <a:spAutoFit/>
          </a:bodyPr>
          <a:lstStyle/>
          <a:p>
            <a:pPr lvl="0"/>
            <a:r>
              <a:rPr lang="zh-CN" altLang="en-US" sz="32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研究阶段成果</a:t>
            </a:r>
            <a:endParaRPr lang="en-US" altLang="zh-CN" sz="32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14">
            <a:extLst>
              <a:ext uri="{FF2B5EF4-FFF2-40B4-BE49-F238E27FC236}">
                <a16:creationId xmlns:a16="http://schemas.microsoft.com/office/drawing/2014/main" id="{F952D6A5-C2BB-4D5E-886E-776EB2F6C08F}"/>
              </a:ext>
            </a:extLst>
          </p:cNvPr>
          <p:cNvSpPr txBox="1"/>
          <p:nvPr/>
        </p:nvSpPr>
        <p:spPr>
          <a:xfrm>
            <a:off x="1099216" y="735783"/>
            <a:ext cx="10873208" cy="5816977"/>
          </a:xfrm>
          <a:prstGeom prst="rect">
            <a:avLst/>
          </a:prstGeom>
          <a:solidFill>
            <a:schemeClr val="accent4"/>
          </a:solid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sz="2400" b="1" dirty="0"/>
          </a:p>
          <a:p>
            <a:pPr algn="just"/>
            <a:endParaRPr lang="zh-CN" altLang="zh-CN" sz="2400"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en-US" altLang="zh-CN" sz="2400" b="1" dirty="0"/>
          </a:p>
          <a:p>
            <a:pPr algn="just"/>
            <a:endParaRPr lang="zh-CN" altLang="zh-CN" sz="2400" dirty="0"/>
          </a:p>
          <a:p>
            <a:pPr algn="just"/>
            <a:endParaRPr lang="en-US" altLang="zh-CN" sz="36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a:extLst>
              <a:ext uri="{FF2B5EF4-FFF2-40B4-BE49-F238E27FC236}">
                <a16:creationId xmlns:a16="http://schemas.microsoft.com/office/drawing/2014/main" id="{F905C512-5CC4-41B2-B8D5-47A8C37DB609}"/>
              </a:ext>
            </a:extLst>
          </p:cNvPr>
          <p:cNvPicPr>
            <a:picLocks noChangeAspect="1"/>
          </p:cNvPicPr>
          <p:nvPr/>
        </p:nvPicPr>
        <p:blipFill>
          <a:blip r:embed="rId3"/>
          <a:stretch>
            <a:fillRect/>
          </a:stretch>
        </p:blipFill>
        <p:spPr>
          <a:xfrm>
            <a:off x="1099215" y="735782"/>
            <a:ext cx="2352381" cy="3435337"/>
          </a:xfrm>
          <a:prstGeom prst="rect">
            <a:avLst/>
          </a:prstGeom>
        </p:spPr>
      </p:pic>
      <p:pic>
        <p:nvPicPr>
          <p:cNvPr id="3" name="图片 2">
            <a:extLst>
              <a:ext uri="{FF2B5EF4-FFF2-40B4-BE49-F238E27FC236}">
                <a16:creationId xmlns:a16="http://schemas.microsoft.com/office/drawing/2014/main" id="{9FAE03D4-89A8-464A-8BC7-3DF6BE321D59}"/>
              </a:ext>
            </a:extLst>
          </p:cNvPr>
          <p:cNvPicPr>
            <a:picLocks noChangeAspect="1"/>
          </p:cNvPicPr>
          <p:nvPr/>
        </p:nvPicPr>
        <p:blipFill>
          <a:blip r:embed="rId4"/>
          <a:stretch>
            <a:fillRect/>
          </a:stretch>
        </p:blipFill>
        <p:spPr>
          <a:xfrm>
            <a:off x="4726356" y="789199"/>
            <a:ext cx="2467111" cy="3386035"/>
          </a:xfrm>
          <a:prstGeom prst="rect">
            <a:avLst/>
          </a:prstGeom>
        </p:spPr>
      </p:pic>
      <p:pic>
        <p:nvPicPr>
          <p:cNvPr id="17" name="图片 16">
            <a:extLst>
              <a:ext uri="{FF2B5EF4-FFF2-40B4-BE49-F238E27FC236}">
                <a16:creationId xmlns:a16="http://schemas.microsoft.com/office/drawing/2014/main" id="{9AACBA34-42F9-45C6-ABCD-80C44B77233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8227" y="776640"/>
            <a:ext cx="2307120" cy="3375538"/>
          </a:xfrm>
          <a:prstGeom prst="rect">
            <a:avLst/>
          </a:prstGeom>
          <a:noFill/>
          <a:ln>
            <a:noFill/>
          </a:ln>
        </p:spPr>
      </p:pic>
      <p:pic>
        <p:nvPicPr>
          <p:cNvPr id="22" name="图片 21">
            <a:extLst>
              <a:ext uri="{FF2B5EF4-FFF2-40B4-BE49-F238E27FC236}">
                <a16:creationId xmlns:a16="http://schemas.microsoft.com/office/drawing/2014/main" id="{DAE10B70-62ED-4EBE-AC44-0528527F745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9216" y="4207948"/>
            <a:ext cx="2939702" cy="2344812"/>
          </a:xfrm>
          <a:prstGeom prst="rect">
            <a:avLst/>
          </a:prstGeom>
          <a:noFill/>
          <a:ln>
            <a:noFill/>
          </a:ln>
        </p:spPr>
      </p:pic>
      <p:pic>
        <p:nvPicPr>
          <p:cNvPr id="23" name="图片 22">
            <a:extLst>
              <a:ext uri="{FF2B5EF4-FFF2-40B4-BE49-F238E27FC236}">
                <a16:creationId xmlns:a16="http://schemas.microsoft.com/office/drawing/2014/main" id="{A76BC22B-886F-4A26-AED6-10C780B10BB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4786502" y="3811970"/>
            <a:ext cx="2390084" cy="3182040"/>
          </a:xfrm>
          <a:prstGeom prst="rect">
            <a:avLst/>
          </a:prstGeom>
          <a:noFill/>
          <a:ln>
            <a:noFill/>
          </a:ln>
        </p:spPr>
      </p:pic>
      <p:pic>
        <p:nvPicPr>
          <p:cNvPr id="24" name="图片 23">
            <a:extLst>
              <a:ext uri="{FF2B5EF4-FFF2-40B4-BE49-F238E27FC236}">
                <a16:creationId xmlns:a16="http://schemas.microsoft.com/office/drawing/2014/main" id="{49104124-0EDC-4481-B8EE-6C64520B18B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8310996" y="3910504"/>
            <a:ext cx="2344811" cy="2939700"/>
          </a:xfrm>
          <a:prstGeom prst="rect">
            <a:avLst/>
          </a:prstGeom>
          <a:noFill/>
          <a:ln>
            <a:noFill/>
          </a:ln>
        </p:spPr>
      </p:pic>
    </p:spTree>
    <p:extLst>
      <p:ext uri="{BB962C8B-B14F-4D97-AF65-F5344CB8AC3E}">
        <p14:creationId xmlns:p14="http://schemas.microsoft.com/office/powerpoint/2010/main" val="4122688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158199" y="231949"/>
            <a:ext cx="2622649" cy="509916"/>
          </a:xfrm>
          <a:prstGeom prst="rect">
            <a:avLst/>
          </a:prstGeom>
          <a:noFill/>
        </p:spPr>
        <p:txBody>
          <a:bodyPr wrap="square" lIns="0" tIns="0" rIns="0" bIns="0" rtlCol="0" anchor="ctr">
            <a:spAutoFit/>
          </a:bodyPr>
          <a:lstStyle/>
          <a:p>
            <a:pPr lvl="0"/>
            <a:r>
              <a:rPr lang="zh-CN" altLang="en-US" sz="32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研究阶段成果</a:t>
            </a:r>
            <a:endParaRPr lang="en-US" altLang="zh-CN" sz="32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96C408F-CAFB-4A00-8778-F78DC57207C6}"/>
              </a:ext>
            </a:extLst>
          </p:cNvPr>
          <p:cNvSpPr/>
          <p:nvPr/>
        </p:nvSpPr>
        <p:spPr>
          <a:xfrm>
            <a:off x="928649" y="830243"/>
            <a:ext cx="11086096" cy="65805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a:extLst>
              <a:ext uri="{FF2B5EF4-FFF2-40B4-BE49-F238E27FC236}">
                <a16:creationId xmlns:a16="http://schemas.microsoft.com/office/drawing/2014/main" id="{FDE2C7EC-C2D6-483F-8300-DE64DFDFB882}"/>
              </a:ext>
            </a:extLst>
          </p:cNvPr>
          <p:cNvSpPr txBox="1"/>
          <p:nvPr/>
        </p:nvSpPr>
        <p:spPr>
          <a:xfrm>
            <a:off x="1000087" y="973119"/>
            <a:ext cx="5040560" cy="461665"/>
          </a:xfrm>
          <a:prstGeom prst="rect">
            <a:avLst/>
          </a:prstGeom>
          <a:noFill/>
        </p:spPr>
        <p:txBody>
          <a:bodyPr wrap="square" lIns="0" tIns="0" rIns="0" bIns="0" rtlCol="0" anchor="ctr">
            <a:spAutoFit/>
          </a:bodyPr>
          <a:lstStyle/>
          <a:p>
            <a:pPr lvl="0"/>
            <a:r>
              <a:rPr lang="zh-CN" altLang="en-US" sz="3000" dirty="0">
                <a:solidFill>
                  <a:schemeClr val="accent3"/>
                </a:solidFill>
                <a:latin typeface="Arial" panose="020B0604020202020204" pitchFamily="34" charset="0"/>
                <a:ea typeface="微软雅黑" panose="020B0503020204020204" pitchFamily="34" charset="-122"/>
                <a:sym typeface="Arial" panose="020B0604020202020204" pitchFamily="34" charset="0"/>
              </a:rPr>
              <a:t>三、初步转变了学生的学</a:t>
            </a:r>
            <a:endParaRPr lang="en-US" altLang="zh-CN" sz="30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21">
            <a:extLst>
              <a:ext uri="{FF2B5EF4-FFF2-40B4-BE49-F238E27FC236}">
                <a16:creationId xmlns:a16="http://schemas.microsoft.com/office/drawing/2014/main" id="{7A793016-0B59-47FF-B2F3-95FA88659317}"/>
              </a:ext>
            </a:extLst>
          </p:cNvPr>
          <p:cNvSpPr txBox="1"/>
          <p:nvPr/>
        </p:nvSpPr>
        <p:spPr>
          <a:xfrm>
            <a:off x="1142963" y="1473185"/>
            <a:ext cx="10297144" cy="3416320"/>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en-US" altLang="zh-CN" b="1" dirty="0">
                <a:latin typeface="Arial" panose="020B0604020202020204" pitchFamily="34" charset="0"/>
                <a:ea typeface="微软雅黑" panose="020B0503020204020204" pitchFamily="34" charset="-122"/>
                <a:sym typeface="Arial" panose="020B0604020202020204" pitchFamily="34" charset="0"/>
              </a:rPr>
              <a:t>1</a:t>
            </a:r>
            <a:r>
              <a:rPr lang="zh-CN" altLang="en-US" b="1" dirty="0">
                <a:latin typeface="Arial" panose="020B0604020202020204" pitchFamily="34" charset="0"/>
                <a:ea typeface="微软雅黑" panose="020B0503020204020204" pitchFamily="34" charset="-122"/>
                <a:sym typeface="Arial" panose="020B0604020202020204" pitchFamily="34" charset="0"/>
              </a:rPr>
              <a:t>．学生学习观念的转变</a:t>
            </a:r>
            <a:endParaRPr lang="en-US" altLang="zh-CN" b="1"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en-US" altLang="zh-CN" b="1" dirty="0">
                <a:latin typeface="Arial" panose="020B0604020202020204" pitchFamily="34" charset="0"/>
                <a:ea typeface="微软雅黑" panose="020B0503020204020204" pitchFamily="34" charset="-122"/>
                <a:sym typeface="Arial" panose="020B0604020202020204" pitchFamily="34" charset="0"/>
              </a:rPr>
              <a:t>2</a:t>
            </a:r>
            <a:r>
              <a:rPr lang="zh-CN" altLang="en-US" b="1" dirty="0">
                <a:latin typeface="Arial" panose="020B0604020202020204" pitchFamily="34" charset="0"/>
                <a:ea typeface="微软雅黑" panose="020B0503020204020204" pitchFamily="34" charset="-122"/>
                <a:sym typeface="Arial" panose="020B0604020202020204" pitchFamily="34" charset="0"/>
              </a:rPr>
              <a:t>．学生学习行为的变化</a:t>
            </a:r>
            <a:endParaRPr lang="en-US" altLang="zh-CN" b="1"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1600" dirty="0">
                <a:latin typeface="+mn-ea"/>
                <a:ea typeface="+mn-ea"/>
                <a:sym typeface="Arial" panose="020B0604020202020204" pitchFamily="34" charset="0"/>
              </a:rPr>
              <a:t>①动静结合、统一规范 </a:t>
            </a:r>
            <a:endParaRPr lang="en-US" altLang="zh-CN" sz="1600" dirty="0">
              <a:latin typeface="+mn-ea"/>
              <a:ea typeface="+mn-ea"/>
              <a:sym typeface="Arial" panose="020B0604020202020204" pitchFamily="34" charset="0"/>
            </a:endParaRPr>
          </a:p>
          <a:p>
            <a:pPr algn="just">
              <a:lnSpc>
                <a:spcPct val="150000"/>
              </a:lnSpc>
            </a:pPr>
            <a:r>
              <a:rPr lang="zh-CN" altLang="en-US" sz="1600" dirty="0">
                <a:latin typeface="+mn-ea"/>
                <a:ea typeface="+mn-ea"/>
                <a:sym typeface="Arial" panose="020B0604020202020204" pitchFamily="34" charset="0"/>
              </a:rPr>
              <a:t>②收放有序、秩序井然 </a:t>
            </a:r>
            <a:endParaRPr lang="en-US" altLang="zh-CN" sz="1600" dirty="0">
              <a:latin typeface="+mn-ea"/>
              <a:ea typeface="+mn-ea"/>
              <a:sym typeface="Arial" panose="020B0604020202020204" pitchFamily="34" charset="0"/>
            </a:endParaRPr>
          </a:p>
          <a:p>
            <a:pPr algn="just">
              <a:lnSpc>
                <a:spcPct val="150000"/>
              </a:lnSpc>
            </a:pPr>
            <a:r>
              <a:rPr lang="zh-CN" altLang="en-US" sz="1600" dirty="0">
                <a:latin typeface="+mn-ea"/>
                <a:ea typeface="+mn-ea"/>
                <a:sym typeface="Arial" panose="020B0604020202020204" pitchFamily="34" charset="0"/>
              </a:rPr>
              <a:t>③纠正偏差，品质唯上</a:t>
            </a:r>
          </a:p>
          <a:p>
            <a:pPr algn="just">
              <a:lnSpc>
                <a:spcPct val="150000"/>
              </a:lnSpc>
            </a:pPr>
            <a:r>
              <a:rPr lang="en-US" altLang="zh-CN" b="1" dirty="0">
                <a:latin typeface="Arial" panose="020B0604020202020204" pitchFamily="34" charset="0"/>
                <a:ea typeface="微软雅黑" panose="020B0503020204020204" pitchFamily="34" charset="-122"/>
                <a:sym typeface="Arial" panose="020B0604020202020204" pitchFamily="34" charset="0"/>
              </a:rPr>
              <a:t>3</a:t>
            </a:r>
            <a:r>
              <a:rPr lang="zh-CN" altLang="en-US" b="1" dirty="0">
                <a:latin typeface="Arial" panose="020B0604020202020204" pitchFamily="34" charset="0"/>
                <a:ea typeface="微软雅黑" panose="020B0503020204020204" pitchFamily="34" charset="-122"/>
                <a:sym typeface="Arial" panose="020B0604020202020204" pitchFamily="34" charset="0"/>
              </a:rPr>
              <a:t>．学生的体质得到显著增强</a:t>
            </a:r>
          </a:p>
          <a:p>
            <a:pPr algn="just">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a:t>
            </a:r>
            <a:r>
              <a:rPr lang="zh-CN" altLang="en-US" sz="1600" dirty="0">
                <a:latin typeface="+mn-ea"/>
                <a:ea typeface="+mn-ea"/>
                <a:sym typeface="Arial" panose="020B0604020202020204" pitchFamily="34" charset="0"/>
              </a:rPr>
              <a:t>今年</a:t>
            </a:r>
            <a:r>
              <a:rPr lang="en-US" altLang="zh-CN" sz="1600" dirty="0">
                <a:latin typeface="+mn-ea"/>
                <a:ea typeface="+mn-ea"/>
                <a:sym typeface="Arial" panose="020B0604020202020204" pitchFamily="34" charset="0"/>
              </a:rPr>
              <a:t>9</a:t>
            </a:r>
            <a:r>
              <a:rPr lang="zh-CN" altLang="en-US" sz="1600" dirty="0">
                <a:latin typeface="+mn-ea"/>
                <a:ea typeface="+mn-ea"/>
                <a:sym typeface="Arial" panose="020B0604020202020204" pitchFamily="34" charset="0"/>
              </a:rPr>
              <a:t>月份，我们对孟河实验小学实验区六年级实验学生和对照样本学生的运动技能和身体素质进行了测试与分析，结果实验班学生的技能与素质均明显优于对照班，</a:t>
            </a:r>
            <a:r>
              <a:rPr lang="en-US" altLang="zh-CN" sz="1600" dirty="0">
                <a:latin typeface="+mn-ea"/>
                <a:ea typeface="+mn-ea"/>
                <a:sym typeface="Arial" panose="020B0604020202020204" pitchFamily="34" charset="0"/>
              </a:rPr>
              <a:t>P&lt;0.01</a:t>
            </a:r>
            <a:r>
              <a:rPr lang="zh-CN" altLang="en-US" sz="1600" dirty="0">
                <a:latin typeface="+mn-ea"/>
                <a:ea typeface="+mn-ea"/>
                <a:sym typeface="Arial" panose="020B0604020202020204" pitchFamily="34" charset="0"/>
              </a:rPr>
              <a:t>，均构成显著性差异，具体情况见表</a:t>
            </a:r>
            <a:r>
              <a:rPr lang="en-US" altLang="zh-CN" sz="1600" dirty="0">
                <a:latin typeface="+mn-ea"/>
                <a:ea typeface="+mn-ea"/>
                <a:sym typeface="Arial" panose="020B0604020202020204" pitchFamily="34" charset="0"/>
              </a:rPr>
              <a:t>5</a:t>
            </a:r>
            <a:r>
              <a:rPr lang="zh-CN" altLang="en-US" sz="1600" dirty="0">
                <a:latin typeface="+mn-ea"/>
                <a:ea typeface="+mn-ea"/>
                <a:sym typeface="Arial" panose="020B0604020202020204" pitchFamily="34" charset="0"/>
              </a:rPr>
              <a:t>。</a:t>
            </a: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descr="DSC_0096">
            <a:extLst>
              <a:ext uri="{FF2B5EF4-FFF2-40B4-BE49-F238E27FC236}">
                <a16:creationId xmlns:a16="http://schemas.microsoft.com/office/drawing/2014/main" id="{344BE719-BF10-4CC2-ABE4-D0A24002A40C}"/>
              </a:ext>
            </a:extLst>
          </p:cNvPr>
          <p:cNvPicPr>
            <a:picLocks noChangeAspect="1"/>
          </p:cNvPicPr>
          <p:nvPr/>
        </p:nvPicPr>
        <p:blipFill>
          <a:blip r:embed="rId3" cstate="print"/>
          <a:srcRect l="13184" t="8219" r="13781" b="18174"/>
          <a:stretch>
            <a:fillRect/>
          </a:stretch>
        </p:blipFill>
        <p:spPr>
          <a:xfrm>
            <a:off x="6143623" y="4545019"/>
            <a:ext cx="4427855" cy="2974975"/>
          </a:xfrm>
          <a:prstGeom prst="cloud">
            <a:avLst/>
          </a:prstGeom>
        </p:spPr>
      </p:pic>
      <p:pic>
        <p:nvPicPr>
          <p:cNvPr id="11" name="图片 10">
            <a:extLst>
              <a:ext uri="{FF2B5EF4-FFF2-40B4-BE49-F238E27FC236}">
                <a16:creationId xmlns:a16="http://schemas.microsoft.com/office/drawing/2014/main" id="{090C7A58-265B-4DC9-B98E-16A44A596C8B}"/>
              </a:ext>
            </a:extLst>
          </p:cNvPr>
          <p:cNvPicPr>
            <a:picLocks noChangeAspect="1"/>
          </p:cNvPicPr>
          <p:nvPr/>
        </p:nvPicPr>
        <p:blipFill>
          <a:blip r:embed="rId4" cstate="print"/>
          <a:srcRect l="-1933" t="188" r="3025" b="3126"/>
          <a:stretch>
            <a:fillRect/>
          </a:stretch>
        </p:blipFill>
        <p:spPr>
          <a:xfrm>
            <a:off x="1643029" y="4616457"/>
            <a:ext cx="3941772" cy="2769970"/>
          </a:xfrm>
          <a:prstGeom prst="cloud">
            <a:avLst/>
          </a:prstGeom>
          <a:noFill/>
          <a:ln w="9525">
            <a:noFill/>
          </a:ln>
        </p:spPr>
      </p:pic>
    </p:spTree>
    <p:extLst>
      <p:ext uri="{BB962C8B-B14F-4D97-AF65-F5344CB8AC3E}">
        <p14:creationId xmlns:p14="http://schemas.microsoft.com/office/powerpoint/2010/main" val="2016525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1"/>
          <p:cNvSpPr>
            <a:spLocks/>
          </p:cNvSpPr>
          <p:nvPr/>
        </p:nvSpPr>
        <p:spPr bwMode="auto">
          <a:xfrm>
            <a:off x="230" y="422307"/>
            <a:ext cx="5498954" cy="6434378"/>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050" name="文本框 2"/>
          <p:cNvSpPr txBox="1">
            <a:spLocks noChangeArrowheads="1"/>
          </p:cNvSpPr>
          <p:nvPr>
            <p:custDataLst>
              <p:tags r:id="rId2"/>
            </p:custDataLst>
          </p:nvPr>
        </p:nvSpPr>
        <p:spPr bwMode="auto">
          <a:xfrm>
            <a:off x="268778" y="1978496"/>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098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a:cxnSpLocks/>
          </p:cNvCxnSpPr>
          <p:nvPr>
            <p:custDataLst>
              <p:tags r:id="rId3"/>
            </p:custDataLst>
          </p:nvPr>
        </p:nvCxnSpPr>
        <p:spPr>
          <a:xfrm>
            <a:off x="5499184" y="3639496"/>
            <a:ext cx="6762839"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21263" y="2808499"/>
            <a:ext cx="6992827" cy="830997"/>
          </a:xfrm>
          <a:prstGeom prst="rect">
            <a:avLst/>
          </a:prstGeom>
        </p:spPr>
        <p:txBody>
          <a:bodyPr wrap="square" lIns="0" tIns="0" rIns="0" bIns="0">
            <a:spAutoFit/>
          </a:bodyPr>
          <a:lstStyle/>
          <a:p>
            <a:r>
              <a:rPr lang="zh-CN" altLang="en-US" sz="5400" dirty="0">
                <a:solidFill>
                  <a:schemeClr val="accent1"/>
                </a:solidFill>
                <a:latin typeface="Arial" panose="020B0604020202020204" pitchFamily="34" charset="0"/>
                <a:ea typeface="微软雅黑" panose="020B0503020204020204" pitchFamily="34" charset="-122"/>
                <a:sym typeface="Arial" panose="020B0604020202020204" pitchFamily="34" charset="0"/>
              </a:rPr>
              <a:t>课题的基本情况</a:t>
            </a:r>
            <a:endPar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5497951" y="3874154"/>
            <a:ext cx="3435556" cy="553998"/>
          </a:xfrm>
          <a:prstGeom prst="rect">
            <a:avLst/>
          </a:prstGeom>
          <a:noFill/>
        </p:spPr>
        <p:txBody>
          <a:bodyPr wrap="none" rtlCol="0">
            <a:spAutoFit/>
          </a:bodyPr>
          <a:lstStyle/>
          <a:p>
            <a:pPr marL="171450" lvl="1" indent="-171450">
              <a:buFont typeface="Arial" panose="020B0604020202020204" pitchFamily="34" charset="0"/>
              <a:buChar char="•"/>
            </a:pPr>
            <a:r>
              <a:rPr lang="zh-CN" alt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核心概念及其界定</a:t>
            </a:r>
            <a:endPar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9126147" y="3869223"/>
            <a:ext cx="3435556" cy="553998"/>
          </a:xfrm>
          <a:prstGeom prst="rect">
            <a:avLst/>
          </a:prstGeom>
          <a:noFill/>
        </p:spPr>
        <p:txBody>
          <a:bodyPr wrap="none" rtlCol="0">
            <a:spAutoFit/>
          </a:bodyPr>
          <a:lstStyle/>
          <a:p>
            <a:pPr marL="171450" lvl="1" indent="-171450">
              <a:buFont typeface="Arial" panose="020B0604020202020204" pitchFamily="34" charset="0"/>
              <a:buChar char="•"/>
            </a:pPr>
            <a:r>
              <a:rPr lang="zh-CN" alt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研究的意义或价值</a:t>
            </a:r>
            <a:endPar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5497950" y="4746498"/>
            <a:ext cx="1896673" cy="553998"/>
          </a:xfrm>
          <a:prstGeom prst="rect">
            <a:avLst/>
          </a:prstGeom>
          <a:noFill/>
        </p:spPr>
        <p:txBody>
          <a:bodyPr wrap="none" rtlCol="0">
            <a:spAutoFit/>
          </a:bodyPr>
          <a:lstStyle/>
          <a:p>
            <a:pPr marL="171450" lvl="1" indent="-171450">
              <a:buFont typeface="Arial" panose="020B0604020202020204" pitchFamily="34" charset="0"/>
              <a:buChar char="•"/>
            </a:pPr>
            <a:r>
              <a:rPr lang="zh-CN" alt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研究目标</a:t>
            </a:r>
            <a:endPar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a:extLst>
              <a:ext uri="{FF2B5EF4-FFF2-40B4-BE49-F238E27FC236}">
                <a16:creationId xmlns:a16="http://schemas.microsoft.com/office/drawing/2014/main" id="{D4FB0DB1-373D-4064-9D9C-72F47B86F7C1}"/>
              </a:ext>
            </a:extLst>
          </p:cNvPr>
          <p:cNvSpPr/>
          <p:nvPr/>
        </p:nvSpPr>
        <p:spPr>
          <a:xfrm>
            <a:off x="9126147" y="4694092"/>
            <a:ext cx="1896673" cy="553998"/>
          </a:xfrm>
          <a:prstGeom prst="rect">
            <a:avLst/>
          </a:prstGeom>
        </p:spPr>
        <p:txBody>
          <a:bodyPr wrap="none">
            <a:spAutoFit/>
          </a:bodyPr>
          <a:lstStyle/>
          <a:p>
            <a:pPr marL="171450" lvl="1" indent="-171450">
              <a:buFont typeface="Arial" panose="020B0604020202020204" pitchFamily="34" charset="0"/>
              <a:buChar char="•"/>
            </a:pPr>
            <a:r>
              <a:rPr lang="zh-CN" altLang="en-US" sz="3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研究内容</a:t>
            </a:r>
            <a:endPar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745128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p:cNvSpPr txBox="1"/>
          <p:nvPr/>
        </p:nvSpPr>
        <p:spPr>
          <a:xfrm>
            <a:off x="5158199" y="231949"/>
            <a:ext cx="2622649" cy="509916"/>
          </a:xfrm>
          <a:prstGeom prst="rect">
            <a:avLst/>
          </a:prstGeom>
          <a:noFill/>
        </p:spPr>
        <p:txBody>
          <a:bodyPr wrap="square" lIns="0" tIns="0" rIns="0" bIns="0" rtlCol="0" anchor="ctr">
            <a:spAutoFit/>
          </a:bodyPr>
          <a:lstStyle/>
          <a:p>
            <a:pPr lvl="0"/>
            <a:r>
              <a:rPr lang="zh-CN" altLang="en-US" sz="3200" dirty="0">
                <a:solidFill>
                  <a:schemeClr val="accent3"/>
                </a:solidFill>
                <a:latin typeface="Arial" panose="020B0604020202020204" pitchFamily="34" charset="0"/>
                <a:ea typeface="微软雅黑" panose="020B0503020204020204" pitchFamily="34" charset="-122"/>
                <a:sym typeface="Arial" panose="020B0604020202020204" pitchFamily="34" charset="0"/>
              </a:rPr>
              <a:t>研究阶段成果</a:t>
            </a:r>
            <a:endParaRPr lang="en-US" altLang="zh-CN" sz="32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6" name="图片 5">
            <a:extLst>
              <a:ext uri="{FF2B5EF4-FFF2-40B4-BE49-F238E27FC236}">
                <a16:creationId xmlns:a16="http://schemas.microsoft.com/office/drawing/2014/main" id="{C0D2B869-753C-499C-8AB8-B0D6567D96FA}"/>
              </a:ext>
            </a:extLst>
          </p:cNvPr>
          <p:cNvPicPr>
            <a:picLocks noChangeAspect="1"/>
          </p:cNvPicPr>
          <p:nvPr/>
        </p:nvPicPr>
        <p:blipFill>
          <a:blip r:embed="rId3"/>
          <a:stretch>
            <a:fillRect/>
          </a:stretch>
        </p:blipFill>
        <p:spPr>
          <a:xfrm>
            <a:off x="1388815" y="880025"/>
            <a:ext cx="10000433" cy="5517114"/>
          </a:xfrm>
          <a:prstGeom prst="rect">
            <a:avLst/>
          </a:prstGeom>
        </p:spPr>
      </p:pic>
    </p:spTree>
    <p:extLst>
      <p:ext uri="{BB962C8B-B14F-4D97-AF65-F5344CB8AC3E}">
        <p14:creationId xmlns:p14="http://schemas.microsoft.com/office/powerpoint/2010/main" val="1313169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1"/>
          <p:cNvSpPr>
            <a:spLocks/>
          </p:cNvSpPr>
          <p:nvPr/>
        </p:nvSpPr>
        <p:spPr bwMode="auto">
          <a:xfrm>
            <a:off x="230" y="399136"/>
            <a:ext cx="5498954" cy="6434378"/>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4"/>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050" name="文本框 2"/>
          <p:cNvSpPr txBox="1">
            <a:spLocks noChangeArrowheads="1"/>
          </p:cNvSpPr>
          <p:nvPr>
            <p:custDataLst>
              <p:tags r:id="rId2"/>
            </p:custDataLst>
          </p:nvPr>
        </p:nvSpPr>
        <p:spPr bwMode="auto">
          <a:xfrm>
            <a:off x="26877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2098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5813895" y="3616325"/>
            <a:ext cx="4860273"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00" y="2748495"/>
            <a:ext cx="4468868" cy="830997"/>
          </a:xfrm>
          <a:prstGeom prst="rect">
            <a:avLst/>
          </a:prstGeom>
        </p:spPr>
        <p:txBody>
          <a:bodyPr wrap="square" lIns="0" tIns="0" rIns="0" bIns="0">
            <a:spAutoFit/>
          </a:bodyPr>
          <a:lstStyle/>
          <a:p>
            <a:pPr lvl="0"/>
            <a:r>
              <a:rPr lang="zh-CN" altLang="en-US" sz="5400" dirty="0">
                <a:solidFill>
                  <a:schemeClr val="accent4"/>
                </a:solidFill>
                <a:latin typeface="Arial" panose="020B0604020202020204" pitchFamily="34" charset="0"/>
                <a:ea typeface="微软雅黑" panose="020B0503020204020204" pitchFamily="34" charset="-122"/>
                <a:sym typeface="Arial" panose="020B0604020202020204" pitchFamily="34" charset="0"/>
              </a:rPr>
              <a:t>问题与思考</a:t>
            </a:r>
          </a:p>
        </p:txBody>
      </p:sp>
      <p:sp>
        <p:nvSpPr>
          <p:cNvPr id="11" name="TextBox 11"/>
          <p:cNvSpPr txBox="1"/>
          <p:nvPr/>
        </p:nvSpPr>
        <p:spPr>
          <a:xfrm>
            <a:off x="6205300" y="3696145"/>
            <a:ext cx="1896673" cy="553998"/>
          </a:xfrm>
          <a:prstGeom prst="rect">
            <a:avLst/>
          </a:prstGeom>
          <a:noFill/>
        </p:spPr>
        <p:txBody>
          <a:bodyPr wrap="none" rtlCol="0">
            <a:spAutoFit/>
          </a:bodyPr>
          <a:lstStyle/>
          <a:p>
            <a:pPr marL="171450" lvl="1" indent="-171450">
              <a:buFont typeface="Arial" panose="020B0604020202020204" pitchFamily="34" charset="0"/>
              <a:buChar char="•"/>
            </a:pPr>
            <a:r>
              <a:rPr lang="zh-CN" altLang="en-US" sz="30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存在问题</a:t>
            </a:r>
            <a:endParaRPr lang="en-US" altLang="zh-CN" sz="30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19457" y="4408413"/>
            <a:ext cx="1896673" cy="553998"/>
          </a:xfrm>
          <a:prstGeom prst="rect">
            <a:avLst/>
          </a:prstGeom>
          <a:noFill/>
        </p:spPr>
        <p:txBody>
          <a:bodyPr wrap="none" rtlCol="0">
            <a:spAutoFit/>
          </a:bodyPr>
          <a:lstStyle/>
          <a:p>
            <a:pPr marL="171450" lvl="1" indent="-171450">
              <a:buFont typeface="Arial" panose="020B0604020202020204" pitchFamily="34" charset="0"/>
              <a:buChar char="•"/>
            </a:pPr>
            <a:r>
              <a:rPr lang="zh-CN" altLang="en-US" sz="30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改进方向</a:t>
            </a:r>
            <a:endParaRPr lang="en-US" altLang="zh-CN" sz="30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3142576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8"/>
          <p:cNvSpPr txBox="1"/>
          <p:nvPr/>
        </p:nvSpPr>
        <p:spPr>
          <a:xfrm>
            <a:off x="5277247" y="345767"/>
            <a:ext cx="3949155" cy="492443"/>
          </a:xfrm>
          <a:prstGeom prst="rect">
            <a:avLst/>
          </a:prstGeom>
          <a:noFill/>
        </p:spPr>
        <p:txBody>
          <a:bodyPr wrap="square" lIns="0" tIns="0" rIns="0" bIns="0" rtlCol="0" anchor="ctr">
            <a:spAutoFit/>
          </a:bodyPr>
          <a:lstStyle/>
          <a:p>
            <a:pPr lvl="0"/>
            <a:r>
              <a:rPr lang="zh-CN" altLang="en-US" sz="3200" dirty="0">
                <a:solidFill>
                  <a:schemeClr val="accent4"/>
                </a:solidFill>
                <a:latin typeface="Arial" panose="020B0604020202020204" pitchFamily="34" charset="0"/>
                <a:ea typeface="微软雅黑" panose="020B0503020204020204" pitchFamily="34" charset="-122"/>
                <a:sym typeface="Arial" panose="020B0604020202020204" pitchFamily="34" charset="0"/>
              </a:rPr>
              <a:t>问题与思考</a:t>
            </a:r>
          </a:p>
        </p:txBody>
      </p:sp>
      <p:grpSp>
        <p:nvGrpSpPr>
          <p:cNvPr id="46" name="组合 45"/>
          <p:cNvGrpSpPr/>
          <p:nvPr/>
        </p:nvGrpSpPr>
        <p:grpSpPr>
          <a:xfrm>
            <a:off x="886327" y="591989"/>
            <a:ext cx="11086097" cy="0"/>
            <a:chOff x="1028775" y="591989"/>
            <a:chExt cx="11086097" cy="0"/>
          </a:xfrm>
        </p:grpSpPr>
        <p:cxnSp>
          <p:nvCxnSpPr>
            <p:cNvPr id="47" name="直接连接符 46"/>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9" name="Rectangle 20">
            <a:extLst>
              <a:ext uri="{FF2B5EF4-FFF2-40B4-BE49-F238E27FC236}">
                <a16:creationId xmlns:a16="http://schemas.microsoft.com/office/drawing/2014/main" id="{5C721902-2468-4257-8669-D10987F88853}"/>
              </a:ext>
            </a:extLst>
          </p:cNvPr>
          <p:cNvSpPr/>
          <p:nvPr/>
        </p:nvSpPr>
        <p:spPr>
          <a:xfrm>
            <a:off x="876849" y="952029"/>
            <a:ext cx="11095575" cy="65268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文本占位符 203778">
            <a:extLst>
              <a:ext uri="{FF2B5EF4-FFF2-40B4-BE49-F238E27FC236}">
                <a16:creationId xmlns:a16="http://schemas.microsoft.com/office/drawing/2014/main" id="{463E6B84-977F-4F92-9979-DAEF1C3D5782}"/>
              </a:ext>
            </a:extLst>
          </p:cNvPr>
          <p:cNvSpPr txBox="1">
            <a:spLocks/>
          </p:cNvSpPr>
          <p:nvPr/>
        </p:nvSpPr>
        <p:spPr>
          <a:xfrm>
            <a:off x="1208299" y="1613059"/>
            <a:ext cx="4105275" cy="2808287"/>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zh-CN" b="1" dirty="0">
                <a:solidFill>
                  <a:srgbClr val="0000FF"/>
                </a:solidFill>
              </a:rPr>
              <a:t>一、存在问题</a:t>
            </a:r>
            <a:endParaRPr lang="zh-CN" altLang="zh-CN" dirty="0">
              <a:solidFill>
                <a:srgbClr val="0000FF"/>
              </a:solidFill>
            </a:endParaRPr>
          </a:p>
          <a:p>
            <a:pPr fontAlgn="auto">
              <a:spcAft>
                <a:spcPts val="0"/>
              </a:spcAft>
            </a:pPr>
            <a:r>
              <a:rPr lang="en-US" altLang="zh-CN" sz="2400" b="1" dirty="0">
                <a:solidFill>
                  <a:srgbClr val="0000FF"/>
                </a:solidFill>
              </a:rPr>
              <a:t>1.</a:t>
            </a:r>
            <a:r>
              <a:rPr lang="zh-CN" altLang="zh-CN" sz="2400" b="1" dirty="0">
                <a:solidFill>
                  <a:srgbClr val="0000FF"/>
                </a:solidFill>
              </a:rPr>
              <a:t>外来理念与国情有偏差</a:t>
            </a:r>
            <a:endParaRPr lang="zh-CN" altLang="zh-CN" sz="2400" dirty="0">
              <a:solidFill>
                <a:srgbClr val="0000FF"/>
              </a:solidFill>
            </a:endParaRPr>
          </a:p>
          <a:p>
            <a:pPr fontAlgn="auto">
              <a:spcAft>
                <a:spcPts val="0"/>
              </a:spcAft>
            </a:pPr>
            <a:r>
              <a:rPr lang="en-US" altLang="zh-CN" sz="2400" b="1" dirty="0">
                <a:solidFill>
                  <a:srgbClr val="0000FF"/>
                </a:solidFill>
              </a:rPr>
              <a:t>2.</a:t>
            </a:r>
            <a:r>
              <a:rPr lang="zh-CN" altLang="zh-CN" sz="2400" b="1" dirty="0">
                <a:solidFill>
                  <a:srgbClr val="0000FF"/>
                </a:solidFill>
              </a:rPr>
              <a:t>特殊学生研究有待加强</a:t>
            </a:r>
            <a:endParaRPr lang="zh-CN" altLang="zh-CN" sz="2400" dirty="0">
              <a:solidFill>
                <a:srgbClr val="0000FF"/>
              </a:solidFill>
            </a:endParaRPr>
          </a:p>
          <a:p>
            <a:pPr fontAlgn="auto">
              <a:spcAft>
                <a:spcPts val="0"/>
              </a:spcAft>
            </a:pPr>
            <a:r>
              <a:rPr lang="en-US" altLang="zh-CN" sz="2400" b="1" dirty="0">
                <a:solidFill>
                  <a:srgbClr val="0000FF"/>
                </a:solidFill>
              </a:rPr>
              <a:t>3.</a:t>
            </a:r>
            <a:r>
              <a:rPr lang="zh-CN" altLang="zh-CN" sz="2400" b="1" dirty="0">
                <a:solidFill>
                  <a:srgbClr val="0000FF"/>
                </a:solidFill>
              </a:rPr>
              <a:t>评价体系有待构建</a:t>
            </a:r>
            <a:endParaRPr lang="zh-CN" altLang="zh-CN" sz="2400" dirty="0">
              <a:solidFill>
                <a:srgbClr val="0000FF"/>
              </a:solidFill>
            </a:endParaRPr>
          </a:p>
          <a:p>
            <a:pPr fontAlgn="auto">
              <a:spcAft>
                <a:spcPts val="0"/>
              </a:spcAft>
            </a:pPr>
            <a:r>
              <a:rPr lang="en-US" altLang="zh-CN" sz="2400" b="1" dirty="0">
                <a:solidFill>
                  <a:srgbClr val="0000FF"/>
                </a:solidFill>
              </a:rPr>
              <a:t>4.</a:t>
            </a:r>
            <a:r>
              <a:rPr lang="zh-CN" altLang="zh-CN" sz="2400" b="1" dirty="0">
                <a:solidFill>
                  <a:srgbClr val="0000FF"/>
                </a:solidFill>
              </a:rPr>
              <a:t>成果还需提炼与固化</a:t>
            </a:r>
            <a:endParaRPr lang="zh-CN" altLang="zh-CN" sz="2400" dirty="0">
              <a:solidFill>
                <a:srgbClr val="0000FF"/>
              </a:solidFill>
            </a:endParaRPr>
          </a:p>
          <a:p>
            <a:pPr marL="0" indent="0" fontAlgn="auto">
              <a:spcAft>
                <a:spcPts val="0"/>
              </a:spcAft>
              <a:buNone/>
            </a:pPr>
            <a:endParaRPr lang="zh-CN" altLang="zh-CN" sz="2400" dirty="0">
              <a:solidFill>
                <a:srgbClr val="0000FF"/>
              </a:solidFill>
            </a:endParaRPr>
          </a:p>
        </p:txBody>
      </p:sp>
      <p:sp>
        <p:nvSpPr>
          <p:cNvPr id="13" name="左弧形箭头 4">
            <a:extLst>
              <a:ext uri="{FF2B5EF4-FFF2-40B4-BE49-F238E27FC236}">
                <a16:creationId xmlns:a16="http://schemas.microsoft.com/office/drawing/2014/main" id="{BDB1A073-A810-400D-BC43-CF1D22E7CAC9}"/>
              </a:ext>
            </a:extLst>
          </p:cNvPr>
          <p:cNvSpPr/>
          <p:nvPr/>
        </p:nvSpPr>
        <p:spPr>
          <a:xfrm rot="16926184">
            <a:off x="4896201" y="3706337"/>
            <a:ext cx="1368425" cy="29813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0">
              <a:ln>
                <a:noFill/>
              </a:ln>
              <a:solidFill>
                <a:schemeClr val="tx1"/>
              </a:solidFill>
              <a:effectLst/>
              <a:uLnTx/>
              <a:uFillTx/>
              <a:latin typeface="+mn-lt"/>
              <a:ea typeface="+mn-ea"/>
              <a:cs typeface="+mn-cs"/>
            </a:endParaRPr>
          </a:p>
        </p:txBody>
      </p:sp>
      <p:sp>
        <p:nvSpPr>
          <p:cNvPr id="14" name="文本占位符 203778">
            <a:extLst>
              <a:ext uri="{FF2B5EF4-FFF2-40B4-BE49-F238E27FC236}">
                <a16:creationId xmlns:a16="http://schemas.microsoft.com/office/drawing/2014/main" id="{6D862C6C-8B9D-43F0-ADA5-894066393586}"/>
              </a:ext>
            </a:extLst>
          </p:cNvPr>
          <p:cNvSpPr txBox="1">
            <a:spLocks noChangeArrowheads="1"/>
          </p:cNvSpPr>
          <p:nvPr/>
        </p:nvSpPr>
        <p:spPr bwMode="auto">
          <a:xfrm>
            <a:off x="7377440" y="3627555"/>
            <a:ext cx="4392613" cy="3027363"/>
          </a:xfrm>
          <a:prstGeom prst="rect">
            <a:avLst/>
          </a:prstGeom>
          <a:noFill/>
          <a:ln w="9525">
            <a:noFill/>
            <a:miter lim="800000"/>
          </a:ln>
        </p:spPr>
        <p:txBody>
          <a:bodyPr/>
          <a:lstStyle/>
          <a:p>
            <a:pPr marL="342900" marR="0" indent="-342900" defTabSz="914400">
              <a:spcBef>
                <a:spcPct val="20000"/>
              </a:spcBef>
              <a:buClrTx/>
              <a:buSzTx/>
              <a:buFont typeface="Arial" panose="020B0604020202020204" pitchFamily="34" charset="0"/>
              <a:buChar char="•"/>
              <a:defRPr/>
            </a:pPr>
            <a:r>
              <a:rPr kumimoji="0" lang="zh-CN" altLang="zh-CN" sz="3200" b="1" kern="1200" cap="none" spc="0" normalizeH="0" baseline="0" noProof="0" dirty="0">
                <a:solidFill>
                  <a:srgbClr val="0000FF"/>
                </a:solidFill>
                <a:latin typeface="+mn-lt"/>
                <a:ea typeface="+mn-ea"/>
                <a:cs typeface="+mn-cs"/>
              </a:rPr>
              <a:t>二、改进方向</a:t>
            </a:r>
            <a:endParaRPr kumimoji="0" lang="zh-CN" altLang="zh-CN" sz="3200" kern="1200" cap="none" spc="0" normalizeH="0" baseline="0" noProof="0" dirty="0">
              <a:solidFill>
                <a:srgbClr val="0000FF"/>
              </a:solidFill>
              <a:latin typeface="+mn-lt"/>
              <a:ea typeface="+mn-ea"/>
              <a:cs typeface="+mn-cs"/>
            </a:endParaRPr>
          </a:p>
          <a:p>
            <a:pPr marL="342900" marR="0" indent="-342900" defTabSz="914400">
              <a:spcBef>
                <a:spcPct val="20000"/>
              </a:spcBef>
              <a:buClrTx/>
              <a:buSzTx/>
              <a:buFont typeface="Arial" panose="020B0604020202020204" pitchFamily="34" charset="0"/>
              <a:buChar char="•"/>
              <a:defRPr/>
            </a:pPr>
            <a:r>
              <a:rPr kumimoji="0" lang="en-US" altLang="zh-CN" sz="2400" b="1" kern="1200" cap="none" spc="0" normalizeH="0" baseline="0" noProof="0" dirty="0">
                <a:solidFill>
                  <a:srgbClr val="0000FF"/>
                </a:solidFill>
                <a:latin typeface="+mn-lt"/>
                <a:ea typeface="+mn-ea"/>
                <a:cs typeface="+mn-cs"/>
              </a:rPr>
              <a:t>1.</a:t>
            </a:r>
            <a:r>
              <a:rPr kumimoji="0" lang="zh-CN" altLang="zh-CN" sz="2400" b="1" kern="1200" cap="none" spc="0" normalizeH="0" baseline="0" noProof="0" dirty="0">
                <a:solidFill>
                  <a:srgbClr val="0000FF"/>
                </a:solidFill>
                <a:latin typeface="+mn-lt"/>
                <a:ea typeface="+mn-ea"/>
                <a:cs typeface="+mn-cs"/>
              </a:rPr>
              <a:t>加强课题建设</a:t>
            </a:r>
            <a:endParaRPr kumimoji="0" lang="zh-CN" altLang="zh-CN" sz="2400" kern="1200" cap="none" spc="0" normalizeH="0" baseline="0" noProof="0" dirty="0">
              <a:solidFill>
                <a:srgbClr val="0000FF"/>
              </a:solidFill>
              <a:latin typeface="+mn-lt"/>
              <a:ea typeface="+mn-ea"/>
              <a:cs typeface="+mn-cs"/>
            </a:endParaRPr>
          </a:p>
          <a:p>
            <a:pPr marL="342900" marR="0" indent="-342900" defTabSz="914400">
              <a:spcBef>
                <a:spcPct val="20000"/>
              </a:spcBef>
              <a:buClrTx/>
              <a:buSzTx/>
              <a:buFont typeface="Arial" panose="020B0604020202020204" pitchFamily="34" charset="0"/>
              <a:buChar char="•"/>
              <a:defRPr/>
            </a:pPr>
            <a:r>
              <a:rPr kumimoji="0" lang="en-US" altLang="zh-CN" sz="2400" b="1" kern="1200" cap="none" spc="0" normalizeH="0" baseline="0" noProof="0" dirty="0">
                <a:solidFill>
                  <a:srgbClr val="0000FF"/>
                </a:solidFill>
                <a:latin typeface="+mn-lt"/>
                <a:ea typeface="+mn-ea"/>
                <a:cs typeface="+mn-cs"/>
              </a:rPr>
              <a:t>2.</a:t>
            </a:r>
            <a:r>
              <a:rPr kumimoji="0" lang="zh-CN" altLang="zh-CN" sz="2400" b="1" kern="1200" cap="none" spc="0" normalizeH="0" baseline="0" noProof="0" dirty="0">
                <a:solidFill>
                  <a:srgbClr val="0000FF"/>
                </a:solidFill>
                <a:latin typeface="+mn-lt"/>
                <a:ea typeface="+mn-ea"/>
                <a:cs typeface="+mn-cs"/>
              </a:rPr>
              <a:t>向专家多请教</a:t>
            </a:r>
            <a:endParaRPr kumimoji="0" lang="zh-CN" altLang="zh-CN" sz="2400" kern="1200" cap="none" spc="0" normalizeH="0" baseline="0" noProof="0" dirty="0">
              <a:solidFill>
                <a:srgbClr val="0000FF"/>
              </a:solidFill>
              <a:latin typeface="+mn-lt"/>
              <a:ea typeface="+mn-ea"/>
              <a:cs typeface="+mn-cs"/>
            </a:endParaRPr>
          </a:p>
          <a:p>
            <a:pPr marL="342900" marR="0" indent="-342900" defTabSz="914400">
              <a:spcBef>
                <a:spcPct val="20000"/>
              </a:spcBef>
              <a:buClrTx/>
              <a:buSzTx/>
              <a:buFont typeface="Arial" panose="020B0604020202020204" pitchFamily="34" charset="0"/>
              <a:buChar char="•"/>
              <a:defRPr/>
            </a:pPr>
            <a:r>
              <a:rPr kumimoji="0" lang="en-US" altLang="zh-CN" sz="2400" b="1" kern="1200" cap="none" spc="0" normalizeH="0" baseline="0" noProof="0" dirty="0">
                <a:solidFill>
                  <a:srgbClr val="0000FF"/>
                </a:solidFill>
                <a:latin typeface="+mn-lt"/>
                <a:ea typeface="+mn-ea"/>
                <a:cs typeface="+mn-cs"/>
              </a:rPr>
              <a:t>3.</a:t>
            </a:r>
            <a:r>
              <a:rPr kumimoji="0" lang="zh-CN" altLang="zh-CN" sz="2400" b="1" kern="1200" cap="none" spc="0" normalizeH="0" baseline="0" noProof="0" dirty="0">
                <a:solidFill>
                  <a:srgbClr val="0000FF"/>
                </a:solidFill>
                <a:latin typeface="+mn-lt"/>
                <a:ea typeface="+mn-ea"/>
                <a:cs typeface="+mn-cs"/>
              </a:rPr>
              <a:t>浓厚研讨氛围</a:t>
            </a:r>
            <a:endParaRPr kumimoji="0" lang="zh-CN" altLang="zh-CN" sz="2400" kern="1200" cap="none" spc="0" normalizeH="0" baseline="0" noProof="0" dirty="0">
              <a:solidFill>
                <a:srgbClr val="0000FF"/>
              </a:solidFill>
              <a:latin typeface="+mn-lt"/>
              <a:ea typeface="+mn-ea"/>
              <a:cs typeface="+mn-cs"/>
            </a:endParaRPr>
          </a:p>
          <a:p>
            <a:pPr marL="342900" marR="0" indent="-342900" defTabSz="914400">
              <a:spcBef>
                <a:spcPct val="20000"/>
              </a:spcBef>
              <a:buClrTx/>
              <a:buSzTx/>
              <a:buFont typeface="Arial" panose="020B0604020202020204" pitchFamily="34" charset="0"/>
              <a:buChar char="•"/>
              <a:defRPr/>
            </a:pPr>
            <a:r>
              <a:rPr kumimoji="0" lang="en-US" altLang="zh-CN" sz="2400" b="1" kern="1200" cap="none" spc="0" normalizeH="0" baseline="0" noProof="0" dirty="0">
                <a:solidFill>
                  <a:srgbClr val="0000FF"/>
                </a:solidFill>
                <a:latin typeface="+mn-lt"/>
                <a:ea typeface="+mn-ea"/>
                <a:cs typeface="+mn-cs"/>
              </a:rPr>
              <a:t>4.</a:t>
            </a:r>
            <a:r>
              <a:rPr kumimoji="0" lang="zh-CN" altLang="zh-CN" sz="2400" b="1" kern="1200" cap="none" spc="0" normalizeH="0" baseline="0" noProof="0" dirty="0">
                <a:solidFill>
                  <a:srgbClr val="0000FF"/>
                </a:solidFill>
                <a:latin typeface="+mn-lt"/>
                <a:ea typeface="+mn-ea"/>
                <a:cs typeface="+mn-cs"/>
              </a:rPr>
              <a:t>向国内同类研究取经</a:t>
            </a:r>
            <a:endParaRPr kumimoji="0" lang="zh-CN" altLang="zh-CN" sz="2400" kern="1200" cap="none" spc="0" normalizeH="0" baseline="0" noProof="0" dirty="0">
              <a:solidFill>
                <a:srgbClr val="0000FF"/>
              </a:solidFill>
              <a:latin typeface="+mn-lt"/>
              <a:ea typeface="+mn-ea"/>
              <a:cs typeface="+mn-cs"/>
            </a:endParaRPr>
          </a:p>
        </p:txBody>
      </p:sp>
    </p:spTree>
    <p:extLst>
      <p:ext uri="{BB962C8B-B14F-4D97-AF65-F5344CB8AC3E}">
        <p14:creationId xmlns:p14="http://schemas.microsoft.com/office/powerpoint/2010/main" val="658310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8680915" y="1865502"/>
            <a:ext cx="835762" cy="971968"/>
          </a:xfrm>
          <a:custGeom>
            <a:avLst/>
            <a:gdLst>
              <a:gd name="T0" fmla="*/ 0 w 632"/>
              <a:gd name="T1" fmla="*/ 0 h 735"/>
              <a:gd name="T2" fmla="*/ 632 w 632"/>
              <a:gd name="T3" fmla="*/ 369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6" name="Freeform 6"/>
          <p:cNvSpPr>
            <a:spLocks/>
          </p:cNvSpPr>
          <p:nvPr/>
        </p:nvSpPr>
        <p:spPr bwMode="auto">
          <a:xfrm>
            <a:off x="8680915" y="1377533"/>
            <a:ext cx="835762" cy="975935"/>
          </a:xfrm>
          <a:custGeom>
            <a:avLst/>
            <a:gdLst>
              <a:gd name="T0" fmla="*/ 632 w 632"/>
              <a:gd name="T1" fmla="*/ 738 h 738"/>
              <a:gd name="T2" fmla="*/ 0 w 632"/>
              <a:gd name="T3" fmla="*/ 369 h 738"/>
              <a:gd name="T4" fmla="*/ 632 w 632"/>
              <a:gd name="T5" fmla="*/ 0 h 738"/>
              <a:gd name="T6" fmla="*/ 632 w 632"/>
              <a:gd name="T7" fmla="*/ 738 h 738"/>
            </a:gdLst>
            <a:ahLst/>
            <a:cxnLst>
              <a:cxn ang="0">
                <a:pos x="T0" y="T1"/>
              </a:cxn>
              <a:cxn ang="0">
                <a:pos x="T2" y="T3"/>
              </a:cxn>
              <a:cxn ang="0">
                <a:pos x="T4" y="T5"/>
              </a:cxn>
              <a:cxn ang="0">
                <a:pos x="T6" y="T7"/>
              </a:cxn>
            </a:cxnLst>
            <a:rect l="0" t="0" r="r" b="b"/>
            <a:pathLst>
              <a:path w="632" h="738">
                <a:moveTo>
                  <a:pt x="632" y="738"/>
                </a:moveTo>
                <a:lnTo>
                  <a:pt x="0" y="369"/>
                </a:lnTo>
                <a:lnTo>
                  <a:pt x="632" y="0"/>
                </a:lnTo>
                <a:lnTo>
                  <a:pt x="632" y="738"/>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7" name="Freeform 7"/>
          <p:cNvSpPr>
            <a:spLocks/>
          </p:cNvSpPr>
          <p:nvPr/>
        </p:nvSpPr>
        <p:spPr bwMode="auto">
          <a:xfrm>
            <a:off x="8680915" y="404242"/>
            <a:ext cx="835762" cy="973291"/>
          </a:xfrm>
          <a:custGeom>
            <a:avLst/>
            <a:gdLst>
              <a:gd name="T0" fmla="*/ 632 w 632"/>
              <a:gd name="T1" fmla="*/ 736 h 736"/>
              <a:gd name="T2" fmla="*/ 0 w 632"/>
              <a:gd name="T3" fmla="*/ 369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8" name="Freeform 8"/>
          <p:cNvSpPr>
            <a:spLocks/>
          </p:cNvSpPr>
          <p:nvPr/>
        </p:nvSpPr>
        <p:spPr bwMode="auto">
          <a:xfrm>
            <a:off x="7849120" y="-79760"/>
            <a:ext cx="831795" cy="971968"/>
          </a:xfrm>
          <a:custGeom>
            <a:avLst/>
            <a:gdLst>
              <a:gd name="T0" fmla="*/ 629 w 629"/>
              <a:gd name="T1" fmla="*/ 735 h 735"/>
              <a:gd name="T2" fmla="*/ 0 w 629"/>
              <a:gd name="T3" fmla="*/ 366 h 735"/>
              <a:gd name="T4" fmla="*/ 629 w 629"/>
              <a:gd name="T5" fmla="*/ 0 h 735"/>
              <a:gd name="T6" fmla="*/ 629 w 629"/>
              <a:gd name="T7" fmla="*/ 735 h 735"/>
            </a:gdLst>
            <a:ahLst/>
            <a:cxnLst>
              <a:cxn ang="0">
                <a:pos x="T0" y="T1"/>
              </a:cxn>
              <a:cxn ang="0">
                <a:pos x="T2" y="T3"/>
              </a:cxn>
              <a:cxn ang="0">
                <a:pos x="T4" y="T5"/>
              </a:cxn>
              <a:cxn ang="0">
                <a:pos x="T6" y="T7"/>
              </a:cxn>
            </a:cxnLst>
            <a:rect l="0" t="0" r="r" b="b"/>
            <a:pathLst>
              <a:path w="629" h="735">
                <a:moveTo>
                  <a:pt x="629" y="735"/>
                </a:moveTo>
                <a:lnTo>
                  <a:pt x="0" y="366"/>
                </a:lnTo>
                <a:lnTo>
                  <a:pt x="629" y="0"/>
                </a:lnTo>
                <a:lnTo>
                  <a:pt x="629" y="735"/>
                </a:lnTo>
                <a:close/>
              </a:path>
            </a:pathLst>
          </a:custGeom>
          <a:solidFill>
            <a:srgbClr val="E4BE3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9" name="Freeform 9"/>
          <p:cNvSpPr>
            <a:spLocks/>
          </p:cNvSpPr>
          <p:nvPr/>
        </p:nvSpPr>
        <p:spPr bwMode="auto">
          <a:xfrm>
            <a:off x="8680915" y="-567726"/>
            <a:ext cx="835762" cy="971968"/>
          </a:xfrm>
          <a:custGeom>
            <a:avLst/>
            <a:gdLst>
              <a:gd name="T0" fmla="*/ 632 w 632"/>
              <a:gd name="T1" fmla="*/ 735 h 735"/>
              <a:gd name="T2" fmla="*/ 0 w 632"/>
              <a:gd name="T3" fmla="*/ 367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7"/>
                </a:lnTo>
                <a:lnTo>
                  <a:pt x="632" y="0"/>
                </a:lnTo>
                <a:lnTo>
                  <a:pt x="632" y="735"/>
                </a:lnTo>
                <a:close/>
              </a:path>
            </a:pathLst>
          </a:custGeom>
          <a:solidFill>
            <a:srgbClr val="D6532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1" name="Freeform 11"/>
          <p:cNvSpPr>
            <a:spLocks/>
          </p:cNvSpPr>
          <p:nvPr/>
        </p:nvSpPr>
        <p:spPr bwMode="auto">
          <a:xfrm>
            <a:off x="9516675" y="1865502"/>
            <a:ext cx="835762" cy="971968"/>
          </a:xfrm>
          <a:custGeom>
            <a:avLst/>
            <a:gdLst>
              <a:gd name="T0" fmla="*/ 632 w 632"/>
              <a:gd name="T1" fmla="*/ 735 h 735"/>
              <a:gd name="T2" fmla="*/ 0 w 632"/>
              <a:gd name="T3" fmla="*/ 369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2" name="Freeform 12"/>
          <p:cNvSpPr>
            <a:spLocks/>
          </p:cNvSpPr>
          <p:nvPr/>
        </p:nvSpPr>
        <p:spPr bwMode="auto">
          <a:xfrm>
            <a:off x="9516675" y="1377533"/>
            <a:ext cx="835762" cy="975935"/>
          </a:xfrm>
          <a:custGeom>
            <a:avLst/>
            <a:gdLst>
              <a:gd name="T0" fmla="*/ 0 w 632"/>
              <a:gd name="T1" fmla="*/ 0 h 738"/>
              <a:gd name="T2" fmla="*/ 632 w 632"/>
              <a:gd name="T3" fmla="*/ 369 h 738"/>
              <a:gd name="T4" fmla="*/ 0 w 632"/>
              <a:gd name="T5" fmla="*/ 738 h 738"/>
              <a:gd name="T6" fmla="*/ 0 w 632"/>
              <a:gd name="T7" fmla="*/ 0 h 738"/>
            </a:gdLst>
            <a:ahLst/>
            <a:cxnLst>
              <a:cxn ang="0">
                <a:pos x="T0" y="T1"/>
              </a:cxn>
              <a:cxn ang="0">
                <a:pos x="T2" y="T3"/>
              </a:cxn>
              <a:cxn ang="0">
                <a:pos x="T4" y="T5"/>
              </a:cxn>
              <a:cxn ang="0">
                <a:pos x="T6" y="T7"/>
              </a:cxn>
            </a:cxnLst>
            <a:rect l="0" t="0" r="r" b="b"/>
            <a:pathLst>
              <a:path w="632" h="738">
                <a:moveTo>
                  <a:pt x="0" y="0"/>
                </a:moveTo>
                <a:lnTo>
                  <a:pt x="632" y="369"/>
                </a:lnTo>
                <a:lnTo>
                  <a:pt x="0" y="738"/>
                </a:lnTo>
                <a:lnTo>
                  <a:pt x="0" y="0"/>
                </a:lnTo>
                <a:close/>
              </a:path>
            </a:pathLst>
          </a:custGeom>
          <a:solidFill>
            <a:srgbClr val="E4BE3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3" name="Freeform 13"/>
          <p:cNvSpPr>
            <a:spLocks/>
          </p:cNvSpPr>
          <p:nvPr/>
        </p:nvSpPr>
        <p:spPr bwMode="auto">
          <a:xfrm>
            <a:off x="9516675" y="892211"/>
            <a:ext cx="835762" cy="973291"/>
          </a:xfrm>
          <a:custGeom>
            <a:avLst/>
            <a:gdLst>
              <a:gd name="T0" fmla="*/ 632 w 632"/>
              <a:gd name="T1" fmla="*/ 736 h 736"/>
              <a:gd name="T2" fmla="*/ 0 w 632"/>
              <a:gd name="T3" fmla="*/ 367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7"/>
                </a:lnTo>
                <a:lnTo>
                  <a:pt x="632" y="0"/>
                </a:lnTo>
                <a:lnTo>
                  <a:pt x="632" y="736"/>
                </a:lnTo>
                <a:close/>
              </a:path>
            </a:pathLst>
          </a:custGeom>
          <a:solidFill>
            <a:srgbClr val="61BB4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4" name="Freeform 14"/>
          <p:cNvSpPr>
            <a:spLocks/>
          </p:cNvSpPr>
          <p:nvPr/>
        </p:nvSpPr>
        <p:spPr bwMode="auto">
          <a:xfrm>
            <a:off x="9516675" y="404242"/>
            <a:ext cx="835762" cy="973291"/>
          </a:xfrm>
          <a:custGeom>
            <a:avLst/>
            <a:gdLst>
              <a:gd name="T0" fmla="*/ 0 w 632"/>
              <a:gd name="T1" fmla="*/ 0 h 736"/>
              <a:gd name="T2" fmla="*/ 632 w 632"/>
              <a:gd name="T3" fmla="*/ 369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E4663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5" name="Freeform 15"/>
          <p:cNvSpPr>
            <a:spLocks/>
          </p:cNvSpPr>
          <p:nvPr/>
        </p:nvSpPr>
        <p:spPr bwMode="auto">
          <a:xfrm>
            <a:off x="8680915" y="-79760"/>
            <a:ext cx="835762" cy="971968"/>
          </a:xfrm>
          <a:custGeom>
            <a:avLst/>
            <a:gdLst>
              <a:gd name="T0" fmla="*/ 0 w 632"/>
              <a:gd name="T1" fmla="*/ 0 h 735"/>
              <a:gd name="T2" fmla="*/ 632 w 632"/>
              <a:gd name="T3" fmla="*/ 366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6" name="Freeform 16"/>
          <p:cNvSpPr>
            <a:spLocks/>
          </p:cNvSpPr>
          <p:nvPr/>
        </p:nvSpPr>
        <p:spPr bwMode="auto">
          <a:xfrm>
            <a:off x="9516675" y="-82404"/>
            <a:ext cx="835762" cy="974614"/>
          </a:xfrm>
          <a:custGeom>
            <a:avLst/>
            <a:gdLst>
              <a:gd name="T0" fmla="*/ 632 w 632"/>
              <a:gd name="T1" fmla="*/ 737 h 737"/>
              <a:gd name="T2" fmla="*/ 0 w 632"/>
              <a:gd name="T3" fmla="*/ 368 h 737"/>
              <a:gd name="T4" fmla="*/ 632 w 632"/>
              <a:gd name="T5" fmla="*/ 0 h 737"/>
              <a:gd name="T6" fmla="*/ 632 w 632"/>
              <a:gd name="T7" fmla="*/ 737 h 737"/>
            </a:gdLst>
            <a:ahLst/>
            <a:cxnLst>
              <a:cxn ang="0">
                <a:pos x="T0" y="T1"/>
              </a:cxn>
              <a:cxn ang="0">
                <a:pos x="T2" y="T3"/>
              </a:cxn>
              <a:cxn ang="0">
                <a:pos x="T4" y="T5"/>
              </a:cxn>
              <a:cxn ang="0">
                <a:pos x="T6" y="T7"/>
              </a:cxn>
            </a:cxnLst>
            <a:rect l="0" t="0" r="r" b="b"/>
            <a:pathLst>
              <a:path w="632" h="737">
                <a:moveTo>
                  <a:pt x="632" y="737"/>
                </a:moveTo>
                <a:lnTo>
                  <a:pt x="0" y="368"/>
                </a:lnTo>
                <a:lnTo>
                  <a:pt x="632" y="0"/>
                </a:lnTo>
                <a:lnTo>
                  <a:pt x="632" y="737"/>
                </a:lnTo>
                <a:close/>
              </a:path>
            </a:pathLst>
          </a:custGeom>
          <a:solidFill>
            <a:srgbClr val="61BB4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7" name="Freeform 17"/>
          <p:cNvSpPr>
            <a:spLocks/>
          </p:cNvSpPr>
          <p:nvPr/>
        </p:nvSpPr>
        <p:spPr bwMode="auto">
          <a:xfrm>
            <a:off x="9516675" y="-567726"/>
            <a:ext cx="835762" cy="971968"/>
          </a:xfrm>
          <a:custGeom>
            <a:avLst/>
            <a:gdLst>
              <a:gd name="T0" fmla="*/ 0 w 632"/>
              <a:gd name="T1" fmla="*/ 0 h 735"/>
              <a:gd name="T2" fmla="*/ 632 w 632"/>
              <a:gd name="T3" fmla="*/ 367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7"/>
                </a:lnTo>
                <a:lnTo>
                  <a:pt x="0" y="735"/>
                </a:lnTo>
                <a:lnTo>
                  <a:pt x="0" y="0"/>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19" name="Freeform 19"/>
          <p:cNvSpPr>
            <a:spLocks/>
          </p:cNvSpPr>
          <p:nvPr/>
        </p:nvSpPr>
        <p:spPr bwMode="auto">
          <a:xfrm>
            <a:off x="10352437" y="2837470"/>
            <a:ext cx="835762" cy="973291"/>
          </a:xfrm>
          <a:custGeom>
            <a:avLst/>
            <a:gdLst>
              <a:gd name="T0" fmla="*/ 0 w 632"/>
              <a:gd name="T1" fmla="*/ 0 h 736"/>
              <a:gd name="T2" fmla="*/ 632 w 632"/>
              <a:gd name="T3" fmla="*/ 369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0" name="Freeform 20"/>
          <p:cNvSpPr>
            <a:spLocks/>
          </p:cNvSpPr>
          <p:nvPr/>
        </p:nvSpPr>
        <p:spPr bwMode="auto">
          <a:xfrm>
            <a:off x="10352437" y="2353468"/>
            <a:ext cx="835762" cy="971968"/>
          </a:xfrm>
          <a:custGeom>
            <a:avLst/>
            <a:gdLst>
              <a:gd name="T0" fmla="*/ 632 w 632"/>
              <a:gd name="T1" fmla="*/ 735 h 735"/>
              <a:gd name="T2" fmla="*/ 0 w 632"/>
              <a:gd name="T3" fmla="*/ 366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6"/>
                </a:lnTo>
                <a:lnTo>
                  <a:pt x="632" y="0"/>
                </a:lnTo>
                <a:lnTo>
                  <a:pt x="632" y="735"/>
                </a:lnTo>
                <a:close/>
              </a:path>
            </a:pathLst>
          </a:custGeom>
          <a:solidFill>
            <a:srgbClr val="E4663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1" name="Freeform 21"/>
          <p:cNvSpPr>
            <a:spLocks/>
          </p:cNvSpPr>
          <p:nvPr/>
        </p:nvSpPr>
        <p:spPr bwMode="auto">
          <a:xfrm>
            <a:off x="10352437" y="1865502"/>
            <a:ext cx="835762" cy="971968"/>
          </a:xfrm>
          <a:custGeom>
            <a:avLst/>
            <a:gdLst>
              <a:gd name="T0" fmla="*/ 0 w 632"/>
              <a:gd name="T1" fmla="*/ 0 h 735"/>
              <a:gd name="T2" fmla="*/ 632 w 632"/>
              <a:gd name="T3" fmla="*/ 369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6153A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2" name="Freeform 22"/>
          <p:cNvSpPr>
            <a:spLocks/>
          </p:cNvSpPr>
          <p:nvPr/>
        </p:nvSpPr>
        <p:spPr bwMode="auto">
          <a:xfrm>
            <a:off x="10352437" y="1377533"/>
            <a:ext cx="835762" cy="975935"/>
          </a:xfrm>
          <a:custGeom>
            <a:avLst/>
            <a:gdLst>
              <a:gd name="T0" fmla="*/ 632 w 632"/>
              <a:gd name="T1" fmla="*/ 738 h 738"/>
              <a:gd name="T2" fmla="*/ 0 w 632"/>
              <a:gd name="T3" fmla="*/ 369 h 738"/>
              <a:gd name="T4" fmla="*/ 632 w 632"/>
              <a:gd name="T5" fmla="*/ 0 h 738"/>
              <a:gd name="T6" fmla="*/ 632 w 632"/>
              <a:gd name="T7" fmla="*/ 738 h 738"/>
            </a:gdLst>
            <a:ahLst/>
            <a:cxnLst>
              <a:cxn ang="0">
                <a:pos x="T0" y="T1"/>
              </a:cxn>
              <a:cxn ang="0">
                <a:pos x="T2" y="T3"/>
              </a:cxn>
              <a:cxn ang="0">
                <a:pos x="T4" y="T5"/>
              </a:cxn>
              <a:cxn ang="0">
                <a:pos x="T6" y="T7"/>
              </a:cxn>
            </a:cxnLst>
            <a:rect l="0" t="0" r="r" b="b"/>
            <a:pathLst>
              <a:path w="632" h="738">
                <a:moveTo>
                  <a:pt x="632" y="738"/>
                </a:moveTo>
                <a:lnTo>
                  <a:pt x="0" y="369"/>
                </a:lnTo>
                <a:lnTo>
                  <a:pt x="632" y="0"/>
                </a:lnTo>
                <a:lnTo>
                  <a:pt x="632" y="738"/>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3" name="Freeform 23"/>
          <p:cNvSpPr>
            <a:spLocks/>
          </p:cNvSpPr>
          <p:nvPr/>
        </p:nvSpPr>
        <p:spPr bwMode="auto">
          <a:xfrm>
            <a:off x="10352437" y="892211"/>
            <a:ext cx="835762" cy="973291"/>
          </a:xfrm>
          <a:custGeom>
            <a:avLst/>
            <a:gdLst>
              <a:gd name="T0" fmla="*/ 0 w 632"/>
              <a:gd name="T1" fmla="*/ 0 h 736"/>
              <a:gd name="T2" fmla="*/ 632 w 632"/>
              <a:gd name="T3" fmla="*/ 367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7"/>
                </a:lnTo>
                <a:lnTo>
                  <a:pt x="0" y="736"/>
                </a:lnTo>
                <a:lnTo>
                  <a:pt x="0" y="0"/>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4" name="Freeform 24"/>
          <p:cNvSpPr>
            <a:spLocks/>
          </p:cNvSpPr>
          <p:nvPr/>
        </p:nvSpPr>
        <p:spPr bwMode="auto">
          <a:xfrm>
            <a:off x="10352437" y="404242"/>
            <a:ext cx="835762" cy="973291"/>
          </a:xfrm>
          <a:custGeom>
            <a:avLst/>
            <a:gdLst>
              <a:gd name="T0" fmla="*/ 632 w 632"/>
              <a:gd name="T1" fmla="*/ 736 h 736"/>
              <a:gd name="T2" fmla="*/ 0 w 632"/>
              <a:gd name="T3" fmla="*/ 369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36B1E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5" name="Freeform 25"/>
          <p:cNvSpPr>
            <a:spLocks/>
          </p:cNvSpPr>
          <p:nvPr/>
        </p:nvSpPr>
        <p:spPr bwMode="auto">
          <a:xfrm>
            <a:off x="10352437" y="-82404"/>
            <a:ext cx="835762" cy="974614"/>
          </a:xfrm>
          <a:custGeom>
            <a:avLst/>
            <a:gdLst>
              <a:gd name="T0" fmla="*/ 0 w 632"/>
              <a:gd name="T1" fmla="*/ 0 h 737"/>
              <a:gd name="T2" fmla="*/ 632 w 632"/>
              <a:gd name="T3" fmla="*/ 368 h 737"/>
              <a:gd name="T4" fmla="*/ 0 w 632"/>
              <a:gd name="T5" fmla="*/ 737 h 737"/>
              <a:gd name="T6" fmla="*/ 0 w 632"/>
              <a:gd name="T7" fmla="*/ 0 h 737"/>
            </a:gdLst>
            <a:ahLst/>
            <a:cxnLst>
              <a:cxn ang="0">
                <a:pos x="T0" y="T1"/>
              </a:cxn>
              <a:cxn ang="0">
                <a:pos x="T2" y="T3"/>
              </a:cxn>
              <a:cxn ang="0">
                <a:pos x="T4" y="T5"/>
              </a:cxn>
              <a:cxn ang="0">
                <a:pos x="T6" y="T7"/>
              </a:cxn>
            </a:cxnLst>
            <a:rect l="0" t="0" r="r" b="b"/>
            <a:pathLst>
              <a:path w="632" h="737">
                <a:moveTo>
                  <a:pt x="0" y="0"/>
                </a:moveTo>
                <a:lnTo>
                  <a:pt x="632" y="368"/>
                </a:lnTo>
                <a:lnTo>
                  <a:pt x="0" y="737"/>
                </a:lnTo>
                <a:lnTo>
                  <a:pt x="0" y="0"/>
                </a:lnTo>
                <a:close/>
              </a:path>
            </a:pathLst>
          </a:custGeom>
          <a:solidFill>
            <a:srgbClr val="4861AD"/>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6" name="Freeform 26"/>
          <p:cNvSpPr>
            <a:spLocks/>
          </p:cNvSpPr>
          <p:nvPr/>
        </p:nvSpPr>
        <p:spPr bwMode="auto">
          <a:xfrm>
            <a:off x="10352437" y="-567726"/>
            <a:ext cx="835762" cy="971968"/>
          </a:xfrm>
          <a:custGeom>
            <a:avLst/>
            <a:gdLst>
              <a:gd name="T0" fmla="*/ 632 w 632"/>
              <a:gd name="T1" fmla="*/ 735 h 735"/>
              <a:gd name="T2" fmla="*/ 0 w 632"/>
              <a:gd name="T3" fmla="*/ 367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7"/>
                </a:lnTo>
                <a:lnTo>
                  <a:pt x="632" y="0"/>
                </a:lnTo>
                <a:lnTo>
                  <a:pt x="632" y="735"/>
                </a:lnTo>
                <a:close/>
              </a:path>
            </a:pathLst>
          </a:custGeom>
          <a:solidFill>
            <a:srgbClr val="61BB4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8" name="Freeform 28"/>
          <p:cNvSpPr>
            <a:spLocks/>
          </p:cNvSpPr>
          <p:nvPr/>
        </p:nvSpPr>
        <p:spPr bwMode="auto">
          <a:xfrm>
            <a:off x="11188197" y="3325437"/>
            <a:ext cx="835762" cy="973291"/>
          </a:xfrm>
          <a:custGeom>
            <a:avLst/>
            <a:gdLst>
              <a:gd name="T0" fmla="*/ 0 w 632"/>
              <a:gd name="T1" fmla="*/ 0 h 736"/>
              <a:gd name="T2" fmla="*/ 632 w 632"/>
              <a:gd name="T3" fmla="*/ 367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7"/>
                </a:lnTo>
                <a:lnTo>
                  <a:pt x="0" y="736"/>
                </a:lnTo>
                <a:lnTo>
                  <a:pt x="0" y="0"/>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9" name="Freeform 29"/>
          <p:cNvSpPr>
            <a:spLocks/>
          </p:cNvSpPr>
          <p:nvPr/>
        </p:nvSpPr>
        <p:spPr bwMode="auto">
          <a:xfrm>
            <a:off x="11188197" y="2837470"/>
            <a:ext cx="835762" cy="973291"/>
          </a:xfrm>
          <a:custGeom>
            <a:avLst/>
            <a:gdLst>
              <a:gd name="T0" fmla="*/ 632 w 632"/>
              <a:gd name="T1" fmla="*/ 736 h 736"/>
              <a:gd name="T2" fmla="*/ 0 w 632"/>
              <a:gd name="T3" fmla="*/ 369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283888"/>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0" name="Freeform 30"/>
          <p:cNvSpPr>
            <a:spLocks/>
          </p:cNvSpPr>
          <p:nvPr/>
        </p:nvSpPr>
        <p:spPr bwMode="auto">
          <a:xfrm>
            <a:off x="11188197" y="2353468"/>
            <a:ext cx="835762" cy="971968"/>
          </a:xfrm>
          <a:custGeom>
            <a:avLst/>
            <a:gdLst>
              <a:gd name="T0" fmla="*/ 0 w 632"/>
              <a:gd name="T1" fmla="*/ 0 h 735"/>
              <a:gd name="T2" fmla="*/ 632 w 632"/>
              <a:gd name="T3" fmla="*/ 366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1" name="Freeform 31"/>
          <p:cNvSpPr>
            <a:spLocks/>
          </p:cNvSpPr>
          <p:nvPr/>
        </p:nvSpPr>
        <p:spPr bwMode="auto">
          <a:xfrm>
            <a:off x="10352437" y="4298728"/>
            <a:ext cx="835762" cy="971968"/>
          </a:xfrm>
          <a:custGeom>
            <a:avLst/>
            <a:gdLst>
              <a:gd name="T0" fmla="*/ 632 w 632"/>
              <a:gd name="T1" fmla="*/ 735 h 735"/>
              <a:gd name="T2" fmla="*/ 0 w 632"/>
              <a:gd name="T3" fmla="*/ 369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2" name="Freeform 32"/>
          <p:cNvSpPr>
            <a:spLocks/>
          </p:cNvSpPr>
          <p:nvPr/>
        </p:nvSpPr>
        <p:spPr bwMode="auto">
          <a:xfrm>
            <a:off x="11188197" y="5270698"/>
            <a:ext cx="835762" cy="973291"/>
          </a:xfrm>
          <a:custGeom>
            <a:avLst/>
            <a:gdLst>
              <a:gd name="T0" fmla="*/ 0 w 632"/>
              <a:gd name="T1" fmla="*/ 0 h 736"/>
              <a:gd name="T2" fmla="*/ 632 w 632"/>
              <a:gd name="T3" fmla="*/ 369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3" name="Freeform 33"/>
          <p:cNvSpPr>
            <a:spLocks/>
          </p:cNvSpPr>
          <p:nvPr/>
        </p:nvSpPr>
        <p:spPr bwMode="auto">
          <a:xfrm>
            <a:off x="11188197" y="4786697"/>
            <a:ext cx="835762" cy="971968"/>
          </a:xfrm>
          <a:custGeom>
            <a:avLst/>
            <a:gdLst>
              <a:gd name="T0" fmla="*/ 632 w 632"/>
              <a:gd name="T1" fmla="*/ 735 h 735"/>
              <a:gd name="T2" fmla="*/ 0 w 632"/>
              <a:gd name="T3" fmla="*/ 366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6"/>
                </a:lnTo>
                <a:lnTo>
                  <a:pt x="632" y="0"/>
                </a:lnTo>
                <a:lnTo>
                  <a:pt x="632" y="735"/>
                </a:lnTo>
                <a:close/>
              </a:path>
            </a:pathLst>
          </a:custGeom>
          <a:solidFill>
            <a:srgbClr val="36B1E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4" name="Freeform 34"/>
          <p:cNvSpPr>
            <a:spLocks/>
          </p:cNvSpPr>
          <p:nvPr/>
        </p:nvSpPr>
        <p:spPr bwMode="auto">
          <a:xfrm>
            <a:off x="11188197" y="4298728"/>
            <a:ext cx="835762" cy="971968"/>
          </a:xfrm>
          <a:custGeom>
            <a:avLst/>
            <a:gdLst>
              <a:gd name="T0" fmla="*/ 0 w 632"/>
              <a:gd name="T1" fmla="*/ 0 h 735"/>
              <a:gd name="T2" fmla="*/ 632 w 632"/>
              <a:gd name="T3" fmla="*/ 369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5" name="Freeform 35"/>
          <p:cNvSpPr>
            <a:spLocks/>
          </p:cNvSpPr>
          <p:nvPr/>
        </p:nvSpPr>
        <p:spPr bwMode="auto">
          <a:xfrm>
            <a:off x="11188197" y="6243990"/>
            <a:ext cx="835762" cy="975935"/>
          </a:xfrm>
          <a:custGeom>
            <a:avLst/>
            <a:gdLst>
              <a:gd name="T0" fmla="*/ 0 w 632"/>
              <a:gd name="T1" fmla="*/ 0 h 738"/>
              <a:gd name="T2" fmla="*/ 632 w 632"/>
              <a:gd name="T3" fmla="*/ 369 h 738"/>
              <a:gd name="T4" fmla="*/ 0 w 632"/>
              <a:gd name="T5" fmla="*/ 738 h 738"/>
              <a:gd name="T6" fmla="*/ 0 w 632"/>
              <a:gd name="T7" fmla="*/ 0 h 738"/>
            </a:gdLst>
            <a:ahLst/>
            <a:cxnLst>
              <a:cxn ang="0">
                <a:pos x="T0" y="T1"/>
              </a:cxn>
              <a:cxn ang="0">
                <a:pos x="T2" y="T3"/>
              </a:cxn>
              <a:cxn ang="0">
                <a:pos x="T4" y="T5"/>
              </a:cxn>
              <a:cxn ang="0">
                <a:pos x="T6" y="T7"/>
              </a:cxn>
            </a:cxnLst>
            <a:rect l="0" t="0" r="r" b="b"/>
            <a:pathLst>
              <a:path w="632" h="738">
                <a:moveTo>
                  <a:pt x="0" y="0"/>
                </a:moveTo>
                <a:lnTo>
                  <a:pt x="632" y="369"/>
                </a:lnTo>
                <a:lnTo>
                  <a:pt x="0" y="738"/>
                </a:lnTo>
                <a:lnTo>
                  <a:pt x="0" y="0"/>
                </a:lnTo>
                <a:close/>
              </a:path>
            </a:pathLst>
          </a:custGeom>
          <a:solidFill>
            <a:srgbClr val="E4BE3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6" name="Freeform 36"/>
          <p:cNvSpPr>
            <a:spLocks/>
          </p:cNvSpPr>
          <p:nvPr/>
        </p:nvSpPr>
        <p:spPr bwMode="auto">
          <a:xfrm>
            <a:off x="10352437" y="4786697"/>
            <a:ext cx="835762" cy="971968"/>
          </a:xfrm>
          <a:custGeom>
            <a:avLst/>
            <a:gdLst>
              <a:gd name="T0" fmla="*/ 0 w 632"/>
              <a:gd name="T1" fmla="*/ 0 h 735"/>
              <a:gd name="T2" fmla="*/ 632 w 632"/>
              <a:gd name="T3" fmla="*/ 366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7" name="Freeform 37"/>
          <p:cNvSpPr>
            <a:spLocks/>
          </p:cNvSpPr>
          <p:nvPr/>
        </p:nvSpPr>
        <p:spPr bwMode="auto">
          <a:xfrm>
            <a:off x="11188197" y="1865502"/>
            <a:ext cx="835762" cy="971968"/>
          </a:xfrm>
          <a:custGeom>
            <a:avLst/>
            <a:gdLst>
              <a:gd name="T0" fmla="*/ 632 w 632"/>
              <a:gd name="T1" fmla="*/ 735 h 735"/>
              <a:gd name="T2" fmla="*/ 0 w 632"/>
              <a:gd name="T3" fmla="*/ 369 h 735"/>
              <a:gd name="T4" fmla="*/ 632 w 632"/>
              <a:gd name="T5" fmla="*/ 0 h 735"/>
              <a:gd name="T6" fmla="*/ 632 w 632"/>
              <a:gd name="T7" fmla="*/ 735 h 735"/>
            </a:gdLst>
            <a:ah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36B1E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8" name="Freeform 38"/>
          <p:cNvSpPr>
            <a:spLocks/>
          </p:cNvSpPr>
          <p:nvPr/>
        </p:nvSpPr>
        <p:spPr bwMode="auto">
          <a:xfrm>
            <a:off x="11188197" y="892211"/>
            <a:ext cx="835762" cy="973291"/>
          </a:xfrm>
          <a:custGeom>
            <a:avLst/>
            <a:gdLst>
              <a:gd name="T0" fmla="*/ 632 w 632"/>
              <a:gd name="T1" fmla="*/ 736 h 736"/>
              <a:gd name="T2" fmla="*/ 0 w 632"/>
              <a:gd name="T3" fmla="*/ 367 h 736"/>
              <a:gd name="T4" fmla="*/ 632 w 632"/>
              <a:gd name="T5" fmla="*/ 0 h 736"/>
              <a:gd name="T6" fmla="*/ 632 w 632"/>
              <a:gd name="T7" fmla="*/ 736 h 736"/>
            </a:gdLst>
            <a:ahLst/>
            <a:cxnLst>
              <a:cxn ang="0">
                <a:pos x="T0" y="T1"/>
              </a:cxn>
              <a:cxn ang="0">
                <a:pos x="T2" y="T3"/>
              </a:cxn>
              <a:cxn ang="0">
                <a:pos x="T4" y="T5"/>
              </a:cxn>
              <a:cxn ang="0">
                <a:pos x="T6" y="T7"/>
              </a:cxn>
            </a:cxnLst>
            <a:rect l="0" t="0" r="r" b="b"/>
            <a:pathLst>
              <a:path w="632" h="736">
                <a:moveTo>
                  <a:pt x="632" y="736"/>
                </a:moveTo>
                <a:lnTo>
                  <a:pt x="0" y="367"/>
                </a:lnTo>
                <a:lnTo>
                  <a:pt x="632" y="0"/>
                </a:lnTo>
                <a:lnTo>
                  <a:pt x="632" y="736"/>
                </a:lnTo>
                <a:close/>
              </a:path>
            </a:pathLst>
          </a:custGeom>
          <a:solidFill>
            <a:srgbClr val="283888"/>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39" name="Freeform 39"/>
          <p:cNvSpPr>
            <a:spLocks/>
          </p:cNvSpPr>
          <p:nvPr/>
        </p:nvSpPr>
        <p:spPr bwMode="auto">
          <a:xfrm>
            <a:off x="11188197" y="404242"/>
            <a:ext cx="835762" cy="973291"/>
          </a:xfrm>
          <a:custGeom>
            <a:avLst/>
            <a:gdLst>
              <a:gd name="T0" fmla="*/ 0 w 632"/>
              <a:gd name="T1" fmla="*/ 0 h 736"/>
              <a:gd name="T2" fmla="*/ 632 w 632"/>
              <a:gd name="T3" fmla="*/ 369 h 736"/>
              <a:gd name="T4" fmla="*/ 0 w 632"/>
              <a:gd name="T5" fmla="*/ 736 h 736"/>
              <a:gd name="T6" fmla="*/ 0 w 632"/>
              <a:gd name="T7" fmla="*/ 0 h 736"/>
            </a:gdLst>
            <a:ah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4EB69D"/>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0" name="Freeform 40"/>
          <p:cNvSpPr>
            <a:spLocks/>
          </p:cNvSpPr>
          <p:nvPr/>
        </p:nvSpPr>
        <p:spPr bwMode="auto">
          <a:xfrm>
            <a:off x="11188197" y="-82404"/>
            <a:ext cx="835762" cy="974614"/>
          </a:xfrm>
          <a:custGeom>
            <a:avLst/>
            <a:gdLst>
              <a:gd name="T0" fmla="*/ 632 w 632"/>
              <a:gd name="T1" fmla="*/ 737 h 737"/>
              <a:gd name="T2" fmla="*/ 0 w 632"/>
              <a:gd name="T3" fmla="*/ 368 h 737"/>
              <a:gd name="T4" fmla="*/ 632 w 632"/>
              <a:gd name="T5" fmla="*/ 0 h 737"/>
              <a:gd name="T6" fmla="*/ 632 w 632"/>
              <a:gd name="T7" fmla="*/ 737 h 737"/>
            </a:gdLst>
            <a:ahLst/>
            <a:cxnLst>
              <a:cxn ang="0">
                <a:pos x="T0" y="T1"/>
              </a:cxn>
              <a:cxn ang="0">
                <a:pos x="T2" y="T3"/>
              </a:cxn>
              <a:cxn ang="0">
                <a:pos x="T4" y="T5"/>
              </a:cxn>
              <a:cxn ang="0">
                <a:pos x="T6" y="T7"/>
              </a:cxn>
            </a:cxnLst>
            <a:rect l="0" t="0" r="r" b="b"/>
            <a:pathLst>
              <a:path w="632" h="737">
                <a:moveTo>
                  <a:pt x="632" y="737"/>
                </a:moveTo>
                <a:lnTo>
                  <a:pt x="0" y="368"/>
                </a:lnTo>
                <a:lnTo>
                  <a:pt x="632" y="0"/>
                </a:lnTo>
                <a:lnTo>
                  <a:pt x="632" y="737"/>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1" name="Freeform 41"/>
          <p:cNvSpPr>
            <a:spLocks/>
          </p:cNvSpPr>
          <p:nvPr/>
        </p:nvSpPr>
        <p:spPr bwMode="auto">
          <a:xfrm>
            <a:off x="12023959" y="2837470"/>
            <a:ext cx="831795" cy="973291"/>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E4BE3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2" name="Freeform 42"/>
          <p:cNvSpPr>
            <a:spLocks/>
          </p:cNvSpPr>
          <p:nvPr/>
        </p:nvSpPr>
        <p:spPr bwMode="auto">
          <a:xfrm>
            <a:off x="12023959" y="2350825"/>
            <a:ext cx="831795" cy="971968"/>
          </a:xfrm>
          <a:custGeom>
            <a:avLst/>
            <a:gdLst>
              <a:gd name="T0" fmla="*/ 629 w 629"/>
              <a:gd name="T1" fmla="*/ 735 h 735"/>
              <a:gd name="T2" fmla="*/ 0 w 629"/>
              <a:gd name="T3" fmla="*/ 368 h 735"/>
              <a:gd name="T4" fmla="*/ 629 w 629"/>
              <a:gd name="T5" fmla="*/ 0 h 735"/>
              <a:gd name="T6" fmla="*/ 629 w 629"/>
              <a:gd name="T7" fmla="*/ 735 h 735"/>
            </a:gdLst>
            <a:ahLst/>
            <a:cxnLst>
              <a:cxn ang="0">
                <a:pos x="T0" y="T1"/>
              </a:cxn>
              <a:cxn ang="0">
                <a:pos x="T2" y="T3"/>
              </a:cxn>
              <a:cxn ang="0">
                <a:pos x="T4" y="T5"/>
              </a:cxn>
              <a:cxn ang="0">
                <a:pos x="T6" y="T7"/>
              </a:cxn>
            </a:cxnLst>
            <a:rect l="0" t="0" r="r" b="b"/>
            <a:pathLst>
              <a:path w="629" h="735">
                <a:moveTo>
                  <a:pt x="629" y="735"/>
                </a:moveTo>
                <a:lnTo>
                  <a:pt x="0" y="368"/>
                </a:lnTo>
                <a:lnTo>
                  <a:pt x="629" y="0"/>
                </a:lnTo>
                <a:lnTo>
                  <a:pt x="629" y="735"/>
                </a:lnTo>
                <a:close/>
              </a:path>
            </a:pathLst>
          </a:custGeom>
          <a:solidFill>
            <a:srgbClr val="E4663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3" name="Freeform 43"/>
          <p:cNvSpPr>
            <a:spLocks/>
          </p:cNvSpPr>
          <p:nvPr/>
        </p:nvSpPr>
        <p:spPr bwMode="auto">
          <a:xfrm>
            <a:off x="12023959" y="1865502"/>
            <a:ext cx="831795" cy="971968"/>
          </a:xfrm>
          <a:custGeom>
            <a:avLst/>
            <a:gdLst>
              <a:gd name="T0" fmla="*/ 0 w 629"/>
              <a:gd name="T1" fmla="*/ 0 h 735"/>
              <a:gd name="T2" fmla="*/ 629 w 629"/>
              <a:gd name="T3" fmla="*/ 367 h 735"/>
              <a:gd name="T4" fmla="*/ 0 w 629"/>
              <a:gd name="T5" fmla="*/ 735 h 735"/>
              <a:gd name="T6" fmla="*/ 0 w 629"/>
              <a:gd name="T7" fmla="*/ 0 h 735"/>
            </a:gdLst>
            <a:ahLst/>
            <a:cxnLst>
              <a:cxn ang="0">
                <a:pos x="T0" y="T1"/>
              </a:cxn>
              <a:cxn ang="0">
                <a:pos x="T2" y="T3"/>
              </a:cxn>
              <a:cxn ang="0">
                <a:pos x="T4" y="T5"/>
              </a:cxn>
              <a:cxn ang="0">
                <a:pos x="T6" y="T7"/>
              </a:cxn>
            </a:cxnLst>
            <a:rect l="0" t="0" r="r" b="b"/>
            <a:pathLst>
              <a:path w="629" h="735">
                <a:moveTo>
                  <a:pt x="0" y="0"/>
                </a:moveTo>
                <a:lnTo>
                  <a:pt x="629" y="367"/>
                </a:lnTo>
                <a:lnTo>
                  <a:pt x="0" y="735"/>
                </a:lnTo>
                <a:lnTo>
                  <a:pt x="0" y="0"/>
                </a:lnTo>
                <a:close/>
              </a:path>
            </a:pathLst>
          </a:custGeom>
          <a:solidFill>
            <a:srgbClr val="61BB46"/>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4" name="Freeform 44"/>
          <p:cNvSpPr>
            <a:spLocks/>
          </p:cNvSpPr>
          <p:nvPr/>
        </p:nvSpPr>
        <p:spPr bwMode="auto">
          <a:xfrm>
            <a:off x="12023959" y="4784053"/>
            <a:ext cx="831795" cy="974614"/>
          </a:xfrm>
          <a:custGeom>
            <a:avLst/>
            <a:gdLst>
              <a:gd name="T0" fmla="*/ 0 w 629"/>
              <a:gd name="T1" fmla="*/ 0 h 737"/>
              <a:gd name="T2" fmla="*/ 629 w 629"/>
              <a:gd name="T3" fmla="*/ 368 h 737"/>
              <a:gd name="T4" fmla="*/ 0 w 629"/>
              <a:gd name="T5" fmla="*/ 737 h 737"/>
              <a:gd name="T6" fmla="*/ 0 w 629"/>
              <a:gd name="T7" fmla="*/ 0 h 737"/>
            </a:gdLst>
            <a:ahLst/>
            <a:cxnLst>
              <a:cxn ang="0">
                <a:pos x="T0" y="T1"/>
              </a:cxn>
              <a:cxn ang="0">
                <a:pos x="T2" y="T3"/>
              </a:cxn>
              <a:cxn ang="0">
                <a:pos x="T4" y="T5"/>
              </a:cxn>
              <a:cxn ang="0">
                <a:pos x="T6" y="T7"/>
              </a:cxn>
            </a:cxnLst>
            <a:rect l="0" t="0" r="r" b="b"/>
            <a:pathLst>
              <a:path w="629" h="737">
                <a:moveTo>
                  <a:pt x="0" y="0"/>
                </a:moveTo>
                <a:lnTo>
                  <a:pt x="629" y="368"/>
                </a:lnTo>
                <a:lnTo>
                  <a:pt x="0" y="737"/>
                </a:lnTo>
                <a:lnTo>
                  <a:pt x="0" y="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5" name="Freeform 45"/>
          <p:cNvSpPr>
            <a:spLocks/>
          </p:cNvSpPr>
          <p:nvPr/>
        </p:nvSpPr>
        <p:spPr bwMode="auto">
          <a:xfrm>
            <a:off x="12023959" y="4298728"/>
            <a:ext cx="831795" cy="971968"/>
          </a:xfrm>
          <a:custGeom>
            <a:avLst/>
            <a:gdLst>
              <a:gd name="T0" fmla="*/ 629 w 629"/>
              <a:gd name="T1" fmla="*/ 735 h 735"/>
              <a:gd name="T2" fmla="*/ 0 w 629"/>
              <a:gd name="T3" fmla="*/ 367 h 735"/>
              <a:gd name="T4" fmla="*/ 629 w 629"/>
              <a:gd name="T5" fmla="*/ 0 h 735"/>
              <a:gd name="T6" fmla="*/ 629 w 629"/>
              <a:gd name="T7" fmla="*/ 735 h 735"/>
            </a:gdLst>
            <a:ahLst/>
            <a:cxnLst>
              <a:cxn ang="0">
                <a:pos x="T0" y="T1"/>
              </a:cxn>
              <a:cxn ang="0">
                <a:pos x="T2" y="T3"/>
              </a:cxn>
              <a:cxn ang="0">
                <a:pos x="T4" y="T5"/>
              </a:cxn>
              <a:cxn ang="0">
                <a:pos x="T6" y="T7"/>
              </a:cxn>
            </a:cxnLst>
            <a:rect l="0" t="0" r="r" b="b"/>
            <a:pathLst>
              <a:path w="629" h="735">
                <a:moveTo>
                  <a:pt x="629" y="735"/>
                </a:moveTo>
                <a:lnTo>
                  <a:pt x="0" y="367"/>
                </a:lnTo>
                <a:lnTo>
                  <a:pt x="629" y="0"/>
                </a:lnTo>
                <a:lnTo>
                  <a:pt x="629" y="735"/>
                </a:lnTo>
                <a:close/>
              </a:path>
            </a:pathLst>
          </a:custGeom>
          <a:solidFill>
            <a:srgbClr val="6153A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6" name="Freeform 46"/>
          <p:cNvSpPr>
            <a:spLocks/>
          </p:cNvSpPr>
          <p:nvPr/>
        </p:nvSpPr>
        <p:spPr bwMode="auto">
          <a:xfrm>
            <a:off x="12023959" y="3810762"/>
            <a:ext cx="831795" cy="973291"/>
          </a:xfrm>
          <a:custGeom>
            <a:avLst/>
            <a:gdLst>
              <a:gd name="T0" fmla="*/ 0 w 629"/>
              <a:gd name="T1" fmla="*/ 0 h 736"/>
              <a:gd name="T2" fmla="*/ 629 w 629"/>
              <a:gd name="T3" fmla="*/ 369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9"/>
                </a:lnTo>
                <a:lnTo>
                  <a:pt x="0" y="736"/>
                </a:lnTo>
                <a:lnTo>
                  <a:pt x="0" y="0"/>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7" name="Freeform 47"/>
          <p:cNvSpPr>
            <a:spLocks/>
          </p:cNvSpPr>
          <p:nvPr/>
        </p:nvSpPr>
        <p:spPr bwMode="auto">
          <a:xfrm>
            <a:off x="12023959" y="5758665"/>
            <a:ext cx="831795" cy="973291"/>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8" name="Freeform 48"/>
          <p:cNvSpPr>
            <a:spLocks/>
          </p:cNvSpPr>
          <p:nvPr/>
        </p:nvSpPr>
        <p:spPr bwMode="auto">
          <a:xfrm>
            <a:off x="12023959" y="1377533"/>
            <a:ext cx="831795" cy="973291"/>
          </a:xfrm>
          <a:custGeom>
            <a:avLst/>
            <a:gdLst>
              <a:gd name="T0" fmla="*/ 629 w 629"/>
              <a:gd name="T1" fmla="*/ 736 h 736"/>
              <a:gd name="T2" fmla="*/ 0 w 629"/>
              <a:gd name="T3" fmla="*/ 369 h 736"/>
              <a:gd name="T4" fmla="*/ 629 w 629"/>
              <a:gd name="T5" fmla="*/ 0 h 736"/>
              <a:gd name="T6" fmla="*/ 629 w 629"/>
              <a:gd name="T7" fmla="*/ 736 h 736"/>
            </a:gdLst>
            <a:ahLst/>
            <a:cxnLst>
              <a:cxn ang="0">
                <a:pos x="T0" y="T1"/>
              </a:cxn>
              <a:cxn ang="0">
                <a:pos x="T2" y="T3"/>
              </a:cxn>
              <a:cxn ang="0">
                <a:pos x="T4" y="T5"/>
              </a:cxn>
              <a:cxn ang="0">
                <a:pos x="T6" y="T7"/>
              </a:cxn>
            </a:cxnLst>
            <a:rect l="0" t="0" r="r" b="b"/>
            <a:pathLst>
              <a:path w="629" h="736">
                <a:moveTo>
                  <a:pt x="629" y="736"/>
                </a:moveTo>
                <a:lnTo>
                  <a:pt x="0" y="369"/>
                </a:lnTo>
                <a:lnTo>
                  <a:pt x="629" y="0"/>
                </a:lnTo>
                <a:lnTo>
                  <a:pt x="629" y="736"/>
                </a:lnTo>
                <a:close/>
              </a:path>
            </a:pathLst>
          </a:custGeom>
          <a:solidFill>
            <a:srgbClr val="E5355B"/>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49" name="Freeform 49"/>
          <p:cNvSpPr>
            <a:spLocks/>
          </p:cNvSpPr>
          <p:nvPr/>
        </p:nvSpPr>
        <p:spPr bwMode="auto">
          <a:xfrm>
            <a:off x="12023959" y="404242"/>
            <a:ext cx="831795" cy="973291"/>
          </a:xfrm>
          <a:custGeom>
            <a:avLst/>
            <a:gdLst>
              <a:gd name="T0" fmla="*/ 629 w 629"/>
              <a:gd name="T1" fmla="*/ 736 h 736"/>
              <a:gd name="T2" fmla="*/ 0 w 629"/>
              <a:gd name="T3" fmla="*/ 367 h 736"/>
              <a:gd name="T4" fmla="*/ 629 w 629"/>
              <a:gd name="T5" fmla="*/ 0 h 736"/>
              <a:gd name="T6" fmla="*/ 629 w 629"/>
              <a:gd name="T7" fmla="*/ 736 h 736"/>
            </a:gdLst>
            <a:ahLst/>
            <a:cxnLst>
              <a:cxn ang="0">
                <a:pos x="T0" y="T1"/>
              </a:cxn>
              <a:cxn ang="0">
                <a:pos x="T2" y="T3"/>
              </a:cxn>
              <a:cxn ang="0">
                <a:pos x="T4" y="T5"/>
              </a:cxn>
              <a:cxn ang="0">
                <a:pos x="T6" y="T7"/>
              </a:cxn>
            </a:cxnLst>
            <a:rect l="0" t="0" r="r" b="b"/>
            <a:pathLst>
              <a:path w="629" h="736">
                <a:moveTo>
                  <a:pt x="629" y="736"/>
                </a:moveTo>
                <a:lnTo>
                  <a:pt x="0" y="367"/>
                </a:lnTo>
                <a:lnTo>
                  <a:pt x="629" y="0"/>
                </a:lnTo>
                <a:lnTo>
                  <a:pt x="629" y="736"/>
                </a:lnTo>
                <a:close/>
              </a:path>
            </a:pathLst>
          </a:custGeom>
          <a:solidFill>
            <a:srgbClr val="6153A3"/>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50" name="Freeform 50"/>
          <p:cNvSpPr>
            <a:spLocks/>
          </p:cNvSpPr>
          <p:nvPr/>
        </p:nvSpPr>
        <p:spPr bwMode="auto">
          <a:xfrm>
            <a:off x="12023959" y="-82404"/>
            <a:ext cx="831795" cy="971968"/>
          </a:xfrm>
          <a:custGeom>
            <a:avLst/>
            <a:gdLst>
              <a:gd name="T0" fmla="*/ 0 w 629"/>
              <a:gd name="T1" fmla="*/ 0 h 735"/>
              <a:gd name="T2" fmla="*/ 629 w 629"/>
              <a:gd name="T3" fmla="*/ 368 h 735"/>
              <a:gd name="T4" fmla="*/ 0 w 629"/>
              <a:gd name="T5" fmla="*/ 735 h 735"/>
              <a:gd name="T6" fmla="*/ 0 w 629"/>
              <a:gd name="T7" fmla="*/ 0 h 735"/>
            </a:gdLst>
            <a:ahLst/>
            <a:cxnLst>
              <a:cxn ang="0">
                <a:pos x="T0" y="T1"/>
              </a:cxn>
              <a:cxn ang="0">
                <a:pos x="T2" y="T3"/>
              </a:cxn>
              <a:cxn ang="0">
                <a:pos x="T4" y="T5"/>
              </a:cxn>
              <a:cxn ang="0">
                <a:pos x="T6" y="T7"/>
              </a:cxn>
            </a:cxnLst>
            <a:rect l="0" t="0" r="r" b="b"/>
            <a:pathLst>
              <a:path w="629" h="735">
                <a:moveTo>
                  <a:pt x="0" y="0"/>
                </a:moveTo>
                <a:lnTo>
                  <a:pt x="629" y="368"/>
                </a:lnTo>
                <a:lnTo>
                  <a:pt x="0" y="735"/>
                </a:lnTo>
                <a:lnTo>
                  <a:pt x="0" y="0"/>
                </a:lnTo>
                <a:close/>
              </a:path>
            </a:pathLst>
          </a:custGeom>
          <a:solidFill>
            <a:srgbClr val="36B1E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51" name="Freeform 51"/>
          <p:cNvSpPr>
            <a:spLocks/>
          </p:cNvSpPr>
          <p:nvPr/>
        </p:nvSpPr>
        <p:spPr bwMode="auto">
          <a:xfrm>
            <a:off x="12023959" y="-570372"/>
            <a:ext cx="831795" cy="974614"/>
          </a:xfrm>
          <a:custGeom>
            <a:avLst/>
            <a:gdLst>
              <a:gd name="T0" fmla="*/ 629 w 629"/>
              <a:gd name="T1" fmla="*/ 737 h 737"/>
              <a:gd name="T2" fmla="*/ 0 w 629"/>
              <a:gd name="T3" fmla="*/ 369 h 737"/>
              <a:gd name="T4" fmla="*/ 629 w 629"/>
              <a:gd name="T5" fmla="*/ 0 h 737"/>
              <a:gd name="T6" fmla="*/ 629 w 629"/>
              <a:gd name="T7" fmla="*/ 737 h 737"/>
            </a:gdLst>
            <a:ahLst/>
            <a:cxnLst>
              <a:cxn ang="0">
                <a:pos x="T0" y="T1"/>
              </a:cxn>
              <a:cxn ang="0">
                <a:pos x="T2" y="T3"/>
              </a:cxn>
              <a:cxn ang="0">
                <a:pos x="T4" y="T5"/>
              </a:cxn>
              <a:cxn ang="0">
                <a:pos x="T6" y="T7"/>
              </a:cxn>
            </a:cxnLst>
            <a:rect l="0" t="0" r="r" b="b"/>
            <a:pathLst>
              <a:path w="629" h="737">
                <a:moveTo>
                  <a:pt x="629" y="737"/>
                </a:moveTo>
                <a:lnTo>
                  <a:pt x="0" y="369"/>
                </a:lnTo>
                <a:lnTo>
                  <a:pt x="629" y="0"/>
                </a:lnTo>
                <a:lnTo>
                  <a:pt x="629" y="737"/>
                </a:lnTo>
                <a:close/>
              </a:path>
            </a:pathLst>
          </a:custGeom>
          <a:solidFill>
            <a:srgbClr val="52C0A5"/>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52" name="Freeform 52"/>
          <p:cNvSpPr>
            <a:spLocks/>
          </p:cNvSpPr>
          <p:nvPr/>
        </p:nvSpPr>
        <p:spPr bwMode="auto">
          <a:xfrm>
            <a:off x="11188197" y="-567726"/>
            <a:ext cx="835762" cy="971968"/>
          </a:xfrm>
          <a:custGeom>
            <a:avLst/>
            <a:gdLst>
              <a:gd name="T0" fmla="*/ 0 w 632"/>
              <a:gd name="T1" fmla="*/ 0 h 735"/>
              <a:gd name="T2" fmla="*/ 632 w 632"/>
              <a:gd name="T3" fmla="*/ 367 h 735"/>
              <a:gd name="T4" fmla="*/ 0 w 632"/>
              <a:gd name="T5" fmla="*/ 735 h 735"/>
              <a:gd name="T6" fmla="*/ 0 w 632"/>
              <a:gd name="T7" fmla="*/ 0 h 735"/>
            </a:gdLst>
            <a:ahLst/>
            <a:cxnLst>
              <a:cxn ang="0">
                <a:pos x="T0" y="T1"/>
              </a:cxn>
              <a:cxn ang="0">
                <a:pos x="T2" y="T3"/>
              </a:cxn>
              <a:cxn ang="0">
                <a:pos x="T4" y="T5"/>
              </a:cxn>
              <a:cxn ang="0">
                <a:pos x="T6" y="T7"/>
              </a:cxn>
            </a:cxnLst>
            <a:rect l="0" t="0" r="r" b="b"/>
            <a:pathLst>
              <a:path w="632" h="735">
                <a:moveTo>
                  <a:pt x="0" y="0"/>
                </a:moveTo>
                <a:lnTo>
                  <a:pt x="632" y="367"/>
                </a:lnTo>
                <a:lnTo>
                  <a:pt x="0" y="735"/>
                </a:lnTo>
                <a:lnTo>
                  <a:pt x="0" y="0"/>
                </a:lnTo>
                <a:close/>
              </a:path>
            </a:pathLst>
          </a:custGeom>
          <a:solidFill>
            <a:srgbClr val="283888"/>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56" name="Freeform 56"/>
          <p:cNvSpPr>
            <a:spLocks/>
          </p:cNvSpPr>
          <p:nvPr/>
        </p:nvSpPr>
        <p:spPr bwMode="auto">
          <a:xfrm>
            <a:off x="10348468" y="-82404"/>
            <a:ext cx="1684746" cy="1959807"/>
          </a:xfrm>
          <a:custGeom>
            <a:avLst/>
            <a:gdLst>
              <a:gd name="T0" fmla="*/ 0 w 1274"/>
              <a:gd name="T1" fmla="*/ 0 h 1482"/>
              <a:gd name="T2" fmla="*/ 0 w 1274"/>
              <a:gd name="T3" fmla="*/ 1482 h 1482"/>
              <a:gd name="T4" fmla="*/ 1274 w 1274"/>
              <a:gd name="T5" fmla="*/ 740 h 1482"/>
              <a:gd name="T6" fmla="*/ 0 w 1274"/>
              <a:gd name="T7" fmla="*/ 0 h 1482"/>
            </a:gdLst>
            <a:ahLst/>
            <a:cxnLst>
              <a:cxn ang="0">
                <a:pos x="T0" y="T1"/>
              </a:cxn>
              <a:cxn ang="0">
                <a:pos x="T2" y="T3"/>
              </a:cxn>
              <a:cxn ang="0">
                <a:pos x="T4" y="T5"/>
              </a:cxn>
              <a:cxn ang="0">
                <a:pos x="T6" y="T7"/>
              </a:cxn>
            </a:cxnLst>
            <a:rect l="0" t="0" r="r" b="b"/>
            <a:pathLst>
              <a:path w="1274" h="1482">
                <a:moveTo>
                  <a:pt x="0" y="0"/>
                </a:moveTo>
                <a:lnTo>
                  <a:pt x="0" y="1482"/>
                </a:lnTo>
                <a:lnTo>
                  <a:pt x="1274" y="740"/>
                </a:lnTo>
                <a:lnTo>
                  <a:pt x="0" y="0"/>
                </a:lnTo>
                <a:close/>
              </a:path>
            </a:pathLst>
          </a:custGeom>
          <a:solidFill>
            <a:srgbClr val="A3CD39"/>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65" name="矩形 259"/>
          <p:cNvSpPr>
            <a:spLocks noChangeArrowheads="1"/>
          </p:cNvSpPr>
          <p:nvPr/>
        </p:nvSpPr>
        <p:spPr bwMode="auto">
          <a:xfrm>
            <a:off x="1186741" y="3171454"/>
            <a:ext cx="6970826"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600" b="1" spc="-300" dirty="0">
                <a:solidFill>
                  <a:schemeClr val="accent1"/>
                </a:solidFill>
                <a:latin typeface="Arial" panose="020B0604020202020204" pitchFamily="34" charset="0"/>
                <a:cs typeface="Arial" panose="020B0604020202020204" pitchFamily="34" charset="0"/>
              </a:rPr>
              <a:t>谢 谢！</a:t>
            </a:r>
            <a:endParaRPr lang="en-US" altLang="zh-CN" sz="6600" spc="-300" dirty="0">
              <a:solidFill>
                <a:schemeClr val="bg1">
                  <a:lumMod val="65000"/>
                </a:schemeClr>
              </a:solidFill>
              <a:latin typeface="Arial" panose="020B0604020202020204" pitchFamily="34" charset="0"/>
              <a:cs typeface="Arial" panose="020B0604020202020204" pitchFamily="34" charset="0"/>
            </a:endParaRPr>
          </a:p>
        </p:txBody>
      </p:sp>
      <p:sp>
        <p:nvSpPr>
          <p:cNvPr id="66" name="矩形 259"/>
          <p:cNvSpPr>
            <a:spLocks noChangeArrowheads="1"/>
          </p:cNvSpPr>
          <p:nvPr/>
        </p:nvSpPr>
        <p:spPr bwMode="auto">
          <a:xfrm>
            <a:off x="1186741" y="4838692"/>
            <a:ext cx="6120680" cy="442035"/>
          </a:xfrm>
          <a:prstGeom prst="rect">
            <a:avLst/>
          </a:prstGeom>
          <a:solidFill>
            <a:schemeClr val="bg1">
              <a:lumMod val="75000"/>
            </a:schemeClr>
          </a:solidFill>
          <a:ln>
            <a:noFill/>
          </a:ln>
          <a:effectLst/>
        </p:spPr>
        <p:txBody>
          <a:bodyPr wrap="square" lIns="108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cs typeface="Arial" panose="020B0604020202020204" pitchFamily="34" charset="0"/>
              </a:rPr>
              <a:t>感谢聆听，批评指导</a:t>
            </a:r>
          </a:p>
        </p:txBody>
      </p:sp>
    </p:spTree>
    <p:extLst>
      <p:ext uri="{BB962C8B-B14F-4D97-AF65-F5344CB8AC3E}">
        <p14:creationId xmlns:p14="http://schemas.microsoft.com/office/powerpoint/2010/main" val="1051905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34673" y="6928693"/>
            <a:ext cx="11236161"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4673" y="877410"/>
            <a:ext cx="11355342" cy="1665392"/>
          </a:xfrm>
          <a:prstGeom prst="rect">
            <a:avLst/>
          </a:prstGeom>
          <a:noFill/>
        </p:spPr>
        <p:txBody>
          <a:bodyPr wrap="square" lIns="0" tIns="0" rIns="0" bIns="0" numCol="1" spcCol="360000">
            <a:spAutoFit/>
          </a:bodyPr>
          <a:lstStyle/>
          <a:p>
            <a:pPr algn="just">
              <a:lnSpc>
                <a:spcPct val="150000"/>
              </a:lnSpc>
            </a:pPr>
            <a:r>
              <a:rPr lang="en-US" altLang="zh-CN" sz="2500" dirty="0"/>
              <a:t>        2018</a:t>
            </a:r>
            <a:r>
              <a:rPr lang="zh-CN" altLang="zh-CN" sz="2500" dirty="0"/>
              <a:t>年下半年开始，在新北区教研室</a:t>
            </a:r>
            <a:r>
              <a:rPr lang="zh-CN" altLang="zh-CN" sz="2500" dirty="0">
                <a:cs typeface="Times New Roman" panose="02020603050405020304" pitchFamily="18" charset="0"/>
              </a:rPr>
              <a:t>薛辉特级教师</a:t>
            </a:r>
            <a:r>
              <a:rPr lang="zh-CN" altLang="zh-CN" sz="2500" dirty="0"/>
              <a:t>、常州市体育名师工作室领衔人孙建顺等专家的指导下，课题组召集了常州市新北区部分体育研究精英，开展了《基于</a:t>
            </a:r>
            <a:r>
              <a:rPr lang="en-US" altLang="zh-CN" sz="2500" dirty="0"/>
              <a:t>SPARK</a:t>
            </a:r>
            <a:r>
              <a:rPr lang="zh-CN" altLang="zh-CN" sz="2500" dirty="0"/>
              <a:t>理念提升小学生体能的策略研究》课题研究工作。</a:t>
            </a:r>
            <a:endParaRPr lang="zh-CN" altLang="en-US" sz="2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4454798" y="226939"/>
            <a:ext cx="4068020" cy="492443"/>
          </a:xfrm>
          <a:prstGeom prst="rect">
            <a:avLst/>
          </a:prstGeom>
          <a:noFill/>
        </p:spPr>
        <p:txBody>
          <a:bodyPr wrap="square" lIns="0" tIns="0" rIns="0" bIns="0" rtlCol="0" anchor="ctr">
            <a:spAutoFit/>
          </a:bodyPr>
          <a:lstStyle/>
          <a:p>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      课题的基本情况</a:t>
            </a:r>
            <a:endPar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886327" y="591989"/>
            <a:ext cx="11086097" cy="0"/>
            <a:chOff x="1028775" y="591989"/>
            <a:chExt cx="11086097" cy="0"/>
          </a:xfrm>
        </p:grpSpPr>
        <p:cxnSp>
          <p:nvCxnSpPr>
            <p:cNvPr id="25" name="直接连接符 24"/>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11">
            <a:extLst>
              <a:ext uri="{FF2B5EF4-FFF2-40B4-BE49-F238E27FC236}">
                <a16:creationId xmlns:a16="http://schemas.microsoft.com/office/drawing/2014/main" id="{E1DCC6E1-54F8-412F-B11B-0EDF68D5A654}"/>
              </a:ext>
            </a:extLst>
          </p:cNvPr>
          <p:cNvGrpSpPr/>
          <p:nvPr/>
        </p:nvGrpSpPr>
        <p:grpSpPr>
          <a:xfrm>
            <a:off x="4454798" y="2888233"/>
            <a:ext cx="3695028" cy="3695028"/>
            <a:chOff x="6240781" y="1363135"/>
            <a:chExt cx="4963584" cy="4963584"/>
          </a:xfrm>
        </p:grpSpPr>
        <p:grpSp>
          <p:nvGrpSpPr>
            <p:cNvPr id="40" name="Group 12">
              <a:extLst>
                <a:ext uri="{FF2B5EF4-FFF2-40B4-BE49-F238E27FC236}">
                  <a16:creationId xmlns:a16="http://schemas.microsoft.com/office/drawing/2014/main" id="{C7F7D462-F839-49F8-9CAA-A04C75C26B9F}"/>
                </a:ext>
              </a:extLst>
            </p:cNvPr>
            <p:cNvGrpSpPr/>
            <p:nvPr/>
          </p:nvGrpSpPr>
          <p:grpSpPr>
            <a:xfrm>
              <a:off x="6240781" y="1363135"/>
              <a:ext cx="3255433" cy="2434167"/>
              <a:chOff x="4657725" y="946151"/>
              <a:chExt cx="2441575" cy="1825625"/>
            </a:xfrm>
          </p:grpSpPr>
          <p:sp>
            <p:nvSpPr>
              <p:cNvPr id="54" name="Freeform 26">
                <a:extLst>
                  <a:ext uri="{FF2B5EF4-FFF2-40B4-BE49-F238E27FC236}">
                    <a16:creationId xmlns:a16="http://schemas.microsoft.com/office/drawing/2014/main" id="{B8060B6E-3AC9-4224-856C-5182E7EFF3D0}"/>
                  </a:ext>
                </a:extLst>
              </p:cNvPr>
              <p:cNvSpPr>
                <a:spLocks/>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7">
                <a:extLst>
                  <a:ext uri="{FF2B5EF4-FFF2-40B4-BE49-F238E27FC236}">
                    <a16:creationId xmlns:a16="http://schemas.microsoft.com/office/drawing/2014/main" id="{BC9544A1-CB6F-4A5D-ACD6-8267CE9CBE7E}"/>
                  </a:ext>
                </a:extLst>
              </p:cNvPr>
              <p:cNvSpPr>
                <a:spLocks/>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3">
              <a:extLst>
                <a:ext uri="{FF2B5EF4-FFF2-40B4-BE49-F238E27FC236}">
                  <a16:creationId xmlns:a16="http://schemas.microsoft.com/office/drawing/2014/main" id="{D3F50124-0A3E-4704-BFE4-F0AFB1BB2671}"/>
                </a:ext>
              </a:extLst>
            </p:cNvPr>
            <p:cNvGrpSpPr/>
            <p:nvPr/>
          </p:nvGrpSpPr>
          <p:grpSpPr>
            <a:xfrm>
              <a:off x="6240781" y="3111502"/>
              <a:ext cx="2434167" cy="3215217"/>
              <a:chOff x="4657725" y="2257426"/>
              <a:chExt cx="1825625" cy="2411413"/>
            </a:xfrm>
          </p:grpSpPr>
          <p:sp>
            <p:nvSpPr>
              <p:cNvPr id="52" name="Freeform 24">
                <a:extLst>
                  <a:ext uri="{FF2B5EF4-FFF2-40B4-BE49-F238E27FC236}">
                    <a16:creationId xmlns:a16="http://schemas.microsoft.com/office/drawing/2014/main" id="{A6AA6AD8-9CBD-42B2-A28E-C8C6F833A40D}"/>
                  </a:ext>
                </a:extLst>
              </p:cNvPr>
              <p:cNvSpPr>
                <a:spLocks/>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4"/>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5">
                <a:extLst>
                  <a:ext uri="{FF2B5EF4-FFF2-40B4-BE49-F238E27FC236}">
                    <a16:creationId xmlns:a16="http://schemas.microsoft.com/office/drawing/2014/main" id="{E4CCF54F-B560-4EBA-BE77-177058300442}"/>
                  </a:ext>
                </a:extLst>
              </p:cNvPr>
              <p:cNvSpPr>
                <a:spLocks/>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4"/>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14">
              <a:extLst>
                <a:ext uri="{FF2B5EF4-FFF2-40B4-BE49-F238E27FC236}">
                  <a16:creationId xmlns:a16="http://schemas.microsoft.com/office/drawing/2014/main" id="{B055BC78-2EBA-462A-B587-68393E6C0C82}"/>
                </a:ext>
              </a:extLst>
            </p:cNvPr>
            <p:cNvGrpSpPr/>
            <p:nvPr/>
          </p:nvGrpSpPr>
          <p:grpSpPr>
            <a:xfrm>
              <a:off x="7967977" y="3892551"/>
              <a:ext cx="3236383" cy="2434168"/>
              <a:chOff x="5953125" y="2843215"/>
              <a:chExt cx="2427288" cy="1825627"/>
            </a:xfrm>
          </p:grpSpPr>
          <p:sp>
            <p:nvSpPr>
              <p:cNvPr id="50" name="Freeform 22">
                <a:extLst>
                  <a:ext uri="{FF2B5EF4-FFF2-40B4-BE49-F238E27FC236}">
                    <a16:creationId xmlns:a16="http://schemas.microsoft.com/office/drawing/2014/main" id="{0524F6A4-60CC-45C9-9066-9B405F409713}"/>
                  </a:ext>
                </a:extLst>
              </p:cNvPr>
              <p:cNvSpPr>
                <a:spLocks/>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3"/>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3">
                <a:extLst>
                  <a:ext uri="{FF2B5EF4-FFF2-40B4-BE49-F238E27FC236}">
                    <a16:creationId xmlns:a16="http://schemas.microsoft.com/office/drawing/2014/main" id="{BD2DF561-CA23-4F42-9E30-774664D4AB45}"/>
                  </a:ext>
                </a:extLst>
              </p:cNvPr>
              <p:cNvSpPr>
                <a:spLocks/>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3"/>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15">
              <a:extLst>
                <a:ext uri="{FF2B5EF4-FFF2-40B4-BE49-F238E27FC236}">
                  <a16:creationId xmlns:a16="http://schemas.microsoft.com/office/drawing/2014/main" id="{14A6084B-F562-4604-BD5E-20DD8586207C}"/>
                </a:ext>
              </a:extLst>
            </p:cNvPr>
            <p:cNvGrpSpPr/>
            <p:nvPr/>
          </p:nvGrpSpPr>
          <p:grpSpPr>
            <a:xfrm>
              <a:off x="8770198" y="1363135"/>
              <a:ext cx="2434167" cy="3276600"/>
              <a:chOff x="6554788" y="946151"/>
              <a:chExt cx="1825625" cy="2457450"/>
            </a:xfrm>
          </p:grpSpPr>
          <p:sp>
            <p:nvSpPr>
              <p:cNvPr id="48" name="Freeform 20">
                <a:extLst>
                  <a:ext uri="{FF2B5EF4-FFF2-40B4-BE49-F238E27FC236}">
                    <a16:creationId xmlns:a16="http://schemas.microsoft.com/office/drawing/2014/main" id="{01B94373-3414-42D7-8FF8-274D6346DE99}"/>
                  </a:ext>
                </a:extLst>
              </p:cNvPr>
              <p:cNvSpPr>
                <a:spLocks/>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1">
                <a:extLst>
                  <a:ext uri="{FF2B5EF4-FFF2-40B4-BE49-F238E27FC236}">
                    <a16:creationId xmlns:a16="http://schemas.microsoft.com/office/drawing/2014/main" id="{54F611F6-5C03-4D18-B1C3-B0823452F633}"/>
                  </a:ext>
                </a:extLst>
              </p:cNvPr>
              <p:cNvSpPr>
                <a:spLocks/>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TextBox 16">
              <a:extLst>
                <a:ext uri="{FF2B5EF4-FFF2-40B4-BE49-F238E27FC236}">
                  <a16:creationId xmlns:a16="http://schemas.microsoft.com/office/drawing/2014/main" id="{EAAAB294-4989-49E3-806F-6EEDAF225542}"/>
                </a:ext>
              </a:extLst>
            </p:cNvPr>
            <p:cNvSpPr txBox="1"/>
            <p:nvPr/>
          </p:nvSpPr>
          <p:spPr>
            <a:xfrm rot="18920653">
              <a:off x="6637464" y="1975796"/>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核心概念</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17">
              <a:extLst>
                <a:ext uri="{FF2B5EF4-FFF2-40B4-BE49-F238E27FC236}">
                  <a16:creationId xmlns:a16="http://schemas.microsoft.com/office/drawing/2014/main" id="{2B15DB30-3F46-42DF-A428-20B207E96DD5}"/>
                </a:ext>
              </a:extLst>
            </p:cNvPr>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研究价值</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18">
              <a:extLst>
                <a:ext uri="{FF2B5EF4-FFF2-40B4-BE49-F238E27FC236}">
                  <a16:creationId xmlns:a16="http://schemas.microsoft.com/office/drawing/2014/main" id="{D39900CA-06B6-4E46-927D-BE82A40BBAD2}"/>
                </a:ext>
              </a:extLst>
            </p:cNvPr>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研究内容</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19">
              <a:extLst>
                <a:ext uri="{FF2B5EF4-FFF2-40B4-BE49-F238E27FC236}">
                  <a16:creationId xmlns:a16="http://schemas.microsoft.com/office/drawing/2014/main" id="{67FA0D05-6A54-4626-90FE-5F3C9B6D04EB}"/>
                </a:ext>
              </a:extLst>
            </p:cNvPr>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研究目标</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2802575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8"/>
          <p:cNvSpPr txBox="1"/>
          <p:nvPr/>
        </p:nvSpPr>
        <p:spPr>
          <a:xfrm>
            <a:off x="4454798" y="223468"/>
            <a:ext cx="4134817" cy="492443"/>
          </a:xfrm>
          <a:prstGeom prst="rect">
            <a:avLst/>
          </a:prstGeom>
          <a:noFill/>
        </p:spPr>
        <p:txBody>
          <a:bodyPr wrap="square" lIns="0" tIns="0" rIns="0" bIns="0" rtlCol="0" anchor="ctr">
            <a:spAutoFit/>
          </a:bodyPr>
          <a:lstStyle/>
          <a:p>
            <a:r>
              <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课题的基本情况</a:t>
            </a:r>
            <a:endPar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6" name="组合 105"/>
          <p:cNvGrpSpPr/>
          <p:nvPr/>
        </p:nvGrpSpPr>
        <p:grpSpPr>
          <a:xfrm>
            <a:off x="886327" y="591989"/>
            <a:ext cx="11086097" cy="0"/>
            <a:chOff x="1028775" y="591989"/>
            <a:chExt cx="11086097" cy="0"/>
          </a:xfrm>
        </p:grpSpPr>
        <p:cxnSp>
          <p:nvCxnSpPr>
            <p:cNvPr id="107" name="直接连接符 106"/>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5" name="Rectangle 17">
            <a:extLst>
              <a:ext uri="{FF2B5EF4-FFF2-40B4-BE49-F238E27FC236}">
                <a16:creationId xmlns:a16="http://schemas.microsoft.com/office/drawing/2014/main" id="{8C62675D-0378-4968-B1BD-17E3A59B2732}"/>
              </a:ext>
            </a:extLst>
          </p:cNvPr>
          <p:cNvSpPr/>
          <p:nvPr/>
        </p:nvSpPr>
        <p:spPr>
          <a:xfrm>
            <a:off x="886327" y="758716"/>
            <a:ext cx="11086096" cy="6473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8">
            <a:extLst>
              <a:ext uri="{FF2B5EF4-FFF2-40B4-BE49-F238E27FC236}">
                <a16:creationId xmlns:a16="http://schemas.microsoft.com/office/drawing/2014/main" id="{6C6C1E4D-5067-4214-960B-CFC4E37231A4}"/>
              </a:ext>
            </a:extLst>
          </p:cNvPr>
          <p:cNvSpPr txBox="1"/>
          <p:nvPr/>
        </p:nvSpPr>
        <p:spPr>
          <a:xfrm>
            <a:off x="1100783" y="1229550"/>
            <a:ext cx="10369152" cy="5244384"/>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000" b="1" dirty="0">
                <a:latin typeface="Arial" panose="020B0604020202020204" pitchFamily="34" charset="0"/>
                <a:ea typeface="微软雅黑" panose="020B0503020204020204" pitchFamily="34" charset="-122"/>
                <a:sym typeface="Arial" panose="020B0604020202020204" pitchFamily="34" charset="0"/>
              </a:rPr>
              <a:t>一、课题的核心概念及范围界定：</a:t>
            </a:r>
          </a:p>
          <a:p>
            <a:pPr algn="just">
              <a:lnSpc>
                <a:spcPct val="150000"/>
              </a:lnSpc>
            </a:pPr>
            <a:r>
              <a:rPr lang="en-US" altLang="zh-CN" b="1" dirty="0">
                <a:latin typeface="Arial" panose="020B0604020202020204" pitchFamily="34" charset="0"/>
                <a:ea typeface="微软雅黑" panose="020B0503020204020204" pitchFamily="34" charset="-122"/>
                <a:sym typeface="Arial" panose="020B0604020202020204" pitchFamily="34" charset="0"/>
              </a:rPr>
              <a:t>1.</a:t>
            </a:r>
            <a:r>
              <a:rPr lang="zh-CN" altLang="en-US" b="1" dirty="0">
                <a:latin typeface="Arial" panose="020B0604020202020204" pitchFamily="34" charset="0"/>
                <a:ea typeface="微软雅黑" panose="020B0503020204020204" pitchFamily="34" charset="-122"/>
                <a:sym typeface="Arial" panose="020B0604020202020204" pitchFamily="34" charset="0"/>
              </a:rPr>
              <a:t>体能</a:t>
            </a:r>
          </a:p>
          <a:p>
            <a:pPr algn="just">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体能也叫体适能</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主要通过体育锻炼而获得。体能可分为与健康相关的体能和与动作技能有关的体能。前者包括心肺耐力、柔韧性、肌肉力量、肌肉耐力、身体成分等，后者是指从事运动所需的速度、力量、耐力、灵敏性、协调性、平衡性和反应等。限于研究力量与水平，本课题研究的体能特指从事运动所需的耐力、力量、速度等指标。</a:t>
            </a:r>
          </a:p>
          <a:p>
            <a:pPr algn="just">
              <a:lnSpc>
                <a:spcPct val="150000"/>
              </a:lnSpc>
            </a:pPr>
            <a:r>
              <a:rPr lang="en-US" altLang="zh-CN" b="1" dirty="0">
                <a:latin typeface="Arial" panose="020B0604020202020204" pitchFamily="34" charset="0"/>
                <a:ea typeface="微软雅黑" panose="020B0503020204020204" pitchFamily="34" charset="-122"/>
                <a:sym typeface="Arial" panose="020B0604020202020204" pitchFamily="34" charset="0"/>
              </a:rPr>
              <a:t>2.SPARK</a:t>
            </a:r>
            <a:r>
              <a:rPr lang="zh-CN" altLang="en-US" b="1" dirty="0">
                <a:latin typeface="Arial" panose="020B0604020202020204" pitchFamily="34" charset="0"/>
                <a:ea typeface="微软雅黑" panose="020B0503020204020204" pitchFamily="34" charset="-122"/>
                <a:sym typeface="Arial" panose="020B0604020202020204" pitchFamily="34" charset="0"/>
              </a:rPr>
              <a:t>理念</a:t>
            </a:r>
          </a:p>
          <a:p>
            <a:pPr algn="just">
              <a:lnSpc>
                <a:spcPct val="150000"/>
              </a:lnSpc>
            </a:pPr>
            <a:r>
              <a:rPr lang="en-US" altLang="zh-CN" b="1" dirty="0">
                <a:latin typeface="Arial" panose="020B0604020202020204" pitchFamily="34" charset="0"/>
                <a:ea typeface="微软雅黑" panose="020B0503020204020204" pitchFamily="34" charset="-122"/>
                <a:sym typeface="Arial" panose="020B0604020202020204" pitchFamily="34" charset="0"/>
              </a:rPr>
              <a:t>SPARK</a:t>
            </a:r>
            <a:r>
              <a:rPr lang="zh-CN" altLang="en-US" dirty="0">
                <a:latin typeface="Arial" panose="020B0604020202020204" pitchFamily="34" charset="0"/>
                <a:ea typeface="微软雅黑" panose="020B0503020204020204" pitchFamily="34" charset="-122"/>
                <a:sym typeface="Arial" panose="020B0604020202020204" pitchFamily="34" charset="0"/>
              </a:rPr>
              <a:t>：</a:t>
            </a:r>
            <a:r>
              <a:rPr lang="zh-CN" altLang="en-US" b="1" dirty="0">
                <a:latin typeface="Arial" panose="020B0604020202020204" pitchFamily="34" charset="0"/>
                <a:ea typeface="微软雅黑" panose="020B0503020204020204" pitchFamily="34" charset="-122"/>
                <a:sym typeface="Arial" panose="020B0604020202020204" pitchFamily="34" charset="0"/>
              </a:rPr>
              <a:t>即</a:t>
            </a:r>
            <a:r>
              <a:rPr lang="en-US" altLang="zh-CN" b="1" dirty="0">
                <a:latin typeface="Arial" panose="020B0604020202020204" pitchFamily="34" charset="0"/>
                <a:ea typeface="微软雅黑" panose="020B0503020204020204" pitchFamily="34" charset="-122"/>
                <a:sym typeface="Arial" panose="020B0604020202020204" pitchFamily="34" charset="0"/>
              </a:rPr>
              <a:t>SPARK</a:t>
            </a:r>
            <a:r>
              <a:rPr lang="zh-CN" altLang="en-US" b="1" dirty="0">
                <a:latin typeface="Arial" panose="020B0604020202020204" pitchFamily="34" charset="0"/>
                <a:ea typeface="微软雅黑" panose="020B0503020204020204" pitchFamily="34" charset="-122"/>
                <a:sym typeface="Arial" panose="020B0604020202020204" pitchFamily="34" charset="0"/>
              </a:rPr>
              <a:t>课程</a:t>
            </a:r>
            <a:r>
              <a:rPr lang="zh-CN" altLang="en-US" dirty="0">
                <a:latin typeface="Arial" panose="020B0604020202020204" pitchFamily="34" charset="0"/>
                <a:ea typeface="微软雅黑" panose="020B0503020204020204" pitchFamily="34" charset="-122"/>
                <a:sym typeface="Arial" panose="020B0604020202020204" pitchFamily="34" charset="0"/>
              </a:rPr>
              <a:t>，全称叫</a:t>
            </a:r>
            <a:r>
              <a:rPr lang="en-US" altLang="zh-CN" dirty="0">
                <a:latin typeface="Arial" panose="020B0604020202020204" pitchFamily="34" charset="0"/>
                <a:ea typeface="微软雅黑" panose="020B0503020204020204" pitchFamily="34" charset="-122"/>
                <a:sym typeface="Arial" panose="020B0604020202020204" pitchFamily="34" charset="0"/>
              </a:rPr>
              <a:t>The Sports , Play and Active Recreation for Kids ,</a:t>
            </a:r>
            <a:r>
              <a:rPr lang="zh-CN" altLang="en-US" dirty="0">
                <a:latin typeface="Arial" panose="020B0604020202020204" pitchFamily="34" charset="0"/>
                <a:ea typeface="微软雅黑" panose="020B0503020204020204" pitchFamily="34" charset="-122"/>
                <a:sym typeface="Arial" panose="020B0604020202020204" pitchFamily="34" charset="0"/>
              </a:rPr>
              <a:t>翻译成中文是儿童运动、游戏和娱乐活动的意思。</a:t>
            </a:r>
          </a:p>
          <a:p>
            <a:pPr algn="just">
              <a:lnSpc>
                <a:spcPct val="150000"/>
              </a:lnSpc>
            </a:pPr>
            <a:r>
              <a:rPr lang="en-US" altLang="zh-CN" b="1" dirty="0">
                <a:latin typeface="Arial" panose="020B0604020202020204" pitchFamily="34" charset="0"/>
                <a:ea typeface="微软雅黑" panose="020B0503020204020204" pitchFamily="34" charset="-122"/>
                <a:sym typeface="Arial" panose="020B0604020202020204" pitchFamily="34" charset="0"/>
              </a:rPr>
              <a:t>SPARK</a:t>
            </a:r>
            <a:r>
              <a:rPr lang="zh-CN" altLang="en-US" b="1" dirty="0">
                <a:latin typeface="Arial" panose="020B0604020202020204" pitchFamily="34" charset="0"/>
                <a:ea typeface="微软雅黑" panose="020B0503020204020204" pitchFamily="34" charset="-122"/>
                <a:sym typeface="Arial" panose="020B0604020202020204" pitchFamily="34" charset="0"/>
              </a:rPr>
              <a:t>理念</a:t>
            </a:r>
            <a:r>
              <a:rPr lang="zh-CN" altLang="en-US" dirty="0">
                <a:latin typeface="Arial" panose="020B0604020202020204" pitchFamily="34" charset="0"/>
                <a:ea typeface="微软雅黑" panose="020B0503020204020204" pitchFamily="34" charset="-122"/>
                <a:sym typeface="Arial" panose="020B0604020202020204" pitchFamily="34" charset="0"/>
              </a:rPr>
              <a:t>：美国</a:t>
            </a:r>
            <a:r>
              <a:rPr lang="en-US" altLang="zh-CN" dirty="0">
                <a:latin typeface="Arial" panose="020B0604020202020204" pitchFamily="34" charset="0"/>
                <a:ea typeface="微软雅黑" panose="020B0503020204020204" pitchFamily="34" charset="-122"/>
                <a:sym typeface="Arial" panose="020B0604020202020204" pitchFamily="34" charset="0"/>
              </a:rPr>
              <a:t>SPARK</a:t>
            </a:r>
            <a:r>
              <a:rPr lang="zh-CN" altLang="en-US" dirty="0">
                <a:latin typeface="Arial" panose="020B0604020202020204" pitchFamily="34" charset="0"/>
                <a:ea typeface="微软雅黑" panose="020B0503020204020204" pitchFamily="34" charset="-122"/>
                <a:sym typeface="Arial" panose="020B0604020202020204" pitchFamily="34" charset="0"/>
              </a:rPr>
              <a:t>课程倡导的理念有很多，诸如“以学生发展为中心”、“将枯燥的运动融于快乐的娱乐游戏之中”、“全纳教育，尤其关注有困难学生”、“多元评价”，“做最好的自己”、“学生自我管理与内醒”等理念，本课题中，我们将</a:t>
            </a:r>
            <a:r>
              <a:rPr lang="en-US" altLang="zh-CN" dirty="0">
                <a:latin typeface="Arial" panose="020B0604020202020204" pitchFamily="34" charset="0"/>
                <a:ea typeface="微软雅黑" panose="020B0503020204020204" pitchFamily="34" charset="-122"/>
                <a:sym typeface="Arial" panose="020B0604020202020204" pitchFamily="34" charset="0"/>
              </a:rPr>
              <a:t>SPARK</a:t>
            </a:r>
            <a:r>
              <a:rPr lang="zh-CN" altLang="en-US" dirty="0">
                <a:latin typeface="Arial" panose="020B0604020202020204" pitchFamily="34" charset="0"/>
                <a:ea typeface="微软雅黑" panose="020B0503020204020204" pitchFamily="34" charset="-122"/>
                <a:sym typeface="Arial" panose="020B0604020202020204" pitchFamily="34" charset="0"/>
              </a:rPr>
              <a:t>课程所蕴含的教育理念，统称为</a:t>
            </a:r>
            <a:r>
              <a:rPr lang="en-US" altLang="zh-CN" dirty="0">
                <a:latin typeface="Arial" panose="020B0604020202020204" pitchFamily="34" charset="0"/>
                <a:ea typeface="微软雅黑" panose="020B0503020204020204" pitchFamily="34" charset="-122"/>
                <a:sym typeface="Arial" panose="020B0604020202020204" pitchFamily="34" charset="0"/>
              </a:rPr>
              <a:t>SPARK</a:t>
            </a:r>
            <a:r>
              <a:rPr lang="zh-CN" altLang="en-US" dirty="0">
                <a:latin typeface="Arial" panose="020B0604020202020204" pitchFamily="34" charset="0"/>
                <a:ea typeface="微软雅黑" panose="020B0503020204020204" pitchFamily="34" charset="-122"/>
                <a:sym typeface="Arial" panose="020B0604020202020204" pitchFamily="34" charset="0"/>
              </a:rPr>
              <a:t>理念。</a:t>
            </a:r>
          </a:p>
        </p:txBody>
      </p:sp>
    </p:spTree>
    <p:extLst>
      <p:ext uri="{BB962C8B-B14F-4D97-AF65-F5344CB8AC3E}">
        <p14:creationId xmlns:p14="http://schemas.microsoft.com/office/powerpoint/2010/main" val="2212355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89949772-4816-49CC-BD8F-6C22AC7E7D85}"/>
              </a:ext>
            </a:extLst>
          </p:cNvPr>
          <p:cNvCxnSpPr/>
          <p:nvPr/>
        </p:nvCxnSpPr>
        <p:spPr>
          <a:xfrm>
            <a:off x="834673" y="6928693"/>
            <a:ext cx="11236161"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 name="TextBox 8">
            <a:extLst>
              <a:ext uri="{FF2B5EF4-FFF2-40B4-BE49-F238E27FC236}">
                <a16:creationId xmlns:a16="http://schemas.microsoft.com/office/drawing/2014/main" id="{44061059-80B1-4DE1-AECE-B4DE631B7651}"/>
              </a:ext>
            </a:extLst>
          </p:cNvPr>
          <p:cNvSpPr txBox="1"/>
          <p:nvPr/>
        </p:nvSpPr>
        <p:spPr>
          <a:xfrm>
            <a:off x="4454798" y="226939"/>
            <a:ext cx="4068020" cy="492443"/>
          </a:xfrm>
          <a:prstGeom prst="rect">
            <a:avLst/>
          </a:prstGeom>
          <a:noFill/>
        </p:spPr>
        <p:txBody>
          <a:bodyPr wrap="square" lIns="0" tIns="0" rIns="0" bIns="0" rtlCol="0" anchor="ctr">
            <a:spAutoFit/>
          </a:bodyPr>
          <a:lstStyle/>
          <a:p>
            <a:r>
              <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课题的基本情况</a:t>
            </a:r>
            <a:endPar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a:extLst>
              <a:ext uri="{FF2B5EF4-FFF2-40B4-BE49-F238E27FC236}">
                <a16:creationId xmlns:a16="http://schemas.microsoft.com/office/drawing/2014/main" id="{11029CF3-1686-46F4-8EEA-BED9E7C1C1BA}"/>
              </a:ext>
            </a:extLst>
          </p:cNvPr>
          <p:cNvGrpSpPr/>
          <p:nvPr/>
        </p:nvGrpSpPr>
        <p:grpSpPr>
          <a:xfrm>
            <a:off x="886327" y="591989"/>
            <a:ext cx="11086097" cy="0"/>
            <a:chOff x="1028775" y="591989"/>
            <a:chExt cx="11086097" cy="0"/>
          </a:xfrm>
        </p:grpSpPr>
        <p:cxnSp>
          <p:nvCxnSpPr>
            <p:cNvPr id="6" name="直接连接符 5">
              <a:extLst>
                <a:ext uri="{FF2B5EF4-FFF2-40B4-BE49-F238E27FC236}">
                  <a16:creationId xmlns:a16="http://schemas.microsoft.com/office/drawing/2014/main" id="{B2D12AB8-2E05-44C0-8D90-24220DDA66A6}"/>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EEC3ADC1-6DE0-48AB-85DF-0A0368626891}"/>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5">
            <a:extLst>
              <a:ext uri="{FF2B5EF4-FFF2-40B4-BE49-F238E27FC236}">
                <a16:creationId xmlns:a16="http://schemas.microsoft.com/office/drawing/2014/main" id="{34D5D7C5-97C7-49E8-832B-F3415CC02D0C}"/>
              </a:ext>
            </a:extLst>
          </p:cNvPr>
          <p:cNvSpPr/>
          <p:nvPr/>
        </p:nvSpPr>
        <p:spPr>
          <a:xfrm>
            <a:off x="886326" y="957041"/>
            <a:ext cx="11086098" cy="627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4">
            <a:extLst>
              <a:ext uri="{FF2B5EF4-FFF2-40B4-BE49-F238E27FC236}">
                <a16:creationId xmlns:a16="http://schemas.microsoft.com/office/drawing/2014/main" id="{FDE18789-CD44-4ACA-8F10-F50E671D767F}"/>
              </a:ext>
            </a:extLst>
          </p:cNvPr>
          <p:cNvSpPr txBox="1"/>
          <p:nvPr/>
        </p:nvSpPr>
        <p:spPr>
          <a:xfrm>
            <a:off x="1036389" y="1312069"/>
            <a:ext cx="10793586" cy="6586418"/>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en-US" altLang="zh-CN" sz="2000" b="1" dirty="0">
                <a:latin typeface="Arial" panose="020B0604020202020204" pitchFamily="34" charset="0"/>
                <a:ea typeface="微软雅黑" panose="020B0503020204020204" pitchFamily="34" charset="-122"/>
                <a:sym typeface="Arial" panose="020B0604020202020204" pitchFamily="34" charset="0"/>
              </a:rPr>
              <a:t> </a:t>
            </a:r>
            <a:r>
              <a:rPr lang="zh-CN" altLang="en-US" sz="2000" b="1" dirty="0">
                <a:latin typeface="Arial" panose="020B0604020202020204" pitchFamily="34" charset="0"/>
                <a:ea typeface="微软雅黑" panose="020B0503020204020204" pitchFamily="34" charset="-122"/>
                <a:sym typeface="Arial" panose="020B0604020202020204" pitchFamily="34" charset="0"/>
              </a:rPr>
              <a:t>二、研究价值：</a:t>
            </a:r>
            <a:r>
              <a:rPr lang="en-US" altLang="zh-CN" sz="2000" b="1" dirty="0">
                <a:latin typeface="Arial" panose="020B0604020202020204" pitchFamily="34" charset="0"/>
                <a:ea typeface="微软雅黑" panose="020B0503020204020204" pitchFamily="34" charset="-122"/>
                <a:sym typeface="Arial" panose="020B0604020202020204" pitchFamily="34" charset="0"/>
              </a:rPr>
              <a:t>    </a:t>
            </a:r>
          </a:p>
          <a:p>
            <a:pPr algn="just">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引进新的</a:t>
            </a:r>
            <a:r>
              <a:rPr lang="en-US" altLang="zh-CN" sz="2000" dirty="0">
                <a:latin typeface="Arial" panose="020B0604020202020204" pitchFamily="34" charset="0"/>
                <a:ea typeface="微软雅黑" panose="020B0503020204020204" pitchFamily="34" charset="-122"/>
                <a:sym typeface="Arial" panose="020B0604020202020204" pitchFamily="34" charset="0"/>
              </a:rPr>
              <a:t>SPARK</a:t>
            </a:r>
            <a:r>
              <a:rPr lang="zh-CN" altLang="en-US" sz="2000" dirty="0">
                <a:latin typeface="Arial" panose="020B0604020202020204" pitchFamily="34" charset="0"/>
                <a:ea typeface="微软雅黑" panose="020B0503020204020204" pitchFamily="34" charset="-122"/>
                <a:sym typeface="Arial" panose="020B0604020202020204" pitchFamily="34" charset="0"/>
              </a:rPr>
              <a:t>课程，为小学生体能提升教学探索新的方向：</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理论意义</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r>
              <a:rPr lang="zh-CN" altLang="en-US" sz="2000" dirty="0">
                <a:latin typeface="Arial" panose="020B0604020202020204" pitchFamily="34" charset="0"/>
                <a:ea typeface="微软雅黑" panose="020B0503020204020204" pitchFamily="34" charset="-122"/>
                <a:sym typeface="Arial" panose="020B0604020202020204" pitchFamily="34" charset="0"/>
              </a:rPr>
              <a:t>通过该课题的研究，构建出符合小学生生理特点的运动体能提升方法，进一步丰富提升小学生体能的策略。</a:t>
            </a:r>
          </a:p>
          <a:p>
            <a:pPr algn="just">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实践意义</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r>
              <a:rPr lang="zh-CN" altLang="en-US" sz="2000" dirty="0">
                <a:latin typeface="Arial" panose="020B0604020202020204" pitchFamily="34" charset="0"/>
                <a:ea typeface="微软雅黑" panose="020B0503020204020204" pitchFamily="34" charset="-122"/>
                <a:sym typeface="Arial" panose="020B0604020202020204" pitchFamily="34" charset="0"/>
              </a:rPr>
              <a:t>通过此课题的研究，让小学高段学生能养成良好的体育运动习惯，从而促进体能提升，促进学生健康成长，为终身体育奠定良好的基础；使参与此课题研究的教师科研能力得到提高，促进他们的专业成长。</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0558704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
          <p:cNvSpPr txBox="1"/>
          <p:nvPr/>
        </p:nvSpPr>
        <p:spPr>
          <a:xfrm>
            <a:off x="4454798" y="226939"/>
            <a:ext cx="4278833" cy="492443"/>
          </a:xfrm>
          <a:prstGeom prst="rect">
            <a:avLst/>
          </a:prstGeom>
          <a:noFill/>
        </p:spPr>
        <p:txBody>
          <a:bodyPr wrap="square" lIns="0" tIns="0" rIns="0" bIns="0" rtlCol="0" anchor="ctr">
            <a:spAutoFit/>
          </a:bodyPr>
          <a:lstStyle/>
          <a:p>
            <a:r>
              <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课题的基本情况</a:t>
            </a:r>
            <a:endPar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42"/>
          <p:cNvGrpSpPr/>
          <p:nvPr/>
        </p:nvGrpSpPr>
        <p:grpSpPr>
          <a:xfrm>
            <a:off x="886327" y="591989"/>
            <a:ext cx="11086097" cy="0"/>
            <a:chOff x="1028775" y="591989"/>
            <a:chExt cx="11086097" cy="0"/>
          </a:xfrm>
        </p:grpSpPr>
        <p:cxnSp>
          <p:nvCxnSpPr>
            <p:cNvPr id="44" name="直接连接符 43"/>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8" name="Rectangle 20">
            <a:extLst>
              <a:ext uri="{FF2B5EF4-FFF2-40B4-BE49-F238E27FC236}">
                <a16:creationId xmlns:a16="http://schemas.microsoft.com/office/drawing/2014/main" id="{45AB6E69-D37F-4939-97A2-EBECE9D19CA0}"/>
              </a:ext>
            </a:extLst>
          </p:cNvPr>
          <p:cNvSpPr/>
          <p:nvPr/>
        </p:nvSpPr>
        <p:spPr>
          <a:xfrm>
            <a:off x="886327" y="957040"/>
            <a:ext cx="10943648" cy="5873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21">
            <a:extLst>
              <a:ext uri="{FF2B5EF4-FFF2-40B4-BE49-F238E27FC236}">
                <a16:creationId xmlns:a16="http://schemas.microsoft.com/office/drawing/2014/main" id="{6EDDA5F3-B473-4FE7-B6F9-5055E458DCF1}"/>
              </a:ext>
            </a:extLst>
          </p:cNvPr>
          <p:cNvSpPr txBox="1"/>
          <p:nvPr/>
        </p:nvSpPr>
        <p:spPr>
          <a:xfrm>
            <a:off x="1968866" y="1888133"/>
            <a:ext cx="9429062" cy="2769989"/>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000" b="1" dirty="0">
                <a:latin typeface="Arial" panose="020B0604020202020204" pitchFamily="34" charset="0"/>
                <a:ea typeface="微软雅黑" panose="020B0503020204020204" pitchFamily="34" charset="-122"/>
                <a:sym typeface="Arial" panose="020B0604020202020204" pitchFamily="34" charset="0"/>
              </a:rPr>
              <a:t>三、研究目标：</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1.</a:t>
            </a:r>
            <a:r>
              <a:rPr lang="zh-CN" altLang="en-US" sz="2000" dirty="0">
                <a:latin typeface="Arial" panose="020B0604020202020204" pitchFamily="34" charset="0"/>
                <a:ea typeface="微软雅黑" panose="020B0503020204020204" pitchFamily="34" charset="-122"/>
                <a:sym typeface="Arial" panose="020B0604020202020204" pitchFamily="34" charset="0"/>
              </a:rPr>
              <a:t>梳理出美国</a:t>
            </a:r>
            <a:r>
              <a:rPr lang="en-US" altLang="zh-CN" sz="2000" dirty="0">
                <a:latin typeface="Arial" panose="020B0604020202020204" pitchFamily="34" charset="0"/>
                <a:ea typeface="微软雅黑" panose="020B0503020204020204" pitchFamily="34" charset="-122"/>
                <a:sym typeface="Arial" panose="020B0604020202020204" pitchFamily="34" charset="0"/>
              </a:rPr>
              <a:t>SPARK</a:t>
            </a:r>
            <a:r>
              <a:rPr lang="zh-CN" altLang="en-US" sz="2000" dirty="0">
                <a:latin typeface="Arial" panose="020B0604020202020204" pitchFamily="34" charset="0"/>
                <a:ea typeface="微软雅黑" panose="020B0503020204020204" pitchFamily="34" charset="-122"/>
                <a:sym typeface="Arial" panose="020B0604020202020204" pitchFamily="34" charset="0"/>
              </a:rPr>
              <a:t>课程的基本理念。</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调查出小学生体能现状，找到形成这些现状的原因。</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3.</a:t>
            </a:r>
            <a:r>
              <a:rPr lang="zh-CN" altLang="en-US" sz="2000" dirty="0">
                <a:latin typeface="Arial" panose="020B0604020202020204" pitchFamily="34" charset="0"/>
                <a:ea typeface="微软雅黑" panose="020B0503020204020204" pitchFamily="34" charset="-122"/>
                <a:sym typeface="Arial" panose="020B0604020202020204" pitchFamily="34" charset="0"/>
              </a:rPr>
              <a:t>概括出</a:t>
            </a:r>
            <a:r>
              <a:rPr lang="en-US" altLang="zh-CN" sz="2000" dirty="0">
                <a:latin typeface="Arial" panose="020B0604020202020204" pitchFamily="34" charset="0"/>
                <a:ea typeface="微软雅黑" panose="020B0503020204020204" pitchFamily="34" charset="-122"/>
                <a:sym typeface="Arial" panose="020B0604020202020204" pitchFamily="34" charset="0"/>
              </a:rPr>
              <a:t>SPARK</a:t>
            </a:r>
            <a:r>
              <a:rPr lang="zh-CN" altLang="en-US" sz="2000" dirty="0">
                <a:latin typeface="Arial" panose="020B0604020202020204" pitchFamily="34" charset="0"/>
                <a:ea typeface="微软雅黑" panose="020B0503020204020204" pitchFamily="34" charset="-122"/>
                <a:sym typeface="Arial" panose="020B0604020202020204" pitchFamily="34" charset="0"/>
              </a:rPr>
              <a:t>课程在提升学生体能方面的优势。</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4.</a:t>
            </a:r>
            <a:r>
              <a:rPr lang="zh-CN" altLang="en-US" sz="2000" dirty="0">
                <a:latin typeface="Arial" panose="020B0604020202020204" pitchFamily="34" charset="0"/>
                <a:ea typeface="微软雅黑" panose="020B0503020204020204" pitchFamily="34" charset="-122"/>
                <a:sym typeface="Arial" panose="020B0604020202020204" pitchFamily="34" charset="0"/>
              </a:rPr>
              <a:t>提炼出运用</a:t>
            </a:r>
            <a:r>
              <a:rPr lang="en-US" altLang="zh-CN" sz="2000" dirty="0">
                <a:latin typeface="Arial" panose="020B0604020202020204" pitchFamily="34" charset="0"/>
                <a:ea typeface="微软雅黑" panose="020B0503020204020204" pitchFamily="34" charset="-122"/>
                <a:sym typeface="Arial" panose="020B0604020202020204" pitchFamily="34" charset="0"/>
              </a:rPr>
              <a:t>SPARK</a:t>
            </a:r>
            <a:r>
              <a:rPr lang="zh-CN" altLang="en-US" sz="2000" dirty="0">
                <a:latin typeface="Arial" panose="020B0604020202020204" pitchFamily="34" charset="0"/>
                <a:ea typeface="微软雅黑" panose="020B0503020204020204" pitchFamily="34" charset="-122"/>
                <a:sym typeface="Arial" panose="020B0604020202020204" pitchFamily="34" charset="0"/>
              </a:rPr>
              <a:t>课程理念提升学生体能的策略。</a:t>
            </a:r>
          </a:p>
        </p:txBody>
      </p:sp>
    </p:spTree>
    <p:extLst>
      <p:ext uri="{BB962C8B-B14F-4D97-AF65-F5344CB8AC3E}">
        <p14:creationId xmlns:p14="http://schemas.microsoft.com/office/powerpoint/2010/main" val="1582681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8"/>
          <p:cNvSpPr txBox="1"/>
          <p:nvPr/>
        </p:nvSpPr>
        <p:spPr>
          <a:xfrm>
            <a:off x="4390524" y="192846"/>
            <a:ext cx="4278833" cy="492443"/>
          </a:xfrm>
          <a:prstGeom prst="rect">
            <a:avLst/>
          </a:prstGeom>
          <a:noFill/>
        </p:spPr>
        <p:txBody>
          <a:bodyPr wrap="square" lIns="0" tIns="0" rIns="0" bIns="0" rtlCol="0" anchor="ctr">
            <a:spAutoFit/>
          </a:bodyPr>
          <a:lstStyle/>
          <a:p>
            <a:r>
              <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课题的基本情况</a:t>
            </a:r>
            <a:endPar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886327" y="591989"/>
            <a:ext cx="11086097" cy="0"/>
            <a:chOff x="1028775" y="591989"/>
            <a:chExt cx="11086097" cy="0"/>
          </a:xfrm>
        </p:grpSpPr>
        <p:cxnSp>
          <p:nvCxnSpPr>
            <p:cNvPr id="33" name="直接连接符 32"/>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7" name="Rectangle 20">
            <a:extLst>
              <a:ext uri="{FF2B5EF4-FFF2-40B4-BE49-F238E27FC236}">
                <a16:creationId xmlns:a16="http://schemas.microsoft.com/office/drawing/2014/main" id="{B2A6E851-B2B6-4377-839E-A4775E424944}"/>
              </a:ext>
            </a:extLst>
          </p:cNvPr>
          <p:cNvSpPr/>
          <p:nvPr/>
        </p:nvSpPr>
        <p:spPr>
          <a:xfrm>
            <a:off x="956767" y="991133"/>
            <a:ext cx="10801200" cy="57935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endParaRPr lang="en-US" sz="2078"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21">
            <a:extLst>
              <a:ext uri="{FF2B5EF4-FFF2-40B4-BE49-F238E27FC236}">
                <a16:creationId xmlns:a16="http://schemas.microsoft.com/office/drawing/2014/main" id="{794E0D66-3661-4E46-931D-7F550D89954B}"/>
              </a:ext>
            </a:extLst>
          </p:cNvPr>
          <p:cNvSpPr txBox="1"/>
          <p:nvPr/>
        </p:nvSpPr>
        <p:spPr>
          <a:xfrm>
            <a:off x="2396927" y="1855636"/>
            <a:ext cx="7992888" cy="3385542"/>
          </a:xfrm>
          <a:prstGeom prst="rect">
            <a:avLst/>
          </a:prstGeom>
          <a:noFill/>
        </p:spPr>
        <p:txBody>
          <a:bodyPr wrap="square" lIns="0" tIns="0" rIns="0" bIns="0" numCol="1" spcCol="36000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2000" b="1" dirty="0">
                <a:latin typeface="Arial" panose="020B0604020202020204" pitchFamily="34" charset="0"/>
                <a:ea typeface="微软雅黑" panose="020B0503020204020204" pitchFamily="34" charset="-122"/>
                <a:sym typeface="Arial" panose="020B0604020202020204" pitchFamily="34" charset="0"/>
              </a:rPr>
              <a:t>四、研究内容：</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1</a:t>
            </a:r>
            <a:r>
              <a:rPr lang="zh-CN" altLang="en-US" sz="2000" dirty="0">
                <a:latin typeface="Arial" panose="020B0604020202020204" pitchFamily="34" charset="0"/>
                <a:ea typeface="微软雅黑" panose="020B0503020204020204" pitchFamily="34" charset="-122"/>
                <a:sym typeface="Arial" panose="020B0604020202020204" pitchFamily="34" charset="0"/>
              </a:rPr>
              <a:t>．美国</a:t>
            </a:r>
            <a:r>
              <a:rPr lang="en-US" altLang="zh-CN" sz="2000" dirty="0">
                <a:latin typeface="Arial" panose="020B0604020202020204" pitchFamily="34" charset="0"/>
                <a:ea typeface="微软雅黑" panose="020B0503020204020204" pitchFamily="34" charset="-122"/>
                <a:sym typeface="Arial" panose="020B0604020202020204" pitchFamily="34" charset="0"/>
              </a:rPr>
              <a:t>SPARK</a:t>
            </a:r>
            <a:r>
              <a:rPr lang="zh-CN" altLang="en-US" sz="2000" dirty="0">
                <a:latin typeface="Arial" panose="020B0604020202020204" pitchFamily="34" charset="0"/>
                <a:ea typeface="微软雅黑" panose="020B0503020204020204" pitchFamily="34" charset="-122"/>
                <a:sym typeface="Arial" panose="020B0604020202020204" pitchFamily="34" charset="0"/>
              </a:rPr>
              <a:t>课程的理念梳理研究。</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小学生体能的现状调查与归因研究。</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3.</a:t>
            </a:r>
            <a:r>
              <a:rPr lang="zh-CN" altLang="en-US" sz="2000" dirty="0">
                <a:latin typeface="Arial" panose="020B0604020202020204" pitchFamily="34" charset="0"/>
                <a:ea typeface="微软雅黑" panose="020B0503020204020204" pitchFamily="34" charset="-122"/>
                <a:sym typeface="Arial" panose="020B0604020202020204" pitchFamily="34" charset="0"/>
              </a:rPr>
              <a:t>剖析</a:t>
            </a:r>
            <a:r>
              <a:rPr lang="en-US" altLang="zh-CN" sz="2000" dirty="0">
                <a:latin typeface="Arial" panose="020B0604020202020204" pitchFamily="34" charset="0"/>
                <a:ea typeface="微软雅黑" panose="020B0503020204020204" pitchFamily="34" charset="-122"/>
                <a:sym typeface="Arial" panose="020B0604020202020204" pitchFamily="34" charset="0"/>
              </a:rPr>
              <a:t>SPARK</a:t>
            </a:r>
            <a:r>
              <a:rPr lang="zh-CN" altLang="en-US" sz="2000" dirty="0">
                <a:latin typeface="Arial" panose="020B0604020202020204" pitchFamily="34" charset="0"/>
                <a:ea typeface="微软雅黑" panose="020B0503020204020204" pitchFamily="34" charset="-122"/>
                <a:sym typeface="Arial" panose="020B0604020202020204" pitchFamily="34" charset="0"/>
              </a:rPr>
              <a:t>课程在提升体能方面的优势。</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4.</a:t>
            </a:r>
            <a:r>
              <a:rPr lang="zh-CN" altLang="en-US" sz="2000" dirty="0">
                <a:latin typeface="Arial" panose="020B0604020202020204" pitchFamily="34" charset="0"/>
                <a:ea typeface="微软雅黑" panose="020B0503020204020204" pitchFamily="34" charset="-122"/>
                <a:sym typeface="Arial" panose="020B0604020202020204" pitchFamily="34" charset="0"/>
              </a:rPr>
              <a:t>运用</a:t>
            </a:r>
            <a:r>
              <a:rPr lang="en-US" altLang="zh-CN" sz="2000" dirty="0">
                <a:latin typeface="Arial" panose="020B0604020202020204" pitchFamily="34" charset="0"/>
                <a:ea typeface="微软雅黑" panose="020B0503020204020204" pitchFamily="34" charset="-122"/>
                <a:sym typeface="Arial" panose="020B0604020202020204" pitchFamily="34" charset="0"/>
              </a:rPr>
              <a:t>SPARK</a:t>
            </a:r>
            <a:r>
              <a:rPr lang="zh-CN" altLang="en-US" sz="2000" dirty="0">
                <a:latin typeface="Arial" panose="020B0604020202020204" pitchFamily="34" charset="0"/>
                <a:ea typeface="微软雅黑" panose="020B0503020204020204" pitchFamily="34" charset="-122"/>
                <a:sym typeface="Arial" panose="020B0604020202020204" pitchFamily="34" charset="0"/>
              </a:rPr>
              <a:t>课程理念提升体能的策略研究。</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gn="just"/>
            <a:r>
              <a:rPr lang="en-US" altLang="zh-CN" sz="2000" dirty="0">
                <a:latin typeface="Arial" panose="020B0604020202020204" pitchFamily="34" charset="0"/>
                <a:ea typeface="微软雅黑" panose="020B0503020204020204" pitchFamily="34" charset="-122"/>
                <a:sym typeface="Arial" panose="020B0604020202020204" pitchFamily="34" charset="0"/>
              </a:rPr>
              <a:t>5.</a:t>
            </a:r>
            <a:r>
              <a:rPr lang="zh-CN" altLang="en-US" sz="2000" dirty="0">
                <a:latin typeface="Arial" panose="020B0604020202020204" pitchFamily="34" charset="0"/>
                <a:ea typeface="微软雅黑" panose="020B0503020204020204" pitchFamily="34" charset="-122"/>
                <a:sym typeface="Arial" panose="020B0604020202020204" pitchFamily="34" charset="0"/>
              </a:rPr>
              <a:t>运用</a:t>
            </a:r>
            <a:r>
              <a:rPr lang="en-US" altLang="zh-CN" sz="2000" dirty="0">
                <a:latin typeface="Arial" panose="020B0604020202020204" pitchFamily="34" charset="0"/>
                <a:ea typeface="微软雅黑" panose="020B0503020204020204" pitchFamily="34" charset="-122"/>
                <a:sym typeface="Arial" panose="020B0604020202020204" pitchFamily="34" charset="0"/>
              </a:rPr>
              <a:t>SPARK</a:t>
            </a:r>
            <a:r>
              <a:rPr lang="zh-CN" altLang="en-US" sz="2000" dirty="0">
                <a:latin typeface="Arial" panose="020B0604020202020204" pitchFamily="34" charset="0"/>
                <a:ea typeface="微软雅黑" panose="020B0503020204020204" pitchFamily="34" charset="-122"/>
                <a:sym typeface="Arial" panose="020B0604020202020204" pitchFamily="34" charset="0"/>
              </a:rPr>
              <a:t>课程理念提升体能发展的评价体系研究。</a:t>
            </a:r>
          </a:p>
        </p:txBody>
      </p:sp>
    </p:spTree>
    <p:extLst>
      <p:ext uri="{BB962C8B-B14F-4D97-AF65-F5344CB8AC3E}">
        <p14:creationId xmlns:p14="http://schemas.microsoft.com/office/powerpoint/2010/main" val="1802570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1"/>
          <p:cNvSpPr>
            <a:spLocks/>
          </p:cNvSpPr>
          <p:nvPr/>
        </p:nvSpPr>
        <p:spPr bwMode="auto">
          <a:xfrm>
            <a:off x="230" y="399136"/>
            <a:ext cx="5498954" cy="6434378"/>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endParaRPr lang="zh-CN" altLang="en-US"/>
          </a:p>
        </p:txBody>
      </p:sp>
      <p:sp>
        <p:nvSpPr>
          <p:cNvPr id="2050" name="文本框 2"/>
          <p:cNvSpPr txBox="1">
            <a:spLocks noChangeArrowheads="1"/>
          </p:cNvSpPr>
          <p:nvPr>
            <p:custDataLst>
              <p:tags r:id="rId2"/>
            </p:custDataLst>
          </p:nvPr>
        </p:nvSpPr>
        <p:spPr bwMode="auto">
          <a:xfrm>
            <a:off x="26877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098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5813895" y="3616325"/>
            <a:ext cx="4860273"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831278" y="2680260"/>
            <a:ext cx="5048611" cy="830997"/>
          </a:xfrm>
          <a:prstGeom prst="rect">
            <a:avLst/>
          </a:prstGeom>
        </p:spPr>
        <p:txBody>
          <a:bodyPr wrap="square" lIns="0" tIns="0" rIns="0" bIns="0">
            <a:spAutoFit/>
          </a:bodyPr>
          <a:lstStyle/>
          <a:p>
            <a:pPr lvl="0"/>
            <a:r>
              <a:rPr lang="zh-CN" altLang="en-US" sz="5400" dirty="0">
                <a:solidFill>
                  <a:schemeClr val="accent2"/>
                </a:solidFill>
                <a:latin typeface="Arial" panose="020B0604020202020204" pitchFamily="34" charset="0"/>
                <a:ea typeface="微软雅黑" panose="020B0503020204020204" pitchFamily="34" charset="-122"/>
                <a:sym typeface="Arial" panose="020B0604020202020204" pitchFamily="34" charset="0"/>
              </a:rPr>
              <a:t>研究历程与举措</a:t>
            </a:r>
            <a:endParaRPr lang="en-US" altLang="zh-CN" sz="5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187013" y="3879386"/>
            <a:ext cx="1896673" cy="553998"/>
          </a:xfrm>
          <a:prstGeom prst="rect">
            <a:avLst/>
          </a:prstGeom>
          <a:noFill/>
        </p:spPr>
        <p:txBody>
          <a:bodyPr wrap="none" rtlCol="0">
            <a:spAutoFit/>
          </a:bodyPr>
          <a:lstStyle/>
          <a:p>
            <a:pPr marL="171450" lvl="1" indent="-171450">
              <a:buFont typeface="Arial" panose="020B0604020202020204" pitchFamily="34" charset="0"/>
              <a:buChar char="•"/>
            </a:pPr>
            <a:r>
              <a:rPr lang="zh-CN" altLang="en-US" sz="3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研究步骤</a:t>
            </a:r>
            <a:endParaRPr lang="en-US" altLang="zh-CN" sz="3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401002" y="3879386"/>
            <a:ext cx="1896673" cy="553998"/>
          </a:xfrm>
          <a:prstGeom prst="rect">
            <a:avLst/>
          </a:prstGeom>
          <a:noFill/>
        </p:spPr>
        <p:txBody>
          <a:bodyPr wrap="none" rtlCol="0">
            <a:spAutoFit/>
          </a:bodyPr>
          <a:lstStyle/>
          <a:p>
            <a:pPr marL="171450" lvl="1" indent="-171450">
              <a:buFont typeface="Arial" panose="020B0604020202020204" pitchFamily="34" charset="0"/>
              <a:buChar char="•"/>
            </a:pPr>
            <a:r>
              <a:rPr lang="zh-CN" altLang="en-US" sz="3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节点事件</a:t>
            </a:r>
            <a:endParaRPr lang="en-US" altLang="zh-CN" sz="3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a:extLst>
              <a:ext uri="{FF2B5EF4-FFF2-40B4-BE49-F238E27FC236}">
                <a16:creationId xmlns:a16="http://schemas.microsoft.com/office/drawing/2014/main" id="{34BBF8A5-F82F-4C38-BCC4-F87F2AD73EE9}"/>
              </a:ext>
            </a:extLst>
          </p:cNvPr>
          <p:cNvSpPr txBox="1"/>
          <p:nvPr/>
        </p:nvSpPr>
        <p:spPr>
          <a:xfrm>
            <a:off x="6187013" y="4696444"/>
            <a:ext cx="1896673" cy="553998"/>
          </a:xfrm>
          <a:prstGeom prst="rect">
            <a:avLst/>
          </a:prstGeom>
          <a:noFill/>
        </p:spPr>
        <p:txBody>
          <a:bodyPr wrap="none" rtlCol="0">
            <a:spAutoFit/>
          </a:bodyPr>
          <a:lstStyle/>
          <a:p>
            <a:pPr marL="171450" lvl="1" indent="-171450">
              <a:buFont typeface="Arial" panose="020B0604020202020204" pitchFamily="34" charset="0"/>
              <a:buChar char="•"/>
            </a:pPr>
            <a:r>
              <a:rPr lang="zh-CN" altLang="en-US" sz="3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研究措施</a:t>
            </a:r>
            <a:endParaRPr lang="en-US" altLang="zh-CN" sz="3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6415970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bt22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8.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1_自定义设计方案">
  <a:themeElements>
    <a:clrScheme name="自定义 134">
      <a:dk1>
        <a:sysClr val="windowText" lastClr="000000"/>
      </a:dk1>
      <a:lt1>
        <a:sysClr val="window" lastClr="FFFFFF"/>
      </a:lt1>
      <a:dk2>
        <a:srgbClr val="17406D"/>
      </a:dk2>
      <a:lt2>
        <a:srgbClr val="DBEFF9"/>
      </a:lt2>
      <a:accent1>
        <a:srgbClr val="A3CD39"/>
      </a:accent1>
      <a:accent2>
        <a:srgbClr val="E46633"/>
      </a:accent2>
      <a:accent3>
        <a:srgbClr val="E5355B"/>
      </a:accent3>
      <a:accent4>
        <a:srgbClr val="52C0A5"/>
      </a:accent4>
      <a:accent5>
        <a:srgbClr val="A3CD39"/>
      </a:accent5>
      <a:accent6>
        <a:srgbClr val="E46633"/>
      </a:accent6>
      <a:hlink>
        <a:srgbClr val="E5355B"/>
      </a:hlink>
      <a:folHlink>
        <a:srgbClr val="52C0A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1890</Words>
  <Application>Microsoft Office PowerPoint</Application>
  <PresentationFormat>自定义</PresentationFormat>
  <Paragraphs>362</Paragraphs>
  <Slides>33</Slides>
  <Notes>32</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41" baseType="lpstr">
      <vt:lpstr>宋体</vt:lpstr>
      <vt:lpstr>微软雅黑</vt:lpstr>
      <vt:lpstr>Arial</vt:lpstr>
      <vt:lpstr>Calibri</vt:lpstr>
      <vt:lpstr>Calibri Light</vt:lpstr>
      <vt:lpstr>Times New Roman</vt:lpstr>
      <vt:lpstr>1_自定义设计方案</vt:lpstr>
      <vt:lpstr>Microsoft Word 97 - 2003 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bt220</dc:title>
  <dc:creator/>
  <cp:lastModifiedBy/>
  <cp:revision>1</cp:revision>
  <dcterms:created xsi:type="dcterms:W3CDTF">2016-11-29T15:39:49Z</dcterms:created>
  <dcterms:modified xsi:type="dcterms:W3CDTF">2020-09-25T15:22:58Z</dcterms:modified>
</cp:coreProperties>
</file>