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83" r:id="rId4"/>
    <p:sldId id="257" r:id="rId5"/>
    <p:sldId id="258" r:id="rId6"/>
    <p:sldId id="269" r:id="rId7"/>
    <p:sldId id="261" r:id="rId8"/>
    <p:sldId id="282" r:id="rId9"/>
    <p:sldId id="260" r:id="rId10"/>
    <p:sldId id="281" r:id="rId11"/>
    <p:sldId id="271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5945"/>
    <a:srgbClr val="656C59"/>
    <a:srgbClr val="FFFFFF"/>
    <a:srgbClr val="33342F"/>
    <a:srgbClr val="4F744C"/>
    <a:srgbClr val="8A9977"/>
    <a:srgbClr val="869B5B"/>
    <a:srgbClr val="6C8E6C"/>
    <a:srgbClr val="578146"/>
    <a:srgbClr val="D7D6C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840" autoAdjust="0"/>
    <p:restoredTop sz="94478" autoAdjust="0"/>
  </p:normalViewPr>
  <p:slideViewPr>
    <p:cSldViewPr snapToGrid="0" showGuides="1">
      <p:cViewPr varScale="1">
        <p:scale>
          <a:sx n="66" d="100"/>
          <a:sy n="66" d="100"/>
        </p:scale>
        <p:origin x="-660" y="-108"/>
      </p:cViewPr>
      <p:guideLst>
        <p:guide orient="horz" pos="221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A8807-E946-4C44-8FC7-6423216C6240}" type="datetimeFigureOut">
              <a:rPr lang="zh-CN" altLang="en-US" smtClean="0"/>
              <a:pPr/>
              <a:t>2020/9/10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716FE-FCAE-4601-899B-0FF4F2472C2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F005-FD40-4DD6-8469-48741AE31467}" type="datetimeFigureOut">
              <a:rPr lang="zh-CN" altLang="en-US" smtClean="0"/>
              <a:pPr/>
              <a:t>2020/9/10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278B-9F61-4ADE-AD5A-AE60A17E15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F005-FD40-4DD6-8469-48741AE31467}" type="datetimeFigureOut">
              <a:rPr lang="zh-CN" altLang="en-US" smtClean="0"/>
              <a:pPr/>
              <a:t>2020/9/10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278B-9F61-4ADE-AD5A-AE60A17E15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F005-FD40-4DD6-8469-48741AE31467}" type="datetimeFigureOut">
              <a:rPr lang="zh-CN" altLang="en-US" smtClean="0"/>
              <a:pPr/>
              <a:t>2020/9/10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278B-9F61-4ADE-AD5A-AE60A17E15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F005-FD40-4DD6-8469-48741AE31467}" type="datetimeFigureOut">
              <a:rPr lang="zh-CN" altLang="en-US" smtClean="0"/>
              <a:pPr/>
              <a:t>2020/9/10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278B-9F61-4ADE-AD5A-AE60A17E15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F005-FD40-4DD6-8469-48741AE31467}" type="datetimeFigureOut">
              <a:rPr lang="zh-CN" altLang="en-US" smtClean="0"/>
              <a:pPr/>
              <a:t>2020/9/10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278B-9F61-4ADE-AD5A-AE60A17E15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F005-FD40-4DD6-8469-48741AE31467}" type="datetimeFigureOut">
              <a:rPr lang="zh-CN" altLang="en-US" smtClean="0"/>
              <a:pPr/>
              <a:t>2020/9/10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278B-9F61-4ADE-AD5A-AE60A17E15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F005-FD40-4DD6-8469-48741AE31467}" type="datetimeFigureOut">
              <a:rPr lang="zh-CN" altLang="en-US" smtClean="0"/>
              <a:pPr/>
              <a:t>2020/9/10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278B-9F61-4ADE-AD5A-AE60A17E15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F005-FD40-4DD6-8469-48741AE31467}" type="datetimeFigureOut">
              <a:rPr lang="zh-CN" altLang="en-US" smtClean="0"/>
              <a:pPr/>
              <a:t>2020/9/10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278B-9F61-4ADE-AD5A-AE60A17E15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F005-FD40-4DD6-8469-48741AE31467}" type="datetimeFigureOut">
              <a:rPr lang="zh-CN" altLang="en-US" smtClean="0"/>
              <a:pPr/>
              <a:t>2020/9/10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278B-9F61-4ADE-AD5A-AE60A17E15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F005-FD40-4DD6-8469-48741AE31467}" type="datetimeFigureOut">
              <a:rPr lang="zh-CN" altLang="en-US" smtClean="0"/>
              <a:pPr/>
              <a:t>2020/9/10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278B-9F61-4ADE-AD5A-AE60A17E15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F005-FD40-4DD6-8469-48741AE31467}" type="datetimeFigureOut">
              <a:rPr lang="zh-CN" altLang="en-US" smtClean="0"/>
              <a:pPr/>
              <a:t>2020/9/10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278B-9F61-4ADE-AD5A-AE60A17E15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F005-FD40-4DD6-8469-48741AE31467}" type="datetimeFigureOut">
              <a:rPr lang="zh-CN" altLang="en-US" smtClean="0"/>
              <a:pPr/>
              <a:t>2020/9/10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278B-9F61-4ADE-AD5A-AE60A17E15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F005-FD40-4DD6-8469-48741AE31467}" type="datetimeFigureOut">
              <a:rPr lang="zh-CN" altLang="en-US" smtClean="0"/>
              <a:pPr/>
              <a:t>2020/9/10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278B-9F61-4ADE-AD5A-AE60A17E15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F005-FD40-4DD6-8469-48741AE31467}" type="datetimeFigureOut">
              <a:rPr lang="zh-CN" altLang="en-US" smtClean="0"/>
              <a:pPr/>
              <a:t>2020/9/10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278B-9F61-4ADE-AD5A-AE60A17E15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F005-FD40-4DD6-8469-48741AE31467}" type="datetimeFigureOut">
              <a:rPr lang="zh-CN" altLang="en-US" smtClean="0"/>
              <a:pPr/>
              <a:t>2020/9/10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278B-9F61-4ADE-AD5A-AE60A17E15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F005-FD40-4DD6-8469-48741AE31467}" type="datetimeFigureOut">
              <a:rPr lang="zh-CN" altLang="en-US" smtClean="0"/>
              <a:pPr/>
              <a:t>2020/9/10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278B-9F61-4ADE-AD5A-AE60A17E15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F005-FD40-4DD6-8469-48741AE31467}" type="datetimeFigureOut">
              <a:rPr lang="zh-CN" altLang="en-US" smtClean="0"/>
              <a:pPr/>
              <a:t>2020/9/10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278B-9F61-4ADE-AD5A-AE60A17E15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F005-FD40-4DD6-8469-48741AE31467}" type="datetimeFigureOut">
              <a:rPr lang="zh-CN" altLang="en-US" smtClean="0"/>
              <a:pPr/>
              <a:t>2020/9/10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278B-9F61-4ADE-AD5A-AE60A17E15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F005-FD40-4DD6-8469-48741AE31467}" type="datetimeFigureOut">
              <a:rPr lang="zh-CN" altLang="en-US" smtClean="0"/>
              <a:pPr/>
              <a:t>2020/9/10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278B-9F61-4ADE-AD5A-AE60A17E15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F005-FD40-4DD6-8469-48741AE31467}" type="datetimeFigureOut">
              <a:rPr lang="zh-CN" altLang="en-US" smtClean="0"/>
              <a:pPr/>
              <a:t>2020/9/10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278B-9F61-4ADE-AD5A-AE60A17E15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F005-FD40-4DD6-8469-48741AE31467}" type="datetimeFigureOut">
              <a:rPr lang="zh-CN" altLang="en-US" smtClean="0"/>
              <a:pPr/>
              <a:t>2020/9/10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278B-9F61-4ADE-AD5A-AE60A17E15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F005-FD40-4DD6-8469-48741AE31467}" type="datetimeFigureOut">
              <a:rPr lang="zh-CN" altLang="en-US" smtClean="0"/>
              <a:pPr/>
              <a:t>2020/9/10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278B-9F61-4ADE-AD5A-AE60A17E15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1F005-FD40-4DD6-8469-48741AE31467}" type="datetimeFigureOut">
              <a:rPr lang="zh-CN" altLang="en-US" smtClean="0"/>
              <a:pPr/>
              <a:t>2020/9/10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C278B-9F61-4ADE-AD5A-AE60A17E15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1F005-FD40-4DD6-8469-48741AE31467}" type="datetimeFigureOut">
              <a:rPr lang="zh-CN" altLang="en-US" smtClean="0"/>
              <a:pPr/>
              <a:t>2020/9/10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C278B-9F61-4ADE-AD5A-AE60A17E15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microsoft.com/office/2007/relationships/hdphoto" Target="../media/image7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jpeg"/><Relationship Id="rId4" Type="http://schemas.microsoft.com/office/2007/relationships/hdphoto" Target="../media/image7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jpeg"/><Relationship Id="rId4" Type="http://schemas.microsoft.com/office/2007/relationships/hdphoto" Target="../media/image7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3162" r="1" b="5197"/>
          <a:stretch>
            <a:fillRect/>
          </a:stretch>
        </p:blipFill>
        <p:spPr>
          <a:xfrm>
            <a:off x="20" y="10"/>
            <a:ext cx="12191980" cy="6857990"/>
          </a:xfrm>
          <a:custGeom>
            <a:avLst/>
            <a:gdLst>
              <a:gd name="connsiteX0" fmla="*/ 0 w 12191980"/>
              <a:gd name="connsiteY0" fmla="*/ 0 h 6857990"/>
              <a:gd name="connsiteX1" fmla="*/ 12191980 w 12191980"/>
              <a:gd name="connsiteY1" fmla="*/ 0 h 6857990"/>
              <a:gd name="connsiteX2" fmla="*/ 12191980 w 12191980"/>
              <a:gd name="connsiteY2" fmla="*/ 4649132 h 6857990"/>
              <a:gd name="connsiteX3" fmla="*/ 12092260 w 12191980"/>
              <a:gd name="connsiteY3" fmla="*/ 4549412 h 6857990"/>
              <a:gd name="connsiteX4" fmla="*/ 11354722 w 12191980"/>
              <a:gd name="connsiteY4" fmla="*/ 4549412 h 6857990"/>
              <a:gd name="connsiteX5" fmla="*/ 11255002 w 12191980"/>
              <a:gd name="connsiteY5" fmla="*/ 4649132 h 6857990"/>
              <a:gd name="connsiteX6" fmla="*/ 11255002 w 12191980"/>
              <a:gd name="connsiteY6" fmla="*/ 5048003 h 6857990"/>
              <a:gd name="connsiteX7" fmla="*/ 11354722 w 12191980"/>
              <a:gd name="connsiteY7" fmla="*/ 5147723 h 6857990"/>
              <a:gd name="connsiteX8" fmla="*/ 12092260 w 12191980"/>
              <a:gd name="connsiteY8" fmla="*/ 5147723 h 6857990"/>
              <a:gd name="connsiteX9" fmla="*/ 12191980 w 12191980"/>
              <a:gd name="connsiteY9" fmla="*/ 5048003 h 6857990"/>
              <a:gd name="connsiteX10" fmla="*/ 12191980 w 12191980"/>
              <a:gd name="connsiteY10" fmla="*/ 6857990 h 6857990"/>
              <a:gd name="connsiteX11" fmla="*/ 0 w 12191980"/>
              <a:gd name="connsiteY11" fmla="*/ 6857990 h 685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1980" h="6857990">
                <a:moveTo>
                  <a:pt x="0" y="0"/>
                </a:moveTo>
                <a:lnTo>
                  <a:pt x="12191980" y="0"/>
                </a:lnTo>
                <a:lnTo>
                  <a:pt x="12191980" y="4649132"/>
                </a:lnTo>
                <a:cubicBezTo>
                  <a:pt x="12191980" y="4594058"/>
                  <a:pt x="12147334" y="4549412"/>
                  <a:pt x="12092260" y="4549412"/>
                </a:cubicBezTo>
                <a:lnTo>
                  <a:pt x="11354722" y="4549412"/>
                </a:lnTo>
                <a:cubicBezTo>
                  <a:pt x="11299648" y="4549412"/>
                  <a:pt x="11255002" y="4594058"/>
                  <a:pt x="11255002" y="4649132"/>
                </a:cubicBezTo>
                <a:lnTo>
                  <a:pt x="11255002" y="5048003"/>
                </a:lnTo>
                <a:cubicBezTo>
                  <a:pt x="11255002" y="5103077"/>
                  <a:pt x="11299648" y="5147723"/>
                  <a:pt x="11354722" y="5147723"/>
                </a:cubicBezTo>
                <a:lnTo>
                  <a:pt x="12092260" y="5147723"/>
                </a:lnTo>
                <a:cubicBezTo>
                  <a:pt x="12147334" y="5147723"/>
                  <a:pt x="12191980" y="5103077"/>
                  <a:pt x="12191980" y="5048003"/>
                </a:cubicBezTo>
                <a:lnTo>
                  <a:pt x="12191980" y="6857990"/>
                </a:lnTo>
                <a:lnTo>
                  <a:pt x="0" y="6857990"/>
                </a:lnTo>
                <a:close/>
              </a:path>
            </a:pathLst>
          </a:custGeom>
        </p:spPr>
      </p:pic>
      <p:sp>
        <p:nvSpPr>
          <p:cNvPr id="8" name="矩形: 圆角 7"/>
          <p:cNvSpPr/>
          <p:nvPr/>
        </p:nvSpPr>
        <p:spPr>
          <a:xfrm>
            <a:off x="590550" y="584200"/>
            <a:ext cx="11010900" cy="6109454"/>
          </a:xfrm>
          <a:prstGeom prst="roundRect">
            <a:avLst>
              <a:gd name="adj" fmla="val 11561"/>
            </a:avLst>
          </a:prstGeom>
          <a:solidFill>
            <a:srgbClr val="FFFFFF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chemeClr val="bg1">
                    <a:lumMod val="65000"/>
                  </a:schemeClr>
                </a:solidFill>
              </a:ln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095506" y="2335438"/>
            <a:ext cx="6344011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b="1" dirty="0">
                <a:solidFill>
                  <a:srgbClr val="50594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学科核心素养视域下小学体育课堂讲解与示范的思考</a:t>
            </a:r>
          </a:p>
        </p:txBody>
      </p:sp>
      <p:sp>
        <p:nvSpPr>
          <p:cNvPr id="11" name="矩形: 圆角 10"/>
          <p:cNvSpPr/>
          <p:nvPr/>
        </p:nvSpPr>
        <p:spPr>
          <a:xfrm>
            <a:off x="987425" y="869572"/>
            <a:ext cx="10217150" cy="5538709"/>
          </a:xfrm>
          <a:prstGeom prst="roundRect">
            <a:avLst>
              <a:gd name="adj" fmla="val 11561"/>
            </a:avLst>
          </a:prstGeom>
          <a:noFill/>
          <a:ln w="19050">
            <a:solidFill>
              <a:srgbClr val="8A9977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869B5B"/>
                </a:solidFill>
              </a:ln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806180" y="4344035"/>
            <a:ext cx="13696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2">
                    <a:lumMod val="2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顾琳</a:t>
            </a:r>
          </a:p>
        </p:txBody>
      </p:sp>
      <p:sp>
        <p:nvSpPr>
          <p:cNvPr id="21" name="半闭框 20"/>
          <p:cNvSpPr/>
          <p:nvPr/>
        </p:nvSpPr>
        <p:spPr>
          <a:xfrm>
            <a:off x="8805908" y="4344099"/>
            <a:ext cx="193675" cy="194400"/>
          </a:xfrm>
          <a:prstGeom prst="halfFrame">
            <a:avLst>
              <a:gd name="adj1" fmla="val 16036"/>
              <a:gd name="adj2" fmla="val 14306"/>
            </a:avLst>
          </a:prstGeom>
          <a:solidFill>
            <a:srgbClr val="505945"/>
          </a:solidFill>
          <a:ln>
            <a:solidFill>
              <a:srgbClr val="5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半闭框 21"/>
          <p:cNvSpPr/>
          <p:nvPr/>
        </p:nvSpPr>
        <p:spPr>
          <a:xfrm rot="10800000">
            <a:off x="9982153" y="4538190"/>
            <a:ext cx="193675" cy="194400"/>
          </a:xfrm>
          <a:prstGeom prst="halfFrame">
            <a:avLst>
              <a:gd name="adj1" fmla="val 16036"/>
              <a:gd name="adj2" fmla="val 14306"/>
            </a:avLst>
          </a:prstGeom>
          <a:solidFill>
            <a:srgbClr val="505945"/>
          </a:solidFill>
          <a:ln>
            <a:solidFill>
              <a:srgbClr val="5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088666" y="2230151"/>
            <a:ext cx="3973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n>
                  <a:solidFill>
                    <a:srgbClr val="8A9977"/>
                  </a:solidFill>
                </a:ln>
                <a:solidFill>
                  <a:srgbClr val="505945"/>
                </a:solidFill>
              </a:rPr>
              <a:t>◆◇◆◇◆◇◆◇◆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3162" r="1" b="5197"/>
          <a:stretch>
            <a:fillRect/>
          </a:stretch>
        </p:blipFill>
        <p:spPr>
          <a:xfrm>
            <a:off x="20" y="10"/>
            <a:ext cx="12191980" cy="6857990"/>
          </a:xfrm>
          <a:custGeom>
            <a:avLst/>
            <a:gdLst>
              <a:gd name="connsiteX0" fmla="*/ 0 w 12191980"/>
              <a:gd name="connsiteY0" fmla="*/ 0 h 6857990"/>
              <a:gd name="connsiteX1" fmla="*/ 12191980 w 12191980"/>
              <a:gd name="connsiteY1" fmla="*/ 0 h 6857990"/>
              <a:gd name="connsiteX2" fmla="*/ 12191980 w 12191980"/>
              <a:gd name="connsiteY2" fmla="*/ 4649132 h 6857990"/>
              <a:gd name="connsiteX3" fmla="*/ 12092260 w 12191980"/>
              <a:gd name="connsiteY3" fmla="*/ 4549412 h 6857990"/>
              <a:gd name="connsiteX4" fmla="*/ 11354722 w 12191980"/>
              <a:gd name="connsiteY4" fmla="*/ 4549412 h 6857990"/>
              <a:gd name="connsiteX5" fmla="*/ 11255002 w 12191980"/>
              <a:gd name="connsiteY5" fmla="*/ 4649132 h 6857990"/>
              <a:gd name="connsiteX6" fmla="*/ 11255002 w 12191980"/>
              <a:gd name="connsiteY6" fmla="*/ 5048003 h 6857990"/>
              <a:gd name="connsiteX7" fmla="*/ 11354722 w 12191980"/>
              <a:gd name="connsiteY7" fmla="*/ 5147723 h 6857990"/>
              <a:gd name="connsiteX8" fmla="*/ 12092260 w 12191980"/>
              <a:gd name="connsiteY8" fmla="*/ 5147723 h 6857990"/>
              <a:gd name="connsiteX9" fmla="*/ 12191980 w 12191980"/>
              <a:gd name="connsiteY9" fmla="*/ 5048003 h 6857990"/>
              <a:gd name="connsiteX10" fmla="*/ 12191980 w 12191980"/>
              <a:gd name="connsiteY10" fmla="*/ 6857990 h 6857990"/>
              <a:gd name="connsiteX11" fmla="*/ 0 w 12191980"/>
              <a:gd name="connsiteY11" fmla="*/ 6857990 h 685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1980" h="6857990">
                <a:moveTo>
                  <a:pt x="0" y="0"/>
                </a:moveTo>
                <a:lnTo>
                  <a:pt x="12191980" y="0"/>
                </a:lnTo>
                <a:lnTo>
                  <a:pt x="12191980" y="4649132"/>
                </a:lnTo>
                <a:cubicBezTo>
                  <a:pt x="12191980" y="4594058"/>
                  <a:pt x="12147334" y="4549412"/>
                  <a:pt x="12092260" y="4549412"/>
                </a:cubicBezTo>
                <a:lnTo>
                  <a:pt x="11354722" y="4549412"/>
                </a:lnTo>
                <a:cubicBezTo>
                  <a:pt x="11299648" y="4549412"/>
                  <a:pt x="11255002" y="4594058"/>
                  <a:pt x="11255002" y="4649132"/>
                </a:cubicBezTo>
                <a:lnTo>
                  <a:pt x="11255002" y="5048003"/>
                </a:lnTo>
                <a:cubicBezTo>
                  <a:pt x="11255002" y="5103077"/>
                  <a:pt x="11299648" y="5147723"/>
                  <a:pt x="11354722" y="5147723"/>
                </a:cubicBezTo>
                <a:lnTo>
                  <a:pt x="12092260" y="5147723"/>
                </a:lnTo>
                <a:cubicBezTo>
                  <a:pt x="12147334" y="5147723"/>
                  <a:pt x="12191980" y="5103077"/>
                  <a:pt x="12191980" y="5048003"/>
                </a:cubicBezTo>
                <a:lnTo>
                  <a:pt x="12191980" y="6857990"/>
                </a:lnTo>
                <a:lnTo>
                  <a:pt x="0" y="6857990"/>
                </a:lnTo>
                <a:close/>
              </a:path>
            </a:pathLst>
          </a:custGeom>
        </p:spPr>
      </p:pic>
      <p:sp>
        <p:nvSpPr>
          <p:cNvPr id="5" name="矩形: 圆角 4"/>
          <p:cNvSpPr/>
          <p:nvPr/>
        </p:nvSpPr>
        <p:spPr>
          <a:xfrm>
            <a:off x="612775" y="584200"/>
            <a:ext cx="11010900" cy="6109454"/>
          </a:xfrm>
          <a:prstGeom prst="roundRect">
            <a:avLst>
              <a:gd name="adj" fmla="val 11561"/>
            </a:avLst>
          </a:prstGeom>
          <a:solidFill>
            <a:srgbClr val="FFFFFF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chemeClr val="bg1">
                    <a:lumMod val="65000"/>
                  </a:schemeClr>
                </a:solidFill>
              </a:ln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070578" y="1902467"/>
            <a:ext cx="30254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8800" b="1" dirty="0">
                <a:solidFill>
                  <a:srgbClr val="50594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感谢</a:t>
            </a:r>
            <a:endParaRPr lang="en-US" altLang="zh-CN" sz="8800" b="1" dirty="0">
              <a:solidFill>
                <a:srgbClr val="50594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070578" y="3556644"/>
            <a:ext cx="5282297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8000" b="1" dirty="0">
                <a:solidFill>
                  <a:srgbClr val="50594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您</a:t>
            </a:r>
            <a:r>
              <a:rPr lang="zh-CN" altLang="en-US" sz="8000" b="1" dirty="0" smtClean="0">
                <a:solidFill>
                  <a:srgbClr val="50594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的</a:t>
            </a:r>
            <a:r>
              <a:rPr lang="zh-CN" altLang="en-US" sz="8000" b="1" dirty="0" smtClean="0">
                <a:solidFill>
                  <a:srgbClr val="50594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聆听</a:t>
            </a:r>
            <a:endParaRPr lang="zh-CN" altLang="en-US" sz="8000" b="1" dirty="0">
              <a:solidFill>
                <a:srgbClr val="50594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8" name="矩形: 圆角 7"/>
          <p:cNvSpPr/>
          <p:nvPr/>
        </p:nvSpPr>
        <p:spPr>
          <a:xfrm>
            <a:off x="987425" y="869572"/>
            <a:ext cx="10217150" cy="5538709"/>
          </a:xfrm>
          <a:prstGeom prst="roundRect">
            <a:avLst>
              <a:gd name="adj" fmla="val 11561"/>
            </a:avLst>
          </a:prstGeom>
          <a:noFill/>
          <a:ln w="19050">
            <a:solidFill>
              <a:srgbClr val="8A9977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869B5B"/>
                </a:solidFill>
              </a:ln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882959" y="2656384"/>
            <a:ext cx="254406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2">
                    <a:lumMod val="2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顾琳</a:t>
            </a:r>
          </a:p>
        </p:txBody>
      </p:sp>
      <p:sp>
        <p:nvSpPr>
          <p:cNvPr id="10" name="半闭框 9"/>
          <p:cNvSpPr/>
          <p:nvPr/>
        </p:nvSpPr>
        <p:spPr>
          <a:xfrm>
            <a:off x="6780258" y="2615629"/>
            <a:ext cx="193675" cy="194400"/>
          </a:xfrm>
          <a:prstGeom prst="halfFrame">
            <a:avLst>
              <a:gd name="adj1" fmla="val 16036"/>
              <a:gd name="adj2" fmla="val 14306"/>
            </a:avLst>
          </a:prstGeom>
          <a:solidFill>
            <a:srgbClr val="505945"/>
          </a:solidFill>
          <a:ln>
            <a:solidFill>
              <a:srgbClr val="5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半闭框 10"/>
          <p:cNvSpPr/>
          <p:nvPr/>
        </p:nvSpPr>
        <p:spPr>
          <a:xfrm rot="10800000">
            <a:off x="9375093" y="2964025"/>
            <a:ext cx="193675" cy="194400"/>
          </a:xfrm>
          <a:prstGeom prst="halfFrame">
            <a:avLst>
              <a:gd name="adj1" fmla="val 16036"/>
              <a:gd name="adj2" fmla="val 14306"/>
            </a:avLst>
          </a:prstGeom>
          <a:solidFill>
            <a:srgbClr val="505945"/>
          </a:solidFill>
          <a:ln>
            <a:solidFill>
              <a:srgbClr val="5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544184" y="5125719"/>
            <a:ext cx="70923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600" b="1" dirty="0">
                <a:ln>
                  <a:solidFill>
                    <a:srgbClr val="8A9977"/>
                  </a:solidFill>
                </a:ln>
                <a:solidFill>
                  <a:srgbClr val="95927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GAN XIE NIN DE XIN SHANG</a:t>
            </a:r>
            <a:endParaRPr lang="zh-CN" altLang="en-US" sz="1600" b="1" dirty="0">
              <a:ln>
                <a:solidFill>
                  <a:srgbClr val="8A9977"/>
                </a:solidFill>
              </a:ln>
              <a:solidFill>
                <a:srgbClr val="959279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088666" y="2230151"/>
            <a:ext cx="3973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n>
                  <a:solidFill>
                    <a:srgbClr val="8A9977"/>
                  </a:solidFill>
                </a:ln>
                <a:solidFill>
                  <a:srgbClr val="505945"/>
                </a:solidFill>
              </a:rPr>
              <a:t>◆◇◆◇◆◇◆◇◆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3162" r="1" b="5197"/>
          <a:stretch>
            <a:fillRect/>
          </a:stretch>
        </p:blipFill>
        <p:spPr>
          <a:xfrm>
            <a:off x="4871720" y="1825625"/>
            <a:ext cx="2447290" cy="4351655"/>
          </a:xfrm>
          <a:custGeom>
            <a:avLst/>
            <a:gdLst>
              <a:gd name="connsiteX0" fmla="*/ 0 w 12191980"/>
              <a:gd name="connsiteY0" fmla="*/ 0 h 6857990"/>
              <a:gd name="connsiteX1" fmla="*/ 12191980 w 12191980"/>
              <a:gd name="connsiteY1" fmla="*/ 0 h 6857990"/>
              <a:gd name="connsiteX2" fmla="*/ 12191980 w 12191980"/>
              <a:gd name="connsiteY2" fmla="*/ 4649132 h 6857990"/>
              <a:gd name="connsiteX3" fmla="*/ 12092260 w 12191980"/>
              <a:gd name="connsiteY3" fmla="*/ 4549412 h 6857990"/>
              <a:gd name="connsiteX4" fmla="*/ 11354722 w 12191980"/>
              <a:gd name="connsiteY4" fmla="*/ 4549412 h 6857990"/>
              <a:gd name="connsiteX5" fmla="*/ 11255002 w 12191980"/>
              <a:gd name="connsiteY5" fmla="*/ 4649132 h 6857990"/>
              <a:gd name="connsiteX6" fmla="*/ 11255002 w 12191980"/>
              <a:gd name="connsiteY6" fmla="*/ 5048003 h 6857990"/>
              <a:gd name="connsiteX7" fmla="*/ 11354722 w 12191980"/>
              <a:gd name="connsiteY7" fmla="*/ 5147723 h 6857990"/>
              <a:gd name="connsiteX8" fmla="*/ 12092260 w 12191980"/>
              <a:gd name="connsiteY8" fmla="*/ 5147723 h 6857990"/>
              <a:gd name="connsiteX9" fmla="*/ 12191980 w 12191980"/>
              <a:gd name="connsiteY9" fmla="*/ 5048003 h 6857990"/>
              <a:gd name="connsiteX10" fmla="*/ 12191980 w 12191980"/>
              <a:gd name="connsiteY10" fmla="*/ 6857990 h 6857990"/>
              <a:gd name="connsiteX11" fmla="*/ 0 w 12191980"/>
              <a:gd name="connsiteY11" fmla="*/ 6857990 h 685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1980" h="6857990">
                <a:moveTo>
                  <a:pt x="0" y="0"/>
                </a:moveTo>
                <a:lnTo>
                  <a:pt x="12191980" y="0"/>
                </a:lnTo>
                <a:lnTo>
                  <a:pt x="12191980" y="4649132"/>
                </a:lnTo>
                <a:cubicBezTo>
                  <a:pt x="12191980" y="4594058"/>
                  <a:pt x="12147334" y="4549412"/>
                  <a:pt x="12092260" y="4549412"/>
                </a:cubicBezTo>
                <a:lnTo>
                  <a:pt x="11354722" y="4549412"/>
                </a:lnTo>
                <a:cubicBezTo>
                  <a:pt x="11299648" y="4549412"/>
                  <a:pt x="11255002" y="4594058"/>
                  <a:pt x="11255002" y="4649132"/>
                </a:cubicBezTo>
                <a:lnTo>
                  <a:pt x="11255002" y="5048003"/>
                </a:lnTo>
                <a:cubicBezTo>
                  <a:pt x="11255002" y="5103077"/>
                  <a:pt x="11299648" y="5147723"/>
                  <a:pt x="11354722" y="5147723"/>
                </a:cubicBezTo>
                <a:lnTo>
                  <a:pt x="12092260" y="5147723"/>
                </a:lnTo>
                <a:cubicBezTo>
                  <a:pt x="12147334" y="5147723"/>
                  <a:pt x="12191980" y="5103077"/>
                  <a:pt x="12191980" y="5048003"/>
                </a:cubicBezTo>
                <a:lnTo>
                  <a:pt x="12191980" y="6857990"/>
                </a:lnTo>
                <a:lnTo>
                  <a:pt x="0" y="6857990"/>
                </a:lnTo>
                <a:close/>
              </a:path>
            </a:pathLst>
          </a:cu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3162" r="1" b="5197"/>
          <a:stretch>
            <a:fillRect/>
          </a:stretch>
        </p:blipFill>
        <p:spPr>
          <a:xfrm>
            <a:off x="20" y="10"/>
            <a:ext cx="12191980" cy="6857990"/>
          </a:xfrm>
          <a:custGeom>
            <a:avLst/>
            <a:gdLst>
              <a:gd name="connsiteX0" fmla="*/ 0 w 12191980"/>
              <a:gd name="connsiteY0" fmla="*/ 0 h 6857990"/>
              <a:gd name="connsiteX1" fmla="*/ 12191980 w 12191980"/>
              <a:gd name="connsiteY1" fmla="*/ 0 h 6857990"/>
              <a:gd name="connsiteX2" fmla="*/ 12191980 w 12191980"/>
              <a:gd name="connsiteY2" fmla="*/ 4649132 h 6857990"/>
              <a:gd name="connsiteX3" fmla="*/ 12092260 w 12191980"/>
              <a:gd name="connsiteY3" fmla="*/ 4549412 h 6857990"/>
              <a:gd name="connsiteX4" fmla="*/ 11354722 w 12191980"/>
              <a:gd name="connsiteY4" fmla="*/ 4549412 h 6857990"/>
              <a:gd name="connsiteX5" fmla="*/ 11255002 w 12191980"/>
              <a:gd name="connsiteY5" fmla="*/ 4649132 h 6857990"/>
              <a:gd name="connsiteX6" fmla="*/ 11255002 w 12191980"/>
              <a:gd name="connsiteY6" fmla="*/ 5048003 h 6857990"/>
              <a:gd name="connsiteX7" fmla="*/ 11354722 w 12191980"/>
              <a:gd name="connsiteY7" fmla="*/ 5147723 h 6857990"/>
              <a:gd name="connsiteX8" fmla="*/ 12092260 w 12191980"/>
              <a:gd name="connsiteY8" fmla="*/ 5147723 h 6857990"/>
              <a:gd name="connsiteX9" fmla="*/ 12191980 w 12191980"/>
              <a:gd name="connsiteY9" fmla="*/ 5048003 h 6857990"/>
              <a:gd name="connsiteX10" fmla="*/ 12191980 w 12191980"/>
              <a:gd name="connsiteY10" fmla="*/ 6857990 h 6857990"/>
              <a:gd name="connsiteX11" fmla="*/ 0 w 12191980"/>
              <a:gd name="connsiteY11" fmla="*/ 6857990 h 685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1980" h="6857990">
                <a:moveTo>
                  <a:pt x="0" y="0"/>
                </a:moveTo>
                <a:lnTo>
                  <a:pt x="12191980" y="0"/>
                </a:lnTo>
                <a:lnTo>
                  <a:pt x="12191980" y="4649132"/>
                </a:lnTo>
                <a:cubicBezTo>
                  <a:pt x="12191980" y="4594058"/>
                  <a:pt x="12147334" y="4549412"/>
                  <a:pt x="12092260" y="4549412"/>
                </a:cubicBezTo>
                <a:lnTo>
                  <a:pt x="11354722" y="4549412"/>
                </a:lnTo>
                <a:cubicBezTo>
                  <a:pt x="11299648" y="4549412"/>
                  <a:pt x="11255002" y="4594058"/>
                  <a:pt x="11255002" y="4649132"/>
                </a:cubicBezTo>
                <a:lnTo>
                  <a:pt x="11255002" y="5048003"/>
                </a:lnTo>
                <a:cubicBezTo>
                  <a:pt x="11255002" y="5103077"/>
                  <a:pt x="11299648" y="5147723"/>
                  <a:pt x="11354722" y="5147723"/>
                </a:cubicBezTo>
                <a:lnTo>
                  <a:pt x="12092260" y="5147723"/>
                </a:lnTo>
                <a:cubicBezTo>
                  <a:pt x="12147334" y="5147723"/>
                  <a:pt x="12191980" y="5103077"/>
                  <a:pt x="12191980" y="5048003"/>
                </a:cubicBezTo>
                <a:lnTo>
                  <a:pt x="12191980" y="6857990"/>
                </a:lnTo>
                <a:lnTo>
                  <a:pt x="0" y="6857990"/>
                </a:lnTo>
                <a:close/>
              </a:path>
            </a:pathLst>
          </a:custGeom>
        </p:spPr>
      </p:pic>
      <p:sp>
        <p:nvSpPr>
          <p:cNvPr id="8" name="矩形: 圆角 7"/>
          <p:cNvSpPr/>
          <p:nvPr/>
        </p:nvSpPr>
        <p:spPr>
          <a:xfrm>
            <a:off x="408305" y="365125"/>
            <a:ext cx="11010900" cy="6109454"/>
          </a:xfrm>
          <a:prstGeom prst="roundRect">
            <a:avLst>
              <a:gd name="adj" fmla="val 11561"/>
            </a:avLst>
          </a:prstGeom>
          <a:solidFill>
            <a:srgbClr val="FFFFFF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chemeClr val="bg1">
                    <a:lumMod val="65000"/>
                  </a:schemeClr>
                </a:solidFill>
              </a:ln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791970" y="1019175"/>
            <a:ext cx="8105775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800"/>
              <a:t>       </a:t>
            </a:r>
            <a:r>
              <a:rPr lang="zh-CN" altLang="en-US" sz="2800"/>
              <a:t>教师如何教，学生就如何学，而讲解又是体育教师传授基本知识、技术、技能最重要的、也是最基本的教学手段，同时也是使学生建立正确技术概念的基本途径。所以，教师讲解示范的水平与能力如何，直接影响体育教学的效果。</a:t>
            </a:r>
          </a:p>
          <a:p>
            <a:pPr algn="l"/>
            <a:endParaRPr lang="zh-CN" altLang="en-US" sz="2800"/>
          </a:p>
          <a:p>
            <a:pPr algn="l"/>
            <a:r>
              <a:rPr lang="zh-CN" altLang="en-US" sz="2800"/>
              <a:t>       在多年的教学实践中体会到同样的教材，采用不同的教学方法及讲解示范，收到的效果是绝对不同的。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838476" y="1374171"/>
            <a:ext cx="3973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n>
                  <a:solidFill>
                    <a:srgbClr val="8A9977"/>
                  </a:solidFill>
                </a:ln>
                <a:solidFill>
                  <a:srgbClr val="505945"/>
                </a:solidFill>
              </a:rPr>
              <a:t>◆◇◆◇◆◇◆◇◆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 flipH="1">
            <a:off x="5865916" y="0"/>
            <a:ext cx="6343650" cy="7271658"/>
            <a:chOff x="101601" y="290286"/>
            <a:chExt cx="6371771" cy="7271658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072" t="63162" r="57016" b="5197"/>
            <a:stretch>
              <a:fillRect/>
            </a:stretch>
          </p:blipFill>
          <p:spPr>
            <a:xfrm>
              <a:off x="1741715" y="290286"/>
              <a:ext cx="4731657" cy="6857990"/>
            </a:xfrm>
            <a:custGeom>
              <a:avLst/>
              <a:gdLst>
                <a:gd name="connsiteX0" fmla="*/ 0 w 4731657"/>
                <a:gd name="connsiteY0" fmla="*/ 0 h 6857990"/>
                <a:gd name="connsiteX1" fmla="*/ 4731657 w 4731657"/>
                <a:gd name="connsiteY1" fmla="*/ 0 h 6857990"/>
                <a:gd name="connsiteX2" fmla="*/ 4731657 w 4731657"/>
                <a:gd name="connsiteY2" fmla="*/ 6857990 h 6857990"/>
                <a:gd name="connsiteX3" fmla="*/ 0 w 4731657"/>
                <a:gd name="connsiteY3" fmla="*/ 6857990 h 6857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1657" h="6857990">
                  <a:moveTo>
                    <a:pt x="0" y="0"/>
                  </a:moveTo>
                  <a:lnTo>
                    <a:pt x="4731657" y="0"/>
                  </a:lnTo>
                  <a:lnTo>
                    <a:pt x="4731657" y="6857990"/>
                  </a:lnTo>
                  <a:lnTo>
                    <a:pt x="0" y="6857990"/>
                  </a:lnTo>
                  <a:close/>
                </a:path>
              </a:pathLst>
            </a:cu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73860" t="59684" r="8452" b="86"/>
            <a:stretch>
              <a:fillRect/>
            </a:stretch>
          </p:blipFill>
          <p:spPr>
            <a:xfrm>
              <a:off x="101601" y="928915"/>
              <a:ext cx="1640114" cy="6633029"/>
            </a:xfrm>
            <a:custGeom>
              <a:avLst/>
              <a:gdLst>
                <a:gd name="connsiteX0" fmla="*/ 0 w 1640114"/>
                <a:gd name="connsiteY0" fmla="*/ 0 h 6633029"/>
                <a:gd name="connsiteX1" fmla="*/ 1640114 w 1640114"/>
                <a:gd name="connsiteY1" fmla="*/ 0 h 6633029"/>
                <a:gd name="connsiteX2" fmla="*/ 1640114 w 1640114"/>
                <a:gd name="connsiteY2" fmla="*/ 6633029 h 6633029"/>
                <a:gd name="connsiteX3" fmla="*/ 0 w 1640114"/>
                <a:gd name="connsiteY3" fmla="*/ 6633029 h 6633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0114" h="6633029">
                  <a:moveTo>
                    <a:pt x="0" y="0"/>
                  </a:moveTo>
                  <a:lnTo>
                    <a:pt x="1640114" y="0"/>
                  </a:lnTo>
                  <a:lnTo>
                    <a:pt x="1640114" y="6633029"/>
                  </a:lnTo>
                  <a:lnTo>
                    <a:pt x="0" y="6633029"/>
                  </a:lnTo>
                  <a:close/>
                </a:path>
              </a:pathLst>
            </a:custGeom>
          </p:spPr>
        </p:pic>
      </p:grpSp>
      <p:sp>
        <p:nvSpPr>
          <p:cNvPr id="40" name="矩形 39"/>
          <p:cNvSpPr/>
          <p:nvPr/>
        </p:nvSpPr>
        <p:spPr>
          <a:xfrm>
            <a:off x="-8890" y="17145"/>
            <a:ext cx="12209566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5" name="组合 44"/>
          <p:cNvGrpSpPr/>
          <p:nvPr/>
        </p:nvGrpSpPr>
        <p:grpSpPr>
          <a:xfrm>
            <a:off x="658131" y="661522"/>
            <a:ext cx="4498975" cy="5656848"/>
            <a:chOff x="689881" y="617707"/>
            <a:chExt cx="4498975" cy="5656848"/>
          </a:xfrm>
        </p:grpSpPr>
        <p:cxnSp>
          <p:nvCxnSpPr>
            <p:cNvPr id="37" name="直接连接符 36"/>
            <p:cNvCxnSpPr/>
            <p:nvPr/>
          </p:nvCxnSpPr>
          <p:spPr>
            <a:xfrm>
              <a:off x="1357604" y="4608839"/>
              <a:ext cx="3250008" cy="0"/>
            </a:xfrm>
            <a:prstGeom prst="line">
              <a:avLst/>
            </a:prstGeom>
            <a:ln w="9525">
              <a:solidFill>
                <a:srgbClr val="33342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1349440" y="3551240"/>
              <a:ext cx="3250008" cy="0"/>
            </a:xfrm>
            <a:prstGeom prst="line">
              <a:avLst/>
            </a:prstGeom>
            <a:ln w="9525">
              <a:solidFill>
                <a:srgbClr val="33342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1351254" y="2594447"/>
              <a:ext cx="3250008" cy="0"/>
            </a:xfrm>
            <a:prstGeom prst="line">
              <a:avLst/>
            </a:prstGeom>
            <a:ln w="9525">
              <a:solidFill>
                <a:srgbClr val="33342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矩形: 圆角 17"/>
            <p:cNvSpPr/>
            <p:nvPr/>
          </p:nvSpPr>
          <p:spPr>
            <a:xfrm>
              <a:off x="689881" y="617707"/>
              <a:ext cx="4498975" cy="5656848"/>
            </a:xfrm>
            <a:prstGeom prst="roundRect">
              <a:avLst>
                <a:gd name="adj" fmla="val 11561"/>
              </a:avLst>
            </a:prstGeom>
            <a:noFill/>
            <a:ln w="38100">
              <a:solidFill>
                <a:srgbClr val="8A9977"/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rgbClr val="869B5B"/>
                  </a:solidFill>
                </a:ln>
              </a:endParaRPr>
            </a:p>
          </p:txBody>
        </p:sp>
        <p:grpSp>
          <p:nvGrpSpPr>
            <p:cNvPr id="39" name="组合 38"/>
            <p:cNvGrpSpPr/>
            <p:nvPr/>
          </p:nvGrpSpPr>
          <p:grpSpPr>
            <a:xfrm>
              <a:off x="1231206" y="732007"/>
              <a:ext cx="3416320" cy="830997"/>
              <a:chOff x="1231206" y="579607"/>
              <a:chExt cx="3416320" cy="830997"/>
            </a:xfrm>
          </p:grpSpPr>
          <p:sp>
            <p:nvSpPr>
              <p:cNvPr id="17" name="文本框 16"/>
              <p:cNvSpPr txBox="1"/>
              <p:nvPr/>
            </p:nvSpPr>
            <p:spPr>
              <a:xfrm rot="5400000">
                <a:off x="2740701" y="-628788"/>
                <a:ext cx="397329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n>
                      <a:solidFill>
                        <a:srgbClr val="8A9977"/>
                      </a:solidFill>
                    </a:ln>
                    <a:solidFill>
                      <a:srgbClr val="505945"/>
                    </a:solidFill>
                  </a:rPr>
                  <a:t>◆◇◆ </a:t>
                </a:r>
                <a:endParaRPr lang="en-US" altLang="zh-CN" dirty="0">
                  <a:ln>
                    <a:solidFill>
                      <a:srgbClr val="8A9977"/>
                    </a:solidFill>
                  </a:ln>
                  <a:solidFill>
                    <a:srgbClr val="505945"/>
                  </a:solidFill>
                </a:endParaRPr>
              </a:p>
              <a:p>
                <a:endParaRPr lang="en-US" altLang="zh-CN" dirty="0">
                  <a:ln>
                    <a:solidFill>
                      <a:srgbClr val="8A9977"/>
                    </a:solidFill>
                  </a:ln>
                  <a:solidFill>
                    <a:srgbClr val="505945"/>
                  </a:solidFill>
                </a:endParaRPr>
              </a:p>
              <a:p>
                <a:endParaRPr lang="en-US" altLang="zh-CN" dirty="0">
                  <a:ln>
                    <a:solidFill>
                      <a:srgbClr val="8A9977"/>
                    </a:solidFill>
                  </a:ln>
                  <a:solidFill>
                    <a:srgbClr val="505945"/>
                  </a:solidFill>
                </a:endParaRPr>
              </a:p>
              <a:p>
                <a:endParaRPr lang="en-US" altLang="zh-CN" dirty="0">
                  <a:ln>
                    <a:solidFill>
                      <a:srgbClr val="8A9977"/>
                    </a:solidFill>
                  </a:ln>
                  <a:solidFill>
                    <a:srgbClr val="505945"/>
                  </a:solidFill>
                </a:endParaRPr>
              </a:p>
              <a:p>
                <a:endParaRPr lang="en-US" altLang="zh-CN" dirty="0">
                  <a:ln>
                    <a:solidFill>
                      <a:srgbClr val="8A9977"/>
                    </a:solidFill>
                  </a:ln>
                  <a:solidFill>
                    <a:srgbClr val="505945"/>
                  </a:solidFill>
                </a:endParaRPr>
              </a:p>
              <a:p>
                <a:endParaRPr lang="en-US" altLang="zh-CN" dirty="0">
                  <a:ln>
                    <a:solidFill>
                      <a:srgbClr val="8A9977"/>
                    </a:solidFill>
                  </a:ln>
                  <a:solidFill>
                    <a:srgbClr val="505945"/>
                  </a:solidFill>
                </a:endParaRPr>
              </a:p>
              <a:p>
                <a:endParaRPr lang="en-US" altLang="zh-CN" dirty="0">
                  <a:ln>
                    <a:solidFill>
                      <a:srgbClr val="8A9977"/>
                    </a:solidFill>
                  </a:ln>
                  <a:solidFill>
                    <a:srgbClr val="505945"/>
                  </a:solidFill>
                </a:endParaRPr>
              </a:p>
              <a:p>
                <a:r>
                  <a:rPr lang="zh-CN" altLang="en-US" dirty="0">
                    <a:ln>
                      <a:solidFill>
                        <a:srgbClr val="8A9977"/>
                      </a:solidFill>
                    </a:ln>
                    <a:solidFill>
                      <a:srgbClr val="505945"/>
                    </a:solidFill>
                  </a:rPr>
                  <a:t>◆◇◆</a:t>
                </a: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2125770" y="579607"/>
                <a:ext cx="158909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4800" b="1" dirty="0">
                    <a:solidFill>
                      <a:srgbClr val="505945"/>
                    </a:solidFill>
                    <a:latin typeface="隶书" panose="02010509060101010101" pitchFamily="49" charset="-122"/>
                    <a:ea typeface="隶书" panose="02010509060101010101" pitchFamily="49" charset="-122"/>
                  </a:rPr>
                  <a:t>目录</a:t>
                </a:r>
                <a:endParaRPr lang="zh-CN" altLang="en-US" sz="4400" b="1" dirty="0">
                  <a:solidFill>
                    <a:srgbClr val="505945"/>
                  </a:solidFill>
                  <a:latin typeface="隶书" panose="02010509060101010101" pitchFamily="49" charset="-122"/>
                  <a:ea typeface="隶书" panose="02010509060101010101" pitchFamily="49" charset="-122"/>
                </a:endParaRPr>
              </a:p>
            </p:txBody>
          </p:sp>
        </p:grpSp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5344" t="48776" r="34174" b="34081"/>
            <a:stretch>
              <a:fillRect/>
            </a:stretch>
          </p:blipFill>
          <p:spPr>
            <a:xfrm>
              <a:off x="1051187" y="1932198"/>
              <a:ext cx="645419" cy="645419"/>
            </a:xfrm>
            <a:custGeom>
              <a:avLst/>
              <a:gdLst>
                <a:gd name="connsiteX0" fmla="*/ 195947 w 1175657"/>
                <a:gd name="connsiteY0" fmla="*/ 0 h 1175657"/>
                <a:gd name="connsiteX1" fmla="*/ 979710 w 1175657"/>
                <a:gd name="connsiteY1" fmla="*/ 0 h 1175657"/>
                <a:gd name="connsiteX2" fmla="*/ 1175657 w 1175657"/>
                <a:gd name="connsiteY2" fmla="*/ 195947 h 1175657"/>
                <a:gd name="connsiteX3" fmla="*/ 1175657 w 1175657"/>
                <a:gd name="connsiteY3" fmla="*/ 979710 h 1175657"/>
                <a:gd name="connsiteX4" fmla="*/ 979710 w 1175657"/>
                <a:gd name="connsiteY4" fmla="*/ 1175657 h 1175657"/>
                <a:gd name="connsiteX5" fmla="*/ 195947 w 1175657"/>
                <a:gd name="connsiteY5" fmla="*/ 1175657 h 1175657"/>
                <a:gd name="connsiteX6" fmla="*/ 0 w 1175657"/>
                <a:gd name="connsiteY6" fmla="*/ 979710 h 1175657"/>
                <a:gd name="connsiteX7" fmla="*/ 0 w 1175657"/>
                <a:gd name="connsiteY7" fmla="*/ 195947 h 1175657"/>
                <a:gd name="connsiteX8" fmla="*/ 195947 w 1175657"/>
                <a:gd name="connsiteY8" fmla="*/ 0 h 1175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5657" h="1175657">
                  <a:moveTo>
                    <a:pt x="195947" y="0"/>
                  </a:moveTo>
                  <a:lnTo>
                    <a:pt x="979710" y="0"/>
                  </a:lnTo>
                  <a:cubicBezTo>
                    <a:pt x="1087929" y="0"/>
                    <a:pt x="1175657" y="87728"/>
                    <a:pt x="1175657" y="195947"/>
                  </a:cubicBezTo>
                  <a:lnTo>
                    <a:pt x="1175657" y="979710"/>
                  </a:lnTo>
                  <a:cubicBezTo>
                    <a:pt x="1175657" y="1087929"/>
                    <a:pt x="1087929" y="1175657"/>
                    <a:pt x="979710" y="1175657"/>
                  </a:cubicBezTo>
                  <a:lnTo>
                    <a:pt x="195947" y="1175657"/>
                  </a:lnTo>
                  <a:cubicBezTo>
                    <a:pt x="87728" y="1175657"/>
                    <a:pt x="0" y="1087929"/>
                    <a:pt x="0" y="979710"/>
                  </a:cubicBezTo>
                  <a:lnTo>
                    <a:pt x="0" y="195947"/>
                  </a:lnTo>
                  <a:cubicBezTo>
                    <a:pt x="0" y="87728"/>
                    <a:pt x="87728" y="0"/>
                    <a:pt x="195947" y="0"/>
                  </a:cubicBezTo>
                  <a:close/>
                </a:path>
              </a:pathLst>
            </a:custGeom>
          </p:spPr>
        </p:pic>
        <p:sp>
          <p:nvSpPr>
            <p:cNvPr id="41" name="文本框 40"/>
            <p:cNvSpPr txBox="1"/>
            <p:nvPr/>
          </p:nvSpPr>
          <p:spPr>
            <a:xfrm>
              <a:off x="1767296" y="2147733"/>
              <a:ext cx="2888116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solidFill>
                    <a:srgbClr val="505945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一、方法得当，讲解到位</a:t>
              </a: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1738824" y="3166043"/>
              <a:ext cx="2888116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solidFill>
                    <a:srgbClr val="505945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二、示范完整，动作到位</a:t>
              </a: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739536" y="4240382"/>
              <a:ext cx="2887345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>
                  <a:solidFill>
                    <a:srgbClr val="505945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三、结合运用，激发创新</a:t>
              </a:r>
            </a:p>
          </p:txBody>
        </p:sp>
      </p:grpSp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344" t="48776" r="34174" b="34081"/>
          <a:stretch>
            <a:fillRect/>
          </a:stretch>
        </p:blipFill>
        <p:spPr>
          <a:xfrm>
            <a:off x="1061764" y="2888990"/>
            <a:ext cx="645419" cy="645419"/>
          </a:xfrm>
          <a:custGeom>
            <a:avLst/>
            <a:gdLst>
              <a:gd name="connsiteX0" fmla="*/ 195947 w 1175657"/>
              <a:gd name="connsiteY0" fmla="*/ 0 h 1175657"/>
              <a:gd name="connsiteX1" fmla="*/ 979710 w 1175657"/>
              <a:gd name="connsiteY1" fmla="*/ 0 h 1175657"/>
              <a:gd name="connsiteX2" fmla="*/ 1175657 w 1175657"/>
              <a:gd name="connsiteY2" fmla="*/ 195947 h 1175657"/>
              <a:gd name="connsiteX3" fmla="*/ 1175657 w 1175657"/>
              <a:gd name="connsiteY3" fmla="*/ 979710 h 1175657"/>
              <a:gd name="connsiteX4" fmla="*/ 979710 w 1175657"/>
              <a:gd name="connsiteY4" fmla="*/ 1175657 h 1175657"/>
              <a:gd name="connsiteX5" fmla="*/ 195947 w 1175657"/>
              <a:gd name="connsiteY5" fmla="*/ 1175657 h 1175657"/>
              <a:gd name="connsiteX6" fmla="*/ 0 w 1175657"/>
              <a:gd name="connsiteY6" fmla="*/ 979710 h 1175657"/>
              <a:gd name="connsiteX7" fmla="*/ 0 w 1175657"/>
              <a:gd name="connsiteY7" fmla="*/ 195947 h 1175657"/>
              <a:gd name="connsiteX8" fmla="*/ 195947 w 1175657"/>
              <a:gd name="connsiteY8" fmla="*/ 0 h 117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5657" h="1175657">
                <a:moveTo>
                  <a:pt x="195947" y="0"/>
                </a:moveTo>
                <a:lnTo>
                  <a:pt x="979710" y="0"/>
                </a:lnTo>
                <a:cubicBezTo>
                  <a:pt x="1087929" y="0"/>
                  <a:pt x="1175657" y="87728"/>
                  <a:pt x="1175657" y="195947"/>
                </a:cubicBezTo>
                <a:lnTo>
                  <a:pt x="1175657" y="979710"/>
                </a:lnTo>
                <a:cubicBezTo>
                  <a:pt x="1175657" y="1087929"/>
                  <a:pt x="1087929" y="1175657"/>
                  <a:pt x="979710" y="1175657"/>
                </a:cubicBezTo>
                <a:lnTo>
                  <a:pt x="195947" y="1175657"/>
                </a:lnTo>
                <a:cubicBezTo>
                  <a:pt x="87728" y="1175657"/>
                  <a:pt x="0" y="1087929"/>
                  <a:pt x="0" y="979710"/>
                </a:cubicBezTo>
                <a:lnTo>
                  <a:pt x="0" y="195947"/>
                </a:lnTo>
                <a:cubicBezTo>
                  <a:pt x="0" y="87728"/>
                  <a:pt x="87728" y="0"/>
                  <a:pt x="195947" y="0"/>
                </a:cubicBezTo>
                <a:close/>
              </a:path>
            </a:pathLst>
          </a:custGeom>
        </p:spPr>
      </p:pic>
      <p:pic>
        <p:nvPicPr>
          <p:cNvPr id="54" name="图片 5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344" t="48776" r="34174" b="34081"/>
          <a:stretch>
            <a:fillRect/>
          </a:stretch>
        </p:blipFill>
        <p:spPr>
          <a:xfrm>
            <a:off x="1052186" y="3935172"/>
            <a:ext cx="645419" cy="645419"/>
          </a:xfrm>
          <a:custGeom>
            <a:avLst/>
            <a:gdLst>
              <a:gd name="connsiteX0" fmla="*/ 195947 w 1175657"/>
              <a:gd name="connsiteY0" fmla="*/ 0 h 1175657"/>
              <a:gd name="connsiteX1" fmla="*/ 979710 w 1175657"/>
              <a:gd name="connsiteY1" fmla="*/ 0 h 1175657"/>
              <a:gd name="connsiteX2" fmla="*/ 1175657 w 1175657"/>
              <a:gd name="connsiteY2" fmla="*/ 195947 h 1175657"/>
              <a:gd name="connsiteX3" fmla="*/ 1175657 w 1175657"/>
              <a:gd name="connsiteY3" fmla="*/ 979710 h 1175657"/>
              <a:gd name="connsiteX4" fmla="*/ 979710 w 1175657"/>
              <a:gd name="connsiteY4" fmla="*/ 1175657 h 1175657"/>
              <a:gd name="connsiteX5" fmla="*/ 195947 w 1175657"/>
              <a:gd name="connsiteY5" fmla="*/ 1175657 h 1175657"/>
              <a:gd name="connsiteX6" fmla="*/ 0 w 1175657"/>
              <a:gd name="connsiteY6" fmla="*/ 979710 h 1175657"/>
              <a:gd name="connsiteX7" fmla="*/ 0 w 1175657"/>
              <a:gd name="connsiteY7" fmla="*/ 195947 h 1175657"/>
              <a:gd name="connsiteX8" fmla="*/ 195947 w 1175657"/>
              <a:gd name="connsiteY8" fmla="*/ 0 h 117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5657" h="1175657">
                <a:moveTo>
                  <a:pt x="195947" y="0"/>
                </a:moveTo>
                <a:lnTo>
                  <a:pt x="979710" y="0"/>
                </a:lnTo>
                <a:cubicBezTo>
                  <a:pt x="1087929" y="0"/>
                  <a:pt x="1175657" y="87728"/>
                  <a:pt x="1175657" y="195947"/>
                </a:cubicBezTo>
                <a:lnTo>
                  <a:pt x="1175657" y="979710"/>
                </a:lnTo>
                <a:cubicBezTo>
                  <a:pt x="1175657" y="1087929"/>
                  <a:pt x="1087929" y="1175657"/>
                  <a:pt x="979710" y="1175657"/>
                </a:cubicBezTo>
                <a:lnTo>
                  <a:pt x="195947" y="1175657"/>
                </a:lnTo>
                <a:cubicBezTo>
                  <a:pt x="87728" y="1175657"/>
                  <a:pt x="0" y="1087929"/>
                  <a:pt x="0" y="979710"/>
                </a:cubicBezTo>
                <a:lnTo>
                  <a:pt x="0" y="195947"/>
                </a:lnTo>
                <a:cubicBezTo>
                  <a:pt x="0" y="87728"/>
                  <a:pt x="87728" y="0"/>
                  <a:pt x="195947" y="0"/>
                </a:cubicBezTo>
                <a:close/>
              </a:path>
            </a:pathLst>
          </a:cu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图片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834" t="59926" r="1235" b="23406"/>
          <a:stretch>
            <a:fillRect/>
          </a:stretch>
        </p:blipFill>
        <p:spPr>
          <a:xfrm>
            <a:off x="5118244" y="298542"/>
            <a:ext cx="1853912" cy="1720758"/>
          </a:xfrm>
          <a:custGeom>
            <a:avLst/>
            <a:gdLst>
              <a:gd name="connsiteX0" fmla="*/ 2298700 w 2298700"/>
              <a:gd name="connsiteY0" fmla="*/ 0 h 2133600"/>
              <a:gd name="connsiteX1" fmla="*/ 2298700 w 2298700"/>
              <a:gd name="connsiteY1" fmla="*/ 1824206 h 2133600"/>
              <a:gd name="connsiteX2" fmla="*/ 1987139 w 2298700"/>
              <a:gd name="connsiteY2" fmla="*/ 1801419 h 2133600"/>
              <a:gd name="connsiteX3" fmla="*/ 1962843 w 2298700"/>
              <a:gd name="connsiteY3" fmla="*/ 2133600 h 2133600"/>
              <a:gd name="connsiteX4" fmla="*/ 455175 w 2298700"/>
              <a:gd name="connsiteY4" fmla="*/ 2133600 h 2133600"/>
              <a:gd name="connsiteX5" fmla="*/ 483788 w 2298700"/>
              <a:gd name="connsiteY5" fmla="*/ 1742398 h 2133600"/>
              <a:gd name="connsiteX6" fmla="*/ 0 w 2298700"/>
              <a:gd name="connsiteY6" fmla="*/ 1707013 h 2133600"/>
              <a:gd name="connsiteX7" fmla="*/ 0 w 2298700"/>
              <a:gd name="connsiteY7" fmla="*/ 0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8700" h="2133600">
                <a:moveTo>
                  <a:pt x="2298700" y="0"/>
                </a:moveTo>
                <a:lnTo>
                  <a:pt x="2298700" y="1824206"/>
                </a:lnTo>
                <a:lnTo>
                  <a:pt x="1987139" y="1801419"/>
                </a:lnTo>
                <a:lnTo>
                  <a:pt x="1962843" y="2133600"/>
                </a:lnTo>
                <a:lnTo>
                  <a:pt x="455175" y="2133600"/>
                </a:lnTo>
                <a:lnTo>
                  <a:pt x="483788" y="1742398"/>
                </a:lnTo>
                <a:lnTo>
                  <a:pt x="0" y="1707013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4" name="椭圆 23"/>
          <p:cNvSpPr/>
          <p:nvPr/>
        </p:nvSpPr>
        <p:spPr>
          <a:xfrm>
            <a:off x="4152900" y="1803400"/>
            <a:ext cx="3886200" cy="38862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4F744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4413250" y="2063750"/>
            <a:ext cx="3365500" cy="3365500"/>
          </a:xfrm>
          <a:prstGeom prst="ellipse">
            <a:avLst/>
          </a:prstGeom>
          <a:noFill/>
          <a:ln w="38100">
            <a:solidFill>
              <a:srgbClr val="4F744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4744085" y="2542540"/>
            <a:ext cx="2601595" cy="1861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1500" b="1" dirty="0">
                <a:solidFill>
                  <a:srgbClr val="505945"/>
                </a:solidFill>
                <a:latin typeface="腾祥范笑歌楷书简" panose="01010104010101010101" pitchFamily="2" charset="-122"/>
                <a:ea typeface="腾祥范笑歌楷书简" panose="01010104010101010101" pitchFamily="2" charset="-122"/>
              </a:rPr>
              <a:t>壹</a:t>
            </a:r>
            <a:endParaRPr lang="en-US" altLang="zh-CN" sz="11500" b="1" dirty="0">
              <a:solidFill>
                <a:srgbClr val="505945"/>
              </a:solidFill>
              <a:latin typeface="腾祥范笑歌楷书简" panose="01010104010101010101" pitchFamily="2" charset="-122"/>
              <a:ea typeface="腾祥范笑歌楷书简" panose="01010104010101010101" pitchFamily="2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4744085" y="4145915"/>
            <a:ext cx="28460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rgbClr val="50594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方法得当，讲解到位</a:t>
            </a:r>
            <a:endParaRPr lang="zh-CN" altLang="en-US" sz="2000" b="1" dirty="0">
              <a:solidFill>
                <a:srgbClr val="505945"/>
              </a:solidFill>
              <a:latin typeface="隶书" panose="02010509060101010101" pitchFamily="49" charset="-122"/>
              <a:ea typeface="隶书" panose="02010509060101010101" pitchFamily="49" charset="-122"/>
              <a:sym typeface="+mn-ea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3700" y="387629"/>
            <a:ext cx="11417300" cy="6243935"/>
            <a:chOff x="393700" y="387629"/>
            <a:chExt cx="11417300" cy="6243935"/>
          </a:xfrm>
        </p:grpSpPr>
        <p:sp>
          <p:nvSpPr>
            <p:cNvPr id="3" name="矩形: 圆角 2"/>
            <p:cNvSpPr/>
            <p:nvPr/>
          </p:nvSpPr>
          <p:spPr>
            <a:xfrm>
              <a:off x="393700" y="387629"/>
              <a:ext cx="11417300" cy="6243935"/>
            </a:xfrm>
            <a:prstGeom prst="roundRect">
              <a:avLst>
                <a:gd name="adj" fmla="val 11561"/>
              </a:avLst>
            </a:prstGeom>
            <a:solidFill>
              <a:srgbClr val="FFFFFF">
                <a:alpha val="8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n>
                  <a:solidFill>
                    <a:schemeClr val="bg1">
                      <a:lumMod val="65000"/>
                    </a:schemeClr>
                  </a:solidFill>
                </a:ln>
              </a:endParaRPr>
            </a:p>
          </p:txBody>
        </p:sp>
        <p:sp>
          <p:nvSpPr>
            <p:cNvPr id="4" name="矩形: 圆角 3"/>
            <p:cNvSpPr/>
            <p:nvPr/>
          </p:nvSpPr>
          <p:spPr>
            <a:xfrm>
              <a:off x="660400" y="640648"/>
              <a:ext cx="10845800" cy="5699899"/>
            </a:xfrm>
            <a:prstGeom prst="roundRect">
              <a:avLst>
                <a:gd name="adj" fmla="val 11561"/>
              </a:avLst>
            </a:prstGeom>
            <a:noFill/>
            <a:ln w="19050">
              <a:solidFill>
                <a:srgbClr val="4F744C"/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rgbClr val="869B5B"/>
                  </a:solidFill>
                </a:ln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968678" y="817852"/>
              <a:ext cx="3322955" cy="916358"/>
              <a:chOff x="968678" y="908164"/>
              <a:chExt cx="3322955" cy="916358"/>
            </a:xfrm>
          </p:grpSpPr>
          <p:cxnSp>
            <p:nvCxnSpPr>
              <p:cNvPr id="6" name="直接连接符 5"/>
              <p:cNvCxnSpPr/>
              <p:nvPr/>
            </p:nvCxnSpPr>
            <p:spPr>
              <a:xfrm>
                <a:off x="1126721" y="1545992"/>
                <a:ext cx="2508300" cy="0"/>
              </a:xfrm>
              <a:prstGeom prst="line">
                <a:avLst/>
              </a:prstGeom>
              <a:ln w="9525">
                <a:solidFill>
                  <a:srgbClr val="4F744C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68678" y="908164"/>
                <a:ext cx="513503" cy="820077"/>
              </a:xfrm>
              <a:custGeom>
                <a:avLst/>
                <a:gdLst>
                  <a:gd name="connsiteX0" fmla="*/ 411914 w 3009999"/>
                  <a:gd name="connsiteY0" fmla="*/ 3365052 h 4807043"/>
                  <a:gd name="connsiteX1" fmla="*/ 401965 w 3009999"/>
                  <a:gd name="connsiteY1" fmla="*/ 3464490 h 4807043"/>
                  <a:gd name="connsiteX2" fmla="*/ 443291 w 3009999"/>
                  <a:gd name="connsiteY2" fmla="*/ 3739912 h 4807043"/>
                  <a:gd name="connsiteX3" fmla="*/ 460764 w 3009999"/>
                  <a:gd name="connsiteY3" fmla="*/ 3784597 h 4807043"/>
                  <a:gd name="connsiteX4" fmla="*/ 404333 w 3009999"/>
                  <a:gd name="connsiteY4" fmla="*/ 3784597 h 4807043"/>
                  <a:gd name="connsiteX5" fmla="*/ 404333 w 3009999"/>
                  <a:gd name="connsiteY5" fmla="*/ 4653825 h 4807043"/>
                  <a:gd name="connsiteX6" fmla="*/ 1706084 w 3009999"/>
                  <a:gd name="connsiteY6" fmla="*/ 4653825 h 4807043"/>
                  <a:gd name="connsiteX7" fmla="*/ 1711751 w 3009999"/>
                  <a:gd name="connsiteY7" fmla="*/ 4661252 h 4807043"/>
                  <a:gd name="connsiteX8" fmla="*/ 1723010 w 3009999"/>
                  <a:gd name="connsiteY8" fmla="*/ 4653825 h 4807043"/>
                  <a:gd name="connsiteX9" fmla="*/ 2355244 w 3009999"/>
                  <a:gd name="connsiteY9" fmla="*/ 4653825 h 4807043"/>
                  <a:gd name="connsiteX10" fmla="*/ 2355244 w 3009999"/>
                  <a:gd name="connsiteY10" fmla="*/ 3784597 h 4807043"/>
                  <a:gd name="connsiteX11" fmla="*/ 2181563 w 3009999"/>
                  <a:gd name="connsiteY11" fmla="*/ 3784597 h 4807043"/>
                  <a:gd name="connsiteX12" fmla="*/ 2199037 w 3009999"/>
                  <a:gd name="connsiteY12" fmla="*/ 3739912 h 4807043"/>
                  <a:gd name="connsiteX13" fmla="*/ 2240362 w 3009999"/>
                  <a:gd name="connsiteY13" fmla="*/ 3464490 h 4807043"/>
                  <a:gd name="connsiteX14" fmla="*/ 2230415 w 3009999"/>
                  <a:gd name="connsiteY14" fmla="*/ 3365052 h 4807043"/>
                  <a:gd name="connsiteX15" fmla="*/ 2221689 w 3009999"/>
                  <a:gd name="connsiteY15" fmla="*/ 3452273 h 4807043"/>
                  <a:gd name="connsiteX16" fmla="*/ 2107288 w 3009999"/>
                  <a:gd name="connsiteY16" fmla="*/ 3745877 h 4807043"/>
                  <a:gd name="connsiteX17" fmla="*/ 2079269 w 3009999"/>
                  <a:gd name="connsiteY17" fmla="*/ 3784597 h 4807043"/>
                  <a:gd name="connsiteX18" fmla="*/ 563060 w 3009999"/>
                  <a:gd name="connsiteY18" fmla="*/ 3784597 h 4807043"/>
                  <a:gd name="connsiteX19" fmla="*/ 535042 w 3009999"/>
                  <a:gd name="connsiteY19" fmla="*/ 3745877 h 4807043"/>
                  <a:gd name="connsiteX20" fmla="*/ 420641 w 3009999"/>
                  <a:gd name="connsiteY20" fmla="*/ 3452273 h 4807043"/>
                  <a:gd name="connsiteX21" fmla="*/ 0 w 3009999"/>
                  <a:gd name="connsiteY21" fmla="*/ 0 h 4807043"/>
                  <a:gd name="connsiteX22" fmla="*/ 3009999 w 3009999"/>
                  <a:gd name="connsiteY22" fmla="*/ 0 h 4807043"/>
                  <a:gd name="connsiteX23" fmla="*/ 3009999 w 3009999"/>
                  <a:gd name="connsiteY23" fmla="*/ 4807043 h 4807043"/>
                  <a:gd name="connsiteX24" fmla="*/ 0 w 3009999"/>
                  <a:gd name="connsiteY24" fmla="*/ 4807043 h 4807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009999" h="4807043">
                    <a:moveTo>
                      <a:pt x="411914" y="3365052"/>
                    </a:moveTo>
                    <a:lnTo>
                      <a:pt x="401965" y="3464490"/>
                    </a:lnTo>
                    <a:cubicBezTo>
                      <a:pt x="401965" y="3560400"/>
                      <a:pt x="416433" y="3652906"/>
                      <a:pt x="443291" y="3739912"/>
                    </a:cubicBezTo>
                    <a:lnTo>
                      <a:pt x="460764" y="3784597"/>
                    </a:lnTo>
                    <a:lnTo>
                      <a:pt x="404333" y="3784597"/>
                    </a:lnTo>
                    <a:lnTo>
                      <a:pt x="404333" y="4653825"/>
                    </a:lnTo>
                    <a:lnTo>
                      <a:pt x="1706084" y="4653825"/>
                    </a:lnTo>
                    <a:lnTo>
                      <a:pt x="1711751" y="4661252"/>
                    </a:lnTo>
                    <a:lnTo>
                      <a:pt x="1723010" y="4653825"/>
                    </a:lnTo>
                    <a:lnTo>
                      <a:pt x="2355244" y="4653825"/>
                    </a:lnTo>
                    <a:lnTo>
                      <a:pt x="2355244" y="3784597"/>
                    </a:lnTo>
                    <a:lnTo>
                      <a:pt x="2181563" y="3784597"/>
                    </a:lnTo>
                    <a:lnTo>
                      <a:pt x="2199037" y="3739912"/>
                    </a:lnTo>
                    <a:cubicBezTo>
                      <a:pt x="2225894" y="3652906"/>
                      <a:pt x="2240362" y="3560400"/>
                      <a:pt x="2240362" y="3464490"/>
                    </a:cubicBezTo>
                    <a:lnTo>
                      <a:pt x="2230415" y="3365052"/>
                    </a:lnTo>
                    <a:lnTo>
                      <a:pt x="2221689" y="3452273"/>
                    </a:lnTo>
                    <a:cubicBezTo>
                      <a:pt x="2200261" y="3557785"/>
                      <a:pt x="2161026" y="3656762"/>
                      <a:pt x="2107288" y="3745877"/>
                    </a:cubicBezTo>
                    <a:lnTo>
                      <a:pt x="2079269" y="3784597"/>
                    </a:lnTo>
                    <a:lnTo>
                      <a:pt x="563060" y="3784597"/>
                    </a:lnTo>
                    <a:lnTo>
                      <a:pt x="535042" y="3745877"/>
                    </a:lnTo>
                    <a:cubicBezTo>
                      <a:pt x="481303" y="3656762"/>
                      <a:pt x="442069" y="3557785"/>
                      <a:pt x="420641" y="3452273"/>
                    </a:cubicBezTo>
                    <a:close/>
                    <a:moveTo>
                      <a:pt x="0" y="0"/>
                    </a:moveTo>
                    <a:lnTo>
                      <a:pt x="3009999" y="0"/>
                    </a:lnTo>
                    <a:lnTo>
                      <a:pt x="3009999" y="4807043"/>
                    </a:lnTo>
                    <a:lnTo>
                      <a:pt x="0" y="4807043"/>
                    </a:lnTo>
                    <a:close/>
                  </a:path>
                </a:pathLst>
              </a:custGeom>
            </p:spPr>
          </p:pic>
          <p:sp>
            <p:nvSpPr>
              <p:cNvPr id="8" name="文本框 7"/>
              <p:cNvSpPr txBox="1"/>
              <p:nvPr/>
            </p:nvSpPr>
            <p:spPr>
              <a:xfrm>
                <a:off x="1330628" y="1147559"/>
                <a:ext cx="2961005" cy="676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dirty="0">
                    <a:solidFill>
                      <a:srgbClr val="505945"/>
                    </a:solidFill>
                    <a:latin typeface="隶书" panose="02010509060101010101" pitchFamily="49" charset="-122"/>
                    <a:ea typeface="隶书" panose="02010509060101010101" pitchFamily="49" charset="-122"/>
                  </a:rPr>
                  <a:t>一、方法得当，讲解到位</a:t>
                </a:r>
              </a:p>
            </p:txBody>
          </p:sp>
        </p:grpSp>
      </p:grpSp>
      <p:cxnSp>
        <p:nvCxnSpPr>
          <p:cNvPr id="9" name="直接连接符 8"/>
          <p:cNvCxnSpPr/>
          <p:nvPr/>
        </p:nvCxnSpPr>
        <p:spPr>
          <a:xfrm>
            <a:off x="5936725" y="1637929"/>
            <a:ext cx="0" cy="4117412"/>
          </a:xfrm>
          <a:prstGeom prst="line">
            <a:avLst/>
          </a:prstGeom>
          <a:ln w="19050" cap="rnd">
            <a:solidFill>
              <a:srgbClr val="50594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3"/>
          <p:cNvSpPr txBox="1"/>
          <p:nvPr/>
        </p:nvSpPr>
        <p:spPr>
          <a:xfrm>
            <a:off x="6391486" y="2400494"/>
            <a:ext cx="3999782" cy="236347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50000"/>
              </a:lnSpc>
              <a:spcBef>
                <a:spcPct val="20000"/>
              </a:spcBef>
              <a:defRPr/>
            </a:pPr>
            <a:r>
              <a:rPr sz="2400" dirty="0">
                <a:solidFill>
                  <a:srgbClr val="33342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1.讲解要首先抓住教材关键，突出重点、难点。</a:t>
            </a:r>
          </a:p>
          <a:p>
            <a:pPr defTabSz="1216660">
              <a:lnSpc>
                <a:spcPct val="150000"/>
              </a:lnSpc>
              <a:spcBef>
                <a:spcPct val="20000"/>
              </a:spcBef>
              <a:defRPr/>
            </a:pPr>
            <a:r>
              <a:rPr sz="2400" dirty="0">
                <a:solidFill>
                  <a:srgbClr val="33342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2.讲解要准确精炼、</a:t>
            </a:r>
            <a:r>
              <a:rPr sz="2400" dirty="0" smtClean="0">
                <a:solidFill>
                  <a:srgbClr val="33342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生动形象</a:t>
            </a:r>
            <a:endParaRPr sz="2400" dirty="0">
              <a:solidFill>
                <a:srgbClr val="33342F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defTabSz="1216660">
              <a:lnSpc>
                <a:spcPct val="150000"/>
              </a:lnSpc>
              <a:spcBef>
                <a:spcPct val="20000"/>
              </a:spcBef>
              <a:defRPr/>
            </a:pPr>
            <a:r>
              <a:rPr sz="2400" dirty="0">
                <a:solidFill>
                  <a:srgbClr val="33342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3.讲解形式要多样化。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91486" y="3968053"/>
            <a:ext cx="3999782" cy="36893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altLang="en-US" sz="1600" dirty="0">
                <a:solidFill>
                  <a:srgbClr val="33342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endParaRPr lang="en-US" altLang="zh-CN" sz="1600" dirty="0">
              <a:solidFill>
                <a:srgbClr val="33342F"/>
              </a:solidFill>
              <a:latin typeface="隶书" panose="02010509060101010101" pitchFamily="49" charset="-122"/>
              <a:ea typeface="隶书" panose="02010509060101010101" pitchFamily="49" charset="-122"/>
              <a:cs typeface="+mn-ea"/>
              <a:sym typeface="Calibri" panose="020F050202020403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331259" y="1764333"/>
            <a:ext cx="4343393" cy="3940208"/>
          </a:xfrm>
          <a:prstGeom prst="rect">
            <a:avLst/>
          </a:prstGeom>
          <a:noFill/>
          <a:ln w="19050">
            <a:solidFill>
              <a:srgbClr val="505945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02" t="51653" b="-242"/>
          <a:stretch>
            <a:fillRect/>
          </a:stretch>
        </p:blipFill>
        <p:spPr>
          <a:xfrm>
            <a:off x="1444901" y="1891333"/>
            <a:ext cx="4141508" cy="3692715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图片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834" t="59926" r="1235" b="23406"/>
          <a:stretch>
            <a:fillRect/>
          </a:stretch>
        </p:blipFill>
        <p:spPr>
          <a:xfrm>
            <a:off x="5118244" y="298542"/>
            <a:ext cx="1853912" cy="1720758"/>
          </a:xfrm>
          <a:custGeom>
            <a:avLst/>
            <a:gdLst>
              <a:gd name="connsiteX0" fmla="*/ 2298700 w 2298700"/>
              <a:gd name="connsiteY0" fmla="*/ 0 h 2133600"/>
              <a:gd name="connsiteX1" fmla="*/ 2298700 w 2298700"/>
              <a:gd name="connsiteY1" fmla="*/ 1824206 h 2133600"/>
              <a:gd name="connsiteX2" fmla="*/ 1987139 w 2298700"/>
              <a:gd name="connsiteY2" fmla="*/ 1801419 h 2133600"/>
              <a:gd name="connsiteX3" fmla="*/ 1962843 w 2298700"/>
              <a:gd name="connsiteY3" fmla="*/ 2133600 h 2133600"/>
              <a:gd name="connsiteX4" fmla="*/ 455175 w 2298700"/>
              <a:gd name="connsiteY4" fmla="*/ 2133600 h 2133600"/>
              <a:gd name="connsiteX5" fmla="*/ 483788 w 2298700"/>
              <a:gd name="connsiteY5" fmla="*/ 1742398 h 2133600"/>
              <a:gd name="connsiteX6" fmla="*/ 0 w 2298700"/>
              <a:gd name="connsiteY6" fmla="*/ 1707013 h 2133600"/>
              <a:gd name="connsiteX7" fmla="*/ 0 w 2298700"/>
              <a:gd name="connsiteY7" fmla="*/ 0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8700" h="2133600">
                <a:moveTo>
                  <a:pt x="2298700" y="0"/>
                </a:moveTo>
                <a:lnTo>
                  <a:pt x="2298700" y="1824206"/>
                </a:lnTo>
                <a:lnTo>
                  <a:pt x="1987139" y="1801419"/>
                </a:lnTo>
                <a:lnTo>
                  <a:pt x="1962843" y="2133600"/>
                </a:lnTo>
                <a:lnTo>
                  <a:pt x="455175" y="2133600"/>
                </a:lnTo>
                <a:lnTo>
                  <a:pt x="483788" y="1742398"/>
                </a:lnTo>
                <a:lnTo>
                  <a:pt x="0" y="1707013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4" name="椭圆 23"/>
          <p:cNvSpPr/>
          <p:nvPr/>
        </p:nvSpPr>
        <p:spPr>
          <a:xfrm>
            <a:off x="4152900" y="1803400"/>
            <a:ext cx="3886200" cy="38862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4F744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4413250" y="2063750"/>
            <a:ext cx="3365500" cy="3365500"/>
          </a:xfrm>
          <a:prstGeom prst="ellipse">
            <a:avLst/>
          </a:prstGeom>
          <a:noFill/>
          <a:ln w="38100">
            <a:solidFill>
              <a:srgbClr val="4F744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4152900" y="2504234"/>
            <a:ext cx="3784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1500" b="1" dirty="0">
                <a:solidFill>
                  <a:srgbClr val="505945"/>
                </a:solidFill>
                <a:latin typeface="腾祥范笑歌楷书简" panose="01010104010101010101" pitchFamily="2" charset="-122"/>
                <a:ea typeface="腾祥范笑歌楷书简" panose="01010104010101010101" pitchFamily="2" charset="-122"/>
              </a:rPr>
              <a:t>贰</a:t>
            </a:r>
            <a:endParaRPr lang="en-US" altLang="zh-CN" sz="11500" b="1" dirty="0">
              <a:solidFill>
                <a:srgbClr val="505945"/>
              </a:solidFill>
              <a:latin typeface="腾祥范笑歌楷书简" panose="01010104010101010101" pitchFamily="2" charset="-122"/>
              <a:ea typeface="腾祥范笑歌楷书简" panose="01010104010101010101" pitchFamily="2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4413250" y="4072890"/>
            <a:ext cx="35242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rgbClr val="50594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示范完整，动作到位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3700" y="387629"/>
            <a:ext cx="11417300" cy="6243935"/>
            <a:chOff x="393700" y="387629"/>
            <a:chExt cx="11417300" cy="6243935"/>
          </a:xfrm>
        </p:grpSpPr>
        <p:sp>
          <p:nvSpPr>
            <p:cNvPr id="3" name="矩形: 圆角 2"/>
            <p:cNvSpPr/>
            <p:nvPr/>
          </p:nvSpPr>
          <p:spPr>
            <a:xfrm>
              <a:off x="393700" y="387629"/>
              <a:ext cx="11417300" cy="6243935"/>
            </a:xfrm>
            <a:prstGeom prst="roundRect">
              <a:avLst>
                <a:gd name="adj" fmla="val 11561"/>
              </a:avLst>
            </a:prstGeom>
            <a:solidFill>
              <a:srgbClr val="FFFFFF">
                <a:alpha val="8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n>
                  <a:solidFill>
                    <a:schemeClr val="bg1">
                      <a:lumMod val="65000"/>
                    </a:schemeClr>
                  </a:solidFill>
                </a:ln>
              </a:endParaRPr>
            </a:p>
          </p:txBody>
        </p:sp>
        <p:sp>
          <p:nvSpPr>
            <p:cNvPr id="4" name="矩形: 圆角 3"/>
            <p:cNvSpPr/>
            <p:nvPr/>
          </p:nvSpPr>
          <p:spPr>
            <a:xfrm>
              <a:off x="660400" y="640648"/>
              <a:ext cx="10845800" cy="5699899"/>
            </a:xfrm>
            <a:prstGeom prst="roundRect">
              <a:avLst>
                <a:gd name="adj" fmla="val 11561"/>
              </a:avLst>
            </a:prstGeom>
            <a:noFill/>
            <a:ln w="19050">
              <a:solidFill>
                <a:srgbClr val="4F744C"/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rgbClr val="869B5B"/>
                  </a:solidFill>
                </a:ln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968678" y="817852"/>
              <a:ext cx="3322955" cy="820077"/>
              <a:chOff x="968678" y="908164"/>
              <a:chExt cx="3322955" cy="820077"/>
            </a:xfrm>
          </p:grpSpPr>
          <p:cxnSp>
            <p:nvCxnSpPr>
              <p:cNvPr id="6" name="直接连接符 5"/>
              <p:cNvCxnSpPr/>
              <p:nvPr/>
            </p:nvCxnSpPr>
            <p:spPr>
              <a:xfrm>
                <a:off x="1126721" y="1545992"/>
                <a:ext cx="2508300" cy="0"/>
              </a:xfrm>
              <a:prstGeom prst="line">
                <a:avLst/>
              </a:prstGeom>
              <a:ln w="9525">
                <a:solidFill>
                  <a:srgbClr val="4F744C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68678" y="908164"/>
                <a:ext cx="513503" cy="820077"/>
              </a:xfrm>
              <a:custGeom>
                <a:avLst/>
                <a:gdLst>
                  <a:gd name="connsiteX0" fmla="*/ 411914 w 3009999"/>
                  <a:gd name="connsiteY0" fmla="*/ 3365052 h 4807043"/>
                  <a:gd name="connsiteX1" fmla="*/ 401965 w 3009999"/>
                  <a:gd name="connsiteY1" fmla="*/ 3464490 h 4807043"/>
                  <a:gd name="connsiteX2" fmla="*/ 443291 w 3009999"/>
                  <a:gd name="connsiteY2" fmla="*/ 3739912 h 4807043"/>
                  <a:gd name="connsiteX3" fmla="*/ 460764 w 3009999"/>
                  <a:gd name="connsiteY3" fmla="*/ 3784597 h 4807043"/>
                  <a:gd name="connsiteX4" fmla="*/ 404333 w 3009999"/>
                  <a:gd name="connsiteY4" fmla="*/ 3784597 h 4807043"/>
                  <a:gd name="connsiteX5" fmla="*/ 404333 w 3009999"/>
                  <a:gd name="connsiteY5" fmla="*/ 4653825 h 4807043"/>
                  <a:gd name="connsiteX6" fmla="*/ 1706084 w 3009999"/>
                  <a:gd name="connsiteY6" fmla="*/ 4653825 h 4807043"/>
                  <a:gd name="connsiteX7" fmla="*/ 1711751 w 3009999"/>
                  <a:gd name="connsiteY7" fmla="*/ 4661252 h 4807043"/>
                  <a:gd name="connsiteX8" fmla="*/ 1723010 w 3009999"/>
                  <a:gd name="connsiteY8" fmla="*/ 4653825 h 4807043"/>
                  <a:gd name="connsiteX9" fmla="*/ 2355244 w 3009999"/>
                  <a:gd name="connsiteY9" fmla="*/ 4653825 h 4807043"/>
                  <a:gd name="connsiteX10" fmla="*/ 2355244 w 3009999"/>
                  <a:gd name="connsiteY10" fmla="*/ 3784597 h 4807043"/>
                  <a:gd name="connsiteX11" fmla="*/ 2181563 w 3009999"/>
                  <a:gd name="connsiteY11" fmla="*/ 3784597 h 4807043"/>
                  <a:gd name="connsiteX12" fmla="*/ 2199037 w 3009999"/>
                  <a:gd name="connsiteY12" fmla="*/ 3739912 h 4807043"/>
                  <a:gd name="connsiteX13" fmla="*/ 2240362 w 3009999"/>
                  <a:gd name="connsiteY13" fmla="*/ 3464490 h 4807043"/>
                  <a:gd name="connsiteX14" fmla="*/ 2230415 w 3009999"/>
                  <a:gd name="connsiteY14" fmla="*/ 3365052 h 4807043"/>
                  <a:gd name="connsiteX15" fmla="*/ 2221689 w 3009999"/>
                  <a:gd name="connsiteY15" fmla="*/ 3452273 h 4807043"/>
                  <a:gd name="connsiteX16" fmla="*/ 2107288 w 3009999"/>
                  <a:gd name="connsiteY16" fmla="*/ 3745877 h 4807043"/>
                  <a:gd name="connsiteX17" fmla="*/ 2079269 w 3009999"/>
                  <a:gd name="connsiteY17" fmla="*/ 3784597 h 4807043"/>
                  <a:gd name="connsiteX18" fmla="*/ 563060 w 3009999"/>
                  <a:gd name="connsiteY18" fmla="*/ 3784597 h 4807043"/>
                  <a:gd name="connsiteX19" fmla="*/ 535042 w 3009999"/>
                  <a:gd name="connsiteY19" fmla="*/ 3745877 h 4807043"/>
                  <a:gd name="connsiteX20" fmla="*/ 420641 w 3009999"/>
                  <a:gd name="connsiteY20" fmla="*/ 3452273 h 4807043"/>
                  <a:gd name="connsiteX21" fmla="*/ 0 w 3009999"/>
                  <a:gd name="connsiteY21" fmla="*/ 0 h 4807043"/>
                  <a:gd name="connsiteX22" fmla="*/ 3009999 w 3009999"/>
                  <a:gd name="connsiteY22" fmla="*/ 0 h 4807043"/>
                  <a:gd name="connsiteX23" fmla="*/ 3009999 w 3009999"/>
                  <a:gd name="connsiteY23" fmla="*/ 4807043 h 4807043"/>
                  <a:gd name="connsiteX24" fmla="*/ 0 w 3009999"/>
                  <a:gd name="connsiteY24" fmla="*/ 4807043 h 4807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009999" h="4807043">
                    <a:moveTo>
                      <a:pt x="411914" y="3365052"/>
                    </a:moveTo>
                    <a:lnTo>
                      <a:pt x="401965" y="3464490"/>
                    </a:lnTo>
                    <a:cubicBezTo>
                      <a:pt x="401965" y="3560400"/>
                      <a:pt x="416433" y="3652906"/>
                      <a:pt x="443291" y="3739912"/>
                    </a:cubicBezTo>
                    <a:lnTo>
                      <a:pt x="460764" y="3784597"/>
                    </a:lnTo>
                    <a:lnTo>
                      <a:pt x="404333" y="3784597"/>
                    </a:lnTo>
                    <a:lnTo>
                      <a:pt x="404333" y="4653825"/>
                    </a:lnTo>
                    <a:lnTo>
                      <a:pt x="1706084" y="4653825"/>
                    </a:lnTo>
                    <a:lnTo>
                      <a:pt x="1711751" y="4661252"/>
                    </a:lnTo>
                    <a:lnTo>
                      <a:pt x="1723010" y="4653825"/>
                    </a:lnTo>
                    <a:lnTo>
                      <a:pt x="2355244" y="4653825"/>
                    </a:lnTo>
                    <a:lnTo>
                      <a:pt x="2355244" y="3784597"/>
                    </a:lnTo>
                    <a:lnTo>
                      <a:pt x="2181563" y="3784597"/>
                    </a:lnTo>
                    <a:lnTo>
                      <a:pt x="2199037" y="3739912"/>
                    </a:lnTo>
                    <a:cubicBezTo>
                      <a:pt x="2225894" y="3652906"/>
                      <a:pt x="2240362" y="3560400"/>
                      <a:pt x="2240362" y="3464490"/>
                    </a:cubicBezTo>
                    <a:lnTo>
                      <a:pt x="2230415" y="3365052"/>
                    </a:lnTo>
                    <a:lnTo>
                      <a:pt x="2221689" y="3452273"/>
                    </a:lnTo>
                    <a:cubicBezTo>
                      <a:pt x="2200261" y="3557785"/>
                      <a:pt x="2161026" y="3656762"/>
                      <a:pt x="2107288" y="3745877"/>
                    </a:cubicBezTo>
                    <a:lnTo>
                      <a:pt x="2079269" y="3784597"/>
                    </a:lnTo>
                    <a:lnTo>
                      <a:pt x="563060" y="3784597"/>
                    </a:lnTo>
                    <a:lnTo>
                      <a:pt x="535042" y="3745877"/>
                    </a:lnTo>
                    <a:cubicBezTo>
                      <a:pt x="481303" y="3656762"/>
                      <a:pt x="442069" y="3557785"/>
                      <a:pt x="420641" y="3452273"/>
                    </a:cubicBezTo>
                    <a:close/>
                    <a:moveTo>
                      <a:pt x="0" y="0"/>
                    </a:moveTo>
                    <a:lnTo>
                      <a:pt x="3009999" y="0"/>
                    </a:lnTo>
                    <a:lnTo>
                      <a:pt x="3009999" y="4807043"/>
                    </a:lnTo>
                    <a:lnTo>
                      <a:pt x="0" y="4807043"/>
                    </a:lnTo>
                    <a:close/>
                  </a:path>
                </a:pathLst>
              </a:custGeom>
            </p:spPr>
          </p:pic>
          <p:sp>
            <p:nvSpPr>
              <p:cNvPr id="8" name="文本框 7"/>
              <p:cNvSpPr txBox="1"/>
              <p:nvPr/>
            </p:nvSpPr>
            <p:spPr>
              <a:xfrm>
                <a:off x="1330628" y="1147559"/>
                <a:ext cx="2961005" cy="3296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dirty="0">
                    <a:solidFill>
                      <a:srgbClr val="505945"/>
                    </a:solidFill>
                    <a:latin typeface="隶书" panose="02010509060101010101" pitchFamily="49" charset="-122"/>
                    <a:ea typeface="隶书" panose="02010509060101010101" pitchFamily="49" charset="-122"/>
                  </a:rPr>
                  <a:t>二、示范完整，动作到位</a:t>
                </a:r>
              </a:p>
            </p:txBody>
          </p:sp>
        </p:grpSp>
      </p:grpSp>
      <p:cxnSp>
        <p:nvCxnSpPr>
          <p:cNvPr id="9" name="直接连接符 8"/>
          <p:cNvCxnSpPr/>
          <p:nvPr/>
        </p:nvCxnSpPr>
        <p:spPr>
          <a:xfrm>
            <a:off x="5936725" y="1637929"/>
            <a:ext cx="0" cy="4117412"/>
          </a:xfrm>
          <a:prstGeom prst="line">
            <a:avLst/>
          </a:prstGeom>
          <a:ln w="19050" cap="rnd">
            <a:solidFill>
              <a:srgbClr val="50594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3"/>
          <p:cNvSpPr txBox="1"/>
          <p:nvPr/>
        </p:nvSpPr>
        <p:spPr>
          <a:xfrm>
            <a:off x="6391486" y="2400494"/>
            <a:ext cx="3999782" cy="180911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50000"/>
              </a:lnSpc>
              <a:spcBef>
                <a:spcPct val="20000"/>
              </a:spcBef>
              <a:defRPr/>
            </a:pPr>
            <a:r>
              <a:rPr sz="2400" dirty="0">
                <a:solidFill>
                  <a:srgbClr val="33342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1.示范目的要明确。</a:t>
            </a:r>
          </a:p>
          <a:p>
            <a:pPr defTabSz="1216660">
              <a:lnSpc>
                <a:spcPct val="150000"/>
              </a:lnSpc>
              <a:spcBef>
                <a:spcPct val="20000"/>
              </a:spcBef>
              <a:defRPr/>
            </a:pPr>
            <a:r>
              <a:rPr sz="2400" dirty="0">
                <a:solidFill>
                  <a:srgbClr val="33342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2.示范的位置、方向要正确</a:t>
            </a:r>
          </a:p>
          <a:p>
            <a:pPr defTabSz="1216660">
              <a:lnSpc>
                <a:spcPct val="150000"/>
              </a:lnSpc>
              <a:spcBef>
                <a:spcPct val="20000"/>
              </a:spcBef>
              <a:defRPr/>
            </a:pPr>
            <a:r>
              <a:rPr sz="2400" dirty="0">
                <a:solidFill>
                  <a:srgbClr val="33342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3.示范的形式要多样化。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91486" y="3968053"/>
            <a:ext cx="3999782" cy="36893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altLang="en-US" sz="1600" dirty="0">
                <a:solidFill>
                  <a:srgbClr val="33342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endParaRPr lang="en-US" altLang="zh-CN" sz="1600" dirty="0">
              <a:solidFill>
                <a:srgbClr val="33342F"/>
              </a:solidFill>
              <a:latin typeface="隶书" panose="02010509060101010101" pitchFamily="49" charset="-122"/>
              <a:ea typeface="隶书" panose="02010509060101010101" pitchFamily="49" charset="-122"/>
              <a:cs typeface="+mn-ea"/>
              <a:sym typeface="Calibri" panose="020F050202020403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331259" y="1764333"/>
            <a:ext cx="4343393" cy="3940208"/>
          </a:xfrm>
          <a:prstGeom prst="rect">
            <a:avLst/>
          </a:prstGeom>
          <a:noFill/>
          <a:ln w="19050">
            <a:solidFill>
              <a:srgbClr val="505945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02" t="51653" b="-242"/>
          <a:stretch>
            <a:fillRect/>
          </a:stretch>
        </p:blipFill>
        <p:spPr>
          <a:xfrm>
            <a:off x="1444901" y="1891333"/>
            <a:ext cx="4141508" cy="3692715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图片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834" t="59926" r="1235" b="23406"/>
          <a:stretch>
            <a:fillRect/>
          </a:stretch>
        </p:blipFill>
        <p:spPr>
          <a:xfrm>
            <a:off x="5118244" y="298542"/>
            <a:ext cx="1853912" cy="1720758"/>
          </a:xfrm>
          <a:custGeom>
            <a:avLst/>
            <a:gdLst>
              <a:gd name="connsiteX0" fmla="*/ 2298700 w 2298700"/>
              <a:gd name="connsiteY0" fmla="*/ 0 h 2133600"/>
              <a:gd name="connsiteX1" fmla="*/ 2298700 w 2298700"/>
              <a:gd name="connsiteY1" fmla="*/ 1824206 h 2133600"/>
              <a:gd name="connsiteX2" fmla="*/ 1987139 w 2298700"/>
              <a:gd name="connsiteY2" fmla="*/ 1801419 h 2133600"/>
              <a:gd name="connsiteX3" fmla="*/ 1962843 w 2298700"/>
              <a:gd name="connsiteY3" fmla="*/ 2133600 h 2133600"/>
              <a:gd name="connsiteX4" fmla="*/ 455175 w 2298700"/>
              <a:gd name="connsiteY4" fmla="*/ 2133600 h 2133600"/>
              <a:gd name="connsiteX5" fmla="*/ 483788 w 2298700"/>
              <a:gd name="connsiteY5" fmla="*/ 1742398 h 2133600"/>
              <a:gd name="connsiteX6" fmla="*/ 0 w 2298700"/>
              <a:gd name="connsiteY6" fmla="*/ 1707013 h 2133600"/>
              <a:gd name="connsiteX7" fmla="*/ 0 w 2298700"/>
              <a:gd name="connsiteY7" fmla="*/ 0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8700" h="2133600">
                <a:moveTo>
                  <a:pt x="2298700" y="0"/>
                </a:moveTo>
                <a:lnTo>
                  <a:pt x="2298700" y="1824206"/>
                </a:lnTo>
                <a:lnTo>
                  <a:pt x="1987139" y="1801419"/>
                </a:lnTo>
                <a:lnTo>
                  <a:pt x="1962843" y="2133600"/>
                </a:lnTo>
                <a:lnTo>
                  <a:pt x="455175" y="2133600"/>
                </a:lnTo>
                <a:lnTo>
                  <a:pt x="483788" y="1742398"/>
                </a:lnTo>
                <a:lnTo>
                  <a:pt x="0" y="1707013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4" name="椭圆 23"/>
          <p:cNvSpPr/>
          <p:nvPr/>
        </p:nvSpPr>
        <p:spPr>
          <a:xfrm>
            <a:off x="4152900" y="1803400"/>
            <a:ext cx="3886200" cy="38862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4F744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4413250" y="2063750"/>
            <a:ext cx="3365500" cy="3365500"/>
          </a:xfrm>
          <a:prstGeom prst="ellipse">
            <a:avLst/>
          </a:prstGeom>
          <a:noFill/>
          <a:ln w="38100">
            <a:solidFill>
              <a:srgbClr val="4F744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4203700" y="2491534"/>
            <a:ext cx="3784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1500" b="1" dirty="0">
                <a:solidFill>
                  <a:srgbClr val="505945"/>
                </a:solidFill>
                <a:latin typeface="腾祥范笑歌楷书简" panose="01010104010101010101" pitchFamily="2" charset="-122"/>
                <a:ea typeface="腾祥范笑歌楷书简" panose="01010104010101010101" pitchFamily="2" charset="-122"/>
              </a:rPr>
              <a:t>叁</a:t>
            </a:r>
            <a:endParaRPr lang="en-US" altLang="zh-CN" sz="11500" b="1" dirty="0">
              <a:solidFill>
                <a:srgbClr val="505945"/>
              </a:solidFill>
              <a:latin typeface="腾祥范笑歌楷书简" panose="01010104010101010101" pitchFamily="2" charset="-122"/>
              <a:ea typeface="腾祥范笑歌楷书简" panose="01010104010101010101" pitchFamily="2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4374515" y="4236085"/>
            <a:ext cx="34423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rgbClr val="50594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结合运用，激发创新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3700" y="387629"/>
            <a:ext cx="11417300" cy="6243935"/>
            <a:chOff x="393700" y="387629"/>
            <a:chExt cx="11417300" cy="6243935"/>
          </a:xfrm>
        </p:grpSpPr>
        <p:sp>
          <p:nvSpPr>
            <p:cNvPr id="3" name="矩形: 圆角 2"/>
            <p:cNvSpPr/>
            <p:nvPr/>
          </p:nvSpPr>
          <p:spPr>
            <a:xfrm>
              <a:off x="393700" y="387629"/>
              <a:ext cx="11417300" cy="6243935"/>
            </a:xfrm>
            <a:prstGeom prst="roundRect">
              <a:avLst>
                <a:gd name="adj" fmla="val 11561"/>
              </a:avLst>
            </a:prstGeom>
            <a:solidFill>
              <a:srgbClr val="FFFFFF">
                <a:alpha val="8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n>
                  <a:solidFill>
                    <a:schemeClr val="bg1">
                      <a:lumMod val="65000"/>
                    </a:schemeClr>
                  </a:solidFill>
                </a:ln>
              </a:endParaRPr>
            </a:p>
          </p:txBody>
        </p:sp>
        <p:sp>
          <p:nvSpPr>
            <p:cNvPr id="4" name="矩形: 圆角 3"/>
            <p:cNvSpPr/>
            <p:nvPr/>
          </p:nvSpPr>
          <p:spPr>
            <a:xfrm>
              <a:off x="660400" y="640648"/>
              <a:ext cx="10845800" cy="5699899"/>
            </a:xfrm>
            <a:prstGeom prst="roundRect">
              <a:avLst>
                <a:gd name="adj" fmla="val 11561"/>
              </a:avLst>
            </a:prstGeom>
            <a:noFill/>
            <a:ln w="19050">
              <a:solidFill>
                <a:srgbClr val="4F744C"/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rgbClr val="869B5B"/>
                  </a:solidFill>
                </a:ln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968678" y="817852"/>
              <a:ext cx="3323590" cy="820077"/>
              <a:chOff x="968678" y="908164"/>
              <a:chExt cx="3323590" cy="820077"/>
            </a:xfrm>
          </p:grpSpPr>
          <p:cxnSp>
            <p:nvCxnSpPr>
              <p:cNvPr id="6" name="直接连接符 5"/>
              <p:cNvCxnSpPr/>
              <p:nvPr/>
            </p:nvCxnSpPr>
            <p:spPr>
              <a:xfrm>
                <a:off x="1126721" y="1545992"/>
                <a:ext cx="2508300" cy="0"/>
              </a:xfrm>
              <a:prstGeom prst="line">
                <a:avLst/>
              </a:prstGeom>
              <a:ln w="9525">
                <a:solidFill>
                  <a:srgbClr val="4F744C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68678" y="908164"/>
                <a:ext cx="513503" cy="820077"/>
              </a:xfrm>
              <a:custGeom>
                <a:avLst/>
                <a:gdLst>
                  <a:gd name="connsiteX0" fmla="*/ 411914 w 3009999"/>
                  <a:gd name="connsiteY0" fmla="*/ 3365052 h 4807043"/>
                  <a:gd name="connsiteX1" fmla="*/ 401965 w 3009999"/>
                  <a:gd name="connsiteY1" fmla="*/ 3464490 h 4807043"/>
                  <a:gd name="connsiteX2" fmla="*/ 443291 w 3009999"/>
                  <a:gd name="connsiteY2" fmla="*/ 3739912 h 4807043"/>
                  <a:gd name="connsiteX3" fmla="*/ 460764 w 3009999"/>
                  <a:gd name="connsiteY3" fmla="*/ 3784597 h 4807043"/>
                  <a:gd name="connsiteX4" fmla="*/ 404333 w 3009999"/>
                  <a:gd name="connsiteY4" fmla="*/ 3784597 h 4807043"/>
                  <a:gd name="connsiteX5" fmla="*/ 404333 w 3009999"/>
                  <a:gd name="connsiteY5" fmla="*/ 4653825 h 4807043"/>
                  <a:gd name="connsiteX6" fmla="*/ 1706084 w 3009999"/>
                  <a:gd name="connsiteY6" fmla="*/ 4653825 h 4807043"/>
                  <a:gd name="connsiteX7" fmla="*/ 1711751 w 3009999"/>
                  <a:gd name="connsiteY7" fmla="*/ 4661252 h 4807043"/>
                  <a:gd name="connsiteX8" fmla="*/ 1723010 w 3009999"/>
                  <a:gd name="connsiteY8" fmla="*/ 4653825 h 4807043"/>
                  <a:gd name="connsiteX9" fmla="*/ 2355244 w 3009999"/>
                  <a:gd name="connsiteY9" fmla="*/ 4653825 h 4807043"/>
                  <a:gd name="connsiteX10" fmla="*/ 2355244 w 3009999"/>
                  <a:gd name="connsiteY10" fmla="*/ 3784597 h 4807043"/>
                  <a:gd name="connsiteX11" fmla="*/ 2181563 w 3009999"/>
                  <a:gd name="connsiteY11" fmla="*/ 3784597 h 4807043"/>
                  <a:gd name="connsiteX12" fmla="*/ 2199037 w 3009999"/>
                  <a:gd name="connsiteY12" fmla="*/ 3739912 h 4807043"/>
                  <a:gd name="connsiteX13" fmla="*/ 2240362 w 3009999"/>
                  <a:gd name="connsiteY13" fmla="*/ 3464490 h 4807043"/>
                  <a:gd name="connsiteX14" fmla="*/ 2230415 w 3009999"/>
                  <a:gd name="connsiteY14" fmla="*/ 3365052 h 4807043"/>
                  <a:gd name="connsiteX15" fmla="*/ 2221689 w 3009999"/>
                  <a:gd name="connsiteY15" fmla="*/ 3452273 h 4807043"/>
                  <a:gd name="connsiteX16" fmla="*/ 2107288 w 3009999"/>
                  <a:gd name="connsiteY16" fmla="*/ 3745877 h 4807043"/>
                  <a:gd name="connsiteX17" fmla="*/ 2079269 w 3009999"/>
                  <a:gd name="connsiteY17" fmla="*/ 3784597 h 4807043"/>
                  <a:gd name="connsiteX18" fmla="*/ 563060 w 3009999"/>
                  <a:gd name="connsiteY18" fmla="*/ 3784597 h 4807043"/>
                  <a:gd name="connsiteX19" fmla="*/ 535042 w 3009999"/>
                  <a:gd name="connsiteY19" fmla="*/ 3745877 h 4807043"/>
                  <a:gd name="connsiteX20" fmla="*/ 420641 w 3009999"/>
                  <a:gd name="connsiteY20" fmla="*/ 3452273 h 4807043"/>
                  <a:gd name="connsiteX21" fmla="*/ 0 w 3009999"/>
                  <a:gd name="connsiteY21" fmla="*/ 0 h 4807043"/>
                  <a:gd name="connsiteX22" fmla="*/ 3009999 w 3009999"/>
                  <a:gd name="connsiteY22" fmla="*/ 0 h 4807043"/>
                  <a:gd name="connsiteX23" fmla="*/ 3009999 w 3009999"/>
                  <a:gd name="connsiteY23" fmla="*/ 4807043 h 4807043"/>
                  <a:gd name="connsiteX24" fmla="*/ 0 w 3009999"/>
                  <a:gd name="connsiteY24" fmla="*/ 4807043 h 4807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009999" h="4807043">
                    <a:moveTo>
                      <a:pt x="411914" y="3365052"/>
                    </a:moveTo>
                    <a:lnTo>
                      <a:pt x="401965" y="3464490"/>
                    </a:lnTo>
                    <a:cubicBezTo>
                      <a:pt x="401965" y="3560400"/>
                      <a:pt x="416433" y="3652906"/>
                      <a:pt x="443291" y="3739912"/>
                    </a:cubicBezTo>
                    <a:lnTo>
                      <a:pt x="460764" y="3784597"/>
                    </a:lnTo>
                    <a:lnTo>
                      <a:pt x="404333" y="3784597"/>
                    </a:lnTo>
                    <a:lnTo>
                      <a:pt x="404333" y="4653825"/>
                    </a:lnTo>
                    <a:lnTo>
                      <a:pt x="1706084" y="4653825"/>
                    </a:lnTo>
                    <a:lnTo>
                      <a:pt x="1711751" y="4661252"/>
                    </a:lnTo>
                    <a:lnTo>
                      <a:pt x="1723010" y="4653825"/>
                    </a:lnTo>
                    <a:lnTo>
                      <a:pt x="2355244" y="4653825"/>
                    </a:lnTo>
                    <a:lnTo>
                      <a:pt x="2355244" y="3784597"/>
                    </a:lnTo>
                    <a:lnTo>
                      <a:pt x="2181563" y="3784597"/>
                    </a:lnTo>
                    <a:lnTo>
                      <a:pt x="2199037" y="3739912"/>
                    </a:lnTo>
                    <a:cubicBezTo>
                      <a:pt x="2225894" y="3652906"/>
                      <a:pt x="2240362" y="3560400"/>
                      <a:pt x="2240362" y="3464490"/>
                    </a:cubicBezTo>
                    <a:lnTo>
                      <a:pt x="2230415" y="3365052"/>
                    </a:lnTo>
                    <a:lnTo>
                      <a:pt x="2221689" y="3452273"/>
                    </a:lnTo>
                    <a:cubicBezTo>
                      <a:pt x="2200261" y="3557785"/>
                      <a:pt x="2161026" y="3656762"/>
                      <a:pt x="2107288" y="3745877"/>
                    </a:cubicBezTo>
                    <a:lnTo>
                      <a:pt x="2079269" y="3784597"/>
                    </a:lnTo>
                    <a:lnTo>
                      <a:pt x="563060" y="3784597"/>
                    </a:lnTo>
                    <a:lnTo>
                      <a:pt x="535042" y="3745877"/>
                    </a:lnTo>
                    <a:cubicBezTo>
                      <a:pt x="481303" y="3656762"/>
                      <a:pt x="442069" y="3557785"/>
                      <a:pt x="420641" y="3452273"/>
                    </a:cubicBezTo>
                    <a:close/>
                    <a:moveTo>
                      <a:pt x="0" y="0"/>
                    </a:moveTo>
                    <a:lnTo>
                      <a:pt x="3009999" y="0"/>
                    </a:lnTo>
                    <a:lnTo>
                      <a:pt x="3009999" y="4807043"/>
                    </a:lnTo>
                    <a:lnTo>
                      <a:pt x="0" y="4807043"/>
                    </a:lnTo>
                    <a:close/>
                  </a:path>
                </a:pathLst>
              </a:custGeom>
            </p:spPr>
          </p:pic>
          <p:sp>
            <p:nvSpPr>
              <p:cNvPr id="8" name="文本框 7"/>
              <p:cNvSpPr txBox="1"/>
              <p:nvPr/>
            </p:nvSpPr>
            <p:spPr>
              <a:xfrm>
                <a:off x="1331263" y="1177404"/>
                <a:ext cx="2961005" cy="319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dirty="0">
                    <a:solidFill>
                      <a:srgbClr val="505945"/>
                    </a:solidFill>
                    <a:latin typeface="隶书" panose="02010509060101010101" pitchFamily="49" charset="-122"/>
                    <a:ea typeface="隶书" panose="02010509060101010101" pitchFamily="49" charset="-122"/>
                  </a:rPr>
                  <a:t>三、结合运用，激发创新</a:t>
                </a:r>
              </a:p>
            </p:txBody>
          </p:sp>
        </p:grpSp>
      </p:grpSp>
      <p:cxnSp>
        <p:nvCxnSpPr>
          <p:cNvPr id="9" name="直接连接符 8"/>
          <p:cNvCxnSpPr/>
          <p:nvPr/>
        </p:nvCxnSpPr>
        <p:spPr>
          <a:xfrm>
            <a:off x="5936725" y="1637929"/>
            <a:ext cx="0" cy="4117412"/>
          </a:xfrm>
          <a:prstGeom prst="line">
            <a:avLst/>
          </a:prstGeom>
          <a:ln w="19050" cap="rnd">
            <a:solidFill>
              <a:srgbClr val="50594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3"/>
          <p:cNvSpPr txBox="1"/>
          <p:nvPr/>
        </p:nvSpPr>
        <p:spPr>
          <a:xfrm>
            <a:off x="5936615" y="1563370"/>
            <a:ext cx="5383530" cy="426529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50000"/>
              </a:lnSpc>
              <a:spcBef>
                <a:spcPct val="20000"/>
              </a:spcBef>
              <a:defRPr/>
            </a:pPr>
            <a:r>
              <a:rPr dirty="0">
                <a:solidFill>
                  <a:srgbClr val="33342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在体育课堂上，教师的示范是学生感知动作外部形象的基础，而讲解则是让学生了解动作内在规律的重要工具，两者结合运用能够缩短学生对技术动作的认识过程。</a:t>
            </a:r>
          </a:p>
          <a:p>
            <a:pPr defTabSz="1216660">
              <a:lnSpc>
                <a:spcPct val="150000"/>
              </a:lnSpc>
              <a:spcBef>
                <a:spcPct val="20000"/>
              </a:spcBef>
              <a:defRPr/>
            </a:pPr>
            <a:r>
              <a:rPr dirty="0">
                <a:solidFill>
                  <a:srgbClr val="33342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在教学中，教师应该尽量少讲，使用权教学内容保持一定的思维价值，推动学生思维能力的发展，掌握创新的方法。</a:t>
            </a:r>
          </a:p>
          <a:p>
            <a:pPr defTabSz="1216660">
              <a:lnSpc>
                <a:spcPct val="150000"/>
              </a:lnSpc>
              <a:spcBef>
                <a:spcPct val="20000"/>
              </a:spcBef>
              <a:defRPr/>
            </a:pPr>
            <a:r>
              <a:rPr dirty="0">
                <a:solidFill>
                  <a:srgbClr val="33342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在体育教学的过程中，可根据具体情况采用重复示范，并指出动作的重点、难点；或先讲解后示范、也可边讲解边示范。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91486" y="3968053"/>
            <a:ext cx="3999782" cy="36893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altLang="en-US" sz="1600" dirty="0">
                <a:solidFill>
                  <a:srgbClr val="33342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endParaRPr lang="en-US" altLang="zh-CN" sz="1600" dirty="0">
              <a:solidFill>
                <a:srgbClr val="33342F"/>
              </a:solidFill>
              <a:latin typeface="隶书" panose="02010509060101010101" pitchFamily="49" charset="-122"/>
              <a:ea typeface="隶书" panose="02010509060101010101" pitchFamily="49" charset="-122"/>
              <a:cs typeface="+mn-ea"/>
              <a:sym typeface="Calibri" panose="020F050202020403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331259" y="1764333"/>
            <a:ext cx="4343393" cy="3940208"/>
          </a:xfrm>
          <a:prstGeom prst="rect">
            <a:avLst/>
          </a:prstGeom>
          <a:noFill/>
          <a:ln w="19050">
            <a:solidFill>
              <a:srgbClr val="505945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02" t="51653" b="-242"/>
          <a:stretch>
            <a:fillRect/>
          </a:stretch>
        </p:blipFill>
        <p:spPr>
          <a:xfrm>
            <a:off x="1444901" y="1891333"/>
            <a:ext cx="4141508" cy="3692715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251</Words>
  <Application>WPS 演示</Application>
  <PresentationFormat>自定义</PresentationFormat>
  <Paragraphs>45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2" baseType="lpstr">
      <vt:lpstr>Office 主题​​</vt:lpstr>
      <vt:lpstr>1_Office 主题​​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用户</cp:lastModifiedBy>
  <cp:revision>40</cp:revision>
  <dcterms:created xsi:type="dcterms:W3CDTF">2019-11-25T10:58:00Z</dcterms:created>
  <dcterms:modified xsi:type="dcterms:W3CDTF">2020-09-10T09:26:17Z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