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304" r:id="rId4"/>
    <p:sldId id="305" r:id="rId5"/>
    <p:sldId id="306" r:id="rId6"/>
    <p:sldId id="283" r:id="rId7"/>
    <p:sldId id="266" r:id="rId8"/>
    <p:sldId id="308" r:id="rId9"/>
    <p:sldId id="284" r:id="rId10"/>
    <p:sldId id="285" r:id="rId11"/>
    <p:sldId id="287" r:id="rId12"/>
    <p:sldId id="309" r:id="rId13"/>
    <p:sldId id="286" r:id="rId14"/>
    <p:sldId id="279" r:id="rId15"/>
    <p:sldId id="280" r:id="rId16"/>
    <p:sldId id="310" r:id="rId17"/>
    <p:sldId id="289" r:id="rId18"/>
    <p:sldId id="290" r:id="rId19"/>
    <p:sldId id="311" r:id="rId20"/>
    <p:sldId id="293" r:id="rId21"/>
    <p:sldId id="296" r:id="rId22"/>
    <p:sldId id="302" r:id="rId23"/>
    <p:sldId id="301" r:id="rId24"/>
    <p:sldId id="324" r:id="rId25"/>
    <p:sldId id="312" r:id="rId26"/>
    <p:sldId id="313" r:id="rId27"/>
    <p:sldId id="314" r:id="rId28"/>
    <p:sldId id="330" r:id="rId29"/>
    <p:sldId id="316" r:id="rId30"/>
    <p:sldId id="299" r:id="rId31"/>
    <p:sldId id="320" r:id="rId32"/>
    <p:sldId id="321" r:id="rId33"/>
    <p:sldId id="331" r:id="rId34"/>
    <p:sldId id="317" r:id="rId35"/>
    <p:sldId id="323" r:id="rId36"/>
    <p:sldId id="325" r:id="rId37"/>
    <p:sldId id="328" r:id="rId38"/>
    <p:sldId id="327" r:id="rId39"/>
    <p:sldId id="326"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9B0F24-C20C-4DAB-AC54-E54DF6C3CA04}" type="datetimeFigureOut">
              <a:rPr lang="zh-CN" altLang="en-US" smtClean="0"/>
              <a:pPr/>
              <a:t>2020/4/29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AE0A32-B4F2-4A33-B236-6BADDC536E3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7470FB7-0E1A-471E-B718-15FB4534C80F}" type="slidenum">
              <a:rPr lang="en-US" altLang="zh-CN" smtClean="0"/>
              <a:pPr/>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p>
        </p:txBody>
      </p:sp>
      <p:sp>
        <p:nvSpPr>
          <p:cNvPr id="4" name="页脚占位符 3"/>
          <p:cNvSpPr>
            <a:spLocks noGrp="1"/>
          </p:cNvSpPr>
          <p:nvPr>
            <p:ph type="ftr" sz="quarter" idx="11"/>
          </p:nvPr>
        </p:nvSpPr>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p:txBody>
          <a:bodyPr/>
          <a:lstStyle>
            <a:lvl1pPr>
              <a:defRPr/>
            </a:lvl1pPr>
          </a:lstStyle>
          <a:p>
            <a:pPr>
              <a:defRPr/>
            </a:pPr>
            <a:fld id="{AF1DC197-394E-41A3-B730-C1FBD254AA7C}" type="slidenum">
              <a:rPr lang="zh-CN" altLang="en-US"/>
              <a:pPr>
                <a:defRPr/>
              </a:pPr>
              <a:t>‹#›</a:t>
            </a:fld>
            <a:endParaRPr lang="en-US" sz="1800" b="0" i="0">
              <a:solidFill>
                <a:schemeClr val="tx1"/>
              </a:solidFill>
            </a:endParaRPr>
          </a:p>
        </p:txBody>
      </p:sp>
    </p:spTree>
    <p:extLst>
      <p:ext uri="{BB962C8B-B14F-4D97-AF65-F5344CB8AC3E}">
        <p14:creationId xmlns:p14="http://schemas.microsoft.com/office/powerpoint/2010/main" xmlns="" val="188730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2020/4/29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9.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slide" Target="sl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9.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slide" Target="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2130425"/>
            <a:ext cx="7772400" cy="1470025"/>
          </a:xfrm>
        </p:spPr>
        <p:txBody>
          <a:bodyPr>
            <a:normAutofit fontScale="90000"/>
          </a:bodyPr>
          <a:lstStyle/>
          <a:p>
            <a:r>
              <a:rPr lang="zh-CN" altLang="en-US" sz="11100" b="1" dirty="0" smtClean="0">
                <a:solidFill>
                  <a:srgbClr val="FF0000"/>
                </a:solidFill>
                <a:latin typeface="+mn-ea"/>
                <a:ea typeface="+mn-ea"/>
              </a:rPr>
              <a:t>温故而知新</a:t>
            </a:r>
            <a:r>
              <a:rPr lang="en-US" altLang="zh-CN" dirty="0" smtClean="0"/>
              <a:t/>
            </a:r>
            <a:br>
              <a:rPr lang="en-US" altLang="zh-CN" dirty="0" smtClean="0"/>
            </a:br>
            <a:endParaRPr lang="zh-CN" altLang="en-US" dirty="0"/>
          </a:p>
        </p:txBody>
      </p:sp>
      <p:sp>
        <p:nvSpPr>
          <p:cNvPr id="3" name="副标题 2"/>
          <p:cNvSpPr>
            <a:spLocks noGrp="1"/>
          </p:cNvSpPr>
          <p:nvPr>
            <p:ph type="subTitle" idx="1"/>
          </p:nvPr>
        </p:nvSpPr>
        <p:spPr>
          <a:xfrm>
            <a:off x="1835696" y="3476600"/>
            <a:ext cx="7344816" cy="1752600"/>
          </a:xfrm>
        </p:spPr>
        <p:txBody>
          <a:bodyPr>
            <a:noAutofit/>
          </a:bodyPr>
          <a:lstStyle/>
          <a:p>
            <a:r>
              <a:rPr lang="en-US" altLang="zh-CN" sz="6600" b="1" dirty="0" smtClean="0"/>
              <a:t> -----</a:t>
            </a:r>
            <a:r>
              <a:rPr lang="zh-CN" altLang="en-US" sz="6600" b="1" dirty="0" smtClean="0">
                <a:solidFill>
                  <a:srgbClr val="002060"/>
                </a:solidFill>
              </a:rPr>
              <a:t>一模作文讲评</a:t>
            </a:r>
            <a:endParaRPr lang="zh-CN" altLang="en-US" sz="6600" b="1" dirty="0">
              <a:solidFill>
                <a:srgbClr val="002060"/>
              </a:solidFill>
            </a:endParaRPr>
          </a:p>
        </p:txBody>
      </p:sp>
      <p:sp>
        <p:nvSpPr>
          <p:cNvPr id="4" name="TextBox 3"/>
          <p:cNvSpPr txBox="1"/>
          <p:nvPr/>
        </p:nvSpPr>
        <p:spPr>
          <a:xfrm>
            <a:off x="6335688" y="4819799"/>
            <a:ext cx="2412776" cy="769441"/>
          </a:xfrm>
          <a:prstGeom prst="rect">
            <a:avLst/>
          </a:prstGeom>
          <a:noFill/>
        </p:spPr>
        <p:txBody>
          <a:bodyPr wrap="square" rtlCol="0">
            <a:spAutoFit/>
          </a:bodyPr>
          <a:lstStyle/>
          <a:p>
            <a:r>
              <a:rPr lang="en-US" altLang="zh-CN" sz="4400" i="1" dirty="0" smtClean="0">
                <a:latin typeface="Microsoft Himalaya" pitchFamily="2" charset="0"/>
                <a:ea typeface="Microsoft Himalaya" pitchFamily="2" charset="0"/>
                <a:cs typeface="Microsoft Himalaya" pitchFamily="2" charset="0"/>
              </a:rPr>
              <a:t>By Wang Lei</a:t>
            </a:r>
            <a:endParaRPr lang="zh-CN" altLang="en-US" sz="4400" i="1" dirty="0">
              <a:latin typeface="Microsoft Himalaya" pitchFamily="2" charset="0"/>
              <a:cs typeface="Microsoft Himalaya"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Text Box 3"/>
          <p:cNvSpPr txBox="1">
            <a:spLocks noChangeArrowheads="1"/>
          </p:cNvSpPr>
          <p:nvPr/>
        </p:nvSpPr>
        <p:spPr bwMode="auto">
          <a:xfrm>
            <a:off x="898525" y="1089025"/>
            <a:ext cx="184150" cy="366713"/>
          </a:xfrm>
          <a:prstGeom prst="rect">
            <a:avLst/>
          </a:prstGeom>
          <a:noFill/>
          <a:ln w="9525">
            <a:noFill/>
            <a:miter lim="800000"/>
            <a:headEnd/>
            <a:tailEnd/>
          </a:ln>
          <a:effectLst/>
        </p:spPr>
        <p:txBody>
          <a:bodyPr wrap="none">
            <a:spAutoFit/>
          </a:bodyPr>
          <a:lstStyle/>
          <a:p>
            <a:endParaRPr lang="zh-CN" altLang="zh-CN"/>
          </a:p>
        </p:txBody>
      </p:sp>
      <p:sp>
        <p:nvSpPr>
          <p:cNvPr id="165892" name="Text Box 4"/>
          <p:cNvSpPr txBox="1">
            <a:spLocks noChangeArrowheads="1"/>
          </p:cNvSpPr>
          <p:nvPr/>
        </p:nvSpPr>
        <p:spPr bwMode="auto">
          <a:xfrm>
            <a:off x="-36512" y="1412776"/>
            <a:ext cx="8712968" cy="5472608"/>
          </a:xfrm>
          <a:prstGeom prst="rect">
            <a:avLst/>
          </a:prstGeom>
          <a:noFill/>
          <a:ln w="9525">
            <a:noFill/>
            <a:miter lim="800000"/>
            <a:headEnd/>
            <a:tailEnd/>
          </a:ln>
          <a:effectLst/>
        </p:spPr>
        <p:txBody>
          <a:bodyPr/>
          <a:lstStyle/>
          <a:p>
            <a:pPr marL="457200" indent="-457200">
              <a:spcBef>
                <a:spcPct val="20000"/>
              </a:spcBef>
            </a:pPr>
            <a:r>
              <a:rPr lang="en-US" altLang="zh-CN" sz="3200" b="1" dirty="0">
                <a:latin typeface="Calibri" pitchFamily="34" charset="0"/>
                <a:ea typeface="宋体" pitchFamily="2" charset="-122"/>
              </a:rPr>
              <a:t>      1. </a:t>
            </a:r>
            <a:r>
              <a:rPr kumimoji="1" lang="en-US" altLang="zh-CN" sz="3200" b="1" dirty="0">
                <a:latin typeface="Calibri" pitchFamily="34" charset="0"/>
                <a:ea typeface="宋体" pitchFamily="2" charset="-122"/>
              </a:rPr>
              <a:t>Focus on main </a:t>
            </a:r>
            <a:r>
              <a:rPr kumimoji="1" lang="en-US" altLang="zh-CN" sz="3200" b="1" dirty="0" smtClean="0">
                <a:latin typeface="Calibri" pitchFamily="34" charset="0"/>
                <a:ea typeface="宋体" pitchFamily="2" charset="-122"/>
              </a:rPr>
              <a:t>points </a:t>
            </a:r>
            <a:r>
              <a:rPr kumimoji="1" lang="en-US" altLang="zh-CN" sz="3200" b="1" dirty="0">
                <a:latin typeface="Calibri" pitchFamily="34" charset="0"/>
                <a:ea typeface="宋体" pitchFamily="2" charset="-122"/>
              </a:rPr>
              <a:t>and </a:t>
            </a:r>
            <a:r>
              <a:rPr kumimoji="1" lang="en-US" altLang="zh-CN" sz="3200" b="1" u="sng" dirty="0" smtClean="0">
                <a:solidFill>
                  <a:srgbClr val="FF0000"/>
                </a:solidFill>
                <a:latin typeface="Calibri" pitchFamily="34" charset="0"/>
                <a:ea typeface="宋体" pitchFamily="2" charset="-122"/>
              </a:rPr>
              <a:t>leave out</a:t>
            </a:r>
            <a:r>
              <a:rPr kumimoji="1" lang="en-US" altLang="zh-CN" sz="3200" b="1" u="sng" dirty="0" smtClean="0">
                <a:latin typeface="Calibri" pitchFamily="34" charset="0"/>
                <a:ea typeface="宋体" pitchFamily="2" charset="-122"/>
              </a:rPr>
              <a:t>(</a:t>
            </a:r>
            <a:r>
              <a:rPr kumimoji="1" lang="zh-CN" altLang="en-US" sz="3200" b="1" u="sng" dirty="0">
                <a:latin typeface="Calibri" pitchFamily="34" charset="0"/>
                <a:ea typeface="宋体" pitchFamily="2" charset="-122"/>
              </a:rPr>
              <a:t>省去</a:t>
            </a:r>
            <a:r>
              <a:rPr kumimoji="1" lang="en-US" altLang="zh-CN" sz="3200" b="1" u="sng" dirty="0" smtClean="0">
                <a:latin typeface="Calibri" pitchFamily="34" charset="0"/>
                <a:ea typeface="宋体" pitchFamily="2" charset="-122"/>
              </a:rPr>
              <a:t>) examples</a:t>
            </a:r>
            <a:r>
              <a:rPr kumimoji="1" lang="en-US" altLang="zh-CN" sz="3200" b="1" u="sng" dirty="0">
                <a:latin typeface="Calibri" pitchFamily="34" charset="0"/>
                <a:ea typeface="宋体" pitchFamily="2" charset="-122"/>
              </a:rPr>
              <a:t>, details</a:t>
            </a:r>
            <a:r>
              <a:rPr kumimoji="1" lang="en-US" altLang="zh-CN" sz="3200" b="1" dirty="0">
                <a:latin typeface="Calibri" pitchFamily="34" charset="0"/>
                <a:ea typeface="宋体" pitchFamily="2" charset="-122"/>
              </a:rPr>
              <a:t>.</a:t>
            </a:r>
          </a:p>
          <a:p>
            <a:pPr marL="457200" indent="-457200">
              <a:spcBef>
                <a:spcPct val="20000"/>
              </a:spcBef>
            </a:pPr>
            <a:r>
              <a:rPr kumimoji="1" lang="en-US" altLang="zh-CN" sz="3200" b="1" dirty="0">
                <a:latin typeface="Calibri" pitchFamily="34" charset="0"/>
                <a:ea typeface="宋体" pitchFamily="2" charset="-122"/>
              </a:rPr>
              <a:t>        </a:t>
            </a:r>
            <a:r>
              <a:rPr kumimoji="1" lang="en-US" altLang="zh-CN" sz="3200" b="1" dirty="0" smtClean="0">
                <a:latin typeface="Calibri" pitchFamily="34" charset="0"/>
                <a:ea typeface="宋体" pitchFamily="2" charset="-122"/>
              </a:rPr>
              <a:t>(</a:t>
            </a:r>
            <a:r>
              <a:rPr kumimoji="1" lang="zh-CN" altLang="en-US" sz="3200" b="1" dirty="0" smtClean="0">
                <a:latin typeface="Calibri" pitchFamily="34" charset="0"/>
                <a:ea typeface="宋体" pitchFamily="2" charset="-122"/>
              </a:rPr>
              <a:t>关注要点，</a:t>
            </a:r>
            <a:r>
              <a:rPr kumimoji="1" lang="zh-CN" altLang="en-US" sz="3200" b="1" dirty="0">
                <a:latin typeface="Calibri" pitchFamily="34" charset="0"/>
                <a:ea typeface="宋体" pitchFamily="2" charset="-122"/>
              </a:rPr>
              <a:t>省去详细的例子、细节</a:t>
            </a:r>
            <a:r>
              <a:rPr kumimoji="1" lang="en-US" altLang="zh-CN" sz="3200" b="1" dirty="0">
                <a:latin typeface="Calibri" pitchFamily="34" charset="0"/>
                <a:ea typeface="宋体" pitchFamily="2" charset="-122"/>
              </a:rPr>
              <a:t>)</a:t>
            </a:r>
          </a:p>
          <a:p>
            <a:pPr marL="457200" indent="-457200">
              <a:spcBef>
                <a:spcPct val="20000"/>
              </a:spcBef>
            </a:pPr>
            <a:r>
              <a:rPr kumimoji="1" lang="en-US" altLang="zh-CN" sz="3200" b="1" dirty="0">
                <a:latin typeface="Calibri" pitchFamily="34" charset="0"/>
                <a:ea typeface="宋体" pitchFamily="2" charset="-122"/>
              </a:rPr>
              <a:t>     2. </a:t>
            </a:r>
            <a:r>
              <a:rPr kumimoji="1" lang="en-US" altLang="zh-CN" sz="3200" b="1" u="sng" dirty="0" smtClean="0">
                <a:solidFill>
                  <a:srgbClr val="FF0000"/>
                </a:solidFill>
                <a:latin typeface="Calibri" pitchFamily="34" charset="0"/>
                <a:ea typeface="宋体" pitchFamily="2" charset="-122"/>
              </a:rPr>
              <a:t>use </a:t>
            </a:r>
            <a:r>
              <a:rPr kumimoji="1" lang="en-US" altLang="zh-CN" sz="3200" b="1" u="sng" dirty="0">
                <a:solidFill>
                  <a:srgbClr val="FF0000"/>
                </a:solidFill>
                <a:latin typeface="Calibri" pitchFamily="34" charset="0"/>
                <a:ea typeface="宋体" pitchFamily="2" charset="-122"/>
              </a:rPr>
              <a:t>your own </a:t>
            </a:r>
            <a:r>
              <a:rPr kumimoji="1" lang="en-US" altLang="zh-CN" sz="3200" b="1" u="sng" dirty="0" smtClean="0">
                <a:solidFill>
                  <a:srgbClr val="FF0000"/>
                </a:solidFill>
                <a:latin typeface="Calibri" pitchFamily="34" charset="0"/>
                <a:ea typeface="宋体" pitchFamily="2" charset="-122"/>
              </a:rPr>
              <a:t>words</a:t>
            </a:r>
            <a:r>
              <a:rPr kumimoji="1" lang="en-US" altLang="zh-CN" sz="3200" b="1" u="sng" dirty="0">
                <a:solidFill>
                  <a:srgbClr val="FF0000"/>
                </a:solidFill>
                <a:latin typeface="Calibri" pitchFamily="34" charset="0"/>
                <a:ea typeface="宋体" pitchFamily="2" charset="-122"/>
              </a:rPr>
              <a:t>. </a:t>
            </a:r>
            <a:r>
              <a:rPr kumimoji="1" lang="en-US" altLang="zh-CN" sz="3200" b="1" dirty="0">
                <a:latin typeface="Calibri" pitchFamily="34" charset="0"/>
                <a:ea typeface="宋体" pitchFamily="2" charset="-122"/>
              </a:rPr>
              <a:t> </a:t>
            </a:r>
            <a:r>
              <a:rPr kumimoji="1" lang="en-US" altLang="zh-CN" sz="3200" b="1" dirty="0" smtClean="0">
                <a:latin typeface="Calibri" pitchFamily="34" charset="0"/>
                <a:ea typeface="宋体" pitchFamily="2" charset="-122"/>
              </a:rPr>
              <a:t>(</a:t>
            </a:r>
            <a:r>
              <a:rPr kumimoji="1" lang="zh-CN" altLang="en-US" sz="3200" b="1" dirty="0" smtClean="0">
                <a:latin typeface="Calibri" pitchFamily="34" charset="0"/>
                <a:ea typeface="宋体" pitchFamily="2" charset="-122"/>
              </a:rPr>
              <a:t>用</a:t>
            </a:r>
            <a:r>
              <a:rPr kumimoji="1" lang="zh-CN" altLang="en-US" sz="3200" b="1" dirty="0">
                <a:latin typeface="Calibri" pitchFamily="34" charset="0"/>
                <a:ea typeface="宋体" pitchFamily="2" charset="-122"/>
              </a:rPr>
              <a:t>自己的语言概括）</a:t>
            </a:r>
            <a:endParaRPr kumimoji="1" lang="zh-CN" altLang="en-US" sz="3200" b="1" u="sng" dirty="0">
              <a:solidFill>
                <a:srgbClr val="FF0000"/>
              </a:solidFill>
              <a:latin typeface="Calibri" pitchFamily="34" charset="0"/>
              <a:ea typeface="宋体" pitchFamily="2" charset="-122"/>
            </a:endParaRPr>
          </a:p>
          <a:p>
            <a:pPr marL="457200" indent="-457200">
              <a:spcBef>
                <a:spcPct val="20000"/>
              </a:spcBef>
            </a:pPr>
            <a:r>
              <a:rPr lang="zh-CN" altLang="en-US" sz="3200" b="1" dirty="0">
                <a:latin typeface="Calibri" pitchFamily="34" charset="0"/>
                <a:ea typeface="宋体" pitchFamily="2" charset="-122"/>
              </a:rPr>
              <a:t>     </a:t>
            </a:r>
            <a:r>
              <a:rPr lang="en-US" altLang="zh-CN" sz="3200" b="1" dirty="0">
                <a:latin typeface="Calibri" pitchFamily="34" charset="0"/>
                <a:ea typeface="宋体" pitchFamily="2" charset="-122"/>
              </a:rPr>
              <a:t>3. </a:t>
            </a:r>
            <a:r>
              <a:rPr kumimoji="1" lang="en-US" altLang="zh-CN" sz="3200" b="1" dirty="0">
                <a:latin typeface="Calibri" pitchFamily="34" charset="0"/>
                <a:ea typeface="宋体" pitchFamily="2" charset="-122"/>
              </a:rPr>
              <a:t>Write it in the</a:t>
            </a:r>
            <a:r>
              <a:rPr kumimoji="1" lang="en-US" altLang="zh-CN" sz="3200" b="1" dirty="0">
                <a:solidFill>
                  <a:srgbClr val="FF0000"/>
                </a:solidFill>
                <a:latin typeface="Calibri" pitchFamily="34" charset="0"/>
                <a:ea typeface="宋体" pitchFamily="2" charset="-122"/>
              </a:rPr>
              <a:t> </a:t>
            </a:r>
            <a:r>
              <a:rPr kumimoji="1" lang="en-US" altLang="zh-CN" sz="3200" b="1" u="sng" dirty="0">
                <a:solidFill>
                  <a:srgbClr val="FF0000"/>
                </a:solidFill>
                <a:latin typeface="Calibri" pitchFamily="34" charset="0"/>
                <a:ea typeface="宋体" pitchFamily="2" charset="-122"/>
              </a:rPr>
              <a:t>third</a:t>
            </a:r>
            <a:r>
              <a:rPr kumimoji="1" lang="en-US" altLang="zh-CN" sz="3200" b="1" dirty="0">
                <a:latin typeface="Calibri" pitchFamily="34" charset="0"/>
                <a:ea typeface="宋体" pitchFamily="2" charset="-122"/>
              </a:rPr>
              <a:t> person . </a:t>
            </a:r>
            <a:r>
              <a:rPr kumimoji="1" lang="zh-CN" altLang="en-US" sz="3200" b="1" dirty="0">
                <a:latin typeface="Calibri" pitchFamily="34" charset="0"/>
                <a:ea typeface="宋体" pitchFamily="2" charset="-122"/>
              </a:rPr>
              <a:t>（第三人称）</a:t>
            </a:r>
          </a:p>
          <a:p>
            <a:pPr marL="457200" indent="-457200">
              <a:spcBef>
                <a:spcPct val="20000"/>
              </a:spcBef>
            </a:pPr>
            <a:r>
              <a:rPr kumimoji="1" lang="zh-CN" altLang="en-US" sz="3200" b="1" dirty="0">
                <a:latin typeface="Calibri" pitchFamily="34" charset="0"/>
                <a:ea typeface="宋体" pitchFamily="2" charset="-122"/>
              </a:rPr>
              <a:t>     </a:t>
            </a:r>
            <a:r>
              <a:rPr kumimoji="1" lang="en-US" altLang="zh-CN" sz="3200" b="1" dirty="0">
                <a:latin typeface="Calibri" pitchFamily="34" charset="0"/>
                <a:ea typeface="宋体" pitchFamily="2" charset="-122"/>
              </a:rPr>
              <a:t>4.Control the number of words about 30.</a:t>
            </a:r>
            <a:endParaRPr lang="en-US" altLang="zh-CN" sz="3200" b="1" u="sng" dirty="0">
              <a:solidFill>
                <a:srgbClr val="FF0000"/>
              </a:solidFill>
              <a:latin typeface="Calibri" pitchFamily="34" charset="0"/>
              <a:ea typeface="宋体" pitchFamily="2" charset="-122"/>
            </a:endParaRPr>
          </a:p>
        </p:txBody>
      </p:sp>
      <p:sp>
        <p:nvSpPr>
          <p:cNvPr id="165893" name="Text Box 5"/>
          <p:cNvSpPr txBox="1">
            <a:spLocks noChangeArrowheads="1"/>
          </p:cNvSpPr>
          <p:nvPr/>
        </p:nvSpPr>
        <p:spPr bwMode="auto">
          <a:xfrm>
            <a:off x="548977" y="332656"/>
            <a:ext cx="3014911" cy="701675"/>
          </a:xfrm>
          <a:prstGeom prst="rect">
            <a:avLst/>
          </a:prstGeom>
          <a:solidFill>
            <a:schemeClr val="accent1">
              <a:alpha val="60000"/>
            </a:schemeClr>
          </a:solidFill>
          <a:ln w="9525">
            <a:noFill/>
            <a:miter lim="800000"/>
            <a:headEnd/>
            <a:tailEnd/>
          </a:ln>
          <a:effectLst/>
        </p:spPr>
        <p:txBody>
          <a:bodyPr wrap="square">
            <a:spAutoFit/>
          </a:bodyPr>
          <a:lstStyle/>
          <a:p>
            <a:r>
              <a:rPr lang="en-US" altLang="zh-CN" sz="4000" b="1" dirty="0" smtClean="0">
                <a:solidFill>
                  <a:srgbClr val="CC3300"/>
                </a:solidFill>
              </a:rPr>
              <a:t>   Attention</a:t>
            </a:r>
            <a:r>
              <a:rPr lang="en-US" altLang="zh-CN" sz="4000" b="1" dirty="0">
                <a:solidFill>
                  <a:srgbClr val="CC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5893"/>
                                        </p:tgtEl>
                                        <p:attrNameLst>
                                          <p:attrName>style.visibility</p:attrName>
                                        </p:attrNameLst>
                                      </p:cBhvr>
                                      <p:to>
                                        <p:strVal val="visible"/>
                                      </p:to>
                                    </p:set>
                                    <p:animEffect transition="in" filter="blinds(horizontal)">
                                      <p:cBhvr>
                                        <p:cTn id="7" dur="500"/>
                                        <p:tgtEl>
                                          <p:spTgt spid="1658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5892">
                                            <p:txEl>
                                              <p:pRg st="0" end="0"/>
                                            </p:txEl>
                                          </p:spTgt>
                                        </p:tgtEl>
                                        <p:attrNameLst>
                                          <p:attrName>style.visibility</p:attrName>
                                        </p:attrNameLst>
                                      </p:cBhvr>
                                      <p:to>
                                        <p:strVal val="visible"/>
                                      </p:to>
                                    </p:set>
                                    <p:animEffect transition="in" filter="blinds(horizontal)">
                                      <p:cBhvr>
                                        <p:cTn id="12" dur="500"/>
                                        <p:tgtEl>
                                          <p:spTgt spid="16589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5892">
                                            <p:txEl>
                                              <p:pRg st="1" end="1"/>
                                            </p:txEl>
                                          </p:spTgt>
                                        </p:tgtEl>
                                        <p:attrNameLst>
                                          <p:attrName>style.visibility</p:attrName>
                                        </p:attrNameLst>
                                      </p:cBhvr>
                                      <p:to>
                                        <p:strVal val="visible"/>
                                      </p:to>
                                    </p:set>
                                    <p:animEffect transition="in" filter="blinds(horizontal)">
                                      <p:cBhvr>
                                        <p:cTn id="17" dur="500"/>
                                        <p:tgtEl>
                                          <p:spTgt spid="16589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5892">
                                            <p:txEl>
                                              <p:pRg st="2" end="2"/>
                                            </p:txEl>
                                          </p:spTgt>
                                        </p:tgtEl>
                                        <p:attrNameLst>
                                          <p:attrName>style.visibility</p:attrName>
                                        </p:attrNameLst>
                                      </p:cBhvr>
                                      <p:to>
                                        <p:strVal val="visible"/>
                                      </p:to>
                                    </p:set>
                                    <p:animEffect transition="in" filter="blinds(horizontal)">
                                      <p:cBhvr>
                                        <p:cTn id="22" dur="500"/>
                                        <p:tgtEl>
                                          <p:spTgt spid="16589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5892">
                                            <p:txEl>
                                              <p:pRg st="3" end="3"/>
                                            </p:txEl>
                                          </p:spTgt>
                                        </p:tgtEl>
                                        <p:attrNameLst>
                                          <p:attrName>style.visibility</p:attrName>
                                        </p:attrNameLst>
                                      </p:cBhvr>
                                      <p:to>
                                        <p:strVal val="visible"/>
                                      </p:to>
                                    </p:set>
                                    <p:animEffect transition="in" filter="blinds(horizontal)">
                                      <p:cBhvr>
                                        <p:cTn id="27" dur="500"/>
                                        <p:tgtEl>
                                          <p:spTgt spid="16589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5892">
                                            <p:txEl>
                                              <p:pRg st="4" end="4"/>
                                            </p:txEl>
                                          </p:spTgt>
                                        </p:tgtEl>
                                        <p:attrNameLst>
                                          <p:attrName>style.visibility</p:attrName>
                                        </p:attrNameLst>
                                      </p:cBhvr>
                                      <p:to>
                                        <p:strVal val="visible"/>
                                      </p:to>
                                    </p:set>
                                    <p:animEffect transition="in" filter="blinds(horizontal)">
                                      <p:cBhvr>
                                        <p:cTn id="32" dur="500"/>
                                        <p:tgtEl>
                                          <p:spTgt spid="165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b="1" dirty="0" smtClean="0">
                <a:solidFill>
                  <a:srgbClr val="C00000"/>
                </a:solidFill>
              </a:rPr>
              <a:t>How to summarize?</a:t>
            </a:r>
            <a:endParaRPr lang="zh-CN" altLang="en-US" sz="4800" b="1" dirty="0">
              <a:solidFill>
                <a:srgbClr val="C00000"/>
              </a:solidFill>
            </a:endParaRPr>
          </a:p>
        </p:txBody>
      </p:sp>
      <p:sp>
        <p:nvSpPr>
          <p:cNvPr id="3" name="内容占位符 2"/>
          <p:cNvSpPr>
            <a:spLocks noGrp="1"/>
          </p:cNvSpPr>
          <p:nvPr>
            <p:ph idx="1"/>
          </p:nvPr>
        </p:nvSpPr>
        <p:spPr>
          <a:xfrm>
            <a:off x="323528" y="1600200"/>
            <a:ext cx="8820472" cy="4525963"/>
          </a:xfrm>
        </p:spPr>
        <p:txBody>
          <a:bodyPr/>
          <a:lstStyle/>
          <a:p>
            <a:pPr>
              <a:buNone/>
            </a:pPr>
            <a:r>
              <a:rPr lang="en-US" altLang="zh-CN" sz="3600" b="1" dirty="0" smtClean="0"/>
              <a:t>Step 1: Find out main points:</a:t>
            </a:r>
          </a:p>
          <a:p>
            <a:pPr>
              <a:buNone/>
            </a:pPr>
            <a:r>
              <a:rPr lang="en-US" altLang="zh-CN" sz="4000" b="1" dirty="0" smtClean="0">
                <a:solidFill>
                  <a:srgbClr val="FF0000"/>
                </a:solidFill>
              </a:rPr>
              <a:t>            Who </a:t>
            </a:r>
          </a:p>
          <a:p>
            <a:pPr>
              <a:buNone/>
            </a:pPr>
            <a:r>
              <a:rPr lang="en-US" altLang="zh-CN" sz="4000" b="1" dirty="0" smtClean="0">
                <a:solidFill>
                  <a:srgbClr val="FF0000"/>
                </a:solidFill>
              </a:rPr>
              <a:t>            What</a:t>
            </a:r>
          </a:p>
          <a:p>
            <a:pPr>
              <a:buNone/>
            </a:pPr>
            <a:r>
              <a:rPr lang="en-US" altLang="zh-CN" sz="4000" b="1" dirty="0" smtClean="0">
                <a:solidFill>
                  <a:srgbClr val="FF0000"/>
                </a:solidFill>
              </a:rPr>
              <a:t>            Why/Setting</a:t>
            </a:r>
          </a:p>
          <a:p>
            <a:pPr>
              <a:buNone/>
            </a:pPr>
            <a:r>
              <a:rPr lang="en-US" altLang="zh-CN" sz="4000" b="1" dirty="0" smtClean="0">
                <a:solidFill>
                  <a:srgbClr val="FF0000"/>
                </a:solidFill>
              </a:rPr>
              <a:t>            Result/Influence</a:t>
            </a:r>
          </a:p>
          <a:p>
            <a:pPr>
              <a:buNone/>
            </a:pPr>
            <a:r>
              <a:rPr lang="en-US" altLang="zh-CN" sz="3600" b="1" dirty="0" smtClean="0"/>
              <a:t>Step2: Organize the main points </a:t>
            </a:r>
            <a:r>
              <a:rPr lang="en-US" altLang="zh-CN" sz="3600" b="1" dirty="0" smtClean="0">
                <a:solidFill>
                  <a:srgbClr val="FF0000"/>
                </a:solidFill>
              </a:rPr>
              <a:t>logically</a:t>
            </a:r>
          </a:p>
          <a:p>
            <a:pPr>
              <a:buNone/>
            </a:pPr>
            <a:endParaRPr lang="en-US" altLang="zh-CN"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115616" y="5589240"/>
            <a:ext cx="5904656"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323528" y="4149080"/>
            <a:ext cx="691276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395536" y="2492896"/>
            <a:ext cx="540060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2699792" y="1628800"/>
            <a:ext cx="3024336" cy="360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323528" y="1124744"/>
            <a:ext cx="3744416"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23528" y="836712"/>
            <a:ext cx="828092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164288" y="548680"/>
            <a:ext cx="144016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323528" y="188640"/>
            <a:ext cx="8280920" cy="6669360"/>
          </a:xfrm>
        </p:spPr>
        <p:txBody>
          <a:bodyPr>
            <a:noAutofit/>
          </a:bodyPr>
          <a:lstStyle/>
          <a:p>
            <a:pPr>
              <a:buNone/>
            </a:pPr>
            <a:r>
              <a:rPr lang="zh-CN" altLang="en-US" sz="2000" b="1" dirty="0" smtClean="0">
                <a:latin typeface="Times New Roman" pitchFamily="18" charset="0"/>
                <a:cs typeface="Times New Roman" pitchFamily="18" charset="0"/>
              </a:rPr>
              <a:t>请阅读下面文字，并按照要求用英语写一篇</a:t>
            </a:r>
            <a:r>
              <a:rPr lang="en-US" altLang="zh-CN" sz="2000" b="1" dirty="0" smtClean="0">
                <a:latin typeface="Times New Roman" pitchFamily="18" charset="0"/>
                <a:cs typeface="Times New Roman" pitchFamily="18" charset="0"/>
              </a:rPr>
              <a:t>150</a:t>
            </a:r>
            <a:r>
              <a:rPr lang="zh-CN" altLang="en-US" sz="2000" b="1" dirty="0" smtClean="0">
                <a:latin typeface="Times New Roman" pitchFamily="18" charset="0"/>
                <a:cs typeface="Times New Roman" pitchFamily="18" charset="0"/>
              </a:rPr>
              <a:t>词左右的文章。</a:t>
            </a:r>
            <a:endParaRPr lang="en-US" altLang="zh-CN" sz="2000" b="1"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         The Ministry of Education issued a notice on Nov. 22, 2019. According to the regulation, primary and middle school teachers are allowed to criticize and give proper punishment to students who violate school discipline, social order, laws and rules, as well as those who cause chaos. Should teachers be allowed to discipline students? Students share their opinions.</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 </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Su </a:t>
            </a:r>
            <a:r>
              <a:rPr lang="en-US" altLang="zh-CN" sz="2000" dirty="0" err="1" smtClean="0">
                <a:latin typeface="Times New Roman" pitchFamily="18" charset="0"/>
                <a:cs typeface="Times New Roman" pitchFamily="18" charset="0"/>
              </a:rPr>
              <a:t>Hua</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Teachers should be cautious in disciplining students. They can punish a student without violence but hurt the child psychologically for the rest of his life My daughter's teacher makes who forget to bring homework stand for an hour at their seat. I do believe the aim is student to feel ashamed and it is not acceptable.</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Li Jiang</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It is parents' responsibility to discipline the students, not teachers, because the teachers are not paid to discipline children, but to guide their learning, If necessary, teachers should manage situation in a way that is effective but does not replace the parents.</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Zhang Ming</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I think teachers should be allowed to discipline children in class to maintain an environment beneficial for learning. Here the word "discipline does not mean "punish". Teachers discipline children to lead them into what is believed to be correct thinking and action, rather than punish them.</a:t>
            </a:r>
            <a:endParaRPr lang="zh-CN" altLang="zh-CN" sz="2000"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251520" y="2204864"/>
          <a:ext cx="8424936" cy="1656184"/>
        </p:xfrm>
        <a:graphic>
          <a:graphicData uri="http://schemas.openxmlformats.org/drawingml/2006/table">
            <a:tbl>
              <a:tblPr/>
              <a:tblGrid>
                <a:gridCol w="8424936"/>
              </a:tblGrid>
              <a:tr h="1656184">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 name="表格 5"/>
          <p:cNvGraphicFramePr>
            <a:graphicFrameLocks noGrp="1"/>
          </p:cNvGraphicFramePr>
          <p:nvPr/>
        </p:nvGraphicFramePr>
        <p:xfrm>
          <a:off x="235974" y="3878826"/>
          <a:ext cx="8440482" cy="1422382"/>
        </p:xfrm>
        <a:graphic>
          <a:graphicData uri="http://schemas.openxmlformats.org/drawingml/2006/table">
            <a:tbl>
              <a:tblPr/>
              <a:tblGrid>
                <a:gridCol w="8440482"/>
              </a:tblGrid>
              <a:tr h="1422382">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表格 6"/>
          <p:cNvGraphicFramePr>
            <a:graphicFrameLocks noGrp="1"/>
          </p:cNvGraphicFramePr>
          <p:nvPr/>
        </p:nvGraphicFramePr>
        <p:xfrm>
          <a:off x="250723" y="5301208"/>
          <a:ext cx="8436077" cy="1386349"/>
        </p:xfrm>
        <a:graphic>
          <a:graphicData uri="http://schemas.openxmlformats.org/drawingml/2006/table">
            <a:tbl>
              <a:tblPr/>
              <a:tblGrid>
                <a:gridCol w="8436077"/>
              </a:tblGrid>
              <a:tr h="1386349">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4" grpId="0" animBg="1"/>
      <p:bldP spid="12" grpId="0" animBg="1"/>
      <p:bldP spid="11" grpId="0" animBg="1"/>
      <p:bldP spid="9"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lstStyle/>
          <a:p>
            <a:r>
              <a:rPr lang="en-US" altLang="zh-CN" b="1" dirty="0" smtClean="0">
                <a:solidFill>
                  <a:srgbClr val="C00000"/>
                </a:solidFill>
              </a:rPr>
              <a:t>How to summarize?</a:t>
            </a:r>
            <a:endParaRPr lang="zh-CN" altLang="en-US" dirty="0"/>
          </a:p>
        </p:txBody>
      </p:sp>
      <p:sp>
        <p:nvSpPr>
          <p:cNvPr id="3" name="内容占位符 2"/>
          <p:cNvSpPr>
            <a:spLocks noGrp="1"/>
          </p:cNvSpPr>
          <p:nvPr>
            <p:ph idx="1"/>
          </p:nvPr>
        </p:nvSpPr>
        <p:spPr>
          <a:xfrm>
            <a:off x="251520" y="1340768"/>
            <a:ext cx="8892480" cy="5256584"/>
          </a:xfrm>
        </p:spPr>
        <p:txBody>
          <a:bodyPr>
            <a:normAutofit fontScale="92500"/>
          </a:bodyPr>
          <a:lstStyle/>
          <a:p>
            <a:pPr>
              <a:buNone/>
            </a:pPr>
            <a:r>
              <a:rPr lang="en-US" altLang="zh-CN" sz="3900" b="1" dirty="0" smtClean="0">
                <a:solidFill>
                  <a:srgbClr val="FF0000"/>
                </a:solidFill>
              </a:rPr>
              <a:t>Step1 : Find out main points:</a:t>
            </a:r>
          </a:p>
          <a:p>
            <a:pPr algn="just">
              <a:buNone/>
            </a:pPr>
            <a:r>
              <a:rPr lang="en-US" altLang="zh-CN" sz="3500" b="1" dirty="0" smtClean="0">
                <a:cs typeface="Times New Roman" pitchFamily="18" charset="0"/>
              </a:rPr>
              <a:t>1. </a:t>
            </a:r>
            <a:r>
              <a:rPr lang="en-US" altLang="zh-CN" sz="3500" b="1" dirty="0" smtClean="0">
                <a:solidFill>
                  <a:srgbClr val="0070C0"/>
                </a:solidFill>
                <a:cs typeface="Times New Roman" pitchFamily="18" charset="0"/>
              </a:rPr>
              <a:t>According to the regulation, primary and middle school teachers are allowed to criticize and give proper punishment to students.</a:t>
            </a:r>
          </a:p>
          <a:p>
            <a:pPr algn="just">
              <a:buNone/>
            </a:pPr>
            <a:r>
              <a:rPr lang="en-US" altLang="zh-CN" sz="3500" b="1" dirty="0" smtClean="0">
                <a:cs typeface="Times New Roman" pitchFamily="18" charset="0"/>
              </a:rPr>
              <a:t>2. </a:t>
            </a:r>
            <a:r>
              <a:rPr lang="en-US" altLang="zh-CN" sz="3500" b="1" dirty="0" smtClean="0">
                <a:solidFill>
                  <a:srgbClr val="0070C0"/>
                </a:solidFill>
                <a:cs typeface="Times New Roman" pitchFamily="18" charset="0"/>
              </a:rPr>
              <a:t>Students share their opinion on this issue.</a:t>
            </a:r>
          </a:p>
          <a:p>
            <a:pPr>
              <a:buNone/>
            </a:pPr>
            <a:r>
              <a:rPr lang="en-US" altLang="zh-CN" sz="3500" dirty="0" smtClean="0">
                <a:cs typeface="Times New Roman" pitchFamily="18" charset="0"/>
              </a:rPr>
              <a:t>( Should teachers be allowed to discipline students?)</a:t>
            </a:r>
            <a:endParaRPr lang="zh-CN" altLang="en-US" sz="3500" dirty="0" smtClean="0"/>
          </a:p>
          <a:p>
            <a:pPr algn="just">
              <a:buNone/>
            </a:pPr>
            <a:r>
              <a:rPr lang="en-US" altLang="zh-CN" sz="3500" b="1" dirty="0" smtClean="0">
                <a:cs typeface="Times New Roman" pitchFamily="18" charset="0"/>
              </a:rPr>
              <a:t>Su </a:t>
            </a:r>
            <a:r>
              <a:rPr lang="en-US" altLang="zh-CN" sz="3500" b="1" dirty="0" err="1" smtClean="0">
                <a:cs typeface="Times New Roman" pitchFamily="18" charset="0"/>
              </a:rPr>
              <a:t>Hua</a:t>
            </a:r>
            <a:r>
              <a:rPr lang="en-US" altLang="zh-CN" sz="3500" b="1" dirty="0" smtClean="0">
                <a:cs typeface="Times New Roman" pitchFamily="18" charset="0"/>
              </a:rPr>
              <a:t>: No. </a:t>
            </a:r>
          </a:p>
          <a:p>
            <a:pPr algn="just">
              <a:buNone/>
            </a:pPr>
            <a:r>
              <a:rPr lang="en-US" altLang="zh-CN" sz="3500" b="1" dirty="0" smtClean="0">
                <a:cs typeface="Times New Roman" pitchFamily="18" charset="0"/>
              </a:rPr>
              <a:t>Li Jiang: No. </a:t>
            </a:r>
          </a:p>
          <a:p>
            <a:pPr algn="just">
              <a:buNone/>
            </a:pPr>
            <a:r>
              <a:rPr lang="en-US" altLang="zh-CN" sz="3500" b="1" dirty="0" smtClean="0">
                <a:cs typeface="Times New Roman" pitchFamily="18" charset="0"/>
              </a:rPr>
              <a:t>Zhang Ming: Yes.  </a:t>
            </a:r>
            <a:endParaRPr lang="zh-CN" altLang="en-US" sz="3500" b="1" i="1" dirty="0" smtClean="0"/>
          </a:p>
          <a:p>
            <a:endParaRPr lang="zh-CN" altLang="en-US" dirty="0" smtClean="0">
              <a:latin typeface="Times New Roman" pitchFamily="18" charset="0"/>
              <a:cs typeface="Times New Roman" pitchFamily="18" charset="0"/>
            </a:endParaRPr>
          </a:p>
          <a:p>
            <a:endParaRPr lang="zh-CN" altLang="en-US" dirty="0"/>
          </a:p>
        </p:txBody>
      </p:sp>
      <p:sp>
        <p:nvSpPr>
          <p:cNvPr id="4" name="右大括号 3"/>
          <p:cNvSpPr/>
          <p:nvPr/>
        </p:nvSpPr>
        <p:spPr>
          <a:xfrm>
            <a:off x="3203848" y="4797152"/>
            <a:ext cx="504056" cy="1584176"/>
          </a:xfrm>
          <a:prstGeom prst="rightBrace">
            <a:avLst/>
          </a:pr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圆角矩形 5"/>
          <p:cNvSpPr/>
          <p:nvPr/>
        </p:nvSpPr>
        <p:spPr>
          <a:xfrm>
            <a:off x="3779912" y="5157192"/>
            <a:ext cx="3384376" cy="864096"/>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smtClean="0">
                <a:solidFill>
                  <a:schemeClr val="tx1"/>
                </a:solidFill>
              </a:rPr>
              <a:t>Opinions vary.</a:t>
            </a:r>
            <a:endParaRPr lang="zh-CN" altLang="en-US"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rgbClr val="C00000"/>
                </a:solidFill>
              </a:rPr>
              <a:t>How to summarize?</a:t>
            </a:r>
            <a:endParaRPr lang="zh-CN" altLang="en-US" dirty="0"/>
          </a:p>
        </p:txBody>
      </p:sp>
      <p:sp>
        <p:nvSpPr>
          <p:cNvPr id="3" name="内容占位符 2"/>
          <p:cNvSpPr>
            <a:spLocks noGrp="1"/>
          </p:cNvSpPr>
          <p:nvPr>
            <p:ph idx="1"/>
          </p:nvPr>
        </p:nvSpPr>
        <p:spPr/>
        <p:txBody>
          <a:bodyPr>
            <a:normAutofit/>
          </a:bodyPr>
          <a:lstStyle/>
          <a:p>
            <a:pPr>
              <a:buNone/>
            </a:pPr>
            <a:r>
              <a:rPr lang="en-US" altLang="zh-CN" sz="3600" b="1" dirty="0" smtClean="0"/>
              <a:t>Step2: Organize the main points </a:t>
            </a:r>
            <a:r>
              <a:rPr lang="en-US" altLang="zh-CN" sz="3600" b="1" dirty="0" smtClean="0">
                <a:solidFill>
                  <a:srgbClr val="FF0000"/>
                </a:solidFill>
              </a:rPr>
              <a:t>logically</a:t>
            </a:r>
          </a:p>
        </p:txBody>
      </p:sp>
      <p:sp>
        <p:nvSpPr>
          <p:cNvPr id="4" name="圆角矩形 3"/>
          <p:cNvSpPr/>
          <p:nvPr/>
        </p:nvSpPr>
        <p:spPr>
          <a:xfrm>
            <a:off x="827584" y="3068960"/>
            <a:ext cx="259228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t>New regulation</a:t>
            </a:r>
            <a:endParaRPr lang="zh-CN" altLang="en-US" sz="3600" dirty="0"/>
          </a:p>
        </p:txBody>
      </p:sp>
      <p:sp>
        <p:nvSpPr>
          <p:cNvPr id="7" name="圆角矩形 6"/>
          <p:cNvSpPr/>
          <p:nvPr/>
        </p:nvSpPr>
        <p:spPr>
          <a:xfrm>
            <a:off x="5220072" y="3068960"/>
            <a:ext cx="259228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smtClean="0"/>
              <a:t>Different opinions</a:t>
            </a:r>
            <a:endParaRPr lang="zh-CN" altLang="en-US" sz="4000" dirty="0"/>
          </a:p>
        </p:txBody>
      </p:sp>
      <p:sp>
        <p:nvSpPr>
          <p:cNvPr id="8" name="右箭头 7"/>
          <p:cNvSpPr/>
          <p:nvPr/>
        </p:nvSpPr>
        <p:spPr>
          <a:xfrm>
            <a:off x="3779912" y="3501008"/>
            <a:ext cx="100811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899592" y="4725144"/>
            <a:ext cx="2592288" cy="1296144"/>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chemeClr val="tx1"/>
                </a:solidFill>
              </a:rPr>
              <a:t>现象</a:t>
            </a:r>
            <a:endParaRPr lang="zh-CN" altLang="en-US" sz="3600" b="1" dirty="0">
              <a:solidFill>
                <a:schemeClr val="tx1"/>
              </a:solidFill>
            </a:endParaRPr>
          </a:p>
        </p:txBody>
      </p:sp>
      <p:sp>
        <p:nvSpPr>
          <p:cNvPr id="10" name="右箭头 9"/>
          <p:cNvSpPr/>
          <p:nvPr/>
        </p:nvSpPr>
        <p:spPr>
          <a:xfrm>
            <a:off x="3779912" y="5085184"/>
            <a:ext cx="1008112" cy="432048"/>
          </a:xfrm>
          <a:prstGeom prst="rightArrow">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5220072" y="4725144"/>
            <a:ext cx="2592288" cy="1296144"/>
          </a:xfrm>
          <a:prstGeom prst="round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chemeClr val="tx1"/>
                </a:solidFill>
              </a:rPr>
              <a:t>评价</a:t>
            </a:r>
            <a:endParaRPr lang="zh-CN" altLang="en-US"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Bottom)">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lide(fromBottom)">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One possible version</a:t>
            </a:r>
            <a:endParaRPr lang="zh-CN" altLang="en-US" b="1" dirty="0"/>
          </a:p>
        </p:txBody>
      </p:sp>
      <p:sp>
        <p:nvSpPr>
          <p:cNvPr id="3" name="内容占位符 2"/>
          <p:cNvSpPr>
            <a:spLocks noGrp="1"/>
          </p:cNvSpPr>
          <p:nvPr>
            <p:ph idx="1"/>
          </p:nvPr>
        </p:nvSpPr>
        <p:spPr>
          <a:xfrm>
            <a:off x="179512" y="1600200"/>
            <a:ext cx="8712968" cy="4525963"/>
          </a:xfrm>
        </p:spPr>
        <p:txBody>
          <a:bodyPr>
            <a:normAutofit/>
          </a:bodyPr>
          <a:lstStyle/>
          <a:p>
            <a:pPr algn="just">
              <a:buNone/>
            </a:pPr>
            <a:r>
              <a:rPr lang="en-US" altLang="zh-CN" sz="3600" b="1" dirty="0" smtClean="0"/>
              <a:t>    </a:t>
            </a:r>
            <a:r>
              <a:rPr lang="en-US" altLang="zh-CN" sz="3600" b="1" dirty="0" smtClean="0">
                <a:solidFill>
                  <a:srgbClr val="002060"/>
                </a:solidFill>
              </a:rPr>
              <a:t>An official notice has been issued to grant teachers the right to properly punish students. </a:t>
            </a:r>
            <a:r>
              <a:rPr lang="en-US" altLang="zh-CN" sz="3600" b="1" dirty="0" smtClean="0">
                <a:solidFill>
                  <a:srgbClr val="C00000"/>
                </a:solidFill>
              </a:rPr>
              <a:t>The public are concerned about this regulation, expressing their opinions on it from different perspectives.</a:t>
            </a:r>
            <a:r>
              <a:rPr lang="en-US" altLang="zh-CN" sz="3600" b="1" dirty="0" smtClean="0">
                <a:solidFill>
                  <a:srgbClr val="002060"/>
                </a:solidFill>
              </a:rPr>
              <a:t>(30 words)</a:t>
            </a:r>
            <a:endParaRPr lang="zh-CN" altLang="zh-CN" sz="3600" b="1" dirty="0">
              <a:solidFill>
                <a:srgbClr val="002060"/>
              </a:solidFill>
            </a:endParaRPr>
          </a:p>
        </p:txBody>
      </p:sp>
      <p:cxnSp>
        <p:nvCxnSpPr>
          <p:cNvPr id="5" name="直接连接符 4"/>
          <p:cNvCxnSpPr/>
          <p:nvPr/>
        </p:nvCxnSpPr>
        <p:spPr>
          <a:xfrm>
            <a:off x="7812360" y="2204864"/>
            <a:ext cx="108012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11560" y="2708920"/>
            <a:ext cx="453650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539552" y="3140968"/>
            <a:ext cx="7848872" cy="79208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539552" y="2348880"/>
            <a:ext cx="7848872" cy="792088"/>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normAutofit/>
          </a:bodyPr>
          <a:lstStyle/>
          <a:p>
            <a:r>
              <a:rPr lang="en-US" altLang="zh-CN" sz="6600" b="1" dirty="0" smtClean="0">
                <a:solidFill>
                  <a:srgbClr val="FF0000"/>
                </a:solidFill>
              </a:rPr>
              <a:t>Structure </a:t>
            </a:r>
            <a:endParaRPr lang="zh-CN" altLang="en-US" sz="6600" b="1" dirty="0">
              <a:solidFill>
                <a:srgbClr val="FF0000"/>
              </a:solidFill>
            </a:endParaRPr>
          </a:p>
        </p:txBody>
      </p:sp>
      <p:sp>
        <p:nvSpPr>
          <p:cNvPr id="3" name="内容占位符 2"/>
          <p:cNvSpPr>
            <a:spLocks noGrp="1"/>
          </p:cNvSpPr>
          <p:nvPr>
            <p:ph idx="1"/>
          </p:nvPr>
        </p:nvSpPr>
        <p:spPr/>
        <p:txBody>
          <a:bodyPr>
            <a:normAutofit/>
          </a:bodyPr>
          <a:lstStyle/>
          <a:p>
            <a:r>
              <a:rPr lang="en-US" altLang="zh-CN" sz="4000" b="1" dirty="0" smtClean="0">
                <a:solidFill>
                  <a:srgbClr val="FF0000"/>
                </a:solidFill>
              </a:rPr>
              <a:t>Para. 1   summary of the material</a:t>
            </a:r>
          </a:p>
          <a:p>
            <a:r>
              <a:rPr lang="en-US" altLang="zh-CN" sz="4000" b="1" dirty="0" smtClean="0">
                <a:solidFill>
                  <a:srgbClr val="FF0000"/>
                </a:solidFill>
              </a:rPr>
              <a:t>Para. 2   your opinions and reasons</a:t>
            </a:r>
          </a:p>
          <a:p>
            <a:r>
              <a:rPr lang="en-US" altLang="zh-CN" sz="4000" b="1" dirty="0" smtClean="0">
                <a:solidFill>
                  <a:srgbClr val="FF0000"/>
                </a:solidFill>
              </a:rPr>
              <a:t>Para. 3   suggestions &amp; 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reeform 6"/>
          <p:cNvSpPr>
            <a:spLocks/>
          </p:cNvSpPr>
          <p:nvPr/>
        </p:nvSpPr>
        <p:spPr bwMode="auto">
          <a:xfrm>
            <a:off x="1428728" y="2895600"/>
            <a:ext cx="6429420" cy="3962400"/>
          </a:xfrm>
          <a:custGeom>
            <a:avLst/>
            <a:gdLst>
              <a:gd name="T0" fmla="*/ 1542938 w 1360"/>
              <a:gd name="T1" fmla="*/ 3803806 h 1624"/>
              <a:gd name="T2" fmla="*/ 1422139 w 1360"/>
              <a:gd name="T3" fmla="*/ 2369144 h 1624"/>
              <a:gd name="T4" fmla="*/ 76872 w 1360"/>
              <a:gd name="T5" fmla="*/ 954001 h 1624"/>
              <a:gd name="T6" fmla="*/ 1290357 w 1360"/>
              <a:gd name="T7" fmla="*/ 1449301 h 1624"/>
              <a:gd name="T8" fmla="*/ 1290357 w 1360"/>
              <a:gd name="T9" fmla="*/ 456262 h 1624"/>
              <a:gd name="T10" fmla="*/ 1444102 w 1360"/>
              <a:gd name="T11" fmla="*/ 456262 h 1624"/>
              <a:gd name="T12" fmla="*/ 1968481 w 1360"/>
              <a:gd name="T13" fmla="*/ 1222391 h 1624"/>
              <a:gd name="T14" fmla="*/ 2254007 w 1360"/>
              <a:gd name="T15" fmla="*/ 1222391 h 1624"/>
              <a:gd name="T16" fmla="*/ 2808586 w 1360"/>
              <a:gd name="T17" fmla="*/ 204952 h 1624"/>
              <a:gd name="T18" fmla="*/ 3113330 w 1360"/>
              <a:gd name="T19" fmla="*/ 204952 h 1624"/>
              <a:gd name="T20" fmla="*/ 2959586 w 1360"/>
              <a:gd name="T21" fmla="*/ 1449301 h 1624"/>
              <a:gd name="T22" fmla="*/ 3733800 w 1360"/>
              <a:gd name="T23" fmla="*/ 1002800 h 1624"/>
              <a:gd name="T24" fmla="*/ 3593783 w 1360"/>
              <a:gd name="T25" fmla="*/ 1283388 h 1624"/>
              <a:gd name="T26" fmla="*/ 3011749 w 1360"/>
              <a:gd name="T27" fmla="*/ 2008039 h 1624"/>
              <a:gd name="T28" fmla="*/ 2748187 w 1360"/>
              <a:gd name="T29" fmla="*/ 2930322 h 1624"/>
              <a:gd name="T30" fmla="*/ 3113330 w 1360"/>
              <a:gd name="T31" fmla="*/ 3816006 h 1624"/>
              <a:gd name="T32" fmla="*/ 1542938 w 1360"/>
              <a:gd name="T33" fmla="*/ 3803806 h 16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60"/>
              <a:gd name="T52" fmla="*/ 0 h 1624"/>
              <a:gd name="T53" fmla="*/ 1360 w 1360"/>
              <a:gd name="T54" fmla="*/ 1624 h 16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60" h="1624">
                <a:moveTo>
                  <a:pt x="562" y="1559"/>
                </a:moveTo>
                <a:cubicBezTo>
                  <a:pt x="555" y="1444"/>
                  <a:pt x="607" y="1166"/>
                  <a:pt x="518" y="971"/>
                </a:cubicBezTo>
                <a:cubicBezTo>
                  <a:pt x="429" y="777"/>
                  <a:pt x="37" y="454"/>
                  <a:pt x="28" y="391"/>
                </a:cubicBezTo>
                <a:cubicBezTo>
                  <a:pt x="0" y="230"/>
                  <a:pt x="396" y="628"/>
                  <a:pt x="470" y="594"/>
                </a:cubicBezTo>
                <a:cubicBezTo>
                  <a:pt x="543" y="560"/>
                  <a:pt x="470" y="187"/>
                  <a:pt x="470" y="187"/>
                </a:cubicBezTo>
                <a:cubicBezTo>
                  <a:pt x="470" y="187"/>
                  <a:pt x="489" y="119"/>
                  <a:pt x="526" y="187"/>
                </a:cubicBezTo>
                <a:cubicBezTo>
                  <a:pt x="562" y="254"/>
                  <a:pt x="662" y="434"/>
                  <a:pt x="717" y="501"/>
                </a:cubicBezTo>
                <a:cubicBezTo>
                  <a:pt x="771" y="569"/>
                  <a:pt x="767" y="586"/>
                  <a:pt x="821" y="501"/>
                </a:cubicBezTo>
                <a:cubicBezTo>
                  <a:pt x="876" y="417"/>
                  <a:pt x="971" y="153"/>
                  <a:pt x="1023" y="84"/>
                </a:cubicBezTo>
                <a:cubicBezTo>
                  <a:pt x="1075" y="15"/>
                  <a:pt x="1126" y="0"/>
                  <a:pt x="1134" y="84"/>
                </a:cubicBezTo>
                <a:cubicBezTo>
                  <a:pt x="1143" y="169"/>
                  <a:pt x="1050" y="535"/>
                  <a:pt x="1078" y="594"/>
                </a:cubicBezTo>
                <a:cubicBezTo>
                  <a:pt x="1106" y="654"/>
                  <a:pt x="1314" y="428"/>
                  <a:pt x="1360" y="411"/>
                </a:cubicBezTo>
                <a:lnTo>
                  <a:pt x="1309" y="526"/>
                </a:lnTo>
                <a:cubicBezTo>
                  <a:pt x="1265" y="594"/>
                  <a:pt x="1148" y="710"/>
                  <a:pt x="1097" y="823"/>
                </a:cubicBezTo>
                <a:cubicBezTo>
                  <a:pt x="1068" y="909"/>
                  <a:pt x="1001" y="992"/>
                  <a:pt x="1001" y="1201"/>
                </a:cubicBezTo>
                <a:cubicBezTo>
                  <a:pt x="1001" y="1410"/>
                  <a:pt x="1208" y="1505"/>
                  <a:pt x="1134" y="1564"/>
                </a:cubicBezTo>
                <a:cubicBezTo>
                  <a:pt x="1061" y="1624"/>
                  <a:pt x="682" y="1560"/>
                  <a:pt x="562" y="1559"/>
                </a:cubicBezTo>
                <a:close/>
              </a:path>
            </a:pathLst>
          </a:custGeom>
          <a:gradFill rotWithShape="1">
            <a:gsLst>
              <a:gs pos="0">
                <a:srgbClr val="996633"/>
              </a:gs>
              <a:gs pos="50000">
                <a:srgbClr val="472F18"/>
              </a:gs>
              <a:gs pos="100000">
                <a:srgbClr val="996633"/>
              </a:gs>
            </a:gsLst>
            <a:lin ang="0" scaled="1"/>
          </a:gradFill>
          <a:ln w="9525">
            <a:noFill/>
            <a:round/>
            <a:headEnd/>
            <a:tailEnd/>
          </a:ln>
        </p:spPr>
        <p:txBody>
          <a:bodyPr/>
          <a:lstStyle/>
          <a:p>
            <a:endParaRPr lang="zh-CN" altLang="en-US" dirty="0"/>
          </a:p>
        </p:txBody>
      </p:sp>
      <p:pic>
        <p:nvPicPr>
          <p:cNvPr id="21507" name="Picture 7">
            <a:hlinkClick r:id="rId2"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7845513">
            <a:off x="1748631" y="3737769"/>
            <a:ext cx="1725613" cy="2174875"/>
          </a:xfrm>
          <a:prstGeom prst="rect">
            <a:avLst/>
          </a:prstGeom>
          <a:noFill/>
          <a:ln w="9525">
            <a:noFill/>
            <a:miter lim="800000"/>
            <a:headEnd/>
            <a:tailEnd/>
          </a:ln>
        </p:spPr>
      </p:pic>
      <p:pic>
        <p:nvPicPr>
          <p:cNvPr id="21510" name="Picture 20">
            <a:hlinkClick r:id="rId4"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3364808">
            <a:off x="1501775" y="2765425"/>
            <a:ext cx="1568450" cy="1981200"/>
          </a:xfrm>
          <a:prstGeom prst="rect">
            <a:avLst/>
          </a:prstGeom>
          <a:noFill/>
          <a:ln w="9525">
            <a:noFill/>
            <a:miter lim="800000"/>
            <a:headEnd/>
            <a:tailEnd/>
          </a:ln>
        </p:spPr>
      </p:pic>
      <p:pic>
        <p:nvPicPr>
          <p:cNvPr id="21511" name="Picture 19">
            <a:hlinkClick r:id="rId4"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1992748">
            <a:off x="2173790" y="1511175"/>
            <a:ext cx="1738313" cy="2195513"/>
          </a:xfrm>
          <a:prstGeom prst="rect">
            <a:avLst/>
          </a:prstGeom>
          <a:noFill/>
          <a:ln w="9525">
            <a:noFill/>
            <a:miter lim="800000"/>
            <a:headEnd/>
            <a:tailEnd/>
          </a:ln>
        </p:spPr>
      </p:pic>
      <p:sp>
        <p:nvSpPr>
          <p:cNvPr id="10248" name="Cloud"/>
          <p:cNvSpPr>
            <a:spLocks noChangeAspect="1" noEditPoints="1" noChangeArrowheads="1"/>
          </p:cNvSpPr>
          <p:nvPr/>
        </p:nvSpPr>
        <p:spPr bwMode="auto">
          <a:xfrm>
            <a:off x="2643174" y="3214686"/>
            <a:ext cx="2714644" cy="1441450"/>
          </a:xfrm>
          <a:custGeom>
            <a:avLst/>
            <a:gdLst>
              <a:gd name="T0" fmla="*/ 763014 w 21600"/>
              <a:gd name="T1" fmla="*/ 48096715 h 21600"/>
              <a:gd name="T2" fmla="*/ 122992026 w 21600"/>
              <a:gd name="T3" fmla="*/ 96090994 h 21600"/>
              <a:gd name="T4" fmla="*/ 245779051 w 21600"/>
              <a:gd name="T5" fmla="*/ 48096715 h 21600"/>
              <a:gd name="T6" fmla="*/ 122992026 w 21600"/>
              <a:gd name="T7" fmla="*/ 54999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00"/>
          </a:solidFill>
          <a:ln w="9525" cap="rnd">
            <a:solidFill>
              <a:srgbClr val="0000FF"/>
            </a:solidFill>
            <a:prstDash val="sysDot"/>
            <a:miter lim="800000"/>
            <a:headEnd/>
            <a:tailEnd/>
          </a:ln>
          <a:effectLst>
            <a:outerShdw dist="107763" dir="2700000" algn="ctr" rotWithShape="0">
              <a:srgbClr val="808080"/>
            </a:outerShdw>
          </a:effectLst>
        </p:spPr>
        <p:txBody>
          <a:bodyPr/>
          <a:lstStyle/>
          <a:p>
            <a:pPr algn="ctr">
              <a:buFont typeface="Arial" pitchFamily="34" charset="0"/>
              <a:buNone/>
            </a:pPr>
            <a:endParaRPr lang="zh-CN" altLang="en-US" sz="3200" b="1" dirty="0">
              <a:solidFill>
                <a:srgbClr val="FF0000"/>
              </a:solidFill>
              <a:latin typeface="Arial" pitchFamily="34" charset="0"/>
            </a:endParaRPr>
          </a:p>
        </p:txBody>
      </p:sp>
      <p:pic>
        <p:nvPicPr>
          <p:cNvPr id="21516" name="Picture 26">
            <a:hlinkClick r:id="rId5"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3324844">
            <a:off x="5815619" y="1495493"/>
            <a:ext cx="1509712" cy="1905000"/>
          </a:xfrm>
          <a:prstGeom prst="rect">
            <a:avLst/>
          </a:prstGeom>
          <a:noFill/>
          <a:ln w="9525">
            <a:noFill/>
            <a:miter lim="800000"/>
            <a:headEnd/>
            <a:tailEnd/>
          </a:ln>
        </p:spPr>
      </p:pic>
      <p:pic>
        <p:nvPicPr>
          <p:cNvPr id="21517" name="Picture 26">
            <a:hlinkClick r:id="rId5"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1894923">
            <a:off x="4514850" y="1147763"/>
            <a:ext cx="1511300" cy="2262187"/>
          </a:xfrm>
          <a:prstGeom prst="rect">
            <a:avLst/>
          </a:prstGeom>
          <a:noFill/>
          <a:ln w="9525">
            <a:noFill/>
            <a:miter lim="800000"/>
            <a:headEnd/>
            <a:tailEnd/>
          </a:ln>
        </p:spPr>
      </p:pic>
      <p:pic>
        <p:nvPicPr>
          <p:cNvPr id="21518" name="Picture 26">
            <a:hlinkClick r:id="rId5"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1367065">
            <a:off x="3546475" y="1363663"/>
            <a:ext cx="1609725" cy="1689100"/>
          </a:xfrm>
          <a:prstGeom prst="rect">
            <a:avLst/>
          </a:prstGeom>
          <a:noFill/>
          <a:ln w="9525">
            <a:noFill/>
            <a:miter lim="800000"/>
            <a:headEnd/>
            <a:tailEnd/>
          </a:ln>
        </p:spPr>
      </p:pic>
      <p:pic>
        <p:nvPicPr>
          <p:cNvPr id="21520" name="Picture 26">
            <a:hlinkClick r:id="rId5" action="ppaction://hlinksldjump"/>
          </p:cNvPr>
          <p:cNvPicPr>
            <a:picLocks noChangeAspect="1" noChangeArrowheads="1"/>
          </p:cNvPicPr>
          <p:nvPr/>
        </p:nvPicPr>
        <p:blipFill>
          <a:blip r:embed="rId3" cstate="print">
            <a:duotone>
              <a:prstClr val="black"/>
              <a:srgbClr val="00FF00">
                <a:tint val="45000"/>
                <a:satMod val="400000"/>
              </a:srgbClr>
            </a:duotone>
          </a:blip>
          <a:srcRect/>
          <a:stretch>
            <a:fillRect/>
          </a:stretch>
        </p:blipFill>
        <p:spPr bwMode="auto">
          <a:xfrm rot="7084767">
            <a:off x="6626779" y="3391944"/>
            <a:ext cx="1654175" cy="2087563"/>
          </a:xfrm>
          <a:prstGeom prst="rect">
            <a:avLst/>
          </a:prstGeom>
          <a:noFill/>
          <a:ln w="9525">
            <a:noFill/>
            <a:miter lim="800000"/>
            <a:headEnd/>
            <a:tailEnd/>
          </a:ln>
        </p:spPr>
      </p:pic>
      <p:pic>
        <p:nvPicPr>
          <p:cNvPr id="21521" name="Picture 26">
            <a:hlinkClick r:id="rId5" action="ppaction://hlinksldjump"/>
          </p:cNvPr>
          <p:cNvPicPr>
            <a:picLocks noChangeAspect="1" noChangeArrowheads="1"/>
          </p:cNvPicPr>
          <p:nvPr/>
        </p:nvPicPr>
        <p:blipFill>
          <a:blip r:embed="rId3" cstate="print">
            <a:duotone>
              <a:prstClr val="black"/>
              <a:srgbClr val="00FF00">
                <a:tint val="45000"/>
                <a:satMod val="400000"/>
              </a:srgbClr>
            </a:duotone>
            <a:lum bright="-10000" contrast="-10000"/>
          </a:blip>
          <a:srcRect/>
          <a:stretch>
            <a:fillRect/>
          </a:stretch>
        </p:blipFill>
        <p:spPr bwMode="auto">
          <a:xfrm rot="2462417">
            <a:off x="7007225" y="2143714"/>
            <a:ext cx="1654175" cy="2089150"/>
          </a:xfrm>
          <a:prstGeom prst="rect">
            <a:avLst/>
          </a:prstGeom>
          <a:noFill/>
          <a:ln w="9525">
            <a:noFill/>
            <a:miter lim="800000"/>
            <a:headEnd/>
            <a:tailEnd/>
          </a:ln>
          <a:scene3d>
            <a:camera prst="orthographicFront"/>
            <a:lightRig rig="threePt" dir="t"/>
          </a:scene3d>
          <a:sp3d extrusionH="76200">
            <a:extrusionClr>
              <a:srgbClr val="00FF00"/>
            </a:extrusionClr>
          </a:sp3d>
        </p:spPr>
      </p:pic>
      <p:sp>
        <p:nvSpPr>
          <p:cNvPr id="10260" name="Cloud"/>
          <p:cNvSpPr>
            <a:spLocks noChangeAspect="1" noEditPoints="1" noChangeArrowheads="1"/>
          </p:cNvSpPr>
          <p:nvPr/>
        </p:nvSpPr>
        <p:spPr bwMode="auto">
          <a:xfrm>
            <a:off x="3571868" y="2714620"/>
            <a:ext cx="2085972" cy="1441450"/>
          </a:xfrm>
          <a:custGeom>
            <a:avLst/>
            <a:gdLst>
              <a:gd name="T0" fmla="*/ 832379 w 21600"/>
              <a:gd name="T1" fmla="*/ 48096715 h 21600"/>
              <a:gd name="T2" fmla="*/ 134173119 w 21600"/>
              <a:gd name="T3" fmla="*/ 96090994 h 21600"/>
              <a:gd name="T4" fmla="*/ 268122601 w 21600"/>
              <a:gd name="T5" fmla="*/ 48096715 h 21600"/>
              <a:gd name="T6" fmla="*/ 134173119 w 21600"/>
              <a:gd name="T7" fmla="*/ 54999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00"/>
          </a:solidFill>
          <a:ln w="9525" cap="rnd">
            <a:solidFill>
              <a:srgbClr val="0000FF"/>
            </a:solidFill>
            <a:prstDash val="sysDot"/>
            <a:miter lim="800000"/>
            <a:headEnd/>
            <a:tailEnd/>
          </a:ln>
          <a:effectLst>
            <a:outerShdw dist="107763" dir="2700000" algn="ctr" rotWithShape="0">
              <a:srgbClr val="808080"/>
            </a:outerShdw>
          </a:effectLst>
        </p:spPr>
        <p:txBody>
          <a:bodyPr/>
          <a:lstStyle/>
          <a:p>
            <a:pPr algn="ctr">
              <a:buFont typeface="Arial" pitchFamily="34" charset="0"/>
              <a:buNone/>
            </a:pPr>
            <a:endParaRPr lang="zh-CN" altLang="en-US" sz="3200" b="1" dirty="0">
              <a:solidFill>
                <a:srgbClr val="FF0000"/>
              </a:solidFill>
              <a:latin typeface="Arial" pitchFamily="34" charset="0"/>
            </a:endParaRPr>
          </a:p>
        </p:txBody>
      </p:sp>
      <p:sp>
        <p:nvSpPr>
          <p:cNvPr id="10262" name="Cloud"/>
          <p:cNvSpPr>
            <a:spLocks noChangeAspect="1" noEditPoints="1" noChangeArrowheads="1"/>
          </p:cNvSpPr>
          <p:nvPr/>
        </p:nvSpPr>
        <p:spPr bwMode="auto">
          <a:xfrm>
            <a:off x="5072066" y="2786058"/>
            <a:ext cx="2305050" cy="1441450"/>
          </a:xfrm>
          <a:custGeom>
            <a:avLst/>
            <a:gdLst>
              <a:gd name="T0" fmla="*/ 763014 w 21600"/>
              <a:gd name="T1" fmla="*/ 48096715 h 21600"/>
              <a:gd name="T2" fmla="*/ 122992026 w 21600"/>
              <a:gd name="T3" fmla="*/ 96090994 h 21600"/>
              <a:gd name="T4" fmla="*/ 245779051 w 21600"/>
              <a:gd name="T5" fmla="*/ 48096715 h 21600"/>
              <a:gd name="T6" fmla="*/ 122992026 w 21600"/>
              <a:gd name="T7" fmla="*/ 54999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00"/>
          </a:solidFill>
          <a:ln w="9525" cap="rnd">
            <a:solidFill>
              <a:srgbClr val="0000FF"/>
            </a:solidFill>
            <a:prstDash val="sysDot"/>
            <a:miter lim="800000"/>
            <a:headEnd/>
            <a:tailEnd/>
          </a:ln>
          <a:effectLst>
            <a:outerShdw dist="107763" dir="2700000" algn="ctr" rotWithShape="0">
              <a:srgbClr val="808080"/>
            </a:outerShdw>
          </a:effectLst>
        </p:spPr>
        <p:txBody>
          <a:bodyPr/>
          <a:lstStyle/>
          <a:p>
            <a:pPr algn="ctr">
              <a:buFont typeface="Arial" pitchFamily="34" charset="0"/>
              <a:buNone/>
            </a:pPr>
            <a:endParaRPr lang="zh-CN" altLang="en-US" sz="3200" b="1" dirty="0">
              <a:solidFill>
                <a:srgbClr val="FF0000"/>
              </a:solidFill>
              <a:latin typeface="Arial" pitchFamily="34" charset="0"/>
            </a:endParaRPr>
          </a:p>
        </p:txBody>
      </p:sp>
      <p:sp>
        <p:nvSpPr>
          <p:cNvPr id="10266" name="WordArt 29"/>
          <p:cNvSpPr>
            <a:spLocks noChangeArrowheads="1" noChangeShapeType="1" noTextEdit="1"/>
          </p:cNvSpPr>
          <p:nvPr/>
        </p:nvSpPr>
        <p:spPr bwMode="auto">
          <a:xfrm>
            <a:off x="2133600" y="381000"/>
            <a:ext cx="5334000" cy="762000"/>
          </a:xfrm>
          <a:prstGeom prst="rect">
            <a:avLst/>
          </a:prstGeom>
        </p:spPr>
        <p:txBody>
          <a:bodyPr wrap="none" fromWordArt="1">
            <a:prstTxWarp prst="textPlain">
              <a:avLst>
                <a:gd name="adj" fmla="val 50000"/>
              </a:avLst>
            </a:prstTxWarp>
          </a:bodyPr>
          <a:lstStyle/>
          <a:p>
            <a:pPr algn="ctr"/>
            <a:endParaRPr lang="zh-CN" altLang="en-US" sz="3600" b="1" i="1" kern="10" dirty="0">
              <a:ln w="12700">
                <a:solidFill>
                  <a:srgbClr val="EAEAEA"/>
                </a:solidFill>
                <a:round/>
                <a:headEnd/>
                <a:tailEnd/>
              </a:ln>
              <a:solidFill>
                <a:schemeClr val="accent2"/>
              </a:solidFill>
              <a:effectLst>
                <a:outerShdw dist="35921" dir="2700000" sy="50000" kx="2115830" algn="bl" rotWithShape="0">
                  <a:srgbClr val="C0C0C0">
                    <a:alpha val="79999"/>
                  </a:srgbClr>
                </a:outerShdw>
              </a:effectLst>
              <a:latin typeface="Times New Roman"/>
              <a:cs typeface="Times New Roman"/>
            </a:endParaRPr>
          </a:p>
        </p:txBody>
      </p:sp>
      <p:sp>
        <p:nvSpPr>
          <p:cNvPr id="21" name="TextBox 20"/>
          <p:cNvSpPr txBox="1"/>
          <p:nvPr/>
        </p:nvSpPr>
        <p:spPr>
          <a:xfrm>
            <a:off x="4211960" y="5000636"/>
            <a:ext cx="2643206" cy="646331"/>
          </a:xfrm>
          <a:prstGeom prst="rect">
            <a:avLst/>
          </a:prstGeom>
          <a:noFill/>
        </p:spPr>
        <p:txBody>
          <a:bodyPr wrap="square" rtlCol="0">
            <a:spAutoFit/>
          </a:bodyPr>
          <a:lstStyle/>
          <a:p>
            <a:r>
              <a:rPr lang="en-US" altLang="zh-CN" sz="3600" b="1" dirty="0" smtClean="0">
                <a:solidFill>
                  <a:srgbClr val="FFFF00"/>
                </a:solidFill>
              </a:rPr>
              <a:t>structure</a:t>
            </a:r>
            <a:endParaRPr lang="zh-CN" altLang="en-US" sz="3600" b="1" dirty="0">
              <a:solidFill>
                <a:srgbClr val="FFFF00"/>
              </a:solidFill>
            </a:endParaRPr>
          </a:p>
        </p:txBody>
      </p:sp>
      <p:sp>
        <p:nvSpPr>
          <p:cNvPr id="22" name="TextBox 21"/>
          <p:cNvSpPr txBox="1"/>
          <p:nvPr/>
        </p:nvSpPr>
        <p:spPr>
          <a:xfrm>
            <a:off x="4000496" y="1928802"/>
            <a:ext cx="1191352" cy="646331"/>
          </a:xfrm>
          <a:prstGeom prst="rect">
            <a:avLst/>
          </a:prstGeom>
          <a:noFill/>
        </p:spPr>
        <p:txBody>
          <a:bodyPr wrap="none" rtlCol="0">
            <a:spAutoFit/>
          </a:bodyPr>
          <a:lstStyle/>
          <a:p>
            <a:r>
              <a:rPr lang="en-US" altLang="zh-CN" sz="3600" b="1" dirty="0" smtClean="0">
                <a:solidFill>
                  <a:srgbClr val="FF0000"/>
                </a:solidFill>
              </a:rPr>
              <a:t>ideas</a:t>
            </a:r>
            <a:endParaRPr lang="zh-CN" altLang="en-US" sz="3600" b="1" dirty="0">
              <a:solidFill>
                <a:srgbClr val="FF0000"/>
              </a:solidFill>
            </a:endParaRPr>
          </a:p>
        </p:txBody>
      </p:sp>
      <p:sp>
        <p:nvSpPr>
          <p:cNvPr id="23" name="TextBox 22"/>
          <p:cNvSpPr txBox="1"/>
          <p:nvPr/>
        </p:nvSpPr>
        <p:spPr>
          <a:xfrm>
            <a:off x="4071934" y="3212976"/>
            <a:ext cx="1917384" cy="646331"/>
          </a:xfrm>
          <a:prstGeom prst="rect">
            <a:avLst/>
          </a:prstGeom>
          <a:noFill/>
        </p:spPr>
        <p:txBody>
          <a:bodyPr wrap="none" rtlCol="0">
            <a:spAutoFit/>
          </a:bodyPr>
          <a:lstStyle/>
          <a:p>
            <a:r>
              <a:rPr lang="en-US" altLang="zh-CN" sz="3600" b="1" dirty="0" smtClean="0"/>
              <a:t>language</a:t>
            </a:r>
            <a:endParaRPr lang="zh-CN" altLang="en-US" sz="3600" b="1" dirty="0"/>
          </a:p>
        </p:txBody>
      </p:sp>
      <p:sp>
        <p:nvSpPr>
          <p:cNvPr id="24" name="TextBox 23"/>
          <p:cNvSpPr txBox="1"/>
          <p:nvPr/>
        </p:nvSpPr>
        <p:spPr>
          <a:xfrm>
            <a:off x="1259632" y="357166"/>
            <a:ext cx="7040838" cy="707886"/>
          </a:xfrm>
          <a:prstGeom prst="rect">
            <a:avLst/>
          </a:prstGeom>
          <a:noFill/>
        </p:spPr>
        <p:txBody>
          <a:bodyPr wrap="none" rtlCol="0">
            <a:spAutoFit/>
          </a:bodyPr>
          <a:lstStyle/>
          <a:p>
            <a:r>
              <a:rPr lang="en-US" altLang="zh-CN" sz="4000" b="1" dirty="0" smtClean="0">
                <a:solidFill>
                  <a:srgbClr val="FF0000"/>
                </a:solidFill>
                <a:latin typeface="+mj-lt"/>
              </a:rPr>
              <a:t>A good passage is like a big tree.</a:t>
            </a:r>
            <a:endParaRPr lang="zh-CN" altLang="en-US" sz="4000" b="1" dirty="0">
              <a:solidFill>
                <a:srgbClr val="FF0000"/>
              </a:solidFill>
              <a:latin typeface="+mj-l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reeform 6"/>
          <p:cNvSpPr>
            <a:spLocks/>
          </p:cNvSpPr>
          <p:nvPr/>
        </p:nvSpPr>
        <p:spPr bwMode="auto">
          <a:xfrm>
            <a:off x="1428728" y="2895600"/>
            <a:ext cx="6429420" cy="3962400"/>
          </a:xfrm>
          <a:custGeom>
            <a:avLst/>
            <a:gdLst>
              <a:gd name="T0" fmla="*/ 1542938 w 1360"/>
              <a:gd name="T1" fmla="*/ 3803806 h 1624"/>
              <a:gd name="T2" fmla="*/ 1422139 w 1360"/>
              <a:gd name="T3" fmla="*/ 2369144 h 1624"/>
              <a:gd name="T4" fmla="*/ 76872 w 1360"/>
              <a:gd name="T5" fmla="*/ 954001 h 1624"/>
              <a:gd name="T6" fmla="*/ 1290357 w 1360"/>
              <a:gd name="T7" fmla="*/ 1449301 h 1624"/>
              <a:gd name="T8" fmla="*/ 1290357 w 1360"/>
              <a:gd name="T9" fmla="*/ 456262 h 1624"/>
              <a:gd name="T10" fmla="*/ 1444102 w 1360"/>
              <a:gd name="T11" fmla="*/ 456262 h 1624"/>
              <a:gd name="T12" fmla="*/ 1968481 w 1360"/>
              <a:gd name="T13" fmla="*/ 1222391 h 1624"/>
              <a:gd name="T14" fmla="*/ 2254007 w 1360"/>
              <a:gd name="T15" fmla="*/ 1222391 h 1624"/>
              <a:gd name="T16" fmla="*/ 2808586 w 1360"/>
              <a:gd name="T17" fmla="*/ 204952 h 1624"/>
              <a:gd name="T18" fmla="*/ 3113330 w 1360"/>
              <a:gd name="T19" fmla="*/ 204952 h 1624"/>
              <a:gd name="T20" fmla="*/ 2959586 w 1360"/>
              <a:gd name="T21" fmla="*/ 1449301 h 1624"/>
              <a:gd name="T22" fmla="*/ 3733800 w 1360"/>
              <a:gd name="T23" fmla="*/ 1002800 h 1624"/>
              <a:gd name="T24" fmla="*/ 3593783 w 1360"/>
              <a:gd name="T25" fmla="*/ 1283388 h 1624"/>
              <a:gd name="T26" fmla="*/ 3011749 w 1360"/>
              <a:gd name="T27" fmla="*/ 2008039 h 1624"/>
              <a:gd name="T28" fmla="*/ 2748187 w 1360"/>
              <a:gd name="T29" fmla="*/ 2930322 h 1624"/>
              <a:gd name="T30" fmla="*/ 3113330 w 1360"/>
              <a:gd name="T31" fmla="*/ 3816006 h 1624"/>
              <a:gd name="T32" fmla="*/ 1542938 w 1360"/>
              <a:gd name="T33" fmla="*/ 3803806 h 16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60"/>
              <a:gd name="T52" fmla="*/ 0 h 1624"/>
              <a:gd name="T53" fmla="*/ 1360 w 1360"/>
              <a:gd name="T54" fmla="*/ 1624 h 16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60" h="1624">
                <a:moveTo>
                  <a:pt x="562" y="1559"/>
                </a:moveTo>
                <a:cubicBezTo>
                  <a:pt x="555" y="1444"/>
                  <a:pt x="607" y="1166"/>
                  <a:pt x="518" y="971"/>
                </a:cubicBezTo>
                <a:cubicBezTo>
                  <a:pt x="429" y="777"/>
                  <a:pt x="37" y="454"/>
                  <a:pt x="28" y="391"/>
                </a:cubicBezTo>
                <a:cubicBezTo>
                  <a:pt x="0" y="230"/>
                  <a:pt x="396" y="628"/>
                  <a:pt x="470" y="594"/>
                </a:cubicBezTo>
                <a:cubicBezTo>
                  <a:pt x="543" y="560"/>
                  <a:pt x="470" y="187"/>
                  <a:pt x="470" y="187"/>
                </a:cubicBezTo>
                <a:cubicBezTo>
                  <a:pt x="470" y="187"/>
                  <a:pt x="489" y="119"/>
                  <a:pt x="526" y="187"/>
                </a:cubicBezTo>
                <a:cubicBezTo>
                  <a:pt x="562" y="254"/>
                  <a:pt x="662" y="434"/>
                  <a:pt x="717" y="501"/>
                </a:cubicBezTo>
                <a:cubicBezTo>
                  <a:pt x="771" y="569"/>
                  <a:pt x="767" y="586"/>
                  <a:pt x="821" y="501"/>
                </a:cubicBezTo>
                <a:cubicBezTo>
                  <a:pt x="876" y="417"/>
                  <a:pt x="971" y="153"/>
                  <a:pt x="1023" y="84"/>
                </a:cubicBezTo>
                <a:cubicBezTo>
                  <a:pt x="1075" y="15"/>
                  <a:pt x="1126" y="0"/>
                  <a:pt x="1134" y="84"/>
                </a:cubicBezTo>
                <a:cubicBezTo>
                  <a:pt x="1143" y="169"/>
                  <a:pt x="1050" y="535"/>
                  <a:pt x="1078" y="594"/>
                </a:cubicBezTo>
                <a:cubicBezTo>
                  <a:pt x="1106" y="654"/>
                  <a:pt x="1314" y="428"/>
                  <a:pt x="1360" y="411"/>
                </a:cubicBezTo>
                <a:lnTo>
                  <a:pt x="1309" y="526"/>
                </a:lnTo>
                <a:cubicBezTo>
                  <a:pt x="1265" y="594"/>
                  <a:pt x="1148" y="710"/>
                  <a:pt x="1097" y="823"/>
                </a:cubicBezTo>
                <a:cubicBezTo>
                  <a:pt x="1068" y="909"/>
                  <a:pt x="1001" y="992"/>
                  <a:pt x="1001" y="1201"/>
                </a:cubicBezTo>
                <a:cubicBezTo>
                  <a:pt x="1001" y="1410"/>
                  <a:pt x="1208" y="1505"/>
                  <a:pt x="1134" y="1564"/>
                </a:cubicBezTo>
                <a:cubicBezTo>
                  <a:pt x="1061" y="1624"/>
                  <a:pt x="682" y="1560"/>
                  <a:pt x="562" y="1559"/>
                </a:cubicBezTo>
                <a:close/>
              </a:path>
            </a:pathLst>
          </a:custGeom>
          <a:gradFill rotWithShape="1">
            <a:gsLst>
              <a:gs pos="0">
                <a:srgbClr val="996633"/>
              </a:gs>
              <a:gs pos="50000">
                <a:srgbClr val="472F18"/>
              </a:gs>
              <a:gs pos="100000">
                <a:srgbClr val="996633"/>
              </a:gs>
            </a:gsLst>
            <a:lin ang="0" scaled="1"/>
          </a:gradFill>
          <a:ln w="9525">
            <a:noFill/>
            <a:round/>
            <a:headEnd/>
            <a:tailEnd/>
          </a:ln>
        </p:spPr>
        <p:txBody>
          <a:bodyPr/>
          <a:lstStyle/>
          <a:p>
            <a:endParaRPr lang="zh-CN" altLang="en-US" dirty="0"/>
          </a:p>
        </p:txBody>
      </p:sp>
      <p:pic>
        <p:nvPicPr>
          <p:cNvPr id="21507" name="Picture 7">
            <a:hlinkClick r:id="rId2" action="ppaction://hlinksldjump"/>
          </p:cNvPr>
          <p:cNvPicPr>
            <a:picLocks noChangeAspect="1" noChangeArrowheads="1"/>
          </p:cNvPicPr>
          <p:nvPr/>
        </p:nvPicPr>
        <p:blipFill>
          <a:blip r:embed="rId3" cstate="print"/>
          <a:srcRect/>
          <a:stretch>
            <a:fillRect/>
          </a:stretch>
        </p:blipFill>
        <p:spPr bwMode="auto">
          <a:xfrm rot="-7845513">
            <a:off x="1456061" y="3171993"/>
            <a:ext cx="883961" cy="2174875"/>
          </a:xfrm>
          <a:prstGeom prst="rect">
            <a:avLst/>
          </a:prstGeom>
          <a:noFill/>
          <a:ln w="9525">
            <a:noFill/>
            <a:miter lim="800000"/>
            <a:headEnd/>
            <a:tailEnd/>
          </a:ln>
        </p:spPr>
      </p:pic>
      <p:pic>
        <p:nvPicPr>
          <p:cNvPr id="21510" name="Picture 20">
            <a:hlinkClick r:id="rId4" action="ppaction://hlinksldjump"/>
          </p:cNvPr>
          <p:cNvPicPr>
            <a:picLocks noChangeAspect="1" noChangeArrowheads="1"/>
          </p:cNvPicPr>
          <p:nvPr/>
        </p:nvPicPr>
        <p:blipFill>
          <a:blip r:embed="rId3" cstate="print"/>
          <a:srcRect/>
          <a:stretch>
            <a:fillRect/>
          </a:stretch>
        </p:blipFill>
        <p:spPr bwMode="auto">
          <a:xfrm rot="-3364808">
            <a:off x="2184069" y="2241627"/>
            <a:ext cx="948276" cy="1981200"/>
          </a:xfrm>
          <a:prstGeom prst="rect">
            <a:avLst/>
          </a:prstGeom>
          <a:noFill/>
          <a:ln w="9525">
            <a:noFill/>
            <a:miter lim="800000"/>
            <a:headEnd/>
            <a:tailEnd/>
          </a:ln>
        </p:spPr>
      </p:pic>
      <p:pic>
        <p:nvPicPr>
          <p:cNvPr id="21511" name="Picture 19">
            <a:hlinkClick r:id="rId4" action="ppaction://hlinksldjump"/>
          </p:cNvPr>
          <p:cNvPicPr>
            <a:picLocks noChangeAspect="1" noChangeArrowheads="1"/>
          </p:cNvPicPr>
          <p:nvPr/>
        </p:nvPicPr>
        <p:blipFill>
          <a:blip r:embed="rId3" cstate="print"/>
          <a:srcRect/>
          <a:stretch>
            <a:fillRect/>
          </a:stretch>
        </p:blipFill>
        <p:spPr bwMode="auto">
          <a:xfrm rot="-1992748">
            <a:off x="2829726" y="1372212"/>
            <a:ext cx="850953" cy="2195513"/>
          </a:xfrm>
          <a:prstGeom prst="rect">
            <a:avLst/>
          </a:prstGeom>
          <a:noFill/>
          <a:ln w="9525">
            <a:noFill/>
            <a:miter lim="800000"/>
            <a:headEnd/>
            <a:tailEnd/>
          </a:ln>
        </p:spPr>
      </p:pic>
      <p:sp>
        <p:nvSpPr>
          <p:cNvPr id="10248" name="Cloud"/>
          <p:cNvSpPr>
            <a:spLocks noChangeAspect="1" noEditPoints="1" noChangeArrowheads="1"/>
          </p:cNvSpPr>
          <p:nvPr/>
        </p:nvSpPr>
        <p:spPr bwMode="auto">
          <a:xfrm>
            <a:off x="2643174" y="3214686"/>
            <a:ext cx="2714644" cy="1441450"/>
          </a:xfrm>
          <a:custGeom>
            <a:avLst/>
            <a:gdLst>
              <a:gd name="T0" fmla="*/ 763014 w 21600"/>
              <a:gd name="T1" fmla="*/ 48096715 h 21600"/>
              <a:gd name="T2" fmla="*/ 122992026 w 21600"/>
              <a:gd name="T3" fmla="*/ 96090994 h 21600"/>
              <a:gd name="T4" fmla="*/ 245779051 w 21600"/>
              <a:gd name="T5" fmla="*/ 48096715 h 21600"/>
              <a:gd name="T6" fmla="*/ 122992026 w 21600"/>
              <a:gd name="T7" fmla="*/ 54999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00"/>
          </a:solidFill>
          <a:ln w="9525" cap="rnd">
            <a:solidFill>
              <a:srgbClr val="0000FF"/>
            </a:solidFill>
            <a:prstDash val="sysDot"/>
            <a:miter lim="800000"/>
            <a:headEnd/>
            <a:tailEnd/>
          </a:ln>
          <a:effectLst>
            <a:outerShdw dist="107763" dir="2700000" algn="ctr" rotWithShape="0">
              <a:srgbClr val="808080"/>
            </a:outerShdw>
          </a:effectLst>
        </p:spPr>
        <p:txBody>
          <a:bodyPr/>
          <a:lstStyle/>
          <a:p>
            <a:pPr algn="ctr">
              <a:buFont typeface="Arial" pitchFamily="34" charset="0"/>
              <a:buNone/>
            </a:pPr>
            <a:endParaRPr lang="zh-CN" altLang="en-US" sz="3200" b="1" dirty="0">
              <a:solidFill>
                <a:srgbClr val="FF0000"/>
              </a:solidFill>
              <a:latin typeface="Arial" pitchFamily="34" charset="0"/>
            </a:endParaRPr>
          </a:p>
        </p:txBody>
      </p:sp>
      <p:pic>
        <p:nvPicPr>
          <p:cNvPr id="21516" name="Picture 26">
            <a:hlinkClick r:id="rId5" action="ppaction://hlinksldjump"/>
          </p:cNvPr>
          <p:cNvPicPr>
            <a:picLocks noChangeAspect="1" noChangeArrowheads="1"/>
          </p:cNvPicPr>
          <p:nvPr/>
        </p:nvPicPr>
        <p:blipFill>
          <a:blip r:embed="rId3" cstate="print"/>
          <a:srcRect/>
          <a:stretch>
            <a:fillRect/>
          </a:stretch>
        </p:blipFill>
        <p:spPr bwMode="auto">
          <a:xfrm rot="3324844">
            <a:off x="5684393" y="1487006"/>
            <a:ext cx="794912" cy="1905000"/>
          </a:xfrm>
          <a:prstGeom prst="rect">
            <a:avLst/>
          </a:prstGeom>
          <a:noFill/>
          <a:ln w="9525">
            <a:noFill/>
            <a:miter lim="800000"/>
            <a:headEnd/>
            <a:tailEnd/>
          </a:ln>
        </p:spPr>
      </p:pic>
      <p:pic>
        <p:nvPicPr>
          <p:cNvPr id="21518" name="Picture 26">
            <a:hlinkClick r:id="rId5" action="ppaction://hlinksldjump"/>
          </p:cNvPr>
          <p:cNvPicPr>
            <a:picLocks noChangeAspect="1" noChangeArrowheads="1"/>
          </p:cNvPicPr>
          <p:nvPr/>
        </p:nvPicPr>
        <p:blipFill>
          <a:blip r:embed="rId3" cstate="print"/>
          <a:srcRect/>
          <a:stretch>
            <a:fillRect/>
          </a:stretch>
        </p:blipFill>
        <p:spPr bwMode="auto">
          <a:xfrm rot="-1367065">
            <a:off x="4064684" y="1316691"/>
            <a:ext cx="796963" cy="1689100"/>
          </a:xfrm>
          <a:prstGeom prst="rect">
            <a:avLst/>
          </a:prstGeom>
          <a:noFill/>
          <a:ln w="9525">
            <a:noFill/>
            <a:miter lim="800000"/>
            <a:headEnd/>
            <a:tailEnd/>
          </a:ln>
        </p:spPr>
      </p:pic>
      <p:pic>
        <p:nvPicPr>
          <p:cNvPr id="21520" name="Picture 26">
            <a:hlinkClick r:id="rId5" action="ppaction://hlinksldjump"/>
          </p:cNvPr>
          <p:cNvPicPr>
            <a:picLocks noChangeAspect="1" noChangeArrowheads="1"/>
          </p:cNvPicPr>
          <p:nvPr/>
        </p:nvPicPr>
        <p:blipFill>
          <a:blip r:embed="rId3" cstate="print"/>
          <a:srcRect/>
          <a:stretch>
            <a:fillRect/>
          </a:stretch>
        </p:blipFill>
        <p:spPr bwMode="auto">
          <a:xfrm rot="7084767">
            <a:off x="7277175" y="3001760"/>
            <a:ext cx="769700" cy="2087563"/>
          </a:xfrm>
          <a:prstGeom prst="rect">
            <a:avLst/>
          </a:prstGeom>
          <a:noFill/>
          <a:ln w="9525">
            <a:noFill/>
            <a:miter lim="800000"/>
            <a:headEnd/>
            <a:tailEnd/>
          </a:ln>
        </p:spPr>
      </p:pic>
      <p:pic>
        <p:nvPicPr>
          <p:cNvPr id="21521" name="Picture 26">
            <a:hlinkClick r:id="rId5" action="ppaction://hlinksldjump"/>
          </p:cNvPr>
          <p:cNvPicPr>
            <a:picLocks noChangeAspect="1" noChangeArrowheads="1"/>
          </p:cNvPicPr>
          <p:nvPr/>
        </p:nvPicPr>
        <p:blipFill>
          <a:blip r:embed="rId3" cstate="print"/>
          <a:srcRect/>
          <a:stretch>
            <a:fillRect/>
          </a:stretch>
        </p:blipFill>
        <p:spPr bwMode="auto">
          <a:xfrm rot="2462417">
            <a:off x="7111994" y="1863798"/>
            <a:ext cx="801539" cy="2089150"/>
          </a:xfrm>
          <a:prstGeom prst="rect">
            <a:avLst/>
          </a:prstGeom>
          <a:noFill/>
          <a:ln w="9525">
            <a:noFill/>
            <a:miter lim="800000"/>
            <a:headEnd/>
            <a:tailEnd/>
          </a:ln>
          <a:scene3d>
            <a:camera prst="orthographicFront"/>
            <a:lightRig rig="threePt" dir="t"/>
          </a:scene3d>
          <a:sp3d extrusionH="76200">
            <a:extrusionClr>
              <a:srgbClr val="00FF00"/>
            </a:extrusionClr>
          </a:sp3d>
        </p:spPr>
      </p:pic>
      <p:sp>
        <p:nvSpPr>
          <p:cNvPr id="10260" name="Cloud"/>
          <p:cNvSpPr>
            <a:spLocks noChangeAspect="1" noEditPoints="1" noChangeArrowheads="1"/>
          </p:cNvSpPr>
          <p:nvPr/>
        </p:nvSpPr>
        <p:spPr bwMode="auto">
          <a:xfrm>
            <a:off x="3714744" y="2714620"/>
            <a:ext cx="2085972" cy="1441450"/>
          </a:xfrm>
          <a:custGeom>
            <a:avLst/>
            <a:gdLst>
              <a:gd name="T0" fmla="*/ 832379 w 21600"/>
              <a:gd name="T1" fmla="*/ 48096715 h 21600"/>
              <a:gd name="T2" fmla="*/ 134173119 w 21600"/>
              <a:gd name="T3" fmla="*/ 96090994 h 21600"/>
              <a:gd name="T4" fmla="*/ 268122601 w 21600"/>
              <a:gd name="T5" fmla="*/ 48096715 h 21600"/>
              <a:gd name="T6" fmla="*/ 134173119 w 21600"/>
              <a:gd name="T7" fmla="*/ 54999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00"/>
          </a:solidFill>
          <a:ln w="9525" cap="rnd">
            <a:solidFill>
              <a:srgbClr val="0000FF"/>
            </a:solidFill>
            <a:prstDash val="sysDot"/>
            <a:miter lim="800000"/>
            <a:headEnd/>
            <a:tailEnd/>
          </a:ln>
          <a:effectLst>
            <a:outerShdw dist="107763" dir="2700000" algn="ctr" rotWithShape="0">
              <a:srgbClr val="808080"/>
            </a:outerShdw>
          </a:effectLst>
        </p:spPr>
        <p:txBody>
          <a:bodyPr/>
          <a:lstStyle/>
          <a:p>
            <a:pPr algn="ctr">
              <a:buFont typeface="Arial" pitchFamily="34" charset="0"/>
              <a:buNone/>
            </a:pPr>
            <a:endParaRPr lang="zh-CN" altLang="en-US" sz="3200" b="1" dirty="0">
              <a:solidFill>
                <a:srgbClr val="FF0000"/>
              </a:solidFill>
              <a:latin typeface="Arial" pitchFamily="34" charset="0"/>
            </a:endParaRPr>
          </a:p>
        </p:txBody>
      </p:sp>
      <p:sp>
        <p:nvSpPr>
          <p:cNvPr id="10262" name="Cloud"/>
          <p:cNvSpPr>
            <a:spLocks noChangeAspect="1" noEditPoints="1" noChangeArrowheads="1"/>
          </p:cNvSpPr>
          <p:nvPr/>
        </p:nvSpPr>
        <p:spPr bwMode="auto">
          <a:xfrm>
            <a:off x="5072066" y="2786058"/>
            <a:ext cx="2305050" cy="1441450"/>
          </a:xfrm>
          <a:custGeom>
            <a:avLst/>
            <a:gdLst>
              <a:gd name="T0" fmla="*/ 763014 w 21600"/>
              <a:gd name="T1" fmla="*/ 48096715 h 21600"/>
              <a:gd name="T2" fmla="*/ 122992026 w 21600"/>
              <a:gd name="T3" fmla="*/ 96090994 h 21600"/>
              <a:gd name="T4" fmla="*/ 245779051 w 21600"/>
              <a:gd name="T5" fmla="*/ 48096715 h 21600"/>
              <a:gd name="T6" fmla="*/ 122992026 w 21600"/>
              <a:gd name="T7" fmla="*/ 549993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00"/>
          </a:solidFill>
          <a:ln w="9525" cap="rnd">
            <a:solidFill>
              <a:srgbClr val="0000FF"/>
            </a:solidFill>
            <a:prstDash val="sysDot"/>
            <a:miter lim="800000"/>
            <a:headEnd/>
            <a:tailEnd/>
          </a:ln>
          <a:effectLst>
            <a:outerShdw dist="107763" dir="2700000" algn="ctr" rotWithShape="0">
              <a:srgbClr val="808080"/>
            </a:outerShdw>
          </a:effectLst>
        </p:spPr>
        <p:txBody>
          <a:bodyPr/>
          <a:lstStyle/>
          <a:p>
            <a:pPr algn="ctr">
              <a:buFont typeface="Arial" pitchFamily="34" charset="0"/>
              <a:buNone/>
            </a:pPr>
            <a:endParaRPr lang="zh-CN" altLang="en-US" sz="3200" b="1" dirty="0">
              <a:solidFill>
                <a:srgbClr val="FF0000"/>
              </a:solidFill>
              <a:latin typeface="Arial" pitchFamily="34" charset="0"/>
            </a:endParaRPr>
          </a:p>
        </p:txBody>
      </p:sp>
      <p:sp>
        <p:nvSpPr>
          <p:cNvPr id="10266" name="WordArt 29"/>
          <p:cNvSpPr>
            <a:spLocks noChangeArrowheads="1" noChangeShapeType="1" noTextEdit="1"/>
          </p:cNvSpPr>
          <p:nvPr/>
        </p:nvSpPr>
        <p:spPr bwMode="auto">
          <a:xfrm>
            <a:off x="2133600" y="381000"/>
            <a:ext cx="5334000" cy="762000"/>
          </a:xfrm>
          <a:prstGeom prst="rect">
            <a:avLst/>
          </a:prstGeom>
        </p:spPr>
        <p:txBody>
          <a:bodyPr wrap="none" fromWordArt="1">
            <a:prstTxWarp prst="textPlain">
              <a:avLst>
                <a:gd name="adj" fmla="val 50000"/>
              </a:avLst>
            </a:prstTxWarp>
          </a:bodyPr>
          <a:lstStyle/>
          <a:p>
            <a:pPr algn="ctr"/>
            <a:endParaRPr lang="zh-CN" altLang="en-US" sz="3600" b="1" i="1" kern="10" dirty="0">
              <a:ln w="12700">
                <a:solidFill>
                  <a:srgbClr val="EAEAEA"/>
                </a:solidFill>
                <a:round/>
                <a:headEnd/>
                <a:tailEnd/>
              </a:ln>
              <a:solidFill>
                <a:schemeClr val="accent2"/>
              </a:solidFill>
              <a:effectLst>
                <a:outerShdw dist="35921" dir="2700000" sy="50000" kx="2115830" algn="bl" rotWithShape="0">
                  <a:srgbClr val="C0C0C0">
                    <a:alpha val="79999"/>
                  </a:srgbClr>
                </a:outerShdw>
              </a:effectLst>
              <a:latin typeface="Times New Roman"/>
              <a:cs typeface="Times New Roman"/>
            </a:endParaRPr>
          </a:p>
        </p:txBody>
      </p:sp>
      <p:sp>
        <p:nvSpPr>
          <p:cNvPr id="27" name="TextBox 26"/>
          <p:cNvSpPr txBox="1"/>
          <p:nvPr/>
        </p:nvSpPr>
        <p:spPr>
          <a:xfrm>
            <a:off x="323528" y="404664"/>
            <a:ext cx="8881983" cy="707886"/>
          </a:xfrm>
          <a:prstGeom prst="rect">
            <a:avLst/>
          </a:prstGeom>
          <a:noFill/>
        </p:spPr>
        <p:txBody>
          <a:bodyPr wrap="none" rtlCol="0">
            <a:spAutoFit/>
          </a:bodyPr>
          <a:lstStyle/>
          <a:p>
            <a:r>
              <a:rPr lang="en-US" altLang="zh-CN" sz="4000" b="1" dirty="0" smtClean="0">
                <a:solidFill>
                  <a:srgbClr val="FF0000"/>
                </a:solidFill>
              </a:rPr>
              <a:t>Your composition would be like this tree.</a:t>
            </a:r>
            <a:endParaRPr lang="zh-CN" altLang="en-US" sz="4000" b="1" dirty="0">
              <a:solidFill>
                <a:srgbClr val="FF0000"/>
              </a:solidFill>
            </a:endParaRPr>
          </a:p>
        </p:txBody>
      </p:sp>
      <p:sp>
        <p:nvSpPr>
          <p:cNvPr id="28" name="TextBox 27"/>
          <p:cNvSpPr txBox="1"/>
          <p:nvPr/>
        </p:nvSpPr>
        <p:spPr>
          <a:xfrm>
            <a:off x="4305058" y="4857760"/>
            <a:ext cx="2643206" cy="646331"/>
          </a:xfrm>
          <a:prstGeom prst="rect">
            <a:avLst/>
          </a:prstGeom>
          <a:noFill/>
        </p:spPr>
        <p:txBody>
          <a:bodyPr wrap="square" rtlCol="0">
            <a:spAutoFit/>
          </a:bodyPr>
          <a:lstStyle/>
          <a:p>
            <a:r>
              <a:rPr lang="en-US" altLang="zh-CN" sz="3600" b="1" dirty="0" smtClean="0">
                <a:solidFill>
                  <a:srgbClr val="FFFF00"/>
                </a:solidFill>
              </a:rPr>
              <a:t>structure</a:t>
            </a:r>
            <a:endParaRPr lang="zh-CN" altLang="en-US" sz="3600" b="1" dirty="0">
              <a:solidFill>
                <a:srgbClr val="FFFF00"/>
              </a:solidFill>
            </a:endParaRPr>
          </a:p>
        </p:txBody>
      </p:sp>
      <p:sp>
        <p:nvSpPr>
          <p:cNvPr id="29" name="TextBox 28"/>
          <p:cNvSpPr txBox="1"/>
          <p:nvPr/>
        </p:nvSpPr>
        <p:spPr>
          <a:xfrm>
            <a:off x="4143372" y="1928802"/>
            <a:ext cx="1191352" cy="646331"/>
          </a:xfrm>
          <a:prstGeom prst="rect">
            <a:avLst/>
          </a:prstGeom>
          <a:noFill/>
        </p:spPr>
        <p:txBody>
          <a:bodyPr wrap="none" rtlCol="0">
            <a:spAutoFit/>
          </a:bodyPr>
          <a:lstStyle/>
          <a:p>
            <a:r>
              <a:rPr lang="en-US" altLang="zh-CN" sz="3600" b="1" dirty="0" smtClean="0">
                <a:solidFill>
                  <a:srgbClr val="FF0000"/>
                </a:solidFill>
                <a:latin typeface="+mj-lt"/>
              </a:rPr>
              <a:t>ideas</a:t>
            </a:r>
            <a:endParaRPr lang="zh-CN" altLang="en-US" sz="3600" b="1" dirty="0">
              <a:solidFill>
                <a:srgbClr val="FF0000"/>
              </a:solidFill>
              <a:latin typeface="+mj-lt"/>
            </a:endParaRPr>
          </a:p>
        </p:txBody>
      </p:sp>
      <p:sp>
        <p:nvSpPr>
          <p:cNvPr id="30" name="TextBox 29"/>
          <p:cNvSpPr txBox="1"/>
          <p:nvPr/>
        </p:nvSpPr>
        <p:spPr>
          <a:xfrm>
            <a:off x="3929058" y="3071810"/>
            <a:ext cx="1917384" cy="646331"/>
          </a:xfrm>
          <a:prstGeom prst="rect">
            <a:avLst/>
          </a:prstGeom>
          <a:noFill/>
        </p:spPr>
        <p:txBody>
          <a:bodyPr wrap="none" rtlCol="0">
            <a:spAutoFit/>
          </a:bodyPr>
          <a:lstStyle/>
          <a:p>
            <a:r>
              <a:rPr lang="en-US" altLang="zh-CN" sz="3600" b="1" dirty="0" smtClean="0"/>
              <a:t>language</a:t>
            </a:r>
            <a:endParaRPr lang="zh-CN" altLang="en-US" sz="3600" b="1"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bwMode="auto">
          <a:xfrm>
            <a:off x="179512" y="2204864"/>
            <a:ext cx="8748464" cy="1409700"/>
          </a:xfrm>
          <a:prstGeom prst="rect">
            <a:avLst/>
          </a:prstGeom>
          <a:noFill/>
          <a:ln w="9525" cmpd="sng">
            <a:noFill/>
            <a:miter lim="800000"/>
            <a:headEnd/>
            <a:tailEnd/>
          </a:ln>
        </p:spPr>
        <p:txBody>
          <a:bodyPr anchor="ctr"/>
          <a:lstStyle/>
          <a:p>
            <a:pPr algn="ctr">
              <a:defRPr/>
            </a:pPr>
            <a:r>
              <a:rPr lang="en-US" sz="4800" b="1" kern="0" dirty="0">
                <a:latin typeface="微软雅黑" pitchFamily="34" charset="-122"/>
                <a:ea typeface="微软雅黑" pitchFamily="34" charset="-122"/>
                <a:cs typeface="+mj-cs"/>
                <a:sym typeface="微软雅黑" pitchFamily="34" charset="-122"/>
              </a:rPr>
              <a:t>How to </a:t>
            </a:r>
            <a:r>
              <a:rPr lang="en-US" sz="4800" b="1" kern="0" dirty="0" smtClean="0">
                <a:latin typeface="微软雅黑" pitchFamily="34" charset="-122"/>
                <a:ea typeface="微软雅黑" pitchFamily="34" charset="-122"/>
                <a:cs typeface="+mj-cs"/>
                <a:sym typeface="微软雅黑" pitchFamily="34" charset="-122"/>
              </a:rPr>
              <a:t>Come up with Ideas</a:t>
            </a:r>
            <a:endParaRPr lang="zh-CN" altLang="en-US" sz="4800" b="1" kern="0" dirty="0">
              <a:latin typeface="微软雅黑" pitchFamily="34" charset="-122"/>
              <a:ea typeface="微软雅黑" pitchFamily="34" charset="-122"/>
              <a:cs typeface="+mj-cs"/>
              <a:sym typeface="微软雅黑" pitchFamily="34" charset="-122"/>
            </a:endParaRPr>
          </a:p>
        </p:txBody>
      </p:sp>
    </p:spTree>
    <p:extLst>
      <p:ext uri="{BB962C8B-B14F-4D97-AF65-F5344CB8AC3E}">
        <p14:creationId xmlns:p14="http://schemas.microsoft.com/office/powerpoint/2010/main" xmlns="" val="425516158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b="1" dirty="0" smtClean="0">
                <a:solidFill>
                  <a:srgbClr val="C00000"/>
                </a:solidFill>
              </a:rPr>
              <a:t>Learning objectives</a:t>
            </a:r>
            <a:endParaRPr lang="zh-CN" altLang="en-US" sz="4800" b="1" dirty="0">
              <a:solidFill>
                <a:srgbClr val="C00000"/>
              </a:solidFill>
            </a:endParaRPr>
          </a:p>
        </p:txBody>
      </p:sp>
      <p:sp>
        <p:nvSpPr>
          <p:cNvPr id="3" name="内容占位符 2"/>
          <p:cNvSpPr>
            <a:spLocks noGrp="1"/>
          </p:cNvSpPr>
          <p:nvPr>
            <p:ph idx="1"/>
          </p:nvPr>
        </p:nvSpPr>
        <p:spPr/>
        <p:txBody>
          <a:bodyPr/>
          <a:lstStyle/>
          <a:p>
            <a:r>
              <a:rPr lang="en-US" altLang="zh-CN" sz="4000" dirty="0" smtClean="0"/>
              <a:t>Be able to</a:t>
            </a:r>
          </a:p>
          <a:p>
            <a:pPr>
              <a:buNone/>
            </a:pPr>
            <a:r>
              <a:rPr lang="en-US" altLang="zh-CN" sz="3600" b="1" dirty="0" smtClean="0"/>
              <a:t>1. better </a:t>
            </a:r>
            <a:r>
              <a:rPr lang="en-US" altLang="zh-CN" sz="3600" b="1" dirty="0" smtClean="0">
                <a:solidFill>
                  <a:srgbClr val="FF0000"/>
                </a:solidFill>
              </a:rPr>
              <a:t>structure</a:t>
            </a:r>
            <a:r>
              <a:rPr lang="en-US" altLang="zh-CN" sz="3600" b="1" dirty="0" smtClean="0"/>
              <a:t> your writing.</a:t>
            </a:r>
          </a:p>
          <a:p>
            <a:pPr>
              <a:buNone/>
            </a:pPr>
            <a:r>
              <a:rPr lang="en-US" altLang="zh-CN" sz="3600" b="1" dirty="0" smtClean="0"/>
              <a:t>2. better </a:t>
            </a:r>
            <a:r>
              <a:rPr lang="en-US" altLang="zh-CN" sz="3600" b="1" dirty="0" smtClean="0">
                <a:solidFill>
                  <a:srgbClr val="FF0000"/>
                </a:solidFill>
              </a:rPr>
              <a:t>summarize</a:t>
            </a:r>
            <a:r>
              <a:rPr lang="en-US" altLang="zh-CN" sz="3600" b="1" dirty="0" smtClean="0"/>
              <a:t> the material.</a:t>
            </a:r>
          </a:p>
          <a:p>
            <a:pPr>
              <a:buNone/>
            </a:pPr>
            <a:r>
              <a:rPr lang="en-US" altLang="zh-CN" sz="3600" b="1" dirty="0" smtClean="0"/>
              <a:t>3. come up with ideas using </a:t>
            </a:r>
            <a:r>
              <a:rPr lang="en-US" altLang="zh-CN" sz="3600" b="1" dirty="0" smtClean="0">
                <a:solidFill>
                  <a:srgbClr val="FF0000"/>
                </a:solidFill>
              </a:rPr>
              <a:t>two strategies.</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b="1" dirty="0" smtClean="0"/>
              <a:t>Sample 1 (para2 Reasons)</a:t>
            </a:r>
            <a:endParaRPr lang="zh-CN" altLang="en-US" b="1" dirty="0"/>
          </a:p>
        </p:txBody>
      </p:sp>
      <p:sp>
        <p:nvSpPr>
          <p:cNvPr id="3" name="内容占位符 2"/>
          <p:cNvSpPr>
            <a:spLocks noGrp="1"/>
          </p:cNvSpPr>
          <p:nvPr>
            <p:ph idx="1"/>
          </p:nvPr>
        </p:nvSpPr>
        <p:spPr>
          <a:xfrm>
            <a:off x="457200" y="1744216"/>
            <a:ext cx="8229600" cy="4853136"/>
          </a:xfrm>
        </p:spPr>
        <p:txBody>
          <a:bodyPr>
            <a:normAutofit/>
          </a:bodyPr>
          <a:lstStyle/>
          <a:p>
            <a:pPr algn="just">
              <a:lnSpc>
                <a:spcPts val="3800"/>
              </a:lnSpc>
              <a:buNone/>
            </a:pPr>
            <a:r>
              <a:rPr lang="en-US" altLang="zh-CN" sz="3000" dirty="0" smtClean="0"/>
              <a:t>    As a senior school student, </a:t>
            </a:r>
            <a:r>
              <a:rPr lang="en-US" altLang="zh-CN" sz="3000" b="1" dirty="0" smtClean="0"/>
              <a:t>I give applause to this regulation. </a:t>
            </a:r>
            <a:r>
              <a:rPr lang="en-US" altLang="zh-CN" sz="3000" dirty="0" smtClean="0"/>
              <a:t>School is a place where </a:t>
            </a:r>
            <a:r>
              <a:rPr lang="en-US" altLang="zh-CN" sz="3000" b="1" dirty="0" smtClean="0"/>
              <a:t>every student should obey rules</a:t>
            </a:r>
            <a:r>
              <a:rPr lang="en-US" altLang="zh-CN" sz="3000" dirty="0" smtClean="0"/>
              <a:t>, and if not, they should </a:t>
            </a:r>
            <a:r>
              <a:rPr lang="en-US" altLang="zh-CN" sz="3000" b="1" dirty="0" smtClean="0"/>
              <a:t>be responsible for what they've done</a:t>
            </a:r>
            <a:r>
              <a:rPr lang="en-US" altLang="zh-CN" sz="3000" dirty="0" smtClean="0"/>
              <a:t>.</a:t>
            </a:r>
            <a:r>
              <a:rPr lang="en-US" altLang="zh-CN" sz="3000" dirty="0" smtClean="0">
                <a:solidFill>
                  <a:srgbClr val="0070C0"/>
                </a:solidFill>
              </a:rPr>
              <a:t> Additionally </a:t>
            </a:r>
            <a:r>
              <a:rPr lang="en-US" altLang="zh-CN" sz="3000" dirty="0" smtClean="0"/>
              <a:t>proper punishment is a good way to </a:t>
            </a:r>
            <a:r>
              <a:rPr lang="en-US" altLang="zh-CN" sz="3000" b="1" dirty="0" smtClean="0"/>
              <a:t>teach students to figure out how to behave themselves</a:t>
            </a:r>
            <a:r>
              <a:rPr lang="en-US" altLang="zh-CN" sz="3000" dirty="0" smtClean="0"/>
              <a:t>, which is also </a:t>
            </a:r>
            <a:r>
              <a:rPr lang="en-US" altLang="zh-CN" sz="3000" b="1" dirty="0" smtClean="0"/>
              <a:t>a good example to instruct others.</a:t>
            </a:r>
            <a:endParaRPr lang="zh-CN" altLang="zh-CN" sz="3000" b="1" dirty="0" smtClean="0"/>
          </a:p>
          <a:p>
            <a:endParaRPr lang="zh-CN" altLang="en-US" dirty="0"/>
          </a:p>
        </p:txBody>
      </p:sp>
      <p:cxnSp>
        <p:nvCxnSpPr>
          <p:cNvPr id="7" name="直接连接符 6"/>
          <p:cNvCxnSpPr/>
          <p:nvPr/>
        </p:nvCxnSpPr>
        <p:spPr>
          <a:xfrm>
            <a:off x="971600" y="2204864"/>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27584" y="2708920"/>
            <a:ext cx="165618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3568" y="1124744"/>
            <a:ext cx="7416824" cy="584775"/>
          </a:xfrm>
          <a:prstGeom prst="rect">
            <a:avLst/>
          </a:prstGeom>
          <a:solidFill>
            <a:schemeClr val="tx2">
              <a:lumMod val="40000"/>
              <a:lumOff val="60000"/>
            </a:schemeClr>
          </a:solidFill>
          <a:ln w="12700">
            <a:noFill/>
          </a:ln>
          <a:effectLst>
            <a:outerShdw blurRad="50800" dist="50800" dir="5400000" algn="ctr" rotWithShape="0">
              <a:schemeClr val="tx2">
                <a:lumMod val="40000"/>
                <a:lumOff val="60000"/>
              </a:schemeClr>
            </a:outerShdw>
          </a:effectLst>
        </p:spPr>
        <p:txBody>
          <a:bodyPr wrap="square" rtlCol="0">
            <a:spAutoFit/>
          </a:bodyPr>
          <a:lstStyle/>
          <a:p>
            <a:r>
              <a:rPr lang="en-US" altLang="zh-CN" sz="3200" b="1" dirty="0" smtClean="0">
                <a:solidFill>
                  <a:srgbClr val="C00000"/>
                </a:solidFill>
              </a:rPr>
              <a:t> Topic Sentence  </a:t>
            </a:r>
            <a:r>
              <a:rPr lang="en-US" altLang="zh-CN" sz="3200" b="1" dirty="0" smtClean="0">
                <a:solidFill>
                  <a:srgbClr val="002060"/>
                </a:solidFill>
              </a:rPr>
              <a:t>+  </a:t>
            </a:r>
            <a:r>
              <a:rPr lang="en-US" altLang="zh-CN" sz="3200" b="1" dirty="0" smtClean="0">
                <a:solidFill>
                  <a:srgbClr val="C00000"/>
                </a:solidFill>
              </a:rPr>
              <a:t>Supporting Sentences</a:t>
            </a:r>
            <a:endParaRPr lang="zh-CN" altLang="en-US" sz="3200" b="1" dirty="0">
              <a:solidFill>
                <a:srgbClr val="C00000"/>
              </a:solidFill>
            </a:endParaRPr>
          </a:p>
        </p:txBody>
      </p:sp>
      <p:sp>
        <p:nvSpPr>
          <p:cNvPr id="12" name="圆角矩形 11"/>
          <p:cNvSpPr/>
          <p:nvPr/>
        </p:nvSpPr>
        <p:spPr>
          <a:xfrm rot="21099705">
            <a:off x="213111" y="1900901"/>
            <a:ext cx="2808271" cy="66808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smtClean="0">
                <a:solidFill>
                  <a:schemeClr val="accent6">
                    <a:lumMod val="50000"/>
                  </a:schemeClr>
                </a:solidFill>
              </a:rPr>
              <a:t>Be one-sided</a:t>
            </a:r>
            <a:endParaRPr lang="zh-CN" altLang="en-US" sz="3600" b="1" dirty="0">
              <a:solidFill>
                <a:schemeClr val="accent6">
                  <a:lumMod val="50000"/>
                </a:schemeClr>
              </a:solidFill>
            </a:endParaRPr>
          </a:p>
        </p:txBody>
      </p:sp>
      <p:sp>
        <p:nvSpPr>
          <p:cNvPr id="23" name="圆角矩形 22"/>
          <p:cNvSpPr/>
          <p:nvPr/>
        </p:nvSpPr>
        <p:spPr>
          <a:xfrm>
            <a:off x="3923928" y="5157192"/>
            <a:ext cx="28803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Student’s obligation</a:t>
            </a:r>
            <a:endParaRPr lang="zh-CN" altLang="en-US" sz="2400" b="1" dirty="0"/>
          </a:p>
        </p:txBody>
      </p:sp>
      <p:sp>
        <p:nvSpPr>
          <p:cNvPr id="24" name="圆角矩形 23"/>
          <p:cNvSpPr/>
          <p:nvPr/>
        </p:nvSpPr>
        <p:spPr>
          <a:xfrm>
            <a:off x="3419872" y="6093296"/>
            <a:ext cx="25202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teacher’s role</a:t>
            </a:r>
            <a:endParaRPr lang="zh-CN" altLang="en-US" sz="2400" b="1" dirty="0"/>
          </a:p>
        </p:txBody>
      </p:sp>
      <p:cxnSp>
        <p:nvCxnSpPr>
          <p:cNvPr id="28" name="直接连接符 27"/>
          <p:cNvCxnSpPr/>
          <p:nvPr/>
        </p:nvCxnSpPr>
        <p:spPr>
          <a:xfrm>
            <a:off x="2987824" y="3068960"/>
            <a:ext cx="1728192" cy="201622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a:off x="5220072" y="4581128"/>
            <a:ext cx="1008112" cy="144016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3" name="圆角矩形 32"/>
          <p:cNvSpPr/>
          <p:nvPr/>
        </p:nvSpPr>
        <p:spPr>
          <a:xfrm>
            <a:off x="35496" y="5949280"/>
            <a:ext cx="3024336" cy="720080"/>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individual level</a:t>
            </a:r>
            <a:endParaRPr lang="zh-CN" altLang="en-US" sz="2800" b="1" dirty="0">
              <a:solidFill>
                <a:schemeClr val="accent2">
                  <a:lumMod val="75000"/>
                </a:schemeClr>
              </a:solidFill>
            </a:endParaRPr>
          </a:p>
        </p:txBody>
      </p:sp>
      <p:sp>
        <p:nvSpPr>
          <p:cNvPr id="34" name="圆角矩形 33"/>
          <p:cNvSpPr/>
          <p:nvPr/>
        </p:nvSpPr>
        <p:spPr>
          <a:xfrm>
            <a:off x="6660232" y="5877272"/>
            <a:ext cx="2483768" cy="692696"/>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social level</a:t>
            </a:r>
            <a:endParaRPr lang="zh-CN" altLang="en-US" sz="2800" b="1" dirty="0">
              <a:solidFill>
                <a:schemeClr val="accent2">
                  <a:lumMod val="75000"/>
                </a:schemeClr>
              </a:solidFill>
            </a:endParaRPr>
          </a:p>
        </p:txBody>
      </p:sp>
      <p:cxnSp>
        <p:nvCxnSpPr>
          <p:cNvPr id="43" name="直接连接符 42"/>
          <p:cNvCxnSpPr/>
          <p:nvPr/>
        </p:nvCxnSpPr>
        <p:spPr>
          <a:xfrm flipH="1">
            <a:off x="5652120" y="5085184"/>
            <a:ext cx="1656184" cy="936104"/>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3" idx="1"/>
          </p:cNvCxnSpPr>
          <p:nvPr/>
        </p:nvCxnSpPr>
        <p:spPr>
          <a:xfrm flipH="1">
            <a:off x="2339752" y="5445224"/>
            <a:ext cx="1584176" cy="504056"/>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a:endCxn id="34" idx="1"/>
          </p:cNvCxnSpPr>
          <p:nvPr/>
        </p:nvCxnSpPr>
        <p:spPr>
          <a:xfrm flipV="1">
            <a:off x="5940152" y="6223620"/>
            <a:ext cx="720080" cy="229716"/>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ppt_x"/>
                                          </p:val>
                                        </p:tav>
                                        <p:tav tm="100000">
                                          <p:val>
                                            <p:strVal val="#ppt_x"/>
                                          </p:val>
                                        </p:tav>
                                      </p:tavLst>
                                    </p:anim>
                                    <p:anim calcmode="lin" valueType="num">
                                      <p:cBhvr additive="base">
                                        <p:cTn id="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ppt_x"/>
                                          </p:val>
                                        </p:tav>
                                        <p:tav tm="100000">
                                          <p:val>
                                            <p:strVal val="#ppt_x"/>
                                          </p:val>
                                        </p:tav>
                                      </p:tavLst>
                                    </p:anim>
                                    <p:anim calcmode="lin" valueType="num">
                                      <p:cBhvr additive="base">
                                        <p:cTn id="6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3" grpId="0" animBg="1"/>
      <p:bldP spid="24" grpId="0" animBg="1"/>
      <p:bldP spid="33" grpId="0" animBg="1"/>
      <p:bldP spid="3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99392"/>
            <a:ext cx="8229600" cy="1143000"/>
          </a:xfrm>
        </p:spPr>
        <p:txBody>
          <a:bodyPr>
            <a:normAutofit/>
          </a:bodyPr>
          <a:lstStyle/>
          <a:p>
            <a:r>
              <a:rPr lang="en-US" altLang="zh-CN" b="1" dirty="0" smtClean="0"/>
              <a:t>Sample 2 (para2 Reasons)</a:t>
            </a:r>
            <a:endParaRPr lang="zh-CN" altLang="en-US" dirty="0"/>
          </a:p>
        </p:txBody>
      </p:sp>
      <p:sp>
        <p:nvSpPr>
          <p:cNvPr id="3" name="内容占位符 2"/>
          <p:cNvSpPr>
            <a:spLocks noGrp="1"/>
          </p:cNvSpPr>
          <p:nvPr>
            <p:ph idx="1"/>
          </p:nvPr>
        </p:nvSpPr>
        <p:spPr>
          <a:xfrm>
            <a:off x="457200" y="1484784"/>
            <a:ext cx="8229600" cy="4525963"/>
          </a:xfrm>
        </p:spPr>
        <p:txBody>
          <a:bodyPr/>
          <a:lstStyle/>
          <a:p>
            <a:pPr algn="just">
              <a:lnSpc>
                <a:spcPts val="3600"/>
              </a:lnSpc>
              <a:buNone/>
            </a:pPr>
            <a:r>
              <a:rPr lang="en-US" altLang="zh-CN" dirty="0" smtClean="0"/>
              <a:t>    As a senior school student, I think it is </a:t>
            </a:r>
            <a:r>
              <a:rPr lang="en-US" altLang="zh-CN" b="1" dirty="0" smtClean="0"/>
              <a:t>awful</a:t>
            </a:r>
            <a:r>
              <a:rPr lang="en-US" altLang="zh-CN" dirty="0" smtClean="0"/>
              <a:t> for teachers to adopt punishment to discipline their students. Punishment, if not used properly, may </a:t>
            </a:r>
            <a:r>
              <a:rPr lang="en-US" altLang="zh-CN" b="1" dirty="0" smtClean="0"/>
              <a:t>leave a deep scar on the children,</a:t>
            </a:r>
            <a:r>
              <a:rPr lang="en-US" altLang="zh-CN" dirty="0" smtClean="0"/>
              <a:t> which is a great disadvantage to students' lifelong development. </a:t>
            </a:r>
            <a:r>
              <a:rPr lang="en-US" altLang="zh-CN" dirty="0" smtClean="0">
                <a:solidFill>
                  <a:srgbClr val="0070C0"/>
                </a:solidFill>
              </a:rPr>
              <a:t>What's worse, </a:t>
            </a:r>
            <a:r>
              <a:rPr lang="en-US" altLang="zh-CN" dirty="0" smtClean="0"/>
              <a:t>punishment from teachers may cause </a:t>
            </a:r>
            <a:r>
              <a:rPr lang="en-US" altLang="zh-CN" b="1" dirty="0" smtClean="0"/>
              <a:t>conflicts</a:t>
            </a:r>
            <a:r>
              <a:rPr lang="en-US" altLang="zh-CN" dirty="0" smtClean="0"/>
              <a:t> and, as a result, </a:t>
            </a:r>
            <a:r>
              <a:rPr lang="en-US" altLang="zh-CN" b="1" dirty="0" smtClean="0"/>
              <a:t>barriers between teachers and students.</a:t>
            </a:r>
            <a:endParaRPr lang="zh-CN" altLang="zh-CN" b="1" dirty="0" smtClean="0"/>
          </a:p>
          <a:p>
            <a:endParaRPr lang="zh-CN" altLang="en-US" dirty="0"/>
          </a:p>
        </p:txBody>
      </p:sp>
      <p:sp>
        <p:nvSpPr>
          <p:cNvPr id="4" name="TextBox 3"/>
          <p:cNvSpPr txBox="1"/>
          <p:nvPr/>
        </p:nvSpPr>
        <p:spPr>
          <a:xfrm>
            <a:off x="683568" y="908720"/>
            <a:ext cx="7056784" cy="584775"/>
          </a:xfrm>
          <a:prstGeom prst="rect">
            <a:avLst/>
          </a:prstGeom>
          <a:solidFill>
            <a:schemeClr val="tx2">
              <a:lumMod val="40000"/>
              <a:lumOff val="60000"/>
            </a:schemeClr>
          </a:solidFill>
          <a:ln w="12700">
            <a:noFill/>
          </a:ln>
          <a:effectLst>
            <a:outerShdw blurRad="50800" dist="50800" dir="5400000" algn="ctr" rotWithShape="0">
              <a:schemeClr val="tx2">
                <a:lumMod val="40000"/>
                <a:lumOff val="60000"/>
              </a:schemeClr>
            </a:outerShdw>
          </a:effectLst>
        </p:spPr>
        <p:txBody>
          <a:bodyPr wrap="square" rtlCol="0">
            <a:spAutoFit/>
          </a:bodyPr>
          <a:lstStyle/>
          <a:p>
            <a:r>
              <a:rPr lang="en-US" altLang="zh-CN" sz="3200" b="1" dirty="0" smtClean="0">
                <a:solidFill>
                  <a:srgbClr val="C00000"/>
                </a:solidFill>
              </a:rPr>
              <a:t> Topic Sentence  </a:t>
            </a:r>
            <a:r>
              <a:rPr lang="en-US" altLang="zh-CN" sz="3200" b="1" dirty="0" smtClean="0">
                <a:solidFill>
                  <a:srgbClr val="002060"/>
                </a:solidFill>
              </a:rPr>
              <a:t>+  </a:t>
            </a:r>
            <a:r>
              <a:rPr lang="en-US" altLang="zh-CN" sz="3200" b="1" dirty="0" smtClean="0">
                <a:solidFill>
                  <a:srgbClr val="C00000"/>
                </a:solidFill>
              </a:rPr>
              <a:t>Supporting Sentences</a:t>
            </a:r>
            <a:endParaRPr lang="zh-CN" altLang="en-US" sz="3200" b="1" dirty="0">
              <a:solidFill>
                <a:srgbClr val="C00000"/>
              </a:solidFill>
            </a:endParaRPr>
          </a:p>
        </p:txBody>
      </p:sp>
      <p:sp>
        <p:nvSpPr>
          <p:cNvPr id="5" name="圆角矩形 4"/>
          <p:cNvSpPr/>
          <p:nvPr/>
        </p:nvSpPr>
        <p:spPr>
          <a:xfrm>
            <a:off x="35496" y="5949280"/>
            <a:ext cx="3024336" cy="576064"/>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individual level</a:t>
            </a:r>
            <a:endParaRPr lang="zh-CN" altLang="en-US" sz="2800" b="1" dirty="0">
              <a:solidFill>
                <a:schemeClr val="accent2">
                  <a:lumMod val="75000"/>
                </a:schemeClr>
              </a:solidFill>
            </a:endParaRPr>
          </a:p>
        </p:txBody>
      </p:sp>
      <p:cxnSp>
        <p:nvCxnSpPr>
          <p:cNvPr id="6" name="直接连接符 5"/>
          <p:cNvCxnSpPr/>
          <p:nvPr/>
        </p:nvCxnSpPr>
        <p:spPr>
          <a:xfrm>
            <a:off x="899592" y="1988840"/>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971600" y="2420888"/>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827584" y="2852936"/>
            <a:ext cx="26642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499992" y="3284984"/>
            <a:ext cx="576064" cy="18002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6660232" y="5949280"/>
            <a:ext cx="2483768" cy="548680"/>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social level</a:t>
            </a:r>
            <a:endParaRPr lang="zh-CN" altLang="en-US" sz="2800" b="1" dirty="0">
              <a:solidFill>
                <a:schemeClr val="accent2">
                  <a:lumMod val="75000"/>
                </a:schemeClr>
              </a:solidFill>
            </a:endParaRPr>
          </a:p>
        </p:txBody>
      </p:sp>
      <p:sp>
        <p:nvSpPr>
          <p:cNvPr id="18" name="圆角矩形 17"/>
          <p:cNvSpPr/>
          <p:nvPr/>
        </p:nvSpPr>
        <p:spPr>
          <a:xfrm>
            <a:off x="3851920" y="5157192"/>
            <a:ext cx="25202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Mental health</a:t>
            </a:r>
            <a:endParaRPr lang="zh-CN" altLang="en-US" sz="2400" b="1" dirty="0"/>
          </a:p>
        </p:txBody>
      </p:sp>
      <p:sp>
        <p:nvSpPr>
          <p:cNvPr id="26" name="圆角矩形 25"/>
          <p:cNvSpPr/>
          <p:nvPr/>
        </p:nvSpPr>
        <p:spPr>
          <a:xfrm>
            <a:off x="3419872" y="6093296"/>
            <a:ext cx="25202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Interpersonal relationship</a:t>
            </a:r>
            <a:endParaRPr lang="zh-CN" altLang="en-US" sz="2400" b="1" dirty="0"/>
          </a:p>
        </p:txBody>
      </p:sp>
      <p:cxnSp>
        <p:nvCxnSpPr>
          <p:cNvPr id="34" name="直接箭头连接符 33"/>
          <p:cNvCxnSpPr/>
          <p:nvPr/>
        </p:nvCxnSpPr>
        <p:spPr>
          <a:xfrm flipH="1">
            <a:off x="2339752" y="5517232"/>
            <a:ext cx="1440160" cy="432048"/>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a:stCxn id="26" idx="3"/>
            <a:endCxn id="11" idx="1"/>
          </p:cNvCxnSpPr>
          <p:nvPr/>
        </p:nvCxnSpPr>
        <p:spPr>
          <a:xfrm flipV="1">
            <a:off x="5940152" y="6223620"/>
            <a:ext cx="720080" cy="229716"/>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148064" y="4653136"/>
            <a:ext cx="2304256" cy="136815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8"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3752"/>
            <a:ext cx="8229600" cy="1143000"/>
          </a:xfrm>
        </p:spPr>
        <p:txBody>
          <a:bodyPr>
            <a:normAutofit/>
          </a:bodyPr>
          <a:lstStyle/>
          <a:p>
            <a:r>
              <a:rPr lang="en-US" altLang="zh-CN" b="1" dirty="0" smtClean="0"/>
              <a:t>Sample (para3 Suggestions)</a:t>
            </a:r>
            <a:endParaRPr lang="zh-CN" altLang="en-US" b="1" dirty="0"/>
          </a:p>
        </p:txBody>
      </p:sp>
      <p:sp>
        <p:nvSpPr>
          <p:cNvPr id="3" name="内容占位符 2"/>
          <p:cNvSpPr>
            <a:spLocks noGrp="1"/>
          </p:cNvSpPr>
          <p:nvPr>
            <p:ph idx="1"/>
          </p:nvPr>
        </p:nvSpPr>
        <p:spPr>
          <a:xfrm>
            <a:off x="395536" y="980728"/>
            <a:ext cx="8229600" cy="4608512"/>
          </a:xfrm>
        </p:spPr>
        <p:txBody>
          <a:bodyPr>
            <a:normAutofit/>
          </a:bodyPr>
          <a:lstStyle/>
          <a:p>
            <a:pPr algn="just">
              <a:lnSpc>
                <a:spcPts val="3500"/>
              </a:lnSpc>
              <a:buNone/>
            </a:pPr>
            <a:r>
              <a:rPr lang="en-US" altLang="zh-CN" dirty="0" smtClean="0"/>
              <a:t>    As to how to discipline students, proper measures, I think, come first to prevent them from violating school rules. </a:t>
            </a:r>
            <a:r>
              <a:rPr lang="en-US" altLang="zh-CN" b="1" dirty="0" smtClean="0"/>
              <a:t>School regulations are to be transparently issued,</a:t>
            </a:r>
            <a:r>
              <a:rPr lang="en-US" altLang="zh-CN" dirty="0" smtClean="0"/>
              <a:t> which helps all the people concerned know how students should behave on campus. </a:t>
            </a:r>
            <a:r>
              <a:rPr lang="en-US" altLang="zh-CN" dirty="0" smtClean="0">
                <a:solidFill>
                  <a:srgbClr val="0070C0"/>
                </a:solidFill>
              </a:rPr>
              <a:t>Besides,</a:t>
            </a:r>
            <a:r>
              <a:rPr lang="en-US" altLang="zh-CN" dirty="0" smtClean="0"/>
              <a:t> </a:t>
            </a:r>
            <a:r>
              <a:rPr lang="en-US" altLang="zh-CN" b="1" dirty="0" smtClean="0"/>
              <a:t>parents should take the responsibility </a:t>
            </a:r>
            <a:r>
              <a:rPr lang="en-US" altLang="zh-CN" dirty="0" smtClean="0"/>
              <a:t>for telling children how to distinguish right from wrong. Only with joint efforts can students learn to obey the school rules.</a:t>
            </a:r>
          </a:p>
        </p:txBody>
      </p:sp>
      <p:cxnSp>
        <p:nvCxnSpPr>
          <p:cNvPr id="4" name="直接连接符 3"/>
          <p:cNvCxnSpPr/>
          <p:nvPr/>
        </p:nvCxnSpPr>
        <p:spPr>
          <a:xfrm>
            <a:off x="827584" y="1412776"/>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99592" y="1916832"/>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899592" y="2348880"/>
            <a:ext cx="44644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1043608" y="5688632"/>
            <a:ext cx="2483768" cy="836712"/>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social level</a:t>
            </a:r>
            <a:endParaRPr lang="zh-CN" altLang="en-US" sz="2800" b="1" dirty="0">
              <a:solidFill>
                <a:schemeClr val="accent2">
                  <a:lumMod val="75000"/>
                </a:schemeClr>
              </a:solidFill>
            </a:endParaRPr>
          </a:p>
        </p:txBody>
      </p:sp>
      <p:cxnSp>
        <p:nvCxnSpPr>
          <p:cNvPr id="10" name="直接连接符 9"/>
          <p:cNvCxnSpPr/>
          <p:nvPr/>
        </p:nvCxnSpPr>
        <p:spPr>
          <a:xfrm>
            <a:off x="3563888" y="2780928"/>
            <a:ext cx="1944216" cy="2304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4860032" y="5157192"/>
            <a:ext cx="25202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School’s role</a:t>
            </a:r>
            <a:endParaRPr lang="zh-CN" altLang="en-US" sz="2400" b="1" dirty="0"/>
          </a:p>
        </p:txBody>
      </p:sp>
      <p:cxnSp>
        <p:nvCxnSpPr>
          <p:cNvPr id="16" name="直接连接符 15"/>
          <p:cNvCxnSpPr/>
          <p:nvPr/>
        </p:nvCxnSpPr>
        <p:spPr>
          <a:xfrm flipH="1">
            <a:off x="6012160" y="3645024"/>
            <a:ext cx="1800200" cy="252028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圆角矩形 19"/>
          <p:cNvSpPr/>
          <p:nvPr/>
        </p:nvSpPr>
        <p:spPr>
          <a:xfrm>
            <a:off x="4860032" y="6021288"/>
            <a:ext cx="252028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Parents’ responsibility</a:t>
            </a:r>
            <a:endParaRPr lang="zh-CN" altLang="en-US" sz="2400" b="1" dirty="0"/>
          </a:p>
        </p:txBody>
      </p:sp>
      <p:cxnSp>
        <p:nvCxnSpPr>
          <p:cNvPr id="25" name="直接箭头连接符 24"/>
          <p:cNvCxnSpPr/>
          <p:nvPr/>
        </p:nvCxnSpPr>
        <p:spPr>
          <a:xfrm flipH="1">
            <a:off x="3563888" y="5589240"/>
            <a:ext cx="1224136" cy="432048"/>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flipH="1" flipV="1">
            <a:off x="3563888" y="6237312"/>
            <a:ext cx="1296144" cy="216024"/>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384"/>
            <a:ext cx="8229600" cy="1143000"/>
          </a:xfrm>
        </p:spPr>
        <p:txBody>
          <a:bodyPr>
            <a:normAutofit/>
          </a:bodyPr>
          <a:lstStyle/>
          <a:p>
            <a:r>
              <a:rPr lang="en-US" altLang="zh-CN" b="1" dirty="0" smtClean="0">
                <a:solidFill>
                  <a:srgbClr val="C00000"/>
                </a:solidFill>
              </a:rPr>
              <a:t>How to come up with ideas?</a:t>
            </a:r>
            <a:endParaRPr lang="zh-CN" altLang="en-US" b="1" dirty="0">
              <a:solidFill>
                <a:srgbClr val="C00000"/>
              </a:solidFill>
            </a:endParaRPr>
          </a:p>
        </p:txBody>
      </p:sp>
      <p:graphicFrame>
        <p:nvGraphicFramePr>
          <p:cNvPr id="5" name="表格 4"/>
          <p:cNvGraphicFramePr>
            <a:graphicFrameLocks noGrp="1"/>
          </p:cNvGraphicFramePr>
          <p:nvPr/>
        </p:nvGraphicFramePr>
        <p:xfrm>
          <a:off x="395536" y="1196752"/>
          <a:ext cx="8352928" cy="3963622"/>
        </p:xfrm>
        <a:graphic>
          <a:graphicData uri="http://schemas.openxmlformats.org/drawingml/2006/table">
            <a:tbl>
              <a:tblPr firstRow="1" bandRow="1">
                <a:tableStyleId>{5C22544A-7EE6-4342-B048-85BDC9FD1C3A}</a:tableStyleId>
              </a:tblPr>
              <a:tblGrid>
                <a:gridCol w="3525089"/>
                <a:gridCol w="4827839"/>
              </a:tblGrid>
              <a:tr h="686553">
                <a:tc>
                  <a:txBody>
                    <a:bodyPr/>
                    <a:lstStyle/>
                    <a:p>
                      <a:pPr algn="ctr"/>
                      <a:r>
                        <a:rPr lang="en-US" altLang="zh-CN" sz="2800" dirty="0" smtClean="0"/>
                        <a:t>Individual level</a:t>
                      </a:r>
                      <a:endParaRPr lang="zh-CN" altLang="en-US" sz="2800" dirty="0"/>
                    </a:p>
                  </a:txBody>
                  <a:tcPr/>
                </a:tc>
                <a:tc>
                  <a:txBody>
                    <a:bodyPr/>
                    <a:lstStyle/>
                    <a:p>
                      <a:pPr algn="ctr"/>
                      <a:r>
                        <a:rPr lang="en-US" altLang="zh-CN" sz="2800" dirty="0" smtClean="0"/>
                        <a:t>Social level</a:t>
                      </a:r>
                      <a:endParaRPr lang="zh-CN" altLang="en-US" sz="2800" dirty="0"/>
                    </a:p>
                  </a:txBody>
                  <a:tcPr/>
                </a:tc>
              </a:tr>
              <a:tr h="681599">
                <a:tc>
                  <a:txBody>
                    <a:bodyPr/>
                    <a:lstStyle/>
                    <a:p>
                      <a:pPr algn="ctr"/>
                      <a:r>
                        <a:rPr lang="en-US" altLang="zh-CN" sz="2800" b="1" dirty="0" smtClean="0"/>
                        <a:t>Students’ obligation</a:t>
                      </a:r>
                      <a:endParaRPr lang="zh-CN" alt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teacher’s role</a:t>
                      </a:r>
                      <a:endParaRPr lang="zh-CN" altLang="en-US" sz="2800" b="1" dirty="0" smtClean="0"/>
                    </a:p>
                  </a:txBody>
                  <a:tcPr/>
                </a:tc>
              </a:tr>
              <a:tr h="7616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Mental</a:t>
                      </a:r>
                      <a:r>
                        <a:rPr lang="en-US" altLang="zh-CN" sz="2800" b="1" baseline="0" dirty="0" smtClean="0"/>
                        <a:t> health</a:t>
                      </a:r>
                      <a:endParaRPr lang="zh-CN" altLang="en-US" sz="2800"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kern="1200" dirty="0" smtClean="0">
                          <a:solidFill>
                            <a:schemeClr val="dk1"/>
                          </a:solidFill>
                          <a:latin typeface="+mn-lt"/>
                          <a:ea typeface="+mn-ea"/>
                          <a:cs typeface="+mn-cs"/>
                        </a:rPr>
                        <a:t>School’s role</a:t>
                      </a:r>
                      <a:endParaRPr lang="zh-CN" altLang="en-US" sz="2800" b="1" kern="1200" dirty="0" smtClean="0">
                        <a:solidFill>
                          <a:schemeClr val="dk1"/>
                        </a:solidFill>
                        <a:latin typeface="+mn-lt"/>
                        <a:ea typeface="+mn-ea"/>
                        <a:cs typeface="+mn-cs"/>
                      </a:endParaRPr>
                    </a:p>
                  </a:txBody>
                  <a:tcPr/>
                </a:tc>
              </a:tr>
              <a:tr h="11521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zh-CN"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Interpersonal relationship</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(teacher-student relationship)</a:t>
                      </a:r>
                      <a:endParaRPr lang="zh-CN" altLang="en-US" sz="2800" b="1" dirty="0" smtClean="0"/>
                    </a:p>
                  </a:txBody>
                  <a:tcPr/>
                </a:tc>
              </a:tr>
              <a:tr h="681717">
                <a:tc>
                  <a:txBody>
                    <a:bodyPr/>
                    <a:lstStyle/>
                    <a:p>
                      <a:pPr algn="ctr"/>
                      <a:endParaRPr lang="zh-CN" altLang="en-US"/>
                    </a:p>
                  </a:txBody>
                  <a:tcPr/>
                </a:tc>
                <a:tc>
                  <a:txBody>
                    <a:bodyPr/>
                    <a:lstStyle/>
                    <a:p>
                      <a:pPr algn="ctr"/>
                      <a:r>
                        <a:rPr lang="en-US" altLang="zh-CN" sz="2800" b="1" dirty="0" smtClean="0"/>
                        <a:t>Parents’ responsibility</a:t>
                      </a: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57200" y="-27384"/>
            <a:ext cx="8229600" cy="1143000"/>
          </a:xfrm>
        </p:spPr>
        <p:txBody>
          <a:bodyPr>
            <a:normAutofit/>
          </a:bodyPr>
          <a:lstStyle/>
          <a:p>
            <a:r>
              <a:rPr lang="en-US" altLang="zh-CN" b="1" dirty="0" smtClean="0">
                <a:solidFill>
                  <a:srgbClr val="C00000"/>
                </a:solidFill>
              </a:rPr>
              <a:t>How to come up with ideas?</a:t>
            </a:r>
            <a:endParaRPr lang="zh-CN" altLang="en-US" b="1" dirty="0">
              <a:solidFill>
                <a:srgbClr val="C00000"/>
              </a:solidFill>
            </a:endParaRPr>
          </a:p>
        </p:txBody>
      </p:sp>
      <p:graphicFrame>
        <p:nvGraphicFramePr>
          <p:cNvPr id="5" name="表格 4"/>
          <p:cNvGraphicFramePr>
            <a:graphicFrameLocks noGrp="1"/>
          </p:cNvGraphicFramePr>
          <p:nvPr/>
        </p:nvGraphicFramePr>
        <p:xfrm>
          <a:off x="395536" y="1196752"/>
          <a:ext cx="8352928" cy="3514240"/>
        </p:xfrm>
        <a:graphic>
          <a:graphicData uri="http://schemas.openxmlformats.org/drawingml/2006/table">
            <a:tbl>
              <a:tblPr firstRow="1" bandRow="1">
                <a:tableStyleId>{5C22544A-7EE6-4342-B048-85BDC9FD1C3A}</a:tableStyleId>
              </a:tblPr>
              <a:tblGrid>
                <a:gridCol w="3816424"/>
                <a:gridCol w="4536504"/>
              </a:tblGrid>
              <a:tr h="686553">
                <a:tc>
                  <a:txBody>
                    <a:bodyPr/>
                    <a:lstStyle/>
                    <a:p>
                      <a:pPr algn="ctr"/>
                      <a:r>
                        <a:rPr lang="zh-CN" altLang="en-US" sz="2800" dirty="0" smtClean="0"/>
                        <a:t>个人层面</a:t>
                      </a:r>
                      <a:endParaRPr lang="zh-CN" altLang="en-US" sz="2800" dirty="0"/>
                    </a:p>
                  </a:txBody>
                  <a:tcPr/>
                </a:tc>
                <a:tc>
                  <a:txBody>
                    <a:bodyPr/>
                    <a:lstStyle/>
                    <a:p>
                      <a:pPr algn="ctr"/>
                      <a:r>
                        <a:rPr lang="zh-CN" altLang="en-US" sz="2800" dirty="0" smtClean="0"/>
                        <a:t>社会层面</a:t>
                      </a:r>
                      <a:endParaRPr lang="zh-CN" altLang="en-US" sz="2800" dirty="0"/>
                    </a:p>
                  </a:txBody>
                  <a:tcPr/>
                </a:tc>
              </a:tr>
              <a:tr h="681599">
                <a:tc>
                  <a:txBody>
                    <a:bodyPr/>
                    <a:lstStyle/>
                    <a:p>
                      <a:pPr algn="ctr"/>
                      <a:r>
                        <a:rPr lang="zh-CN" altLang="en-US" sz="2800" b="1" dirty="0" smtClean="0"/>
                        <a:t>学生的责任和义务</a:t>
                      </a:r>
                      <a:endParaRPr lang="zh-CN" alt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800" b="1" dirty="0" smtClean="0"/>
                        <a:t>老师的作用</a:t>
                      </a:r>
                    </a:p>
                  </a:txBody>
                  <a:tcPr/>
                </a:tc>
              </a:tr>
              <a:tr h="7616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800" b="1" dirty="0" smtClean="0"/>
                        <a:t>心理健康</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800" b="1" dirty="0" smtClean="0"/>
                        <a:t>学校的作用</a:t>
                      </a:r>
                    </a:p>
                  </a:txBody>
                  <a:tcPr/>
                </a:tc>
              </a:tr>
              <a:tr h="7027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zh-CN"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800" b="1" dirty="0" smtClean="0"/>
                        <a:t>人际关系（如师生关系）</a:t>
                      </a:r>
                    </a:p>
                  </a:txBody>
                  <a:tcPr/>
                </a:tc>
              </a:tr>
              <a:tr h="681717">
                <a:tc>
                  <a:txBody>
                    <a:bodyPr/>
                    <a:lstStyle/>
                    <a:p>
                      <a:pPr algn="ctr"/>
                      <a:endParaRPr lang="zh-CN" altLang="en-US"/>
                    </a:p>
                  </a:txBody>
                  <a:tcPr/>
                </a:tc>
                <a:tc>
                  <a:txBody>
                    <a:bodyPr/>
                    <a:lstStyle/>
                    <a:p>
                      <a:pPr algn="ctr"/>
                      <a:r>
                        <a:rPr lang="zh-CN" altLang="en-US" sz="2800" b="1" dirty="0" smtClean="0"/>
                        <a:t>父母及家庭的责任</a:t>
                      </a:r>
                      <a:endParaRPr lang="en-US" altLang="zh-CN" sz="2800" b="1" dirty="0" smtClean="0"/>
                    </a:p>
                  </a:txBody>
                  <a:tcPr/>
                </a:tc>
              </a:tr>
            </a:tbl>
          </a:graphicData>
        </a:graphic>
      </p:graphicFrame>
      <p:sp>
        <p:nvSpPr>
          <p:cNvPr id="6" name="内容占位符 2"/>
          <p:cNvSpPr>
            <a:spLocks noGrp="1"/>
          </p:cNvSpPr>
          <p:nvPr>
            <p:ph idx="1"/>
          </p:nvPr>
        </p:nvSpPr>
        <p:spPr>
          <a:xfrm>
            <a:off x="467544" y="5085184"/>
            <a:ext cx="8229600" cy="1180728"/>
          </a:xfrm>
        </p:spPr>
        <p:txBody>
          <a:bodyPr>
            <a:normAutofit fontScale="92500" lnSpcReduction="10000"/>
          </a:bodyPr>
          <a:lstStyle/>
          <a:p>
            <a:r>
              <a:rPr lang="en-US" altLang="zh-CN" sz="4000" b="1" dirty="0" smtClean="0">
                <a:solidFill>
                  <a:srgbClr val="FF0000"/>
                </a:solidFill>
              </a:rPr>
              <a:t>Strategy 1. develop your ideas on individual and social levels.</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3752"/>
            <a:ext cx="8229600" cy="1143000"/>
          </a:xfrm>
        </p:spPr>
        <p:txBody>
          <a:bodyPr>
            <a:normAutofit/>
          </a:bodyPr>
          <a:lstStyle/>
          <a:p>
            <a:r>
              <a:rPr lang="en-US" altLang="zh-CN" b="1" dirty="0" smtClean="0"/>
              <a:t>Sample (para3 Suggestions)</a:t>
            </a:r>
            <a:endParaRPr lang="zh-CN" altLang="en-US" b="1" dirty="0"/>
          </a:p>
        </p:txBody>
      </p:sp>
      <p:sp>
        <p:nvSpPr>
          <p:cNvPr id="3" name="内容占位符 2"/>
          <p:cNvSpPr>
            <a:spLocks noGrp="1"/>
          </p:cNvSpPr>
          <p:nvPr>
            <p:ph idx="1"/>
          </p:nvPr>
        </p:nvSpPr>
        <p:spPr>
          <a:xfrm>
            <a:off x="395536" y="980728"/>
            <a:ext cx="8229600" cy="4608512"/>
          </a:xfrm>
        </p:spPr>
        <p:txBody>
          <a:bodyPr>
            <a:normAutofit/>
          </a:bodyPr>
          <a:lstStyle/>
          <a:p>
            <a:pPr algn="just">
              <a:lnSpc>
                <a:spcPts val="3500"/>
              </a:lnSpc>
              <a:buNone/>
            </a:pPr>
            <a:r>
              <a:rPr lang="en-US" altLang="zh-CN" dirty="0" smtClean="0"/>
              <a:t>    As to how to discipline students, proper measures, I think, come first to prevent them from violating school rules. </a:t>
            </a:r>
            <a:r>
              <a:rPr lang="en-US" altLang="zh-CN" b="1" dirty="0" smtClean="0"/>
              <a:t>School regulations are to be transparently issued,</a:t>
            </a:r>
            <a:r>
              <a:rPr lang="en-US" altLang="zh-CN" dirty="0" smtClean="0"/>
              <a:t> which helps all the people concerned know how students should behave on campus. </a:t>
            </a:r>
            <a:r>
              <a:rPr lang="en-US" altLang="zh-CN" dirty="0" smtClean="0">
                <a:solidFill>
                  <a:srgbClr val="0070C0"/>
                </a:solidFill>
              </a:rPr>
              <a:t>Besides,</a:t>
            </a:r>
            <a:r>
              <a:rPr lang="en-US" altLang="zh-CN" dirty="0" smtClean="0"/>
              <a:t> </a:t>
            </a:r>
            <a:r>
              <a:rPr lang="en-US" altLang="zh-CN" b="1" dirty="0" smtClean="0"/>
              <a:t>parents should take the responsibility </a:t>
            </a:r>
            <a:r>
              <a:rPr lang="en-US" altLang="zh-CN" dirty="0" smtClean="0"/>
              <a:t>for telling children how to distinguish right from wrong. Only with joint efforts can students learn to obey the school rules.</a:t>
            </a:r>
          </a:p>
        </p:txBody>
      </p:sp>
      <p:cxnSp>
        <p:nvCxnSpPr>
          <p:cNvPr id="4" name="直接连接符 3"/>
          <p:cNvCxnSpPr/>
          <p:nvPr/>
        </p:nvCxnSpPr>
        <p:spPr>
          <a:xfrm>
            <a:off x="827584" y="1412776"/>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99592" y="1916832"/>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899592" y="2348880"/>
            <a:ext cx="44644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1043608" y="5688632"/>
            <a:ext cx="2483768" cy="836712"/>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social level</a:t>
            </a:r>
            <a:endParaRPr lang="zh-CN" altLang="en-US" sz="2800" b="1" dirty="0">
              <a:solidFill>
                <a:schemeClr val="accent2">
                  <a:lumMod val="75000"/>
                </a:schemeClr>
              </a:solidFill>
            </a:endParaRPr>
          </a:p>
        </p:txBody>
      </p:sp>
      <p:cxnSp>
        <p:nvCxnSpPr>
          <p:cNvPr id="10" name="直接连接符 9"/>
          <p:cNvCxnSpPr/>
          <p:nvPr/>
        </p:nvCxnSpPr>
        <p:spPr>
          <a:xfrm>
            <a:off x="3563888" y="2780928"/>
            <a:ext cx="1944216" cy="2304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4860032" y="5157192"/>
            <a:ext cx="25202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School’s role</a:t>
            </a:r>
            <a:endParaRPr lang="zh-CN" altLang="en-US" sz="2400" b="1" dirty="0"/>
          </a:p>
        </p:txBody>
      </p:sp>
      <p:cxnSp>
        <p:nvCxnSpPr>
          <p:cNvPr id="16" name="直接连接符 15"/>
          <p:cNvCxnSpPr/>
          <p:nvPr/>
        </p:nvCxnSpPr>
        <p:spPr>
          <a:xfrm flipH="1">
            <a:off x="6012160" y="3645024"/>
            <a:ext cx="1800200" cy="252028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圆角矩形 19"/>
          <p:cNvSpPr/>
          <p:nvPr/>
        </p:nvSpPr>
        <p:spPr>
          <a:xfrm>
            <a:off x="4860032" y="6021288"/>
            <a:ext cx="252028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Parents’ responsibility</a:t>
            </a:r>
            <a:endParaRPr lang="zh-CN" altLang="en-US" sz="2400" b="1" dirty="0"/>
          </a:p>
        </p:txBody>
      </p:sp>
      <p:cxnSp>
        <p:nvCxnSpPr>
          <p:cNvPr id="25" name="直接箭头连接符 24"/>
          <p:cNvCxnSpPr/>
          <p:nvPr/>
        </p:nvCxnSpPr>
        <p:spPr>
          <a:xfrm flipH="1">
            <a:off x="3563888" y="5589240"/>
            <a:ext cx="1224136" cy="432048"/>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flipH="1" flipV="1">
            <a:off x="3563888" y="6237312"/>
            <a:ext cx="1296144" cy="216024"/>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1547664" y="1700808"/>
            <a:ext cx="6264696" cy="266429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solidFill>
                  <a:srgbClr val="FF0000"/>
                </a:solidFill>
              </a:rPr>
              <a:t>Li Jiang said, “it’s parents’ responsibility to discipline the students, not teachers.”</a:t>
            </a:r>
            <a:endParaRPr lang="zh-CN" alt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3752"/>
            <a:ext cx="8229600" cy="1143000"/>
          </a:xfrm>
        </p:spPr>
        <p:txBody>
          <a:bodyPr>
            <a:normAutofit/>
          </a:bodyPr>
          <a:lstStyle/>
          <a:p>
            <a:r>
              <a:rPr lang="en-US" altLang="zh-CN" b="1" dirty="0" smtClean="0"/>
              <a:t>Sample (para3 Suggestions)</a:t>
            </a:r>
            <a:endParaRPr lang="zh-CN" altLang="en-US" b="1" dirty="0"/>
          </a:p>
        </p:txBody>
      </p:sp>
      <p:sp>
        <p:nvSpPr>
          <p:cNvPr id="3" name="内容占位符 2"/>
          <p:cNvSpPr>
            <a:spLocks noGrp="1"/>
          </p:cNvSpPr>
          <p:nvPr>
            <p:ph idx="1"/>
          </p:nvPr>
        </p:nvSpPr>
        <p:spPr>
          <a:xfrm>
            <a:off x="395536" y="980728"/>
            <a:ext cx="8229600" cy="4608512"/>
          </a:xfrm>
        </p:spPr>
        <p:txBody>
          <a:bodyPr>
            <a:normAutofit/>
          </a:bodyPr>
          <a:lstStyle/>
          <a:p>
            <a:pPr algn="just">
              <a:lnSpc>
                <a:spcPts val="3500"/>
              </a:lnSpc>
              <a:buNone/>
            </a:pPr>
            <a:r>
              <a:rPr lang="en-US" altLang="zh-CN" dirty="0" smtClean="0"/>
              <a:t>    As to how to discipline students, proper measures, I think, come first to prevent them from violating school rules. </a:t>
            </a:r>
            <a:r>
              <a:rPr lang="en-US" altLang="zh-CN" b="1" dirty="0" smtClean="0"/>
              <a:t>School regulations are to be transparently issued,</a:t>
            </a:r>
            <a:r>
              <a:rPr lang="en-US" altLang="zh-CN" dirty="0" smtClean="0"/>
              <a:t> which helps all the people concerned know how students should behave on campus. </a:t>
            </a:r>
            <a:r>
              <a:rPr lang="en-US" altLang="zh-CN" dirty="0" smtClean="0">
                <a:solidFill>
                  <a:srgbClr val="0070C0"/>
                </a:solidFill>
              </a:rPr>
              <a:t>Besides,</a:t>
            </a:r>
            <a:r>
              <a:rPr lang="en-US" altLang="zh-CN" dirty="0" smtClean="0"/>
              <a:t> </a:t>
            </a:r>
            <a:r>
              <a:rPr lang="en-US" altLang="zh-CN" b="1" dirty="0" smtClean="0"/>
              <a:t>parents should take the responsibility </a:t>
            </a:r>
            <a:r>
              <a:rPr lang="en-US" altLang="zh-CN" dirty="0" smtClean="0"/>
              <a:t>for telling children how to distinguish right from wrong. Only with joint efforts can students learn to obey the school rules.</a:t>
            </a:r>
          </a:p>
        </p:txBody>
      </p:sp>
      <p:cxnSp>
        <p:nvCxnSpPr>
          <p:cNvPr id="4" name="直接连接符 3"/>
          <p:cNvCxnSpPr/>
          <p:nvPr/>
        </p:nvCxnSpPr>
        <p:spPr>
          <a:xfrm>
            <a:off x="827584" y="1412776"/>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99592" y="1916832"/>
            <a:ext cx="756084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899592" y="2348880"/>
            <a:ext cx="44644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圆角矩形 8"/>
          <p:cNvSpPr/>
          <p:nvPr/>
        </p:nvSpPr>
        <p:spPr>
          <a:xfrm>
            <a:off x="1043608" y="5688632"/>
            <a:ext cx="2483768" cy="836712"/>
          </a:xfrm>
          <a:prstGeom prst="round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accent2">
                    <a:lumMod val="75000"/>
                  </a:schemeClr>
                </a:solidFill>
              </a:rPr>
              <a:t>On social level</a:t>
            </a:r>
            <a:endParaRPr lang="zh-CN" altLang="en-US" sz="2800" b="1" dirty="0">
              <a:solidFill>
                <a:schemeClr val="accent2">
                  <a:lumMod val="75000"/>
                </a:schemeClr>
              </a:solidFill>
            </a:endParaRPr>
          </a:p>
        </p:txBody>
      </p:sp>
      <p:cxnSp>
        <p:nvCxnSpPr>
          <p:cNvPr id="10" name="直接连接符 9"/>
          <p:cNvCxnSpPr/>
          <p:nvPr/>
        </p:nvCxnSpPr>
        <p:spPr>
          <a:xfrm>
            <a:off x="3563888" y="2780928"/>
            <a:ext cx="1944216" cy="2304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圆角矩形 12"/>
          <p:cNvSpPr/>
          <p:nvPr/>
        </p:nvSpPr>
        <p:spPr>
          <a:xfrm>
            <a:off x="4860032" y="5157192"/>
            <a:ext cx="25202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School’s role</a:t>
            </a:r>
            <a:endParaRPr lang="zh-CN" altLang="en-US" sz="2400" b="1" dirty="0"/>
          </a:p>
        </p:txBody>
      </p:sp>
      <p:cxnSp>
        <p:nvCxnSpPr>
          <p:cNvPr id="16" name="直接连接符 15"/>
          <p:cNvCxnSpPr/>
          <p:nvPr/>
        </p:nvCxnSpPr>
        <p:spPr>
          <a:xfrm flipH="1">
            <a:off x="6012160" y="3645024"/>
            <a:ext cx="1800200" cy="252028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圆角矩形 19"/>
          <p:cNvSpPr/>
          <p:nvPr/>
        </p:nvSpPr>
        <p:spPr>
          <a:xfrm>
            <a:off x="4860032" y="6021288"/>
            <a:ext cx="252028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t>Parents’ responsibility</a:t>
            </a:r>
            <a:endParaRPr lang="zh-CN" altLang="en-US" sz="2400" b="1" dirty="0"/>
          </a:p>
        </p:txBody>
      </p:sp>
      <p:cxnSp>
        <p:nvCxnSpPr>
          <p:cNvPr id="25" name="直接箭头连接符 24"/>
          <p:cNvCxnSpPr/>
          <p:nvPr/>
        </p:nvCxnSpPr>
        <p:spPr>
          <a:xfrm flipH="1">
            <a:off x="3563888" y="5589240"/>
            <a:ext cx="1224136" cy="432048"/>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flipH="1" flipV="1">
            <a:off x="3563888" y="6237312"/>
            <a:ext cx="1296144" cy="216024"/>
          </a:xfrm>
          <a:prstGeom prst="straightConnector1">
            <a:avLst/>
          </a:prstGeom>
          <a:ln w="3492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1547664" y="1700808"/>
            <a:ext cx="6264696" cy="266429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solidFill>
                  <a:srgbClr val="FF0000"/>
                </a:solidFill>
              </a:rPr>
              <a:t>Li Jiang said, “it’s parents’ responsibility to discipline the students, not teachers.”</a:t>
            </a:r>
            <a:endParaRPr lang="zh-CN" altLang="en-US" sz="3600" dirty="0">
              <a:solidFill>
                <a:srgbClr val="FF0000"/>
              </a:solidFill>
            </a:endParaRPr>
          </a:p>
        </p:txBody>
      </p:sp>
      <p:sp>
        <p:nvSpPr>
          <p:cNvPr id="15" name="圆角矩形 14"/>
          <p:cNvSpPr/>
          <p:nvPr/>
        </p:nvSpPr>
        <p:spPr>
          <a:xfrm>
            <a:off x="4716016" y="5993904"/>
            <a:ext cx="3024336" cy="864096"/>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rgbClr val="FF0000"/>
                </a:solidFill>
              </a:rPr>
              <a:t>Li Jiang’s opinion</a:t>
            </a:r>
            <a:endParaRPr lang="zh-CN"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539552" y="260648"/>
            <a:ext cx="8229600" cy="1143000"/>
          </a:xfrm>
        </p:spPr>
        <p:txBody>
          <a:bodyPr>
            <a:normAutofit/>
          </a:bodyPr>
          <a:lstStyle/>
          <a:p>
            <a:r>
              <a:rPr lang="en-US" altLang="zh-CN" b="1" dirty="0" smtClean="0">
                <a:solidFill>
                  <a:srgbClr val="C00000"/>
                </a:solidFill>
              </a:rPr>
              <a:t>How to come up with ideas?</a:t>
            </a:r>
            <a:endParaRPr lang="zh-CN" altLang="en-US" b="1" dirty="0">
              <a:solidFill>
                <a:srgbClr val="C00000"/>
              </a:solidFill>
            </a:endParaRPr>
          </a:p>
        </p:txBody>
      </p:sp>
      <p:sp>
        <p:nvSpPr>
          <p:cNvPr id="6" name="内容占位符 2"/>
          <p:cNvSpPr>
            <a:spLocks noGrp="1"/>
          </p:cNvSpPr>
          <p:nvPr>
            <p:ph idx="1"/>
          </p:nvPr>
        </p:nvSpPr>
        <p:spPr>
          <a:xfrm>
            <a:off x="395536" y="1700808"/>
            <a:ext cx="8229600" cy="1440160"/>
          </a:xfrm>
        </p:spPr>
        <p:txBody>
          <a:bodyPr>
            <a:normAutofit/>
          </a:bodyPr>
          <a:lstStyle/>
          <a:p>
            <a:r>
              <a:rPr lang="en-US" altLang="zh-CN" sz="4000" b="1" dirty="0" smtClean="0"/>
              <a:t>Strategy 1. </a:t>
            </a:r>
            <a:r>
              <a:rPr lang="en-US" altLang="zh-CN" sz="4400" b="1" dirty="0" smtClean="0">
                <a:solidFill>
                  <a:srgbClr val="002060"/>
                </a:solidFill>
              </a:rPr>
              <a:t>develop your ideas on individual and social levels.</a:t>
            </a:r>
          </a:p>
          <a:p>
            <a:endParaRPr lang="zh-CN" altLang="en-US" dirty="0"/>
          </a:p>
        </p:txBody>
      </p:sp>
      <p:sp>
        <p:nvSpPr>
          <p:cNvPr id="7" name="内容占位符 2"/>
          <p:cNvSpPr txBox="1">
            <a:spLocks/>
          </p:cNvSpPr>
          <p:nvPr/>
        </p:nvSpPr>
        <p:spPr>
          <a:xfrm>
            <a:off x="395536" y="3328392"/>
            <a:ext cx="8568952" cy="14687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4000" b="1" i="0" u="none" strike="noStrike" kern="1200" cap="none" spc="0" normalizeH="0" baseline="0" noProof="0" dirty="0" smtClean="0">
                <a:ln>
                  <a:noFill/>
                </a:ln>
                <a:solidFill>
                  <a:srgbClr val="FF0000"/>
                </a:solidFill>
                <a:effectLst/>
                <a:uLnTx/>
                <a:uFillTx/>
                <a:latin typeface="+mn-lt"/>
                <a:ea typeface="+mn-ea"/>
                <a:cs typeface="+mn-cs"/>
              </a:rPr>
              <a:t>Strategy 2. </a:t>
            </a:r>
            <a:r>
              <a:rPr kumimoji="0" lang="en-US" altLang="zh-CN" sz="4400" b="1" i="0" u="none" strike="noStrike" kern="1200" cap="none" spc="0" normalizeH="0" baseline="0" noProof="0" dirty="0" smtClean="0">
                <a:ln>
                  <a:noFill/>
                </a:ln>
                <a:solidFill>
                  <a:srgbClr val="FF0000"/>
                </a:solidFill>
                <a:effectLst/>
                <a:uLnTx/>
                <a:uFillTx/>
                <a:latin typeface="+mn-lt"/>
                <a:ea typeface="+mn-ea"/>
                <a:cs typeface="+mn-cs"/>
              </a:rPr>
              <a:t>Dig in the reading materials and get good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b="1" dirty="0" smtClean="0">
                <a:solidFill>
                  <a:srgbClr val="C00000"/>
                </a:solidFill>
              </a:rPr>
              <a:t>How to summarize?</a:t>
            </a:r>
            <a:endParaRPr lang="zh-CN" altLang="en-US" sz="4800" b="1" dirty="0">
              <a:solidFill>
                <a:srgbClr val="C00000"/>
              </a:solidFill>
            </a:endParaRPr>
          </a:p>
        </p:txBody>
      </p:sp>
      <p:sp>
        <p:nvSpPr>
          <p:cNvPr id="3" name="内容占位符 2"/>
          <p:cNvSpPr>
            <a:spLocks noGrp="1"/>
          </p:cNvSpPr>
          <p:nvPr>
            <p:ph idx="1"/>
          </p:nvPr>
        </p:nvSpPr>
        <p:spPr>
          <a:xfrm>
            <a:off x="323528" y="1600200"/>
            <a:ext cx="8820472" cy="4525963"/>
          </a:xfrm>
        </p:spPr>
        <p:txBody>
          <a:bodyPr/>
          <a:lstStyle/>
          <a:p>
            <a:pPr>
              <a:buNone/>
            </a:pPr>
            <a:r>
              <a:rPr lang="en-US" altLang="zh-CN" sz="3600" b="1" dirty="0" smtClean="0"/>
              <a:t>Step 1: Find out main points:</a:t>
            </a:r>
          </a:p>
          <a:p>
            <a:pPr>
              <a:buNone/>
            </a:pPr>
            <a:r>
              <a:rPr lang="en-US" altLang="zh-CN" sz="4000" b="1" dirty="0" smtClean="0">
                <a:solidFill>
                  <a:srgbClr val="FF0000"/>
                </a:solidFill>
              </a:rPr>
              <a:t>            Who </a:t>
            </a:r>
          </a:p>
          <a:p>
            <a:pPr>
              <a:buNone/>
            </a:pPr>
            <a:r>
              <a:rPr lang="en-US" altLang="zh-CN" sz="4000" b="1" dirty="0" smtClean="0">
                <a:solidFill>
                  <a:srgbClr val="FF0000"/>
                </a:solidFill>
              </a:rPr>
              <a:t>            What</a:t>
            </a:r>
          </a:p>
          <a:p>
            <a:pPr>
              <a:buNone/>
            </a:pPr>
            <a:r>
              <a:rPr lang="en-US" altLang="zh-CN" sz="4000" b="1" dirty="0" smtClean="0">
                <a:solidFill>
                  <a:srgbClr val="FF0000"/>
                </a:solidFill>
              </a:rPr>
              <a:t>            Why/Setting</a:t>
            </a:r>
          </a:p>
          <a:p>
            <a:pPr>
              <a:buNone/>
            </a:pPr>
            <a:r>
              <a:rPr lang="en-US" altLang="zh-CN" sz="4000" b="1" dirty="0" smtClean="0">
                <a:solidFill>
                  <a:srgbClr val="FF0000"/>
                </a:solidFill>
              </a:rPr>
              <a:t>            Result/Influence</a:t>
            </a:r>
          </a:p>
          <a:p>
            <a:pPr>
              <a:buNone/>
            </a:pPr>
            <a:r>
              <a:rPr lang="en-US" altLang="zh-CN" sz="3600" b="1" dirty="0" smtClean="0"/>
              <a:t>Step2: Organize the main points </a:t>
            </a:r>
            <a:r>
              <a:rPr lang="en-US" altLang="zh-CN" sz="3600" b="1" dirty="0" smtClean="0">
                <a:solidFill>
                  <a:srgbClr val="FF0000"/>
                </a:solidFill>
              </a:rPr>
              <a:t>logically</a:t>
            </a:r>
          </a:p>
          <a:p>
            <a:pPr>
              <a:buNone/>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804248" y="5949280"/>
            <a:ext cx="180020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716016" y="5949280"/>
            <a:ext cx="151216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769" name="文本框 102"/>
          <p:cNvSpPr txBox="1">
            <a:spLocks noChangeArrowheads="1"/>
          </p:cNvSpPr>
          <p:nvPr/>
        </p:nvSpPr>
        <p:spPr bwMode="auto">
          <a:xfrm>
            <a:off x="-36512" y="836712"/>
            <a:ext cx="8070850" cy="706438"/>
          </a:xfrm>
          <a:prstGeom prst="rect">
            <a:avLst/>
          </a:prstGeom>
          <a:noFill/>
          <a:ln w="9525">
            <a:noFill/>
            <a:miter lim="800000"/>
            <a:headEnd/>
            <a:tailEnd/>
          </a:ln>
        </p:spPr>
        <p:txBody>
          <a:bodyPr>
            <a:spAutoFit/>
          </a:bodyPr>
          <a:lstStyle/>
          <a:p>
            <a:pPr indent="266700"/>
            <a:r>
              <a:rPr lang="zh-CN" altLang="zh-CN" sz="2000" dirty="0"/>
              <a:t>请认真阅读下面短文</a:t>
            </a:r>
            <a:r>
              <a:rPr lang="zh-CN" altLang="zh-CN" sz="2000" dirty="0">
                <a:latin typeface="Times New Roman" pitchFamily="18" charset="0"/>
              </a:rPr>
              <a:t>，</a:t>
            </a:r>
            <a:r>
              <a:rPr lang="zh-CN" altLang="zh-CN" sz="2000" dirty="0"/>
              <a:t>并按照要求用英语写一篇</a:t>
            </a:r>
            <a:r>
              <a:rPr lang="en-US" altLang="zh-CN" sz="2000" dirty="0">
                <a:latin typeface="Times New Roman" pitchFamily="18" charset="0"/>
              </a:rPr>
              <a:t>150</a:t>
            </a:r>
            <a:r>
              <a:rPr lang="zh-CN" altLang="zh-CN" sz="2000" dirty="0"/>
              <a:t>词左右的文章。</a:t>
            </a:r>
            <a:endParaRPr lang="en-US" altLang="zh-CN" sz="2000" b="1" dirty="0">
              <a:latin typeface="Times New Roman" pitchFamily="18" charset="0"/>
            </a:endParaRPr>
          </a:p>
          <a:p>
            <a:pPr indent="266700"/>
            <a:r>
              <a:rPr lang="en-US" altLang="zh-CN" sz="2000" b="1" dirty="0" smtClean="0">
                <a:latin typeface="Times New Roman" pitchFamily="18" charset="0"/>
              </a:rPr>
              <a:t>                           Is </a:t>
            </a:r>
            <a:r>
              <a:rPr lang="en-US" altLang="zh-CN" sz="2000" b="1" dirty="0">
                <a:latin typeface="Times New Roman" pitchFamily="18" charset="0"/>
              </a:rPr>
              <a:t>youth lingo ruining the Chinese language?</a:t>
            </a:r>
            <a:endParaRPr lang="zh-CN" altLang="en-US" sz="2000" dirty="0"/>
          </a:p>
        </p:txBody>
      </p:sp>
      <p:pic>
        <p:nvPicPr>
          <p:cNvPr id="32770" name="图片 4"/>
          <p:cNvPicPr>
            <a:picLocks noChangeArrowheads="1"/>
          </p:cNvPicPr>
          <p:nvPr/>
        </p:nvPicPr>
        <p:blipFill>
          <a:blip r:embed="rId3" cstate="print"/>
          <a:srcRect/>
          <a:stretch>
            <a:fillRect/>
          </a:stretch>
        </p:blipFill>
        <p:spPr bwMode="auto">
          <a:xfrm>
            <a:off x="7740352" y="692696"/>
            <a:ext cx="1224136" cy="720849"/>
          </a:xfrm>
          <a:prstGeom prst="rect">
            <a:avLst/>
          </a:prstGeom>
          <a:noFill/>
          <a:ln w="9525">
            <a:noFill/>
            <a:miter lim="800000"/>
            <a:headEnd/>
            <a:tailEnd/>
          </a:ln>
        </p:spPr>
      </p:pic>
      <p:sp>
        <p:nvSpPr>
          <p:cNvPr id="104" name="文本框 103"/>
          <p:cNvSpPr txBox="1"/>
          <p:nvPr/>
        </p:nvSpPr>
        <p:spPr>
          <a:xfrm>
            <a:off x="156844" y="1503680"/>
            <a:ext cx="8987156" cy="5355312"/>
          </a:xfrm>
          <a:prstGeom prst="rect">
            <a:avLst/>
          </a:prstGeom>
          <a:noFill/>
          <a:ln w="9525">
            <a:noFill/>
          </a:ln>
        </p:spPr>
        <p:txBody>
          <a:bodyPr wrap="square">
            <a:spAutoFit/>
          </a:bodyPr>
          <a:lstStyle/>
          <a:p>
            <a:pPr indent="266700"/>
            <a:r>
              <a:rPr lang="en-US" noProof="1">
                <a:latin typeface="Times New Roman" panose="02020603050405020304" charset="0"/>
              </a:rPr>
              <a:t> </a:t>
            </a:r>
            <a:r>
              <a:rPr lang="en-US" noProof="1" smtClean="0">
                <a:latin typeface="Times New Roman" panose="02020603050405020304" charset="0"/>
              </a:rPr>
              <a:t>  </a:t>
            </a:r>
            <a:r>
              <a:rPr lang="en-US" noProof="1" smtClean="0">
                <a:latin typeface="Times New Roman" panose="02020603050405020304" charset="0"/>
                <a:cs typeface="Times New Roman" panose="02020603050405020304" charset="0"/>
              </a:rPr>
              <a:t>Young </a:t>
            </a:r>
            <a:r>
              <a:rPr lang="en-US" noProof="1">
                <a:latin typeface="Times New Roman" panose="02020603050405020304" charset="0"/>
                <a:cs typeface="Times New Roman" panose="02020603050405020304" charset="0"/>
              </a:rPr>
              <a:t>people often create their own language that goes beyond rigid linguistic rules. This year's latest slang</a:t>
            </a:r>
            <a:r>
              <a:rPr lang="en-US" noProof="1">
                <a:latin typeface="Times New Roman" panose="02020603050405020304" charset="0"/>
              </a:rPr>
              <a:t>(</a:t>
            </a:r>
            <a:r>
              <a:rPr lang="zh-CN" noProof="1"/>
              <a:t>俚语</a:t>
            </a:r>
            <a:r>
              <a:rPr lang="en-US" noProof="1">
                <a:latin typeface="Times New Roman" panose="02020603050405020304" charset="0"/>
              </a:rPr>
              <a:t>) terms add a further simplification: the use of pinyin acronyms(</a:t>
            </a:r>
            <a:r>
              <a:rPr lang="zh-CN" noProof="1"/>
              <a:t>首字母缩略词</a:t>
            </a:r>
            <a:r>
              <a:rPr lang="en-US" noProof="1">
                <a:latin typeface="Times New Roman" panose="02020603050405020304" charset="0"/>
              </a:rPr>
              <a:t>). </a:t>
            </a:r>
            <a:r>
              <a:rPr lang="en-US" noProof="1">
                <a:latin typeface="宋体" panose="02010600030101010101" pitchFamily="2" charset="-122"/>
                <a:cs typeface="Times New Roman" panose="02020603050405020304" charset="0"/>
              </a:rPr>
              <a:t>“</a:t>
            </a:r>
            <a:r>
              <a:rPr lang="en-US" noProof="1">
                <a:latin typeface="Times New Roman" panose="02020603050405020304" charset="0"/>
              </a:rPr>
              <a:t>Awsl</a:t>
            </a:r>
            <a:r>
              <a:rPr lang="zh-CN" noProof="1">
                <a:latin typeface="Times New Roman" panose="02020603050405020304" charset="0"/>
              </a:rPr>
              <a:t>，</a:t>
            </a:r>
            <a:r>
              <a:rPr lang="en-US" noProof="1">
                <a:latin typeface="宋体" panose="02010600030101010101" pitchFamily="2" charset="-122"/>
                <a:cs typeface="Times New Roman" panose="02020603050405020304" charset="0"/>
              </a:rPr>
              <a:t>”</a:t>
            </a:r>
            <a:r>
              <a:rPr lang="en-US" noProof="1">
                <a:latin typeface="Times New Roman" panose="02020603050405020304" charset="0"/>
                <a:cs typeface="Times New Roman" panose="02020603050405020304" charset="0"/>
              </a:rPr>
              <a:t> in pinyin, for instance, means </a:t>
            </a:r>
            <a:r>
              <a:rPr lang="en-US" noProof="1">
                <a:latin typeface="Times New Roman" panose="02020603050405020304" charset="0"/>
              </a:rPr>
              <a:t>“Ah, wo si le”(Oh, </a:t>
            </a:r>
            <a:r>
              <a:rPr lang="en-US" noProof="1">
                <a:latin typeface="Times New Roman" panose="02020603050405020304" charset="0"/>
                <a:cs typeface="Times New Roman" panose="02020603050405020304" charset="0"/>
              </a:rPr>
              <a:t>I'm gonna die</a:t>
            </a:r>
            <a:r>
              <a:rPr lang="en-US" noProof="1">
                <a:latin typeface="Times New Roman" panose="02020603050405020304" charset="0"/>
              </a:rPr>
              <a:t>), </a:t>
            </a:r>
            <a:r>
              <a:rPr lang="en-US" noProof="1">
                <a:latin typeface="Times New Roman" panose="02020603050405020304" charset="0"/>
                <a:cs typeface="Times New Roman" panose="02020603050405020304" charset="0"/>
              </a:rPr>
              <a:t>and is used if something is too cute or adorable to bear. </a:t>
            </a:r>
            <a:r>
              <a:rPr lang="en-US" noProof="1">
                <a:latin typeface="Times New Roman" panose="02020603050405020304" charset="0"/>
              </a:rPr>
              <a:t>“Pyq” stands for “pengyou quan</a:t>
            </a:r>
            <a:r>
              <a:rPr lang="zh-CN" noProof="1">
                <a:latin typeface="Times New Roman" panose="02020603050405020304" charset="0"/>
              </a:rPr>
              <a:t>”， </a:t>
            </a:r>
            <a:r>
              <a:rPr lang="en-US" noProof="1">
                <a:latin typeface="Times New Roman" panose="02020603050405020304" charset="0"/>
              </a:rPr>
              <a:t>the social feed on the popular Chinese social media app WeChat, and “nsdd” stands for “ni shuo de dui”(you're right)</a:t>
            </a:r>
            <a:r>
              <a:rPr lang="zh-CN" noProof="1"/>
              <a:t>．</a:t>
            </a:r>
            <a:endParaRPr lang="en-US" noProof="1">
              <a:latin typeface="Times New Roman" panose="02020603050405020304" charset="0"/>
              <a:cs typeface="Times New Roman" panose="02020603050405020304" charset="0"/>
            </a:endParaRPr>
          </a:p>
          <a:p>
            <a:r>
              <a:rPr lang="en-US" noProof="1" smtClean="0">
                <a:latin typeface="Times New Roman" panose="02020603050405020304" charset="0"/>
                <a:cs typeface="Times New Roman" panose="02020603050405020304" charset="0"/>
              </a:rPr>
              <a:t>        Teens </a:t>
            </a:r>
            <a:r>
              <a:rPr lang="en-US" noProof="1">
                <a:latin typeface="Times New Roman" panose="02020603050405020304" charset="0"/>
                <a:cs typeface="Times New Roman" panose="02020603050405020304" charset="0"/>
              </a:rPr>
              <a:t>want to be different from their parents, so it's natural for them to create and use their own linguistic terms to show that. In doing so, young people are indeed driving linguistic change. They </a:t>
            </a:r>
            <a:r>
              <a:rPr lang="en-US" noProof="1">
                <a:latin typeface="Times New Roman" panose="02020603050405020304" charset="0"/>
              </a:rPr>
              <a:t>aren't the only factor influencing language development, </a:t>
            </a:r>
            <a:r>
              <a:rPr lang="en-US" noProof="1">
                <a:latin typeface="Times New Roman" panose="02020603050405020304" charset="0"/>
                <a:cs typeface="Times New Roman" panose="02020603050405020304" charset="0"/>
              </a:rPr>
              <a:t>but they can indeed transform how future generations communicate.</a:t>
            </a:r>
          </a:p>
          <a:p>
            <a:r>
              <a:rPr lang="en-US" noProof="1" smtClean="0">
                <a:latin typeface="Times New Roman" panose="02020603050405020304" charset="0"/>
                <a:cs typeface="Times New Roman" panose="02020603050405020304" charset="0"/>
              </a:rPr>
              <a:t>         Critics </a:t>
            </a:r>
            <a:r>
              <a:rPr lang="en-US" noProof="1">
                <a:latin typeface="Times New Roman" panose="02020603050405020304" charset="0"/>
                <a:cs typeface="Times New Roman" panose="02020603050405020304" charset="0"/>
              </a:rPr>
              <a:t>fear that Chinese internet slang will have the potential to negatively influence broader linguistic trends of Mandarin Chines</a:t>
            </a:r>
            <a:r>
              <a:rPr lang="en-US" noProof="1">
                <a:latin typeface="Times New Roman" panose="02020603050405020304" charset="0"/>
              </a:rPr>
              <a:t>e, </a:t>
            </a:r>
            <a:r>
              <a:rPr lang="en-US" noProof="1">
                <a:latin typeface="Times New Roman" panose="02020603050405020304" charset="0"/>
                <a:cs typeface="Times New Roman" panose="02020603050405020304" charset="0"/>
              </a:rPr>
              <a:t>in particular, the gradual taking over of pinyin. As pinyin gets widely used when texting or writing on mobile phone or computer, while less and less people write characters by hand, people gradually forget how to write them. The phenomenon has got a na</a:t>
            </a:r>
            <a:r>
              <a:rPr lang="en-US" noProof="1">
                <a:latin typeface="Times New Roman" panose="02020603050405020304" charset="0"/>
              </a:rPr>
              <a:t>me in China</a:t>
            </a:r>
            <a:r>
              <a:rPr lang="zh-CN" noProof="1"/>
              <a:t>：</a:t>
            </a:r>
            <a:r>
              <a:rPr lang="en-US" noProof="1">
                <a:latin typeface="宋体" panose="02010600030101010101" pitchFamily="2" charset="-122"/>
                <a:cs typeface="Times New Roman" panose="02020603050405020304" charset="0"/>
              </a:rPr>
              <a:t>“</a:t>
            </a:r>
            <a:r>
              <a:rPr lang="en-US" noProof="1">
                <a:latin typeface="Times New Roman" panose="02020603050405020304" charset="0"/>
              </a:rPr>
              <a:t>Character amnesia(</a:t>
            </a:r>
            <a:r>
              <a:rPr lang="zh-CN" noProof="1"/>
              <a:t>健忘症</a:t>
            </a:r>
            <a:r>
              <a:rPr lang="en-US" noProof="1">
                <a:latin typeface="Times New Roman" panose="02020603050405020304" charset="0"/>
              </a:rPr>
              <a:t>)</a:t>
            </a:r>
            <a:r>
              <a:rPr lang="zh-CN" noProof="1"/>
              <a:t>．</a:t>
            </a:r>
            <a:r>
              <a:rPr lang="en-US" noProof="1">
                <a:latin typeface="宋体" panose="02010600030101010101" pitchFamily="2" charset="-122"/>
                <a:cs typeface="Times New Roman" panose="02020603050405020304" charset="0"/>
              </a:rPr>
              <a:t>”</a:t>
            </a:r>
            <a:endParaRPr lang="zh-CN" noProof="1"/>
          </a:p>
          <a:p>
            <a:r>
              <a:rPr lang="zh-CN" noProof="1"/>
              <a:t>【写作内容】</a:t>
            </a:r>
            <a:r>
              <a:rPr lang="en-US" noProof="1">
                <a:latin typeface="Times New Roman" panose="02020603050405020304" charset="0"/>
              </a:rPr>
              <a:t> 1. </a:t>
            </a:r>
            <a:r>
              <a:rPr lang="zh-CN" noProof="1"/>
              <a:t>用约</a:t>
            </a:r>
            <a:r>
              <a:rPr lang="en-US" noProof="1">
                <a:latin typeface="Times New Roman" panose="02020603050405020304" charset="0"/>
              </a:rPr>
              <a:t>30</a:t>
            </a:r>
            <a:r>
              <a:rPr lang="zh-CN" noProof="1"/>
              <a:t>个单词概述上文</a:t>
            </a:r>
            <a:r>
              <a:rPr lang="en-US" noProof="1">
                <a:highlight>
                  <a:srgbClr val="FFFF00"/>
                </a:highlight>
                <a:latin typeface="Times New Roman" panose="02020603050405020304" charset="0"/>
              </a:rPr>
              <a:t>年轻人使用网络语言</a:t>
            </a:r>
            <a:r>
              <a:rPr lang="zh-CN" noProof="1">
                <a:latin typeface="Times New Roman" panose="02020603050405020304" charset="0"/>
              </a:rPr>
              <a:t>的现象</a:t>
            </a:r>
            <a:r>
              <a:rPr lang="zh-CN" noProof="1" smtClean="0">
                <a:latin typeface="Times New Roman" panose="02020603050405020304" charset="0"/>
              </a:rPr>
              <a:t>；</a:t>
            </a:r>
            <a:endParaRPr lang="en-US" altLang="zh-CN" noProof="1" smtClean="0">
              <a:latin typeface="Times New Roman" panose="02020603050405020304" charset="0"/>
            </a:endParaRPr>
          </a:p>
          <a:p>
            <a:r>
              <a:rPr lang="en-US" altLang="zh-CN" noProof="1" smtClean="0">
                <a:latin typeface="Times New Roman" panose="02020603050405020304" charset="0"/>
              </a:rPr>
              <a:t>2. </a:t>
            </a:r>
            <a:r>
              <a:rPr lang="zh-CN" altLang="en-US" noProof="1" smtClean="0">
                <a:latin typeface="Times New Roman" panose="02020603050405020304" charset="0"/>
              </a:rPr>
              <a:t>用约</a:t>
            </a:r>
            <a:r>
              <a:rPr lang="en-US" altLang="zh-CN" noProof="1" smtClean="0">
                <a:latin typeface="Times New Roman" panose="02020603050405020304" charset="0"/>
              </a:rPr>
              <a:t>120</a:t>
            </a:r>
            <a:r>
              <a:rPr lang="zh-CN" altLang="en-US" noProof="1" smtClean="0">
                <a:latin typeface="Times New Roman" panose="02020603050405020304" charset="0"/>
              </a:rPr>
              <a:t>个单词发表你的观点，内容包括：谈谈你的看法，并用</a:t>
            </a:r>
            <a:r>
              <a:rPr lang="en-US" altLang="zh-CN" noProof="1" smtClean="0">
                <a:latin typeface="Times New Roman" panose="02020603050405020304" charset="0"/>
              </a:rPr>
              <a:t>2~3</a:t>
            </a:r>
            <a:r>
              <a:rPr lang="zh-CN" altLang="en-US" noProof="1" smtClean="0">
                <a:latin typeface="Times New Roman" panose="02020603050405020304" charset="0"/>
              </a:rPr>
              <a:t>个理由或论据支撑你的看法。</a:t>
            </a:r>
            <a:endParaRPr lang="zh-CN" noProof="1"/>
          </a:p>
          <a:p>
            <a:endParaRPr lang="zh-CN" altLang="en-US" noProof="1"/>
          </a:p>
        </p:txBody>
      </p:sp>
      <p:sp>
        <p:nvSpPr>
          <p:cNvPr id="2" name="文本框 1"/>
          <p:cNvSpPr txBox="1"/>
          <p:nvPr/>
        </p:nvSpPr>
        <p:spPr>
          <a:xfrm>
            <a:off x="1907704" y="168275"/>
            <a:ext cx="5184576" cy="584775"/>
          </a:xfrm>
          <a:prstGeom prst="rect">
            <a:avLst/>
          </a:prstGeom>
          <a:solidFill>
            <a:schemeClr val="accent5">
              <a:lumMod val="75000"/>
              <a:alpha val="51000"/>
            </a:schemeClr>
          </a:solidFill>
        </p:spPr>
        <p:txBody>
          <a:bodyPr wrap="square">
            <a:spAutoFit/>
          </a:bodyPr>
          <a:lstStyle/>
          <a:p>
            <a:r>
              <a:rPr lang="en-US" altLang="zh-CN" sz="3200" b="1" dirty="0" smtClean="0"/>
              <a:t>     Practice makes perfect</a:t>
            </a:r>
            <a:endParaRPr lang="en-US" altLang="zh-CN" sz="3200" noProof="1">
              <a:solidFill>
                <a:schemeClr val="bg1"/>
              </a:solidFill>
              <a:latin typeface="Comic Sans MS" panose="030F0702030302020204" pitchFamily="66" charset="0"/>
              <a:cs typeface="Comic Sans MS" panose="030F0702030302020204" pitchFamily="66"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88640"/>
            <a:ext cx="8280920" cy="6669360"/>
          </a:xfrm>
        </p:spPr>
        <p:txBody>
          <a:bodyPr>
            <a:noAutofit/>
          </a:bodyPr>
          <a:lstStyle/>
          <a:p>
            <a:pPr>
              <a:buNone/>
            </a:pPr>
            <a:r>
              <a:rPr lang="zh-CN" altLang="en-US" sz="2000" b="1" dirty="0" smtClean="0">
                <a:latin typeface="Times New Roman" pitchFamily="18" charset="0"/>
                <a:cs typeface="Times New Roman" pitchFamily="18" charset="0"/>
              </a:rPr>
              <a:t>请阅读下面文字，并按照要求用英语写一篇</a:t>
            </a:r>
            <a:r>
              <a:rPr lang="en-US" altLang="zh-CN" sz="2000" b="1" dirty="0" smtClean="0">
                <a:latin typeface="Times New Roman" pitchFamily="18" charset="0"/>
                <a:cs typeface="Times New Roman" pitchFamily="18" charset="0"/>
              </a:rPr>
              <a:t>150</a:t>
            </a:r>
            <a:r>
              <a:rPr lang="zh-CN" altLang="en-US" sz="2000" b="1" dirty="0" smtClean="0">
                <a:latin typeface="Times New Roman" pitchFamily="18" charset="0"/>
                <a:cs typeface="Times New Roman" pitchFamily="18" charset="0"/>
              </a:rPr>
              <a:t>词左右的文章。</a:t>
            </a:r>
            <a:endParaRPr lang="en-US" altLang="zh-CN" sz="2000" b="1"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         The Ministry of Education issued a notice on Nov. 22, 2019. According to the regulation, primary and middle school teachers are allowed to criticize and give proper punishment to students who violate school discipline, social order, laws and rules, as well as those who cause chaos. Should teachers be allowed to discipline students? Students share their opinions.</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 </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Su </a:t>
            </a:r>
            <a:r>
              <a:rPr lang="en-US" altLang="zh-CN" sz="2000" dirty="0" err="1" smtClean="0">
                <a:latin typeface="Times New Roman" pitchFamily="18" charset="0"/>
                <a:cs typeface="Times New Roman" pitchFamily="18" charset="0"/>
              </a:rPr>
              <a:t>Hua</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Teachers should be cautious in disciplining students. They can punish a student without violence but hurt the child psychologically for the rest of his life My daughter's teacher makes who forget to bring homework stand for an hour at their seat. I do believe the aim is student to feel ashamed and it is not acceptable.</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Li Jiang</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It is parents' responsibility to discipline the students, not teachers, because the teachers are not paid to discipline children, but to guide their learning, If necessary, teachers should manage situation in a way that is effective but does not replace the parents.</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Zhang Ming</a:t>
            </a:r>
            <a:endParaRPr lang="zh-CN" altLang="zh-CN" sz="2000" dirty="0" smtClean="0">
              <a:latin typeface="Times New Roman" pitchFamily="18" charset="0"/>
              <a:cs typeface="Times New Roman" pitchFamily="18" charset="0"/>
            </a:endParaRPr>
          </a:p>
          <a:p>
            <a:pPr marL="0" indent="0" algn="just">
              <a:lnSpc>
                <a:spcPts val="2200"/>
              </a:lnSpc>
              <a:spcBef>
                <a:spcPts val="0"/>
              </a:spcBef>
              <a:buNone/>
            </a:pPr>
            <a:r>
              <a:rPr lang="en-US" altLang="zh-CN" sz="2000" dirty="0" smtClean="0">
                <a:latin typeface="Times New Roman" pitchFamily="18" charset="0"/>
                <a:cs typeface="Times New Roman" pitchFamily="18" charset="0"/>
              </a:rPr>
              <a:t>I think teachers should be allowed to discipline children in class to maintain an environment beneficial for learning. Here the word "discipline does not mean "punish". Teachers discipline children to lead them into what is believed to be correct thinking and action, rather than punish them.</a:t>
            </a:r>
            <a:endParaRPr lang="zh-CN" altLang="zh-CN" sz="2000" dirty="0" smtClean="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251520" y="2204864"/>
          <a:ext cx="8424936" cy="1656184"/>
        </p:xfrm>
        <a:graphic>
          <a:graphicData uri="http://schemas.openxmlformats.org/drawingml/2006/table">
            <a:tbl>
              <a:tblPr/>
              <a:tblGrid>
                <a:gridCol w="8424936"/>
              </a:tblGrid>
              <a:tr h="1656184">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 name="表格 5"/>
          <p:cNvGraphicFramePr>
            <a:graphicFrameLocks noGrp="1"/>
          </p:cNvGraphicFramePr>
          <p:nvPr/>
        </p:nvGraphicFramePr>
        <p:xfrm>
          <a:off x="235974" y="3878826"/>
          <a:ext cx="8440482" cy="1422382"/>
        </p:xfrm>
        <a:graphic>
          <a:graphicData uri="http://schemas.openxmlformats.org/drawingml/2006/table">
            <a:tbl>
              <a:tblPr/>
              <a:tblGrid>
                <a:gridCol w="8440482"/>
              </a:tblGrid>
              <a:tr h="1422382">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表格 6"/>
          <p:cNvGraphicFramePr>
            <a:graphicFrameLocks noGrp="1"/>
          </p:cNvGraphicFramePr>
          <p:nvPr/>
        </p:nvGraphicFramePr>
        <p:xfrm>
          <a:off x="250723" y="5301208"/>
          <a:ext cx="8436077" cy="1386349"/>
        </p:xfrm>
        <a:graphic>
          <a:graphicData uri="http://schemas.openxmlformats.org/drawingml/2006/table">
            <a:tbl>
              <a:tblPr/>
              <a:tblGrid>
                <a:gridCol w="8436077"/>
              </a:tblGrid>
              <a:tr h="1386349">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3672" y="1700808"/>
            <a:ext cx="8686800" cy="4525963"/>
          </a:xfrm>
        </p:spPr>
        <p:txBody>
          <a:bodyPr/>
          <a:lstStyle/>
          <a:p>
            <a:pPr>
              <a:buNone/>
            </a:pPr>
            <a:r>
              <a:rPr lang="en-US" altLang="zh-CN" b="1" noProof="1" smtClean="0">
                <a:cs typeface="Arial Black" panose="020B0A04020102020204" charset="0"/>
              </a:rPr>
              <a:t>   </a:t>
            </a:r>
            <a:r>
              <a:rPr lang="en-US" altLang="zh-CN" sz="3600" b="1" noProof="1" smtClean="0">
                <a:cs typeface="Arial Black" panose="020B0A04020102020204" charset="0"/>
              </a:rPr>
              <a:t>1. summarize the material.</a:t>
            </a:r>
          </a:p>
          <a:p>
            <a:pPr>
              <a:buNone/>
            </a:pPr>
            <a:r>
              <a:rPr lang="en-US" altLang="zh-CN" sz="3600" b="1" noProof="1" smtClean="0">
                <a:cs typeface="Arial Black" panose="020B0A04020102020204" charset="0"/>
              </a:rPr>
              <a:t>   2. wrtie down the </a:t>
            </a:r>
            <a:r>
              <a:rPr lang="en-US" altLang="zh-CN" sz="3600" b="1" noProof="1" smtClean="0">
                <a:solidFill>
                  <a:srgbClr val="FF0000"/>
                </a:solidFill>
                <a:cs typeface="Arial Black" panose="020B0A04020102020204" charset="0"/>
              </a:rPr>
              <a:t>topic sentence</a:t>
            </a:r>
            <a:r>
              <a:rPr lang="en-US" altLang="zh-CN" sz="3600" b="1" noProof="1" smtClean="0">
                <a:cs typeface="Arial Black" panose="020B0A04020102020204" charset="0"/>
              </a:rPr>
              <a:t> of Para 2.</a:t>
            </a:r>
          </a:p>
          <a:p>
            <a:pPr>
              <a:buNone/>
            </a:pPr>
            <a:r>
              <a:rPr lang="en-US" altLang="zh-CN" sz="3600" b="1" noProof="1" smtClean="0">
                <a:cs typeface="Arial Black" panose="020B0A04020102020204" charset="0"/>
              </a:rPr>
              <a:t>   3. write down </a:t>
            </a:r>
            <a:r>
              <a:rPr lang="en-US" altLang="zh-CN" sz="3600" b="1" noProof="1" smtClean="0">
                <a:solidFill>
                  <a:srgbClr val="FF0000"/>
                </a:solidFill>
                <a:cs typeface="Arial Black" panose="020B0A04020102020204" charset="0"/>
              </a:rPr>
              <a:t>two arguments for </a:t>
            </a:r>
            <a:r>
              <a:rPr lang="en-US" altLang="zh-CN" sz="3600" b="1" noProof="1" smtClean="0">
                <a:cs typeface="Arial Black" panose="020B0A04020102020204" charset="0"/>
              </a:rPr>
              <a:t>Para 2.</a:t>
            </a:r>
          </a:p>
          <a:p>
            <a:endParaRPr lang="zh-CN" altLang="en-US" dirty="0"/>
          </a:p>
        </p:txBody>
      </p:sp>
      <p:sp>
        <p:nvSpPr>
          <p:cNvPr id="5" name="文本框 1"/>
          <p:cNvSpPr txBox="1">
            <a:spLocks noGrp="1"/>
          </p:cNvSpPr>
          <p:nvPr>
            <p:ph type="title"/>
          </p:nvPr>
        </p:nvSpPr>
        <p:spPr>
          <a:xfrm>
            <a:off x="1403648" y="550421"/>
            <a:ext cx="6120680" cy="646331"/>
          </a:xfrm>
          <a:prstGeom prst="rect">
            <a:avLst/>
          </a:prstGeom>
          <a:solidFill>
            <a:schemeClr val="accent5">
              <a:lumMod val="75000"/>
              <a:alpha val="51000"/>
            </a:schemeClr>
          </a:solidFill>
        </p:spPr>
        <p:txBody>
          <a:bodyPr wrap="square">
            <a:spAutoFit/>
          </a:bodyPr>
          <a:lstStyle/>
          <a:p>
            <a:r>
              <a:rPr lang="en-US" altLang="zh-CN" sz="3600" b="1" dirty="0" smtClean="0"/>
              <a:t>     Practice makes perfect</a:t>
            </a:r>
            <a:endParaRPr lang="en-US" altLang="zh-CN" sz="3600" noProof="1">
              <a:solidFill>
                <a:schemeClr val="bg1"/>
              </a:solidFill>
              <a:latin typeface="Comic Sans MS" panose="030F0702030302020204" pitchFamily="66" charset="0"/>
              <a:cs typeface="Comic Sans MS" panose="030F0702030302020204"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600200"/>
            <a:ext cx="8820472" cy="4525963"/>
          </a:xfrm>
        </p:spPr>
        <p:txBody>
          <a:bodyPr>
            <a:normAutofit lnSpcReduction="10000"/>
          </a:bodyPr>
          <a:lstStyle/>
          <a:p>
            <a:pPr>
              <a:buNone/>
            </a:pPr>
            <a:r>
              <a:rPr lang="en-US" altLang="zh-CN" sz="3600" b="1" noProof="1" smtClean="0">
                <a:cs typeface="Arial Black" panose="020B0A04020102020204" charset="0"/>
              </a:rPr>
              <a:t> 1. summarize the material.</a:t>
            </a:r>
            <a:endParaRPr lang="en-US" altLang="zh-CN" sz="3600" b="1" dirty="0" smtClean="0"/>
          </a:p>
          <a:p>
            <a:pPr>
              <a:buNone/>
            </a:pPr>
            <a:r>
              <a:rPr lang="en-US" altLang="zh-CN" sz="3600" b="1" dirty="0" smtClean="0"/>
              <a:t>Step 1: Find out main points:</a:t>
            </a:r>
          </a:p>
          <a:p>
            <a:pPr>
              <a:buNone/>
            </a:pPr>
            <a:endParaRPr lang="en-US" altLang="zh-CN" sz="3600" b="1" dirty="0" smtClean="0"/>
          </a:p>
          <a:p>
            <a:pPr>
              <a:buNone/>
            </a:pPr>
            <a:endParaRPr lang="en-US" altLang="zh-CN" sz="3600" b="1" dirty="0" smtClean="0"/>
          </a:p>
          <a:p>
            <a:pPr>
              <a:buNone/>
            </a:pPr>
            <a:endParaRPr lang="en-US" altLang="zh-CN" sz="3600" b="1" dirty="0" smtClean="0"/>
          </a:p>
          <a:p>
            <a:pPr>
              <a:buNone/>
            </a:pPr>
            <a:r>
              <a:rPr lang="en-US" altLang="zh-CN" sz="3600" b="1" dirty="0" smtClean="0"/>
              <a:t>Step2: Organize the main points </a:t>
            </a:r>
            <a:r>
              <a:rPr lang="en-US" altLang="zh-CN" sz="3600" b="1" dirty="0" smtClean="0">
                <a:solidFill>
                  <a:srgbClr val="FF0000"/>
                </a:solidFill>
              </a:rPr>
              <a:t>logically</a:t>
            </a:r>
          </a:p>
          <a:p>
            <a:pPr>
              <a:buNone/>
            </a:pPr>
            <a:r>
              <a:rPr lang="zh-CN" altLang="en-US" sz="3600" b="1" dirty="0" smtClean="0">
                <a:solidFill>
                  <a:srgbClr val="C00000"/>
                </a:solidFill>
              </a:rPr>
              <a:t>    </a:t>
            </a:r>
            <a:endParaRPr lang="en-US" altLang="zh-CN" sz="3600" b="1" dirty="0" smtClean="0">
              <a:solidFill>
                <a:srgbClr val="FF0000"/>
              </a:solidFill>
            </a:endParaRPr>
          </a:p>
          <a:p>
            <a:pPr>
              <a:buNone/>
            </a:pPr>
            <a:endParaRPr lang="en-US" altLang="zh-CN" dirty="0" smtClean="0"/>
          </a:p>
          <a:p>
            <a:endParaRPr lang="zh-CN" altLang="en-US" dirty="0"/>
          </a:p>
        </p:txBody>
      </p:sp>
      <p:sp>
        <p:nvSpPr>
          <p:cNvPr id="5" name="文本框 1"/>
          <p:cNvSpPr txBox="1">
            <a:spLocks noGrp="1"/>
          </p:cNvSpPr>
          <p:nvPr>
            <p:ph type="title"/>
          </p:nvPr>
        </p:nvSpPr>
        <p:spPr>
          <a:xfrm>
            <a:off x="1403648" y="550421"/>
            <a:ext cx="6120680" cy="646331"/>
          </a:xfrm>
          <a:prstGeom prst="rect">
            <a:avLst/>
          </a:prstGeom>
          <a:solidFill>
            <a:schemeClr val="accent5">
              <a:lumMod val="75000"/>
              <a:alpha val="51000"/>
            </a:schemeClr>
          </a:solidFill>
        </p:spPr>
        <p:txBody>
          <a:bodyPr wrap="square">
            <a:spAutoFit/>
          </a:bodyPr>
          <a:lstStyle/>
          <a:p>
            <a:r>
              <a:rPr lang="en-US" altLang="zh-CN" sz="3600" b="1" dirty="0" smtClean="0"/>
              <a:t>     Practice makes perfect</a:t>
            </a:r>
            <a:endParaRPr lang="en-US" altLang="zh-CN" sz="3600" noProof="1">
              <a:solidFill>
                <a:schemeClr val="bg1"/>
              </a:solidFill>
              <a:latin typeface="Comic Sans MS" panose="030F0702030302020204" pitchFamily="66" charset="0"/>
              <a:cs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804248" y="5949280"/>
            <a:ext cx="180020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716016" y="5949280"/>
            <a:ext cx="151216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769" name="文本框 102"/>
          <p:cNvSpPr txBox="1">
            <a:spLocks noChangeArrowheads="1"/>
          </p:cNvSpPr>
          <p:nvPr/>
        </p:nvSpPr>
        <p:spPr bwMode="auto">
          <a:xfrm>
            <a:off x="-36512" y="836712"/>
            <a:ext cx="8070850" cy="706438"/>
          </a:xfrm>
          <a:prstGeom prst="rect">
            <a:avLst/>
          </a:prstGeom>
          <a:noFill/>
          <a:ln w="9525">
            <a:noFill/>
            <a:miter lim="800000"/>
            <a:headEnd/>
            <a:tailEnd/>
          </a:ln>
        </p:spPr>
        <p:txBody>
          <a:bodyPr>
            <a:spAutoFit/>
          </a:bodyPr>
          <a:lstStyle/>
          <a:p>
            <a:pPr indent="266700"/>
            <a:r>
              <a:rPr lang="zh-CN" altLang="zh-CN" sz="2000" dirty="0"/>
              <a:t>请认真阅读下面短文</a:t>
            </a:r>
            <a:r>
              <a:rPr lang="zh-CN" altLang="zh-CN" sz="2000" dirty="0">
                <a:latin typeface="Times New Roman" pitchFamily="18" charset="0"/>
              </a:rPr>
              <a:t>，</a:t>
            </a:r>
            <a:r>
              <a:rPr lang="zh-CN" altLang="zh-CN" sz="2000" dirty="0"/>
              <a:t>并按照要求用英语写一篇</a:t>
            </a:r>
            <a:r>
              <a:rPr lang="en-US" altLang="zh-CN" sz="2000" dirty="0">
                <a:latin typeface="Times New Roman" pitchFamily="18" charset="0"/>
              </a:rPr>
              <a:t>150</a:t>
            </a:r>
            <a:r>
              <a:rPr lang="zh-CN" altLang="zh-CN" sz="2000" dirty="0"/>
              <a:t>词左右的文章。</a:t>
            </a:r>
            <a:endParaRPr lang="en-US" altLang="zh-CN" sz="2000" b="1" dirty="0">
              <a:latin typeface="Times New Roman" pitchFamily="18" charset="0"/>
            </a:endParaRPr>
          </a:p>
          <a:p>
            <a:pPr indent="266700"/>
            <a:r>
              <a:rPr lang="en-US" altLang="zh-CN" sz="2000" b="1" dirty="0" smtClean="0">
                <a:latin typeface="Times New Roman" pitchFamily="18" charset="0"/>
              </a:rPr>
              <a:t>                           Is </a:t>
            </a:r>
            <a:r>
              <a:rPr lang="en-US" altLang="zh-CN" sz="2000" b="1" dirty="0">
                <a:latin typeface="Times New Roman" pitchFamily="18" charset="0"/>
              </a:rPr>
              <a:t>youth lingo ruining the Chinese language?</a:t>
            </a:r>
            <a:endParaRPr lang="zh-CN" altLang="en-US" sz="2000" dirty="0"/>
          </a:p>
        </p:txBody>
      </p:sp>
      <p:pic>
        <p:nvPicPr>
          <p:cNvPr id="32770" name="图片 4"/>
          <p:cNvPicPr>
            <a:picLocks noChangeArrowheads="1"/>
          </p:cNvPicPr>
          <p:nvPr/>
        </p:nvPicPr>
        <p:blipFill>
          <a:blip r:embed="rId3" cstate="print"/>
          <a:srcRect/>
          <a:stretch>
            <a:fillRect/>
          </a:stretch>
        </p:blipFill>
        <p:spPr bwMode="auto">
          <a:xfrm>
            <a:off x="7740352" y="692696"/>
            <a:ext cx="1224136" cy="720849"/>
          </a:xfrm>
          <a:prstGeom prst="rect">
            <a:avLst/>
          </a:prstGeom>
          <a:noFill/>
          <a:ln w="9525">
            <a:noFill/>
            <a:miter lim="800000"/>
            <a:headEnd/>
            <a:tailEnd/>
          </a:ln>
        </p:spPr>
      </p:pic>
      <p:sp>
        <p:nvSpPr>
          <p:cNvPr id="104" name="文本框 103"/>
          <p:cNvSpPr txBox="1"/>
          <p:nvPr/>
        </p:nvSpPr>
        <p:spPr>
          <a:xfrm>
            <a:off x="156844" y="1503680"/>
            <a:ext cx="8987156" cy="5355312"/>
          </a:xfrm>
          <a:prstGeom prst="rect">
            <a:avLst/>
          </a:prstGeom>
          <a:noFill/>
          <a:ln w="9525">
            <a:noFill/>
          </a:ln>
        </p:spPr>
        <p:txBody>
          <a:bodyPr wrap="square">
            <a:spAutoFit/>
          </a:bodyPr>
          <a:lstStyle/>
          <a:p>
            <a:pPr indent="266700"/>
            <a:r>
              <a:rPr lang="en-US" noProof="1">
                <a:solidFill>
                  <a:srgbClr val="FF0000"/>
                </a:solidFill>
                <a:latin typeface="Times New Roman" panose="02020603050405020304" charset="0"/>
              </a:rPr>
              <a:t> </a:t>
            </a:r>
            <a:r>
              <a:rPr lang="en-US" noProof="1" smtClean="0">
                <a:solidFill>
                  <a:srgbClr val="FF0000"/>
                </a:solidFill>
                <a:latin typeface="Times New Roman" panose="02020603050405020304" charset="0"/>
              </a:rPr>
              <a:t>  </a:t>
            </a:r>
            <a:r>
              <a:rPr lang="en-US" noProof="1" smtClean="0">
                <a:solidFill>
                  <a:srgbClr val="FF0000"/>
                </a:solidFill>
                <a:latin typeface="Times New Roman" panose="02020603050405020304" charset="0"/>
                <a:cs typeface="Times New Roman" panose="02020603050405020304" charset="0"/>
              </a:rPr>
              <a:t>Young </a:t>
            </a:r>
            <a:r>
              <a:rPr lang="en-US" noProof="1">
                <a:solidFill>
                  <a:srgbClr val="FF0000"/>
                </a:solidFill>
                <a:latin typeface="Times New Roman" panose="02020603050405020304" charset="0"/>
                <a:cs typeface="Times New Roman" panose="02020603050405020304" charset="0"/>
              </a:rPr>
              <a:t>people often create their own language</a:t>
            </a:r>
            <a:r>
              <a:rPr lang="en-US" noProof="1">
                <a:latin typeface="Times New Roman" panose="02020603050405020304" charset="0"/>
                <a:cs typeface="Times New Roman" panose="02020603050405020304" charset="0"/>
              </a:rPr>
              <a:t> that goes beyond rigid linguistic rules. This year's latest </a:t>
            </a:r>
            <a:r>
              <a:rPr lang="en-US" noProof="1">
                <a:solidFill>
                  <a:srgbClr val="FF0000"/>
                </a:solidFill>
                <a:latin typeface="Times New Roman" panose="02020603050405020304" charset="0"/>
                <a:cs typeface="Times New Roman" panose="02020603050405020304" charset="0"/>
              </a:rPr>
              <a:t>slang</a:t>
            </a:r>
            <a:r>
              <a:rPr lang="en-US" noProof="1">
                <a:latin typeface="Times New Roman" panose="02020603050405020304" charset="0"/>
              </a:rPr>
              <a:t>(</a:t>
            </a:r>
            <a:r>
              <a:rPr lang="zh-CN" noProof="1"/>
              <a:t>俚语</a:t>
            </a:r>
            <a:r>
              <a:rPr lang="en-US" noProof="1">
                <a:latin typeface="Times New Roman" panose="02020603050405020304" charset="0"/>
              </a:rPr>
              <a:t>) terms add a further simplification: the use of pinyin acronyms(</a:t>
            </a:r>
            <a:r>
              <a:rPr lang="zh-CN" noProof="1"/>
              <a:t>首字母缩略词</a:t>
            </a:r>
            <a:r>
              <a:rPr lang="en-US" noProof="1">
                <a:latin typeface="Times New Roman" panose="02020603050405020304" charset="0"/>
              </a:rPr>
              <a:t>). </a:t>
            </a:r>
            <a:r>
              <a:rPr lang="en-US" noProof="1">
                <a:latin typeface="宋体" panose="02010600030101010101" pitchFamily="2" charset="-122"/>
                <a:cs typeface="Times New Roman" panose="02020603050405020304" charset="0"/>
              </a:rPr>
              <a:t>“</a:t>
            </a:r>
            <a:r>
              <a:rPr lang="en-US" noProof="1">
                <a:latin typeface="Times New Roman" panose="02020603050405020304" charset="0"/>
              </a:rPr>
              <a:t>Awsl</a:t>
            </a:r>
            <a:r>
              <a:rPr lang="zh-CN" noProof="1">
                <a:latin typeface="Times New Roman" panose="02020603050405020304" charset="0"/>
              </a:rPr>
              <a:t>，</a:t>
            </a:r>
            <a:r>
              <a:rPr lang="en-US" noProof="1">
                <a:latin typeface="宋体" panose="02010600030101010101" pitchFamily="2" charset="-122"/>
                <a:cs typeface="Times New Roman" panose="02020603050405020304" charset="0"/>
              </a:rPr>
              <a:t>”</a:t>
            </a:r>
            <a:r>
              <a:rPr lang="en-US" noProof="1">
                <a:latin typeface="Times New Roman" panose="02020603050405020304" charset="0"/>
                <a:cs typeface="Times New Roman" panose="02020603050405020304" charset="0"/>
              </a:rPr>
              <a:t> in pinyin, for instance, means </a:t>
            </a:r>
            <a:r>
              <a:rPr lang="en-US" noProof="1">
                <a:latin typeface="Times New Roman" panose="02020603050405020304" charset="0"/>
              </a:rPr>
              <a:t>“Ah, wo si le”(Oh, </a:t>
            </a:r>
            <a:r>
              <a:rPr lang="en-US" noProof="1">
                <a:latin typeface="Times New Roman" panose="02020603050405020304" charset="0"/>
                <a:cs typeface="Times New Roman" panose="02020603050405020304" charset="0"/>
              </a:rPr>
              <a:t>I'm gonna die</a:t>
            </a:r>
            <a:r>
              <a:rPr lang="en-US" noProof="1">
                <a:latin typeface="Times New Roman" panose="02020603050405020304" charset="0"/>
              </a:rPr>
              <a:t>), </a:t>
            </a:r>
            <a:r>
              <a:rPr lang="en-US" noProof="1">
                <a:latin typeface="Times New Roman" panose="02020603050405020304" charset="0"/>
                <a:cs typeface="Times New Roman" panose="02020603050405020304" charset="0"/>
              </a:rPr>
              <a:t>and is used if something is too cute or adorable to bear. </a:t>
            </a:r>
            <a:r>
              <a:rPr lang="en-US" noProof="1">
                <a:latin typeface="Times New Roman" panose="02020603050405020304" charset="0"/>
              </a:rPr>
              <a:t>“Pyq” stands for “pengyou quan</a:t>
            </a:r>
            <a:r>
              <a:rPr lang="zh-CN" noProof="1">
                <a:latin typeface="Times New Roman" panose="02020603050405020304" charset="0"/>
              </a:rPr>
              <a:t>”， </a:t>
            </a:r>
            <a:r>
              <a:rPr lang="en-US" noProof="1">
                <a:latin typeface="Times New Roman" panose="02020603050405020304" charset="0"/>
              </a:rPr>
              <a:t>the social feed on the popular Chinese social media app WeChat, and “nsdd” stands for “ni shuo de dui”(you're right)</a:t>
            </a:r>
            <a:r>
              <a:rPr lang="zh-CN" noProof="1"/>
              <a:t>．</a:t>
            </a:r>
            <a:endParaRPr lang="en-US" noProof="1">
              <a:latin typeface="Times New Roman" panose="02020603050405020304" charset="0"/>
              <a:cs typeface="Times New Roman" panose="02020603050405020304" charset="0"/>
            </a:endParaRPr>
          </a:p>
          <a:p>
            <a:r>
              <a:rPr lang="en-US" noProof="1" smtClean="0">
                <a:latin typeface="Times New Roman" panose="02020603050405020304" charset="0"/>
                <a:cs typeface="Times New Roman" panose="02020603050405020304" charset="0"/>
              </a:rPr>
              <a:t>        </a:t>
            </a:r>
            <a:r>
              <a:rPr lang="en-US" noProof="1" smtClean="0">
                <a:solidFill>
                  <a:srgbClr val="FF0000"/>
                </a:solidFill>
                <a:latin typeface="Times New Roman" panose="02020603050405020304" charset="0"/>
                <a:cs typeface="Times New Roman" panose="02020603050405020304" charset="0"/>
              </a:rPr>
              <a:t>Teens </a:t>
            </a:r>
            <a:r>
              <a:rPr lang="en-US" noProof="1">
                <a:solidFill>
                  <a:srgbClr val="FF0000"/>
                </a:solidFill>
                <a:latin typeface="Times New Roman" panose="02020603050405020304" charset="0"/>
                <a:cs typeface="Times New Roman" panose="02020603050405020304" charset="0"/>
              </a:rPr>
              <a:t>want to be different from their parents</a:t>
            </a:r>
            <a:r>
              <a:rPr lang="en-US" noProof="1">
                <a:latin typeface="Times New Roman" panose="02020603050405020304" charset="0"/>
                <a:cs typeface="Times New Roman" panose="02020603050405020304" charset="0"/>
              </a:rPr>
              <a:t>, so it's natural for them to create and use their own linguistic terms to show that. In doing so, young people are indeed driving linguistic change. They </a:t>
            </a:r>
            <a:r>
              <a:rPr lang="en-US" noProof="1">
                <a:latin typeface="Times New Roman" panose="02020603050405020304" charset="0"/>
              </a:rPr>
              <a:t>aren't the only factor influencing language development, </a:t>
            </a:r>
            <a:r>
              <a:rPr lang="en-US" noProof="1">
                <a:latin typeface="Times New Roman" panose="02020603050405020304" charset="0"/>
                <a:cs typeface="Times New Roman" panose="02020603050405020304" charset="0"/>
              </a:rPr>
              <a:t>but they can indeed transform how future generations communicate.</a:t>
            </a:r>
          </a:p>
          <a:p>
            <a:r>
              <a:rPr lang="en-US" noProof="1" smtClean="0">
                <a:solidFill>
                  <a:srgbClr val="FF0000"/>
                </a:solidFill>
                <a:latin typeface="Times New Roman" panose="02020603050405020304" charset="0"/>
                <a:cs typeface="Times New Roman" panose="02020603050405020304" charset="0"/>
              </a:rPr>
              <a:t>         Critics </a:t>
            </a:r>
            <a:r>
              <a:rPr lang="en-US" noProof="1">
                <a:solidFill>
                  <a:srgbClr val="FF0000"/>
                </a:solidFill>
                <a:latin typeface="Times New Roman" panose="02020603050405020304" charset="0"/>
                <a:cs typeface="Times New Roman" panose="02020603050405020304" charset="0"/>
              </a:rPr>
              <a:t>fear that Chinese internet slang will have the potential to negatively influence broader linguistic trends of Mandarin Chines</a:t>
            </a:r>
            <a:r>
              <a:rPr lang="en-US" noProof="1">
                <a:solidFill>
                  <a:srgbClr val="FF0000"/>
                </a:solidFill>
                <a:latin typeface="Times New Roman" panose="02020603050405020304" charset="0"/>
              </a:rPr>
              <a:t>e</a:t>
            </a:r>
            <a:r>
              <a:rPr lang="en-US" noProof="1">
                <a:latin typeface="Times New Roman" panose="02020603050405020304" charset="0"/>
              </a:rPr>
              <a:t>, </a:t>
            </a:r>
            <a:r>
              <a:rPr lang="en-US" noProof="1">
                <a:latin typeface="Times New Roman" panose="02020603050405020304" charset="0"/>
                <a:cs typeface="Times New Roman" panose="02020603050405020304" charset="0"/>
              </a:rPr>
              <a:t>in particular, the gradual taking over of pinyin. As pinyin gets widely used when texting or writing on mobile phone or computer, while less and less people write characters by hand, people gradually forget how to write them. The phenomenon has got a na</a:t>
            </a:r>
            <a:r>
              <a:rPr lang="en-US" noProof="1">
                <a:latin typeface="Times New Roman" panose="02020603050405020304" charset="0"/>
              </a:rPr>
              <a:t>me in China</a:t>
            </a:r>
            <a:r>
              <a:rPr lang="zh-CN" noProof="1"/>
              <a:t>：</a:t>
            </a:r>
            <a:r>
              <a:rPr lang="en-US" noProof="1">
                <a:latin typeface="宋体" panose="02010600030101010101" pitchFamily="2" charset="-122"/>
                <a:cs typeface="Times New Roman" panose="02020603050405020304" charset="0"/>
              </a:rPr>
              <a:t>“</a:t>
            </a:r>
            <a:r>
              <a:rPr lang="en-US" noProof="1">
                <a:latin typeface="Times New Roman" panose="02020603050405020304" charset="0"/>
              </a:rPr>
              <a:t>Character amnesia(</a:t>
            </a:r>
            <a:r>
              <a:rPr lang="zh-CN" noProof="1"/>
              <a:t>健忘症</a:t>
            </a:r>
            <a:r>
              <a:rPr lang="en-US" noProof="1">
                <a:latin typeface="Times New Roman" panose="02020603050405020304" charset="0"/>
              </a:rPr>
              <a:t>)</a:t>
            </a:r>
            <a:r>
              <a:rPr lang="zh-CN" noProof="1"/>
              <a:t>．</a:t>
            </a:r>
            <a:r>
              <a:rPr lang="en-US" noProof="1">
                <a:latin typeface="宋体" panose="02010600030101010101" pitchFamily="2" charset="-122"/>
                <a:cs typeface="Times New Roman" panose="02020603050405020304" charset="0"/>
              </a:rPr>
              <a:t>”</a:t>
            </a:r>
            <a:endParaRPr lang="zh-CN" noProof="1"/>
          </a:p>
          <a:p>
            <a:r>
              <a:rPr lang="zh-CN" noProof="1"/>
              <a:t>【写作内容】</a:t>
            </a:r>
            <a:r>
              <a:rPr lang="en-US" noProof="1">
                <a:latin typeface="Times New Roman" panose="02020603050405020304" charset="0"/>
              </a:rPr>
              <a:t> 1. </a:t>
            </a:r>
            <a:r>
              <a:rPr lang="zh-CN" noProof="1"/>
              <a:t>用约</a:t>
            </a:r>
            <a:r>
              <a:rPr lang="en-US" noProof="1">
                <a:latin typeface="Times New Roman" panose="02020603050405020304" charset="0"/>
              </a:rPr>
              <a:t>30</a:t>
            </a:r>
            <a:r>
              <a:rPr lang="zh-CN" noProof="1"/>
              <a:t>个单词概述上文</a:t>
            </a:r>
            <a:r>
              <a:rPr lang="en-US" noProof="1">
                <a:highlight>
                  <a:srgbClr val="FFFF00"/>
                </a:highlight>
                <a:latin typeface="Times New Roman" panose="02020603050405020304" charset="0"/>
              </a:rPr>
              <a:t>年轻人使用网络语言</a:t>
            </a:r>
            <a:r>
              <a:rPr lang="zh-CN" noProof="1">
                <a:latin typeface="Times New Roman" panose="02020603050405020304" charset="0"/>
              </a:rPr>
              <a:t>的现象</a:t>
            </a:r>
            <a:r>
              <a:rPr lang="zh-CN" noProof="1" smtClean="0">
                <a:latin typeface="Times New Roman" panose="02020603050405020304" charset="0"/>
              </a:rPr>
              <a:t>；</a:t>
            </a:r>
            <a:endParaRPr lang="en-US" altLang="zh-CN" noProof="1" smtClean="0">
              <a:latin typeface="Times New Roman" panose="02020603050405020304" charset="0"/>
            </a:endParaRPr>
          </a:p>
          <a:p>
            <a:r>
              <a:rPr lang="en-US" altLang="zh-CN" noProof="1" smtClean="0">
                <a:latin typeface="Times New Roman" panose="02020603050405020304" charset="0"/>
              </a:rPr>
              <a:t>2. </a:t>
            </a:r>
            <a:r>
              <a:rPr lang="zh-CN" altLang="en-US" noProof="1" smtClean="0">
                <a:latin typeface="Times New Roman" panose="02020603050405020304" charset="0"/>
              </a:rPr>
              <a:t>用约</a:t>
            </a:r>
            <a:r>
              <a:rPr lang="en-US" altLang="zh-CN" noProof="1" smtClean="0">
                <a:latin typeface="Times New Roman" panose="02020603050405020304" charset="0"/>
              </a:rPr>
              <a:t>120</a:t>
            </a:r>
            <a:r>
              <a:rPr lang="zh-CN" altLang="en-US" noProof="1" smtClean="0">
                <a:latin typeface="Times New Roman" panose="02020603050405020304" charset="0"/>
              </a:rPr>
              <a:t>个单词发表你的观点，内容包括：谈谈你的看法，并用</a:t>
            </a:r>
            <a:r>
              <a:rPr lang="en-US" altLang="zh-CN" noProof="1" smtClean="0">
                <a:latin typeface="Times New Roman" panose="02020603050405020304" charset="0"/>
              </a:rPr>
              <a:t>2~3</a:t>
            </a:r>
            <a:r>
              <a:rPr lang="zh-CN" altLang="en-US" noProof="1" smtClean="0">
                <a:latin typeface="Times New Roman" panose="02020603050405020304" charset="0"/>
              </a:rPr>
              <a:t>个理由或论据支撑你的看法。</a:t>
            </a:r>
            <a:endParaRPr lang="zh-CN" noProof="1"/>
          </a:p>
          <a:p>
            <a:endParaRPr lang="zh-CN" altLang="en-US" noProof="1"/>
          </a:p>
        </p:txBody>
      </p:sp>
      <p:sp>
        <p:nvSpPr>
          <p:cNvPr id="2" name="文本框 1"/>
          <p:cNvSpPr txBox="1"/>
          <p:nvPr/>
        </p:nvSpPr>
        <p:spPr>
          <a:xfrm>
            <a:off x="1907704" y="168275"/>
            <a:ext cx="5184576" cy="584775"/>
          </a:xfrm>
          <a:prstGeom prst="rect">
            <a:avLst/>
          </a:prstGeom>
          <a:solidFill>
            <a:schemeClr val="accent5">
              <a:lumMod val="75000"/>
              <a:alpha val="51000"/>
            </a:schemeClr>
          </a:solidFill>
        </p:spPr>
        <p:txBody>
          <a:bodyPr wrap="square">
            <a:spAutoFit/>
          </a:bodyPr>
          <a:lstStyle/>
          <a:p>
            <a:r>
              <a:rPr lang="en-US" altLang="zh-CN" sz="3200" b="1" dirty="0" smtClean="0"/>
              <a:t>     Practice makes perfect</a:t>
            </a:r>
            <a:endParaRPr lang="en-US" altLang="zh-CN" sz="3200" noProof="1">
              <a:solidFill>
                <a:schemeClr val="bg1"/>
              </a:solidFill>
              <a:latin typeface="Comic Sans MS" panose="030F0702030302020204" pitchFamily="66" charset="0"/>
              <a:cs typeface="Comic Sans MS" panose="030F0702030302020204" pitchFamily="66" charset="0"/>
            </a:endParaRPr>
          </a:p>
        </p:txBody>
      </p:sp>
      <p:sp>
        <p:nvSpPr>
          <p:cNvPr id="8" name="矩形 7"/>
          <p:cNvSpPr/>
          <p:nvPr/>
        </p:nvSpPr>
        <p:spPr>
          <a:xfrm>
            <a:off x="611560" y="1628800"/>
            <a:ext cx="6120680" cy="72008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noProof="1" smtClean="0">
                <a:solidFill>
                  <a:srgbClr val="FF0000"/>
                </a:solidFill>
                <a:latin typeface="Times New Roman" panose="02020603050405020304" charset="0"/>
                <a:cs typeface="Times New Roman" panose="02020603050405020304" charset="0"/>
              </a:rPr>
              <a:t>Young people often create their own language-----slang.</a:t>
            </a:r>
            <a:endParaRPr lang="zh-CN" altLang="en-US" sz="2400" b="1" dirty="0"/>
          </a:p>
        </p:txBody>
      </p:sp>
      <p:sp>
        <p:nvSpPr>
          <p:cNvPr id="9" name="矩形 8"/>
          <p:cNvSpPr/>
          <p:nvPr/>
        </p:nvSpPr>
        <p:spPr>
          <a:xfrm>
            <a:off x="611560" y="2852936"/>
            <a:ext cx="6840760" cy="72008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noProof="1" smtClean="0">
                <a:latin typeface="Times New Roman" panose="02020603050405020304" charset="0"/>
                <a:cs typeface="Times New Roman" panose="02020603050405020304" charset="0"/>
              </a:rPr>
              <a:t> </a:t>
            </a:r>
            <a:r>
              <a:rPr lang="en-US" altLang="zh-CN" sz="2600" b="1" noProof="1" smtClean="0">
                <a:solidFill>
                  <a:srgbClr val="FF0000"/>
                </a:solidFill>
                <a:latin typeface="Times New Roman" panose="02020603050405020304" charset="0"/>
                <a:cs typeface="Times New Roman" panose="02020603050405020304" charset="0"/>
              </a:rPr>
              <a:t>Teens want to be different from their parents</a:t>
            </a:r>
            <a:r>
              <a:rPr lang="en-US" altLang="zh-CN" sz="2600" b="1" noProof="1" smtClean="0">
                <a:latin typeface="Times New Roman" panose="02020603050405020304" charset="0"/>
                <a:cs typeface="Times New Roman" panose="02020603050405020304" charset="0"/>
              </a:rPr>
              <a:t>.</a:t>
            </a:r>
            <a:endParaRPr lang="zh-CN" altLang="en-US" sz="2600" b="1" dirty="0"/>
          </a:p>
        </p:txBody>
      </p:sp>
      <p:sp>
        <p:nvSpPr>
          <p:cNvPr id="10" name="矩形 9"/>
          <p:cNvSpPr/>
          <p:nvPr/>
        </p:nvSpPr>
        <p:spPr>
          <a:xfrm>
            <a:off x="611560" y="4365104"/>
            <a:ext cx="6840760" cy="8640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b="1" noProof="1" smtClean="0">
                <a:latin typeface="Times New Roman" panose="02020603050405020304" charset="0"/>
                <a:cs typeface="Times New Roman" panose="02020603050405020304" charset="0"/>
              </a:rPr>
              <a:t> </a:t>
            </a:r>
            <a:r>
              <a:rPr lang="en-US" altLang="zh-CN" sz="2000" b="1" noProof="1" smtClean="0">
                <a:solidFill>
                  <a:srgbClr val="FF0000"/>
                </a:solidFill>
                <a:latin typeface="Times New Roman" panose="02020603050405020304" charset="0"/>
                <a:cs typeface="Times New Roman" panose="02020603050405020304" charset="0"/>
              </a:rPr>
              <a:t>Critics fear that Chinese internet slang will have the potential to negatively influence broader linguistic trends of Mandarin Chines</a:t>
            </a:r>
            <a:r>
              <a:rPr lang="en-US" altLang="zh-CN" sz="2000" b="1" noProof="1" smtClean="0">
                <a:solidFill>
                  <a:srgbClr val="FF0000"/>
                </a:solidFill>
                <a:latin typeface="Times New Roman" panose="02020603050405020304" charset="0"/>
              </a:rPr>
              <a:t>e.</a:t>
            </a:r>
            <a:endParaRPr lang="zh-CN" altLang="en-US" sz="20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600200"/>
            <a:ext cx="8820472" cy="4525963"/>
          </a:xfrm>
        </p:spPr>
        <p:txBody>
          <a:bodyPr>
            <a:normAutofit fontScale="92500" lnSpcReduction="20000"/>
          </a:bodyPr>
          <a:lstStyle/>
          <a:p>
            <a:pPr>
              <a:buNone/>
            </a:pPr>
            <a:r>
              <a:rPr lang="en-US" altLang="zh-CN" sz="3600" b="1" noProof="1" smtClean="0">
                <a:cs typeface="Arial Black" panose="020B0A04020102020204" charset="0"/>
              </a:rPr>
              <a:t> 1. summarize the material.</a:t>
            </a:r>
            <a:endParaRPr lang="en-US" altLang="zh-CN" sz="3600" b="1" dirty="0" smtClean="0"/>
          </a:p>
          <a:p>
            <a:pPr>
              <a:buNone/>
            </a:pPr>
            <a:r>
              <a:rPr lang="en-US" altLang="zh-CN" sz="3600" b="1" dirty="0" smtClean="0"/>
              <a:t>Step 1: Find out main points:</a:t>
            </a:r>
          </a:p>
          <a:p>
            <a:pPr>
              <a:buNone/>
            </a:pPr>
            <a:r>
              <a:rPr lang="zh-CN" altLang="en-US" sz="3000" dirty="0" smtClean="0">
                <a:solidFill>
                  <a:srgbClr val="0070C0"/>
                </a:solidFill>
              </a:rPr>
              <a:t>① </a:t>
            </a:r>
            <a:r>
              <a:rPr lang="en-US" altLang="zh-CN" sz="3000" noProof="1" smtClean="0">
                <a:solidFill>
                  <a:srgbClr val="0070C0"/>
                </a:solidFill>
                <a:cs typeface="Times New Roman" panose="02020603050405020304" charset="0"/>
              </a:rPr>
              <a:t>Young people often create their own language——slang.</a:t>
            </a:r>
          </a:p>
          <a:p>
            <a:pPr marL="742950" indent="-742950">
              <a:buNone/>
            </a:pPr>
            <a:r>
              <a:rPr lang="zh-CN" altLang="en-US" sz="3000" dirty="0" smtClean="0">
                <a:solidFill>
                  <a:srgbClr val="0070C0"/>
                </a:solidFill>
              </a:rPr>
              <a:t>②</a:t>
            </a:r>
            <a:r>
              <a:rPr lang="en-US" altLang="zh-CN" sz="3000" dirty="0" smtClean="0">
                <a:solidFill>
                  <a:srgbClr val="0070C0"/>
                </a:solidFill>
              </a:rPr>
              <a:t> Teens want to be different from their parents.</a:t>
            </a:r>
          </a:p>
          <a:p>
            <a:pPr marL="742950" indent="-742950">
              <a:buNone/>
            </a:pPr>
            <a:r>
              <a:rPr lang="zh-CN" altLang="en-US" sz="3000" dirty="0" smtClean="0">
                <a:solidFill>
                  <a:srgbClr val="0070C0"/>
                </a:solidFill>
              </a:rPr>
              <a:t>③ </a:t>
            </a:r>
            <a:r>
              <a:rPr lang="en-US" altLang="zh-CN" sz="3000" dirty="0" smtClean="0">
                <a:solidFill>
                  <a:srgbClr val="0070C0"/>
                </a:solidFill>
              </a:rPr>
              <a:t>Critics fear that Chinese internet slang will have the potential to negatively influence broader linguistic trends of Mandarin Chinese.</a:t>
            </a:r>
            <a:endParaRPr lang="en-US" altLang="zh-CN" sz="3000" b="1" dirty="0" smtClean="0">
              <a:solidFill>
                <a:srgbClr val="0070C0"/>
              </a:solidFill>
            </a:endParaRPr>
          </a:p>
          <a:p>
            <a:pPr>
              <a:buNone/>
            </a:pPr>
            <a:r>
              <a:rPr lang="en-US" altLang="zh-CN" sz="3600" b="1" dirty="0" smtClean="0"/>
              <a:t>Step2: Organize the main points </a:t>
            </a:r>
            <a:r>
              <a:rPr lang="en-US" altLang="zh-CN" sz="3600" b="1" dirty="0" smtClean="0">
                <a:solidFill>
                  <a:srgbClr val="FF0000"/>
                </a:solidFill>
              </a:rPr>
              <a:t>logically</a:t>
            </a:r>
          </a:p>
          <a:p>
            <a:pPr>
              <a:buNone/>
            </a:pPr>
            <a:r>
              <a:rPr lang="zh-CN" altLang="en-US" sz="3600" b="1" dirty="0" smtClean="0">
                <a:solidFill>
                  <a:srgbClr val="C00000"/>
                </a:solidFill>
              </a:rPr>
              <a:t>    现象</a:t>
            </a:r>
            <a:r>
              <a:rPr lang="en-US" altLang="zh-CN" sz="3600" b="1" dirty="0" smtClean="0">
                <a:solidFill>
                  <a:srgbClr val="C00000"/>
                </a:solidFill>
              </a:rPr>
              <a:t>+</a:t>
            </a:r>
            <a:r>
              <a:rPr lang="zh-CN" altLang="en-US" sz="3600" b="1" dirty="0" smtClean="0">
                <a:solidFill>
                  <a:srgbClr val="C00000"/>
                </a:solidFill>
              </a:rPr>
              <a:t>评价</a:t>
            </a:r>
            <a:endParaRPr lang="en-US" altLang="zh-CN" sz="3600" b="1" dirty="0" smtClean="0">
              <a:solidFill>
                <a:srgbClr val="C00000"/>
              </a:solidFill>
            </a:endParaRPr>
          </a:p>
          <a:p>
            <a:pPr>
              <a:buNone/>
            </a:pPr>
            <a:r>
              <a:rPr lang="en-US" altLang="zh-CN" sz="3600" b="1" dirty="0" smtClean="0">
                <a:solidFill>
                  <a:srgbClr val="C00000"/>
                </a:solidFill>
              </a:rPr>
              <a:t>    point1 + however + point 2</a:t>
            </a:r>
          </a:p>
          <a:p>
            <a:pPr>
              <a:buNone/>
            </a:pPr>
            <a:endParaRPr lang="en-US" altLang="zh-CN" sz="3600" b="1" dirty="0" smtClean="0">
              <a:solidFill>
                <a:srgbClr val="FF0000"/>
              </a:solidFill>
            </a:endParaRPr>
          </a:p>
          <a:p>
            <a:pPr>
              <a:buNone/>
            </a:pPr>
            <a:endParaRPr lang="en-US" altLang="zh-CN" dirty="0" smtClean="0"/>
          </a:p>
          <a:p>
            <a:endParaRPr lang="zh-CN" altLang="en-US" dirty="0"/>
          </a:p>
        </p:txBody>
      </p:sp>
      <p:sp>
        <p:nvSpPr>
          <p:cNvPr id="5" name="文本框 1"/>
          <p:cNvSpPr txBox="1">
            <a:spLocks noGrp="1"/>
          </p:cNvSpPr>
          <p:nvPr>
            <p:ph type="title"/>
          </p:nvPr>
        </p:nvSpPr>
        <p:spPr>
          <a:xfrm>
            <a:off x="1403648" y="550421"/>
            <a:ext cx="6120680" cy="646331"/>
          </a:xfrm>
          <a:prstGeom prst="rect">
            <a:avLst/>
          </a:prstGeom>
          <a:solidFill>
            <a:schemeClr val="accent5">
              <a:lumMod val="75000"/>
              <a:alpha val="51000"/>
            </a:schemeClr>
          </a:solidFill>
        </p:spPr>
        <p:txBody>
          <a:bodyPr wrap="square">
            <a:spAutoFit/>
          </a:bodyPr>
          <a:lstStyle/>
          <a:p>
            <a:r>
              <a:rPr lang="en-US" altLang="zh-CN" sz="3600" b="1" dirty="0" smtClean="0"/>
              <a:t>     Practice makes perfect</a:t>
            </a:r>
            <a:endParaRPr lang="en-US" altLang="zh-CN" sz="3600" noProof="1">
              <a:solidFill>
                <a:schemeClr val="bg1"/>
              </a:solidFill>
              <a:latin typeface="Comic Sans MS" panose="030F0702030302020204" pitchFamily="66" charset="0"/>
              <a:cs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One possible version</a:t>
            </a:r>
            <a:endParaRPr lang="zh-CN" altLang="en-US" b="1" dirty="0"/>
          </a:p>
        </p:txBody>
      </p:sp>
      <p:sp>
        <p:nvSpPr>
          <p:cNvPr id="3" name="内容占位符 2"/>
          <p:cNvSpPr>
            <a:spLocks noGrp="1"/>
          </p:cNvSpPr>
          <p:nvPr>
            <p:ph idx="1"/>
          </p:nvPr>
        </p:nvSpPr>
        <p:spPr/>
        <p:txBody>
          <a:bodyPr/>
          <a:lstStyle/>
          <a:p>
            <a:pPr indent="0" algn="just">
              <a:lnSpc>
                <a:spcPts val="3700"/>
              </a:lnSpc>
              <a:buNone/>
            </a:pPr>
            <a:r>
              <a:rPr lang="en-US" altLang="zh-CN" b="1" dirty="0" smtClean="0">
                <a:solidFill>
                  <a:srgbClr val="0070C0"/>
                </a:solidFill>
              </a:rPr>
              <a:t>Nowadays, young people often create some new slangs to differentiate themselves. </a:t>
            </a:r>
            <a:r>
              <a:rPr lang="en-US" altLang="zh-CN" b="1" dirty="0" smtClean="0">
                <a:solidFill>
                  <a:srgbClr val="FF0000"/>
                </a:solidFill>
              </a:rPr>
              <a:t>However, </a:t>
            </a:r>
            <a:r>
              <a:rPr lang="en-US" altLang="zh-CN" b="1" dirty="0" smtClean="0"/>
              <a:t>with the rapid development of Internet lingo, many critics believe that the emergence of such lingo will damage the foundation of Chinese language.</a:t>
            </a:r>
            <a:endParaRPr lang="zh-CN" altLang="en-US"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3672" y="1700808"/>
            <a:ext cx="9010328" cy="4525963"/>
          </a:xfrm>
        </p:spPr>
        <p:txBody>
          <a:bodyPr/>
          <a:lstStyle/>
          <a:p>
            <a:pPr>
              <a:buNone/>
            </a:pPr>
            <a:r>
              <a:rPr lang="en-US" altLang="zh-CN" sz="3600" b="1" noProof="1" smtClean="0">
                <a:cs typeface="Arial Black" panose="020B0A04020102020204" charset="0"/>
              </a:rPr>
              <a:t>2. wrtie down the </a:t>
            </a:r>
            <a:r>
              <a:rPr lang="en-US" altLang="zh-CN" sz="3600" b="1" noProof="1" smtClean="0">
                <a:solidFill>
                  <a:srgbClr val="FF0000"/>
                </a:solidFill>
                <a:cs typeface="Arial Black" panose="020B0A04020102020204" charset="0"/>
              </a:rPr>
              <a:t>topic sentence</a:t>
            </a:r>
            <a:r>
              <a:rPr lang="en-US" altLang="zh-CN" sz="3600" b="1" noProof="1" smtClean="0">
                <a:cs typeface="Arial Black" panose="020B0A04020102020204" charset="0"/>
              </a:rPr>
              <a:t> of Para 2.</a:t>
            </a:r>
          </a:p>
          <a:p>
            <a:pPr>
              <a:buFont typeface="Wingdings" pitchFamily="2" charset="2"/>
              <a:buChar char="ü"/>
            </a:pPr>
            <a:r>
              <a:rPr lang="en-US" altLang="zh-CN" sz="3600" dirty="0" smtClean="0">
                <a:solidFill>
                  <a:srgbClr val="002060"/>
                </a:solidFill>
              </a:rPr>
              <a:t>Personally, </a:t>
            </a:r>
            <a:r>
              <a:rPr lang="en-US" altLang="zh-CN" sz="3600" b="1" dirty="0" smtClean="0">
                <a:solidFill>
                  <a:srgbClr val="002060"/>
                </a:solidFill>
              </a:rPr>
              <a:t>I don’t see the negative side of </a:t>
            </a:r>
            <a:r>
              <a:rPr lang="en-US" altLang="zh-CN" sz="3600" dirty="0" smtClean="0">
                <a:solidFill>
                  <a:srgbClr val="002060"/>
                </a:solidFill>
              </a:rPr>
              <a:t>youth Internet lingo. </a:t>
            </a:r>
          </a:p>
          <a:p>
            <a:pPr>
              <a:buFont typeface="Wingdings" pitchFamily="2" charset="2"/>
              <a:buChar char="ü"/>
            </a:pPr>
            <a:r>
              <a:rPr lang="en-US" altLang="zh-CN" dirty="0" smtClean="0">
                <a:solidFill>
                  <a:srgbClr val="002060"/>
                </a:solidFill>
              </a:rPr>
              <a:t>In my opinion, </a:t>
            </a:r>
            <a:r>
              <a:rPr lang="en-US" altLang="zh-CN" b="1" dirty="0" smtClean="0">
                <a:solidFill>
                  <a:srgbClr val="002060"/>
                </a:solidFill>
              </a:rPr>
              <a:t>it is not necessary to worry about </a:t>
            </a:r>
            <a:r>
              <a:rPr lang="en-US" altLang="zh-CN" dirty="0" smtClean="0">
                <a:solidFill>
                  <a:srgbClr val="002060"/>
                </a:solidFill>
              </a:rPr>
              <a:t>the new slang that will likely weaken the new generation’s capability of writing or remembering Chinese characters.</a:t>
            </a:r>
            <a:endParaRPr lang="zh-CN" altLang="en-US" dirty="0">
              <a:solidFill>
                <a:srgbClr val="002060"/>
              </a:solidFill>
            </a:endParaRPr>
          </a:p>
        </p:txBody>
      </p:sp>
      <p:sp>
        <p:nvSpPr>
          <p:cNvPr id="5" name="文本框 1"/>
          <p:cNvSpPr txBox="1">
            <a:spLocks noGrp="1"/>
          </p:cNvSpPr>
          <p:nvPr>
            <p:ph type="title"/>
          </p:nvPr>
        </p:nvSpPr>
        <p:spPr>
          <a:xfrm>
            <a:off x="1403648" y="550421"/>
            <a:ext cx="6120680" cy="646331"/>
          </a:xfrm>
          <a:prstGeom prst="rect">
            <a:avLst/>
          </a:prstGeom>
          <a:solidFill>
            <a:schemeClr val="accent5">
              <a:lumMod val="75000"/>
              <a:alpha val="51000"/>
            </a:schemeClr>
          </a:solidFill>
        </p:spPr>
        <p:txBody>
          <a:bodyPr wrap="square">
            <a:spAutoFit/>
          </a:bodyPr>
          <a:lstStyle/>
          <a:p>
            <a:r>
              <a:rPr lang="en-US" altLang="zh-CN" sz="3600" b="1" dirty="0" smtClean="0"/>
              <a:t>     Practice makes perfect</a:t>
            </a:r>
            <a:endParaRPr lang="en-US" altLang="zh-CN" sz="3600" noProof="1">
              <a:solidFill>
                <a:schemeClr val="bg1"/>
              </a:solidFill>
              <a:latin typeface="Comic Sans MS" panose="030F0702030302020204" pitchFamily="66" charset="0"/>
              <a:cs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412776"/>
            <a:ext cx="8686800" cy="4525963"/>
          </a:xfrm>
        </p:spPr>
        <p:txBody>
          <a:bodyPr/>
          <a:lstStyle/>
          <a:p>
            <a:pPr>
              <a:buNone/>
            </a:pPr>
            <a:r>
              <a:rPr lang="en-US" altLang="zh-CN" sz="3600" b="1" noProof="1" smtClean="0">
                <a:cs typeface="Arial Black" panose="020B0A04020102020204" charset="0"/>
              </a:rPr>
              <a:t>3. write down </a:t>
            </a:r>
            <a:r>
              <a:rPr lang="en-US" altLang="zh-CN" sz="3600" b="1" noProof="1" smtClean="0">
                <a:solidFill>
                  <a:srgbClr val="FF0000"/>
                </a:solidFill>
                <a:cs typeface="Arial Black" panose="020B0A04020102020204" charset="0"/>
              </a:rPr>
              <a:t>two arguments for </a:t>
            </a:r>
            <a:r>
              <a:rPr lang="en-US" altLang="zh-CN" sz="3600" b="1" noProof="1" smtClean="0">
                <a:cs typeface="Arial Black" panose="020B0A04020102020204" charset="0"/>
              </a:rPr>
              <a:t>Para 2.</a:t>
            </a:r>
          </a:p>
          <a:p>
            <a:endParaRPr lang="zh-CN" altLang="en-US" dirty="0"/>
          </a:p>
        </p:txBody>
      </p:sp>
      <p:sp>
        <p:nvSpPr>
          <p:cNvPr id="5" name="文本框 1"/>
          <p:cNvSpPr txBox="1">
            <a:spLocks noGrp="1"/>
          </p:cNvSpPr>
          <p:nvPr>
            <p:ph type="title"/>
          </p:nvPr>
        </p:nvSpPr>
        <p:spPr>
          <a:xfrm>
            <a:off x="1403648" y="550421"/>
            <a:ext cx="6120680" cy="646331"/>
          </a:xfrm>
          <a:prstGeom prst="rect">
            <a:avLst/>
          </a:prstGeom>
          <a:solidFill>
            <a:schemeClr val="accent5">
              <a:lumMod val="75000"/>
              <a:alpha val="51000"/>
            </a:schemeClr>
          </a:solidFill>
        </p:spPr>
        <p:txBody>
          <a:bodyPr wrap="square">
            <a:spAutoFit/>
          </a:bodyPr>
          <a:lstStyle/>
          <a:p>
            <a:r>
              <a:rPr lang="en-US" altLang="zh-CN" sz="3600" b="1" dirty="0" smtClean="0"/>
              <a:t>     Practice makes perfect</a:t>
            </a:r>
            <a:endParaRPr lang="en-US" altLang="zh-CN" sz="3600" noProof="1">
              <a:solidFill>
                <a:schemeClr val="bg1"/>
              </a:solidFill>
              <a:latin typeface="Comic Sans MS" panose="030F0702030302020204" pitchFamily="66" charset="0"/>
              <a:cs typeface="Comic Sans MS" panose="030F0702030302020204" pitchFamily="66" charset="0"/>
            </a:endParaRPr>
          </a:p>
        </p:txBody>
      </p:sp>
      <p:grpSp>
        <p:nvGrpSpPr>
          <p:cNvPr id="7" name="组合 6"/>
          <p:cNvGrpSpPr>
            <a:grpSpLocks/>
          </p:cNvGrpSpPr>
          <p:nvPr/>
        </p:nvGrpSpPr>
        <p:grpSpPr bwMode="auto">
          <a:xfrm>
            <a:off x="1115616" y="2276873"/>
            <a:ext cx="2088465" cy="2160009"/>
            <a:chOff x="1698" y="6195"/>
            <a:chExt cx="2587" cy="3400"/>
          </a:xfrm>
        </p:grpSpPr>
        <p:sp>
          <p:nvSpPr>
            <p:cNvPr id="8" name="椭圆 7"/>
            <p:cNvSpPr/>
            <p:nvPr/>
          </p:nvSpPr>
          <p:spPr>
            <a:xfrm>
              <a:off x="1698" y="6195"/>
              <a:ext cx="2498" cy="1245"/>
            </a:xfrm>
            <a:prstGeom prst="ellipse">
              <a:avLst/>
            </a:prstGeom>
            <a:solidFill>
              <a:srgbClr val="FFC0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2800" b="1" noProof="1">
                  <a:solidFill>
                    <a:schemeClr val="tx1"/>
                  </a:solidFill>
                </a:rPr>
                <a:t>年轻人</a:t>
              </a:r>
            </a:p>
          </p:txBody>
        </p:sp>
        <p:sp>
          <p:nvSpPr>
            <p:cNvPr id="9" name="椭圆 8"/>
            <p:cNvSpPr/>
            <p:nvPr/>
          </p:nvSpPr>
          <p:spPr>
            <a:xfrm>
              <a:off x="1698" y="8349"/>
              <a:ext cx="2587" cy="1246"/>
            </a:xfrm>
            <a:prstGeom prst="ellipse">
              <a:avLst/>
            </a:prstGeom>
            <a:solidFill>
              <a:srgbClr val="FFC0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2800" b="1" noProof="1">
                  <a:solidFill>
                    <a:schemeClr val="tx1"/>
                  </a:solidFill>
                </a:rPr>
                <a:t>网</a:t>
              </a:r>
              <a:r>
                <a:rPr lang="zh-CN" altLang="en-US" sz="2800" b="1" noProof="1" smtClean="0">
                  <a:solidFill>
                    <a:schemeClr val="tx1"/>
                  </a:solidFill>
                </a:rPr>
                <a:t>络</a:t>
              </a:r>
              <a:endParaRPr lang="zh-CN" altLang="en-US" sz="2800" b="1" noProof="1">
                <a:solidFill>
                  <a:schemeClr val="tx1"/>
                </a:solidFill>
              </a:endParaRPr>
            </a:p>
          </p:txBody>
        </p:sp>
      </p:grpSp>
      <p:sp>
        <p:nvSpPr>
          <p:cNvPr id="14" name="椭圆 13"/>
          <p:cNvSpPr/>
          <p:nvPr/>
        </p:nvSpPr>
        <p:spPr>
          <a:xfrm>
            <a:off x="1115616" y="4941168"/>
            <a:ext cx="2016224" cy="792088"/>
          </a:xfrm>
          <a:prstGeom prst="ellipse">
            <a:avLst/>
          </a:prstGeom>
          <a:solidFill>
            <a:srgbClr val="FFC0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3200" b="1" noProof="1">
                <a:solidFill>
                  <a:schemeClr val="tx1"/>
                </a:solidFill>
              </a:rPr>
              <a:t>语言</a:t>
            </a:r>
          </a:p>
        </p:txBody>
      </p:sp>
    </p:spTree>
  </p:cSld>
  <p:clrMapOvr>
    <a:masterClrMapping/>
  </p:clrMapOvr>
  <p:timing>
    <p:tnLst>
      <p:par>
        <p:cTn id="1" dur="indefinite" restart="never" nodeType="tmRoot"/>
      </p:par>
    </p:tnLst>
    <p:bldLst>
      <p:bldP spid="14"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412776"/>
            <a:ext cx="8686800" cy="4525963"/>
          </a:xfrm>
        </p:spPr>
        <p:txBody>
          <a:bodyPr/>
          <a:lstStyle/>
          <a:p>
            <a:pPr>
              <a:buNone/>
            </a:pPr>
            <a:r>
              <a:rPr lang="en-US" altLang="zh-CN" sz="3600" b="1" noProof="1" smtClean="0">
                <a:cs typeface="Arial Black" panose="020B0A04020102020204" charset="0"/>
              </a:rPr>
              <a:t>3. write down </a:t>
            </a:r>
            <a:r>
              <a:rPr lang="en-US" altLang="zh-CN" sz="3600" b="1" noProof="1" smtClean="0">
                <a:solidFill>
                  <a:srgbClr val="FF0000"/>
                </a:solidFill>
                <a:cs typeface="Arial Black" panose="020B0A04020102020204" charset="0"/>
              </a:rPr>
              <a:t>two arguments for </a:t>
            </a:r>
            <a:r>
              <a:rPr lang="en-US" altLang="zh-CN" sz="3600" b="1" noProof="1" smtClean="0">
                <a:cs typeface="Arial Black" panose="020B0A04020102020204" charset="0"/>
              </a:rPr>
              <a:t>Para 2.</a:t>
            </a:r>
          </a:p>
          <a:p>
            <a:endParaRPr lang="zh-CN" altLang="en-US" dirty="0"/>
          </a:p>
        </p:txBody>
      </p:sp>
      <p:sp>
        <p:nvSpPr>
          <p:cNvPr id="5" name="文本框 1"/>
          <p:cNvSpPr txBox="1">
            <a:spLocks noGrp="1"/>
          </p:cNvSpPr>
          <p:nvPr>
            <p:ph type="title"/>
          </p:nvPr>
        </p:nvSpPr>
        <p:spPr>
          <a:xfrm>
            <a:off x="1403648" y="550421"/>
            <a:ext cx="6120680" cy="646331"/>
          </a:xfrm>
          <a:prstGeom prst="rect">
            <a:avLst/>
          </a:prstGeom>
          <a:solidFill>
            <a:schemeClr val="accent5">
              <a:lumMod val="75000"/>
              <a:alpha val="51000"/>
            </a:schemeClr>
          </a:solidFill>
        </p:spPr>
        <p:txBody>
          <a:bodyPr wrap="square">
            <a:spAutoFit/>
          </a:bodyPr>
          <a:lstStyle/>
          <a:p>
            <a:r>
              <a:rPr lang="en-US" altLang="zh-CN" sz="3600" b="1" dirty="0" smtClean="0"/>
              <a:t>     Practice makes perfect</a:t>
            </a:r>
            <a:endParaRPr lang="en-US" altLang="zh-CN" sz="3600" noProof="1">
              <a:solidFill>
                <a:schemeClr val="bg1"/>
              </a:solidFill>
              <a:latin typeface="Comic Sans MS" panose="030F0702030302020204" pitchFamily="66" charset="0"/>
              <a:cs typeface="Comic Sans MS" panose="030F0702030302020204" pitchFamily="66" charset="0"/>
            </a:endParaRPr>
          </a:p>
        </p:txBody>
      </p:sp>
      <p:graphicFrame>
        <p:nvGraphicFramePr>
          <p:cNvPr id="6" name="表格 5"/>
          <p:cNvGraphicFramePr>
            <a:graphicFrameLocks noGrp="1"/>
          </p:cNvGraphicFramePr>
          <p:nvPr/>
        </p:nvGraphicFramePr>
        <p:xfrm>
          <a:off x="323528" y="2204864"/>
          <a:ext cx="8352928" cy="4139769"/>
        </p:xfrm>
        <a:graphic>
          <a:graphicData uri="http://schemas.openxmlformats.org/drawingml/2006/table">
            <a:tbl>
              <a:tblPr firstRow="1" bandRow="1">
                <a:tableStyleId>{5C22544A-7EE6-4342-B048-85BDC9FD1C3A}</a:tableStyleId>
              </a:tblPr>
              <a:tblGrid>
                <a:gridCol w="3744416"/>
                <a:gridCol w="4608512"/>
              </a:tblGrid>
              <a:tr h="686553">
                <a:tc>
                  <a:txBody>
                    <a:bodyPr/>
                    <a:lstStyle/>
                    <a:p>
                      <a:pPr algn="ctr"/>
                      <a:r>
                        <a:rPr lang="en-US" altLang="zh-CN" sz="2800" dirty="0" smtClean="0"/>
                        <a:t>Individual level</a:t>
                      </a:r>
                      <a:endParaRPr lang="zh-CN" altLang="en-US" sz="2800" dirty="0"/>
                    </a:p>
                  </a:txBody>
                  <a:tcPr/>
                </a:tc>
                <a:tc>
                  <a:txBody>
                    <a:bodyPr/>
                    <a:lstStyle/>
                    <a:p>
                      <a:pPr algn="ctr"/>
                      <a:r>
                        <a:rPr lang="en-US" altLang="zh-CN" sz="2800" dirty="0" smtClean="0"/>
                        <a:t>Social level</a:t>
                      </a:r>
                      <a:endParaRPr lang="zh-CN" altLang="en-US" sz="2800" dirty="0"/>
                    </a:p>
                  </a:txBody>
                  <a:tcPr/>
                </a:tc>
              </a:tr>
              <a:tr h="928086">
                <a:tc>
                  <a:txBody>
                    <a:bodyPr/>
                    <a:lstStyle/>
                    <a:p>
                      <a:pPr algn="ctr"/>
                      <a:r>
                        <a:rPr lang="en-US" altLang="zh-CN" sz="2800" b="1" dirty="0" smtClean="0"/>
                        <a:t>A matter of personal choice</a:t>
                      </a:r>
                      <a:endParaRPr lang="zh-CN" alt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Promote</a:t>
                      </a:r>
                      <a:r>
                        <a:rPr lang="en-US" altLang="zh-CN" sz="2800" b="1" baseline="0" dirty="0" smtClean="0"/>
                        <a:t> communication</a:t>
                      </a:r>
                      <a:endParaRPr lang="zh-CN" altLang="en-US" sz="2800" b="1" dirty="0" smtClean="0"/>
                    </a:p>
                  </a:txBody>
                  <a:tcPr/>
                </a:tc>
              </a:tr>
              <a:tr h="1123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A source</a:t>
                      </a:r>
                      <a:r>
                        <a:rPr lang="en-US" altLang="zh-CN" sz="2800" b="1" baseline="0" dirty="0" smtClean="0"/>
                        <a:t> of self-identity</a:t>
                      </a:r>
                      <a:endParaRPr lang="zh-CN" altLang="en-US" sz="2800"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800" b="1" dirty="0" smtClean="0"/>
                        <a:t>The trend of technology development</a:t>
                      </a:r>
                      <a:endParaRPr lang="zh-CN" altLang="en-US" sz="2800" b="1" dirty="0" smtClean="0"/>
                    </a:p>
                  </a:txBody>
                  <a:tcPr/>
                </a:tc>
              </a:tr>
              <a:tr h="7027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zh-CN" altLang="en-US" dirty="0" smtClean="0"/>
                    </a:p>
                  </a:txBody>
                  <a:tcPr/>
                </a:tc>
                <a:tc>
                  <a:txBody>
                    <a:bodyPr/>
                    <a:lstStyle/>
                    <a:p>
                      <a:pPr algn="ctr"/>
                      <a:r>
                        <a:rPr lang="en-US" altLang="zh-CN" sz="2800" b="1" dirty="0" smtClean="0"/>
                        <a:t>Enrich language development</a:t>
                      </a:r>
                    </a:p>
                  </a:txBody>
                  <a:tcPr/>
                </a:tc>
              </a:tr>
              <a:tr h="681717">
                <a:tc>
                  <a:txBody>
                    <a:bodyPr/>
                    <a:lstStyle/>
                    <a:p>
                      <a:pPr algn="ctr"/>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a:t>
                      </a:r>
                      <a:endParaRPr lang="zh-CN" altLang="en-US" dirty="0" smtClean="0"/>
                    </a:p>
                    <a:p>
                      <a:pPr algn="ctr"/>
                      <a:endParaRPr lang="zh-CN"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5400" b="1" dirty="0" smtClean="0">
                <a:solidFill>
                  <a:srgbClr val="C00000"/>
                </a:solidFill>
              </a:rPr>
              <a:t>Homework</a:t>
            </a:r>
            <a:endParaRPr lang="zh-CN" altLang="en-US" sz="5400" b="1" dirty="0">
              <a:solidFill>
                <a:srgbClr val="C00000"/>
              </a:solidFill>
            </a:endParaRPr>
          </a:p>
        </p:txBody>
      </p:sp>
      <p:sp>
        <p:nvSpPr>
          <p:cNvPr id="3" name="内容占位符 2"/>
          <p:cNvSpPr>
            <a:spLocks noGrp="1"/>
          </p:cNvSpPr>
          <p:nvPr>
            <p:ph idx="1"/>
          </p:nvPr>
        </p:nvSpPr>
        <p:spPr/>
        <p:txBody>
          <a:bodyPr>
            <a:normAutofit/>
          </a:bodyPr>
          <a:lstStyle/>
          <a:p>
            <a:r>
              <a:rPr lang="en-US" altLang="zh-CN" sz="4400" b="1" dirty="0" smtClean="0"/>
              <a:t>Finish the composition </a:t>
            </a:r>
            <a:endParaRPr lang="zh-CN" altLang="en-US" sz="44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endangwang.com/pic/d18ec5ea70e8f21d334ce85a/7-810-jpg_6-1080-0-0-1080.jpg"/>
          <p:cNvPicPr>
            <a:picLocks noChangeAspect="1" noChangeArrowheads="1"/>
          </p:cNvPicPr>
          <p:nvPr/>
        </p:nvPicPr>
        <p:blipFill>
          <a:blip r:embed="rId2" cstate="print"/>
          <a:srcRect/>
          <a:stretch>
            <a:fillRect/>
          </a:stretch>
        </p:blipFill>
        <p:spPr bwMode="auto">
          <a:xfrm>
            <a:off x="0" y="0"/>
            <a:ext cx="9144000" cy="735809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304800" y="1371600"/>
            <a:ext cx="8229600" cy="1938992"/>
          </a:xfrm>
          <a:prstGeom prst="rect">
            <a:avLst/>
          </a:prstGeom>
          <a:solidFill>
            <a:srgbClr val="FFCCFF"/>
          </a:solidFill>
          <a:ln w="9525">
            <a:solidFill>
              <a:srgbClr val="CCFFFF"/>
            </a:solidFill>
            <a:miter lim="800000"/>
            <a:headEnd/>
            <a:tailEnd/>
          </a:ln>
          <a:effectLst/>
        </p:spPr>
        <p:txBody>
          <a:bodyPr>
            <a:spAutoFit/>
          </a:bodyPr>
          <a:lstStyle/>
          <a:p>
            <a:r>
              <a:rPr lang="en-US" altLang="zh-CN" sz="2400" b="1" dirty="0"/>
              <a:t>[</a:t>
            </a:r>
            <a:r>
              <a:rPr lang="zh-CN" altLang="en-US" sz="2400" b="1" dirty="0"/>
              <a:t>写作内容</a:t>
            </a:r>
            <a:r>
              <a:rPr lang="en-US" altLang="zh-CN" sz="2400" b="1" dirty="0"/>
              <a:t>]</a:t>
            </a:r>
          </a:p>
          <a:p>
            <a:r>
              <a:rPr lang="en-US" altLang="zh-CN" sz="2400" b="1" dirty="0" smtClean="0"/>
              <a:t>1. </a:t>
            </a:r>
            <a:r>
              <a:rPr lang="zh-CN" altLang="en-US" sz="2400" b="1" dirty="0" smtClean="0"/>
              <a:t>用约</a:t>
            </a:r>
            <a:r>
              <a:rPr lang="en-US" altLang="zh-CN" sz="2400" b="1" dirty="0" smtClean="0"/>
              <a:t>30</a:t>
            </a:r>
            <a:r>
              <a:rPr lang="zh-CN" altLang="en-US" sz="2400" b="1" dirty="0" smtClean="0"/>
              <a:t>词概括上述信息的主要内容；</a:t>
            </a:r>
          </a:p>
          <a:p>
            <a:r>
              <a:rPr lang="en-US" altLang="zh-CN" sz="2400" b="1" dirty="0" smtClean="0"/>
              <a:t>2. </a:t>
            </a:r>
            <a:r>
              <a:rPr lang="zh-CN" altLang="en-US" sz="2400" b="1" dirty="0" smtClean="0"/>
              <a:t>你是否赞成“教师对违纪违规学生实施一定的惩戒”这一观点，并说明理由（至少两点）；</a:t>
            </a:r>
          </a:p>
          <a:p>
            <a:r>
              <a:rPr lang="en-US" altLang="zh-CN" sz="2400" b="1" dirty="0" smtClean="0"/>
              <a:t>3. </a:t>
            </a:r>
            <a:r>
              <a:rPr lang="zh-CN" altLang="en-US" sz="2400" b="1" dirty="0" smtClean="0"/>
              <a:t>对如何有效阻止学生违纪违规提出你的建议（至少两点）。</a:t>
            </a:r>
          </a:p>
        </p:txBody>
      </p:sp>
      <p:sp>
        <p:nvSpPr>
          <p:cNvPr id="116741" name="Text Box 5"/>
          <p:cNvSpPr txBox="1">
            <a:spLocks noChangeArrowheads="1"/>
          </p:cNvSpPr>
          <p:nvPr/>
        </p:nvSpPr>
        <p:spPr bwMode="auto">
          <a:xfrm>
            <a:off x="304800" y="3810000"/>
            <a:ext cx="8229600" cy="1569660"/>
          </a:xfrm>
          <a:prstGeom prst="rect">
            <a:avLst/>
          </a:prstGeom>
          <a:solidFill>
            <a:srgbClr val="CCFFFF"/>
          </a:solidFill>
          <a:ln w="9525">
            <a:noFill/>
            <a:miter lim="800000"/>
            <a:headEnd/>
            <a:tailEnd/>
          </a:ln>
          <a:effectLst/>
        </p:spPr>
        <p:txBody>
          <a:bodyPr>
            <a:spAutoFit/>
          </a:bodyPr>
          <a:lstStyle/>
          <a:p>
            <a:pPr marL="342900" indent="-342900"/>
            <a:r>
              <a:rPr lang="en-US" altLang="zh-CN" sz="2400" b="1" dirty="0"/>
              <a:t>[</a:t>
            </a:r>
            <a:r>
              <a:rPr lang="zh-CN" altLang="en-US" sz="2400" b="1" dirty="0"/>
              <a:t>写作要求</a:t>
            </a:r>
            <a:r>
              <a:rPr lang="en-US" altLang="zh-CN" sz="2400" b="1" dirty="0"/>
              <a:t>]</a:t>
            </a:r>
          </a:p>
          <a:p>
            <a:pPr marL="342900" indent="-342900"/>
            <a:r>
              <a:rPr lang="en-US" altLang="zh-CN" sz="2400" b="1" dirty="0" smtClean="0"/>
              <a:t>1. </a:t>
            </a:r>
            <a:r>
              <a:rPr lang="zh-CN" altLang="en-US" sz="2400" b="1" dirty="0" smtClean="0"/>
              <a:t>写作过程中不能直接引用原文语句；</a:t>
            </a:r>
          </a:p>
          <a:p>
            <a:pPr marL="342900" indent="-342900"/>
            <a:r>
              <a:rPr lang="en-US" altLang="zh-CN" sz="2400" b="1" dirty="0" smtClean="0"/>
              <a:t>2. </a:t>
            </a:r>
            <a:r>
              <a:rPr lang="zh-CN" altLang="en-US" sz="2400" b="1" dirty="0" smtClean="0"/>
              <a:t>作文中不能出现真实姓名和学校名称；</a:t>
            </a:r>
          </a:p>
          <a:p>
            <a:pPr marL="342900" indent="-342900"/>
            <a:r>
              <a:rPr lang="en-US" altLang="zh-CN" sz="2400" b="1" dirty="0" smtClean="0"/>
              <a:t>3. </a:t>
            </a:r>
            <a:r>
              <a:rPr lang="zh-CN" altLang="en-US" sz="2400" b="1" dirty="0" smtClean="0"/>
              <a:t>不必写标题。</a:t>
            </a:r>
          </a:p>
        </p:txBody>
      </p:sp>
      <p:sp>
        <p:nvSpPr>
          <p:cNvPr id="116742" name="Text Box 6"/>
          <p:cNvSpPr txBox="1">
            <a:spLocks noChangeArrowheads="1"/>
          </p:cNvSpPr>
          <p:nvPr/>
        </p:nvSpPr>
        <p:spPr bwMode="auto">
          <a:xfrm>
            <a:off x="228600" y="5562600"/>
            <a:ext cx="8305800" cy="1200329"/>
          </a:xfrm>
          <a:prstGeom prst="rect">
            <a:avLst/>
          </a:prstGeom>
          <a:solidFill>
            <a:srgbClr val="FFCC99"/>
          </a:solidFill>
          <a:ln w="9525">
            <a:noFill/>
            <a:miter lim="800000"/>
            <a:headEnd/>
            <a:tailEnd/>
          </a:ln>
          <a:effectLst/>
        </p:spPr>
        <p:txBody>
          <a:bodyPr>
            <a:spAutoFit/>
          </a:bodyPr>
          <a:lstStyle/>
          <a:p>
            <a:r>
              <a:rPr lang="en-US" altLang="zh-CN" sz="2400" b="1" dirty="0"/>
              <a:t>[</a:t>
            </a:r>
            <a:r>
              <a:rPr lang="zh-CN" altLang="en-US" sz="2400" b="1" dirty="0"/>
              <a:t>评分标准</a:t>
            </a:r>
            <a:r>
              <a:rPr lang="en-US" altLang="zh-CN" sz="2400" b="1" dirty="0"/>
              <a:t>]</a:t>
            </a:r>
          </a:p>
          <a:p>
            <a:r>
              <a:rPr lang="en-US" altLang="zh-CN" sz="2400" b="1" dirty="0"/>
              <a:t>   </a:t>
            </a:r>
            <a:r>
              <a:rPr lang="zh-CN" altLang="en-US" sz="2400" b="1" dirty="0" smtClean="0"/>
              <a:t>内容完整，语</a:t>
            </a:r>
            <a:r>
              <a:rPr lang="zh-CN" altLang="en-US" sz="2400" b="1" dirty="0"/>
              <a:t>言规范</a:t>
            </a:r>
            <a:r>
              <a:rPr lang="zh-CN" altLang="en-US" sz="2400" b="1" dirty="0" smtClean="0"/>
              <a:t>，语</a:t>
            </a:r>
            <a:r>
              <a:rPr lang="zh-CN" altLang="en-US" sz="2400" b="1" dirty="0"/>
              <a:t>篇连</a:t>
            </a:r>
            <a:r>
              <a:rPr lang="zh-CN" altLang="en-US" sz="2400" b="1" dirty="0" smtClean="0"/>
              <a:t>贯，词数适当。</a:t>
            </a:r>
            <a:endParaRPr lang="zh-CN" altLang="en-US" sz="2400" b="1" dirty="0"/>
          </a:p>
          <a:p>
            <a:endParaRPr lang="en-US" altLang="zh-CN" sz="2400" b="1" dirty="0"/>
          </a:p>
        </p:txBody>
      </p:sp>
      <p:sp>
        <p:nvSpPr>
          <p:cNvPr id="116746" name="Oval 10"/>
          <p:cNvSpPr>
            <a:spLocks noChangeArrowheads="1"/>
          </p:cNvSpPr>
          <p:nvPr/>
        </p:nvSpPr>
        <p:spPr bwMode="auto">
          <a:xfrm>
            <a:off x="1907704" y="1772816"/>
            <a:ext cx="720080" cy="360039"/>
          </a:xfrm>
          <a:prstGeom prst="ellipse">
            <a:avLst/>
          </a:prstGeom>
          <a:noFill/>
          <a:ln w="28575">
            <a:solidFill>
              <a:srgbClr val="FF0000"/>
            </a:solidFill>
            <a:round/>
            <a:headEnd/>
            <a:tailEnd/>
          </a:ln>
          <a:effectLst/>
        </p:spPr>
        <p:txBody>
          <a:bodyPr wrap="none" anchor="ctr"/>
          <a:lstStyle/>
          <a:p>
            <a:endParaRPr lang="zh-CN" altLang="en-US"/>
          </a:p>
        </p:txBody>
      </p:sp>
      <p:sp>
        <p:nvSpPr>
          <p:cNvPr id="116747" name="Oval 11"/>
          <p:cNvSpPr>
            <a:spLocks noChangeArrowheads="1"/>
          </p:cNvSpPr>
          <p:nvPr/>
        </p:nvSpPr>
        <p:spPr bwMode="auto">
          <a:xfrm>
            <a:off x="1331640" y="2034952"/>
            <a:ext cx="6336704" cy="529952"/>
          </a:xfrm>
          <a:prstGeom prst="ellipse">
            <a:avLst/>
          </a:prstGeom>
          <a:noFill/>
          <a:ln w="28575">
            <a:solidFill>
              <a:srgbClr val="FF0000"/>
            </a:solidFill>
            <a:round/>
            <a:headEnd/>
            <a:tailEnd/>
          </a:ln>
          <a:effectLst/>
        </p:spPr>
        <p:txBody>
          <a:bodyPr wrap="none" anchor="ctr"/>
          <a:lstStyle/>
          <a:p>
            <a:endParaRPr lang="zh-CN" altLang="en-US"/>
          </a:p>
        </p:txBody>
      </p:sp>
      <p:sp>
        <p:nvSpPr>
          <p:cNvPr id="116749" name="Oval 13"/>
          <p:cNvSpPr>
            <a:spLocks noChangeArrowheads="1"/>
          </p:cNvSpPr>
          <p:nvPr/>
        </p:nvSpPr>
        <p:spPr bwMode="auto">
          <a:xfrm>
            <a:off x="2195736" y="4115544"/>
            <a:ext cx="3456384" cy="537592"/>
          </a:xfrm>
          <a:prstGeom prst="ellipse">
            <a:avLst/>
          </a:prstGeom>
          <a:noFill/>
          <a:ln w="28575">
            <a:solidFill>
              <a:srgbClr val="FF0000"/>
            </a:solidFill>
            <a:round/>
            <a:headEnd/>
            <a:tailEnd/>
          </a:ln>
          <a:effectLst/>
        </p:spPr>
        <p:txBody>
          <a:bodyPr wrap="none" anchor="ctr"/>
          <a:lstStyle/>
          <a:p>
            <a:endParaRPr lang="zh-CN" altLang="en-US"/>
          </a:p>
        </p:txBody>
      </p:sp>
      <p:sp>
        <p:nvSpPr>
          <p:cNvPr id="116750" name="Oval 14"/>
          <p:cNvSpPr>
            <a:spLocks noChangeArrowheads="1"/>
          </p:cNvSpPr>
          <p:nvPr/>
        </p:nvSpPr>
        <p:spPr bwMode="auto">
          <a:xfrm>
            <a:off x="467544" y="5877272"/>
            <a:ext cx="1371600" cy="504379"/>
          </a:xfrm>
          <a:prstGeom prst="ellipse">
            <a:avLst/>
          </a:prstGeom>
          <a:noFill/>
          <a:ln w="28575">
            <a:solidFill>
              <a:srgbClr val="FF0000"/>
            </a:solidFill>
            <a:round/>
            <a:headEnd/>
            <a:tailEnd/>
          </a:ln>
          <a:effectLst/>
        </p:spPr>
        <p:txBody>
          <a:bodyPr wrap="none" anchor="ctr"/>
          <a:lstStyle/>
          <a:p>
            <a:endParaRPr lang="zh-CN" altLang="en-US"/>
          </a:p>
        </p:txBody>
      </p:sp>
      <p:sp>
        <p:nvSpPr>
          <p:cNvPr id="116751" name="Oval 15"/>
          <p:cNvSpPr>
            <a:spLocks noChangeArrowheads="1"/>
          </p:cNvSpPr>
          <p:nvPr/>
        </p:nvSpPr>
        <p:spPr bwMode="auto">
          <a:xfrm>
            <a:off x="3635896" y="5948957"/>
            <a:ext cx="1368152" cy="432371"/>
          </a:xfrm>
          <a:prstGeom prst="ellipse">
            <a:avLst/>
          </a:prstGeom>
          <a:noFill/>
          <a:ln w="28575">
            <a:solidFill>
              <a:srgbClr val="FF0000"/>
            </a:solidFill>
            <a:round/>
            <a:headEnd/>
            <a:tailEnd/>
          </a:ln>
          <a:effectLst/>
        </p:spPr>
        <p:txBody>
          <a:bodyPr wrap="none" anchor="ctr"/>
          <a:lstStyle/>
          <a:p>
            <a:endParaRPr lang="zh-CN" altLang="en-US"/>
          </a:p>
        </p:txBody>
      </p:sp>
      <p:sp>
        <p:nvSpPr>
          <p:cNvPr id="13" name="Oval 10"/>
          <p:cNvSpPr>
            <a:spLocks noChangeArrowheads="1"/>
          </p:cNvSpPr>
          <p:nvPr/>
        </p:nvSpPr>
        <p:spPr bwMode="auto">
          <a:xfrm>
            <a:off x="1619672" y="2492896"/>
            <a:ext cx="1296144" cy="360040"/>
          </a:xfrm>
          <a:prstGeom prst="ellipse">
            <a:avLst/>
          </a:prstGeom>
          <a:noFill/>
          <a:ln w="28575">
            <a:solidFill>
              <a:srgbClr val="FF0000"/>
            </a:solidFill>
            <a:round/>
            <a:headEnd/>
            <a:tailEnd/>
          </a:ln>
          <a:effectLst/>
        </p:spPr>
        <p:txBody>
          <a:bodyPr wrap="none" anchor="ctr"/>
          <a:lstStyle/>
          <a:p>
            <a:endParaRPr lang="zh-CN" altLang="en-US"/>
          </a:p>
        </p:txBody>
      </p:sp>
      <p:sp>
        <p:nvSpPr>
          <p:cNvPr id="14" name="Oval 11"/>
          <p:cNvSpPr>
            <a:spLocks noChangeArrowheads="1"/>
          </p:cNvSpPr>
          <p:nvPr/>
        </p:nvSpPr>
        <p:spPr bwMode="auto">
          <a:xfrm>
            <a:off x="971600" y="2852936"/>
            <a:ext cx="3960440" cy="457944"/>
          </a:xfrm>
          <a:prstGeom prst="ellipse">
            <a:avLst/>
          </a:prstGeom>
          <a:noFill/>
          <a:ln w="28575">
            <a:solidFill>
              <a:srgbClr val="FF0000"/>
            </a:solidFill>
            <a:round/>
            <a:headEnd/>
            <a:tailEnd/>
          </a:ln>
          <a:effectLst/>
        </p:spPr>
        <p:txBody>
          <a:bodyPr wrap="none" anchor="ctr"/>
          <a:lstStyle/>
          <a:p>
            <a:endParaRPr lang="zh-CN" altLang="en-US"/>
          </a:p>
        </p:txBody>
      </p:sp>
      <p:sp>
        <p:nvSpPr>
          <p:cNvPr id="15" name="标题 1"/>
          <p:cNvSpPr>
            <a:spLocks noGrp="1"/>
          </p:cNvSpPr>
          <p:nvPr>
            <p:ph type="title"/>
          </p:nvPr>
        </p:nvSpPr>
        <p:spPr>
          <a:xfrm>
            <a:off x="395536" y="116632"/>
            <a:ext cx="8229600" cy="1143000"/>
          </a:xfrm>
        </p:spPr>
        <p:txBody>
          <a:bodyPr/>
          <a:lstStyle/>
          <a:p>
            <a:r>
              <a:rPr lang="zh-CN" altLang="en-US" b="1" dirty="0" smtClean="0"/>
              <a:t>道路千万条  审题第一条</a:t>
            </a:r>
            <a:endParaRPr lang="zh-CN" altLang="en-US" b="1" dirty="0"/>
          </a:p>
        </p:txBody>
      </p:sp>
      <p:sp>
        <p:nvSpPr>
          <p:cNvPr id="16" name="Oval 15"/>
          <p:cNvSpPr>
            <a:spLocks noChangeArrowheads="1"/>
          </p:cNvSpPr>
          <p:nvPr/>
        </p:nvSpPr>
        <p:spPr bwMode="auto">
          <a:xfrm>
            <a:off x="5796136" y="2852613"/>
            <a:ext cx="864096" cy="432371"/>
          </a:xfrm>
          <a:prstGeom prst="ellipse">
            <a:avLst/>
          </a:prstGeom>
          <a:noFill/>
          <a:ln w="28575">
            <a:solidFill>
              <a:srgbClr val="FF0000"/>
            </a:solidFill>
            <a:round/>
            <a:headEnd/>
            <a:tailEnd/>
          </a:ln>
          <a:effectLst/>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67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67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6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6" grpId="0" animBg="1"/>
      <p:bldP spid="116747" grpId="0" animBg="1"/>
      <p:bldP spid="116749" grpId="0" animBg="1"/>
      <p:bldP spid="116750" grpId="0" animBg="1"/>
      <p:bldP spid="116751" grpId="0" animBg="1"/>
      <p:bldP spid="13" grpId="0" animBg="1"/>
      <p:bldP spid="14"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smtClean="0"/>
              <a:t>作文写什么？</a:t>
            </a:r>
            <a:endParaRPr lang="zh-CN" altLang="en-US" sz="4800" b="1" dirty="0"/>
          </a:p>
        </p:txBody>
      </p:sp>
      <p:sp>
        <p:nvSpPr>
          <p:cNvPr id="3" name="内容占位符 2"/>
          <p:cNvSpPr>
            <a:spLocks noGrp="1"/>
          </p:cNvSpPr>
          <p:nvPr>
            <p:ph idx="1"/>
          </p:nvPr>
        </p:nvSpPr>
        <p:spPr/>
        <p:txBody>
          <a:bodyPr>
            <a:normAutofit/>
          </a:bodyPr>
          <a:lstStyle/>
          <a:p>
            <a:r>
              <a:rPr lang="zh-CN" altLang="en-US" sz="5400" b="1" dirty="0" smtClean="0">
                <a:solidFill>
                  <a:srgbClr val="FF0000"/>
                </a:solidFill>
                <a:latin typeface="+mn-ea"/>
              </a:rPr>
              <a:t>是什么？</a:t>
            </a:r>
            <a:endParaRPr lang="en-US" altLang="zh-CN" sz="5400" b="1" dirty="0" smtClean="0">
              <a:solidFill>
                <a:srgbClr val="FF0000"/>
              </a:solidFill>
              <a:latin typeface="+mn-ea"/>
            </a:endParaRPr>
          </a:p>
          <a:p>
            <a:r>
              <a:rPr lang="zh-CN" altLang="en-US" sz="5400" b="1" dirty="0" smtClean="0">
                <a:solidFill>
                  <a:srgbClr val="FF0000"/>
                </a:solidFill>
                <a:latin typeface="+mn-ea"/>
              </a:rPr>
              <a:t>为什么？</a:t>
            </a:r>
            <a:endParaRPr lang="en-US" altLang="zh-CN" sz="5400" b="1" dirty="0" smtClean="0">
              <a:solidFill>
                <a:srgbClr val="FF0000"/>
              </a:solidFill>
              <a:latin typeface="+mn-ea"/>
            </a:endParaRPr>
          </a:p>
          <a:p>
            <a:r>
              <a:rPr lang="zh-CN" altLang="en-US" sz="5400" b="1" dirty="0" smtClean="0">
                <a:solidFill>
                  <a:srgbClr val="FF0000"/>
                </a:solidFill>
                <a:latin typeface="+mn-ea"/>
              </a:rPr>
              <a:t>怎么办？</a:t>
            </a:r>
            <a:endParaRPr lang="zh-CN" altLang="en-US" sz="5400" b="1" dirty="0">
              <a:solidFill>
                <a:srgbClr val="FF000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000" b="1" dirty="0" smtClean="0">
                <a:solidFill>
                  <a:srgbClr val="C00000"/>
                </a:solidFill>
              </a:rPr>
              <a:t>Writing Steps</a:t>
            </a:r>
            <a:endParaRPr lang="zh-CN" altLang="en-US" sz="6000" b="1" dirty="0">
              <a:solidFill>
                <a:srgbClr val="C00000"/>
              </a:solidFill>
            </a:endParaRPr>
          </a:p>
        </p:txBody>
      </p:sp>
      <p:sp>
        <p:nvSpPr>
          <p:cNvPr id="3" name="内容占位符 2"/>
          <p:cNvSpPr>
            <a:spLocks noGrp="1"/>
          </p:cNvSpPr>
          <p:nvPr>
            <p:ph idx="1"/>
          </p:nvPr>
        </p:nvSpPr>
        <p:spPr>
          <a:xfrm>
            <a:off x="133672" y="1556792"/>
            <a:ext cx="8830816" cy="4853136"/>
          </a:xfrm>
        </p:spPr>
        <p:txBody>
          <a:bodyPr>
            <a:normAutofit/>
          </a:bodyPr>
          <a:lstStyle/>
          <a:p>
            <a:r>
              <a:rPr lang="en-US" altLang="zh-CN" sz="4000" b="1" u="sng" dirty="0" smtClean="0">
                <a:solidFill>
                  <a:srgbClr val="C00000"/>
                </a:solidFill>
              </a:rPr>
              <a:t>1. </a:t>
            </a:r>
            <a:r>
              <a:rPr lang="zh-CN" altLang="en-US" sz="4000" b="1" u="sng" dirty="0" smtClean="0">
                <a:solidFill>
                  <a:srgbClr val="C00000"/>
                </a:solidFill>
              </a:rPr>
              <a:t>确定主题（是什么）：</a:t>
            </a:r>
            <a:endParaRPr lang="en-US" altLang="zh-CN" sz="4000" b="1" u="sng" dirty="0" smtClean="0">
              <a:solidFill>
                <a:srgbClr val="C00000"/>
              </a:solidFill>
            </a:endParaRPr>
          </a:p>
          <a:p>
            <a:pPr>
              <a:buNone/>
            </a:pPr>
            <a:r>
              <a:rPr lang="en-US" altLang="zh-CN" sz="4000" b="1" dirty="0" smtClean="0">
                <a:solidFill>
                  <a:srgbClr val="C00000"/>
                </a:solidFill>
              </a:rPr>
              <a:t>   </a:t>
            </a:r>
            <a:r>
              <a:rPr lang="zh-CN" altLang="en-US" sz="4000" b="1" dirty="0" smtClean="0">
                <a:solidFill>
                  <a:srgbClr val="002060"/>
                </a:solidFill>
              </a:rPr>
              <a:t>教师对违纪违规学生实施一定的惩戒。</a:t>
            </a:r>
            <a:endParaRPr lang="en-US" altLang="zh-CN" sz="4000" b="1" dirty="0" smtClean="0">
              <a:solidFill>
                <a:srgbClr val="002060"/>
              </a:solidFill>
            </a:endParaRPr>
          </a:p>
          <a:p>
            <a:r>
              <a:rPr lang="en-US" altLang="zh-CN" sz="4000" b="1" u="sng" dirty="0" smtClean="0">
                <a:solidFill>
                  <a:srgbClr val="C00000"/>
                </a:solidFill>
              </a:rPr>
              <a:t>2. </a:t>
            </a:r>
            <a:r>
              <a:rPr lang="zh-CN" altLang="en-US" sz="4000" b="1" u="sng" dirty="0" smtClean="0">
                <a:solidFill>
                  <a:srgbClr val="C00000"/>
                </a:solidFill>
              </a:rPr>
              <a:t>站定立场（为什么）：</a:t>
            </a:r>
            <a:endParaRPr lang="en-US" altLang="zh-CN" sz="4000" b="1" u="sng" dirty="0" smtClean="0">
              <a:solidFill>
                <a:srgbClr val="C00000"/>
              </a:solidFill>
            </a:endParaRPr>
          </a:p>
          <a:p>
            <a:pPr>
              <a:buNone/>
            </a:pPr>
            <a:r>
              <a:rPr lang="en-US" altLang="zh-CN" sz="4000" b="1" dirty="0" smtClean="0">
                <a:solidFill>
                  <a:srgbClr val="C00000"/>
                </a:solidFill>
              </a:rPr>
              <a:t>   </a:t>
            </a:r>
            <a:r>
              <a:rPr lang="zh-CN" altLang="en-US" sz="4000" b="1" dirty="0" smtClean="0">
                <a:solidFill>
                  <a:srgbClr val="002060"/>
                </a:solidFill>
              </a:rPr>
              <a:t>赞成</a:t>
            </a:r>
            <a:r>
              <a:rPr lang="en-US" altLang="zh-CN" sz="4000" b="1" dirty="0" smtClean="0">
                <a:solidFill>
                  <a:srgbClr val="002060"/>
                </a:solidFill>
              </a:rPr>
              <a:t>/</a:t>
            </a:r>
            <a:r>
              <a:rPr lang="zh-CN" altLang="en-US" sz="4000" b="1" dirty="0" smtClean="0">
                <a:solidFill>
                  <a:srgbClr val="002060"/>
                </a:solidFill>
              </a:rPr>
              <a:t>反对，理由。</a:t>
            </a:r>
            <a:endParaRPr lang="en-US" altLang="zh-CN" sz="4000" b="1" dirty="0" smtClean="0">
              <a:solidFill>
                <a:srgbClr val="002060"/>
              </a:solidFill>
            </a:endParaRPr>
          </a:p>
          <a:p>
            <a:r>
              <a:rPr lang="en-US" altLang="zh-CN" sz="4000" b="1" u="sng" dirty="0" smtClean="0">
                <a:solidFill>
                  <a:srgbClr val="C00000"/>
                </a:solidFill>
              </a:rPr>
              <a:t>3. </a:t>
            </a:r>
            <a:r>
              <a:rPr lang="zh-CN" altLang="en-US" sz="4000" b="1" u="sng" dirty="0" smtClean="0">
                <a:solidFill>
                  <a:srgbClr val="C00000"/>
                </a:solidFill>
              </a:rPr>
              <a:t>提出建议（怎么办）：</a:t>
            </a:r>
            <a:endParaRPr lang="en-US" altLang="zh-CN" sz="4000" b="1" u="sng" dirty="0" smtClean="0">
              <a:solidFill>
                <a:srgbClr val="C00000"/>
              </a:solidFill>
            </a:endParaRPr>
          </a:p>
          <a:p>
            <a:pPr>
              <a:buNone/>
            </a:pPr>
            <a:r>
              <a:rPr lang="en-US" altLang="zh-CN" sz="4000" b="1" dirty="0" smtClean="0">
                <a:solidFill>
                  <a:srgbClr val="C00000"/>
                </a:solidFill>
              </a:rPr>
              <a:t>   </a:t>
            </a:r>
            <a:r>
              <a:rPr lang="zh-CN" altLang="en-US" sz="4000" b="1" dirty="0" smtClean="0">
                <a:solidFill>
                  <a:srgbClr val="002060"/>
                </a:solidFill>
              </a:rPr>
              <a:t>如何阻止学生违纪违规。</a:t>
            </a:r>
            <a:endParaRPr lang="en-US" altLang="zh-CN" sz="4000" b="1" dirty="0" smtClean="0">
              <a:solidFill>
                <a:srgbClr val="002060"/>
              </a:solidFill>
            </a:endParaRPr>
          </a:p>
          <a:p>
            <a:endParaRPr lang="en-US" altLang="zh-CN"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600" b="1" dirty="0" smtClean="0">
                <a:solidFill>
                  <a:srgbClr val="FF0000"/>
                </a:solidFill>
              </a:rPr>
              <a:t>Structure </a:t>
            </a:r>
            <a:endParaRPr lang="zh-CN" altLang="en-US" sz="6600" b="1" dirty="0">
              <a:solidFill>
                <a:srgbClr val="FF0000"/>
              </a:solidFill>
            </a:endParaRPr>
          </a:p>
        </p:txBody>
      </p:sp>
      <p:sp>
        <p:nvSpPr>
          <p:cNvPr id="3" name="内容占位符 2"/>
          <p:cNvSpPr>
            <a:spLocks noGrp="1"/>
          </p:cNvSpPr>
          <p:nvPr>
            <p:ph idx="1"/>
          </p:nvPr>
        </p:nvSpPr>
        <p:spPr/>
        <p:txBody>
          <a:bodyPr>
            <a:normAutofit/>
          </a:bodyPr>
          <a:lstStyle/>
          <a:p>
            <a:r>
              <a:rPr lang="en-US" altLang="zh-CN" sz="4000" b="1" dirty="0" smtClean="0">
                <a:solidFill>
                  <a:srgbClr val="FF0000"/>
                </a:solidFill>
              </a:rPr>
              <a:t>Para. 1   summary of the material</a:t>
            </a:r>
          </a:p>
          <a:p>
            <a:r>
              <a:rPr lang="en-US" altLang="zh-CN" sz="4000" b="1" dirty="0" smtClean="0">
                <a:solidFill>
                  <a:srgbClr val="FF0000"/>
                </a:solidFill>
              </a:rPr>
              <a:t>Para. 2   your opinions and reasons</a:t>
            </a:r>
          </a:p>
          <a:p>
            <a:r>
              <a:rPr lang="en-US" altLang="zh-CN" sz="4000" b="1" dirty="0" smtClean="0">
                <a:solidFill>
                  <a:srgbClr val="FF0000"/>
                </a:solidFill>
              </a:rPr>
              <a:t>Para. 3   suggestions &amp; 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bwMode="auto">
          <a:xfrm>
            <a:off x="179512" y="2204864"/>
            <a:ext cx="8748464" cy="1409700"/>
          </a:xfrm>
          <a:prstGeom prst="rect">
            <a:avLst/>
          </a:prstGeom>
          <a:noFill/>
          <a:ln w="9525" cmpd="sng">
            <a:noFill/>
            <a:miter lim="800000"/>
            <a:headEnd/>
            <a:tailEnd/>
          </a:ln>
        </p:spPr>
        <p:txBody>
          <a:bodyPr anchor="ctr"/>
          <a:lstStyle/>
          <a:p>
            <a:pPr algn="ctr">
              <a:defRPr/>
            </a:pPr>
            <a:r>
              <a:rPr lang="en-US" sz="4800" b="1" kern="0" dirty="0">
                <a:latin typeface="微软雅黑" pitchFamily="34" charset="-122"/>
                <a:ea typeface="微软雅黑" pitchFamily="34" charset="-122"/>
                <a:cs typeface="+mj-cs"/>
                <a:sym typeface="微软雅黑" pitchFamily="34" charset="-122"/>
              </a:rPr>
              <a:t>How to Write </a:t>
            </a:r>
            <a:r>
              <a:rPr lang="en-US" sz="4800" b="1" kern="0" dirty="0" smtClean="0">
                <a:latin typeface="微软雅黑" pitchFamily="34" charset="-122"/>
                <a:ea typeface="微软雅黑" pitchFamily="34" charset="-122"/>
                <a:cs typeface="+mj-cs"/>
                <a:sym typeface="微软雅黑" pitchFamily="34" charset="-122"/>
              </a:rPr>
              <a:t>a Summary</a:t>
            </a:r>
            <a:endParaRPr lang="zh-CN" altLang="en-US" sz="4800" b="1" kern="0" dirty="0">
              <a:latin typeface="微软雅黑" pitchFamily="34" charset="-122"/>
              <a:ea typeface="微软雅黑" pitchFamily="34" charset="-122"/>
              <a:cs typeface="+mj-cs"/>
              <a:sym typeface="微软雅黑" pitchFamily="34" charset="-122"/>
            </a:endParaRPr>
          </a:p>
        </p:txBody>
      </p:sp>
    </p:spTree>
    <p:extLst>
      <p:ext uri="{BB962C8B-B14F-4D97-AF65-F5344CB8AC3E}">
        <p14:creationId xmlns:p14="http://schemas.microsoft.com/office/powerpoint/2010/main" xmlns="" val="42551615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b="1" dirty="0" smtClean="0"/>
              <a:t>What is a summary?</a:t>
            </a:r>
            <a:endParaRPr lang="zh-CN" altLang="en-US" sz="4800" b="1" dirty="0"/>
          </a:p>
        </p:txBody>
      </p:sp>
      <p:sp>
        <p:nvSpPr>
          <p:cNvPr id="3" name="内容占位符 2"/>
          <p:cNvSpPr>
            <a:spLocks noGrp="1"/>
          </p:cNvSpPr>
          <p:nvPr>
            <p:ph idx="1"/>
          </p:nvPr>
        </p:nvSpPr>
        <p:spPr>
          <a:xfrm>
            <a:off x="251520" y="1600200"/>
            <a:ext cx="8640960" cy="4525963"/>
          </a:xfrm>
        </p:spPr>
        <p:txBody>
          <a:bodyPr>
            <a:normAutofit/>
          </a:bodyPr>
          <a:lstStyle/>
          <a:p>
            <a:pPr>
              <a:buNone/>
            </a:pPr>
            <a:r>
              <a:rPr lang="en-US" altLang="zh-CN" sz="4800" b="1" dirty="0" smtClean="0">
                <a:solidFill>
                  <a:srgbClr val="002060"/>
                </a:solidFill>
              </a:rPr>
              <a:t>   A summary is a brief account of the </a:t>
            </a:r>
            <a:r>
              <a:rPr lang="en-US" altLang="zh-CN" sz="4800" b="1" dirty="0" smtClean="0">
                <a:solidFill>
                  <a:srgbClr val="FF0000"/>
                </a:solidFill>
              </a:rPr>
              <a:t>main points </a:t>
            </a:r>
            <a:r>
              <a:rPr lang="en-US" altLang="zh-CN" sz="4800" b="1" dirty="0" smtClean="0">
                <a:solidFill>
                  <a:srgbClr val="002060"/>
                </a:solidFill>
              </a:rPr>
              <a:t>of an article in your </a:t>
            </a:r>
            <a:r>
              <a:rPr lang="en-US" altLang="zh-CN" sz="4800" b="1" dirty="0" smtClean="0">
                <a:solidFill>
                  <a:srgbClr val="FF0000"/>
                </a:solidFill>
              </a:rPr>
              <a:t>own words</a:t>
            </a:r>
            <a:r>
              <a:rPr lang="en-US" altLang="zh-CN" sz="4800" b="1" dirty="0" smtClean="0">
                <a:solidFill>
                  <a:srgbClr val="002060"/>
                </a:solidFill>
              </a:rPr>
              <a:t>.</a:t>
            </a:r>
            <a:endParaRPr lang="zh-CN" altLang="en-US" sz="4800" b="1" dirty="0">
              <a:solidFill>
                <a:srgbClr val="00206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77133"/>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7713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2836</TotalTime>
  <Words>2529</Words>
  <Application>Microsoft Office PowerPoint</Application>
  <PresentationFormat>全屏显示(4:3)</PresentationFormat>
  <Paragraphs>229</Paragraphs>
  <Slides>39</Slides>
  <Notes>1</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Office 主题</vt:lpstr>
      <vt:lpstr>温故而知新 </vt:lpstr>
      <vt:lpstr>Learning objectives</vt:lpstr>
      <vt:lpstr>幻灯片 3</vt:lpstr>
      <vt:lpstr>道路千万条  审题第一条</vt:lpstr>
      <vt:lpstr>作文写什么？</vt:lpstr>
      <vt:lpstr>Writing Steps</vt:lpstr>
      <vt:lpstr>Structure </vt:lpstr>
      <vt:lpstr>幻灯片 8</vt:lpstr>
      <vt:lpstr>What is a summary?</vt:lpstr>
      <vt:lpstr>幻灯片 10</vt:lpstr>
      <vt:lpstr>How to summarize?</vt:lpstr>
      <vt:lpstr>幻灯片 12</vt:lpstr>
      <vt:lpstr>How to summarize?</vt:lpstr>
      <vt:lpstr>How to summarize?</vt:lpstr>
      <vt:lpstr>One possible version</vt:lpstr>
      <vt:lpstr>Structure </vt:lpstr>
      <vt:lpstr>幻灯片 17</vt:lpstr>
      <vt:lpstr>幻灯片 18</vt:lpstr>
      <vt:lpstr>幻灯片 19</vt:lpstr>
      <vt:lpstr>Sample 1 (para2 Reasons)</vt:lpstr>
      <vt:lpstr>Sample 2 (para2 Reasons)</vt:lpstr>
      <vt:lpstr>Sample (para3 Suggestions)</vt:lpstr>
      <vt:lpstr>How to come up with ideas?</vt:lpstr>
      <vt:lpstr>How to come up with ideas?</vt:lpstr>
      <vt:lpstr>Sample (para3 Suggestions)</vt:lpstr>
      <vt:lpstr>Sample (para3 Suggestions)</vt:lpstr>
      <vt:lpstr>How to come up with ideas?</vt:lpstr>
      <vt:lpstr>How to summarize?</vt:lpstr>
      <vt:lpstr>幻灯片 29</vt:lpstr>
      <vt:lpstr>     Practice makes perfect</vt:lpstr>
      <vt:lpstr>     Practice makes perfect</vt:lpstr>
      <vt:lpstr>幻灯片 32</vt:lpstr>
      <vt:lpstr>     Practice makes perfect</vt:lpstr>
      <vt:lpstr>One possible version</vt:lpstr>
      <vt:lpstr>     Practice makes perfect</vt:lpstr>
      <vt:lpstr>     Practice makes perfect</vt:lpstr>
      <vt:lpstr>     Practice makes perfect</vt:lpstr>
      <vt:lpstr>Homework</vt:lpstr>
      <vt:lpstr>幻灯片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一模作文评讲之</dc:title>
  <cp:lastModifiedBy>hy</cp:lastModifiedBy>
  <cp:revision>85</cp:revision>
  <dcterms:modified xsi:type="dcterms:W3CDTF">2020-04-28T23:12:48Z</dcterms:modified>
</cp:coreProperties>
</file>