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1813" r:id="rId2"/>
    <p:sldId id="1815" r:id="rId3"/>
    <p:sldId id="1766" r:id="rId4"/>
    <p:sldId id="1908" r:id="rId5"/>
    <p:sldId id="1959" r:id="rId6"/>
    <p:sldId id="1960" r:id="rId7"/>
    <p:sldId id="1962" r:id="rId8"/>
    <p:sldId id="1961" r:id="rId9"/>
    <p:sldId id="1820" r:id="rId10"/>
    <p:sldId id="1821" r:id="rId11"/>
    <p:sldId id="1968" r:id="rId12"/>
    <p:sldId id="1969" r:id="rId13"/>
    <p:sldId id="1826" r:id="rId14"/>
    <p:sldId id="1831" r:id="rId15"/>
    <p:sldId id="1832" r:id="rId16"/>
    <p:sldId id="1980" r:id="rId17"/>
    <p:sldId id="1981" r:id="rId18"/>
    <p:sldId id="1982" r:id="rId19"/>
    <p:sldId id="1983" r:id="rId20"/>
    <p:sldId id="1984" r:id="rId21"/>
    <p:sldId id="1922" r:id="rId22"/>
    <p:sldId id="1985" r:id="rId23"/>
    <p:sldId id="1927" r:id="rId24"/>
    <p:sldId id="1924" r:id="rId25"/>
    <p:sldId id="1986" r:id="rId26"/>
    <p:sldId id="1925" r:id="rId27"/>
    <p:sldId id="1988" r:id="rId28"/>
    <p:sldId id="1990" r:id="rId29"/>
    <p:sldId id="1989" r:id="rId30"/>
    <p:sldId id="1987" r:id="rId31"/>
    <p:sldId id="2004" r:id="rId32"/>
    <p:sldId id="1841" r:id="rId33"/>
    <p:sldId id="1928" r:id="rId34"/>
    <p:sldId id="1929" r:id="rId35"/>
    <p:sldId id="1856" r:id="rId36"/>
    <p:sldId id="1931" r:id="rId37"/>
    <p:sldId id="1991" r:id="rId38"/>
    <p:sldId id="1992" r:id="rId39"/>
  </p:sldIdLst>
  <p:sldSz cx="12190413" cy="6859588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  <a:srgbClr val="1481E2"/>
    <a:srgbClr val="044491"/>
    <a:srgbClr val="EAE8ED"/>
    <a:srgbClr val="FFFFFF"/>
    <a:srgbClr val="FFD966"/>
    <a:srgbClr val="EEEFF3"/>
    <a:srgbClr val="9DC3E6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5107" autoAdjust="0"/>
  </p:normalViewPr>
  <p:slideViewPr>
    <p:cSldViewPr>
      <p:cViewPr varScale="1">
        <p:scale>
          <a:sx n="86" d="100"/>
          <a:sy n="86" d="100"/>
        </p:scale>
        <p:origin x="562" y="130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1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09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0807B09-F3B6-4E1C-B76C-0E5EC6B1B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852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0807B09-F3B6-4E1C-B76C-0E5EC6B1B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3789834"/>
            <a:ext cx="12190413" cy="306975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278235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0807B09-F3B6-4E1C-B76C-0E5EC6B1B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57891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0807B09-F3B6-4E1C-B76C-0E5EC6B1B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4509914"/>
            <a:ext cx="12190413" cy="234967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848866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0807B09-F3B6-4E1C-B76C-0E5EC6B1B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4869954"/>
            <a:ext cx="12190413" cy="198963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352146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0807B09-F3B6-4E1C-B76C-0E5EC6B1B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5229994"/>
            <a:ext cx="12190413" cy="162959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371644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0807B09-F3B6-4E1C-B76C-0E5EC6B1B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5590034"/>
            <a:ext cx="12190413" cy="126955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16216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0807B09-F3B6-4E1C-B76C-0E5EC6B1B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5950074"/>
            <a:ext cx="12190413" cy="90951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808346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0807B09-F3B6-4E1C-B76C-0E5EC6B1B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8331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08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0807B09-F3B6-4E1C-B76C-0E5EC6B1B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408566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0807B09-F3B6-4E1C-B76C-0E5EC6B1B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1269554"/>
            <a:ext cx="12190413" cy="559003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70424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0807B09-F3B6-4E1C-B76C-0E5EC6B1B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1629594"/>
            <a:ext cx="12190413" cy="522999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73308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0807B09-F3B6-4E1C-B76C-0E5EC6B1B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1989634"/>
            <a:ext cx="12190413" cy="486995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64879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0807B09-F3B6-4E1C-B76C-0E5EC6B1B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2349674"/>
            <a:ext cx="12190413" cy="450991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72816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0807B09-F3B6-4E1C-B76C-0E5EC6B1B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2709714"/>
            <a:ext cx="12190413" cy="414987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29652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0807B09-F3B6-4E1C-B76C-0E5EC6B1B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3069754"/>
            <a:ext cx="12190413" cy="378983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72537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0807B09-F3B6-4E1C-B76C-0E5EC6B1B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3429794"/>
            <a:ext cx="12190413" cy="342979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5951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0807B09-F3B6-4E1C-B76C-0E5EC6B1B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0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97" r:id="rId2"/>
    <p:sldLayoutId id="2147483705" r:id="rId3"/>
    <p:sldLayoutId id="2147483707" r:id="rId4"/>
    <p:sldLayoutId id="2147483698" r:id="rId5"/>
    <p:sldLayoutId id="2147483706" r:id="rId6"/>
    <p:sldLayoutId id="2147483692" r:id="rId7"/>
    <p:sldLayoutId id="2147483701" r:id="rId8"/>
    <p:sldLayoutId id="2147483693" r:id="rId9"/>
    <p:sldLayoutId id="2147483702" r:id="rId10"/>
    <p:sldLayoutId id="2147483694" r:id="rId11"/>
    <p:sldLayoutId id="2147483704" r:id="rId12"/>
    <p:sldLayoutId id="2147483695" r:id="rId13"/>
    <p:sldLayoutId id="2147483703" r:id="rId14"/>
    <p:sldLayoutId id="2147483696" r:id="rId15"/>
    <p:sldLayoutId id="2147483699" r:id="rId16"/>
    <p:sldLayoutId id="2147483674" r:id="rId17"/>
    <p:sldLayoutId id="2147483691" r:id="rId18"/>
  </p:sldLayoutIdLst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tiff"/><Relationship Id="rId5" Type="http://schemas.openxmlformats.org/officeDocument/2006/relationships/slide" Target="slide2.xml"/><Relationship Id="rId4" Type="http://schemas.openxmlformats.org/officeDocument/2006/relationships/slide" Target="slide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Word_Document2.docx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package" Target="../embeddings/Microsoft_Word_Document3.docx"/><Relationship Id="rId7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Word_Document4.docx"/><Relationship Id="rId4" Type="http://schemas.openxmlformats.org/officeDocument/2006/relationships/image" Target="../media/image15.emf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0.docx"/><Relationship Id="rId3" Type="http://schemas.openxmlformats.org/officeDocument/2006/relationships/image" Target="../media/image27.png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Word_Document9.docx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Document8.docx"/><Relationship Id="rId9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slide" Target="slide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" Target="slide13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emf"/><Relationship Id="rId5" Type="http://schemas.openxmlformats.org/officeDocument/2006/relationships/package" Target="../embeddings/Microsoft_Word_Document12.docx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package" Target="../embeddings/Microsoft_Word_Document15.docx"/><Relationship Id="rId3" Type="http://schemas.openxmlformats.org/officeDocument/2006/relationships/tags" Target="../tags/tag4.xml"/><Relationship Id="rId7" Type="http://schemas.openxmlformats.org/officeDocument/2006/relationships/image" Target="../media/image40.png"/><Relationship Id="rId12" Type="http://schemas.openxmlformats.org/officeDocument/2006/relationships/image" Target="../media/image36.emf"/><Relationship Id="rId2" Type="http://schemas.openxmlformats.org/officeDocument/2006/relationships/tags" Target="../tags/tag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png"/><Relationship Id="rId11" Type="http://schemas.openxmlformats.org/officeDocument/2006/relationships/package" Target="../embeddings/Microsoft_Word_Document14.docx"/><Relationship Id="rId5" Type="http://schemas.openxmlformats.org/officeDocument/2006/relationships/image" Target="../media/image38.png"/><Relationship Id="rId10" Type="http://schemas.openxmlformats.org/officeDocument/2006/relationships/image" Target="../media/image35.emf"/><Relationship Id="rId4" Type="http://schemas.openxmlformats.org/officeDocument/2006/relationships/slideLayout" Target="../slideLayouts/slideLayout1.xml"/><Relationship Id="rId9" Type="http://schemas.openxmlformats.org/officeDocument/2006/relationships/package" Target="../embeddings/Microsoft_Word_Document13.docx"/><Relationship Id="rId14" Type="http://schemas.openxmlformats.org/officeDocument/2006/relationships/image" Target="../media/image37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7.docx"/><Relationship Id="rId3" Type="http://schemas.openxmlformats.org/officeDocument/2006/relationships/image" Target="../media/image44.png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package" Target="../embeddings/Microsoft_Word_Document16.docx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43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tif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package" Target="../embeddings/Microsoft_Word_Document19.docx"/><Relationship Id="rId5" Type="http://schemas.openxmlformats.org/officeDocument/2006/relationships/image" Target="../media/image51.emf"/><Relationship Id="rId4" Type="http://schemas.openxmlformats.org/officeDocument/2006/relationships/package" Target="../embeddings/Microsoft_Word_Document18.docx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" Target="slide3.xml"/><Relationship Id="rId7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" Target="slide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E06BD271-C75C-4F7F-9409-8196C0EB7739}"/>
              </a:ext>
            </a:extLst>
          </p:cNvPr>
          <p:cNvSpPr/>
          <p:nvPr/>
        </p:nvSpPr>
        <p:spPr>
          <a:xfrm>
            <a:off x="10629073" y="764704"/>
            <a:ext cx="1371583" cy="835275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sz="1800" kern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1" name="任意多边形 2">
            <a:extLst>
              <a:ext uri="{FF2B5EF4-FFF2-40B4-BE49-F238E27FC236}">
                <a16:creationId xmlns:a16="http://schemas.microsoft.com/office/drawing/2014/main" id="{F0E80E6A-5DC5-EE4D-82BC-60E4288B6A1E}"/>
              </a:ext>
            </a:extLst>
          </p:cNvPr>
          <p:cNvSpPr/>
          <p:nvPr/>
        </p:nvSpPr>
        <p:spPr>
          <a:xfrm rot="5400000" flipV="1">
            <a:off x="724693" y="-405898"/>
            <a:ext cx="2892155" cy="3672407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  <a:gd name="connsiteX0" fmla="*/ 0 w 3538922"/>
              <a:gd name="connsiteY0" fmla="*/ 0 h 4343400"/>
              <a:gd name="connsiteX1" fmla="*/ 3538922 w 3538922"/>
              <a:gd name="connsiteY1" fmla="*/ 3543442 h 4343400"/>
              <a:gd name="connsiteX2" fmla="*/ 3486149 w 3538922"/>
              <a:gd name="connsiteY2" fmla="*/ 4343400 h 4343400"/>
              <a:gd name="connsiteX3" fmla="*/ 0 w 3538922"/>
              <a:gd name="connsiteY3" fmla="*/ 857251 h 4343400"/>
              <a:gd name="connsiteX4" fmla="*/ 0 w 3538922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922" h="4343400">
                <a:moveTo>
                  <a:pt x="0" y="0"/>
                </a:moveTo>
                <a:lnTo>
                  <a:pt x="3538922" y="3543442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rgbClr val="00347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4800">
              <a:solidFill>
                <a:prstClr val="white"/>
              </a:solidFill>
              <a:latin typeface="迷你简菱心" panose="02010609000101010101" pitchFamily="49" charset="-122"/>
              <a:ea typeface="迷你简菱心" panose="02010609000101010101" pitchFamily="49" charset="-122"/>
            </a:endParaRPr>
          </a:p>
        </p:txBody>
      </p:sp>
      <p:sp>
        <p:nvSpPr>
          <p:cNvPr id="17" name="直角三角形 16">
            <a:extLst>
              <a:ext uri="{FF2B5EF4-FFF2-40B4-BE49-F238E27FC236}">
                <a16:creationId xmlns:a16="http://schemas.microsoft.com/office/drawing/2014/main" id="{02501ABB-B50A-9642-B0FB-5D322B142162}"/>
              </a:ext>
            </a:extLst>
          </p:cNvPr>
          <p:cNvSpPr/>
          <p:nvPr/>
        </p:nvSpPr>
        <p:spPr>
          <a:xfrm>
            <a:off x="0" y="-73198"/>
            <a:ext cx="6880485" cy="6932785"/>
          </a:xfrm>
          <a:prstGeom prst="rtTriangle">
            <a:avLst/>
          </a:prstGeom>
          <a:blipFill dpi="0" rotWithShape="1">
            <a:blip r:embed="rId2">
              <a:alphaModFix amt="60000"/>
            </a:blip>
            <a:srcRect/>
            <a:stretch>
              <a:fillRect l="-50700" t="1000" r="-2286" b="-5200"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4800">
              <a:solidFill>
                <a:prstClr val="white"/>
              </a:solidFill>
              <a:latin typeface="迷你简菱心" panose="02010609000101010101" pitchFamily="49" charset="-122"/>
              <a:ea typeface="迷你简菱心" panose="0201060900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E76CD41-BF5C-EA4C-A184-F794300C8D31}"/>
              </a:ext>
            </a:extLst>
          </p:cNvPr>
          <p:cNvSpPr txBox="1"/>
          <p:nvPr/>
        </p:nvSpPr>
        <p:spPr>
          <a:xfrm>
            <a:off x="5159102" y="2772451"/>
            <a:ext cx="6730432" cy="700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  <a:tabLst>
                <a:tab pos="2250440" algn="l"/>
              </a:tabLst>
            </a:pPr>
            <a:r>
              <a:rPr lang="zh-CN" altLang="zh-CN" sz="3600" b="1" dirty="0">
                <a:solidFill>
                  <a:srgbClr val="0444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r>
              <a:rPr lang="en-US" altLang="zh-CN" sz="3600" b="1" dirty="0">
                <a:solidFill>
                  <a:srgbClr val="0444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3600" b="1" dirty="0">
                <a:solidFill>
                  <a:srgbClr val="0444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电学实验与创新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C35A84C-1A16-BF4B-BC0C-18174FC593C8}"/>
              </a:ext>
            </a:extLst>
          </p:cNvPr>
          <p:cNvSpPr/>
          <p:nvPr/>
        </p:nvSpPr>
        <p:spPr>
          <a:xfrm>
            <a:off x="5159102" y="2205658"/>
            <a:ext cx="6624735" cy="464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第一部分　</a:t>
            </a:r>
            <a:r>
              <a:rPr lang="zh-CN" altLang="zh-CN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专题八　实验技能与创新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24DB8A7-6311-4B55-8648-EE66F71661DB}"/>
              </a:ext>
            </a:extLst>
          </p:cNvPr>
          <p:cNvSpPr txBox="1"/>
          <p:nvPr/>
        </p:nvSpPr>
        <p:spPr>
          <a:xfrm>
            <a:off x="6871898" y="3912428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5">
                    <a:lumMod val="50000"/>
                  </a:schemeClr>
                </a:solidFill>
              </a:rPr>
              <a:t>沈惠梁</a:t>
            </a:r>
          </a:p>
        </p:txBody>
      </p:sp>
    </p:spTree>
    <p:extLst>
      <p:ext uri="{BB962C8B-B14F-4D97-AF65-F5344CB8AC3E}">
        <p14:creationId xmlns:p14="http://schemas.microsoft.com/office/powerpoint/2010/main" val="36171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0253" y="357833"/>
            <a:ext cx="11409907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实物连线的基本方法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先图后物、由正到负；先串后并，先主后次；接线到位、不可交叉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分析各元件的连接方式和控制电路的方式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画出实验电路图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画线连接各元件，一般先从电源正极开始，到开关再到滑动变阻器等，按顺序以单线连接的方式将干路中要串联的元件依次串联起来，然后再将要并联的元件并联到电路中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电压表应并联在电路中，电流表应串联在电路中，且电流应由</a:t>
            </a:r>
            <a:r>
              <a:rPr lang="en-US" altLang="zh-CN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接线柱流入、</a:t>
            </a:r>
            <a:endParaRPr lang="en-US" altLang="zh-CN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接线柱流出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5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(5)</a:t>
            </a:r>
            <a:r>
              <a:rPr lang="zh-CN" altLang="zh-CN" kern="100" spc="5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滑动变阻器的触头位置应保证电路中用电器的安全，即保证电路中流过的电流</a:t>
            </a:r>
            <a:endParaRPr lang="en-US" altLang="zh-CN" kern="100" spc="5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或加在用电器两端的电压</a:t>
            </a:r>
            <a:r>
              <a:rPr lang="en-US" altLang="zh-CN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6" name="矩形 5"/>
          <p:cNvSpPr/>
          <p:nvPr/>
        </p:nvSpPr>
        <p:spPr>
          <a:xfrm>
            <a:off x="9131155" y="427484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7632" y="4775662"/>
            <a:ext cx="492443" cy="4977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tabLst>
                <a:tab pos="2250440" algn="l"/>
              </a:tabLst>
            </a:pP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负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1887" y="591616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最小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27054" y="590438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最小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41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0253" y="1317884"/>
            <a:ext cx="11409907" cy="11310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测量电路的选择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en-US" altLang="zh-CN" i="1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latin typeface="宋体" panose="02010600030101010101" pitchFamily="2" charset="-122"/>
                <a:ea typeface="MS Gothic" panose="020B0609070205080204" pitchFamily="49" charset="-128"/>
                <a:cs typeface="MS Gothic" panose="020B0609070205080204" pitchFamily="49" charset="-128"/>
              </a:rPr>
              <a:t>≫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时用电流表的</a:t>
            </a:r>
            <a:r>
              <a:rPr lang="en-US" altLang="zh-CN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，如图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9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甲，当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en-US" altLang="zh-CN" i="1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latin typeface="宋体" panose="02010600030101010101" pitchFamily="2" charset="-122"/>
                <a:ea typeface="MS Gothic" panose="020B0609070205080204" pitchFamily="49" charset="-128"/>
                <a:cs typeface="MS Gothic" panose="020B0609070205080204" pitchFamily="49" charset="-128"/>
              </a:rPr>
              <a:t>≪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时用电流表的</a:t>
            </a:r>
            <a:r>
              <a:rPr lang="en-US" altLang="zh-CN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，如图乙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220125" y="1923061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外接法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37570" name="Picture 2" descr="8-5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599" y="2812462"/>
            <a:ext cx="5697214" cy="13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474343" y="192869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内接法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70445" y="4221698"/>
            <a:ext cx="647934" cy="576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9</a:t>
            </a:r>
            <a:endParaRPr lang="zh-CN" altLang="zh-CN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95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3203" y="333450"/>
            <a:ext cx="11524006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控制电路的选择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当被测电阻的阻值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en-US" altLang="zh-CN" i="1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远大于滑动变阻器的总电阻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时，须用</a:t>
            </a:r>
            <a:r>
              <a:rPr lang="en-US" altLang="zh-CN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di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当要求被测电阻上的电压或电流变化范围较大，且从零开始连续可调时，须用</a:t>
            </a:r>
            <a:endParaRPr lang="en-US" altLang="zh-CN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当被测电阻的阻值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en-US" altLang="zh-CN" i="1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小于滑动变阻器的总电阻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或相差不多，并且电压表、电流表示数变化不要求从零调节时，可采用</a:t>
            </a:r>
            <a:r>
              <a:rPr lang="en-US" altLang="zh-CN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接法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两种电路均可使用的情况下，应优先采用</a:t>
            </a:r>
            <a:r>
              <a:rPr lang="en-US" altLang="zh-CN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接法，因为</a:t>
            </a:r>
            <a:r>
              <a:rPr lang="en-US" altLang="zh-CN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接法消耗功率较小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滑动变阻器的选择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当采用分压式接法时，一般应选用最大阻值较小，而额定电流较大的滑动变阻器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当采用限流式接法时，一般应选用最大阻值比待测电阻稍大或差不多的滑动变阻器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5" name="矩形 4"/>
          <p:cNvSpPr/>
          <p:nvPr/>
        </p:nvSpPr>
        <p:spPr>
          <a:xfrm>
            <a:off x="8524428" y="945526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分压式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7748" y="2044696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分压式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03118" y="3138831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限流式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239222" y="368183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限流式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831510" y="3689123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限流式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7" name="返回" descr="C:\Users\Administrator\Desktop\新建文件夹\返回.t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6459538"/>
            <a:ext cx="8620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15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E432FFCE-4389-2646-985A-4D6F99014EC4}"/>
              </a:ext>
            </a:extLst>
          </p:cNvPr>
          <p:cNvSpPr/>
          <p:nvPr/>
        </p:nvSpPr>
        <p:spPr>
          <a:xfrm>
            <a:off x="4748712" y="1795953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4790650 w 5364088"/>
              <a:gd name="connsiteY2" fmla="*/ 1136623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4759654 w 5364088"/>
              <a:gd name="connsiteY2" fmla="*/ 1136623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" fmla="*/ 0 w 5364088"/>
              <a:gd name="connsiteY0" fmla="*/ 12700 h 1164822"/>
              <a:gd name="connsiteX1" fmla="*/ 5364088 w 5364088"/>
              <a:gd name="connsiteY1" fmla="*/ 0 h 1164822"/>
              <a:gd name="connsiteX2" fmla="*/ 4759654 w 5364088"/>
              <a:gd name="connsiteY2" fmla="*/ 1149323 h 1164822"/>
              <a:gd name="connsiteX3" fmla="*/ 0 w 5364088"/>
              <a:gd name="connsiteY3" fmla="*/ 1164822 h 1164822"/>
              <a:gd name="connsiteX4" fmla="*/ 0 w 5364088"/>
              <a:gd name="connsiteY4" fmla="*/ 12700 h 11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262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2">
            <a:extLst>
              <a:ext uri="{FF2B5EF4-FFF2-40B4-BE49-F238E27FC236}">
                <a16:creationId xmlns:a16="http://schemas.microsoft.com/office/drawing/2014/main" id="{998B2F9E-64AD-0747-AE9F-271A3B704DD5}"/>
              </a:ext>
            </a:extLst>
          </p:cNvPr>
          <p:cNvSpPr/>
          <p:nvPr/>
        </p:nvSpPr>
        <p:spPr>
          <a:xfrm>
            <a:off x="693580" y="887650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4790650 w 5364088"/>
              <a:gd name="connsiteY2" fmla="*/ 1136623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4759654 w 5364088"/>
              <a:gd name="connsiteY2" fmla="*/ 1136623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rgbClr val="04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33">
            <a:extLst>
              <a:ext uri="{FF2B5EF4-FFF2-40B4-BE49-F238E27FC236}">
                <a16:creationId xmlns:a16="http://schemas.microsoft.com/office/drawing/2014/main" id="{D52FB6C0-BC87-7F4D-A9B3-A6A78FE44DDB}"/>
              </a:ext>
            </a:extLst>
          </p:cNvPr>
          <p:cNvSpPr txBox="1"/>
          <p:nvPr/>
        </p:nvSpPr>
        <p:spPr>
          <a:xfrm>
            <a:off x="3717916" y="1228373"/>
            <a:ext cx="4093935" cy="61170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37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能力提升</a:t>
            </a:r>
          </a:p>
        </p:txBody>
      </p:sp>
      <p:cxnSp>
        <p:nvCxnSpPr>
          <p:cNvPr id="12" name="直接连接符 10">
            <a:extLst>
              <a:ext uri="{FF2B5EF4-FFF2-40B4-BE49-F238E27FC236}">
                <a16:creationId xmlns:a16="http://schemas.microsoft.com/office/drawing/2014/main" id="{C88ABB95-7C03-9A4E-B63F-69946B1DF492}"/>
              </a:ext>
            </a:extLst>
          </p:cNvPr>
          <p:cNvCxnSpPr/>
          <p:nvPr/>
        </p:nvCxnSpPr>
        <p:spPr>
          <a:xfrm>
            <a:off x="3831181" y="1920278"/>
            <a:ext cx="33869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C6625F5-F50B-8D4A-A33C-1ED69CC1F2E9}"/>
              </a:ext>
            </a:extLst>
          </p:cNvPr>
          <p:cNvGrpSpPr/>
          <p:nvPr/>
        </p:nvGrpSpPr>
        <p:grpSpPr>
          <a:xfrm>
            <a:off x="3821215" y="2059237"/>
            <a:ext cx="1854994" cy="286232"/>
            <a:chOff x="6560698" y="3150247"/>
            <a:chExt cx="2473385" cy="381069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B0272A81-0997-124F-9558-446169ED26E7}"/>
                </a:ext>
              </a:extLst>
            </p:cNvPr>
            <p:cNvSpPr/>
            <p:nvPr/>
          </p:nvSpPr>
          <p:spPr>
            <a:xfrm>
              <a:off x="6560698" y="3230381"/>
              <a:ext cx="239842" cy="2398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noProof="1">
                <a:solidFill>
                  <a:prstClr val="white"/>
                </a:solidFill>
              </a:endParaRPr>
            </a:p>
          </p:txBody>
        </p:sp>
        <p:sp>
          <p:nvSpPr>
            <p:cNvPr id="15" name="文本框 46">
              <a:extLst>
                <a:ext uri="{FF2B5EF4-FFF2-40B4-BE49-F238E27FC236}">
                  <a16:creationId xmlns:a16="http://schemas.microsoft.com/office/drawing/2014/main" id="{6C98A325-9D3B-704A-8D08-28CF646585E7}"/>
                </a:ext>
              </a:extLst>
            </p:cNvPr>
            <p:cNvSpPr txBox="1"/>
            <p:nvPr/>
          </p:nvSpPr>
          <p:spPr>
            <a:xfrm>
              <a:off x="6805535" y="3150247"/>
              <a:ext cx="2228548" cy="3810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20000"/>
                </a:lnSpc>
                <a:spcAft>
                  <a:spcPts val="600"/>
                </a:spcAft>
              </a:pPr>
              <a:r>
                <a:rPr lang="zh-CN" altLang="en-US" sz="10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精讲</a:t>
              </a:r>
              <a:r>
                <a:rPr lang="zh-CN" altLang="en-US" sz="10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精练    重点</a:t>
              </a:r>
              <a:r>
                <a:rPr lang="zh-CN" altLang="en-US" sz="10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突破</a:t>
              </a:r>
            </a:p>
          </p:txBody>
        </p:sp>
      </p:grpSp>
      <p:sp>
        <p:nvSpPr>
          <p:cNvPr id="16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>
            <a:extLst>
              <a:ext uri="{FF2B5EF4-FFF2-40B4-BE49-F238E27FC236}">
                <a16:creationId xmlns:a16="http://schemas.microsoft.com/office/drawing/2014/main" id="{FD7B9C96-81FA-3B47-B0AF-C3DFE5678E39}"/>
              </a:ext>
            </a:extLst>
          </p:cNvPr>
          <p:cNvSpPr txBox="1"/>
          <p:nvPr/>
        </p:nvSpPr>
        <p:spPr>
          <a:xfrm>
            <a:off x="8128127" y="1840079"/>
            <a:ext cx="12298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6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29">
            <a:extLst>
              <a:ext uri="{FF2B5EF4-FFF2-40B4-BE49-F238E27FC236}">
                <a16:creationId xmlns:a16="http://schemas.microsoft.com/office/drawing/2014/main" id="{1946F89F-2E35-E14C-BCA3-D7AC1DE74048}"/>
              </a:ext>
            </a:extLst>
          </p:cNvPr>
          <p:cNvCxnSpPr>
            <a:cxnSpLocks/>
          </p:cNvCxnSpPr>
          <p:nvPr/>
        </p:nvCxnSpPr>
        <p:spPr>
          <a:xfrm flipH="1">
            <a:off x="8900160" y="13263"/>
            <a:ext cx="821484" cy="1528154"/>
          </a:xfrm>
          <a:prstGeom prst="line">
            <a:avLst/>
          </a:prstGeom>
          <a:ln>
            <a:solidFill>
              <a:srgbClr val="262F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30">
            <a:extLst>
              <a:ext uri="{FF2B5EF4-FFF2-40B4-BE49-F238E27FC236}">
                <a16:creationId xmlns:a16="http://schemas.microsoft.com/office/drawing/2014/main" id="{1D41A43A-60FA-E64C-9FFB-3EBE544CEB08}"/>
              </a:ext>
            </a:extLst>
          </p:cNvPr>
          <p:cNvCxnSpPr>
            <a:cxnSpLocks/>
          </p:cNvCxnSpPr>
          <p:nvPr/>
        </p:nvCxnSpPr>
        <p:spPr>
          <a:xfrm flipH="1">
            <a:off x="9047534" y="992560"/>
            <a:ext cx="1930331" cy="3661370"/>
          </a:xfrm>
          <a:prstGeom prst="line">
            <a:avLst/>
          </a:prstGeom>
          <a:ln>
            <a:solidFill>
              <a:srgbClr val="0444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35">
            <a:hlinkClick r:id="rId2" action="ppaction://hlinksldjump"/>
            <a:extLst>
              <a:ext uri="{FF2B5EF4-FFF2-40B4-BE49-F238E27FC236}">
                <a16:creationId xmlns:a16="http://schemas.microsoft.com/office/drawing/2014/main" id="{02ADB7EC-B0C3-AF4F-B8D4-9F4BD600FF9F}"/>
              </a:ext>
            </a:extLst>
          </p:cNvPr>
          <p:cNvSpPr txBox="1"/>
          <p:nvPr/>
        </p:nvSpPr>
        <p:spPr>
          <a:xfrm>
            <a:off x="1198662" y="3573810"/>
            <a:ext cx="5616624" cy="534826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/>
          <a:p>
            <a:r>
              <a:rPr lang="zh-CN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高考题型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1   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电学基本仪器的使用与读数</a:t>
            </a:r>
            <a:endParaRPr lang="zh-CN" altLang="zh-CN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3" name="TextBox 35">
            <a:hlinkClick r:id="rId3" action="ppaction://hlinksldjump"/>
            <a:extLst>
              <a:ext uri="{FF2B5EF4-FFF2-40B4-BE49-F238E27FC236}">
                <a16:creationId xmlns:a16="http://schemas.microsoft.com/office/drawing/2014/main" id="{02ADB7EC-B0C3-AF4F-B8D4-9F4BD600FF9F}"/>
              </a:ext>
            </a:extLst>
          </p:cNvPr>
          <p:cNvSpPr txBox="1"/>
          <p:nvPr/>
        </p:nvSpPr>
        <p:spPr>
          <a:xfrm>
            <a:off x="1198662" y="4237267"/>
            <a:ext cx="5328592" cy="534826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/>
          <a:p>
            <a:r>
              <a:rPr lang="zh-CN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高考题型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2   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以测电阻为核心的实验</a:t>
            </a:r>
            <a:endParaRPr lang="zh-CN" altLang="zh-CN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4" name="TextBox 35">
            <a:hlinkClick r:id="rId4" action="ppaction://hlinksldjump"/>
            <a:extLst>
              <a:ext uri="{FF2B5EF4-FFF2-40B4-BE49-F238E27FC236}">
                <a16:creationId xmlns:a16="http://schemas.microsoft.com/office/drawing/2014/main" id="{02ADB7EC-B0C3-AF4F-B8D4-9F4BD600FF9F}"/>
              </a:ext>
            </a:extLst>
          </p:cNvPr>
          <p:cNvSpPr txBox="1"/>
          <p:nvPr/>
        </p:nvSpPr>
        <p:spPr>
          <a:xfrm>
            <a:off x="1198662" y="4900724"/>
            <a:ext cx="5184576" cy="534826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/>
          <a:p>
            <a:r>
              <a:rPr lang="zh-CN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高考题型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3   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以测电动势为核心的实验</a:t>
            </a:r>
            <a:endParaRPr lang="zh-CN" altLang="zh-CN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9" name="返回" descr="C:\Users\Administrator\Desktop\新建文件夹\返回.t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6459538"/>
            <a:ext cx="8620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35">
            <a:hlinkClick r:id="" action="ppaction://noaction"/>
            <a:extLst>
              <a:ext uri="{FF2B5EF4-FFF2-40B4-BE49-F238E27FC236}">
                <a16:creationId xmlns:a16="http://schemas.microsoft.com/office/drawing/2014/main" id="{02ADB7EC-B0C3-AF4F-B8D4-9F4BD600FF9F}"/>
              </a:ext>
            </a:extLst>
          </p:cNvPr>
          <p:cNvSpPr txBox="1"/>
          <p:nvPr/>
        </p:nvSpPr>
        <p:spPr>
          <a:xfrm>
            <a:off x="1198662" y="5548796"/>
            <a:ext cx="4392488" cy="534826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/>
          <a:p>
            <a:r>
              <a:rPr lang="zh-CN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高考题型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4   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电学创新拓展实验</a:t>
            </a:r>
            <a:endParaRPr lang="zh-CN" altLang="zh-CN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4126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Entry_1"/>
          <p:cNvSpPr/>
          <p:nvPr>
            <p:custDataLst>
              <p:tags r:id="rId1"/>
            </p:custDataLst>
          </p:nvPr>
        </p:nvSpPr>
        <p:spPr>
          <a:xfrm>
            <a:off x="0" y="302155"/>
            <a:ext cx="12190413" cy="50400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9050" cap="sq" cmpd="sng" algn="ctr">
            <a:solidFill>
              <a:srgbClr val="0070C0"/>
            </a:solidFill>
            <a:prstDash val="solid"/>
            <a:bevel/>
          </a:ln>
          <a:effectLst/>
        </p:spPr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130000"/>
              </a:lnSpc>
              <a:defRPr/>
            </a:pPr>
            <a:endParaRPr lang="zh-CN" altLang="en-US" sz="2000" kern="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标题 5"/>
          <p:cNvSpPr txBox="1">
            <a:spLocks/>
          </p:cNvSpPr>
          <p:nvPr/>
        </p:nvSpPr>
        <p:spPr>
          <a:xfrm>
            <a:off x="622598" y="274339"/>
            <a:ext cx="5760640" cy="531816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zh-CN" altLang="zh-CN" sz="24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高考题型</a:t>
            </a: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2    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以测电阻为核心的实验</a:t>
            </a:r>
            <a:endParaRPr lang="zh-CN" altLang="zh-CN" sz="24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MH_Number_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261442"/>
            <a:ext cx="550590" cy="504000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  <a:solidFill>
            <a:srgbClr val="4F81BD"/>
          </a:solidFill>
          <a:ln w="12700">
            <a:solidFill>
              <a:srgbClr val="4F81BD"/>
            </a:solidFill>
            <a:miter lim="800000"/>
            <a:headEnd/>
            <a:tailEnd/>
          </a:ln>
        </p:spPr>
        <p:txBody>
          <a:bodyPr wrap="square" lIns="0" tIns="0" rIns="72000" bIns="0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  <a:defRPr/>
            </a:pPr>
            <a:endParaRPr lang="zh-CN" altLang="en-US" sz="2000" kern="0" dirty="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466864" y="309865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kern="100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</a:t>
            </a:r>
            <a:r>
              <a:rPr lang="zh-CN" altLang="zh-CN" sz="2000" kern="100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</a:t>
            </a:r>
            <a:r>
              <a:rPr lang="en-US" altLang="zh-CN" sz="2000" kern="100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zh-CN" sz="2000" kern="100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2000" kern="100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2000" kern="100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</a:t>
            </a:r>
          </a:p>
        </p:txBody>
      </p:sp>
      <p:sp>
        <p:nvSpPr>
          <p:cNvPr id="8" name="矩形 7"/>
          <p:cNvSpPr/>
          <p:nvPr/>
        </p:nvSpPr>
        <p:spPr>
          <a:xfrm>
            <a:off x="423003" y="1053530"/>
            <a:ext cx="11344407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最常用的测量电阻方法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伏安法：有电压表、电流表且电表量程恰当时选择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伏安法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安安法：电压表不能用或没有电压表的情形下，若知道电流表内阻，可以将电流表当作电压表使用，即选择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安安法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伏伏法：电流表不能用或没有电流表的情况下，若知道电压表内阻，可以将电压表当作电流表使用，即选择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伏伏法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伏安加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法：在运用伏安法测电阻时，由于电压表或电流表的量程太小或太大，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为了满足安全、精确的要求，需加保护电阻，</a:t>
            </a:r>
            <a:r>
              <a:rPr lang="en-US" altLang="zh-CN" kern="100" spc="-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伏安加</a:t>
            </a:r>
            <a:r>
              <a:rPr lang="en-US" altLang="zh-CN" i="1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法</a:t>
            </a:r>
            <a:r>
              <a:rPr lang="en-US" altLang="zh-CN" kern="100" spc="-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又叫做</a:t>
            </a:r>
            <a:r>
              <a:rPr lang="en-US" altLang="zh-CN" kern="100" spc="-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加保护电阻法</a:t>
            </a:r>
            <a:r>
              <a:rPr lang="en-US" altLang="zh-CN" kern="100" spc="-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”.</a:t>
            </a:r>
            <a:endParaRPr lang="zh-CN" altLang="zh-CN" kern="100" spc="-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注意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：电表的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三用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：如果知道电表的内阻，电流表、电压表就既可以测电流，也可以测电压，还可以作为定值电阻来用，即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一表三用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979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66281" y="428267"/>
            <a:ext cx="11457851" cy="55938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(2019·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南通泰扬徐淮宿连七市二模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描绘某电学元件伏安特性曲线，提供实验器材如下：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待测元件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额定电压为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 V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，额定功率为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2.5 W)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电流表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A(0.6 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，内阻约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0.5 Ω)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电压表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V(3 V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，内阻约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kΩ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电阻箱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9 999 Ω)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E.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滑动变阻器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 Ω)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滑动变阻器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kΩ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G.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(6 V)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开关，导线若干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95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66281" y="428267"/>
            <a:ext cx="11457851" cy="11618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为扩大电压表量程，首先采用如图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16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甲所示电路测定电压表内阻，实验操作过程如下：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51906" name="Picture 2" descr="8-6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2" y="2657390"/>
            <a:ext cx="4720817" cy="16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07" name="Picture 3" descr="8-6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623" y="1590099"/>
            <a:ext cx="5327159" cy="275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695096" y="4509914"/>
            <a:ext cx="800220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16</a:t>
            </a:r>
            <a:endParaRPr lang="zh-CN" altLang="zh-CN" b="1" kern="100" dirty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8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66281" y="428267"/>
            <a:ext cx="11457851" cy="28930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根据图甲电路，正确操作，完成了实验电路连接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闭合开关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，调节变阻器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的滑片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至某一位置，然后调节电阻箱，读出此时电阻箱阻值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及对应电压表示数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U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保持滑片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位置不变，改变电阻箱阻值，读出多组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U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为纵轴，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为横轴，作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图线如图乙所示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743596"/>
              </p:ext>
            </p:extLst>
          </p:nvPr>
        </p:nvGraphicFramePr>
        <p:xfrm>
          <a:off x="1198662" y="2583260"/>
          <a:ext cx="6921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60" name="文档" r:id="rId3" imgW="692521" imgH="792181" progId="Word.Document.12">
                  <p:embed/>
                </p:oleObj>
              </mc:Choice>
              <mc:Fallback>
                <p:oleObj name="文档" r:id="rId3" imgW="692521" imgH="7921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8662" y="2583260"/>
                        <a:ext cx="69215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404961"/>
              </p:ext>
            </p:extLst>
          </p:nvPr>
        </p:nvGraphicFramePr>
        <p:xfrm>
          <a:off x="4467597" y="2583260"/>
          <a:ext cx="6921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61" name="文档" r:id="rId5" imgW="692521" imgH="792181" progId="Word.Document.12">
                  <p:embed/>
                </p:oleObj>
              </mc:Choice>
              <mc:Fallback>
                <p:oleObj name="文档" r:id="rId5" imgW="692521" imgH="7921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67597" y="2583260"/>
                        <a:ext cx="69215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366281" y="3284761"/>
            <a:ext cx="7374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实验中滑动变阻器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应选择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填写器材前序号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98988" y="3398813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E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66281" y="4627796"/>
            <a:ext cx="113455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本实验中要保持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接入电路的阻值不变，无论怎样调节电阻箱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的阻值，并联部分的电压变化较小，则要求滑动变阻器的阻值应该较小，故实验中滑动变阻器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应选择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E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1" name="Picture 2" descr="8-6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922" y="2443304"/>
            <a:ext cx="4720817" cy="16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24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66281" y="261442"/>
            <a:ext cx="11457851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实验过程中，电阻箱取值为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3 200 Ω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时，电压表的表头指针如图丙所示，则读数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U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接着，为使电压表示数增大到接近满偏，电阻箱取值范围应在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kΩ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到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kΩ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之间，调节电阻箱正确的操作是：保持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1 000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挡</a:t>
            </a:r>
            <a:endParaRPr lang="en-US" altLang="zh-CN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旋钮不动，将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100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挡旋钮拨到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选填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9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位置，再将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1 000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挡旋钮拨到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位置，然后调节电阻</a:t>
            </a:r>
            <a:endParaRPr lang="en-US" altLang="zh-CN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箱阻值为适当值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67644" y="910904"/>
            <a:ext cx="1017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2.50 V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66281" y="3861842"/>
            <a:ext cx="11345549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实验过程中，电阻箱取值为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3 200 Ω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时，电压表的表头指针如题图丙所示，则根据指针的位置可得电压表的读数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U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2.50 V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为使电压表示数增大到接近满偏，电阻箱取值范围应在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 </a:t>
            </a:r>
            <a:r>
              <a:rPr lang="en-US" altLang="zh-CN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kΩ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到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 </a:t>
            </a:r>
            <a:r>
              <a:rPr lang="en-US" altLang="zh-CN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kΩ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之间，调节电阻箱正确的操作是：保持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“×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1 000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挡旋钮不动，将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“×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100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挡旋钮拨到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9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位置，再将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“×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1 000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挡旋钮拨到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位置，然后调节电阻箱阻值为适当值即可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1" name="Picture 3" descr="8-61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92" r="62179"/>
          <a:stretch/>
        </p:blipFill>
        <p:spPr bwMode="auto">
          <a:xfrm>
            <a:off x="8958135" y="1409810"/>
            <a:ext cx="2681687" cy="226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273091" y="203779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9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20480" y="259584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9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66281" y="463461"/>
            <a:ext cx="11457851" cy="67708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图乙中，直线的纵截距为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，斜率为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，则电压表内阻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477202"/>
              </p:ext>
            </p:extLst>
          </p:nvPr>
        </p:nvGraphicFramePr>
        <p:xfrm>
          <a:off x="8668940" y="265237"/>
          <a:ext cx="8826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19" name="文档" r:id="rId3" imgW="883288" imgH="1075798" progId="Word.Document.12">
                  <p:embed/>
                </p:oleObj>
              </mc:Choice>
              <mc:Fallback>
                <p:oleObj name="文档" r:id="rId3" imgW="883288" imgH="10757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68940" y="265237"/>
                        <a:ext cx="882650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602778"/>
              </p:ext>
            </p:extLst>
          </p:nvPr>
        </p:nvGraphicFramePr>
        <p:xfrm>
          <a:off x="487363" y="3571478"/>
          <a:ext cx="11215687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20" name="文档" r:id="rId5" imgW="11215432" imgH="1656707" progId="Word.Document.12">
                  <p:embed/>
                </p:oleObj>
              </mc:Choice>
              <mc:Fallback>
                <p:oleObj name="文档" r:id="rId5" imgW="11215432" imgH="16567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363" y="3571478"/>
                        <a:ext cx="11215687" cy="165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960337"/>
              </p:ext>
            </p:extLst>
          </p:nvPr>
        </p:nvGraphicFramePr>
        <p:xfrm>
          <a:off x="487363" y="5156820"/>
          <a:ext cx="11215687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21" name="文档" r:id="rId7" imgW="11215432" imgH="1657067" progId="Word.Document.12">
                  <p:embed/>
                </p:oleObj>
              </mc:Choice>
              <mc:Fallback>
                <p:oleObj name="文档" r:id="rId7" imgW="11215432" imgH="16570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7363" y="5156820"/>
                        <a:ext cx="11215687" cy="165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 descr="8-60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8"/>
          <a:stretch/>
        </p:blipFill>
        <p:spPr bwMode="auto">
          <a:xfrm>
            <a:off x="4938140" y="1125538"/>
            <a:ext cx="2314132" cy="203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55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E432FFCE-4389-2646-985A-4D6F99014EC4}"/>
              </a:ext>
            </a:extLst>
          </p:cNvPr>
          <p:cNvSpPr/>
          <p:nvPr/>
        </p:nvSpPr>
        <p:spPr>
          <a:xfrm>
            <a:off x="4748712" y="3081059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4790650 w 5364088"/>
              <a:gd name="connsiteY2" fmla="*/ 1136623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4759654 w 5364088"/>
              <a:gd name="connsiteY2" fmla="*/ 1136623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" fmla="*/ 0 w 5364088"/>
              <a:gd name="connsiteY0" fmla="*/ 12700 h 1164822"/>
              <a:gd name="connsiteX1" fmla="*/ 5364088 w 5364088"/>
              <a:gd name="connsiteY1" fmla="*/ 0 h 1164822"/>
              <a:gd name="connsiteX2" fmla="*/ 4759654 w 5364088"/>
              <a:gd name="connsiteY2" fmla="*/ 1149323 h 1164822"/>
              <a:gd name="connsiteX3" fmla="*/ 0 w 5364088"/>
              <a:gd name="connsiteY3" fmla="*/ 1164822 h 1164822"/>
              <a:gd name="connsiteX4" fmla="*/ 0 w 5364088"/>
              <a:gd name="connsiteY4" fmla="*/ 12700 h 11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262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2">
            <a:extLst>
              <a:ext uri="{FF2B5EF4-FFF2-40B4-BE49-F238E27FC236}">
                <a16:creationId xmlns:a16="http://schemas.microsoft.com/office/drawing/2014/main" id="{998B2F9E-64AD-0747-AE9F-271A3B704DD5}"/>
              </a:ext>
            </a:extLst>
          </p:cNvPr>
          <p:cNvSpPr/>
          <p:nvPr/>
        </p:nvSpPr>
        <p:spPr>
          <a:xfrm>
            <a:off x="693580" y="2172756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4790650 w 5364088"/>
              <a:gd name="connsiteY2" fmla="*/ 1136623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4759654 w 5364088"/>
              <a:gd name="connsiteY2" fmla="*/ 1136623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rgbClr val="04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33">
            <a:extLst>
              <a:ext uri="{FF2B5EF4-FFF2-40B4-BE49-F238E27FC236}">
                <a16:creationId xmlns:a16="http://schemas.microsoft.com/office/drawing/2014/main" id="{D52FB6C0-BC87-7F4D-A9B3-A6A78FE44DDB}"/>
              </a:ext>
            </a:extLst>
          </p:cNvPr>
          <p:cNvSpPr txBox="1"/>
          <p:nvPr/>
        </p:nvSpPr>
        <p:spPr>
          <a:xfrm>
            <a:off x="3717916" y="2513479"/>
            <a:ext cx="4093935" cy="61170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37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高考领航</a:t>
            </a:r>
          </a:p>
        </p:txBody>
      </p:sp>
      <p:cxnSp>
        <p:nvCxnSpPr>
          <p:cNvPr id="12" name="直接连接符 10">
            <a:extLst>
              <a:ext uri="{FF2B5EF4-FFF2-40B4-BE49-F238E27FC236}">
                <a16:creationId xmlns:a16="http://schemas.microsoft.com/office/drawing/2014/main" id="{C88ABB95-7C03-9A4E-B63F-69946B1DF492}"/>
              </a:ext>
            </a:extLst>
          </p:cNvPr>
          <p:cNvCxnSpPr/>
          <p:nvPr/>
        </p:nvCxnSpPr>
        <p:spPr>
          <a:xfrm>
            <a:off x="3831181" y="3205384"/>
            <a:ext cx="33869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C6625F5-F50B-8D4A-A33C-1ED69CC1F2E9}"/>
              </a:ext>
            </a:extLst>
          </p:cNvPr>
          <p:cNvGrpSpPr/>
          <p:nvPr/>
        </p:nvGrpSpPr>
        <p:grpSpPr>
          <a:xfrm>
            <a:off x="3821215" y="3344344"/>
            <a:ext cx="1854994" cy="269817"/>
            <a:chOff x="6560698" y="3150247"/>
            <a:chExt cx="2473385" cy="359215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B0272A81-0997-124F-9558-446169ED26E7}"/>
                </a:ext>
              </a:extLst>
            </p:cNvPr>
            <p:cNvSpPr/>
            <p:nvPr/>
          </p:nvSpPr>
          <p:spPr>
            <a:xfrm>
              <a:off x="6560698" y="3230381"/>
              <a:ext cx="239842" cy="2398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noProof="1">
                <a:solidFill>
                  <a:prstClr val="white"/>
                </a:solidFill>
              </a:endParaRPr>
            </a:p>
          </p:txBody>
        </p:sp>
        <p:sp>
          <p:nvSpPr>
            <p:cNvPr id="15" name="文本框 46">
              <a:extLst>
                <a:ext uri="{FF2B5EF4-FFF2-40B4-BE49-F238E27FC236}">
                  <a16:creationId xmlns:a16="http://schemas.microsoft.com/office/drawing/2014/main" id="{6C98A325-9D3B-704A-8D08-28CF646585E7}"/>
                </a:ext>
              </a:extLst>
            </p:cNvPr>
            <p:cNvSpPr txBox="1"/>
            <p:nvPr/>
          </p:nvSpPr>
          <p:spPr>
            <a:xfrm>
              <a:off x="6805535" y="3150247"/>
              <a:ext cx="2228548" cy="3592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20000"/>
                </a:lnSpc>
                <a:spcAft>
                  <a:spcPts val="600"/>
                </a:spcAft>
              </a:pPr>
              <a:r>
                <a:rPr lang="zh-CN" altLang="en-US" sz="10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自主探究    明确考向</a:t>
              </a:r>
            </a:p>
          </p:txBody>
        </p:sp>
      </p:grpSp>
      <p:sp>
        <p:nvSpPr>
          <p:cNvPr id="16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>
            <a:extLst>
              <a:ext uri="{FF2B5EF4-FFF2-40B4-BE49-F238E27FC236}">
                <a16:creationId xmlns:a16="http://schemas.microsoft.com/office/drawing/2014/main" id="{FD7B9C96-81FA-3B47-B0AF-C3DFE5678E39}"/>
              </a:ext>
            </a:extLst>
          </p:cNvPr>
          <p:cNvSpPr txBox="1"/>
          <p:nvPr/>
        </p:nvSpPr>
        <p:spPr>
          <a:xfrm>
            <a:off x="8128127" y="3125185"/>
            <a:ext cx="12298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6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29">
            <a:extLst>
              <a:ext uri="{FF2B5EF4-FFF2-40B4-BE49-F238E27FC236}">
                <a16:creationId xmlns:a16="http://schemas.microsoft.com/office/drawing/2014/main" id="{1946F89F-2E35-E14C-BCA3-D7AC1DE74048}"/>
              </a:ext>
            </a:extLst>
          </p:cNvPr>
          <p:cNvCxnSpPr>
            <a:cxnSpLocks/>
          </p:cNvCxnSpPr>
          <p:nvPr/>
        </p:nvCxnSpPr>
        <p:spPr>
          <a:xfrm flipH="1">
            <a:off x="8743039" y="794313"/>
            <a:ext cx="978603" cy="1856172"/>
          </a:xfrm>
          <a:prstGeom prst="line">
            <a:avLst/>
          </a:prstGeom>
          <a:ln>
            <a:solidFill>
              <a:srgbClr val="262F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30">
            <a:extLst>
              <a:ext uri="{FF2B5EF4-FFF2-40B4-BE49-F238E27FC236}">
                <a16:creationId xmlns:a16="http://schemas.microsoft.com/office/drawing/2014/main" id="{1D41A43A-60FA-E64C-9FFB-3EBE544CEB08}"/>
              </a:ext>
            </a:extLst>
          </p:cNvPr>
          <p:cNvCxnSpPr>
            <a:cxnSpLocks/>
          </p:cNvCxnSpPr>
          <p:nvPr/>
        </p:nvCxnSpPr>
        <p:spPr>
          <a:xfrm flipH="1">
            <a:off x="9047534" y="2277666"/>
            <a:ext cx="1930331" cy="3661370"/>
          </a:xfrm>
          <a:prstGeom prst="line">
            <a:avLst/>
          </a:prstGeom>
          <a:ln>
            <a:solidFill>
              <a:srgbClr val="0444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24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66281" y="525103"/>
            <a:ext cx="7889165" cy="12310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请用笔画线代替导线，在图丁中将描绘该电学元件伏安特性曲线的实物电路图连接完整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6281" y="1772593"/>
            <a:ext cx="2339102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见解析图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6281" y="3501802"/>
            <a:ext cx="114175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要描绘该电学元件伏安特性曲线，滑动变阻器采用分压式接法，电流表外接，实物电路图如图所示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54978" name="Picture 2" descr="8-6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982" y="4293890"/>
            <a:ext cx="3152366" cy="232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8-61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8"/>
          <a:stretch/>
        </p:blipFill>
        <p:spPr bwMode="auto">
          <a:xfrm>
            <a:off x="8615486" y="525103"/>
            <a:ext cx="3024336" cy="275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52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08991" y="405458"/>
            <a:ext cx="11572430" cy="17850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(2019·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如皋市期末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有一根细长的空心金属管线样品，长为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60 m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，电阻约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 Ω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，横截面如图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17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甲所示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用螺旋测微器测量金属管线的外径，示数如图乙所示，则所测外径为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 mm.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042579" y="1605610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1.125</a:t>
            </a:r>
            <a:endParaRPr lang="zh-CN" altLang="en-US" dirty="0"/>
          </a:p>
        </p:txBody>
      </p:sp>
      <p:pic>
        <p:nvPicPr>
          <p:cNvPr id="256002" name="Picture 2" descr="8-6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98" y="2980754"/>
            <a:ext cx="4592575" cy="175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3" name="Picture 3" descr="8-6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203" y="2277666"/>
            <a:ext cx="5101611" cy="245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695096" y="4765782"/>
            <a:ext cx="800220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17</a:t>
            </a:r>
            <a:endParaRPr lang="zh-CN" altLang="zh-CN" b="1" kern="100" dirty="0">
              <a:effectLst/>
              <a:latin typeface="楷体_GB2312" panose="02010609030101010101" pitchFamily="49" charset="-122"/>
              <a:ea typeface="楷体_GB2312" panose="0201060903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8991" y="5735791"/>
            <a:ext cx="10551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金属管线的外径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 mm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12.5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0.01 mm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1.125 mm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11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08991" y="333450"/>
            <a:ext cx="11572430" cy="621706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现有如下器材：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电流表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量程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 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，内阻为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 Ω)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电流表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量程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0.6 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，内阻为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Ω)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电压表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量程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15 V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，内阻约为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15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kΩ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电压表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量程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 V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，内阻约为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kΩ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E.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滑动变阻器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(1 750 Ω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0.3 A)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滑动变阻器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(25 Ω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0.6 A)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G.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电源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E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 V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，内阻很小可忽略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开关一个，带夹子的导线若干</a:t>
            </a:r>
            <a:endParaRPr lang="en-US" altLang="zh-CN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要用伏安法较精确测量空心金属管线样品的阻值，电流表应选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，滑动变阻器应选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_____.(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均填序号字母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75526" y="5371852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838622" y="5920457"/>
            <a:ext cx="433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F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45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4768" y="953061"/>
            <a:ext cx="1112087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电源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(3 V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，内阻很小可忽略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、样品电阻约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 Ω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、电流表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量程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 A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，内阻为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 Ω)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、电流表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量程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0.6 A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，内阻为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 Ω)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，可得流过样品的最大电流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I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≤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0.6 A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，则电流表选择电流表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量程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0.6 A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，内阻为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 Ω)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，即电流表应</a:t>
            </a:r>
            <a:endParaRPr lang="en-US" altLang="zh-CN" kern="100" dirty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选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滑动变阻器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(1 750 Ω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0.3 A)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、滑动变阻器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(25 Ω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0.6 A)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，两滑动变阻器的最大电阻均大于样品的电阻，滑动变阻器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(25 Ω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0.6 A)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允许通过的最大电流为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0.6 A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；为便于调节且保证电路安全，应选择滑动变阻器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(25 Ω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0.6 A)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，即滑动变阻器应选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180057"/>
              </p:ext>
            </p:extLst>
          </p:nvPr>
        </p:nvGraphicFramePr>
        <p:xfrm>
          <a:off x="694606" y="2035835"/>
          <a:ext cx="17907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00" name="文档" r:id="rId3" imgW="1790273" imgH="951985" progId="Word.Document.12">
                  <p:embed/>
                </p:oleObj>
              </mc:Choice>
              <mc:Fallback>
                <p:oleObj name="文档" r:id="rId3" imgW="1790273" imgH="9519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4606" y="2035835"/>
                        <a:ext cx="17907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885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08991" y="549474"/>
            <a:ext cx="11572430" cy="11618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实验中记录电压表的示数和对应电流表的示数，作出的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U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图象如图丙所示，请用笔画线代替导线将图丁所示的实物电路图连接完整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8991" y="5085978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见解析图</a:t>
            </a:r>
            <a:endParaRPr lang="zh-CN" altLang="en-US" dirty="0"/>
          </a:p>
        </p:txBody>
      </p:sp>
      <p:pic>
        <p:nvPicPr>
          <p:cNvPr id="7" name="Picture 3" descr="8-6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32" y="1845618"/>
            <a:ext cx="6172949" cy="297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86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08991" y="549474"/>
            <a:ext cx="11572430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spc="-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电源</a:t>
            </a:r>
            <a:r>
              <a:rPr lang="en-US" altLang="zh-CN" i="1" kern="100" spc="-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E</a:t>
            </a:r>
            <a:r>
              <a:rPr lang="en-US" altLang="zh-CN" kern="100" spc="-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(3 V</a:t>
            </a:r>
            <a:r>
              <a:rPr lang="zh-CN" altLang="zh-CN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，内阻很小可忽略</a:t>
            </a:r>
            <a:r>
              <a:rPr lang="en-US" altLang="zh-CN" kern="100" spc="-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)</a:t>
            </a:r>
            <a:r>
              <a:rPr lang="zh-CN" altLang="zh-CN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，则电压表选电压表</a:t>
            </a:r>
            <a:r>
              <a:rPr lang="en-US" altLang="zh-CN" kern="100" spc="-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V</a:t>
            </a:r>
            <a:r>
              <a:rPr lang="en-US" altLang="zh-CN" kern="100" spc="-100" baseline="-250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en-US" altLang="zh-CN" kern="100" spc="-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(</a:t>
            </a:r>
            <a:r>
              <a:rPr lang="zh-CN" altLang="zh-CN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量程</a:t>
            </a:r>
            <a:r>
              <a:rPr lang="en-US" altLang="zh-CN" kern="100" spc="-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0</a:t>
            </a:r>
            <a:r>
              <a:rPr lang="zh-CN" altLang="zh-CN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kern="100" spc="-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3 V</a:t>
            </a:r>
            <a:r>
              <a:rPr lang="zh-CN" altLang="zh-CN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，内阻约为</a:t>
            </a:r>
            <a:r>
              <a:rPr lang="en-US" altLang="zh-CN" kern="100" spc="-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3 </a:t>
            </a:r>
            <a:r>
              <a:rPr lang="en-US" altLang="zh-CN" kern="100" spc="-100" dirty="0" err="1">
                <a:latin typeface="Times New Roman" panose="02020603050405020304" pitchFamily="18" charset="0"/>
                <a:ea typeface="楷体_GB2312" panose="02010609030101010101" pitchFamily="49" charset="-122"/>
              </a:rPr>
              <a:t>kΩ</a:t>
            </a:r>
            <a:r>
              <a:rPr lang="en-US" altLang="zh-CN" kern="100" spc="-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).</a:t>
            </a:r>
            <a:endParaRPr lang="zh-CN" altLang="zh-CN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395536"/>
              </p:ext>
            </p:extLst>
          </p:nvPr>
        </p:nvGraphicFramePr>
        <p:xfrm>
          <a:off x="416099" y="1413570"/>
          <a:ext cx="10101262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77" name="文档" r:id="rId3" imgW="10101124" imgH="733155" progId="Word.Document.12">
                  <p:embed/>
                </p:oleObj>
              </mc:Choice>
              <mc:Fallback>
                <p:oleObj name="文档" r:id="rId3" imgW="10101124" imgH="7331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6099" y="1413570"/>
                        <a:ext cx="10101262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308991" y="1989634"/>
            <a:ext cx="115724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spc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滑动变阻器</a:t>
            </a:r>
            <a:r>
              <a:rPr lang="en-US" altLang="zh-CN" i="1" kern="100" spc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kern="100" spc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kern="100" spc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(25 Ω</a:t>
            </a:r>
            <a:r>
              <a:rPr lang="zh-CN" altLang="zh-CN" kern="100" spc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kern="100" spc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0.6 A)</a:t>
            </a:r>
            <a:r>
              <a:rPr lang="zh-CN" altLang="zh-CN" kern="100" spc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的最大电阻大于样品的电阻，则滑动变阻器采用限流式接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法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实验电路连接如图：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57026" name="Picture 2" descr="8-6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478" y="3717826"/>
            <a:ext cx="3297457" cy="258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21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750"/>
                                        <p:tgtEl>
                                          <p:spTgt spid="25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08991" y="251738"/>
            <a:ext cx="11572430" cy="11618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实验测得该金属管线的电阻为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 Ω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，若金属管线的电阻率为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1.0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Ω·m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，则管线中空部分横截面积为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 m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结果保留两位有效数字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8991" y="1700153"/>
            <a:ext cx="1157243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由题中所给的点作图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58697" y="370989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4.5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862958" y="924699"/>
            <a:ext cx="1412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8.6</a:t>
            </a:r>
            <a:r>
              <a:rPr lang="en-US" altLang="zh-CN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r>
              <a:rPr lang="zh-CN" altLang="zh-CN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259074" name="Picture 2" descr="8-6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494" y="1950897"/>
            <a:ext cx="2763195" cy="255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68557"/>
              </p:ext>
            </p:extLst>
          </p:nvPr>
        </p:nvGraphicFramePr>
        <p:xfrm>
          <a:off x="377999" y="2323753"/>
          <a:ext cx="813911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22" name="文档" r:id="rId4" imgW="8138403" imgH="961703" progId="Word.Document.12">
                  <p:embed/>
                </p:oleObj>
              </mc:Choice>
              <mc:Fallback>
                <p:oleObj name="文档" r:id="rId4" imgW="8138403" imgH="9617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7999" y="2323753"/>
                        <a:ext cx="8139113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218805"/>
              </p:ext>
            </p:extLst>
          </p:nvPr>
        </p:nvGraphicFramePr>
        <p:xfrm>
          <a:off x="377999" y="3087638"/>
          <a:ext cx="8124825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23" name="文档" r:id="rId6" imgW="8138403" imgH="1666424" progId="Word.Document.12">
                  <p:embed/>
                </p:oleObj>
              </mc:Choice>
              <mc:Fallback>
                <p:oleObj name="文档" r:id="rId6" imgW="8138403" imgH="16664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7999" y="3087638"/>
                        <a:ext cx="8124825" cy="165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26950"/>
              </p:ext>
            </p:extLst>
          </p:nvPr>
        </p:nvGraphicFramePr>
        <p:xfrm>
          <a:off x="381000" y="4657725"/>
          <a:ext cx="1125855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24" name="文档" r:id="rId8" imgW="11262942" imgH="1504461" progId="Word.Document.12">
                  <p:embed/>
                </p:oleObj>
              </mc:Choice>
              <mc:Fallback>
                <p:oleObj name="文档" r:id="rId8" imgW="11262942" imgH="15044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000" y="4657725"/>
                        <a:ext cx="11258550" cy="150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258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08991" y="529892"/>
            <a:ext cx="11572430" cy="11618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zh-CN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(2019·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苏北三市期末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某同学用图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18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甲所示电路来测绘小灯泡的伏安特性曲线，器材如下：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60098" name="Picture 2" descr="8-9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078" y="1259676"/>
            <a:ext cx="5101611" cy="273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099" name="Picture 3" descr="8-9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091" y="4235932"/>
            <a:ext cx="1909587" cy="15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08991" y="1763732"/>
            <a:ext cx="112588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小灯泡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额定电压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2.5 V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，额定电流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0.25 A)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电流表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0.6 A)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电压表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 V)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滑动变阻器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 Ω)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E.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滑动变阻器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1 000 Ω)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干电池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电动势为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1.5 V)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两节；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G.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开关，导线若干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704775" y="584844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18</a:t>
            </a:r>
            <a:endParaRPr lang="zh-CN" altLang="en-US" b="1" kern="100" dirty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8991" y="5630272"/>
            <a:ext cx="11572430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滑动变阻器应选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选填器材前的序号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89920" y="5757391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612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624150"/>
              </p:ext>
            </p:extLst>
          </p:nvPr>
        </p:nvGraphicFramePr>
        <p:xfrm>
          <a:off x="763588" y="1284759"/>
          <a:ext cx="10663237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70" name="文档" r:id="rId3" imgW="10662957" imgH="2504316" progId="Word.Document.12">
                  <p:embed/>
                </p:oleObj>
              </mc:Choice>
              <mc:Fallback>
                <p:oleObj name="文档" r:id="rId3" imgW="10662957" imgH="25043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3588" y="1284759"/>
                        <a:ext cx="10663237" cy="250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151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8582" y="261442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实验中得到的数据如下表所示，根据表中数据在图乙中作出小灯泡的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U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I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图象，由图象可知小灯泡的电阻随温度的升高而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________(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选填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减小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不变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).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294017"/>
              </p:ext>
            </p:extLst>
          </p:nvPr>
        </p:nvGraphicFramePr>
        <p:xfrm>
          <a:off x="550590" y="2133650"/>
          <a:ext cx="7829510" cy="1152128"/>
        </p:xfrm>
        <a:graphic>
          <a:graphicData uri="http://schemas.openxmlformats.org/drawingml/2006/table">
            <a:tbl>
              <a:tblPr/>
              <a:tblGrid>
                <a:gridCol w="815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6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6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68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68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68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68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/V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0.20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0.40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0.60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1.00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1.40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1.80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2.00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2.20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/A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0.04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0.08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0.11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0.15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0.18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0.20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0.218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0.22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" name="Picture 2" descr="8-98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2"/>
          <a:stretch/>
        </p:blipFill>
        <p:spPr bwMode="auto">
          <a:xfrm>
            <a:off x="8687494" y="480162"/>
            <a:ext cx="3256227" cy="273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478582" y="3533508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见解析图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78582" y="4134847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通过描点、画线，则小灯泡的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U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I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图象如图所示：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则由图可知：随着电流的增大即随着温度的升高小灯泡的电阻增大；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62145" name="Picture 1" descr="8-1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024" y="4201804"/>
            <a:ext cx="3389331" cy="262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982619" y="141357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940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2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55493" y="405458"/>
            <a:ext cx="11356337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考向一　测电阻丝的电阻率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(2019·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江苏卷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·11)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某同学测量一段长度已知的电阻丝的电阻率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实验操作如下：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螺旋测微器如图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在测量电阻丝直径时，先将电</a:t>
            </a:r>
            <a:endParaRPr lang="en-US" altLang="zh-CN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阻丝轻轻地夹在测砧与测微螺杆之间，再旋动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选填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”“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，直到听见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喀喀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的声音，</a:t>
            </a:r>
            <a:endParaRPr lang="en-US" altLang="zh-CN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以保证压力适当，同时防止螺旋测微器的损坏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5" name="矩形 4"/>
          <p:cNvSpPr/>
          <p:nvPr/>
        </p:nvSpPr>
        <p:spPr>
          <a:xfrm>
            <a:off x="9575163" y="3573810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b="1" kern="100" dirty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26306" name="Picture 2" descr="X5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842" y="1773610"/>
            <a:ext cx="3338972" cy="181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55493" y="4245689"/>
            <a:ext cx="113563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起固定作用，便于读数；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为粗调，调节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使电阻丝与测微螺杆、测砧刚好接触；然后调节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起微调作用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43278" y="2158605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298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08990" y="621482"/>
            <a:ext cx="11546855" cy="17158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某同学用一节干电池与阻值为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 Ω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的电阻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、小灯泡及电压表连接成图丙所示电路，测得电压表读数为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0.8 V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，结合图乙中图象求得小灯泡实际消耗的功率为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 W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，干电池内阻为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 Ω.(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结果均保留两位有效数字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127654" y="1169553"/>
            <a:ext cx="723275" cy="576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22798" y="1856021"/>
            <a:ext cx="72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0.38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14" name="Picture 3" descr="8-9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516" y="3330198"/>
            <a:ext cx="2541661" cy="204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8-98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7"/>
          <a:stretch/>
        </p:blipFill>
        <p:spPr bwMode="auto">
          <a:xfrm>
            <a:off x="2012131" y="2640402"/>
            <a:ext cx="3301411" cy="273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93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8991" y="477466"/>
            <a:ext cx="1157243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当电压表读数为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U</a:t>
            </a:r>
            <a:r>
              <a:rPr lang="en-US" altLang="zh-CN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0.8 V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时，则通过小灯泡的电流约为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I</a:t>
            </a:r>
            <a:r>
              <a:rPr lang="en-US" altLang="zh-CN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0.13 A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，则根据功率的公式可以知道小灯泡实际消耗的功率为：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U</a:t>
            </a:r>
            <a:r>
              <a:rPr lang="en-US" altLang="zh-CN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I</a:t>
            </a:r>
            <a:r>
              <a:rPr lang="en-US" altLang="zh-CN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0.8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0.13 W</a:t>
            </a:r>
            <a:r>
              <a:rPr lang="en-US" altLang="zh-CN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≈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0.10 W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0" name="图片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6256615"/>
            <a:ext cx="602973" cy="602973"/>
          </a:xfrm>
          <a:prstGeom prst="rect">
            <a:avLst/>
          </a:prstGeom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573212"/>
              </p:ext>
            </p:extLst>
          </p:nvPr>
        </p:nvGraphicFramePr>
        <p:xfrm>
          <a:off x="397049" y="1629594"/>
          <a:ext cx="11291887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04" name="文档" r:id="rId5" imgW="11291735" imgH="1818670" progId="Word.Document.12">
                  <p:embed/>
                </p:oleObj>
              </mc:Choice>
              <mc:Fallback>
                <p:oleObj name="文档" r:id="rId5" imgW="11291735" imgH="18186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7049" y="1629594"/>
                        <a:ext cx="11291887" cy="181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308991" y="3213795"/>
            <a:ext cx="43043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代入数据可以得到：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≈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0.38 Ω.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4" name="Picture 3" descr="8-9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294" y="4592349"/>
            <a:ext cx="2541661" cy="204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8-98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7"/>
          <a:stretch/>
        </p:blipFill>
        <p:spPr bwMode="auto">
          <a:xfrm>
            <a:off x="3260670" y="3902553"/>
            <a:ext cx="3301411" cy="273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32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Entry_1"/>
          <p:cNvSpPr/>
          <p:nvPr>
            <p:custDataLst>
              <p:tags r:id="rId2"/>
            </p:custDataLst>
          </p:nvPr>
        </p:nvSpPr>
        <p:spPr>
          <a:xfrm>
            <a:off x="0" y="302155"/>
            <a:ext cx="12190413" cy="50400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9050" cap="sq" cmpd="sng" algn="ctr">
            <a:solidFill>
              <a:srgbClr val="0070C0"/>
            </a:solidFill>
            <a:prstDash val="solid"/>
            <a:bevel/>
          </a:ln>
          <a:effectLst/>
        </p:spPr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130000"/>
              </a:lnSpc>
              <a:defRPr/>
            </a:pPr>
            <a:endParaRPr lang="zh-CN" altLang="en-US" sz="2000" kern="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标题 5"/>
          <p:cNvSpPr txBox="1">
            <a:spLocks/>
          </p:cNvSpPr>
          <p:nvPr/>
        </p:nvSpPr>
        <p:spPr>
          <a:xfrm>
            <a:off x="622598" y="274339"/>
            <a:ext cx="6840760" cy="531816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zh-CN" altLang="zh-CN" sz="24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高考题型</a:t>
            </a: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3    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以测电动势为核心的实验</a:t>
            </a:r>
            <a:endParaRPr lang="zh-CN" altLang="zh-CN" sz="24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MH_Number_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261442"/>
            <a:ext cx="550590" cy="504000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  <a:solidFill>
            <a:srgbClr val="4F81BD"/>
          </a:solidFill>
          <a:ln w="12700">
            <a:solidFill>
              <a:srgbClr val="4F81BD"/>
            </a:solidFill>
            <a:miter lim="800000"/>
            <a:headEnd/>
            <a:tailEnd/>
          </a:ln>
        </p:spPr>
        <p:txBody>
          <a:bodyPr wrap="square" lIns="0" tIns="0" rIns="72000" bIns="0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  <a:defRPr/>
            </a:pPr>
            <a:endParaRPr lang="zh-CN" altLang="en-US" sz="2000" kern="0" dirty="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466864" y="309865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kern="100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</a:t>
            </a:r>
            <a:r>
              <a:rPr lang="zh-CN" altLang="zh-CN" sz="2000" kern="100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</a:t>
            </a:r>
            <a:r>
              <a:rPr lang="en-US" altLang="zh-CN" sz="2000" kern="100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zh-CN" sz="2000" kern="100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2000" kern="100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2000" kern="100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</a:t>
            </a:r>
          </a:p>
        </p:txBody>
      </p:sp>
      <p:sp>
        <p:nvSpPr>
          <p:cNvPr id="10" name="矩形 9"/>
          <p:cNvSpPr/>
          <p:nvPr/>
        </p:nvSpPr>
        <p:spPr>
          <a:xfrm>
            <a:off x="469834" y="1125538"/>
            <a:ext cx="11344407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</a:t>
            </a:r>
            <a:r>
              <a:rPr lang="zh-CN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测量电源电动势和内阻的三个常用方案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737485"/>
              </p:ext>
            </p:extLst>
          </p:nvPr>
        </p:nvGraphicFramePr>
        <p:xfrm>
          <a:off x="586594" y="2024336"/>
          <a:ext cx="11017224" cy="4108148"/>
        </p:xfrm>
        <a:graphic>
          <a:graphicData uri="http://schemas.openxmlformats.org/drawingml/2006/table">
            <a:tbl>
              <a:tblPr/>
              <a:tblGrid>
                <a:gridCol w="1609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0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14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37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方案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伏安法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伏阻法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安阻法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3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原理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E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U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Ir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E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IR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400" i="1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Ir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原理图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7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关系式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U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E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i="1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Ir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70338" name="Picture 2" descr="8-7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688" y="3778222"/>
            <a:ext cx="1630558" cy="12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339" name="Picture 3" descr="8-7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806" y="3756814"/>
            <a:ext cx="1630558" cy="132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340" name="Picture 4" descr="8-7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103" y="3680353"/>
            <a:ext cx="1567145" cy="144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341" name="Picture 5" descr="8-7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998" y="3692586"/>
            <a:ext cx="1666792" cy="142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467510"/>
              </p:ext>
            </p:extLst>
          </p:nvPr>
        </p:nvGraphicFramePr>
        <p:xfrm>
          <a:off x="7462564" y="2775739"/>
          <a:ext cx="23050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65" name="文档" r:id="rId9" imgW="2305781" imgH="951985" progId="Word.Document.12">
                  <p:embed/>
                </p:oleObj>
              </mc:Choice>
              <mc:Fallback>
                <p:oleObj name="文档" r:id="rId9" imgW="2305781" imgH="9519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62564" y="2775739"/>
                        <a:ext cx="230505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911244"/>
              </p:ext>
            </p:extLst>
          </p:nvPr>
        </p:nvGraphicFramePr>
        <p:xfrm>
          <a:off x="7453039" y="5336704"/>
          <a:ext cx="24479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66" name="文档" r:id="rId11" imgW="2448119" imgH="1037646" progId="Word.Document.12">
                  <p:embed/>
                </p:oleObj>
              </mc:Choice>
              <mc:Fallback>
                <p:oleObj name="文档" r:id="rId11" imgW="2448119" imgH="10376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453039" y="5336704"/>
                        <a:ext cx="2447925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149929"/>
              </p:ext>
            </p:extLst>
          </p:nvPr>
        </p:nvGraphicFramePr>
        <p:xfrm>
          <a:off x="9902891" y="5308129"/>
          <a:ext cx="18446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67" name="文档" r:id="rId13" imgW="1844089" imgH="1066440" progId="Word.Document.12">
                  <p:embed/>
                </p:oleObj>
              </mc:Choice>
              <mc:Fallback>
                <p:oleObj name="文档" r:id="rId13" imgW="1844089" imgH="10664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902891" y="5308129"/>
                        <a:ext cx="1844675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1590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676543"/>
              </p:ext>
            </p:extLst>
          </p:nvPr>
        </p:nvGraphicFramePr>
        <p:xfrm>
          <a:off x="622598" y="693490"/>
          <a:ext cx="10763752" cy="4517571"/>
        </p:xfrm>
        <a:graphic>
          <a:graphicData uri="http://schemas.openxmlformats.org/drawingml/2006/table">
            <a:tbl>
              <a:tblPr/>
              <a:tblGrid>
                <a:gridCol w="1681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5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960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43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图象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纵轴截距：</a:t>
                      </a: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E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斜率的绝对值：</a:t>
                      </a: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r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31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误差分析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E</a:t>
                      </a:r>
                      <a:r>
                        <a:rPr lang="zh-CN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测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&lt;</a:t>
                      </a: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E</a:t>
                      </a:r>
                      <a:r>
                        <a:rPr lang="zh-CN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真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r</a:t>
                      </a:r>
                      <a:r>
                        <a:rPr lang="zh-CN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测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&lt;</a:t>
                      </a: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r</a:t>
                      </a:r>
                      <a:r>
                        <a:rPr lang="zh-CN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真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E</a:t>
                      </a:r>
                      <a:r>
                        <a:rPr lang="zh-CN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测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E</a:t>
                      </a:r>
                      <a:r>
                        <a:rPr lang="zh-CN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真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r</a:t>
                      </a:r>
                      <a:r>
                        <a:rPr lang="zh-CN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测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&gt;</a:t>
                      </a: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r</a:t>
                      </a:r>
                      <a:r>
                        <a:rPr lang="zh-CN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真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E</a:t>
                      </a:r>
                      <a:r>
                        <a:rPr lang="zh-CN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测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&lt;</a:t>
                      </a: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E</a:t>
                      </a:r>
                      <a:r>
                        <a:rPr lang="zh-CN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真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r</a:t>
                      </a:r>
                      <a:r>
                        <a:rPr lang="zh-CN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测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&lt;</a:t>
                      </a: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r</a:t>
                      </a:r>
                      <a:r>
                        <a:rPr lang="zh-CN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真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E</a:t>
                      </a:r>
                      <a:r>
                        <a:rPr lang="zh-CN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测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E</a:t>
                      </a:r>
                      <a:r>
                        <a:rPr lang="zh-CN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真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r</a:t>
                      </a:r>
                      <a:r>
                        <a:rPr lang="zh-CN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测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&gt;</a:t>
                      </a: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r</a:t>
                      </a:r>
                      <a:r>
                        <a:rPr lang="zh-CN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真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977" name="Picture 153" descr="8-7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894" y="1256839"/>
            <a:ext cx="1424677" cy="118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78" name="Picture 154" descr="8-7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254" y="765498"/>
            <a:ext cx="1424677" cy="167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79" name="Picture 155" descr="8-7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582" y="1090425"/>
            <a:ext cx="1338212" cy="132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366639"/>
              </p:ext>
            </p:extLst>
          </p:nvPr>
        </p:nvGraphicFramePr>
        <p:xfrm>
          <a:off x="6375977" y="2549658"/>
          <a:ext cx="2778125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56" name="文档" r:id="rId6" imgW="2777356" imgH="1685500" progId="Word.Document.12">
                  <p:embed/>
                </p:oleObj>
              </mc:Choice>
              <mc:Fallback>
                <p:oleObj name="文档" r:id="rId6" imgW="2777356" imgH="1685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75977" y="2549658"/>
                        <a:ext cx="2778125" cy="168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00177"/>
              </p:ext>
            </p:extLst>
          </p:nvPr>
        </p:nvGraphicFramePr>
        <p:xfrm>
          <a:off x="9298118" y="2559183"/>
          <a:ext cx="27622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57" name="文档" r:id="rId8" imgW="2777356" imgH="1685500" progId="Word.Document.12">
                  <p:embed/>
                </p:oleObj>
              </mc:Choice>
              <mc:Fallback>
                <p:oleObj name="文档" r:id="rId8" imgW="2777356" imgH="1685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298118" y="2559183"/>
                        <a:ext cx="2762250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533974" y="5319268"/>
            <a:ext cx="11120877" cy="11348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任何一种实验方法都要紧扣闭合电路欧姆定律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E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U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Ir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注意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U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是如何测量或得出的，明确变量与恒量，找到函数关系，化曲为直，获得直线方程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28580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06574" y="1109363"/>
            <a:ext cx="11120877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定值电阻的三种作用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7307" name="Picture 459" descr="8-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01" y="2274733"/>
            <a:ext cx="6689811" cy="187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226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06574" y="117426"/>
            <a:ext cx="7992888" cy="17850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zh-CN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(2019·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常州市期末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某同学连接了一个如图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19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所示的电路测量两节干电池串联而成的电池组的电动势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E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和内阻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为电阻箱，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为电压表，开关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841761" y="1413570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19</a:t>
            </a:r>
            <a:endParaRPr lang="zh-CN" altLang="en-US" b="1" kern="100" dirty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6574" y="1845618"/>
            <a:ext cx="1123324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该同学连接的实验电路中有一处错误，请用笔在该处打上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“×”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，并用笔画线代替导线，进行正确的连接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6574" y="4797946"/>
            <a:ext cx="11165523" cy="111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伏阻法测量电池组的电动势和内阻，开关控制所有的用电器，则电压表要受开关的控制，改正如图所示：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473" y="189434"/>
            <a:ext cx="2832399" cy="117566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06574" y="3069754"/>
            <a:ext cx="1261884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85" y="3213770"/>
            <a:ext cx="3340385" cy="138652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950" y="5423279"/>
            <a:ext cx="3340385" cy="138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1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06574" y="877744"/>
            <a:ext cx="11161240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开关闭合前，电阻箱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的阻值应调至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选填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零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较大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88124" y="96987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较大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06574" y="4605729"/>
            <a:ext cx="11161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闭合开关时要保证电路的安全，若电阻箱调为零，电源被短路，电流过大，故为了安全将变阻箱调为较大的阻值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22" y="1917626"/>
            <a:ext cx="5017768" cy="208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3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06574" y="318092"/>
            <a:ext cx="11161240" cy="12310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将开关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闭合，改变电阻箱的阻值，测出几组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U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及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的数据，作出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的图线如图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所示，则内阻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 Ω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，电动势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E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 V(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结果均保留两位有效数字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19120" y="998849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1.0</a:t>
            </a:r>
            <a:endParaRPr lang="zh-CN" altLang="en-US" dirty="0"/>
          </a:p>
        </p:txBody>
      </p:sp>
      <p:pic>
        <p:nvPicPr>
          <p:cNvPr id="272386" name="Picture 2" descr="8-8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998" y="1629594"/>
            <a:ext cx="2790417" cy="230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831906"/>
              </p:ext>
            </p:extLst>
          </p:nvPr>
        </p:nvGraphicFramePr>
        <p:xfrm>
          <a:off x="9460532" y="261442"/>
          <a:ext cx="147796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57" name="文档" r:id="rId4" imgW="1477850" imgH="885400" progId="Word.Document.12">
                  <p:embed/>
                </p:oleObj>
              </mc:Choice>
              <mc:Fallback>
                <p:oleObj name="文档" r:id="rId4" imgW="1477850" imgH="88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60532" y="261442"/>
                        <a:ext cx="1477963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5694302" y="3860825"/>
            <a:ext cx="800220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</a:t>
            </a:r>
            <a:endParaRPr lang="zh-CN" altLang="zh-CN" b="1" kern="100" dirty="0">
              <a:effectLst/>
              <a:latin typeface="楷体_GB2312" panose="02010609030101010101" pitchFamily="49" charset="-122"/>
              <a:ea typeface="楷体_GB2312" panose="02010609030101010101" pitchFamily="49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28193"/>
              </p:ext>
            </p:extLst>
          </p:nvPr>
        </p:nvGraphicFramePr>
        <p:xfrm>
          <a:off x="561677" y="4681339"/>
          <a:ext cx="11006137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58" name="文档" r:id="rId6" imgW="11005960" imgH="1628273" progId="Word.Document.12">
                  <p:embed/>
                </p:oleObj>
              </mc:Choice>
              <mc:Fallback>
                <p:oleObj name="文档" r:id="rId6" imgW="11005960" imgH="16282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1677" y="4681339"/>
                        <a:ext cx="11006137" cy="162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6432812" y="979798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3.3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06574" y="827802"/>
            <a:ext cx="11161240" cy="11618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如果电压表影响不可忽略，通过分析判断该实验测得的电源电动势将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选填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偏大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不变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偏小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161562" y="93752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偏小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06574" y="2565698"/>
            <a:ext cx="111612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伏阻法由于电压表的分流而导致干路电流示数偏小，但电压表是准确的，故图象比真实图象要向上偏，同时当电路短路时，电压表的分流是可以忽略的，故短路电流是准确的，故图象与横轴的交点不变，所以电动势的测量值小于真实值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7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55493" y="405458"/>
            <a:ext cx="11356337" cy="11618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选择电阻丝的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选填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同一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不同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位置进行多次测量，取其平均值作为电阻丝的直径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3" name="矩形 2"/>
          <p:cNvSpPr/>
          <p:nvPr/>
        </p:nvSpPr>
        <p:spPr>
          <a:xfrm>
            <a:off x="2854846" y="51600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不同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55492" y="3933850"/>
            <a:ext cx="11356338" cy="168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电阻丝电阻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   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，测量一段电阻丝的电阻，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为这段电阻丝的横截面积，而不是某位置处的横截面积，故应在不同位置进行多次测量，取平均值作为电阻丝的直径以减小误差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1" name="Picture 2" descr="X5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720" y="1773610"/>
            <a:ext cx="3338972" cy="181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005442"/>
              </p:ext>
            </p:extLst>
          </p:nvPr>
        </p:nvGraphicFramePr>
        <p:xfrm>
          <a:off x="3223595" y="3864340"/>
          <a:ext cx="108585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58" name="文档" r:id="rId7" imgW="1085573" imgH="979339" progId="Word.Document.12">
                  <p:embed/>
                </p:oleObj>
              </mc:Choice>
              <mc:Fallback>
                <p:oleObj name="文档" r:id="rId7" imgW="1085573" imgH="9793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23595" y="3864340"/>
                        <a:ext cx="1085850" cy="97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654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55493" y="333450"/>
            <a:ext cx="11356337" cy="11618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甲中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en-US" altLang="zh-CN" i="1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为待测电阻丝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请用笔画线代替导线，将滑动变阻器接入图乙实物电路中的正确位置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10" name="矩形 9"/>
          <p:cNvSpPr/>
          <p:nvPr/>
        </p:nvSpPr>
        <p:spPr>
          <a:xfrm>
            <a:off x="355492" y="4148857"/>
            <a:ext cx="1135633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如图所示　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28354" name="Picture 2" descr="X5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286" y="1269554"/>
            <a:ext cx="5481840" cy="225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772041" y="3501618"/>
            <a:ext cx="646331" cy="576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endParaRPr lang="zh-CN" altLang="zh-CN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28355" name="Picture 3" descr="X5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08" y="4382974"/>
            <a:ext cx="3229397" cy="218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27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55493" y="100008"/>
            <a:ext cx="9052081" cy="16742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(4)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为测量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R</a:t>
            </a:r>
            <a:r>
              <a:rPr lang="en-US" altLang="zh-CN" i="1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，利用图甲所示的电路，调节滑动变阻器测得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组电压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U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和电流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I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的值，作出的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U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I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关系图象如图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接着，将电压表改接在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两端，测得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组电压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U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和电流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I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的值，数据见下表：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5" name="矩形 4"/>
          <p:cNvSpPr/>
          <p:nvPr/>
        </p:nvSpPr>
        <p:spPr>
          <a:xfrm>
            <a:off x="3790950" y="6165914"/>
            <a:ext cx="646331" cy="576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endParaRPr lang="zh-CN" altLang="zh-CN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001576"/>
              </p:ext>
            </p:extLst>
          </p:nvPr>
        </p:nvGraphicFramePr>
        <p:xfrm>
          <a:off x="478582" y="1845618"/>
          <a:ext cx="6359647" cy="1107898"/>
        </p:xfrm>
        <a:graphic>
          <a:graphicData uri="http://schemas.openxmlformats.org/drawingml/2006/table">
            <a:tbl>
              <a:tblPr/>
              <a:tblGrid>
                <a:gridCol w="1196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4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4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49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39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U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/V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0.50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1.02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1.54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2.05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2.55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9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/mA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20.0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40.0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60.0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80.0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100.0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355494" y="2997746"/>
            <a:ext cx="7611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请根据表中的数据，在图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方格纸上作出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U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图象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29377" name="Picture 1" descr="X5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537" y="3563925"/>
            <a:ext cx="3056468" cy="268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6095206" y="3583918"/>
            <a:ext cx="2322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如图所示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29378" name="Picture 2" descr="X5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248" y="3563925"/>
            <a:ext cx="3025531" cy="260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X51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44"/>
          <a:stretch/>
        </p:blipFill>
        <p:spPr bwMode="auto">
          <a:xfrm>
            <a:off x="9551590" y="261442"/>
            <a:ext cx="2338308" cy="225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92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55493" y="1116667"/>
            <a:ext cx="11356337" cy="116099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把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U</a:t>
            </a:r>
            <a:r>
              <a:rPr lang="en-US" altLang="zh-CN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I</a:t>
            </a:r>
            <a:r>
              <a:rPr lang="en-US" altLang="zh-CN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的数据在方格纸中描点，用过原点的直线把它们连在一起，让尽可能多的点在直线上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2" name="Picture 1" descr="X5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972" y="2421682"/>
            <a:ext cx="3056468" cy="268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5153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55493" y="904309"/>
            <a:ext cx="11356337" cy="12310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(5)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由此，可求得电阻丝的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en-US" altLang="zh-CN" i="1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____________________Ω.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根据电阻定律可得到电阻丝的电阻率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4" name="矩形 3"/>
          <p:cNvSpPr/>
          <p:nvPr/>
        </p:nvSpPr>
        <p:spPr>
          <a:xfrm>
            <a:off x="4556911" y="967003"/>
            <a:ext cx="2929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23.5(23.0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24.0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均可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55493" y="2427643"/>
            <a:ext cx="112843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结合题图中图线的斜率可知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i="1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49.0 Ω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25.5 Ω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，解得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i="1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23.5 Ω.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4" name="Picture 1" descr="X5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972" y="3483956"/>
            <a:ext cx="3056468" cy="268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01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E432FFCE-4389-2646-985A-4D6F99014EC4}"/>
              </a:ext>
            </a:extLst>
          </p:cNvPr>
          <p:cNvSpPr/>
          <p:nvPr/>
        </p:nvSpPr>
        <p:spPr>
          <a:xfrm>
            <a:off x="4748712" y="3081059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4790650 w 5364088"/>
              <a:gd name="connsiteY2" fmla="*/ 1136623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4759654 w 5364088"/>
              <a:gd name="connsiteY2" fmla="*/ 1136623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" fmla="*/ 0 w 5364088"/>
              <a:gd name="connsiteY0" fmla="*/ 12700 h 1164822"/>
              <a:gd name="connsiteX1" fmla="*/ 5364088 w 5364088"/>
              <a:gd name="connsiteY1" fmla="*/ 0 h 1164822"/>
              <a:gd name="connsiteX2" fmla="*/ 4759654 w 5364088"/>
              <a:gd name="connsiteY2" fmla="*/ 1149323 h 1164822"/>
              <a:gd name="connsiteX3" fmla="*/ 0 w 5364088"/>
              <a:gd name="connsiteY3" fmla="*/ 1164822 h 1164822"/>
              <a:gd name="connsiteX4" fmla="*/ 0 w 5364088"/>
              <a:gd name="connsiteY4" fmla="*/ 12700 h 11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262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2">
            <a:extLst>
              <a:ext uri="{FF2B5EF4-FFF2-40B4-BE49-F238E27FC236}">
                <a16:creationId xmlns:a16="http://schemas.microsoft.com/office/drawing/2014/main" id="{998B2F9E-64AD-0747-AE9F-271A3B704DD5}"/>
              </a:ext>
            </a:extLst>
          </p:cNvPr>
          <p:cNvSpPr/>
          <p:nvPr/>
        </p:nvSpPr>
        <p:spPr>
          <a:xfrm>
            <a:off x="693580" y="2172756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4790650 w 5364088"/>
              <a:gd name="connsiteY2" fmla="*/ 1136623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4759654 w 5364088"/>
              <a:gd name="connsiteY2" fmla="*/ 1136623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rgbClr val="04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33">
            <a:extLst>
              <a:ext uri="{FF2B5EF4-FFF2-40B4-BE49-F238E27FC236}">
                <a16:creationId xmlns:a16="http://schemas.microsoft.com/office/drawing/2014/main" id="{D52FB6C0-BC87-7F4D-A9B3-A6A78FE44DDB}"/>
              </a:ext>
            </a:extLst>
          </p:cNvPr>
          <p:cNvSpPr txBox="1"/>
          <p:nvPr/>
        </p:nvSpPr>
        <p:spPr>
          <a:xfrm>
            <a:off x="3717916" y="2513479"/>
            <a:ext cx="4093935" cy="61170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37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知识整合</a:t>
            </a:r>
          </a:p>
        </p:txBody>
      </p:sp>
      <p:cxnSp>
        <p:nvCxnSpPr>
          <p:cNvPr id="12" name="直接连接符 10">
            <a:extLst>
              <a:ext uri="{FF2B5EF4-FFF2-40B4-BE49-F238E27FC236}">
                <a16:creationId xmlns:a16="http://schemas.microsoft.com/office/drawing/2014/main" id="{C88ABB95-7C03-9A4E-B63F-69946B1DF492}"/>
              </a:ext>
            </a:extLst>
          </p:cNvPr>
          <p:cNvCxnSpPr/>
          <p:nvPr/>
        </p:nvCxnSpPr>
        <p:spPr>
          <a:xfrm>
            <a:off x="3831181" y="3205384"/>
            <a:ext cx="33869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C6625F5-F50B-8D4A-A33C-1ED69CC1F2E9}"/>
              </a:ext>
            </a:extLst>
          </p:cNvPr>
          <p:cNvGrpSpPr/>
          <p:nvPr/>
        </p:nvGrpSpPr>
        <p:grpSpPr>
          <a:xfrm>
            <a:off x="3821215" y="3344343"/>
            <a:ext cx="1854994" cy="286232"/>
            <a:chOff x="6560698" y="3150247"/>
            <a:chExt cx="2473385" cy="381069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B0272A81-0997-124F-9558-446169ED26E7}"/>
                </a:ext>
              </a:extLst>
            </p:cNvPr>
            <p:cNvSpPr/>
            <p:nvPr/>
          </p:nvSpPr>
          <p:spPr>
            <a:xfrm>
              <a:off x="6560698" y="3230381"/>
              <a:ext cx="239842" cy="2398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noProof="1">
                <a:solidFill>
                  <a:prstClr val="white"/>
                </a:solidFill>
              </a:endParaRPr>
            </a:p>
          </p:txBody>
        </p:sp>
        <p:sp>
          <p:nvSpPr>
            <p:cNvPr id="15" name="文本框 46">
              <a:extLst>
                <a:ext uri="{FF2B5EF4-FFF2-40B4-BE49-F238E27FC236}">
                  <a16:creationId xmlns:a16="http://schemas.microsoft.com/office/drawing/2014/main" id="{6C98A325-9D3B-704A-8D08-28CF646585E7}"/>
                </a:ext>
              </a:extLst>
            </p:cNvPr>
            <p:cNvSpPr txBox="1"/>
            <p:nvPr/>
          </p:nvSpPr>
          <p:spPr>
            <a:xfrm>
              <a:off x="6805535" y="3150247"/>
              <a:ext cx="2228548" cy="3810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20000"/>
                </a:lnSpc>
                <a:spcAft>
                  <a:spcPts val="600"/>
                </a:spcAft>
              </a:pPr>
              <a:r>
                <a:rPr lang="zh-CN" altLang="en-US" sz="10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回忆知识    构建体系</a:t>
              </a:r>
            </a:p>
          </p:txBody>
        </p:sp>
      </p:grpSp>
      <p:sp>
        <p:nvSpPr>
          <p:cNvPr id="16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>
            <a:extLst>
              <a:ext uri="{FF2B5EF4-FFF2-40B4-BE49-F238E27FC236}">
                <a16:creationId xmlns:a16="http://schemas.microsoft.com/office/drawing/2014/main" id="{FD7B9C96-81FA-3B47-B0AF-C3DFE5678E39}"/>
              </a:ext>
            </a:extLst>
          </p:cNvPr>
          <p:cNvSpPr txBox="1"/>
          <p:nvPr/>
        </p:nvSpPr>
        <p:spPr>
          <a:xfrm>
            <a:off x="8128127" y="3125185"/>
            <a:ext cx="12298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6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29">
            <a:extLst>
              <a:ext uri="{FF2B5EF4-FFF2-40B4-BE49-F238E27FC236}">
                <a16:creationId xmlns:a16="http://schemas.microsoft.com/office/drawing/2014/main" id="{1946F89F-2E35-E14C-BCA3-D7AC1DE74048}"/>
              </a:ext>
            </a:extLst>
          </p:cNvPr>
          <p:cNvCxnSpPr>
            <a:cxnSpLocks/>
          </p:cNvCxnSpPr>
          <p:nvPr/>
        </p:nvCxnSpPr>
        <p:spPr>
          <a:xfrm flipH="1">
            <a:off x="8743039" y="794313"/>
            <a:ext cx="978603" cy="1856172"/>
          </a:xfrm>
          <a:prstGeom prst="line">
            <a:avLst/>
          </a:prstGeom>
          <a:ln>
            <a:solidFill>
              <a:srgbClr val="262F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30">
            <a:extLst>
              <a:ext uri="{FF2B5EF4-FFF2-40B4-BE49-F238E27FC236}">
                <a16:creationId xmlns:a16="http://schemas.microsoft.com/office/drawing/2014/main" id="{1D41A43A-60FA-E64C-9FFB-3EBE544CEB08}"/>
              </a:ext>
            </a:extLst>
          </p:cNvPr>
          <p:cNvCxnSpPr>
            <a:cxnSpLocks/>
          </p:cNvCxnSpPr>
          <p:nvPr/>
        </p:nvCxnSpPr>
        <p:spPr>
          <a:xfrm flipH="1">
            <a:off x="9047534" y="2277666"/>
            <a:ext cx="1930331" cy="3661370"/>
          </a:xfrm>
          <a:prstGeom prst="line">
            <a:avLst/>
          </a:prstGeom>
          <a:ln>
            <a:solidFill>
              <a:srgbClr val="0444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5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416135204"/>
  <p:tag name="MH_LIBRARY" val="CONTENTS"/>
  <p:tag name="MH_TYPE" val="ENTRY"/>
  <p:tag name="ID" val="553525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416135204"/>
  <p:tag name="MH_LIBRARY" val="CONTENTS"/>
  <p:tag name="MH_TYPE" val="NUMBER"/>
  <p:tag name="ID" val="553525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416135204"/>
  <p:tag name="MH_LIBRARY" val="CONTENTS"/>
  <p:tag name="MH_TYPE" val="ENTRY"/>
  <p:tag name="ID" val="553525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416135204"/>
  <p:tag name="MH_LIBRARY" val="CONTENTS"/>
  <p:tag name="MH_TYPE" val="NUMBER"/>
  <p:tag name="ID" val="553525"/>
  <p:tag name="MH_ORDER" val="1"/>
</p:tagLst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9685</TotalTime>
  <Words>3244</Words>
  <Application>Microsoft Office PowerPoint</Application>
  <PresentationFormat>自定义</PresentationFormat>
  <Paragraphs>263</Paragraphs>
  <Slides>38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9" baseType="lpstr">
      <vt:lpstr>楷体_GB2312</vt:lpstr>
      <vt:lpstr>迷你简菱心</vt:lpstr>
      <vt:lpstr>宋体</vt:lpstr>
      <vt:lpstr>微软雅黑</vt:lpstr>
      <vt:lpstr>微软雅黑</vt:lpstr>
      <vt:lpstr>Arial</vt:lpstr>
      <vt:lpstr>Broadway</vt:lpstr>
      <vt:lpstr>Calibri</vt:lpstr>
      <vt:lpstr>Times New Roman</vt:lpstr>
      <vt:lpstr>7_Office 主题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无君子 梁上</cp:lastModifiedBy>
  <cp:revision>6220</cp:revision>
  <dcterms:created xsi:type="dcterms:W3CDTF">2014-11-27T01:03:00Z</dcterms:created>
  <dcterms:modified xsi:type="dcterms:W3CDTF">2020-04-29T10:53:44Z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2052-10.1.0.5458</vt:lpwstr>
  </property>
</Properties>
</file>