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82" r:id="rId3"/>
    <p:sldId id="275" r:id="rId4"/>
    <p:sldId id="316" r:id="rId5"/>
    <p:sldId id="312" r:id="rId6"/>
    <p:sldId id="313" r:id="rId7"/>
    <p:sldId id="280" r:id="rId8"/>
    <p:sldId id="314" r:id="rId9"/>
    <p:sldId id="277" r:id="rId10"/>
    <p:sldId id="286" r:id="rId11"/>
    <p:sldId id="284" r:id="rId12"/>
    <p:sldId id="317" r:id="rId13"/>
    <p:sldId id="289" r:id="rId14"/>
    <p:sldId id="288" r:id="rId15"/>
    <p:sldId id="291" r:id="rId16"/>
    <p:sldId id="292" r:id="rId17"/>
    <p:sldId id="293" r:id="rId18"/>
    <p:sldId id="295" r:id="rId19"/>
    <p:sldId id="296" r:id="rId20"/>
    <p:sldId id="294" r:id="rId21"/>
    <p:sldId id="297" r:id="rId22"/>
    <p:sldId id="298" r:id="rId23"/>
    <p:sldId id="299" r:id="rId24"/>
    <p:sldId id="300" r:id="rId25"/>
    <p:sldId id="301" r:id="rId26"/>
    <p:sldId id="318" r:id="rId27"/>
    <p:sldId id="304" r:id="rId28"/>
    <p:sldId id="303" r:id="rId29"/>
    <p:sldId id="302" r:id="rId30"/>
    <p:sldId id="306" r:id="rId31"/>
    <p:sldId id="305" r:id="rId32"/>
    <p:sldId id="315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B4E8"/>
    <a:srgbClr val="4C78C8"/>
    <a:srgbClr val="F99005"/>
    <a:srgbClr val="FEE1BA"/>
    <a:srgbClr val="B8DACF"/>
    <a:srgbClr val="9CCCBD"/>
    <a:srgbClr val="6DB96B"/>
    <a:srgbClr val="55CDFD"/>
    <a:srgbClr val="029FDB"/>
    <a:srgbClr val="FE9E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75" autoAdjust="0"/>
    <p:restoredTop sz="94038" autoAdjust="0"/>
  </p:normalViewPr>
  <p:slideViewPr>
    <p:cSldViewPr snapToGrid="0">
      <p:cViewPr>
        <p:scale>
          <a:sx n="66" d="100"/>
          <a:sy n="66" d="100"/>
        </p:scale>
        <p:origin x="-3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notesMaster" Target="notesMasters/notesMaster1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C4344-0A40-4CB7-B25E-5E6DB7316E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C7941-7DF0-4C7F-98C8-24F37B7F952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6D56-7CAF-4105-9076-4377878E9F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276A0-B414-4D70-921F-B6CF6982DF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000"/>
    </mc:Choice>
    <mc:Fallback>
      <p:transition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6D56-7CAF-4105-9076-4377878E9F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276A0-B414-4D70-921F-B6CF6982DF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000"/>
    </mc:Choice>
    <mc:Fallback>
      <p:transition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6D56-7CAF-4105-9076-4377878E9F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276A0-B414-4D70-921F-B6CF6982DF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000"/>
    </mc:Choice>
    <mc:Fallback>
      <p:transition advClick="0" advTm="2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000"/>
    </mc:Choice>
    <mc:Fallback>
      <p:transition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6D56-7CAF-4105-9076-4377878E9F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276A0-B414-4D70-921F-B6CF6982DF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000"/>
    </mc:Choice>
    <mc:Fallback>
      <p:transition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6D56-7CAF-4105-9076-4377878E9F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276A0-B414-4D70-921F-B6CF6982DF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000"/>
    </mc:Choice>
    <mc:Fallback>
      <p:transition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6D56-7CAF-4105-9076-4377878E9F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276A0-B414-4D70-921F-B6CF6982DF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000"/>
    </mc:Choice>
    <mc:Fallback>
      <p:transition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6D56-7CAF-4105-9076-4377878E9F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276A0-B414-4D70-921F-B6CF6982DF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000"/>
    </mc:Choice>
    <mc:Fallback>
      <p:transition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6D56-7CAF-4105-9076-4377878E9F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276A0-B414-4D70-921F-B6CF6982DFDB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1"/>
          <p:cNvSpPr txBox="1"/>
          <p:nvPr userDrawn="1"/>
        </p:nvSpPr>
        <p:spPr>
          <a:xfrm>
            <a:off x="923130" y="2066921"/>
            <a:ext cx="3780630" cy="1425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                </a:t>
            </a:r>
            <a:r>
              <a:rPr lang="zh-CN" altLang="en-US" sz="4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版权声明</a:t>
            </a:r>
            <a:br>
              <a:rPr lang="zh-CN" altLang="en-US" sz="1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b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感谢您下载平台上提供的</a:t>
            </a: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b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b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在熊猫办公出售的</a:t>
            </a: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模板是免版税类（</a:t>
            </a: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RF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</a:t>
            </a: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Royalty-Free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）正版受</a:t>
            </a: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《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中国人民共和国著作法</a:t>
            </a: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和</a:t>
            </a: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《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世界版权公约</a:t>
            </a: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的保护，作品的所有权、版权和著作权归熊猫办公所有，您下载的是</a:t>
            </a: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模板素材的使用权。</a:t>
            </a:r>
            <a:b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不得将熊猫办公的</a:t>
            </a: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模板、</a:t>
            </a: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lang="zh-CN" altLang="en-US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endParaRPr lang="zh-CN" altLang="en-US" spc="1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000"/>
    </mc:Choice>
    <mc:Fallback>
      <p:transition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4B4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: 形状 4"/>
          <p:cNvSpPr/>
          <p:nvPr userDrawn="1"/>
        </p:nvSpPr>
        <p:spPr>
          <a:xfrm>
            <a:off x="10277830" y="4850059"/>
            <a:ext cx="1914170" cy="2042353"/>
          </a:xfrm>
          <a:custGeom>
            <a:avLst/>
            <a:gdLst>
              <a:gd name="connsiteX0" fmla="*/ 1149208 w 1691148"/>
              <a:gd name="connsiteY0" fmla="*/ 0 h 1804396"/>
              <a:gd name="connsiteX1" fmla="*/ 1596532 w 1691148"/>
              <a:gd name="connsiteY1" fmla="*/ 90311 h 1804396"/>
              <a:gd name="connsiteX2" fmla="*/ 1691148 w 1691148"/>
              <a:gd name="connsiteY2" fmla="*/ 141667 h 1804396"/>
              <a:gd name="connsiteX3" fmla="*/ 1691148 w 1691148"/>
              <a:gd name="connsiteY3" fmla="*/ 1804396 h 1804396"/>
              <a:gd name="connsiteX4" fmla="*/ 205730 w 1691148"/>
              <a:gd name="connsiteY4" fmla="*/ 1804396 h 1804396"/>
              <a:gd name="connsiteX5" fmla="*/ 196267 w 1691148"/>
              <a:gd name="connsiteY5" fmla="*/ 1791741 h 1804396"/>
              <a:gd name="connsiteX6" fmla="*/ 0 w 1691148"/>
              <a:gd name="connsiteY6" fmla="*/ 1149208 h 1804396"/>
              <a:gd name="connsiteX7" fmla="*/ 1149208 w 1691148"/>
              <a:gd name="connsiteY7" fmla="*/ 0 h 1804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1148" h="1804396">
                <a:moveTo>
                  <a:pt x="1149208" y="0"/>
                </a:moveTo>
                <a:cubicBezTo>
                  <a:pt x="1307881" y="0"/>
                  <a:pt x="1459042" y="32158"/>
                  <a:pt x="1596532" y="90311"/>
                </a:cubicBezTo>
                <a:lnTo>
                  <a:pt x="1691148" y="141667"/>
                </a:lnTo>
                <a:lnTo>
                  <a:pt x="1691148" y="1804396"/>
                </a:lnTo>
                <a:lnTo>
                  <a:pt x="205730" y="1804396"/>
                </a:lnTo>
                <a:lnTo>
                  <a:pt x="196267" y="1791741"/>
                </a:lnTo>
                <a:cubicBezTo>
                  <a:pt x="72354" y="1608327"/>
                  <a:pt x="0" y="1387217"/>
                  <a:pt x="0" y="1149208"/>
                </a:cubicBezTo>
                <a:cubicBezTo>
                  <a:pt x="0" y="514518"/>
                  <a:pt x="514518" y="0"/>
                  <a:pt x="1149208" y="0"/>
                </a:cubicBezTo>
                <a:close/>
              </a:path>
            </a:pathLst>
          </a:custGeom>
          <a:solidFill>
            <a:srgbClr val="E6E6E6"/>
          </a:solidFill>
          <a:ln>
            <a:noFill/>
          </a:ln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/>
          <p:cNvSpPr/>
          <p:nvPr userDrawn="1"/>
        </p:nvSpPr>
        <p:spPr>
          <a:xfrm>
            <a:off x="0" y="4762298"/>
            <a:ext cx="8048777" cy="2095716"/>
          </a:xfrm>
          <a:custGeom>
            <a:avLst/>
            <a:gdLst>
              <a:gd name="connsiteX0" fmla="*/ 0 w 8048777"/>
              <a:gd name="connsiteY0" fmla="*/ 0 h 1295025"/>
              <a:gd name="connsiteX1" fmla="*/ 62293 w 8048777"/>
              <a:gd name="connsiteY1" fmla="*/ 11652 h 1295025"/>
              <a:gd name="connsiteX2" fmla="*/ 3250656 w 8048777"/>
              <a:gd name="connsiteY2" fmla="*/ 822173 h 1295025"/>
              <a:gd name="connsiteX3" fmla="*/ 7787464 w 8048777"/>
              <a:gd name="connsiteY3" fmla="*/ 1163640 h 1295025"/>
              <a:gd name="connsiteX4" fmla="*/ 8048777 w 8048777"/>
              <a:gd name="connsiteY4" fmla="*/ 1295025 h 1295025"/>
              <a:gd name="connsiteX5" fmla="*/ 0 w 8048777"/>
              <a:gd name="connsiteY5" fmla="*/ 1295025 h 1295025"/>
              <a:gd name="connsiteX0-1" fmla="*/ 0 w 8048777"/>
              <a:gd name="connsiteY0-2" fmla="*/ 0 h 1295025"/>
              <a:gd name="connsiteX1-3" fmla="*/ 62293 w 8048777"/>
              <a:gd name="connsiteY1-4" fmla="*/ 11652 h 1295025"/>
              <a:gd name="connsiteX2-5" fmla="*/ 3132669 w 8048777"/>
              <a:gd name="connsiteY2-6" fmla="*/ 603447 h 1295025"/>
              <a:gd name="connsiteX3-7" fmla="*/ 7787464 w 8048777"/>
              <a:gd name="connsiteY3-8" fmla="*/ 1163640 h 1295025"/>
              <a:gd name="connsiteX4-9" fmla="*/ 8048777 w 8048777"/>
              <a:gd name="connsiteY4-10" fmla="*/ 1295025 h 1295025"/>
              <a:gd name="connsiteX5-11" fmla="*/ 0 w 8048777"/>
              <a:gd name="connsiteY5-12" fmla="*/ 1295025 h 1295025"/>
              <a:gd name="connsiteX6" fmla="*/ 0 w 8048777"/>
              <a:gd name="connsiteY6" fmla="*/ 0 h 12950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" y="connsiteY6"/>
              </a:cxn>
            </a:cxnLst>
            <a:rect l="l" t="t" r="r" b="b"/>
            <a:pathLst>
              <a:path w="8048777" h="1295025">
                <a:moveTo>
                  <a:pt x="0" y="0"/>
                </a:moveTo>
                <a:lnTo>
                  <a:pt x="62293" y="11652"/>
                </a:lnTo>
                <a:cubicBezTo>
                  <a:pt x="1053970" y="227626"/>
                  <a:pt x="1881945" y="889659"/>
                  <a:pt x="3132669" y="603447"/>
                </a:cubicBezTo>
                <a:cubicBezTo>
                  <a:pt x="4655290" y="255016"/>
                  <a:pt x="6318480" y="477218"/>
                  <a:pt x="7787464" y="1163640"/>
                </a:cubicBezTo>
                <a:lnTo>
                  <a:pt x="8048777" y="1295025"/>
                </a:lnTo>
                <a:lnTo>
                  <a:pt x="0" y="1295025"/>
                </a:lnTo>
                <a:lnTo>
                  <a:pt x="0" y="0"/>
                </a:lnTo>
                <a:close/>
              </a:path>
            </a:pathLst>
          </a:custGeom>
          <a:solidFill>
            <a:srgbClr val="4C78C8"/>
          </a:solidFill>
          <a:ln>
            <a:noFill/>
          </a:ln>
          <a:effectLst>
            <a:outerShdw blurRad="508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7"/>
          <p:cNvSpPr/>
          <p:nvPr userDrawn="1"/>
        </p:nvSpPr>
        <p:spPr>
          <a:xfrm>
            <a:off x="0" y="4595364"/>
            <a:ext cx="969301" cy="2268907"/>
          </a:xfrm>
          <a:custGeom>
            <a:avLst/>
            <a:gdLst>
              <a:gd name="connsiteX0" fmla="*/ 0 w 969301"/>
              <a:gd name="connsiteY0" fmla="*/ 0 h 2268907"/>
              <a:gd name="connsiteX1" fmla="*/ 105817 w 969301"/>
              <a:gd name="connsiteY1" fmla="*/ 38730 h 2268907"/>
              <a:gd name="connsiteX2" fmla="*/ 969301 w 969301"/>
              <a:gd name="connsiteY2" fmla="*/ 1341425 h 2268907"/>
              <a:gd name="connsiteX3" fmla="*/ 727846 w 969301"/>
              <a:gd name="connsiteY3" fmla="*/ 2131894 h 2268907"/>
              <a:gd name="connsiteX4" fmla="*/ 620191 w 969301"/>
              <a:gd name="connsiteY4" fmla="*/ 2268907 h 2268907"/>
              <a:gd name="connsiteX5" fmla="*/ 144303 w 969301"/>
              <a:gd name="connsiteY5" fmla="*/ 2268907 h 2268907"/>
              <a:gd name="connsiteX6" fmla="*/ 203523 w 969301"/>
              <a:gd name="connsiteY6" fmla="*/ 2231452 h 2268907"/>
              <a:gd name="connsiteX7" fmla="*/ 656369 w 969301"/>
              <a:gd name="connsiteY7" fmla="*/ 1341425 h 2268907"/>
              <a:gd name="connsiteX8" fmla="*/ 80240 w 969301"/>
              <a:gd name="connsiteY8" fmla="*/ 373426 h 2268907"/>
              <a:gd name="connsiteX9" fmla="*/ 0 w 969301"/>
              <a:gd name="connsiteY9" fmla="*/ 334772 h 2268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9301" h="2268907">
                <a:moveTo>
                  <a:pt x="0" y="0"/>
                </a:moveTo>
                <a:lnTo>
                  <a:pt x="105817" y="38730"/>
                </a:lnTo>
                <a:cubicBezTo>
                  <a:pt x="613250" y="253356"/>
                  <a:pt x="969301" y="755810"/>
                  <a:pt x="969301" y="1341425"/>
                </a:cubicBezTo>
                <a:cubicBezTo>
                  <a:pt x="969301" y="1634233"/>
                  <a:pt x="880288" y="1906250"/>
                  <a:pt x="727846" y="2131894"/>
                </a:cubicBezTo>
                <a:lnTo>
                  <a:pt x="620191" y="2268907"/>
                </a:lnTo>
                <a:lnTo>
                  <a:pt x="144303" y="2268907"/>
                </a:lnTo>
                <a:lnTo>
                  <a:pt x="203523" y="2231452"/>
                </a:lnTo>
                <a:cubicBezTo>
                  <a:pt x="478009" y="2031258"/>
                  <a:pt x="656369" y="1707171"/>
                  <a:pt x="656369" y="1341425"/>
                </a:cubicBezTo>
                <a:cubicBezTo>
                  <a:pt x="656369" y="923430"/>
                  <a:pt x="423409" y="559846"/>
                  <a:pt x="80240" y="373426"/>
                </a:cubicBezTo>
                <a:lnTo>
                  <a:pt x="0" y="334772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>
            <a:outerShdw blurRad="50800" dist="38100" dir="189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9" name="组合 8"/>
          <p:cNvGrpSpPr/>
          <p:nvPr userDrawn="1"/>
        </p:nvGrpSpPr>
        <p:grpSpPr>
          <a:xfrm>
            <a:off x="-577099" y="-789011"/>
            <a:ext cx="5290728" cy="2482392"/>
            <a:chOff x="-577099" y="-789011"/>
            <a:chExt cx="5290728" cy="2482392"/>
          </a:xfr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10" name="任意多边形: 形状 9"/>
            <p:cNvSpPr/>
            <p:nvPr/>
          </p:nvSpPr>
          <p:spPr>
            <a:xfrm rot="9494336">
              <a:off x="-577099" y="-789011"/>
              <a:ext cx="5290728" cy="2482392"/>
            </a:xfrm>
            <a:custGeom>
              <a:avLst/>
              <a:gdLst>
                <a:gd name="connsiteX0" fmla="*/ 4445840 w 5099703"/>
                <a:gd name="connsiteY0" fmla="*/ 1831071 h 1831071"/>
                <a:gd name="connsiteX1" fmla="*/ 0 w 5099703"/>
                <a:gd name="connsiteY1" fmla="*/ 56365 h 1831071"/>
                <a:gd name="connsiteX2" fmla="*/ 80119 w 5099703"/>
                <a:gd name="connsiteY2" fmla="*/ 34645 h 1831071"/>
                <a:gd name="connsiteX3" fmla="*/ 3357322 w 5099703"/>
                <a:gd name="connsiteY3" fmla="*/ 234865 h 1831071"/>
                <a:gd name="connsiteX4" fmla="*/ 4995923 w 5099703"/>
                <a:gd name="connsiteY4" fmla="*/ 159782 h 1831071"/>
                <a:gd name="connsiteX5" fmla="*/ 5099703 w 5099703"/>
                <a:gd name="connsiteY5" fmla="*/ 193069 h 1831071"/>
                <a:gd name="connsiteX0-1" fmla="*/ 4369085 w 5022948"/>
                <a:gd name="connsiteY0-2" fmla="*/ 1831071 h 1831071"/>
                <a:gd name="connsiteX1-3" fmla="*/ 91882 w 5022948"/>
                <a:gd name="connsiteY1-4" fmla="*/ 283271 h 1831071"/>
                <a:gd name="connsiteX2-5" fmla="*/ 3364 w 5022948"/>
                <a:gd name="connsiteY2-6" fmla="*/ 34645 h 1831071"/>
                <a:gd name="connsiteX3-7" fmla="*/ 3280567 w 5022948"/>
                <a:gd name="connsiteY3-8" fmla="*/ 234865 h 1831071"/>
                <a:gd name="connsiteX4-9" fmla="*/ 4919168 w 5022948"/>
                <a:gd name="connsiteY4-10" fmla="*/ 159782 h 1831071"/>
                <a:gd name="connsiteX5-11" fmla="*/ 5022948 w 5022948"/>
                <a:gd name="connsiteY5-12" fmla="*/ 193069 h 1831071"/>
                <a:gd name="connsiteX6" fmla="*/ 4369085 w 5022948"/>
                <a:gd name="connsiteY6" fmla="*/ 1831071 h 1831071"/>
                <a:gd name="connsiteX0-13" fmla="*/ 4277203 w 4931066"/>
                <a:gd name="connsiteY0-14" fmla="*/ 1831071 h 1831071"/>
                <a:gd name="connsiteX1-15" fmla="*/ 0 w 4931066"/>
                <a:gd name="connsiteY1-16" fmla="*/ 283271 h 1831071"/>
                <a:gd name="connsiteX2-17" fmla="*/ 587108 w 4931066"/>
                <a:gd name="connsiteY2-18" fmla="*/ 466063 h 1831071"/>
                <a:gd name="connsiteX3-19" fmla="*/ 3188685 w 4931066"/>
                <a:gd name="connsiteY3-20" fmla="*/ 234865 h 1831071"/>
                <a:gd name="connsiteX4-21" fmla="*/ 4827286 w 4931066"/>
                <a:gd name="connsiteY4-22" fmla="*/ 159782 h 1831071"/>
                <a:gd name="connsiteX5-23" fmla="*/ 4931066 w 4931066"/>
                <a:gd name="connsiteY5-24" fmla="*/ 193069 h 1831071"/>
                <a:gd name="connsiteX6-25" fmla="*/ 4277203 w 4931066"/>
                <a:gd name="connsiteY6-26" fmla="*/ 1831071 h 1831071"/>
                <a:gd name="connsiteX0-27" fmla="*/ 3690095 w 4343958"/>
                <a:gd name="connsiteY0-28" fmla="*/ 1831071 h 1831071"/>
                <a:gd name="connsiteX1-29" fmla="*/ 0 w 4343958"/>
                <a:gd name="connsiteY1-30" fmla="*/ 466063 h 1831071"/>
                <a:gd name="connsiteX2-31" fmla="*/ 2601577 w 4343958"/>
                <a:gd name="connsiteY2-32" fmla="*/ 234865 h 1831071"/>
                <a:gd name="connsiteX3-33" fmla="*/ 4240178 w 4343958"/>
                <a:gd name="connsiteY3-34" fmla="*/ 159782 h 1831071"/>
                <a:gd name="connsiteX4-35" fmla="*/ 4343958 w 4343958"/>
                <a:gd name="connsiteY4-36" fmla="*/ 193069 h 1831071"/>
                <a:gd name="connsiteX5-37" fmla="*/ 3690095 w 4343958"/>
                <a:gd name="connsiteY5-38" fmla="*/ 1831071 h 183107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4343958" h="1831071">
                  <a:moveTo>
                    <a:pt x="3690095" y="1831071"/>
                  </a:moveTo>
                  <a:lnTo>
                    <a:pt x="0" y="466063"/>
                  </a:lnTo>
                  <a:cubicBezTo>
                    <a:pt x="1092401" y="221349"/>
                    <a:pt x="1509175" y="946760"/>
                    <a:pt x="2601577" y="234865"/>
                  </a:cubicBezTo>
                  <a:cubicBezTo>
                    <a:pt x="3147777" y="-121083"/>
                    <a:pt x="3693978" y="-9849"/>
                    <a:pt x="4240178" y="159782"/>
                  </a:cubicBezTo>
                  <a:lnTo>
                    <a:pt x="4343958" y="193069"/>
                  </a:lnTo>
                  <a:lnTo>
                    <a:pt x="3690095" y="183107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 rot="9494336">
              <a:off x="-449552" y="-768155"/>
              <a:ext cx="5099703" cy="1831071"/>
            </a:xfrm>
            <a:custGeom>
              <a:avLst/>
              <a:gdLst>
                <a:gd name="connsiteX0" fmla="*/ 4445840 w 5099703"/>
                <a:gd name="connsiteY0" fmla="*/ 1831071 h 1831071"/>
                <a:gd name="connsiteX1" fmla="*/ 0 w 5099703"/>
                <a:gd name="connsiteY1" fmla="*/ 56365 h 1831071"/>
                <a:gd name="connsiteX2" fmla="*/ 80119 w 5099703"/>
                <a:gd name="connsiteY2" fmla="*/ 34645 h 1831071"/>
                <a:gd name="connsiteX3" fmla="*/ 3357322 w 5099703"/>
                <a:gd name="connsiteY3" fmla="*/ 234865 h 1831071"/>
                <a:gd name="connsiteX4" fmla="*/ 4995923 w 5099703"/>
                <a:gd name="connsiteY4" fmla="*/ 159782 h 1831071"/>
                <a:gd name="connsiteX5" fmla="*/ 5099703 w 5099703"/>
                <a:gd name="connsiteY5" fmla="*/ 193069 h 183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99703" h="1831071">
                  <a:moveTo>
                    <a:pt x="4445840" y="1831071"/>
                  </a:moveTo>
                  <a:lnTo>
                    <a:pt x="0" y="56365"/>
                  </a:lnTo>
                  <a:lnTo>
                    <a:pt x="80119" y="34645"/>
                  </a:lnTo>
                  <a:cubicBezTo>
                    <a:pt x="1172520" y="-210069"/>
                    <a:pt x="2264920" y="946760"/>
                    <a:pt x="3357322" y="234865"/>
                  </a:cubicBezTo>
                  <a:cubicBezTo>
                    <a:pt x="3903522" y="-121083"/>
                    <a:pt x="4449723" y="-9849"/>
                    <a:pt x="4995923" y="159782"/>
                  </a:cubicBezTo>
                  <a:lnTo>
                    <a:pt x="5099703" y="193069"/>
                  </a:lnTo>
                  <a:close/>
                </a:path>
              </a:pathLst>
            </a:custGeom>
            <a:solidFill>
              <a:srgbClr val="4C78C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任意多边形: 形状 11"/>
          <p:cNvSpPr/>
          <p:nvPr userDrawn="1"/>
        </p:nvSpPr>
        <p:spPr>
          <a:xfrm>
            <a:off x="10500852" y="5053604"/>
            <a:ext cx="1691148" cy="1804396"/>
          </a:xfrm>
          <a:custGeom>
            <a:avLst/>
            <a:gdLst>
              <a:gd name="connsiteX0" fmla="*/ 1149208 w 1691148"/>
              <a:gd name="connsiteY0" fmla="*/ 0 h 1804396"/>
              <a:gd name="connsiteX1" fmla="*/ 1596532 w 1691148"/>
              <a:gd name="connsiteY1" fmla="*/ 90311 h 1804396"/>
              <a:gd name="connsiteX2" fmla="*/ 1691148 w 1691148"/>
              <a:gd name="connsiteY2" fmla="*/ 141667 h 1804396"/>
              <a:gd name="connsiteX3" fmla="*/ 1691148 w 1691148"/>
              <a:gd name="connsiteY3" fmla="*/ 1804396 h 1804396"/>
              <a:gd name="connsiteX4" fmla="*/ 205730 w 1691148"/>
              <a:gd name="connsiteY4" fmla="*/ 1804396 h 1804396"/>
              <a:gd name="connsiteX5" fmla="*/ 196267 w 1691148"/>
              <a:gd name="connsiteY5" fmla="*/ 1791741 h 1804396"/>
              <a:gd name="connsiteX6" fmla="*/ 0 w 1691148"/>
              <a:gd name="connsiteY6" fmla="*/ 1149208 h 1804396"/>
              <a:gd name="connsiteX7" fmla="*/ 1149208 w 1691148"/>
              <a:gd name="connsiteY7" fmla="*/ 0 h 1804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1148" h="1804396">
                <a:moveTo>
                  <a:pt x="1149208" y="0"/>
                </a:moveTo>
                <a:cubicBezTo>
                  <a:pt x="1307881" y="0"/>
                  <a:pt x="1459042" y="32158"/>
                  <a:pt x="1596532" y="90311"/>
                </a:cubicBezTo>
                <a:lnTo>
                  <a:pt x="1691148" y="141667"/>
                </a:lnTo>
                <a:lnTo>
                  <a:pt x="1691148" y="1804396"/>
                </a:lnTo>
                <a:lnTo>
                  <a:pt x="205730" y="1804396"/>
                </a:lnTo>
                <a:lnTo>
                  <a:pt x="196267" y="1791741"/>
                </a:lnTo>
                <a:cubicBezTo>
                  <a:pt x="72354" y="1608327"/>
                  <a:pt x="0" y="1387217"/>
                  <a:pt x="0" y="1149208"/>
                </a:cubicBezTo>
                <a:cubicBezTo>
                  <a:pt x="0" y="514518"/>
                  <a:pt x="514518" y="0"/>
                  <a:pt x="1149208" y="0"/>
                </a:cubicBezTo>
                <a:close/>
              </a:path>
            </a:pathLst>
          </a:custGeom>
          <a:solidFill>
            <a:srgbClr val="4C78C8"/>
          </a:solidFill>
          <a:ln>
            <a:noFill/>
          </a:ln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314325" y="285750"/>
            <a:ext cx="11563350" cy="6305550"/>
          </a:xfrm>
          <a:prstGeom prst="roundRect">
            <a:avLst>
              <a:gd name="adj" fmla="val 4280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0" advClick="0" advTm="2000"/>
    </mc:Choice>
    <mc:Fallback>
      <p:transition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6D56-7CAF-4105-9076-4377878E9F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276A0-B414-4D70-921F-B6CF6982DFDB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1"/>
          <p:cNvSpPr txBox="1"/>
          <p:nvPr userDrawn="1"/>
        </p:nvSpPr>
        <p:spPr>
          <a:xfrm>
            <a:off x="972345" y="2944699"/>
            <a:ext cx="3780630" cy="1425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                </a:t>
            </a:r>
            <a:r>
              <a:rPr lang="zh-CN" altLang="en-US" sz="4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版权声明</a:t>
            </a:r>
            <a:br>
              <a:rPr lang="zh-CN" altLang="en-US" sz="1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b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感谢您下载平台上提供的</a:t>
            </a: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b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b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在熊猫办公出售的</a:t>
            </a: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模板是免版税类（</a:t>
            </a: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RF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</a:t>
            </a: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Royalty-Free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）正版受</a:t>
            </a: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《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中国人民共和国著作法</a:t>
            </a: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和</a:t>
            </a: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《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世界版权公约</a:t>
            </a: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的保护，作品的所有权、版权和著作权归熊猫办公所有，您下载的是</a:t>
            </a: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模板素材的使用权。</a:t>
            </a:r>
            <a:b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不得将熊猫办公的</a:t>
            </a: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模板、</a:t>
            </a: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lang="zh-CN" altLang="en-US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endParaRPr lang="zh-CN" altLang="en-US" spc="1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000"/>
    </mc:Choice>
    <mc:Fallback>
      <p:transition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6D56-7CAF-4105-9076-4377878E9F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276A0-B414-4D70-921F-B6CF6982DFDB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1"/>
          <p:cNvSpPr txBox="1"/>
          <p:nvPr userDrawn="1"/>
        </p:nvSpPr>
        <p:spPr>
          <a:xfrm>
            <a:off x="915591" y="2781073"/>
            <a:ext cx="3780630" cy="1425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                </a:t>
            </a:r>
            <a:r>
              <a:rPr lang="zh-CN" altLang="en-US" sz="4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版权声明</a:t>
            </a:r>
            <a:br>
              <a:rPr lang="zh-CN" altLang="en-US" sz="1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b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感谢您下载平台上提供的</a:t>
            </a: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b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b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在熊猫办公出售的</a:t>
            </a: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模板是免版税类（</a:t>
            </a: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RF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</a:t>
            </a: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Royalty-Free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）正版受</a:t>
            </a: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《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中国人民共和国著作法</a:t>
            </a: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和</a:t>
            </a: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《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世界版权公约</a:t>
            </a: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的保护，作品的所有权、版权和著作权归熊猫办公所有，您下载的是</a:t>
            </a: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模板素材的使用权。</a:t>
            </a:r>
            <a:b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不得将熊猫办公的</a:t>
            </a: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模板、</a:t>
            </a: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lang="zh-CN" altLang="en-US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endParaRPr lang="zh-CN" altLang="en-US" spc="1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000"/>
    </mc:Choice>
    <mc:Fallback>
      <p:transition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F6D56-7CAF-4105-9076-4377878E9F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276A0-B414-4D70-921F-B6CF6982DFD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p14:dur="0" advClick="0" advTm="2000"/>
    </mc:Choice>
    <mc:Fallback>
      <p:transition advClick="0" advTm="2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4B4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任意多边形: 形状 46"/>
          <p:cNvSpPr/>
          <p:nvPr/>
        </p:nvSpPr>
        <p:spPr>
          <a:xfrm>
            <a:off x="10277830" y="4850059"/>
            <a:ext cx="1914170" cy="2042353"/>
          </a:xfrm>
          <a:custGeom>
            <a:avLst/>
            <a:gdLst>
              <a:gd name="connsiteX0" fmla="*/ 1149208 w 1691148"/>
              <a:gd name="connsiteY0" fmla="*/ 0 h 1804396"/>
              <a:gd name="connsiteX1" fmla="*/ 1596532 w 1691148"/>
              <a:gd name="connsiteY1" fmla="*/ 90311 h 1804396"/>
              <a:gd name="connsiteX2" fmla="*/ 1691148 w 1691148"/>
              <a:gd name="connsiteY2" fmla="*/ 141667 h 1804396"/>
              <a:gd name="connsiteX3" fmla="*/ 1691148 w 1691148"/>
              <a:gd name="connsiteY3" fmla="*/ 1804396 h 1804396"/>
              <a:gd name="connsiteX4" fmla="*/ 205730 w 1691148"/>
              <a:gd name="connsiteY4" fmla="*/ 1804396 h 1804396"/>
              <a:gd name="connsiteX5" fmla="*/ 196267 w 1691148"/>
              <a:gd name="connsiteY5" fmla="*/ 1791741 h 1804396"/>
              <a:gd name="connsiteX6" fmla="*/ 0 w 1691148"/>
              <a:gd name="connsiteY6" fmla="*/ 1149208 h 1804396"/>
              <a:gd name="connsiteX7" fmla="*/ 1149208 w 1691148"/>
              <a:gd name="connsiteY7" fmla="*/ 0 h 1804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1148" h="1804396">
                <a:moveTo>
                  <a:pt x="1149208" y="0"/>
                </a:moveTo>
                <a:cubicBezTo>
                  <a:pt x="1307881" y="0"/>
                  <a:pt x="1459042" y="32158"/>
                  <a:pt x="1596532" y="90311"/>
                </a:cubicBezTo>
                <a:lnTo>
                  <a:pt x="1691148" y="141667"/>
                </a:lnTo>
                <a:lnTo>
                  <a:pt x="1691148" y="1804396"/>
                </a:lnTo>
                <a:lnTo>
                  <a:pt x="205730" y="1804396"/>
                </a:lnTo>
                <a:lnTo>
                  <a:pt x="196267" y="1791741"/>
                </a:lnTo>
                <a:cubicBezTo>
                  <a:pt x="72354" y="1608327"/>
                  <a:pt x="0" y="1387217"/>
                  <a:pt x="0" y="1149208"/>
                </a:cubicBezTo>
                <a:cubicBezTo>
                  <a:pt x="0" y="514518"/>
                  <a:pt x="514518" y="0"/>
                  <a:pt x="1149208" y="0"/>
                </a:cubicBezTo>
                <a:close/>
              </a:path>
            </a:pathLst>
          </a:custGeom>
          <a:solidFill>
            <a:srgbClr val="E6E6E6"/>
          </a:solidFill>
          <a:ln>
            <a:noFill/>
          </a:ln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任意多边形: 形状 32"/>
          <p:cNvSpPr/>
          <p:nvPr/>
        </p:nvSpPr>
        <p:spPr>
          <a:xfrm>
            <a:off x="0" y="4762298"/>
            <a:ext cx="8048777" cy="2095716"/>
          </a:xfrm>
          <a:custGeom>
            <a:avLst/>
            <a:gdLst>
              <a:gd name="connsiteX0" fmla="*/ 0 w 8048777"/>
              <a:gd name="connsiteY0" fmla="*/ 0 h 1295025"/>
              <a:gd name="connsiteX1" fmla="*/ 62293 w 8048777"/>
              <a:gd name="connsiteY1" fmla="*/ 11652 h 1295025"/>
              <a:gd name="connsiteX2" fmla="*/ 3250656 w 8048777"/>
              <a:gd name="connsiteY2" fmla="*/ 822173 h 1295025"/>
              <a:gd name="connsiteX3" fmla="*/ 7787464 w 8048777"/>
              <a:gd name="connsiteY3" fmla="*/ 1163640 h 1295025"/>
              <a:gd name="connsiteX4" fmla="*/ 8048777 w 8048777"/>
              <a:gd name="connsiteY4" fmla="*/ 1295025 h 1295025"/>
              <a:gd name="connsiteX5" fmla="*/ 0 w 8048777"/>
              <a:gd name="connsiteY5" fmla="*/ 1295025 h 1295025"/>
              <a:gd name="connsiteX0-1" fmla="*/ 0 w 8048777"/>
              <a:gd name="connsiteY0-2" fmla="*/ 0 h 1295025"/>
              <a:gd name="connsiteX1-3" fmla="*/ 62293 w 8048777"/>
              <a:gd name="connsiteY1-4" fmla="*/ 11652 h 1295025"/>
              <a:gd name="connsiteX2-5" fmla="*/ 3132669 w 8048777"/>
              <a:gd name="connsiteY2-6" fmla="*/ 603447 h 1295025"/>
              <a:gd name="connsiteX3-7" fmla="*/ 7787464 w 8048777"/>
              <a:gd name="connsiteY3-8" fmla="*/ 1163640 h 1295025"/>
              <a:gd name="connsiteX4-9" fmla="*/ 8048777 w 8048777"/>
              <a:gd name="connsiteY4-10" fmla="*/ 1295025 h 1295025"/>
              <a:gd name="connsiteX5-11" fmla="*/ 0 w 8048777"/>
              <a:gd name="connsiteY5-12" fmla="*/ 1295025 h 1295025"/>
              <a:gd name="connsiteX6" fmla="*/ 0 w 8048777"/>
              <a:gd name="connsiteY6" fmla="*/ 0 h 12950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" y="connsiteY6"/>
              </a:cxn>
            </a:cxnLst>
            <a:rect l="l" t="t" r="r" b="b"/>
            <a:pathLst>
              <a:path w="8048777" h="1295025">
                <a:moveTo>
                  <a:pt x="0" y="0"/>
                </a:moveTo>
                <a:lnTo>
                  <a:pt x="62293" y="11652"/>
                </a:lnTo>
                <a:cubicBezTo>
                  <a:pt x="1053970" y="227626"/>
                  <a:pt x="1881945" y="889659"/>
                  <a:pt x="3132669" y="603447"/>
                </a:cubicBezTo>
                <a:cubicBezTo>
                  <a:pt x="4655290" y="255016"/>
                  <a:pt x="6318480" y="477218"/>
                  <a:pt x="7787464" y="1163640"/>
                </a:cubicBezTo>
                <a:lnTo>
                  <a:pt x="8048777" y="1295025"/>
                </a:lnTo>
                <a:lnTo>
                  <a:pt x="0" y="1295025"/>
                </a:lnTo>
                <a:lnTo>
                  <a:pt x="0" y="0"/>
                </a:lnTo>
                <a:close/>
              </a:path>
            </a:pathLst>
          </a:custGeom>
          <a:solidFill>
            <a:srgbClr val="4C78C8"/>
          </a:solidFill>
          <a:ln>
            <a:noFill/>
          </a:ln>
          <a:effectLst>
            <a:outerShdw blurRad="508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任意多边形: 形状 43"/>
          <p:cNvSpPr/>
          <p:nvPr/>
        </p:nvSpPr>
        <p:spPr>
          <a:xfrm>
            <a:off x="0" y="4595364"/>
            <a:ext cx="969301" cy="2268907"/>
          </a:xfrm>
          <a:custGeom>
            <a:avLst/>
            <a:gdLst>
              <a:gd name="connsiteX0" fmla="*/ 0 w 969301"/>
              <a:gd name="connsiteY0" fmla="*/ 0 h 2268907"/>
              <a:gd name="connsiteX1" fmla="*/ 105817 w 969301"/>
              <a:gd name="connsiteY1" fmla="*/ 38730 h 2268907"/>
              <a:gd name="connsiteX2" fmla="*/ 969301 w 969301"/>
              <a:gd name="connsiteY2" fmla="*/ 1341425 h 2268907"/>
              <a:gd name="connsiteX3" fmla="*/ 727846 w 969301"/>
              <a:gd name="connsiteY3" fmla="*/ 2131894 h 2268907"/>
              <a:gd name="connsiteX4" fmla="*/ 620191 w 969301"/>
              <a:gd name="connsiteY4" fmla="*/ 2268907 h 2268907"/>
              <a:gd name="connsiteX5" fmla="*/ 144303 w 969301"/>
              <a:gd name="connsiteY5" fmla="*/ 2268907 h 2268907"/>
              <a:gd name="connsiteX6" fmla="*/ 203523 w 969301"/>
              <a:gd name="connsiteY6" fmla="*/ 2231452 h 2268907"/>
              <a:gd name="connsiteX7" fmla="*/ 656369 w 969301"/>
              <a:gd name="connsiteY7" fmla="*/ 1341425 h 2268907"/>
              <a:gd name="connsiteX8" fmla="*/ 80240 w 969301"/>
              <a:gd name="connsiteY8" fmla="*/ 373426 h 2268907"/>
              <a:gd name="connsiteX9" fmla="*/ 0 w 969301"/>
              <a:gd name="connsiteY9" fmla="*/ 334772 h 2268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9301" h="2268907">
                <a:moveTo>
                  <a:pt x="0" y="0"/>
                </a:moveTo>
                <a:lnTo>
                  <a:pt x="105817" y="38730"/>
                </a:lnTo>
                <a:cubicBezTo>
                  <a:pt x="613250" y="253356"/>
                  <a:pt x="969301" y="755810"/>
                  <a:pt x="969301" y="1341425"/>
                </a:cubicBezTo>
                <a:cubicBezTo>
                  <a:pt x="969301" y="1634233"/>
                  <a:pt x="880288" y="1906250"/>
                  <a:pt x="727846" y="2131894"/>
                </a:cubicBezTo>
                <a:lnTo>
                  <a:pt x="620191" y="2268907"/>
                </a:lnTo>
                <a:lnTo>
                  <a:pt x="144303" y="2268907"/>
                </a:lnTo>
                <a:lnTo>
                  <a:pt x="203523" y="2231452"/>
                </a:lnTo>
                <a:cubicBezTo>
                  <a:pt x="478009" y="2031258"/>
                  <a:pt x="656369" y="1707171"/>
                  <a:pt x="656369" y="1341425"/>
                </a:cubicBezTo>
                <a:cubicBezTo>
                  <a:pt x="656369" y="923430"/>
                  <a:pt x="423409" y="559846"/>
                  <a:pt x="80240" y="373426"/>
                </a:cubicBezTo>
                <a:lnTo>
                  <a:pt x="0" y="334772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>
            <a:outerShdw blurRad="50800" dist="38100" dir="189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577099" y="-789011"/>
            <a:ext cx="5290728" cy="2482392"/>
            <a:chOff x="-577099" y="-789011"/>
            <a:chExt cx="5290728" cy="2482392"/>
          </a:xfr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40" name="任意多边形: 形状 39"/>
            <p:cNvSpPr/>
            <p:nvPr/>
          </p:nvSpPr>
          <p:spPr>
            <a:xfrm rot="9494336">
              <a:off x="-577099" y="-789011"/>
              <a:ext cx="5290728" cy="2482392"/>
            </a:xfrm>
            <a:custGeom>
              <a:avLst/>
              <a:gdLst>
                <a:gd name="connsiteX0" fmla="*/ 4445840 w 5099703"/>
                <a:gd name="connsiteY0" fmla="*/ 1831071 h 1831071"/>
                <a:gd name="connsiteX1" fmla="*/ 0 w 5099703"/>
                <a:gd name="connsiteY1" fmla="*/ 56365 h 1831071"/>
                <a:gd name="connsiteX2" fmla="*/ 80119 w 5099703"/>
                <a:gd name="connsiteY2" fmla="*/ 34645 h 1831071"/>
                <a:gd name="connsiteX3" fmla="*/ 3357322 w 5099703"/>
                <a:gd name="connsiteY3" fmla="*/ 234865 h 1831071"/>
                <a:gd name="connsiteX4" fmla="*/ 4995923 w 5099703"/>
                <a:gd name="connsiteY4" fmla="*/ 159782 h 1831071"/>
                <a:gd name="connsiteX5" fmla="*/ 5099703 w 5099703"/>
                <a:gd name="connsiteY5" fmla="*/ 193069 h 1831071"/>
                <a:gd name="connsiteX0-1" fmla="*/ 4369085 w 5022948"/>
                <a:gd name="connsiteY0-2" fmla="*/ 1831071 h 1831071"/>
                <a:gd name="connsiteX1-3" fmla="*/ 91882 w 5022948"/>
                <a:gd name="connsiteY1-4" fmla="*/ 283271 h 1831071"/>
                <a:gd name="connsiteX2-5" fmla="*/ 3364 w 5022948"/>
                <a:gd name="connsiteY2-6" fmla="*/ 34645 h 1831071"/>
                <a:gd name="connsiteX3-7" fmla="*/ 3280567 w 5022948"/>
                <a:gd name="connsiteY3-8" fmla="*/ 234865 h 1831071"/>
                <a:gd name="connsiteX4-9" fmla="*/ 4919168 w 5022948"/>
                <a:gd name="connsiteY4-10" fmla="*/ 159782 h 1831071"/>
                <a:gd name="connsiteX5-11" fmla="*/ 5022948 w 5022948"/>
                <a:gd name="connsiteY5-12" fmla="*/ 193069 h 1831071"/>
                <a:gd name="connsiteX6" fmla="*/ 4369085 w 5022948"/>
                <a:gd name="connsiteY6" fmla="*/ 1831071 h 1831071"/>
                <a:gd name="connsiteX0-13" fmla="*/ 4277203 w 4931066"/>
                <a:gd name="connsiteY0-14" fmla="*/ 1831071 h 1831071"/>
                <a:gd name="connsiteX1-15" fmla="*/ 0 w 4931066"/>
                <a:gd name="connsiteY1-16" fmla="*/ 283271 h 1831071"/>
                <a:gd name="connsiteX2-17" fmla="*/ 587108 w 4931066"/>
                <a:gd name="connsiteY2-18" fmla="*/ 466063 h 1831071"/>
                <a:gd name="connsiteX3-19" fmla="*/ 3188685 w 4931066"/>
                <a:gd name="connsiteY3-20" fmla="*/ 234865 h 1831071"/>
                <a:gd name="connsiteX4-21" fmla="*/ 4827286 w 4931066"/>
                <a:gd name="connsiteY4-22" fmla="*/ 159782 h 1831071"/>
                <a:gd name="connsiteX5-23" fmla="*/ 4931066 w 4931066"/>
                <a:gd name="connsiteY5-24" fmla="*/ 193069 h 1831071"/>
                <a:gd name="connsiteX6-25" fmla="*/ 4277203 w 4931066"/>
                <a:gd name="connsiteY6-26" fmla="*/ 1831071 h 1831071"/>
                <a:gd name="connsiteX0-27" fmla="*/ 3690095 w 4343958"/>
                <a:gd name="connsiteY0-28" fmla="*/ 1831071 h 1831071"/>
                <a:gd name="connsiteX1-29" fmla="*/ 0 w 4343958"/>
                <a:gd name="connsiteY1-30" fmla="*/ 466063 h 1831071"/>
                <a:gd name="connsiteX2-31" fmla="*/ 2601577 w 4343958"/>
                <a:gd name="connsiteY2-32" fmla="*/ 234865 h 1831071"/>
                <a:gd name="connsiteX3-33" fmla="*/ 4240178 w 4343958"/>
                <a:gd name="connsiteY3-34" fmla="*/ 159782 h 1831071"/>
                <a:gd name="connsiteX4-35" fmla="*/ 4343958 w 4343958"/>
                <a:gd name="connsiteY4-36" fmla="*/ 193069 h 1831071"/>
                <a:gd name="connsiteX5-37" fmla="*/ 3690095 w 4343958"/>
                <a:gd name="connsiteY5-38" fmla="*/ 1831071 h 183107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4343958" h="1831071">
                  <a:moveTo>
                    <a:pt x="3690095" y="1831071"/>
                  </a:moveTo>
                  <a:lnTo>
                    <a:pt x="0" y="466063"/>
                  </a:lnTo>
                  <a:cubicBezTo>
                    <a:pt x="1092401" y="221349"/>
                    <a:pt x="1509175" y="946760"/>
                    <a:pt x="2601577" y="234865"/>
                  </a:cubicBezTo>
                  <a:cubicBezTo>
                    <a:pt x="3147777" y="-121083"/>
                    <a:pt x="3693978" y="-9849"/>
                    <a:pt x="4240178" y="159782"/>
                  </a:cubicBezTo>
                  <a:lnTo>
                    <a:pt x="4343958" y="193069"/>
                  </a:lnTo>
                  <a:lnTo>
                    <a:pt x="3690095" y="183107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>
            <a:xfrm rot="9494336">
              <a:off x="-449552" y="-768155"/>
              <a:ext cx="5099703" cy="1831071"/>
            </a:xfrm>
            <a:custGeom>
              <a:avLst/>
              <a:gdLst>
                <a:gd name="connsiteX0" fmla="*/ 4445840 w 5099703"/>
                <a:gd name="connsiteY0" fmla="*/ 1831071 h 1831071"/>
                <a:gd name="connsiteX1" fmla="*/ 0 w 5099703"/>
                <a:gd name="connsiteY1" fmla="*/ 56365 h 1831071"/>
                <a:gd name="connsiteX2" fmla="*/ 80119 w 5099703"/>
                <a:gd name="connsiteY2" fmla="*/ 34645 h 1831071"/>
                <a:gd name="connsiteX3" fmla="*/ 3357322 w 5099703"/>
                <a:gd name="connsiteY3" fmla="*/ 234865 h 1831071"/>
                <a:gd name="connsiteX4" fmla="*/ 4995923 w 5099703"/>
                <a:gd name="connsiteY4" fmla="*/ 159782 h 1831071"/>
                <a:gd name="connsiteX5" fmla="*/ 5099703 w 5099703"/>
                <a:gd name="connsiteY5" fmla="*/ 193069 h 183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99703" h="1831071">
                  <a:moveTo>
                    <a:pt x="4445840" y="1831071"/>
                  </a:moveTo>
                  <a:lnTo>
                    <a:pt x="0" y="56365"/>
                  </a:lnTo>
                  <a:lnTo>
                    <a:pt x="80119" y="34645"/>
                  </a:lnTo>
                  <a:cubicBezTo>
                    <a:pt x="1172520" y="-210069"/>
                    <a:pt x="2264920" y="946760"/>
                    <a:pt x="3357322" y="234865"/>
                  </a:cubicBezTo>
                  <a:cubicBezTo>
                    <a:pt x="3903522" y="-121083"/>
                    <a:pt x="4449723" y="-9849"/>
                    <a:pt x="4995923" y="159782"/>
                  </a:cubicBezTo>
                  <a:lnTo>
                    <a:pt x="5099703" y="193069"/>
                  </a:lnTo>
                  <a:close/>
                </a:path>
              </a:pathLst>
            </a:custGeom>
            <a:solidFill>
              <a:srgbClr val="4C78C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2" name="任意多边形: 形状 51"/>
          <p:cNvSpPr/>
          <p:nvPr/>
        </p:nvSpPr>
        <p:spPr>
          <a:xfrm rot="1988965">
            <a:off x="9274024" y="-505652"/>
            <a:ext cx="3726339" cy="1885534"/>
          </a:xfrm>
          <a:custGeom>
            <a:avLst/>
            <a:gdLst>
              <a:gd name="connsiteX0" fmla="*/ 0 w 3726339"/>
              <a:gd name="connsiteY0" fmla="*/ 1637558 h 1885534"/>
              <a:gd name="connsiteX1" fmla="*/ 2507280 w 3726339"/>
              <a:gd name="connsiteY1" fmla="*/ 0 h 1885534"/>
              <a:gd name="connsiteX2" fmla="*/ 3726339 w 3726339"/>
              <a:gd name="connsiteY2" fmla="*/ 1866511 h 1885534"/>
              <a:gd name="connsiteX3" fmla="*/ 3622680 w 3726339"/>
              <a:gd name="connsiteY3" fmla="*/ 1883869 h 1885534"/>
              <a:gd name="connsiteX4" fmla="*/ 1935051 w 3726339"/>
              <a:gd name="connsiteY4" fmla="*/ 1726869 h 1885534"/>
              <a:gd name="connsiteX5" fmla="*/ 117605 w 3726339"/>
              <a:gd name="connsiteY5" fmla="*/ 1591607 h 1885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26339" h="1885534">
                <a:moveTo>
                  <a:pt x="0" y="1637558"/>
                </a:moveTo>
                <a:lnTo>
                  <a:pt x="2507280" y="0"/>
                </a:lnTo>
                <a:lnTo>
                  <a:pt x="3726339" y="1866511"/>
                </a:lnTo>
                <a:lnTo>
                  <a:pt x="3622680" y="1883869"/>
                </a:lnTo>
                <a:cubicBezTo>
                  <a:pt x="3060136" y="1922247"/>
                  <a:pt x="2497594" y="1280290"/>
                  <a:pt x="1935051" y="1726869"/>
                </a:cubicBezTo>
                <a:cubicBezTo>
                  <a:pt x="1329235" y="2207799"/>
                  <a:pt x="723420" y="1426287"/>
                  <a:pt x="117605" y="1591607"/>
                </a:cubicBezTo>
                <a:close/>
              </a:path>
            </a:pathLst>
          </a:custGeom>
          <a:solidFill>
            <a:srgbClr val="4C78C8"/>
          </a:solidFill>
          <a:ln>
            <a:noFill/>
          </a:ln>
          <a:effectLst>
            <a:outerShdw blurRad="508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任意多边形: 形状 45"/>
          <p:cNvSpPr/>
          <p:nvPr/>
        </p:nvSpPr>
        <p:spPr>
          <a:xfrm>
            <a:off x="10500852" y="5053604"/>
            <a:ext cx="1691148" cy="1804396"/>
          </a:xfrm>
          <a:custGeom>
            <a:avLst/>
            <a:gdLst>
              <a:gd name="connsiteX0" fmla="*/ 1149208 w 1691148"/>
              <a:gd name="connsiteY0" fmla="*/ 0 h 1804396"/>
              <a:gd name="connsiteX1" fmla="*/ 1596532 w 1691148"/>
              <a:gd name="connsiteY1" fmla="*/ 90311 h 1804396"/>
              <a:gd name="connsiteX2" fmla="*/ 1691148 w 1691148"/>
              <a:gd name="connsiteY2" fmla="*/ 141667 h 1804396"/>
              <a:gd name="connsiteX3" fmla="*/ 1691148 w 1691148"/>
              <a:gd name="connsiteY3" fmla="*/ 1804396 h 1804396"/>
              <a:gd name="connsiteX4" fmla="*/ 205730 w 1691148"/>
              <a:gd name="connsiteY4" fmla="*/ 1804396 h 1804396"/>
              <a:gd name="connsiteX5" fmla="*/ 196267 w 1691148"/>
              <a:gd name="connsiteY5" fmla="*/ 1791741 h 1804396"/>
              <a:gd name="connsiteX6" fmla="*/ 0 w 1691148"/>
              <a:gd name="connsiteY6" fmla="*/ 1149208 h 1804396"/>
              <a:gd name="connsiteX7" fmla="*/ 1149208 w 1691148"/>
              <a:gd name="connsiteY7" fmla="*/ 0 h 1804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1148" h="1804396">
                <a:moveTo>
                  <a:pt x="1149208" y="0"/>
                </a:moveTo>
                <a:cubicBezTo>
                  <a:pt x="1307881" y="0"/>
                  <a:pt x="1459042" y="32158"/>
                  <a:pt x="1596532" y="90311"/>
                </a:cubicBezTo>
                <a:lnTo>
                  <a:pt x="1691148" y="141667"/>
                </a:lnTo>
                <a:lnTo>
                  <a:pt x="1691148" y="1804396"/>
                </a:lnTo>
                <a:lnTo>
                  <a:pt x="205730" y="1804396"/>
                </a:lnTo>
                <a:lnTo>
                  <a:pt x="196267" y="1791741"/>
                </a:lnTo>
                <a:cubicBezTo>
                  <a:pt x="72354" y="1608327"/>
                  <a:pt x="0" y="1387217"/>
                  <a:pt x="0" y="1149208"/>
                </a:cubicBezTo>
                <a:cubicBezTo>
                  <a:pt x="0" y="514518"/>
                  <a:pt x="514518" y="0"/>
                  <a:pt x="1149208" y="0"/>
                </a:cubicBezTo>
                <a:close/>
              </a:path>
            </a:pathLst>
          </a:custGeom>
          <a:solidFill>
            <a:srgbClr val="4C78C8"/>
          </a:solidFill>
          <a:ln>
            <a:noFill/>
          </a:ln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7782" r="10484" b="9171"/>
          <a:stretch>
            <a:fillRect/>
          </a:stretch>
        </p:blipFill>
        <p:spPr>
          <a:xfrm>
            <a:off x="282874" y="279817"/>
            <a:ext cx="11707741" cy="6134694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10000"/>
              </a:prst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67" y="1544085"/>
            <a:ext cx="5348327" cy="534832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25000"/>
              </a:prstClr>
            </a:outerShdw>
          </a:effectLst>
        </p:spPr>
      </p:pic>
      <p:sp>
        <p:nvSpPr>
          <p:cNvPr id="53" name="矩形 52"/>
          <p:cNvSpPr/>
          <p:nvPr/>
        </p:nvSpPr>
        <p:spPr>
          <a:xfrm>
            <a:off x="4770224" y="2382469"/>
            <a:ext cx="63401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新冠肺炎防控技术方案</a:t>
            </a:r>
            <a:endParaRPr lang="zh-CN" altLang="en-US" sz="4800" dirty="0">
              <a:solidFill>
                <a:schemeClr val="tx1">
                  <a:lumMod val="85000"/>
                  <a:lumOff val="1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4689917" y="1286809"/>
            <a:ext cx="388669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dist"/>
            <a:r>
              <a:rPr lang="zh-CN" altLang="en-US" sz="7000" dirty="0">
                <a:solidFill>
                  <a:srgbClr val="4C78C8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中小学校</a:t>
            </a:r>
            <a:endParaRPr lang="en-US" altLang="zh-CN" sz="7000" dirty="0">
              <a:solidFill>
                <a:srgbClr val="4C78C8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8624459" y="1957298"/>
            <a:ext cx="21683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ysClr val="windowText" lastClr="0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Corona Virus Disease 2019</a:t>
            </a:r>
            <a:endParaRPr lang="zh-CN" altLang="en-US" sz="1200" b="0" i="0" dirty="0">
              <a:solidFill>
                <a:sysClr val="windowText" lastClr="000000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11183820" y="1222265"/>
            <a:ext cx="400110" cy="4541760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dist"/>
            <a:r>
              <a:rPr lang="zh-CN" altLang="en-US" sz="1400" b="0" i="0" dirty="0">
                <a:solidFill>
                  <a:srgbClr val="333333"/>
                </a:solidFill>
                <a:effectLst/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依法科学精准做好新冠肺炎疫情防控工作</a:t>
            </a:r>
            <a:endParaRPr lang="zh-CN" altLang="en-US" sz="1400" b="0" i="0" dirty="0">
              <a:solidFill>
                <a:srgbClr val="333333"/>
              </a:solidFill>
              <a:effectLst/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4839220" y="4862185"/>
            <a:ext cx="4355861" cy="89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333333"/>
                </a:solidFill>
                <a:latin typeface="思源宋体 ExtraLight" panose="02020200000000000000" pitchFamily="18" charset="-122"/>
                <a:ea typeface="思源宋体 ExtraLight" panose="02020200000000000000" pitchFamily="18" charset="-122"/>
              </a:rPr>
              <a:t>新型冠状病毒肺炎简称“新冠肺炎”</a:t>
            </a:r>
            <a:endParaRPr lang="en-US" altLang="zh-CN" sz="1200" dirty="0">
              <a:solidFill>
                <a:srgbClr val="333333"/>
              </a:solidFill>
              <a:latin typeface="思源宋体 ExtraLight" panose="02020200000000000000" pitchFamily="18" charset="-122"/>
              <a:ea typeface="思源宋体 ExtraLight" panose="02020200000000000000" pitchFamily="18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333333"/>
                </a:solidFill>
                <a:latin typeface="思源宋体 ExtraLight" panose="02020200000000000000" pitchFamily="18" charset="-122"/>
                <a:ea typeface="思源宋体 ExtraLight" panose="02020200000000000000" pitchFamily="18" charset="-122"/>
              </a:rPr>
              <a:t>是指</a:t>
            </a:r>
            <a:r>
              <a:rPr lang="en-US" altLang="zh-CN" sz="1200" dirty="0">
                <a:solidFill>
                  <a:srgbClr val="333333"/>
                </a:solidFill>
                <a:latin typeface="思源宋体 ExtraLight" panose="02020200000000000000" pitchFamily="18" charset="-122"/>
                <a:ea typeface="思源宋体 ExtraLight" panose="02020200000000000000" pitchFamily="18" charset="-122"/>
              </a:rPr>
              <a:t>2019</a:t>
            </a:r>
            <a:r>
              <a:rPr lang="zh-CN" altLang="en-US" sz="1200" dirty="0">
                <a:solidFill>
                  <a:srgbClr val="333333"/>
                </a:solidFill>
                <a:latin typeface="思源宋体 ExtraLight" panose="02020200000000000000" pitchFamily="18" charset="-122"/>
                <a:ea typeface="思源宋体 ExtraLight" panose="02020200000000000000" pitchFamily="18" charset="-122"/>
              </a:rPr>
              <a:t>新型冠状病毒感染导致的肺炎。</a:t>
            </a:r>
            <a:endParaRPr lang="en-US" altLang="zh-CN" sz="1200" dirty="0">
              <a:solidFill>
                <a:srgbClr val="333333"/>
              </a:solidFill>
              <a:latin typeface="思源宋体 ExtraLight" panose="02020200000000000000" pitchFamily="18" charset="-122"/>
              <a:ea typeface="思源宋体 ExtraLight" panose="02020200000000000000" pitchFamily="18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333333"/>
                </a:solidFill>
                <a:latin typeface="思源宋体 ExtraLight" panose="02020200000000000000" pitchFamily="18" charset="-122"/>
                <a:ea typeface="思源宋体 ExtraLight" panose="02020200000000000000" pitchFamily="18" charset="-122"/>
              </a:rPr>
              <a:t>现已证实为</a:t>
            </a:r>
            <a:r>
              <a:rPr lang="en-US" altLang="zh-CN" sz="1200" dirty="0">
                <a:solidFill>
                  <a:srgbClr val="333333"/>
                </a:solidFill>
                <a:latin typeface="思源宋体 ExtraLight" panose="02020200000000000000" pitchFamily="18" charset="-122"/>
                <a:ea typeface="思源宋体 ExtraLight" panose="02020200000000000000" pitchFamily="18" charset="-122"/>
              </a:rPr>
              <a:t>2019</a:t>
            </a:r>
            <a:r>
              <a:rPr lang="zh-CN" altLang="en-US" sz="1200" dirty="0">
                <a:solidFill>
                  <a:srgbClr val="333333"/>
                </a:solidFill>
                <a:latin typeface="思源宋体 ExtraLight" panose="02020200000000000000" pitchFamily="18" charset="-122"/>
                <a:ea typeface="思源宋体 ExtraLight" panose="02020200000000000000" pitchFamily="18" charset="-122"/>
              </a:rPr>
              <a:t>新型冠状病毒感染引起的急性呼吸道传染病</a:t>
            </a:r>
            <a:endParaRPr lang="zh-CN" altLang="en-US" sz="1200" b="0" i="0" dirty="0">
              <a:solidFill>
                <a:srgbClr val="333333"/>
              </a:solidFill>
              <a:effectLst/>
              <a:latin typeface="思源宋体 ExtraLight" panose="02020200000000000000" pitchFamily="18" charset="-122"/>
              <a:ea typeface="思源宋体 ExtraLight" panose="02020200000000000000" pitchFamily="18" charset="-122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4894650" y="3407814"/>
            <a:ext cx="1949851" cy="453728"/>
            <a:chOff x="499332" y="3582947"/>
            <a:chExt cx="1949851" cy="453728"/>
          </a:xfrm>
          <a:solidFill>
            <a:srgbClr val="4C78C8"/>
          </a:solidFill>
        </p:grpSpPr>
        <p:sp>
          <p:nvSpPr>
            <p:cNvPr id="61" name="平行四边形 60"/>
            <p:cNvSpPr/>
            <p:nvPr/>
          </p:nvSpPr>
          <p:spPr>
            <a:xfrm>
              <a:off x="499332" y="3582947"/>
              <a:ext cx="1949851" cy="453728"/>
            </a:xfrm>
            <a:prstGeom prst="roundRect">
              <a:avLst/>
            </a:prstGeom>
            <a:solidFill>
              <a:srgbClr val="84B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877794" y="3640534"/>
              <a:ext cx="1192928" cy="374571"/>
            </a:xfrm>
            <a:prstGeom prst="round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600" spc="300" dirty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积极防护</a:t>
              </a:r>
              <a:endParaRPr lang="zh-CN" altLang="en-US" sz="1600" spc="3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7451769" y="3386644"/>
            <a:ext cx="1949851" cy="453728"/>
            <a:chOff x="499332" y="3582947"/>
            <a:chExt cx="1949851" cy="453728"/>
          </a:xfrm>
          <a:solidFill>
            <a:srgbClr val="4C78C8"/>
          </a:solidFill>
        </p:grpSpPr>
        <p:sp>
          <p:nvSpPr>
            <p:cNvPr id="64" name="平行四边形 63"/>
            <p:cNvSpPr/>
            <p:nvPr/>
          </p:nvSpPr>
          <p:spPr>
            <a:xfrm>
              <a:off x="499332" y="3582947"/>
              <a:ext cx="1949851" cy="453728"/>
            </a:xfrm>
            <a:prstGeom prst="roundRect">
              <a:avLst/>
            </a:prstGeom>
            <a:solidFill>
              <a:srgbClr val="84B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877794" y="3640534"/>
              <a:ext cx="1192928" cy="374571"/>
            </a:xfrm>
            <a:prstGeom prst="round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600" spc="300" dirty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保护自己</a:t>
              </a:r>
              <a:endParaRPr lang="zh-CN" altLang="en-US" sz="1600" spc="3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4894650" y="4093035"/>
            <a:ext cx="1949851" cy="453728"/>
            <a:chOff x="499332" y="3582947"/>
            <a:chExt cx="1949851" cy="453728"/>
          </a:xfrm>
          <a:solidFill>
            <a:srgbClr val="4C78C8"/>
          </a:solidFill>
        </p:grpSpPr>
        <p:sp>
          <p:nvSpPr>
            <p:cNvPr id="67" name="平行四边形 66"/>
            <p:cNvSpPr/>
            <p:nvPr/>
          </p:nvSpPr>
          <p:spPr>
            <a:xfrm>
              <a:off x="499332" y="3582947"/>
              <a:ext cx="1949851" cy="453728"/>
            </a:xfrm>
            <a:prstGeom prst="roundRect">
              <a:avLst/>
            </a:prstGeom>
            <a:solidFill>
              <a:srgbClr val="84B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矩形 67"/>
            <p:cNvSpPr/>
            <p:nvPr/>
          </p:nvSpPr>
          <p:spPr>
            <a:xfrm>
              <a:off x="998730" y="3640534"/>
              <a:ext cx="951056" cy="374571"/>
            </a:xfrm>
            <a:prstGeom prst="round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600" spc="300" dirty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戴口罩</a:t>
              </a:r>
              <a:endParaRPr lang="zh-CN" altLang="en-US" sz="1600" spc="3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7451769" y="4071865"/>
            <a:ext cx="1949851" cy="453728"/>
            <a:chOff x="499332" y="3582947"/>
            <a:chExt cx="1949851" cy="453728"/>
          </a:xfrm>
          <a:solidFill>
            <a:srgbClr val="4C78C8"/>
          </a:solidFill>
        </p:grpSpPr>
        <p:sp>
          <p:nvSpPr>
            <p:cNvPr id="70" name="平行四边形 69"/>
            <p:cNvSpPr/>
            <p:nvPr/>
          </p:nvSpPr>
          <p:spPr>
            <a:xfrm>
              <a:off x="499332" y="3582947"/>
              <a:ext cx="1949851" cy="453728"/>
            </a:xfrm>
            <a:prstGeom prst="roundRect">
              <a:avLst/>
            </a:prstGeom>
            <a:solidFill>
              <a:srgbClr val="84B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矩形 70"/>
            <p:cNvSpPr/>
            <p:nvPr/>
          </p:nvSpPr>
          <p:spPr>
            <a:xfrm>
              <a:off x="998730" y="3640534"/>
              <a:ext cx="951056" cy="374571"/>
            </a:xfrm>
            <a:prstGeom prst="round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600" spc="300" dirty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勤洗手</a:t>
              </a:r>
              <a:endParaRPr lang="zh-CN" altLang="en-US" sz="1600" spc="3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pic>
        <p:nvPicPr>
          <p:cNvPr id="2052" name="图片 205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85" b="12519"/>
          <a:stretch>
            <a:fillRect/>
          </a:stretch>
        </p:blipFill>
        <p:spPr>
          <a:xfrm rot="647854">
            <a:off x="9213984" y="4878130"/>
            <a:ext cx="1866461" cy="1284056"/>
          </a:xfrm>
          <a:prstGeom prst="rect">
            <a:avLst/>
          </a:prstGeom>
        </p:spPr>
      </p:pic>
      <p:pic>
        <p:nvPicPr>
          <p:cNvPr id="4" name="轻快电子商务音乐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11211" y="-229089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000"/>
    </mc:Choice>
    <mc:Fallback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3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3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3" presetClass="entr" presetSubtype="3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3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3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3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18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18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3" grpId="0"/>
      <p:bldP spid="54" grpId="0"/>
      <p:bldP spid="55" grpId="0"/>
      <p:bldP spid="56" grpId="0"/>
      <p:bldP spid="5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649918" y="460205"/>
            <a:ext cx="10857845" cy="540000"/>
            <a:chOff x="649918" y="460205"/>
            <a:chExt cx="10857845" cy="540000"/>
          </a:xfrm>
        </p:grpSpPr>
        <p:sp>
          <p:nvSpPr>
            <p:cNvPr id="32" name="矩形 31"/>
            <p:cNvSpPr/>
            <p:nvPr/>
          </p:nvSpPr>
          <p:spPr>
            <a:xfrm>
              <a:off x="1335238" y="503315"/>
              <a:ext cx="26111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中小学校开学前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649918" y="460205"/>
              <a:ext cx="540000" cy="540000"/>
              <a:chOff x="537029" y="646160"/>
              <a:chExt cx="681843" cy="540000"/>
            </a:xfrm>
          </p:grpSpPr>
          <p:sp>
            <p:nvSpPr>
              <p:cNvPr id="46" name="椭圆 45"/>
              <p:cNvSpPr/>
              <p:nvPr/>
            </p:nvSpPr>
            <p:spPr>
              <a:xfrm>
                <a:off x="537029" y="646160"/>
                <a:ext cx="681843" cy="540000"/>
              </a:xfrm>
              <a:prstGeom prst="ellipse">
                <a:avLst/>
              </a:prstGeom>
              <a:solidFill>
                <a:srgbClr val="4C78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7" name="矩形 46"/>
              <p:cNvSpPr/>
              <p:nvPr/>
            </p:nvSpPr>
            <p:spPr>
              <a:xfrm>
                <a:off x="537029" y="669938"/>
                <a:ext cx="654178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一</a:t>
                </a:r>
                <a:endParaRPr lang="zh-CN" altLang="en-US" sz="2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5415240" y="579656"/>
              <a:ext cx="1332000" cy="369330"/>
              <a:chOff x="3796072" y="6154763"/>
              <a:chExt cx="1332000" cy="369330"/>
            </a:xfrm>
          </p:grpSpPr>
          <p:sp>
            <p:nvSpPr>
              <p:cNvPr id="44" name="平行四边形 15"/>
              <p:cNvSpPr/>
              <p:nvPr/>
            </p:nvSpPr>
            <p:spPr>
              <a:xfrm>
                <a:off x="3796072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5" name="矩形 16"/>
              <p:cNvSpPr/>
              <p:nvPr/>
            </p:nvSpPr>
            <p:spPr>
              <a:xfrm>
                <a:off x="3963302" y="6176113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积极防护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7002081" y="579656"/>
              <a:ext cx="1332000" cy="371295"/>
              <a:chOff x="5433713" y="6154763"/>
              <a:chExt cx="1332000" cy="371295"/>
            </a:xfrm>
          </p:grpSpPr>
          <p:sp>
            <p:nvSpPr>
              <p:cNvPr id="42" name="平行四边形 18"/>
              <p:cNvSpPr/>
              <p:nvPr/>
            </p:nvSpPr>
            <p:spPr>
              <a:xfrm>
                <a:off x="5433713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3" name="矩形 19"/>
              <p:cNvSpPr/>
              <p:nvPr/>
            </p:nvSpPr>
            <p:spPr>
              <a:xfrm>
                <a:off x="5607604" y="6185539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保护自己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8588922" y="579656"/>
              <a:ext cx="1332000" cy="369330"/>
              <a:chOff x="7071354" y="6154763"/>
              <a:chExt cx="1332000" cy="369330"/>
            </a:xfrm>
          </p:grpSpPr>
          <p:sp>
            <p:nvSpPr>
              <p:cNvPr id="40" name="平行四边形 21"/>
              <p:cNvSpPr/>
              <p:nvPr/>
            </p:nvSpPr>
            <p:spPr>
              <a:xfrm>
                <a:off x="7071354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1" name="矩形 22"/>
              <p:cNvSpPr/>
              <p:nvPr/>
            </p:nvSpPr>
            <p:spPr>
              <a:xfrm>
                <a:off x="7337223" y="6176114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戴口罩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10175763" y="579656"/>
              <a:ext cx="1332000" cy="369330"/>
              <a:chOff x="8708995" y="6154763"/>
              <a:chExt cx="1332000" cy="369330"/>
            </a:xfrm>
          </p:grpSpPr>
          <p:sp>
            <p:nvSpPr>
              <p:cNvPr id="38" name="平行四边形 24"/>
              <p:cNvSpPr/>
              <p:nvPr/>
            </p:nvSpPr>
            <p:spPr>
              <a:xfrm>
                <a:off x="8708995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39" name="矩形 25"/>
              <p:cNvSpPr/>
              <p:nvPr/>
            </p:nvSpPr>
            <p:spPr>
              <a:xfrm>
                <a:off x="8975426" y="6176112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勤洗手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8" name="组合 47"/>
          <p:cNvGrpSpPr/>
          <p:nvPr/>
        </p:nvGrpSpPr>
        <p:grpSpPr>
          <a:xfrm>
            <a:off x="1189918" y="2024949"/>
            <a:ext cx="4225322" cy="719556"/>
            <a:chOff x="1459832" y="2139307"/>
            <a:chExt cx="4225322" cy="719556"/>
          </a:xfrm>
        </p:grpSpPr>
        <p:sp>
          <p:nvSpPr>
            <p:cNvPr id="49" name="箭头: 五边形 48"/>
            <p:cNvSpPr/>
            <p:nvPr/>
          </p:nvSpPr>
          <p:spPr>
            <a:xfrm>
              <a:off x="1459832" y="2374231"/>
              <a:ext cx="753979" cy="484632"/>
            </a:xfrm>
            <a:prstGeom prst="homePlate">
              <a:avLst/>
            </a:prstGeom>
            <a:solidFill>
              <a:srgbClr val="84B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2302525" y="2139307"/>
              <a:ext cx="3382629" cy="7195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zh-CN" altLang="zh-CN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制定疫情防控应急预案</a:t>
              </a:r>
              <a:endPara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1189918" y="2898324"/>
            <a:ext cx="3955408" cy="719556"/>
            <a:chOff x="1459832" y="2139307"/>
            <a:chExt cx="3955408" cy="719556"/>
          </a:xfrm>
        </p:grpSpPr>
        <p:sp>
          <p:nvSpPr>
            <p:cNvPr id="52" name="箭头: 五边形 51"/>
            <p:cNvSpPr/>
            <p:nvPr/>
          </p:nvSpPr>
          <p:spPr>
            <a:xfrm>
              <a:off x="1459832" y="2374231"/>
              <a:ext cx="753979" cy="484632"/>
            </a:xfrm>
            <a:prstGeom prst="homePlate">
              <a:avLst/>
            </a:prstGeom>
            <a:solidFill>
              <a:srgbClr val="84B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2302525" y="2139307"/>
              <a:ext cx="3112715" cy="7195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zh-CN" altLang="zh-CN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制度明确，责任到人</a:t>
              </a:r>
              <a:endPara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1189918" y="3771699"/>
            <a:ext cx="4090364" cy="719556"/>
            <a:chOff x="1459832" y="2139307"/>
            <a:chExt cx="4090364" cy="719556"/>
          </a:xfrm>
        </p:grpSpPr>
        <p:sp>
          <p:nvSpPr>
            <p:cNvPr id="55" name="箭头: 五边形 54"/>
            <p:cNvSpPr/>
            <p:nvPr/>
          </p:nvSpPr>
          <p:spPr>
            <a:xfrm>
              <a:off x="1459832" y="2374231"/>
              <a:ext cx="753979" cy="484632"/>
            </a:xfrm>
            <a:prstGeom prst="homePlate">
              <a:avLst/>
            </a:prstGeom>
            <a:solidFill>
              <a:srgbClr val="84B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2437481" y="2139307"/>
              <a:ext cx="3112715" cy="7195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24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要</a:t>
              </a:r>
              <a:r>
                <a:rPr lang="zh-CN" altLang="zh-CN" sz="24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进行培训、演练</a:t>
              </a:r>
              <a:endParaRPr lang="en-US" altLang="zh-CN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1189918" y="4645073"/>
            <a:ext cx="5947820" cy="719556"/>
            <a:chOff x="1459832" y="2139307"/>
            <a:chExt cx="5947820" cy="719556"/>
          </a:xfrm>
        </p:grpSpPr>
        <p:sp>
          <p:nvSpPr>
            <p:cNvPr id="58" name="箭头: 五边形 57"/>
            <p:cNvSpPr/>
            <p:nvPr/>
          </p:nvSpPr>
          <p:spPr>
            <a:xfrm>
              <a:off x="1459832" y="2374231"/>
              <a:ext cx="753979" cy="484632"/>
            </a:xfrm>
            <a:prstGeom prst="homePlate">
              <a:avLst/>
            </a:prstGeom>
            <a:solidFill>
              <a:srgbClr val="84B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2438182" y="2139307"/>
              <a:ext cx="4969470" cy="7195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zh-CN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校长是本单位疫情防控第一责任人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2" t="8901" r="5088" b="5263"/>
          <a:stretch>
            <a:fillRect/>
          </a:stretch>
        </p:blipFill>
        <p:spPr>
          <a:xfrm>
            <a:off x="7175972" y="1819464"/>
            <a:ext cx="3657749" cy="39828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2000">
        <p15:prstTrans prst="pageCurlDouble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4B4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任意多边形: 形状 46"/>
          <p:cNvSpPr/>
          <p:nvPr/>
        </p:nvSpPr>
        <p:spPr>
          <a:xfrm>
            <a:off x="10277830" y="4850059"/>
            <a:ext cx="1914170" cy="2042353"/>
          </a:xfrm>
          <a:custGeom>
            <a:avLst/>
            <a:gdLst>
              <a:gd name="connsiteX0" fmla="*/ 1149208 w 1691148"/>
              <a:gd name="connsiteY0" fmla="*/ 0 h 1804396"/>
              <a:gd name="connsiteX1" fmla="*/ 1596532 w 1691148"/>
              <a:gd name="connsiteY1" fmla="*/ 90311 h 1804396"/>
              <a:gd name="connsiteX2" fmla="*/ 1691148 w 1691148"/>
              <a:gd name="connsiteY2" fmla="*/ 141667 h 1804396"/>
              <a:gd name="connsiteX3" fmla="*/ 1691148 w 1691148"/>
              <a:gd name="connsiteY3" fmla="*/ 1804396 h 1804396"/>
              <a:gd name="connsiteX4" fmla="*/ 205730 w 1691148"/>
              <a:gd name="connsiteY4" fmla="*/ 1804396 h 1804396"/>
              <a:gd name="connsiteX5" fmla="*/ 196267 w 1691148"/>
              <a:gd name="connsiteY5" fmla="*/ 1791741 h 1804396"/>
              <a:gd name="connsiteX6" fmla="*/ 0 w 1691148"/>
              <a:gd name="connsiteY6" fmla="*/ 1149208 h 1804396"/>
              <a:gd name="connsiteX7" fmla="*/ 1149208 w 1691148"/>
              <a:gd name="connsiteY7" fmla="*/ 0 h 1804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1148" h="1804396">
                <a:moveTo>
                  <a:pt x="1149208" y="0"/>
                </a:moveTo>
                <a:cubicBezTo>
                  <a:pt x="1307881" y="0"/>
                  <a:pt x="1459042" y="32158"/>
                  <a:pt x="1596532" y="90311"/>
                </a:cubicBezTo>
                <a:lnTo>
                  <a:pt x="1691148" y="141667"/>
                </a:lnTo>
                <a:lnTo>
                  <a:pt x="1691148" y="1804396"/>
                </a:lnTo>
                <a:lnTo>
                  <a:pt x="205730" y="1804396"/>
                </a:lnTo>
                <a:lnTo>
                  <a:pt x="196267" y="1791741"/>
                </a:lnTo>
                <a:cubicBezTo>
                  <a:pt x="72354" y="1608327"/>
                  <a:pt x="0" y="1387217"/>
                  <a:pt x="0" y="1149208"/>
                </a:cubicBezTo>
                <a:cubicBezTo>
                  <a:pt x="0" y="514518"/>
                  <a:pt x="514518" y="0"/>
                  <a:pt x="1149208" y="0"/>
                </a:cubicBezTo>
                <a:close/>
              </a:path>
            </a:pathLst>
          </a:custGeom>
          <a:solidFill>
            <a:srgbClr val="E6E6E6"/>
          </a:solidFill>
          <a:ln>
            <a:noFill/>
          </a:ln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任意多边形: 形状 32"/>
          <p:cNvSpPr/>
          <p:nvPr/>
        </p:nvSpPr>
        <p:spPr>
          <a:xfrm>
            <a:off x="0" y="4762298"/>
            <a:ext cx="8048777" cy="2095716"/>
          </a:xfrm>
          <a:custGeom>
            <a:avLst/>
            <a:gdLst>
              <a:gd name="connsiteX0" fmla="*/ 0 w 8048777"/>
              <a:gd name="connsiteY0" fmla="*/ 0 h 1295025"/>
              <a:gd name="connsiteX1" fmla="*/ 62293 w 8048777"/>
              <a:gd name="connsiteY1" fmla="*/ 11652 h 1295025"/>
              <a:gd name="connsiteX2" fmla="*/ 3250656 w 8048777"/>
              <a:gd name="connsiteY2" fmla="*/ 822173 h 1295025"/>
              <a:gd name="connsiteX3" fmla="*/ 7787464 w 8048777"/>
              <a:gd name="connsiteY3" fmla="*/ 1163640 h 1295025"/>
              <a:gd name="connsiteX4" fmla="*/ 8048777 w 8048777"/>
              <a:gd name="connsiteY4" fmla="*/ 1295025 h 1295025"/>
              <a:gd name="connsiteX5" fmla="*/ 0 w 8048777"/>
              <a:gd name="connsiteY5" fmla="*/ 1295025 h 1295025"/>
              <a:gd name="connsiteX0-1" fmla="*/ 0 w 8048777"/>
              <a:gd name="connsiteY0-2" fmla="*/ 0 h 1295025"/>
              <a:gd name="connsiteX1-3" fmla="*/ 62293 w 8048777"/>
              <a:gd name="connsiteY1-4" fmla="*/ 11652 h 1295025"/>
              <a:gd name="connsiteX2-5" fmla="*/ 3132669 w 8048777"/>
              <a:gd name="connsiteY2-6" fmla="*/ 603447 h 1295025"/>
              <a:gd name="connsiteX3-7" fmla="*/ 7787464 w 8048777"/>
              <a:gd name="connsiteY3-8" fmla="*/ 1163640 h 1295025"/>
              <a:gd name="connsiteX4-9" fmla="*/ 8048777 w 8048777"/>
              <a:gd name="connsiteY4-10" fmla="*/ 1295025 h 1295025"/>
              <a:gd name="connsiteX5-11" fmla="*/ 0 w 8048777"/>
              <a:gd name="connsiteY5-12" fmla="*/ 1295025 h 1295025"/>
              <a:gd name="connsiteX6" fmla="*/ 0 w 8048777"/>
              <a:gd name="connsiteY6" fmla="*/ 0 h 12950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" y="connsiteY6"/>
              </a:cxn>
            </a:cxnLst>
            <a:rect l="l" t="t" r="r" b="b"/>
            <a:pathLst>
              <a:path w="8048777" h="1295025">
                <a:moveTo>
                  <a:pt x="0" y="0"/>
                </a:moveTo>
                <a:lnTo>
                  <a:pt x="62293" y="11652"/>
                </a:lnTo>
                <a:cubicBezTo>
                  <a:pt x="1053970" y="227626"/>
                  <a:pt x="1881945" y="889659"/>
                  <a:pt x="3132669" y="603447"/>
                </a:cubicBezTo>
                <a:cubicBezTo>
                  <a:pt x="4655290" y="255016"/>
                  <a:pt x="6318480" y="477218"/>
                  <a:pt x="7787464" y="1163640"/>
                </a:cubicBezTo>
                <a:lnTo>
                  <a:pt x="8048777" y="1295025"/>
                </a:lnTo>
                <a:lnTo>
                  <a:pt x="0" y="1295025"/>
                </a:lnTo>
                <a:lnTo>
                  <a:pt x="0" y="0"/>
                </a:lnTo>
                <a:close/>
              </a:path>
            </a:pathLst>
          </a:custGeom>
          <a:solidFill>
            <a:srgbClr val="4C78C8"/>
          </a:solidFill>
          <a:ln>
            <a:noFill/>
          </a:ln>
          <a:effectLst>
            <a:outerShdw blurRad="508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任意多边形: 形状 43"/>
          <p:cNvSpPr/>
          <p:nvPr/>
        </p:nvSpPr>
        <p:spPr>
          <a:xfrm>
            <a:off x="0" y="4595364"/>
            <a:ext cx="969301" cy="2268907"/>
          </a:xfrm>
          <a:custGeom>
            <a:avLst/>
            <a:gdLst>
              <a:gd name="connsiteX0" fmla="*/ 0 w 969301"/>
              <a:gd name="connsiteY0" fmla="*/ 0 h 2268907"/>
              <a:gd name="connsiteX1" fmla="*/ 105817 w 969301"/>
              <a:gd name="connsiteY1" fmla="*/ 38730 h 2268907"/>
              <a:gd name="connsiteX2" fmla="*/ 969301 w 969301"/>
              <a:gd name="connsiteY2" fmla="*/ 1341425 h 2268907"/>
              <a:gd name="connsiteX3" fmla="*/ 727846 w 969301"/>
              <a:gd name="connsiteY3" fmla="*/ 2131894 h 2268907"/>
              <a:gd name="connsiteX4" fmla="*/ 620191 w 969301"/>
              <a:gd name="connsiteY4" fmla="*/ 2268907 h 2268907"/>
              <a:gd name="connsiteX5" fmla="*/ 144303 w 969301"/>
              <a:gd name="connsiteY5" fmla="*/ 2268907 h 2268907"/>
              <a:gd name="connsiteX6" fmla="*/ 203523 w 969301"/>
              <a:gd name="connsiteY6" fmla="*/ 2231452 h 2268907"/>
              <a:gd name="connsiteX7" fmla="*/ 656369 w 969301"/>
              <a:gd name="connsiteY7" fmla="*/ 1341425 h 2268907"/>
              <a:gd name="connsiteX8" fmla="*/ 80240 w 969301"/>
              <a:gd name="connsiteY8" fmla="*/ 373426 h 2268907"/>
              <a:gd name="connsiteX9" fmla="*/ 0 w 969301"/>
              <a:gd name="connsiteY9" fmla="*/ 334772 h 2268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9301" h="2268907">
                <a:moveTo>
                  <a:pt x="0" y="0"/>
                </a:moveTo>
                <a:lnTo>
                  <a:pt x="105817" y="38730"/>
                </a:lnTo>
                <a:cubicBezTo>
                  <a:pt x="613250" y="253356"/>
                  <a:pt x="969301" y="755810"/>
                  <a:pt x="969301" y="1341425"/>
                </a:cubicBezTo>
                <a:cubicBezTo>
                  <a:pt x="969301" y="1634233"/>
                  <a:pt x="880288" y="1906250"/>
                  <a:pt x="727846" y="2131894"/>
                </a:cubicBezTo>
                <a:lnTo>
                  <a:pt x="620191" y="2268907"/>
                </a:lnTo>
                <a:lnTo>
                  <a:pt x="144303" y="2268907"/>
                </a:lnTo>
                <a:lnTo>
                  <a:pt x="203523" y="2231452"/>
                </a:lnTo>
                <a:cubicBezTo>
                  <a:pt x="478009" y="2031258"/>
                  <a:pt x="656369" y="1707171"/>
                  <a:pt x="656369" y="1341425"/>
                </a:cubicBezTo>
                <a:cubicBezTo>
                  <a:pt x="656369" y="923430"/>
                  <a:pt x="423409" y="559846"/>
                  <a:pt x="80240" y="373426"/>
                </a:cubicBezTo>
                <a:lnTo>
                  <a:pt x="0" y="334772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>
            <a:outerShdw blurRad="50800" dist="38100" dir="189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577099" y="-789011"/>
            <a:ext cx="5290728" cy="2482392"/>
            <a:chOff x="-577099" y="-789011"/>
            <a:chExt cx="5290728" cy="2482392"/>
          </a:xfr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40" name="任意多边形: 形状 39"/>
            <p:cNvSpPr/>
            <p:nvPr/>
          </p:nvSpPr>
          <p:spPr>
            <a:xfrm rot="9494336">
              <a:off x="-577099" y="-789011"/>
              <a:ext cx="5290728" cy="2482392"/>
            </a:xfrm>
            <a:custGeom>
              <a:avLst/>
              <a:gdLst>
                <a:gd name="connsiteX0" fmla="*/ 4445840 w 5099703"/>
                <a:gd name="connsiteY0" fmla="*/ 1831071 h 1831071"/>
                <a:gd name="connsiteX1" fmla="*/ 0 w 5099703"/>
                <a:gd name="connsiteY1" fmla="*/ 56365 h 1831071"/>
                <a:gd name="connsiteX2" fmla="*/ 80119 w 5099703"/>
                <a:gd name="connsiteY2" fmla="*/ 34645 h 1831071"/>
                <a:gd name="connsiteX3" fmla="*/ 3357322 w 5099703"/>
                <a:gd name="connsiteY3" fmla="*/ 234865 h 1831071"/>
                <a:gd name="connsiteX4" fmla="*/ 4995923 w 5099703"/>
                <a:gd name="connsiteY4" fmla="*/ 159782 h 1831071"/>
                <a:gd name="connsiteX5" fmla="*/ 5099703 w 5099703"/>
                <a:gd name="connsiteY5" fmla="*/ 193069 h 1831071"/>
                <a:gd name="connsiteX0-1" fmla="*/ 4369085 w 5022948"/>
                <a:gd name="connsiteY0-2" fmla="*/ 1831071 h 1831071"/>
                <a:gd name="connsiteX1-3" fmla="*/ 91882 w 5022948"/>
                <a:gd name="connsiteY1-4" fmla="*/ 283271 h 1831071"/>
                <a:gd name="connsiteX2-5" fmla="*/ 3364 w 5022948"/>
                <a:gd name="connsiteY2-6" fmla="*/ 34645 h 1831071"/>
                <a:gd name="connsiteX3-7" fmla="*/ 3280567 w 5022948"/>
                <a:gd name="connsiteY3-8" fmla="*/ 234865 h 1831071"/>
                <a:gd name="connsiteX4-9" fmla="*/ 4919168 w 5022948"/>
                <a:gd name="connsiteY4-10" fmla="*/ 159782 h 1831071"/>
                <a:gd name="connsiteX5-11" fmla="*/ 5022948 w 5022948"/>
                <a:gd name="connsiteY5-12" fmla="*/ 193069 h 1831071"/>
                <a:gd name="connsiteX6" fmla="*/ 4369085 w 5022948"/>
                <a:gd name="connsiteY6" fmla="*/ 1831071 h 1831071"/>
                <a:gd name="connsiteX0-13" fmla="*/ 4277203 w 4931066"/>
                <a:gd name="connsiteY0-14" fmla="*/ 1831071 h 1831071"/>
                <a:gd name="connsiteX1-15" fmla="*/ 0 w 4931066"/>
                <a:gd name="connsiteY1-16" fmla="*/ 283271 h 1831071"/>
                <a:gd name="connsiteX2-17" fmla="*/ 587108 w 4931066"/>
                <a:gd name="connsiteY2-18" fmla="*/ 466063 h 1831071"/>
                <a:gd name="connsiteX3-19" fmla="*/ 3188685 w 4931066"/>
                <a:gd name="connsiteY3-20" fmla="*/ 234865 h 1831071"/>
                <a:gd name="connsiteX4-21" fmla="*/ 4827286 w 4931066"/>
                <a:gd name="connsiteY4-22" fmla="*/ 159782 h 1831071"/>
                <a:gd name="connsiteX5-23" fmla="*/ 4931066 w 4931066"/>
                <a:gd name="connsiteY5-24" fmla="*/ 193069 h 1831071"/>
                <a:gd name="connsiteX6-25" fmla="*/ 4277203 w 4931066"/>
                <a:gd name="connsiteY6-26" fmla="*/ 1831071 h 1831071"/>
                <a:gd name="connsiteX0-27" fmla="*/ 3690095 w 4343958"/>
                <a:gd name="connsiteY0-28" fmla="*/ 1831071 h 1831071"/>
                <a:gd name="connsiteX1-29" fmla="*/ 0 w 4343958"/>
                <a:gd name="connsiteY1-30" fmla="*/ 466063 h 1831071"/>
                <a:gd name="connsiteX2-31" fmla="*/ 2601577 w 4343958"/>
                <a:gd name="connsiteY2-32" fmla="*/ 234865 h 1831071"/>
                <a:gd name="connsiteX3-33" fmla="*/ 4240178 w 4343958"/>
                <a:gd name="connsiteY3-34" fmla="*/ 159782 h 1831071"/>
                <a:gd name="connsiteX4-35" fmla="*/ 4343958 w 4343958"/>
                <a:gd name="connsiteY4-36" fmla="*/ 193069 h 1831071"/>
                <a:gd name="connsiteX5-37" fmla="*/ 3690095 w 4343958"/>
                <a:gd name="connsiteY5-38" fmla="*/ 1831071 h 183107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4343958" h="1831071">
                  <a:moveTo>
                    <a:pt x="3690095" y="1831071"/>
                  </a:moveTo>
                  <a:lnTo>
                    <a:pt x="0" y="466063"/>
                  </a:lnTo>
                  <a:cubicBezTo>
                    <a:pt x="1092401" y="221349"/>
                    <a:pt x="1509175" y="946760"/>
                    <a:pt x="2601577" y="234865"/>
                  </a:cubicBezTo>
                  <a:cubicBezTo>
                    <a:pt x="3147777" y="-121083"/>
                    <a:pt x="3693978" y="-9849"/>
                    <a:pt x="4240178" y="159782"/>
                  </a:cubicBezTo>
                  <a:lnTo>
                    <a:pt x="4343958" y="193069"/>
                  </a:lnTo>
                  <a:lnTo>
                    <a:pt x="3690095" y="183107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>
            <a:xfrm rot="9494336">
              <a:off x="-449552" y="-768155"/>
              <a:ext cx="5099703" cy="1831071"/>
            </a:xfrm>
            <a:custGeom>
              <a:avLst/>
              <a:gdLst>
                <a:gd name="connsiteX0" fmla="*/ 4445840 w 5099703"/>
                <a:gd name="connsiteY0" fmla="*/ 1831071 h 1831071"/>
                <a:gd name="connsiteX1" fmla="*/ 0 w 5099703"/>
                <a:gd name="connsiteY1" fmla="*/ 56365 h 1831071"/>
                <a:gd name="connsiteX2" fmla="*/ 80119 w 5099703"/>
                <a:gd name="connsiteY2" fmla="*/ 34645 h 1831071"/>
                <a:gd name="connsiteX3" fmla="*/ 3357322 w 5099703"/>
                <a:gd name="connsiteY3" fmla="*/ 234865 h 1831071"/>
                <a:gd name="connsiteX4" fmla="*/ 4995923 w 5099703"/>
                <a:gd name="connsiteY4" fmla="*/ 159782 h 1831071"/>
                <a:gd name="connsiteX5" fmla="*/ 5099703 w 5099703"/>
                <a:gd name="connsiteY5" fmla="*/ 193069 h 183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99703" h="1831071">
                  <a:moveTo>
                    <a:pt x="4445840" y="1831071"/>
                  </a:moveTo>
                  <a:lnTo>
                    <a:pt x="0" y="56365"/>
                  </a:lnTo>
                  <a:lnTo>
                    <a:pt x="80119" y="34645"/>
                  </a:lnTo>
                  <a:cubicBezTo>
                    <a:pt x="1172520" y="-210069"/>
                    <a:pt x="2264920" y="946760"/>
                    <a:pt x="3357322" y="234865"/>
                  </a:cubicBezTo>
                  <a:cubicBezTo>
                    <a:pt x="3903522" y="-121083"/>
                    <a:pt x="4449723" y="-9849"/>
                    <a:pt x="4995923" y="159782"/>
                  </a:cubicBezTo>
                  <a:lnTo>
                    <a:pt x="5099703" y="193069"/>
                  </a:lnTo>
                  <a:close/>
                </a:path>
              </a:pathLst>
            </a:custGeom>
            <a:solidFill>
              <a:srgbClr val="4C78C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2" name="任意多边形: 形状 51"/>
          <p:cNvSpPr/>
          <p:nvPr/>
        </p:nvSpPr>
        <p:spPr>
          <a:xfrm rot="1988965">
            <a:off x="9274024" y="-505652"/>
            <a:ext cx="3726339" cy="1885534"/>
          </a:xfrm>
          <a:custGeom>
            <a:avLst/>
            <a:gdLst>
              <a:gd name="connsiteX0" fmla="*/ 0 w 3726339"/>
              <a:gd name="connsiteY0" fmla="*/ 1637558 h 1885534"/>
              <a:gd name="connsiteX1" fmla="*/ 2507280 w 3726339"/>
              <a:gd name="connsiteY1" fmla="*/ 0 h 1885534"/>
              <a:gd name="connsiteX2" fmla="*/ 3726339 w 3726339"/>
              <a:gd name="connsiteY2" fmla="*/ 1866511 h 1885534"/>
              <a:gd name="connsiteX3" fmla="*/ 3622680 w 3726339"/>
              <a:gd name="connsiteY3" fmla="*/ 1883869 h 1885534"/>
              <a:gd name="connsiteX4" fmla="*/ 1935051 w 3726339"/>
              <a:gd name="connsiteY4" fmla="*/ 1726869 h 1885534"/>
              <a:gd name="connsiteX5" fmla="*/ 117605 w 3726339"/>
              <a:gd name="connsiteY5" fmla="*/ 1591607 h 1885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26339" h="1885534">
                <a:moveTo>
                  <a:pt x="0" y="1637558"/>
                </a:moveTo>
                <a:lnTo>
                  <a:pt x="2507280" y="0"/>
                </a:lnTo>
                <a:lnTo>
                  <a:pt x="3726339" y="1866511"/>
                </a:lnTo>
                <a:lnTo>
                  <a:pt x="3622680" y="1883869"/>
                </a:lnTo>
                <a:cubicBezTo>
                  <a:pt x="3060136" y="1922247"/>
                  <a:pt x="2497594" y="1280290"/>
                  <a:pt x="1935051" y="1726869"/>
                </a:cubicBezTo>
                <a:cubicBezTo>
                  <a:pt x="1329235" y="2207799"/>
                  <a:pt x="723420" y="1426287"/>
                  <a:pt x="117605" y="1591607"/>
                </a:cubicBezTo>
                <a:close/>
              </a:path>
            </a:pathLst>
          </a:custGeom>
          <a:solidFill>
            <a:srgbClr val="4C78C8"/>
          </a:solidFill>
          <a:ln>
            <a:noFill/>
          </a:ln>
          <a:effectLst>
            <a:outerShdw blurRad="508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任意多边形: 形状 45"/>
          <p:cNvSpPr/>
          <p:nvPr/>
        </p:nvSpPr>
        <p:spPr>
          <a:xfrm>
            <a:off x="10500852" y="5053604"/>
            <a:ext cx="1691148" cy="1804396"/>
          </a:xfrm>
          <a:custGeom>
            <a:avLst/>
            <a:gdLst>
              <a:gd name="connsiteX0" fmla="*/ 1149208 w 1691148"/>
              <a:gd name="connsiteY0" fmla="*/ 0 h 1804396"/>
              <a:gd name="connsiteX1" fmla="*/ 1596532 w 1691148"/>
              <a:gd name="connsiteY1" fmla="*/ 90311 h 1804396"/>
              <a:gd name="connsiteX2" fmla="*/ 1691148 w 1691148"/>
              <a:gd name="connsiteY2" fmla="*/ 141667 h 1804396"/>
              <a:gd name="connsiteX3" fmla="*/ 1691148 w 1691148"/>
              <a:gd name="connsiteY3" fmla="*/ 1804396 h 1804396"/>
              <a:gd name="connsiteX4" fmla="*/ 205730 w 1691148"/>
              <a:gd name="connsiteY4" fmla="*/ 1804396 h 1804396"/>
              <a:gd name="connsiteX5" fmla="*/ 196267 w 1691148"/>
              <a:gd name="connsiteY5" fmla="*/ 1791741 h 1804396"/>
              <a:gd name="connsiteX6" fmla="*/ 0 w 1691148"/>
              <a:gd name="connsiteY6" fmla="*/ 1149208 h 1804396"/>
              <a:gd name="connsiteX7" fmla="*/ 1149208 w 1691148"/>
              <a:gd name="connsiteY7" fmla="*/ 0 h 1804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1148" h="1804396">
                <a:moveTo>
                  <a:pt x="1149208" y="0"/>
                </a:moveTo>
                <a:cubicBezTo>
                  <a:pt x="1307881" y="0"/>
                  <a:pt x="1459042" y="32158"/>
                  <a:pt x="1596532" y="90311"/>
                </a:cubicBezTo>
                <a:lnTo>
                  <a:pt x="1691148" y="141667"/>
                </a:lnTo>
                <a:lnTo>
                  <a:pt x="1691148" y="1804396"/>
                </a:lnTo>
                <a:lnTo>
                  <a:pt x="205730" y="1804396"/>
                </a:lnTo>
                <a:lnTo>
                  <a:pt x="196267" y="1791741"/>
                </a:lnTo>
                <a:cubicBezTo>
                  <a:pt x="72354" y="1608327"/>
                  <a:pt x="0" y="1387217"/>
                  <a:pt x="0" y="1149208"/>
                </a:cubicBezTo>
                <a:cubicBezTo>
                  <a:pt x="0" y="514518"/>
                  <a:pt x="514518" y="0"/>
                  <a:pt x="1149208" y="0"/>
                </a:cubicBezTo>
                <a:close/>
              </a:path>
            </a:pathLst>
          </a:custGeom>
          <a:solidFill>
            <a:srgbClr val="4C78C8"/>
          </a:solidFill>
          <a:ln>
            <a:noFill/>
          </a:ln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7782" r="10484" b="9171"/>
          <a:stretch>
            <a:fillRect/>
          </a:stretch>
        </p:blipFill>
        <p:spPr>
          <a:xfrm>
            <a:off x="282874" y="279817"/>
            <a:ext cx="11707741" cy="6134694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10000"/>
              </a:prst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67" y="1544085"/>
            <a:ext cx="5348327" cy="534832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25000"/>
              </a:prstClr>
            </a:outerShdw>
          </a:effectLst>
        </p:spPr>
      </p:pic>
      <p:sp>
        <p:nvSpPr>
          <p:cNvPr id="53" name="矩形 52"/>
          <p:cNvSpPr/>
          <p:nvPr/>
        </p:nvSpPr>
        <p:spPr>
          <a:xfrm>
            <a:off x="5453254" y="3613004"/>
            <a:ext cx="552688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52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中小学校开学后</a:t>
            </a:r>
            <a:endParaRPr lang="zh-CN" altLang="en-US" sz="5200" dirty="0">
              <a:solidFill>
                <a:schemeClr val="tx1">
                  <a:lumMod val="85000"/>
                  <a:lumOff val="1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6338932" y="2199946"/>
            <a:ext cx="388669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dist"/>
            <a:r>
              <a:rPr lang="zh-CN" altLang="en-US" sz="6500" dirty="0">
                <a:solidFill>
                  <a:srgbClr val="4C78C8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第二部分</a:t>
            </a:r>
            <a:endParaRPr lang="en-US" altLang="zh-CN" sz="6500" dirty="0">
              <a:solidFill>
                <a:srgbClr val="4C78C8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9511254" y="313685"/>
            <a:ext cx="21683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Corona Virus Disease 2019</a:t>
            </a:r>
            <a:endParaRPr lang="zh-CN" altLang="en-US" sz="1200" b="0" i="0" dirty="0">
              <a:solidFill>
                <a:schemeClr val="bg1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2000">
        <p14:pan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29"/>
                            </p:stCondLst>
                            <p:childTnLst>
                              <p:par>
                                <p:cTn id="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89918" y="2440699"/>
            <a:ext cx="5442516" cy="2698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zh-CN" altLang="zh-CN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每日掌握教职员工及学生健康情况</a:t>
            </a:r>
            <a:endParaRPr lang="en-US" altLang="zh-CN" sz="2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zh-CN" altLang="zh-CN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加强对学生及教职员工的晨、午检工作</a:t>
            </a:r>
            <a:endParaRPr lang="en-US" altLang="zh-CN" sz="2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zh-CN" altLang="zh-CN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实行“日报告”、“零报告”制度</a:t>
            </a:r>
            <a:endParaRPr lang="en-US" altLang="zh-CN" sz="2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zh-CN" alt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及时</a:t>
            </a:r>
            <a:r>
              <a:rPr lang="zh-CN" altLang="zh-CN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向主管部门报告。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649917" y="460205"/>
            <a:ext cx="10857846" cy="540000"/>
            <a:chOff x="649917" y="460205"/>
            <a:chExt cx="10857846" cy="540000"/>
          </a:xfrm>
        </p:grpSpPr>
        <p:sp>
          <p:nvSpPr>
            <p:cNvPr id="74" name="矩形 73"/>
            <p:cNvSpPr/>
            <p:nvPr/>
          </p:nvSpPr>
          <p:spPr>
            <a:xfrm>
              <a:off x="1335238" y="503315"/>
              <a:ext cx="26111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中小学校开学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后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75" name="组合 74"/>
            <p:cNvGrpSpPr/>
            <p:nvPr/>
          </p:nvGrpSpPr>
          <p:grpSpPr>
            <a:xfrm>
              <a:off x="649917" y="460205"/>
              <a:ext cx="540001" cy="540000"/>
              <a:chOff x="537028" y="646160"/>
              <a:chExt cx="681844" cy="540000"/>
            </a:xfrm>
          </p:grpSpPr>
          <p:sp>
            <p:nvSpPr>
              <p:cNvPr id="88" name="椭圆 87"/>
              <p:cNvSpPr/>
              <p:nvPr/>
            </p:nvSpPr>
            <p:spPr>
              <a:xfrm>
                <a:off x="537029" y="646160"/>
                <a:ext cx="681843" cy="540000"/>
              </a:xfrm>
              <a:prstGeom prst="ellipse">
                <a:avLst/>
              </a:prstGeom>
              <a:solidFill>
                <a:srgbClr val="4C78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89" name="矩形 88"/>
              <p:cNvSpPr/>
              <p:nvPr/>
            </p:nvSpPr>
            <p:spPr>
              <a:xfrm>
                <a:off x="537028" y="669938"/>
                <a:ext cx="654180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二</a:t>
                </a:r>
                <a:endParaRPr lang="zh-CN" altLang="en-US" sz="2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76" name="组合 75"/>
            <p:cNvGrpSpPr/>
            <p:nvPr/>
          </p:nvGrpSpPr>
          <p:grpSpPr>
            <a:xfrm>
              <a:off x="5415240" y="579656"/>
              <a:ext cx="1332000" cy="369330"/>
              <a:chOff x="3796072" y="6154763"/>
              <a:chExt cx="1332000" cy="369330"/>
            </a:xfrm>
          </p:grpSpPr>
          <p:sp>
            <p:nvSpPr>
              <p:cNvPr id="86" name="平行四边形 15"/>
              <p:cNvSpPr/>
              <p:nvPr/>
            </p:nvSpPr>
            <p:spPr>
              <a:xfrm>
                <a:off x="3796072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87" name="矩形 16"/>
              <p:cNvSpPr/>
              <p:nvPr/>
            </p:nvSpPr>
            <p:spPr>
              <a:xfrm>
                <a:off x="3963302" y="6176113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积极防护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77" name="组合 76"/>
            <p:cNvGrpSpPr/>
            <p:nvPr/>
          </p:nvGrpSpPr>
          <p:grpSpPr>
            <a:xfrm>
              <a:off x="7002081" y="579656"/>
              <a:ext cx="1332000" cy="371295"/>
              <a:chOff x="5433713" y="6154763"/>
              <a:chExt cx="1332000" cy="371295"/>
            </a:xfrm>
          </p:grpSpPr>
          <p:sp>
            <p:nvSpPr>
              <p:cNvPr id="84" name="平行四边形 18"/>
              <p:cNvSpPr/>
              <p:nvPr/>
            </p:nvSpPr>
            <p:spPr>
              <a:xfrm>
                <a:off x="5433713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85" name="矩形 19"/>
              <p:cNvSpPr/>
              <p:nvPr/>
            </p:nvSpPr>
            <p:spPr>
              <a:xfrm>
                <a:off x="5607604" y="6185539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保护自己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78" name="组合 77"/>
            <p:cNvGrpSpPr/>
            <p:nvPr/>
          </p:nvGrpSpPr>
          <p:grpSpPr>
            <a:xfrm>
              <a:off x="8588922" y="579656"/>
              <a:ext cx="1332000" cy="369330"/>
              <a:chOff x="7071354" y="6154763"/>
              <a:chExt cx="1332000" cy="369330"/>
            </a:xfrm>
          </p:grpSpPr>
          <p:sp>
            <p:nvSpPr>
              <p:cNvPr id="82" name="平行四边形 21"/>
              <p:cNvSpPr/>
              <p:nvPr/>
            </p:nvSpPr>
            <p:spPr>
              <a:xfrm>
                <a:off x="7071354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83" name="矩形 22"/>
              <p:cNvSpPr/>
              <p:nvPr/>
            </p:nvSpPr>
            <p:spPr>
              <a:xfrm>
                <a:off x="7337223" y="6176114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戴口罩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79" name="组合 78"/>
            <p:cNvGrpSpPr/>
            <p:nvPr/>
          </p:nvGrpSpPr>
          <p:grpSpPr>
            <a:xfrm>
              <a:off x="10175763" y="579656"/>
              <a:ext cx="1332000" cy="369330"/>
              <a:chOff x="8708995" y="6154763"/>
              <a:chExt cx="1332000" cy="369330"/>
            </a:xfrm>
          </p:grpSpPr>
          <p:sp>
            <p:nvSpPr>
              <p:cNvPr id="80" name="平行四边形 24"/>
              <p:cNvSpPr/>
              <p:nvPr/>
            </p:nvSpPr>
            <p:spPr>
              <a:xfrm>
                <a:off x="8708995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81" name="矩形 25"/>
              <p:cNvSpPr/>
              <p:nvPr/>
            </p:nvSpPr>
            <p:spPr>
              <a:xfrm>
                <a:off x="8975426" y="6176112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勤洗手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6299" r="3827" b="11496"/>
          <a:stretch>
            <a:fillRect/>
          </a:stretch>
        </p:blipFill>
        <p:spPr>
          <a:xfrm>
            <a:off x="6761909" y="1710264"/>
            <a:ext cx="4311250" cy="38563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2000">
        <p14:pan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矩形 228"/>
          <p:cNvSpPr/>
          <p:nvPr/>
        </p:nvSpPr>
        <p:spPr>
          <a:xfrm>
            <a:off x="5884259" y="2645171"/>
            <a:ext cx="4899644" cy="269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zh-CN" alt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妥善保管消毒剂，标识明确。</a:t>
            </a:r>
            <a:endParaRPr lang="en-US" altLang="zh-CN" sz="2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zh-CN" alt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避免误食或灼伤。</a:t>
            </a:r>
            <a:endParaRPr lang="en-US" altLang="zh-CN" sz="2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zh-CN" alt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实施消毒处理时，操作人员应当采取有效防护措施。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649917" y="460205"/>
            <a:ext cx="10857846" cy="540000"/>
            <a:chOff x="649917" y="460205"/>
            <a:chExt cx="10857846" cy="540000"/>
          </a:xfrm>
        </p:grpSpPr>
        <p:sp>
          <p:nvSpPr>
            <p:cNvPr id="37" name="矩形 36"/>
            <p:cNvSpPr/>
            <p:nvPr/>
          </p:nvSpPr>
          <p:spPr>
            <a:xfrm>
              <a:off x="1335238" y="503315"/>
              <a:ext cx="26111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中小学校开学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后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649917" y="460205"/>
              <a:ext cx="540001" cy="540000"/>
              <a:chOff x="537028" y="646160"/>
              <a:chExt cx="681844" cy="540000"/>
            </a:xfrm>
          </p:grpSpPr>
          <p:sp>
            <p:nvSpPr>
              <p:cNvPr id="51" name="椭圆 50"/>
              <p:cNvSpPr/>
              <p:nvPr/>
            </p:nvSpPr>
            <p:spPr>
              <a:xfrm>
                <a:off x="537029" y="646160"/>
                <a:ext cx="681843" cy="540000"/>
              </a:xfrm>
              <a:prstGeom prst="ellipse">
                <a:avLst/>
              </a:prstGeom>
              <a:solidFill>
                <a:srgbClr val="4C78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2" name="矩形 51"/>
              <p:cNvSpPr/>
              <p:nvPr/>
            </p:nvSpPr>
            <p:spPr>
              <a:xfrm>
                <a:off x="537028" y="669938"/>
                <a:ext cx="654180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二</a:t>
                </a:r>
                <a:endParaRPr lang="zh-CN" altLang="en-US" sz="2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5415240" y="579656"/>
              <a:ext cx="1332000" cy="369330"/>
              <a:chOff x="3796072" y="6154763"/>
              <a:chExt cx="1332000" cy="369330"/>
            </a:xfrm>
          </p:grpSpPr>
          <p:sp>
            <p:nvSpPr>
              <p:cNvPr id="49" name="平行四边形 15"/>
              <p:cNvSpPr/>
              <p:nvPr/>
            </p:nvSpPr>
            <p:spPr>
              <a:xfrm>
                <a:off x="3796072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0" name="矩形 16"/>
              <p:cNvSpPr/>
              <p:nvPr/>
            </p:nvSpPr>
            <p:spPr>
              <a:xfrm>
                <a:off x="3963302" y="6176113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积极防护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7002081" y="579656"/>
              <a:ext cx="1332000" cy="371295"/>
              <a:chOff x="5433713" y="6154763"/>
              <a:chExt cx="1332000" cy="371295"/>
            </a:xfrm>
          </p:grpSpPr>
          <p:sp>
            <p:nvSpPr>
              <p:cNvPr id="47" name="平行四边形 18"/>
              <p:cNvSpPr/>
              <p:nvPr/>
            </p:nvSpPr>
            <p:spPr>
              <a:xfrm>
                <a:off x="5433713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8" name="矩形 19"/>
              <p:cNvSpPr/>
              <p:nvPr/>
            </p:nvSpPr>
            <p:spPr>
              <a:xfrm>
                <a:off x="5607604" y="6185539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保护自己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8588922" y="579656"/>
              <a:ext cx="1332000" cy="369330"/>
              <a:chOff x="7071354" y="6154763"/>
              <a:chExt cx="1332000" cy="369330"/>
            </a:xfrm>
          </p:grpSpPr>
          <p:sp>
            <p:nvSpPr>
              <p:cNvPr id="45" name="平行四边形 21"/>
              <p:cNvSpPr/>
              <p:nvPr/>
            </p:nvSpPr>
            <p:spPr>
              <a:xfrm>
                <a:off x="7071354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6" name="矩形 22"/>
              <p:cNvSpPr/>
              <p:nvPr/>
            </p:nvSpPr>
            <p:spPr>
              <a:xfrm>
                <a:off x="7337223" y="6176114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戴口罩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10175763" y="579656"/>
              <a:ext cx="1332000" cy="369330"/>
              <a:chOff x="8708995" y="6154763"/>
              <a:chExt cx="1332000" cy="369330"/>
            </a:xfrm>
          </p:grpSpPr>
          <p:sp>
            <p:nvSpPr>
              <p:cNvPr id="43" name="平行四边形 24"/>
              <p:cNvSpPr/>
              <p:nvPr/>
            </p:nvSpPr>
            <p:spPr>
              <a:xfrm>
                <a:off x="8708995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4" name="矩形 25"/>
              <p:cNvSpPr/>
              <p:nvPr/>
            </p:nvSpPr>
            <p:spPr>
              <a:xfrm>
                <a:off x="8975426" y="6176112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勤洗手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1744311" y="1892967"/>
            <a:ext cx="2900086" cy="4461718"/>
            <a:chOff x="1744311" y="1892967"/>
            <a:chExt cx="2900086" cy="4461718"/>
          </a:xfrm>
        </p:grpSpPr>
        <p:sp>
          <p:nvSpPr>
            <p:cNvPr id="5" name="椭圆 4"/>
            <p:cNvSpPr/>
            <p:nvPr/>
          </p:nvSpPr>
          <p:spPr>
            <a:xfrm>
              <a:off x="1744311" y="4561712"/>
              <a:ext cx="1792973" cy="1792973"/>
            </a:xfrm>
            <a:prstGeom prst="ellipse">
              <a:avLst/>
            </a:prstGeom>
            <a:solidFill>
              <a:srgbClr val="84B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70" t="4211" r="17366" b="4328"/>
            <a:stretch>
              <a:fillRect/>
            </a:stretch>
          </p:blipFill>
          <p:spPr>
            <a:xfrm>
              <a:off x="1875048" y="1892967"/>
              <a:ext cx="2769349" cy="420303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2000">
        <p14:pan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1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319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689868" y="2412820"/>
            <a:ext cx="6817895" cy="3003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各类生活、学习、工作场所（如教室、宿舍、图书馆、学生实验室、体育活动场所、餐厅教师办公室、洗手间等）加强通风换气。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每日通风不少于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次，每次不少于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30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分钟。课间尽量开窗通风，也可采用机械排风。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如使用空调，应当保证空调系统供风安全，保证充足的新风输入，所有排风直接排到室外。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649917" y="460205"/>
            <a:ext cx="10857846" cy="540000"/>
            <a:chOff x="649917" y="460205"/>
            <a:chExt cx="10857846" cy="540000"/>
          </a:xfrm>
        </p:grpSpPr>
        <p:sp>
          <p:nvSpPr>
            <p:cNvPr id="34" name="矩形 33"/>
            <p:cNvSpPr/>
            <p:nvPr/>
          </p:nvSpPr>
          <p:spPr>
            <a:xfrm>
              <a:off x="1335238" y="503315"/>
              <a:ext cx="26111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中小学校开学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后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649917" y="460205"/>
              <a:ext cx="540001" cy="540000"/>
              <a:chOff x="537028" y="646160"/>
              <a:chExt cx="681844" cy="540000"/>
            </a:xfrm>
          </p:grpSpPr>
          <p:sp>
            <p:nvSpPr>
              <p:cNvPr id="48" name="椭圆 47"/>
              <p:cNvSpPr/>
              <p:nvPr/>
            </p:nvSpPr>
            <p:spPr>
              <a:xfrm>
                <a:off x="537029" y="646160"/>
                <a:ext cx="681843" cy="540000"/>
              </a:xfrm>
              <a:prstGeom prst="ellipse">
                <a:avLst/>
              </a:prstGeom>
              <a:solidFill>
                <a:srgbClr val="4C78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9" name="矩形 48"/>
              <p:cNvSpPr/>
              <p:nvPr/>
            </p:nvSpPr>
            <p:spPr>
              <a:xfrm>
                <a:off x="537028" y="669938"/>
                <a:ext cx="654180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二</a:t>
                </a:r>
                <a:endParaRPr lang="zh-CN" altLang="en-US" sz="2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5415240" y="579656"/>
              <a:ext cx="1332000" cy="369330"/>
              <a:chOff x="3796072" y="6154763"/>
              <a:chExt cx="1332000" cy="369330"/>
            </a:xfrm>
          </p:grpSpPr>
          <p:sp>
            <p:nvSpPr>
              <p:cNvPr id="46" name="平行四边形 15"/>
              <p:cNvSpPr/>
              <p:nvPr/>
            </p:nvSpPr>
            <p:spPr>
              <a:xfrm>
                <a:off x="3796072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7" name="矩形 16"/>
              <p:cNvSpPr/>
              <p:nvPr/>
            </p:nvSpPr>
            <p:spPr>
              <a:xfrm>
                <a:off x="3963302" y="6176113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积极防护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7002081" y="579656"/>
              <a:ext cx="1332000" cy="371295"/>
              <a:chOff x="5433713" y="6154763"/>
              <a:chExt cx="1332000" cy="371295"/>
            </a:xfrm>
          </p:grpSpPr>
          <p:sp>
            <p:nvSpPr>
              <p:cNvPr id="44" name="平行四边形 18"/>
              <p:cNvSpPr/>
              <p:nvPr/>
            </p:nvSpPr>
            <p:spPr>
              <a:xfrm>
                <a:off x="5433713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5" name="矩形 19"/>
              <p:cNvSpPr/>
              <p:nvPr/>
            </p:nvSpPr>
            <p:spPr>
              <a:xfrm>
                <a:off x="5607604" y="6185539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保护自己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8588922" y="579656"/>
              <a:ext cx="1332000" cy="369330"/>
              <a:chOff x="7071354" y="6154763"/>
              <a:chExt cx="1332000" cy="369330"/>
            </a:xfrm>
          </p:grpSpPr>
          <p:sp>
            <p:nvSpPr>
              <p:cNvPr id="42" name="平行四边形 21"/>
              <p:cNvSpPr/>
              <p:nvPr/>
            </p:nvSpPr>
            <p:spPr>
              <a:xfrm>
                <a:off x="7071354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3" name="矩形 22"/>
              <p:cNvSpPr/>
              <p:nvPr/>
            </p:nvSpPr>
            <p:spPr>
              <a:xfrm>
                <a:off x="7337223" y="6176114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戴口罩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10175763" y="579656"/>
              <a:ext cx="1332000" cy="369330"/>
              <a:chOff x="8708995" y="6154763"/>
              <a:chExt cx="1332000" cy="369330"/>
            </a:xfrm>
          </p:grpSpPr>
          <p:sp>
            <p:nvSpPr>
              <p:cNvPr id="40" name="平行四边形 24"/>
              <p:cNvSpPr/>
              <p:nvPr/>
            </p:nvSpPr>
            <p:spPr>
              <a:xfrm>
                <a:off x="8708995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1" name="矩形 25"/>
              <p:cNvSpPr/>
              <p:nvPr/>
            </p:nvSpPr>
            <p:spPr>
              <a:xfrm>
                <a:off x="8975426" y="6176112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勤洗手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3" t="14520" r="9773" b="16725"/>
          <a:stretch>
            <a:fillRect/>
          </a:stretch>
        </p:blipFill>
        <p:spPr>
          <a:xfrm flipH="1">
            <a:off x="649917" y="2221700"/>
            <a:ext cx="3766379" cy="33857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2000">
        <p14:pan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3102074" y="2368132"/>
            <a:ext cx="6154221" cy="3332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zh-CN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  <a:sym typeface="微软雅黑" panose="020B0503020204020204" pitchFamily="34" charset="-122"/>
              </a:rPr>
              <a:t>应</a:t>
            </a:r>
            <a:r>
              <a:rPr lang="zh-CN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当</a:t>
            </a:r>
            <a:r>
              <a:rPr lang="zh-CN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  <a:sym typeface="微软雅黑" panose="020B0503020204020204" pitchFamily="34" charset="-122"/>
              </a:rPr>
              <a:t>保持教室、宿舍、图书馆、餐厅等场所环境整洁卫生，每天定期消毒并记录。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仿宋_GB2312"/>
              <a:sym typeface="微软雅黑" panose="020B0503020204020204" pitchFamily="34" charset="-122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zh-CN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  <a:sym typeface="微软雅黑" panose="020B0503020204020204" pitchFamily="34" charset="-122"/>
              </a:rPr>
              <a:t>对门把手、水龙头、楼梯扶手、宿舍床围栏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  <a:sym typeface="微软雅黑" panose="020B0503020204020204" pitchFamily="34" charset="-122"/>
              </a:rPr>
              <a:t>消毒。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仿宋_GB2312"/>
              <a:sym typeface="微软雅黑" panose="020B0503020204020204" pitchFamily="34" charset="-122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  <a:sym typeface="微软雅黑" panose="020B0503020204020204" pitchFamily="34" charset="-122"/>
              </a:rPr>
              <a:t>对</a:t>
            </a:r>
            <a:r>
              <a:rPr lang="zh-CN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  <a:sym typeface="微软雅黑" panose="020B0503020204020204" pitchFamily="34" charset="-122"/>
              </a:rPr>
              <a:t>室内健身器材等高频接触表面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  <a:sym typeface="微软雅黑" panose="020B0503020204020204" pitchFamily="34" charset="-122"/>
              </a:rPr>
              <a:t>消毒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仿宋_GB2312"/>
              <a:sym typeface="微软雅黑" panose="020B0503020204020204" pitchFamily="34" charset="-122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zh-CN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  <a:sym typeface="微软雅黑" panose="020B0503020204020204" pitchFamily="34" charset="-122"/>
              </a:rPr>
              <a:t>可用有效氯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  <a:sym typeface="微软雅黑" panose="020B0503020204020204" pitchFamily="34" charset="-122"/>
              </a:rPr>
              <a:t>250</a:t>
            </a:r>
            <a:r>
              <a:rPr lang="zh-CN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  <a:sym typeface="微软雅黑" panose="020B0503020204020204" pitchFamily="34" charset="-122"/>
              </a:rPr>
              <a:t>～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  <a:sym typeface="微软雅黑" panose="020B0503020204020204" pitchFamily="34" charset="-122"/>
              </a:rPr>
              <a:t>500mg/L</a:t>
            </a:r>
            <a:r>
              <a:rPr lang="zh-CN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  <a:sym typeface="微软雅黑" panose="020B0503020204020204" pitchFamily="34" charset="-122"/>
              </a:rPr>
              <a:t>的含氯消毒剂进行擦拭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  <a:sym typeface="微软雅黑" panose="020B0503020204020204" pitchFamily="34" charset="-122"/>
              </a:rPr>
              <a:t>。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仿宋_GB2312"/>
              <a:sym typeface="微软雅黑" panose="020B0503020204020204" pitchFamily="34" charset="-122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zh-CN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  <a:sym typeface="微软雅黑" panose="020B0503020204020204" pitchFamily="34" charset="-122"/>
              </a:rPr>
              <a:t>可采用消毒湿巾进行擦拭。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858903" y="2815291"/>
            <a:ext cx="2052000" cy="2052000"/>
            <a:chOff x="8329024" y="3612431"/>
            <a:chExt cx="2052000" cy="2052000"/>
          </a:xfrm>
        </p:grpSpPr>
        <p:sp>
          <p:nvSpPr>
            <p:cNvPr id="30" name="平行四边形 29"/>
            <p:cNvSpPr/>
            <p:nvPr/>
          </p:nvSpPr>
          <p:spPr>
            <a:xfrm>
              <a:off x="8329024" y="3612431"/>
              <a:ext cx="2052000" cy="2052000"/>
            </a:xfrm>
            <a:prstGeom prst="ellipse">
              <a:avLst/>
            </a:prstGeom>
            <a:solidFill>
              <a:srgbClr val="84B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575506" y="4038267"/>
              <a:ext cx="155903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仿宋_GB2312"/>
                  <a:sym typeface="微软雅黑" panose="020B0503020204020204" pitchFamily="34" charset="-122"/>
                </a:rPr>
                <a:t>加强物体表面清洁消毒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649917" y="460205"/>
            <a:ext cx="10857846" cy="540000"/>
            <a:chOff x="649917" y="460205"/>
            <a:chExt cx="10857846" cy="540000"/>
          </a:xfrm>
        </p:grpSpPr>
        <p:sp>
          <p:nvSpPr>
            <p:cNvPr id="40" name="矩形 39"/>
            <p:cNvSpPr/>
            <p:nvPr/>
          </p:nvSpPr>
          <p:spPr>
            <a:xfrm>
              <a:off x="1335238" y="503315"/>
              <a:ext cx="26111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中小学校开学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后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649917" y="460205"/>
              <a:ext cx="540001" cy="540000"/>
              <a:chOff x="537028" y="646160"/>
              <a:chExt cx="681844" cy="540000"/>
            </a:xfrm>
          </p:grpSpPr>
          <p:sp>
            <p:nvSpPr>
              <p:cNvPr id="54" name="椭圆 53"/>
              <p:cNvSpPr/>
              <p:nvPr/>
            </p:nvSpPr>
            <p:spPr>
              <a:xfrm>
                <a:off x="537029" y="646160"/>
                <a:ext cx="681843" cy="540000"/>
              </a:xfrm>
              <a:prstGeom prst="ellipse">
                <a:avLst/>
              </a:prstGeom>
              <a:solidFill>
                <a:srgbClr val="4C78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537028" y="669938"/>
                <a:ext cx="654180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二</a:t>
                </a:r>
                <a:endParaRPr lang="zh-CN" altLang="en-US" sz="2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5415240" y="579656"/>
              <a:ext cx="1332000" cy="369330"/>
              <a:chOff x="3796072" y="6154763"/>
              <a:chExt cx="1332000" cy="369330"/>
            </a:xfrm>
          </p:grpSpPr>
          <p:sp>
            <p:nvSpPr>
              <p:cNvPr id="52" name="平行四边形 15"/>
              <p:cNvSpPr/>
              <p:nvPr/>
            </p:nvSpPr>
            <p:spPr>
              <a:xfrm>
                <a:off x="3796072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3" name="矩形 16"/>
              <p:cNvSpPr/>
              <p:nvPr/>
            </p:nvSpPr>
            <p:spPr>
              <a:xfrm>
                <a:off x="3963302" y="6176113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积极防护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7002081" y="579656"/>
              <a:ext cx="1332000" cy="371295"/>
              <a:chOff x="5433713" y="6154763"/>
              <a:chExt cx="1332000" cy="371295"/>
            </a:xfrm>
          </p:grpSpPr>
          <p:sp>
            <p:nvSpPr>
              <p:cNvPr id="50" name="平行四边形 18"/>
              <p:cNvSpPr/>
              <p:nvPr/>
            </p:nvSpPr>
            <p:spPr>
              <a:xfrm>
                <a:off x="5433713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1" name="矩形 19"/>
              <p:cNvSpPr/>
              <p:nvPr/>
            </p:nvSpPr>
            <p:spPr>
              <a:xfrm>
                <a:off x="5607604" y="6185539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保护自己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8588922" y="579656"/>
              <a:ext cx="1332000" cy="369330"/>
              <a:chOff x="7071354" y="6154763"/>
              <a:chExt cx="1332000" cy="369330"/>
            </a:xfrm>
          </p:grpSpPr>
          <p:sp>
            <p:nvSpPr>
              <p:cNvPr id="48" name="平行四边形 21"/>
              <p:cNvSpPr/>
              <p:nvPr/>
            </p:nvSpPr>
            <p:spPr>
              <a:xfrm>
                <a:off x="7071354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9" name="矩形 22"/>
              <p:cNvSpPr/>
              <p:nvPr/>
            </p:nvSpPr>
            <p:spPr>
              <a:xfrm>
                <a:off x="7337223" y="6176114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戴口罩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10175763" y="579656"/>
              <a:ext cx="1332000" cy="369330"/>
              <a:chOff x="8708995" y="6154763"/>
              <a:chExt cx="1332000" cy="369330"/>
            </a:xfrm>
          </p:grpSpPr>
          <p:sp>
            <p:nvSpPr>
              <p:cNvPr id="46" name="平行四边形 24"/>
              <p:cNvSpPr/>
              <p:nvPr/>
            </p:nvSpPr>
            <p:spPr>
              <a:xfrm>
                <a:off x="8708995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7" name="矩形 25"/>
              <p:cNvSpPr/>
              <p:nvPr/>
            </p:nvSpPr>
            <p:spPr>
              <a:xfrm>
                <a:off x="8975426" y="6176112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勤洗手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78"/>
          <a:stretch>
            <a:fillRect/>
          </a:stretch>
        </p:blipFill>
        <p:spPr>
          <a:xfrm>
            <a:off x="8232267" y="1696381"/>
            <a:ext cx="3377309" cy="46762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2000">
        <p14:pan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2829240" y="2255115"/>
            <a:ext cx="6504000" cy="3332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200000"/>
              </a:lnSpc>
              <a:buFont typeface="+mj-lt"/>
              <a:buAutoNum type="arabicPeriod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  <a:sym typeface="微软雅黑" panose="020B0503020204020204" pitchFamily="34" charset="-122"/>
              </a:rPr>
              <a:t>餐（饮）具应当一人一具一用一消毒。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仿宋_GB2312"/>
              <a:sym typeface="微软雅黑" panose="020B0503020204020204" pitchFamily="34" charset="-122"/>
            </a:endParaRPr>
          </a:p>
          <a:p>
            <a:pPr marL="457200" indent="-457200" algn="just">
              <a:lnSpc>
                <a:spcPct val="200000"/>
              </a:lnSpc>
              <a:buFont typeface="+mj-lt"/>
              <a:buAutoNum type="arabicPeriod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  <a:sym typeface="微软雅黑" panose="020B0503020204020204" pitchFamily="34" charset="-122"/>
              </a:rPr>
              <a:t>建议学生自带餐具。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仿宋_GB2312"/>
              <a:sym typeface="微软雅黑" panose="020B0503020204020204" pitchFamily="34" charset="-122"/>
            </a:endParaRPr>
          </a:p>
          <a:p>
            <a:pPr marL="457200" indent="-457200" algn="just">
              <a:lnSpc>
                <a:spcPct val="200000"/>
              </a:lnSpc>
              <a:buFont typeface="+mj-lt"/>
              <a:buAutoNum type="arabicPeriod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  <a:sym typeface="微软雅黑" panose="020B0503020204020204" pitchFamily="34" charset="-122"/>
              </a:rPr>
              <a:t>餐（饮）具去残渣、清洗后，煮沸或流通蒸汽消毒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  <a:sym typeface="微软雅黑" panose="020B0503020204020204" pitchFamily="34" charset="-122"/>
              </a:rPr>
              <a:t>15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  <a:sym typeface="微软雅黑" panose="020B0503020204020204" pitchFamily="34" charset="-122"/>
              </a:rPr>
              <a:t>分钟；或采用热力消毒柜等消毒方式；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仿宋_GB2312"/>
              <a:sym typeface="微软雅黑" panose="020B0503020204020204" pitchFamily="34" charset="-122"/>
            </a:endParaRPr>
          </a:p>
          <a:p>
            <a:pPr marL="457200" indent="-457200" algn="just">
              <a:lnSpc>
                <a:spcPct val="200000"/>
              </a:lnSpc>
              <a:buFont typeface="+mj-lt"/>
              <a:buAutoNum type="arabicPeriod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  <a:sym typeface="微软雅黑" panose="020B0503020204020204" pitchFamily="34" charset="-122"/>
              </a:rPr>
              <a:t>或采用有效氯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  <a:sym typeface="微软雅黑" panose="020B0503020204020204" pitchFamily="34" charset="-122"/>
              </a:rPr>
              <a:t>250mg/L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  <a:sym typeface="微软雅黑" panose="020B0503020204020204" pitchFamily="34" charset="-122"/>
              </a:rPr>
              <a:t>的含氯消毒剂浸泡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  <a:sym typeface="微软雅黑" panose="020B0503020204020204" pitchFamily="34" charset="-122"/>
              </a:rPr>
              <a:t>30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  <a:sym typeface="微软雅黑" panose="020B0503020204020204" pitchFamily="34" charset="-122"/>
              </a:rPr>
              <a:t>分钟。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仿宋_GB2312"/>
              <a:sym typeface="微软雅黑" panose="020B0503020204020204" pitchFamily="34" charset="-122"/>
            </a:endParaRPr>
          </a:p>
          <a:p>
            <a:pPr marL="457200" indent="-457200" algn="just">
              <a:lnSpc>
                <a:spcPct val="200000"/>
              </a:lnSpc>
              <a:buFont typeface="+mj-lt"/>
              <a:buAutoNum type="arabicPeriod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  <a:sym typeface="微软雅黑" panose="020B0503020204020204" pitchFamily="34" charset="-122"/>
              </a:rPr>
              <a:t>消毒后应当将残留消毒剂冲净。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649917" y="460205"/>
            <a:ext cx="10857846" cy="540000"/>
            <a:chOff x="649917" y="460205"/>
            <a:chExt cx="10857846" cy="540000"/>
          </a:xfrm>
        </p:grpSpPr>
        <p:sp>
          <p:nvSpPr>
            <p:cNvPr id="39" name="矩形 38"/>
            <p:cNvSpPr/>
            <p:nvPr/>
          </p:nvSpPr>
          <p:spPr>
            <a:xfrm>
              <a:off x="1335238" y="503315"/>
              <a:ext cx="26111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中小学校开学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后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649917" y="460205"/>
              <a:ext cx="540001" cy="540000"/>
              <a:chOff x="537028" y="646160"/>
              <a:chExt cx="681844" cy="540000"/>
            </a:xfrm>
          </p:grpSpPr>
          <p:sp>
            <p:nvSpPr>
              <p:cNvPr id="53" name="椭圆 52"/>
              <p:cNvSpPr/>
              <p:nvPr/>
            </p:nvSpPr>
            <p:spPr>
              <a:xfrm>
                <a:off x="537029" y="646160"/>
                <a:ext cx="681843" cy="540000"/>
              </a:xfrm>
              <a:prstGeom prst="ellipse">
                <a:avLst/>
              </a:prstGeom>
              <a:solidFill>
                <a:srgbClr val="4C78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4" name="矩形 53"/>
              <p:cNvSpPr/>
              <p:nvPr/>
            </p:nvSpPr>
            <p:spPr>
              <a:xfrm>
                <a:off x="537028" y="669938"/>
                <a:ext cx="654180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二</a:t>
                </a:r>
                <a:endParaRPr lang="zh-CN" altLang="en-US" sz="2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5415240" y="579656"/>
              <a:ext cx="1332000" cy="369330"/>
              <a:chOff x="3796072" y="6154763"/>
              <a:chExt cx="1332000" cy="369330"/>
            </a:xfrm>
          </p:grpSpPr>
          <p:sp>
            <p:nvSpPr>
              <p:cNvPr id="51" name="平行四边形 15"/>
              <p:cNvSpPr/>
              <p:nvPr/>
            </p:nvSpPr>
            <p:spPr>
              <a:xfrm>
                <a:off x="3796072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2" name="矩形 16"/>
              <p:cNvSpPr/>
              <p:nvPr/>
            </p:nvSpPr>
            <p:spPr>
              <a:xfrm>
                <a:off x="3963302" y="6176113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积极防护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7002081" y="579656"/>
              <a:ext cx="1332000" cy="371295"/>
              <a:chOff x="5433713" y="6154763"/>
              <a:chExt cx="1332000" cy="371295"/>
            </a:xfrm>
          </p:grpSpPr>
          <p:sp>
            <p:nvSpPr>
              <p:cNvPr id="49" name="平行四边形 18"/>
              <p:cNvSpPr/>
              <p:nvPr/>
            </p:nvSpPr>
            <p:spPr>
              <a:xfrm>
                <a:off x="5433713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0" name="矩形 19"/>
              <p:cNvSpPr/>
              <p:nvPr/>
            </p:nvSpPr>
            <p:spPr>
              <a:xfrm>
                <a:off x="5607604" y="6185539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保护自己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8588922" y="579656"/>
              <a:ext cx="1332000" cy="369330"/>
              <a:chOff x="7071354" y="6154763"/>
              <a:chExt cx="1332000" cy="369330"/>
            </a:xfrm>
          </p:grpSpPr>
          <p:sp>
            <p:nvSpPr>
              <p:cNvPr id="47" name="平行四边形 21"/>
              <p:cNvSpPr/>
              <p:nvPr/>
            </p:nvSpPr>
            <p:spPr>
              <a:xfrm>
                <a:off x="7071354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8" name="矩形 22"/>
              <p:cNvSpPr/>
              <p:nvPr/>
            </p:nvSpPr>
            <p:spPr>
              <a:xfrm>
                <a:off x="7337223" y="6176114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戴口罩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10175763" y="579656"/>
              <a:ext cx="1332000" cy="369330"/>
              <a:chOff x="8708995" y="6154763"/>
              <a:chExt cx="1332000" cy="369330"/>
            </a:xfrm>
          </p:grpSpPr>
          <p:sp>
            <p:nvSpPr>
              <p:cNvPr id="45" name="平行四边形 24"/>
              <p:cNvSpPr/>
              <p:nvPr/>
            </p:nvSpPr>
            <p:spPr>
              <a:xfrm>
                <a:off x="8708995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6" name="矩形 25"/>
              <p:cNvSpPr/>
              <p:nvPr/>
            </p:nvSpPr>
            <p:spPr>
              <a:xfrm>
                <a:off x="8975426" y="6176112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勤洗手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5" name="组合 54"/>
          <p:cNvGrpSpPr/>
          <p:nvPr/>
        </p:nvGrpSpPr>
        <p:grpSpPr>
          <a:xfrm>
            <a:off x="664082" y="2895501"/>
            <a:ext cx="2052000" cy="2052000"/>
            <a:chOff x="8329024" y="3612431"/>
            <a:chExt cx="2052000" cy="2052000"/>
          </a:xfrm>
        </p:grpSpPr>
        <p:sp>
          <p:nvSpPr>
            <p:cNvPr id="56" name="平行四边形 29"/>
            <p:cNvSpPr/>
            <p:nvPr/>
          </p:nvSpPr>
          <p:spPr>
            <a:xfrm>
              <a:off x="8329024" y="3612431"/>
              <a:ext cx="2052000" cy="2052000"/>
            </a:xfrm>
            <a:prstGeom prst="ellipse">
              <a:avLst/>
            </a:prstGeom>
            <a:solidFill>
              <a:srgbClr val="84B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8575505" y="4226140"/>
              <a:ext cx="180551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仿宋_GB2312"/>
                  <a:sym typeface="微软雅黑" panose="020B0503020204020204" pitchFamily="34" charset="-122"/>
                </a:rPr>
                <a:t>加强餐（饮）具的清洁消毒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3" t="4445" r="16493"/>
          <a:stretch>
            <a:fillRect/>
          </a:stretch>
        </p:blipFill>
        <p:spPr>
          <a:xfrm>
            <a:off x="8239864" y="1860884"/>
            <a:ext cx="3362115" cy="42730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2000">
        <p14:pan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" t="13729" r="2047" b="15555"/>
          <a:stretch>
            <a:fillRect/>
          </a:stretch>
        </p:blipFill>
        <p:spPr>
          <a:xfrm>
            <a:off x="5911722" y="2320575"/>
            <a:ext cx="5272336" cy="3957769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19918" y="2701689"/>
            <a:ext cx="4323137" cy="1974570"/>
            <a:chOff x="5775158" y="2894194"/>
            <a:chExt cx="4323137" cy="1974570"/>
          </a:xfrm>
        </p:grpSpPr>
        <p:sp>
          <p:nvSpPr>
            <p:cNvPr id="2" name="矩形: 圆角 1"/>
            <p:cNvSpPr/>
            <p:nvPr/>
          </p:nvSpPr>
          <p:spPr>
            <a:xfrm>
              <a:off x="5775158" y="2903621"/>
              <a:ext cx="4323137" cy="1965143"/>
            </a:xfrm>
            <a:prstGeom prst="roundRect">
              <a:avLst>
                <a:gd name="adj" fmla="val 8504"/>
              </a:avLst>
            </a:prstGeom>
            <a:solidFill>
              <a:srgbClr val="84B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5935579" y="2894194"/>
              <a:ext cx="4162716" cy="18461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卫生洁具可用有效氯</a:t>
              </a:r>
              <a:r>
                <a:rPr lang="en-US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500mg/L</a:t>
              </a:r>
              <a:r>
                <a:rPr lang="zh-CN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的含氯消毒剂浸泡或擦拭消毒，作用</a:t>
              </a:r>
              <a:r>
                <a:rPr lang="en-US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30</a:t>
              </a:r>
              <a:r>
                <a:rPr lang="zh-CN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分钟后，清水冲洗干净。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49917" y="460205"/>
            <a:ext cx="10857846" cy="540000"/>
            <a:chOff x="649917" y="460205"/>
            <a:chExt cx="10857846" cy="540000"/>
          </a:xfrm>
        </p:grpSpPr>
        <p:sp>
          <p:nvSpPr>
            <p:cNvPr id="38" name="矩形 37"/>
            <p:cNvSpPr/>
            <p:nvPr/>
          </p:nvSpPr>
          <p:spPr>
            <a:xfrm>
              <a:off x="1335238" y="503315"/>
              <a:ext cx="26111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中小学校开学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后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649917" y="460205"/>
              <a:ext cx="540001" cy="540000"/>
              <a:chOff x="537028" y="646160"/>
              <a:chExt cx="681844" cy="540000"/>
            </a:xfrm>
          </p:grpSpPr>
          <p:sp>
            <p:nvSpPr>
              <p:cNvPr id="52" name="椭圆 51"/>
              <p:cNvSpPr/>
              <p:nvPr/>
            </p:nvSpPr>
            <p:spPr>
              <a:xfrm>
                <a:off x="537029" y="646160"/>
                <a:ext cx="681843" cy="540000"/>
              </a:xfrm>
              <a:prstGeom prst="ellipse">
                <a:avLst/>
              </a:prstGeom>
              <a:solidFill>
                <a:srgbClr val="4C78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3" name="矩形 52"/>
              <p:cNvSpPr/>
              <p:nvPr/>
            </p:nvSpPr>
            <p:spPr>
              <a:xfrm>
                <a:off x="537028" y="669938"/>
                <a:ext cx="654180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二</a:t>
                </a:r>
                <a:endParaRPr lang="zh-CN" altLang="en-US" sz="2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5415240" y="579656"/>
              <a:ext cx="1332000" cy="369330"/>
              <a:chOff x="3796072" y="6154763"/>
              <a:chExt cx="1332000" cy="369330"/>
            </a:xfrm>
          </p:grpSpPr>
          <p:sp>
            <p:nvSpPr>
              <p:cNvPr id="50" name="平行四边形 15"/>
              <p:cNvSpPr/>
              <p:nvPr/>
            </p:nvSpPr>
            <p:spPr>
              <a:xfrm>
                <a:off x="3796072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1" name="矩形 16"/>
              <p:cNvSpPr/>
              <p:nvPr/>
            </p:nvSpPr>
            <p:spPr>
              <a:xfrm>
                <a:off x="3963302" y="6176113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积极防护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7002081" y="579656"/>
              <a:ext cx="1332000" cy="371295"/>
              <a:chOff x="5433713" y="6154763"/>
              <a:chExt cx="1332000" cy="371295"/>
            </a:xfrm>
          </p:grpSpPr>
          <p:sp>
            <p:nvSpPr>
              <p:cNvPr id="48" name="平行四边形 18"/>
              <p:cNvSpPr/>
              <p:nvPr/>
            </p:nvSpPr>
            <p:spPr>
              <a:xfrm>
                <a:off x="5433713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9" name="矩形 19"/>
              <p:cNvSpPr/>
              <p:nvPr/>
            </p:nvSpPr>
            <p:spPr>
              <a:xfrm>
                <a:off x="5607604" y="6185539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保护自己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8588922" y="579656"/>
              <a:ext cx="1332000" cy="369330"/>
              <a:chOff x="7071354" y="6154763"/>
              <a:chExt cx="1332000" cy="369330"/>
            </a:xfrm>
          </p:grpSpPr>
          <p:sp>
            <p:nvSpPr>
              <p:cNvPr id="46" name="平行四边形 21"/>
              <p:cNvSpPr/>
              <p:nvPr/>
            </p:nvSpPr>
            <p:spPr>
              <a:xfrm>
                <a:off x="7071354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7" name="矩形 22"/>
              <p:cNvSpPr/>
              <p:nvPr/>
            </p:nvSpPr>
            <p:spPr>
              <a:xfrm>
                <a:off x="7337223" y="6176114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戴口罩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10175763" y="579656"/>
              <a:ext cx="1332000" cy="369330"/>
              <a:chOff x="8708995" y="6154763"/>
              <a:chExt cx="1332000" cy="369330"/>
            </a:xfrm>
          </p:grpSpPr>
          <p:sp>
            <p:nvSpPr>
              <p:cNvPr id="44" name="平行四边形 24"/>
              <p:cNvSpPr/>
              <p:nvPr/>
            </p:nvSpPr>
            <p:spPr>
              <a:xfrm>
                <a:off x="8708995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5" name="矩形 25"/>
              <p:cNvSpPr/>
              <p:nvPr/>
            </p:nvSpPr>
            <p:spPr>
              <a:xfrm>
                <a:off x="8975426" y="6176112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勤洗手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2000">
        <p14:pan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5795224" y="2149995"/>
            <a:ext cx="5077713" cy="3692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zh-CN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确保学校洗手设施运行正常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zh-CN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中小学校每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40</a:t>
            </a:r>
            <a:r>
              <a:rPr lang="zh-CN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～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45</a:t>
            </a:r>
            <a:r>
              <a:rPr lang="zh-CN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人设一个洗手盆或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0.6m</a:t>
            </a:r>
            <a:r>
              <a:rPr lang="zh-CN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长盥洗槽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需要</a:t>
            </a:r>
            <a:r>
              <a:rPr lang="zh-CN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备有洗手液、肥皂等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zh-CN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配备速干手消毒剂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zh-CN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有条件时可配备感应式手消毒设施。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649917" y="460205"/>
            <a:ext cx="10857846" cy="540000"/>
            <a:chOff x="649917" y="460205"/>
            <a:chExt cx="10857846" cy="540000"/>
          </a:xfrm>
        </p:grpSpPr>
        <p:sp>
          <p:nvSpPr>
            <p:cNvPr id="38" name="矩形 37"/>
            <p:cNvSpPr/>
            <p:nvPr/>
          </p:nvSpPr>
          <p:spPr>
            <a:xfrm>
              <a:off x="1335238" y="503315"/>
              <a:ext cx="26111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中小学校开学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后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649917" y="460205"/>
              <a:ext cx="540001" cy="540000"/>
              <a:chOff x="537028" y="646160"/>
              <a:chExt cx="681844" cy="540000"/>
            </a:xfrm>
          </p:grpSpPr>
          <p:sp>
            <p:nvSpPr>
              <p:cNvPr id="52" name="椭圆 51"/>
              <p:cNvSpPr/>
              <p:nvPr/>
            </p:nvSpPr>
            <p:spPr>
              <a:xfrm>
                <a:off x="537029" y="646160"/>
                <a:ext cx="681843" cy="540000"/>
              </a:xfrm>
              <a:prstGeom prst="ellipse">
                <a:avLst/>
              </a:prstGeom>
              <a:solidFill>
                <a:srgbClr val="4C78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3" name="矩形 52"/>
              <p:cNvSpPr/>
              <p:nvPr/>
            </p:nvSpPr>
            <p:spPr>
              <a:xfrm>
                <a:off x="537028" y="669938"/>
                <a:ext cx="654180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二</a:t>
                </a:r>
                <a:endParaRPr lang="zh-CN" altLang="en-US" sz="2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5415240" y="579656"/>
              <a:ext cx="1332000" cy="369330"/>
              <a:chOff x="3796072" y="6154763"/>
              <a:chExt cx="1332000" cy="369330"/>
            </a:xfrm>
          </p:grpSpPr>
          <p:sp>
            <p:nvSpPr>
              <p:cNvPr id="50" name="平行四边形 15"/>
              <p:cNvSpPr/>
              <p:nvPr/>
            </p:nvSpPr>
            <p:spPr>
              <a:xfrm>
                <a:off x="3796072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1" name="矩形 16"/>
              <p:cNvSpPr/>
              <p:nvPr/>
            </p:nvSpPr>
            <p:spPr>
              <a:xfrm>
                <a:off x="3963302" y="6176113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积极防护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7002081" y="579656"/>
              <a:ext cx="1332000" cy="371295"/>
              <a:chOff x="5433713" y="6154763"/>
              <a:chExt cx="1332000" cy="371295"/>
            </a:xfrm>
          </p:grpSpPr>
          <p:sp>
            <p:nvSpPr>
              <p:cNvPr id="48" name="平行四边形 18"/>
              <p:cNvSpPr/>
              <p:nvPr/>
            </p:nvSpPr>
            <p:spPr>
              <a:xfrm>
                <a:off x="5433713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9" name="矩形 19"/>
              <p:cNvSpPr/>
              <p:nvPr/>
            </p:nvSpPr>
            <p:spPr>
              <a:xfrm>
                <a:off x="5607604" y="6185539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保护自己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8588922" y="579656"/>
              <a:ext cx="1332000" cy="369330"/>
              <a:chOff x="7071354" y="6154763"/>
              <a:chExt cx="1332000" cy="369330"/>
            </a:xfrm>
          </p:grpSpPr>
          <p:sp>
            <p:nvSpPr>
              <p:cNvPr id="46" name="平行四边形 21"/>
              <p:cNvSpPr/>
              <p:nvPr/>
            </p:nvSpPr>
            <p:spPr>
              <a:xfrm>
                <a:off x="7071354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7" name="矩形 22"/>
              <p:cNvSpPr/>
              <p:nvPr/>
            </p:nvSpPr>
            <p:spPr>
              <a:xfrm>
                <a:off x="7337223" y="6176114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戴口罩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10175763" y="579656"/>
              <a:ext cx="1332000" cy="369330"/>
              <a:chOff x="8708995" y="6154763"/>
              <a:chExt cx="1332000" cy="369330"/>
            </a:xfrm>
          </p:grpSpPr>
          <p:sp>
            <p:nvSpPr>
              <p:cNvPr id="44" name="平行四边形 24"/>
              <p:cNvSpPr/>
              <p:nvPr/>
            </p:nvSpPr>
            <p:spPr>
              <a:xfrm>
                <a:off x="8708995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5" name="矩形 25"/>
              <p:cNvSpPr/>
              <p:nvPr/>
            </p:nvSpPr>
            <p:spPr>
              <a:xfrm>
                <a:off x="8975426" y="6176112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勤洗手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4" name="组合 53"/>
          <p:cNvGrpSpPr/>
          <p:nvPr/>
        </p:nvGrpSpPr>
        <p:grpSpPr>
          <a:xfrm flipH="1">
            <a:off x="1304929" y="1638306"/>
            <a:ext cx="3190873" cy="4716379"/>
            <a:chOff x="4252664" y="1379620"/>
            <a:chExt cx="3190873" cy="4716379"/>
          </a:xfrm>
        </p:grpSpPr>
        <p:sp>
          <p:nvSpPr>
            <p:cNvPr id="55" name="矩形 54"/>
            <p:cNvSpPr/>
            <p:nvPr/>
          </p:nvSpPr>
          <p:spPr>
            <a:xfrm>
              <a:off x="4252664" y="2646947"/>
              <a:ext cx="1843336" cy="3080085"/>
            </a:xfrm>
            <a:prstGeom prst="rect">
              <a:avLst/>
            </a:prstGeom>
            <a:solidFill>
              <a:srgbClr val="84B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6" name="图片 5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22" t="20117" r="30351" b="11111"/>
            <a:stretch>
              <a:fillRect/>
            </a:stretch>
          </p:blipFill>
          <p:spPr>
            <a:xfrm>
              <a:off x="4252664" y="1379620"/>
              <a:ext cx="3190873" cy="471637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2000">
        <p14:pan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1168009" y="2906217"/>
            <a:ext cx="4117303" cy="1884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加强垃圾分类管理，及时收集清运，并做好垃圾盛装容器的清洁，可用有效氯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500mg/L</a:t>
            </a:r>
            <a:r>
              <a:rPr lang="zh-CN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的含氯消毒剂定期对其进行消毒处理。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649917" y="460205"/>
            <a:ext cx="10857846" cy="540000"/>
            <a:chOff x="649917" y="460205"/>
            <a:chExt cx="10857846" cy="540000"/>
          </a:xfrm>
        </p:grpSpPr>
        <p:sp>
          <p:nvSpPr>
            <p:cNvPr id="36" name="矩形 35"/>
            <p:cNvSpPr/>
            <p:nvPr/>
          </p:nvSpPr>
          <p:spPr>
            <a:xfrm>
              <a:off x="1335238" y="503315"/>
              <a:ext cx="26111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中小学校开学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后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649917" y="460205"/>
              <a:ext cx="540001" cy="540000"/>
              <a:chOff x="537028" y="646160"/>
              <a:chExt cx="681844" cy="540000"/>
            </a:xfrm>
          </p:grpSpPr>
          <p:sp>
            <p:nvSpPr>
              <p:cNvPr id="50" name="椭圆 49"/>
              <p:cNvSpPr/>
              <p:nvPr/>
            </p:nvSpPr>
            <p:spPr>
              <a:xfrm>
                <a:off x="537029" y="646160"/>
                <a:ext cx="681843" cy="540000"/>
              </a:xfrm>
              <a:prstGeom prst="ellipse">
                <a:avLst/>
              </a:prstGeom>
              <a:solidFill>
                <a:srgbClr val="4C78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1" name="矩形 50"/>
              <p:cNvSpPr/>
              <p:nvPr/>
            </p:nvSpPr>
            <p:spPr>
              <a:xfrm>
                <a:off x="537028" y="669938"/>
                <a:ext cx="654180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二</a:t>
                </a:r>
                <a:endParaRPr lang="zh-CN" altLang="en-US" sz="2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5415240" y="579656"/>
              <a:ext cx="1332000" cy="369330"/>
              <a:chOff x="3796072" y="6154763"/>
              <a:chExt cx="1332000" cy="369330"/>
            </a:xfrm>
          </p:grpSpPr>
          <p:sp>
            <p:nvSpPr>
              <p:cNvPr id="48" name="平行四边形 15"/>
              <p:cNvSpPr/>
              <p:nvPr/>
            </p:nvSpPr>
            <p:spPr>
              <a:xfrm>
                <a:off x="3796072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9" name="矩形 16"/>
              <p:cNvSpPr/>
              <p:nvPr/>
            </p:nvSpPr>
            <p:spPr>
              <a:xfrm>
                <a:off x="3963302" y="6176113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积极防护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7002081" y="579656"/>
              <a:ext cx="1332000" cy="371295"/>
              <a:chOff x="5433713" y="6154763"/>
              <a:chExt cx="1332000" cy="371295"/>
            </a:xfrm>
          </p:grpSpPr>
          <p:sp>
            <p:nvSpPr>
              <p:cNvPr id="46" name="平行四边形 18"/>
              <p:cNvSpPr/>
              <p:nvPr/>
            </p:nvSpPr>
            <p:spPr>
              <a:xfrm>
                <a:off x="5433713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7" name="矩形 19"/>
              <p:cNvSpPr/>
              <p:nvPr/>
            </p:nvSpPr>
            <p:spPr>
              <a:xfrm>
                <a:off x="5607604" y="6185539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保护自己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8588922" y="579656"/>
              <a:ext cx="1332000" cy="369330"/>
              <a:chOff x="7071354" y="6154763"/>
              <a:chExt cx="1332000" cy="369330"/>
            </a:xfrm>
          </p:grpSpPr>
          <p:sp>
            <p:nvSpPr>
              <p:cNvPr id="44" name="平行四边形 21"/>
              <p:cNvSpPr/>
              <p:nvPr/>
            </p:nvSpPr>
            <p:spPr>
              <a:xfrm>
                <a:off x="7071354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5" name="矩形 22"/>
              <p:cNvSpPr/>
              <p:nvPr/>
            </p:nvSpPr>
            <p:spPr>
              <a:xfrm>
                <a:off x="7337223" y="6176114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戴口罩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10175763" y="579656"/>
              <a:ext cx="1332000" cy="369330"/>
              <a:chOff x="8708995" y="6154763"/>
              <a:chExt cx="1332000" cy="369330"/>
            </a:xfrm>
          </p:grpSpPr>
          <p:sp>
            <p:nvSpPr>
              <p:cNvPr id="42" name="平行四边形 24"/>
              <p:cNvSpPr/>
              <p:nvPr/>
            </p:nvSpPr>
            <p:spPr>
              <a:xfrm>
                <a:off x="8708995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3" name="矩形 25"/>
              <p:cNvSpPr/>
              <p:nvPr/>
            </p:nvSpPr>
            <p:spPr>
              <a:xfrm>
                <a:off x="8975426" y="6176112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勤洗手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522" y="1791126"/>
            <a:ext cx="4114800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2000">
        <p14:pan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>
            <a:off x="378761" y="743492"/>
            <a:ext cx="24903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8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</a:t>
            </a:r>
            <a:r>
              <a:rPr lang="en-US" altLang="zh-CN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ONTENTS</a:t>
            </a:r>
            <a:endParaRPr lang="zh-CN" altLang="en-US" sz="2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501565" y="1828923"/>
            <a:ext cx="4553388" cy="756000"/>
            <a:chOff x="2379727" y="1552157"/>
            <a:chExt cx="4553388" cy="756000"/>
          </a:xfrm>
        </p:grpSpPr>
        <p:sp>
          <p:nvSpPr>
            <p:cNvPr id="3" name="矩形 2"/>
            <p:cNvSpPr/>
            <p:nvPr/>
          </p:nvSpPr>
          <p:spPr>
            <a:xfrm>
              <a:off x="3379367" y="1661757"/>
              <a:ext cx="355374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zh-CN" sz="3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中小学校开学前</a:t>
              </a:r>
              <a:endParaRPr lang="zh-CN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2379727" y="1552157"/>
              <a:ext cx="756000" cy="756000"/>
              <a:chOff x="4137510" y="1620563"/>
              <a:chExt cx="756000" cy="756000"/>
            </a:xfrm>
          </p:grpSpPr>
          <p:sp>
            <p:nvSpPr>
              <p:cNvPr id="18" name="椭圆 17"/>
              <p:cNvSpPr/>
              <p:nvPr/>
            </p:nvSpPr>
            <p:spPr>
              <a:xfrm>
                <a:off x="4137510" y="1620563"/>
                <a:ext cx="756000" cy="756000"/>
              </a:xfrm>
              <a:prstGeom prst="ellipse">
                <a:avLst/>
              </a:prstGeom>
              <a:solidFill>
                <a:srgbClr val="4C78C8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4220502" y="1762319"/>
                <a:ext cx="569387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30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一</a:t>
                </a:r>
                <a:endParaRPr lang="zh-CN" altLang="en-US" sz="3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sp>
        <p:nvSpPr>
          <p:cNvPr id="31" name="矩形 30"/>
          <p:cNvSpPr/>
          <p:nvPr/>
        </p:nvSpPr>
        <p:spPr>
          <a:xfrm>
            <a:off x="9622496" y="483374"/>
            <a:ext cx="21413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Corona Virus Disease 2019</a:t>
            </a:r>
            <a:endParaRPr lang="zh-CN" altLang="en-US" sz="12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3501565" y="2999441"/>
            <a:ext cx="4553388" cy="756000"/>
            <a:chOff x="2379727" y="1552157"/>
            <a:chExt cx="4553388" cy="756000"/>
          </a:xfrm>
        </p:grpSpPr>
        <p:sp>
          <p:nvSpPr>
            <p:cNvPr id="30" name="矩形 29"/>
            <p:cNvSpPr/>
            <p:nvPr/>
          </p:nvSpPr>
          <p:spPr>
            <a:xfrm>
              <a:off x="3379367" y="1661757"/>
              <a:ext cx="355374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zh-CN" sz="3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中小学校开学</a:t>
              </a:r>
              <a:r>
                <a:rPr lang="zh-CN" altLang="en-US" sz="3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后</a:t>
              </a:r>
              <a:endParaRPr lang="zh-CN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2379727" y="1552157"/>
              <a:ext cx="756000" cy="756000"/>
              <a:chOff x="4137510" y="1620563"/>
              <a:chExt cx="756000" cy="756000"/>
            </a:xfrm>
          </p:grpSpPr>
          <p:sp>
            <p:nvSpPr>
              <p:cNvPr id="33" name="椭圆 32"/>
              <p:cNvSpPr/>
              <p:nvPr/>
            </p:nvSpPr>
            <p:spPr>
              <a:xfrm>
                <a:off x="4137510" y="1620563"/>
                <a:ext cx="756000" cy="756000"/>
              </a:xfrm>
              <a:prstGeom prst="ellipse">
                <a:avLst/>
              </a:prstGeom>
              <a:solidFill>
                <a:srgbClr val="4C78C8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4230816" y="1730163"/>
                <a:ext cx="569387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30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二</a:t>
                </a:r>
                <a:endParaRPr lang="zh-CN" altLang="en-US" sz="3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6" name="组合 35"/>
          <p:cNvGrpSpPr/>
          <p:nvPr/>
        </p:nvGrpSpPr>
        <p:grpSpPr>
          <a:xfrm>
            <a:off x="3501565" y="4169958"/>
            <a:ext cx="6120931" cy="756000"/>
            <a:chOff x="2379727" y="1552157"/>
            <a:chExt cx="6120931" cy="756000"/>
          </a:xfrm>
        </p:grpSpPr>
        <p:sp>
          <p:nvSpPr>
            <p:cNvPr id="37" name="矩形 36"/>
            <p:cNvSpPr/>
            <p:nvPr/>
          </p:nvSpPr>
          <p:spPr>
            <a:xfrm>
              <a:off x="3320455" y="1635941"/>
              <a:ext cx="518020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3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出现疑似感染症状应对处置</a:t>
              </a:r>
              <a:endParaRPr lang="zh-CN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2379727" y="1552157"/>
              <a:ext cx="756000" cy="756000"/>
              <a:chOff x="4137510" y="1620563"/>
              <a:chExt cx="756000" cy="756000"/>
            </a:xfrm>
          </p:grpSpPr>
          <p:sp>
            <p:nvSpPr>
              <p:cNvPr id="39" name="椭圆 38"/>
              <p:cNvSpPr/>
              <p:nvPr/>
            </p:nvSpPr>
            <p:spPr>
              <a:xfrm>
                <a:off x="4137510" y="1620563"/>
                <a:ext cx="756000" cy="756000"/>
              </a:xfrm>
              <a:prstGeom prst="ellipse">
                <a:avLst/>
              </a:prstGeom>
              <a:solidFill>
                <a:srgbClr val="4C78C8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4230816" y="1704347"/>
                <a:ext cx="569387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30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三</a:t>
                </a:r>
                <a:endParaRPr lang="zh-CN" altLang="en-US" sz="3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sp>
        <p:nvSpPr>
          <p:cNvPr id="41" name="矩形 40"/>
          <p:cNvSpPr/>
          <p:nvPr/>
        </p:nvSpPr>
        <p:spPr>
          <a:xfrm>
            <a:off x="994349" y="760373"/>
            <a:ext cx="177854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5000" dirty="0">
                <a:solidFill>
                  <a:srgbClr val="4C78C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目录</a:t>
            </a:r>
            <a:endParaRPr lang="zh-CN" altLang="en-US" sz="5000" dirty="0">
              <a:solidFill>
                <a:srgbClr val="4C78C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3" t="24384" r="12808" b="22660"/>
          <a:stretch>
            <a:fillRect/>
          </a:stretch>
        </p:blipFill>
        <p:spPr>
          <a:xfrm>
            <a:off x="8219845" y="4606616"/>
            <a:ext cx="3839622" cy="2111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split orient="vert"/>
      </p:transition>
    </mc:Choice>
    <mc:Fallback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" presetClass="entr" presetSubtype="2" accel="56000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accel="56000" decel="4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accel="56000" decel="44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5" t="8452" r="16492" b="7339"/>
          <a:stretch>
            <a:fillRect/>
          </a:stretch>
        </p:blipFill>
        <p:spPr>
          <a:xfrm>
            <a:off x="1970082" y="2007599"/>
            <a:ext cx="2694860" cy="349919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986329" y="4797720"/>
            <a:ext cx="7745602" cy="956472"/>
            <a:chOff x="2819143" y="4573130"/>
            <a:chExt cx="7745602" cy="956472"/>
          </a:xfrm>
        </p:grpSpPr>
        <p:sp>
          <p:nvSpPr>
            <p:cNvPr id="35" name="矩形: 圆角 34"/>
            <p:cNvSpPr/>
            <p:nvPr/>
          </p:nvSpPr>
          <p:spPr>
            <a:xfrm>
              <a:off x="2819143" y="4573130"/>
              <a:ext cx="7745602" cy="956472"/>
            </a:xfrm>
            <a:prstGeom prst="roundRect">
              <a:avLst/>
            </a:prstGeom>
            <a:solidFill>
              <a:srgbClr val="84B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4109613" y="4820534"/>
              <a:ext cx="418576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仿宋_GB2312"/>
                  <a:sym typeface="微软雅黑" panose="020B0503020204020204" pitchFamily="34" charset="-122"/>
                </a:rPr>
                <a:t>建议教师授课时佩戴医用口罩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649917" y="460205"/>
            <a:ext cx="10857846" cy="540000"/>
            <a:chOff x="649917" y="460205"/>
            <a:chExt cx="10857846" cy="540000"/>
          </a:xfrm>
        </p:grpSpPr>
        <p:sp>
          <p:nvSpPr>
            <p:cNvPr id="72" name="矩形 71"/>
            <p:cNvSpPr/>
            <p:nvPr/>
          </p:nvSpPr>
          <p:spPr>
            <a:xfrm>
              <a:off x="1335238" y="503315"/>
              <a:ext cx="26111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中小学校开学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后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73" name="组合 72"/>
            <p:cNvGrpSpPr/>
            <p:nvPr/>
          </p:nvGrpSpPr>
          <p:grpSpPr>
            <a:xfrm>
              <a:off x="649917" y="460205"/>
              <a:ext cx="540001" cy="540000"/>
              <a:chOff x="537028" y="646160"/>
              <a:chExt cx="681844" cy="540000"/>
            </a:xfrm>
          </p:grpSpPr>
          <p:sp>
            <p:nvSpPr>
              <p:cNvPr id="86" name="椭圆 85"/>
              <p:cNvSpPr/>
              <p:nvPr/>
            </p:nvSpPr>
            <p:spPr>
              <a:xfrm>
                <a:off x="537029" y="646160"/>
                <a:ext cx="681843" cy="540000"/>
              </a:xfrm>
              <a:prstGeom prst="ellipse">
                <a:avLst/>
              </a:prstGeom>
              <a:solidFill>
                <a:srgbClr val="4C78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87" name="矩形 86"/>
              <p:cNvSpPr/>
              <p:nvPr/>
            </p:nvSpPr>
            <p:spPr>
              <a:xfrm>
                <a:off x="537028" y="669938"/>
                <a:ext cx="654180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二</a:t>
                </a:r>
                <a:endParaRPr lang="zh-CN" altLang="en-US" sz="2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74" name="组合 73"/>
            <p:cNvGrpSpPr/>
            <p:nvPr/>
          </p:nvGrpSpPr>
          <p:grpSpPr>
            <a:xfrm>
              <a:off x="5415240" y="579656"/>
              <a:ext cx="1332000" cy="369330"/>
              <a:chOff x="3796072" y="6154763"/>
              <a:chExt cx="1332000" cy="369330"/>
            </a:xfrm>
          </p:grpSpPr>
          <p:sp>
            <p:nvSpPr>
              <p:cNvPr id="84" name="平行四边形 15"/>
              <p:cNvSpPr/>
              <p:nvPr/>
            </p:nvSpPr>
            <p:spPr>
              <a:xfrm>
                <a:off x="3796072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85" name="矩形 16"/>
              <p:cNvSpPr/>
              <p:nvPr/>
            </p:nvSpPr>
            <p:spPr>
              <a:xfrm>
                <a:off x="3963302" y="6176113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积极防护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75" name="组合 74"/>
            <p:cNvGrpSpPr/>
            <p:nvPr/>
          </p:nvGrpSpPr>
          <p:grpSpPr>
            <a:xfrm>
              <a:off x="7002081" y="579656"/>
              <a:ext cx="1332000" cy="371295"/>
              <a:chOff x="5433713" y="6154763"/>
              <a:chExt cx="1332000" cy="371295"/>
            </a:xfrm>
          </p:grpSpPr>
          <p:sp>
            <p:nvSpPr>
              <p:cNvPr id="82" name="平行四边形 18"/>
              <p:cNvSpPr/>
              <p:nvPr/>
            </p:nvSpPr>
            <p:spPr>
              <a:xfrm>
                <a:off x="5433713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83" name="矩形 19"/>
              <p:cNvSpPr/>
              <p:nvPr/>
            </p:nvSpPr>
            <p:spPr>
              <a:xfrm>
                <a:off x="5607604" y="6185539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保护自己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76" name="组合 75"/>
            <p:cNvGrpSpPr/>
            <p:nvPr/>
          </p:nvGrpSpPr>
          <p:grpSpPr>
            <a:xfrm>
              <a:off x="8588922" y="579656"/>
              <a:ext cx="1332000" cy="369330"/>
              <a:chOff x="7071354" y="6154763"/>
              <a:chExt cx="1332000" cy="369330"/>
            </a:xfrm>
          </p:grpSpPr>
          <p:sp>
            <p:nvSpPr>
              <p:cNvPr id="80" name="平行四边形 21"/>
              <p:cNvSpPr/>
              <p:nvPr/>
            </p:nvSpPr>
            <p:spPr>
              <a:xfrm>
                <a:off x="7071354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81" name="矩形 22"/>
              <p:cNvSpPr/>
              <p:nvPr/>
            </p:nvSpPr>
            <p:spPr>
              <a:xfrm>
                <a:off x="7337223" y="6176114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戴口罩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77" name="组合 76"/>
            <p:cNvGrpSpPr/>
            <p:nvPr/>
          </p:nvGrpSpPr>
          <p:grpSpPr>
            <a:xfrm>
              <a:off x="10175763" y="579656"/>
              <a:ext cx="1332000" cy="369330"/>
              <a:chOff x="8708995" y="6154763"/>
              <a:chExt cx="1332000" cy="369330"/>
            </a:xfrm>
          </p:grpSpPr>
          <p:sp>
            <p:nvSpPr>
              <p:cNvPr id="78" name="平行四边形 24"/>
              <p:cNvSpPr/>
              <p:nvPr/>
            </p:nvSpPr>
            <p:spPr>
              <a:xfrm>
                <a:off x="8708995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79" name="矩形 25"/>
              <p:cNvSpPr/>
              <p:nvPr/>
            </p:nvSpPr>
            <p:spPr>
              <a:xfrm>
                <a:off x="8975426" y="6176112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勤洗手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" t="9861" r="10106"/>
          <a:stretch>
            <a:fillRect/>
          </a:stretch>
        </p:blipFill>
        <p:spPr>
          <a:xfrm>
            <a:off x="5586882" y="1930301"/>
            <a:ext cx="4338452" cy="46489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2000">
        <p14:pan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7002081" y="2445552"/>
            <a:ext cx="4137359" cy="2951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餐前、便前便后、接触垃圾后、外出归来、使用体育器材、学校电脑等公用物品后、接触动物后、触摸眼睛等“易感”部位之前，接触污染物品之后，均要洗手。洗手时应当采用洗手液或肥皂，在流动水下按照正确洗手法彻底洗净双手，也可使用速干手消毒剂揉搓双手。</a:t>
            </a:r>
            <a:endParaRPr lang="zh-CN" altLang="zh-CN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649917" y="460205"/>
            <a:ext cx="10857846" cy="540000"/>
            <a:chOff x="649917" y="460205"/>
            <a:chExt cx="10857846" cy="540000"/>
          </a:xfrm>
        </p:grpSpPr>
        <p:sp>
          <p:nvSpPr>
            <p:cNvPr id="38" name="矩形 37"/>
            <p:cNvSpPr/>
            <p:nvPr/>
          </p:nvSpPr>
          <p:spPr>
            <a:xfrm>
              <a:off x="1335238" y="503315"/>
              <a:ext cx="26111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中小学校开学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后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649917" y="460205"/>
              <a:ext cx="540001" cy="540000"/>
              <a:chOff x="537028" y="646160"/>
              <a:chExt cx="681844" cy="540000"/>
            </a:xfrm>
          </p:grpSpPr>
          <p:sp>
            <p:nvSpPr>
              <p:cNvPr id="54" name="椭圆 53"/>
              <p:cNvSpPr/>
              <p:nvPr/>
            </p:nvSpPr>
            <p:spPr>
              <a:xfrm>
                <a:off x="537029" y="646160"/>
                <a:ext cx="681843" cy="540000"/>
              </a:xfrm>
              <a:prstGeom prst="ellipse">
                <a:avLst/>
              </a:prstGeom>
              <a:solidFill>
                <a:srgbClr val="4C78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537028" y="669938"/>
                <a:ext cx="654180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二</a:t>
                </a:r>
                <a:endParaRPr lang="zh-CN" altLang="en-US" sz="2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5415240" y="579656"/>
              <a:ext cx="1332000" cy="369330"/>
              <a:chOff x="3796072" y="6154763"/>
              <a:chExt cx="1332000" cy="369330"/>
            </a:xfrm>
          </p:grpSpPr>
          <p:sp>
            <p:nvSpPr>
              <p:cNvPr id="52" name="平行四边形 15"/>
              <p:cNvSpPr/>
              <p:nvPr/>
            </p:nvSpPr>
            <p:spPr>
              <a:xfrm>
                <a:off x="3796072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3" name="矩形 16"/>
              <p:cNvSpPr/>
              <p:nvPr/>
            </p:nvSpPr>
            <p:spPr>
              <a:xfrm>
                <a:off x="3963302" y="6176113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积极防护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7002081" y="579656"/>
              <a:ext cx="1332000" cy="371295"/>
              <a:chOff x="5433713" y="6154763"/>
              <a:chExt cx="1332000" cy="371295"/>
            </a:xfrm>
          </p:grpSpPr>
          <p:sp>
            <p:nvSpPr>
              <p:cNvPr id="50" name="平行四边形 18"/>
              <p:cNvSpPr/>
              <p:nvPr/>
            </p:nvSpPr>
            <p:spPr>
              <a:xfrm>
                <a:off x="5433713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1" name="矩形 19"/>
              <p:cNvSpPr/>
              <p:nvPr/>
            </p:nvSpPr>
            <p:spPr>
              <a:xfrm>
                <a:off x="5607604" y="6185539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保护自己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8588922" y="579656"/>
              <a:ext cx="1332000" cy="369330"/>
              <a:chOff x="7071354" y="6154763"/>
              <a:chExt cx="1332000" cy="369330"/>
            </a:xfrm>
          </p:grpSpPr>
          <p:sp>
            <p:nvSpPr>
              <p:cNvPr id="48" name="平行四边形 21"/>
              <p:cNvSpPr/>
              <p:nvPr/>
            </p:nvSpPr>
            <p:spPr>
              <a:xfrm>
                <a:off x="7071354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9" name="矩形 22"/>
              <p:cNvSpPr/>
              <p:nvPr/>
            </p:nvSpPr>
            <p:spPr>
              <a:xfrm>
                <a:off x="7337223" y="6176114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戴口罩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10175763" y="579656"/>
              <a:ext cx="1332000" cy="369330"/>
              <a:chOff x="8708995" y="6154763"/>
              <a:chExt cx="1332000" cy="369330"/>
            </a:xfrm>
          </p:grpSpPr>
          <p:sp>
            <p:nvSpPr>
              <p:cNvPr id="46" name="平行四边形 24"/>
              <p:cNvSpPr/>
              <p:nvPr/>
            </p:nvSpPr>
            <p:spPr>
              <a:xfrm>
                <a:off x="8708995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7" name="矩形 25"/>
              <p:cNvSpPr/>
              <p:nvPr/>
            </p:nvSpPr>
            <p:spPr>
              <a:xfrm>
                <a:off x="8975426" y="6176112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勤洗手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6" name="组合 55"/>
          <p:cNvGrpSpPr/>
          <p:nvPr/>
        </p:nvGrpSpPr>
        <p:grpSpPr>
          <a:xfrm>
            <a:off x="664082" y="2895501"/>
            <a:ext cx="2052000" cy="2052000"/>
            <a:chOff x="8329024" y="3612431"/>
            <a:chExt cx="2052000" cy="2052000"/>
          </a:xfrm>
        </p:grpSpPr>
        <p:sp>
          <p:nvSpPr>
            <p:cNvPr id="57" name="平行四边形 29"/>
            <p:cNvSpPr/>
            <p:nvPr/>
          </p:nvSpPr>
          <p:spPr>
            <a:xfrm>
              <a:off x="8329024" y="3612431"/>
              <a:ext cx="2052000" cy="2052000"/>
            </a:xfrm>
            <a:prstGeom prst="ellipse">
              <a:avLst/>
            </a:prstGeom>
            <a:solidFill>
              <a:srgbClr val="84B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8452264" y="4046053"/>
              <a:ext cx="1805519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严格落实教职员工及学生手卫生措施</a:t>
              </a:r>
              <a:endPara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2" b="13005"/>
          <a:stretch>
            <a:fillRect/>
          </a:stretch>
        </p:blipFill>
        <p:spPr>
          <a:xfrm>
            <a:off x="2790402" y="2304600"/>
            <a:ext cx="4137359" cy="29119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2000">
        <p14:pan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3201787" y="2743898"/>
            <a:ext cx="4761366" cy="2021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sz="22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做好缺勤、早退、请假记录，</a:t>
            </a:r>
            <a:endParaRPr lang="en-US" altLang="zh-CN" sz="220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zh-CN" sz="22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对因病缺勤的教职员工和学生</a:t>
            </a:r>
            <a:endParaRPr lang="en-US" altLang="zh-CN" sz="220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zh-CN" sz="22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及时追访和上报。</a:t>
            </a:r>
            <a:endParaRPr lang="zh-CN" altLang="en-US" sz="220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649917" y="460205"/>
            <a:ext cx="10857846" cy="540000"/>
            <a:chOff x="649917" y="460205"/>
            <a:chExt cx="10857846" cy="540000"/>
          </a:xfrm>
        </p:grpSpPr>
        <p:sp>
          <p:nvSpPr>
            <p:cNvPr id="39" name="矩形 38"/>
            <p:cNvSpPr/>
            <p:nvPr/>
          </p:nvSpPr>
          <p:spPr>
            <a:xfrm>
              <a:off x="1335238" y="503315"/>
              <a:ext cx="26111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中小学校开学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后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649917" y="460205"/>
              <a:ext cx="540001" cy="540000"/>
              <a:chOff x="537028" y="646160"/>
              <a:chExt cx="681844" cy="540000"/>
            </a:xfrm>
          </p:grpSpPr>
          <p:sp>
            <p:nvSpPr>
              <p:cNvPr id="53" name="椭圆 52"/>
              <p:cNvSpPr/>
              <p:nvPr/>
            </p:nvSpPr>
            <p:spPr>
              <a:xfrm>
                <a:off x="537029" y="646160"/>
                <a:ext cx="681843" cy="540000"/>
              </a:xfrm>
              <a:prstGeom prst="ellipse">
                <a:avLst/>
              </a:prstGeom>
              <a:solidFill>
                <a:srgbClr val="4C78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4" name="矩形 53"/>
              <p:cNvSpPr/>
              <p:nvPr/>
            </p:nvSpPr>
            <p:spPr>
              <a:xfrm>
                <a:off x="537028" y="669938"/>
                <a:ext cx="654180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二</a:t>
                </a:r>
                <a:endParaRPr lang="zh-CN" altLang="en-US" sz="2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5415240" y="579656"/>
              <a:ext cx="1332000" cy="369330"/>
              <a:chOff x="3796072" y="6154763"/>
              <a:chExt cx="1332000" cy="369330"/>
            </a:xfrm>
          </p:grpSpPr>
          <p:sp>
            <p:nvSpPr>
              <p:cNvPr id="51" name="平行四边形 15"/>
              <p:cNvSpPr/>
              <p:nvPr/>
            </p:nvSpPr>
            <p:spPr>
              <a:xfrm>
                <a:off x="3796072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2" name="矩形 16"/>
              <p:cNvSpPr/>
              <p:nvPr/>
            </p:nvSpPr>
            <p:spPr>
              <a:xfrm>
                <a:off x="3963302" y="6176113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积极防护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7002081" y="579656"/>
              <a:ext cx="1332000" cy="371295"/>
              <a:chOff x="5433713" y="6154763"/>
              <a:chExt cx="1332000" cy="371295"/>
            </a:xfrm>
          </p:grpSpPr>
          <p:sp>
            <p:nvSpPr>
              <p:cNvPr id="49" name="平行四边形 18"/>
              <p:cNvSpPr/>
              <p:nvPr/>
            </p:nvSpPr>
            <p:spPr>
              <a:xfrm>
                <a:off x="5433713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0" name="矩形 19"/>
              <p:cNvSpPr/>
              <p:nvPr/>
            </p:nvSpPr>
            <p:spPr>
              <a:xfrm>
                <a:off x="5607604" y="6185539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保护自己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8588922" y="579656"/>
              <a:ext cx="1332000" cy="369330"/>
              <a:chOff x="7071354" y="6154763"/>
              <a:chExt cx="1332000" cy="369330"/>
            </a:xfrm>
          </p:grpSpPr>
          <p:sp>
            <p:nvSpPr>
              <p:cNvPr id="47" name="平行四边形 21"/>
              <p:cNvSpPr/>
              <p:nvPr/>
            </p:nvSpPr>
            <p:spPr>
              <a:xfrm>
                <a:off x="7071354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8" name="矩形 22"/>
              <p:cNvSpPr/>
              <p:nvPr/>
            </p:nvSpPr>
            <p:spPr>
              <a:xfrm>
                <a:off x="7337223" y="6176114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戴口罩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10175763" y="579656"/>
              <a:ext cx="1332000" cy="369330"/>
              <a:chOff x="8708995" y="6154763"/>
              <a:chExt cx="1332000" cy="369330"/>
            </a:xfrm>
          </p:grpSpPr>
          <p:sp>
            <p:nvSpPr>
              <p:cNvPr id="45" name="平行四边形 24"/>
              <p:cNvSpPr/>
              <p:nvPr/>
            </p:nvSpPr>
            <p:spPr>
              <a:xfrm>
                <a:off x="8708995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6" name="矩形 25"/>
              <p:cNvSpPr/>
              <p:nvPr/>
            </p:nvSpPr>
            <p:spPr>
              <a:xfrm>
                <a:off x="8975426" y="6176112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勤洗手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5" name="组合 54"/>
          <p:cNvGrpSpPr/>
          <p:nvPr/>
        </p:nvGrpSpPr>
        <p:grpSpPr>
          <a:xfrm>
            <a:off x="908963" y="2713413"/>
            <a:ext cx="2052000" cy="2052000"/>
            <a:chOff x="8329024" y="3612431"/>
            <a:chExt cx="2052000" cy="2052000"/>
          </a:xfrm>
        </p:grpSpPr>
        <p:sp>
          <p:nvSpPr>
            <p:cNvPr id="56" name="平行四边形 29"/>
            <p:cNvSpPr/>
            <p:nvPr/>
          </p:nvSpPr>
          <p:spPr>
            <a:xfrm>
              <a:off x="8329024" y="3612431"/>
              <a:ext cx="2052000" cy="2052000"/>
            </a:xfrm>
            <a:prstGeom prst="ellipse">
              <a:avLst/>
            </a:prstGeom>
            <a:solidFill>
              <a:srgbClr val="84B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8452264" y="4254214"/>
              <a:ext cx="1805519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加强因病缺勤管理</a:t>
              </a:r>
              <a:endPara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9" t="26900" r="4619" b="18831"/>
          <a:stretch>
            <a:fillRect/>
          </a:stretch>
        </p:blipFill>
        <p:spPr>
          <a:xfrm>
            <a:off x="7012380" y="2174507"/>
            <a:ext cx="4555958" cy="3160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2000">
        <p14:pan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649917" y="460205"/>
            <a:ext cx="10857846" cy="540000"/>
            <a:chOff x="649917" y="460205"/>
            <a:chExt cx="10857846" cy="540000"/>
          </a:xfrm>
        </p:grpSpPr>
        <p:sp>
          <p:nvSpPr>
            <p:cNvPr id="38" name="矩形 37"/>
            <p:cNvSpPr/>
            <p:nvPr/>
          </p:nvSpPr>
          <p:spPr>
            <a:xfrm>
              <a:off x="1335238" y="503315"/>
              <a:ext cx="26111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中小学校开学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后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649917" y="460205"/>
              <a:ext cx="540001" cy="540000"/>
              <a:chOff x="537028" y="646160"/>
              <a:chExt cx="681844" cy="540000"/>
            </a:xfrm>
          </p:grpSpPr>
          <p:sp>
            <p:nvSpPr>
              <p:cNvPr id="53" name="椭圆 52"/>
              <p:cNvSpPr/>
              <p:nvPr/>
            </p:nvSpPr>
            <p:spPr>
              <a:xfrm>
                <a:off x="537029" y="646160"/>
                <a:ext cx="681843" cy="540000"/>
              </a:xfrm>
              <a:prstGeom prst="ellipse">
                <a:avLst/>
              </a:prstGeom>
              <a:solidFill>
                <a:srgbClr val="4C78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4" name="矩形 53"/>
              <p:cNvSpPr/>
              <p:nvPr/>
            </p:nvSpPr>
            <p:spPr>
              <a:xfrm>
                <a:off x="537028" y="669938"/>
                <a:ext cx="654180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二</a:t>
                </a:r>
                <a:endParaRPr lang="zh-CN" altLang="en-US" sz="2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5415240" y="579656"/>
              <a:ext cx="1332000" cy="369330"/>
              <a:chOff x="3796072" y="6154763"/>
              <a:chExt cx="1332000" cy="369330"/>
            </a:xfrm>
          </p:grpSpPr>
          <p:sp>
            <p:nvSpPr>
              <p:cNvPr id="51" name="平行四边形 15"/>
              <p:cNvSpPr/>
              <p:nvPr/>
            </p:nvSpPr>
            <p:spPr>
              <a:xfrm>
                <a:off x="3796072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2" name="矩形 16"/>
              <p:cNvSpPr/>
              <p:nvPr/>
            </p:nvSpPr>
            <p:spPr>
              <a:xfrm>
                <a:off x="3963302" y="6176113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积极防护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7002081" y="579656"/>
              <a:ext cx="1332000" cy="371295"/>
              <a:chOff x="5433713" y="6154763"/>
              <a:chExt cx="1332000" cy="371295"/>
            </a:xfrm>
          </p:grpSpPr>
          <p:sp>
            <p:nvSpPr>
              <p:cNvPr id="49" name="平行四边形 18"/>
              <p:cNvSpPr/>
              <p:nvPr/>
            </p:nvSpPr>
            <p:spPr>
              <a:xfrm>
                <a:off x="5433713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0" name="矩形 19"/>
              <p:cNvSpPr/>
              <p:nvPr/>
            </p:nvSpPr>
            <p:spPr>
              <a:xfrm>
                <a:off x="5607604" y="6185539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保护自己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8588922" y="579656"/>
              <a:ext cx="1332000" cy="369330"/>
              <a:chOff x="7071354" y="6154763"/>
              <a:chExt cx="1332000" cy="369330"/>
            </a:xfrm>
          </p:grpSpPr>
          <p:sp>
            <p:nvSpPr>
              <p:cNvPr id="47" name="平行四边形 21"/>
              <p:cNvSpPr/>
              <p:nvPr/>
            </p:nvSpPr>
            <p:spPr>
              <a:xfrm>
                <a:off x="7071354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8" name="矩形 22"/>
              <p:cNvSpPr/>
              <p:nvPr/>
            </p:nvSpPr>
            <p:spPr>
              <a:xfrm>
                <a:off x="7337223" y="6176114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戴口罩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10175763" y="579656"/>
              <a:ext cx="1332000" cy="369330"/>
              <a:chOff x="8708995" y="6154763"/>
              <a:chExt cx="1332000" cy="369330"/>
            </a:xfrm>
          </p:grpSpPr>
          <p:sp>
            <p:nvSpPr>
              <p:cNvPr id="45" name="平行四边形 24"/>
              <p:cNvSpPr/>
              <p:nvPr/>
            </p:nvSpPr>
            <p:spPr>
              <a:xfrm>
                <a:off x="8708995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6" name="矩形 25"/>
              <p:cNvSpPr/>
              <p:nvPr/>
            </p:nvSpPr>
            <p:spPr>
              <a:xfrm>
                <a:off x="8975426" y="6176112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勤洗手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5" name="组合 54"/>
          <p:cNvGrpSpPr/>
          <p:nvPr/>
        </p:nvGrpSpPr>
        <p:grpSpPr>
          <a:xfrm>
            <a:off x="1894358" y="2741576"/>
            <a:ext cx="2052000" cy="2052000"/>
            <a:chOff x="8329024" y="3612431"/>
            <a:chExt cx="2052000" cy="2052000"/>
          </a:xfrm>
        </p:grpSpPr>
        <p:sp>
          <p:nvSpPr>
            <p:cNvPr id="56" name="平行四边形 29"/>
            <p:cNvSpPr/>
            <p:nvPr/>
          </p:nvSpPr>
          <p:spPr>
            <a:xfrm>
              <a:off x="8329024" y="3612431"/>
              <a:ext cx="2052000" cy="2052000"/>
            </a:xfrm>
            <a:prstGeom prst="ellipse">
              <a:avLst/>
            </a:prstGeom>
            <a:solidFill>
              <a:srgbClr val="84B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8452264" y="4253710"/>
              <a:ext cx="1805519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不应组织大型集体活动</a:t>
              </a:r>
              <a:endPara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14109" r="4264" b="12675"/>
          <a:stretch>
            <a:fillRect/>
          </a:stretch>
        </p:blipFill>
        <p:spPr>
          <a:xfrm>
            <a:off x="5544102" y="1772819"/>
            <a:ext cx="5438456" cy="4342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2000">
        <p14:pan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2647969" y="4957663"/>
            <a:ext cx="7660542" cy="12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zh-CN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对教职员工、学生和家长开展个人防护与消毒等防控知识宣传和指导。</a:t>
            </a:r>
            <a:endParaRPr lang="en-US" altLang="zh-CN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zh-CN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示范学生正确的洗手方法，培养学生养成良好卫生习</a:t>
            </a:r>
            <a:r>
              <a:rPr lang="zh-CN" altLang="en-US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en-US" altLang="zh-CN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zh-CN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咳嗽、打喷嚏时用纸巾、衣袖遮挡口鼻。</a:t>
            </a:r>
            <a:endParaRPr lang="zh-CN" altLang="en-US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649917" y="460205"/>
            <a:ext cx="10857846" cy="540000"/>
            <a:chOff x="649917" y="460205"/>
            <a:chExt cx="10857846" cy="540000"/>
          </a:xfrm>
        </p:grpSpPr>
        <p:sp>
          <p:nvSpPr>
            <p:cNvPr id="54" name="矩形 53"/>
            <p:cNvSpPr/>
            <p:nvPr/>
          </p:nvSpPr>
          <p:spPr>
            <a:xfrm>
              <a:off x="1335238" y="503315"/>
              <a:ext cx="26111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中小学校开学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后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649917" y="460205"/>
              <a:ext cx="540001" cy="540000"/>
              <a:chOff x="537028" y="646160"/>
              <a:chExt cx="681844" cy="540000"/>
            </a:xfrm>
          </p:grpSpPr>
          <p:sp>
            <p:nvSpPr>
              <p:cNvPr id="68" name="椭圆 67"/>
              <p:cNvSpPr/>
              <p:nvPr/>
            </p:nvSpPr>
            <p:spPr>
              <a:xfrm>
                <a:off x="537029" y="646160"/>
                <a:ext cx="681843" cy="540000"/>
              </a:xfrm>
              <a:prstGeom prst="ellipse">
                <a:avLst/>
              </a:prstGeom>
              <a:solidFill>
                <a:srgbClr val="4C78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9" name="矩形 68"/>
              <p:cNvSpPr/>
              <p:nvPr/>
            </p:nvSpPr>
            <p:spPr>
              <a:xfrm>
                <a:off x="537028" y="669938"/>
                <a:ext cx="654180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二</a:t>
                </a:r>
                <a:endParaRPr lang="zh-CN" altLang="en-US" sz="2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>
              <a:off x="5415240" y="579656"/>
              <a:ext cx="1332000" cy="369330"/>
              <a:chOff x="3796072" y="6154763"/>
              <a:chExt cx="1332000" cy="369330"/>
            </a:xfrm>
          </p:grpSpPr>
          <p:sp>
            <p:nvSpPr>
              <p:cNvPr id="66" name="平行四边形 15"/>
              <p:cNvSpPr/>
              <p:nvPr/>
            </p:nvSpPr>
            <p:spPr>
              <a:xfrm>
                <a:off x="3796072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7" name="矩形 16"/>
              <p:cNvSpPr/>
              <p:nvPr/>
            </p:nvSpPr>
            <p:spPr>
              <a:xfrm>
                <a:off x="3963302" y="6176113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积极防护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57" name="组合 56"/>
            <p:cNvGrpSpPr/>
            <p:nvPr/>
          </p:nvGrpSpPr>
          <p:grpSpPr>
            <a:xfrm>
              <a:off x="7002081" y="579656"/>
              <a:ext cx="1332000" cy="371295"/>
              <a:chOff x="5433713" y="6154763"/>
              <a:chExt cx="1332000" cy="371295"/>
            </a:xfrm>
          </p:grpSpPr>
          <p:sp>
            <p:nvSpPr>
              <p:cNvPr id="64" name="平行四边形 18"/>
              <p:cNvSpPr/>
              <p:nvPr/>
            </p:nvSpPr>
            <p:spPr>
              <a:xfrm>
                <a:off x="5433713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5" name="矩形 19"/>
              <p:cNvSpPr/>
              <p:nvPr/>
            </p:nvSpPr>
            <p:spPr>
              <a:xfrm>
                <a:off x="5607604" y="6185539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保护自己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58" name="组合 57"/>
            <p:cNvGrpSpPr/>
            <p:nvPr/>
          </p:nvGrpSpPr>
          <p:grpSpPr>
            <a:xfrm>
              <a:off x="8588922" y="579656"/>
              <a:ext cx="1332000" cy="369330"/>
              <a:chOff x="7071354" y="6154763"/>
              <a:chExt cx="1332000" cy="369330"/>
            </a:xfrm>
          </p:grpSpPr>
          <p:sp>
            <p:nvSpPr>
              <p:cNvPr id="62" name="平行四边形 21"/>
              <p:cNvSpPr/>
              <p:nvPr/>
            </p:nvSpPr>
            <p:spPr>
              <a:xfrm>
                <a:off x="7071354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3" name="矩形 22"/>
              <p:cNvSpPr/>
              <p:nvPr/>
            </p:nvSpPr>
            <p:spPr>
              <a:xfrm>
                <a:off x="7337223" y="6176114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戴口罩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59" name="组合 58"/>
            <p:cNvGrpSpPr/>
            <p:nvPr/>
          </p:nvGrpSpPr>
          <p:grpSpPr>
            <a:xfrm>
              <a:off x="10175763" y="579656"/>
              <a:ext cx="1332000" cy="369330"/>
              <a:chOff x="8708995" y="6154763"/>
              <a:chExt cx="1332000" cy="369330"/>
            </a:xfrm>
          </p:grpSpPr>
          <p:sp>
            <p:nvSpPr>
              <p:cNvPr id="60" name="平行四边形 24"/>
              <p:cNvSpPr/>
              <p:nvPr/>
            </p:nvSpPr>
            <p:spPr>
              <a:xfrm>
                <a:off x="8708995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1" name="矩形 25"/>
              <p:cNvSpPr/>
              <p:nvPr/>
            </p:nvSpPr>
            <p:spPr>
              <a:xfrm>
                <a:off x="8975426" y="6176112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勤洗手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sp>
        <p:nvSpPr>
          <p:cNvPr id="2" name="缺角矩形 1"/>
          <p:cNvSpPr/>
          <p:nvPr/>
        </p:nvSpPr>
        <p:spPr>
          <a:xfrm>
            <a:off x="452528" y="2101513"/>
            <a:ext cx="1503947" cy="1503947"/>
          </a:xfrm>
          <a:prstGeom prst="plaque">
            <a:avLst>
              <a:gd name="adj" fmla="val 21930"/>
            </a:avLst>
          </a:prstGeom>
          <a:blipFill dpi="0" rotWithShape="1">
            <a:blip r:embed="rId1"/>
            <a:srcRect/>
            <a:stretch>
              <a:fillRect/>
            </a:stretch>
          </a:blipFill>
          <a:ln>
            <a:solidFill>
              <a:srgbClr val="84B4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缺角矩形 69"/>
          <p:cNvSpPr/>
          <p:nvPr/>
        </p:nvSpPr>
        <p:spPr>
          <a:xfrm>
            <a:off x="2095192" y="2983824"/>
            <a:ext cx="1503947" cy="1503947"/>
          </a:xfrm>
          <a:prstGeom prst="plaque">
            <a:avLst>
              <a:gd name="adj" fmla="val 21930"/>
            </a:avLst>
          </a:prstGeom>
          <a:blipFill>
            <a:blip r:embed="rId2"/>
            <a:stretch>
              <a:fillRect/>
            </a:stretch>
          </a:blipFill>
          <a:ln>
            <a:solidFill>
              <a:srgbClr val="84B4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缺角矩形 70"/>
          <p:cNvSpPr/>
          <p:nvPr/>
        </p:nvSpPr>
        <p:spPr>
          <a:xfrm>
            <a:off x="3737856" y="2101513"/>
            <a:ext cx="1503947" cy="1503947"/>
          </a:xfrm>
          <a:prstGeom prst="plaque">
            <a:avLst>
              <a:gd name="adj" fmla="val 21930"/>
            </a:avLst>
          </a:prstGeom>
          <a:blipFill>
            <a:blip r:embed="rId3"/>
            <a:stretch>
              <a:fillRect/>
            </a:stretch>
          </a:blipFill>
          <a:ln>
            <a:solidFill>
              <a:srgbClr val="84B4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缺角矩形 71"/>
          <p:cNvSpPr/>
          <p:nvPr/>
        </p:nvSpPr>
        <p:spPr>
          <a:xfrm>
            <a:off x="5380520" y="2983824"/>
            <a:ext cx="1503947" cy="1503947"/>
          </a:xfrm>
          <a:prstGeom prst="plaque">
            <a:avLst>
              <a:gd name="adj" fmla="val 21930"/>
            </a:avLst>
          </a:prstGeom>
          <a:blipFill>
            <a:blip r:embed="rId4"/>
            <a:stretch>
              <a:fillRect/>
            </a:stretch>
          </a:blipFill>
          <a:ln>
            <a:solidFill>
              <a:srgbClr val="84B4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缺角矩形 72"/>
          <p:cNvSpPr/>
          <p:nvPr/>
        </p:nvSpPr>
        <p:spPr>
          <a:xfrm>
            <a:off x="7023184" y="2101513"/>
            <a:ext cx="1503947" cy="1503947"/>
          </a:xfrm>
          <a:prstGeom prst="plaque">
            <a:avLst>
              <a:gd name="adj" fmla="val 21930"/>
            </a:avLst>
          </a:prstGeom>
          <a:blipFill>
            <a:blip r:embed="rId5"/>
            <a:stretch>
              <a:fillRect/>
            </a:stretch>
          </a:blipFill>
          <a:ln>
            <a:solidFill>
              <a:srgbClr val="84B4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缺角矩形 73"/>
          <p:cNvSpPr/>
          <p:nvPr/>
        </p:nvSpPr>
        <p:spPr>
          <a:xfrm>
            <a:off x="8665848" y="2983824"/>
            <a:ext cx="1503947" cy="1503947"/>
          </a:xfrm>
          <a:prstGeom prst="plaque">
            <a:avLst>
              <a:gd name="adj" fmla="val 21930"/>
            </a:avLst>
          </a:prstGeom>
          <a:blipFill>
            <a:blip r:embed="rId6"/>
            <a:stretch>
              <a:fillRect/>
            </a:stretch>
          </a:blipFill>
          <a:ln>
            <a:solidFill>
              <a:srgbClr val="84B4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缺角矩形 75"/>
          <p:cNvSpPr/>
          <p:nvPr/>
        </p:nvSpPr>
        <p:spPr>
          <a:xfrm>
            <a:off x="10308511" y="2101513"/>
            <a:ext cx="1503947" cy="1503947"/>
          </a:xfrm>
          <a:prstGeom prst="plaque">
            <a:avLst>
              <a:gd name="adj" fmla="val 21930"/>
            </a:avLst>
          </a:prstGeom>
          <a:blipFill>
            <a:blip r:embed="rId7"/>
            <a:stretch>
              <a:fillRect/>
            </a:stretch>
          </a:blipFill>
          <a:ln>
            <a:solidFill>
              <a:srgbClr val="84B4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2000">
        <p14:pan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5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4B4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任意多边形: 形状 46"/>
          <p:cNvSpPr/>
          <p:nvPr/>
        </p:nvSpPr>
        <p:spPr>
          <a:xfrm>
            <a:off x="10277830" y="4850059"/>
            <a:ext cx="1914170" cy="2042353"/>
          </a:xfrm>
          <a:custGeom>
            <a:avLst/>
            <a:gdLst>
              <a:gd name="connsiteX0" fmla="*/ 1149208 w 1691148"/>
              <a:gd name="connsiteY0" fmla="*/ 0 h 1804396"/>
              <a:gd name="connsiteX1" fmla="*/ 1596532 w 1691148"/>
              <a:gd name="connsiteY1" fmla="*/ 90311 h 1804396"/>
              <a:gd name="connsiteX2" fmla="*/ 1691148 w 1691148"/>
              <a:gd name="connsiteY2" fmla="*/ 141667 h 1804396"/>
              <a:gd name="connsiteX3" fmla="*/ 1691148 w 1691148"/>
              <a:gd name="connsiteY3" fmla="*/ 1804396 h 1804396"/>
              <a:gd name="connsiteX4" fmla="*/ 205730 w 1691148"/>
              <a:gd name="connsiteY4" fmla="*/ 1804396 h 1804396"/>
              <a:gd name="connsiteX5" fmla="*/ 196267 w 1691148"/>
              <a:gd name="connsiteY5" fmla="*/ 1791741 h 1804396"/>
              <a:gd name="connsiteX6" fmla="*/ 0 w 1691148"/>
              <a:gd name="connsiteY6" fmla="*/ 1149208 h 1804396"/>
              <a:gd name="connsiteX7" fmla="*/ 1149208 w 1691148"/>
              <a:gd name="connsiteY7" fmla="*/ 0 h 1804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1148" h="1804396">
                <a:moveTo>
                  <a:pt x="1149208" y="0"/>
                </a:moveTo>
                <a:cubicBezTo>
                  <a:pt x="1307881" y="0"/>
                  <a:pt x="1459042" y="32158"/>
                  <a:pt x="1596532" y="90311"/>
                </a:cubicBezTo>
                <a:lnTo>
                  <a:pt x="1691148" y="141667"/>
                </a:lnTo>
                <a:lnTo>
                  <a:pt x="1691148" y="1804396"/>
                </a:lnTo>
                <a:lnTo>
                  <a:pt x="205730" y="1804396"/>
                </a:lnTo>
                <a:lnTo>
                  <a:pt x="196267" y="1791741"/>
                </a:lnTo>
                <a:cubicBezTo>
                  <a:pt x="72354" y="1608327"/>
                  <a:pt x="0" y="1387217"/>
                  <a:pt x="0" y="1149208"/>
                </a:cubicBezTo>
                <a:cubicBezTo>
                  <a:pt x="0" y="514518"/>
                  <a:pt x="514518" y="0"/>
                  <a:pt x="1149208" y="0"/>
                </a:cubicBezTo>
                <a:close/>
              </a:path>
            </a:pathLst>
          </a:custGeom>
          <a:solidFill>
            <a:srgbClr val="E6E6E6"/>
          </a:solidFill>
          <a:ln>
            <a:noFill/>
          </a:ln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任意多边形: 形状 32"/>
          <p:cNvSpPr/>
          <p:nvPr/>
        </p:nvSpPr>
        <p:spPr>
          <a:xfrm>
            <a:off x="0" y="4762298"/>
            <a:ext cx="8048777" cy="2095716"/>
          </a:xfrm>
          <a:custGeom>
            <a:avLst/>
            <a:gdLst>
              <a:gd name="connsiteX0" fmla="*/ 0 w 8048777"/>
              <a:gd name="connsiteY0" fmla="*/ 0 h 1295025"/>
              <a:gd name="connsiteX1" fmla="*/ 62293 w 8048777"/>
              <a:gd name="connsiteY1" fmla="*/ 11652 h 1295025"/>
              <a:gd name="connsiteX2" fmla="*/ 3250656 w 8048777"/>
              <a:gd name="connsiteY2" fmla="*/ 822173 h 1295025"/>
              <a:gd name="connsiteX3" fmla="*/ 7787464 w 8048777"/>
              <a:gd name="connsiteY3" fmla="*/ 1163640 h 1295025"/>
              <a:gd name="connsiteX4" fmla="*/ 8048777 w 8048777"/>
              <a:gd name="connsiteY4" fmla="*/ 1295025 h 1295025"/>
              <a:gd name="connsiteX5" fmla="*/ 0 w 8048777"/>
              <a:gd name="connsiteY5" fmla="*/ 1295025 h 1295025"/>
              <a:gd name="connsiteX0-1" fmla="*/ 0 w 8048777"/>
              <a:gd name="connsiteY0-2" fmla="*/ 0 h 1295025"/>
              <a:gd name="connsiteX1-3" fmla="*/ 62293 w 8048777"/>
              <a:gd name="connsiteY1-4" fmla="*/ 11652 h 1295025"/>
              <a:gd name="connsiteX2-5" fmla="*/ 3132669 w 8048777"/>
              <a:gd name="connsiteY2-6" fmla="*/ 603447 h 1295025"/>
              <a:gd name="connsiteX3-7" fmla="*/ 7787464 w 8048777"/>
              <a:gd name="connsiteY3-8" fmla="*/ 1163640 h 1295025"/>
              <a:gd name="connsiteX4-9" fmla="*/ 8048777 w 8048777"/>
              <a:gd name="connsiteY4-10" fmla="*/ 1295025 h 1295025"/>
              <a:gd name="connsiteX5-11" fmla="*/ 0 w 8048777"/>
              <a:gd name="connsiteY5-12" fmla="*/ 1295025 h 1295025"/>
              <a:gd name="connsiteX6" fmla="*/ 0 w 8048777"/>
              <a:gd name="connsiteY6" fmla="*/ 0 h 12950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" y="connsiteY6"/>
              </a:cxn>
            </a:cxnLst>
            <a:rect l="l" t="t" r="r" b="b"/>
            <a:pathLst>
              <a:path w="8048777" h="1295025">
                <a:moveTo>
                  <a:pt x="0" y="0"/>
                </a:moveTo>
                <a:lnTo>
                  <a:pt x="62293" y="11652"/>
                </a:lnTo>
                <a:cubicBezTo>
                  <a:pt x="1053970" y="227626"/>
                  <a:pt x="1881945" y="889659"/>
                  <a:pt x="3132669" y="603447"/>
                </a:cubicBezTo>
                <a:cubicBezTo>
                  <a:pt x="4655290" y="255016"/>
                  <a:pt x="6318480" y="477218"/>
                  <a:pt x="7787464" y="1163640"/>
                </a:cubicBezTo>
                <a:lnTo>
                  <a:pt x="8048777" y="1295025"/>
                </a:lnTo>
                <a:lnTo>
                  <a:pt x="0" y="1295025"/>
                </a:lnTo>
                <a:lnTo>
                  <a:pt x="0" y="0"/>
                </a:lnTo>
                <a:close/>
              </a:path>
            </a:pathLst>
          </a:custGeom>
          <a:solidFill>
            <a:srgbClr val="4C78C8"/>
          </a:solidFill>
          <a:ln>
            <a:noFill/>
          </a:ln>
          <a:effectLst>
            <a:outerShdw blurRad="508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任意多边形: 形状 43"/>
          <p:cNvSpPr/>
          <p:nvPr/>
        </p:nvSpPr>
        <p:spPr>
          <a:xfrm>
            <a:off x="0" y="4595364"/>
            <a:ext cx="969301" cy="2268907"/>
          </a:xfrm>
          <a:custGeom>
            <a:avLst/>
            <a:gdLst>
              <a:gd name="connsiteX0" fmla="*/ 0 w 969301"/>
              <a:gd name="connsiteY0" fmla="*/ 0 h 2268907"/>
              <a:gd name="connsiteX1" fmla="*/ 105817 w 969301"/>
              <a:gd name="connsiteY1" fmla="*/ 38730 h 2268907"/>
              <a:gd name="connsiteX2" fmla="*/ 969301 w 969301"/>
              <a:gd name="connsiteY2" fmla="*/ 1341425 h 2268907"/>
              <a:gd name="connsiteX3" fmla="*/ 727846 w 969301"/>
              <a:gd name="connsiteY3" fmla="*/ 2131894 h 2268907"/>
              <a:gd name="connsiteX4" fmla="*/ 620191 w 969301"/>
              <a:gd name="connsiteY4" fmla="*/ 2268907 h 2268907"/>
              <a:gd name="connsiteX5" fmla="*/ 144303 w 969301"/>
              <a:gd name="connsiteY5" fmla="*/ 2268907 h 2268907"/>
              <a:gd name="connsiteX6" fmla="*/ 203523 w 969301"/>
              <a:gd name="connsiteY6" fmla="*/ 2231452 h 2268907"/>
              <a:gd name="connsiteX7" fmla="*/ 656369 w 969301"/>
              <a:gd name="connsiteY7" fmla="*/ 1341425 h 2268907"/>
              <a:gd name="connsiteX8" fmla="*/ 80240 w 969301"/>
              <a:gd name="connsiteY8" fmla="*/ 373426 h 2268907"/>
              <a:gd name="connsiteX9" fmla="*/ 0 w 969301"/>
              <a:gd name="connsiteY9" fmla="*/ 334772 h 2268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9301" h="2268907">
                <a:moveTo>
                  <a:pt x="0" y="0"/>
                </a:moveTo>
                <a:lnTo>
                  <a:pt x="105817" y="38730"/>
                </a:lnTo>
                <a:cubicBezTo>
                  <a:pt x="613250" y="253356"/>
                  <a:pt x="969301" y="755810"/>
                  <a:pt x="969301" y="1341425"/>
                </a:cubicBezTo>
                <a:cubicBezTo>
                  <a:pt x="969301" y="1634233"/>
                  <a:pt x="880288" y="1906250"/>
                  <a:pt x="727846" y="2131894"/>
                </a:cubicBezTo>
                <a:lnTo>
                  <a:pt x="620191" y="2268907"/>
                </a:lnTo>
                <a:lnTo>
                  <a:pt x="144303" y="2268907"/>
                </a:lnTo>
                <a:lnTo>
                  <a:pt x="203523" y="2231452"/>
                </a:lnTo>
                <a:cubicBezTo>
                  <a:pt x="478009" y="2031258"/>
                  <a:pt x="656369" y="1707171"/>
                  <a:pt x="656369" y="1341425"/>
                </a:cubicBezTo>
                <a:cubicBezTo>
                  <a:pt x="656369" y="923430"/>
                  <a:pt x="423409" y="559846"/>
                  <a:pt x="80240" y="373426"/>
                </a:cubicBezTo>
                <a:lnTo>
                  <a:pt x="0" y="334772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>
            <a:outerShdw blurRad="50800" dist="38100" dir="189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577099" y="-789011"/>
            <a:ext cx="5290728" cy="2482392"/>
            <a:chOff x="-577099" y="-789011"/>
            <a:chExt cx="5290728" cy="2482392"/>
          </a:xfr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40" name="任意多边形: 形状 39"/>
            <p:cNvSpPr/>
            <p:nvPr/>
          </p:nvSpPr>
          <p:spPr>
            <a:xfrm rot="9494336">
              <a:off x="-577099" y="-789011"/>
              <a:ext cx="5290728" cy="2482392"/>
            </a:xfrm>
            <a:custGeom>
              <a:avLst/>
              <a:gdLst>
                <a:gd name="connsiteX0" fmla="*/ 4445840 w 5099703"/>
                <a:gd name="connsiteY0" fmla="*/ 1831071 h 1831071"/>
                <a:gd name="connsiteX1" fmla="*/ 0 w 5099703"/>
                <a:gd name="connsiteY1" fmla="*/ 56365 h 1831071"/>
                <a:gd name="connsiteX2" fmla="*/ 80119 w 5099703"/>
                <a:gd name="connsiteY2" fmla="*/ 34645 h 1831071"/>
                <a:gd name="connsiteX3" fmla="*/ 3357322 w 5099703"/>
                <a:gd name="connsiteY3" fmla="*/ 234865 h 1831071"/>
                <a:gd name="connsiteX4" fmla="*/ 4995923 w 5099703"/>
                <a:gd name="connsiteY4" fmla="*/ 159782 h 1831071"/>
                <a:gd name="connsiteX5" fmla="*/ 5099703 w 5099703"/>
                <a:gd name="connsiteY5" fmla="*/ 193069 h 1831071"/>
                <a:gd name="connsiteX0-1" fmla="*/ 4369085 w 5022948"/>
                <a:gd name="connsiteY0-2" fmla="*/ 1831071 h 1831071"/>
                <a:gd name="connsiteX1-3" fmla="*/ 91882 w 5022948"/>
                <a:gd name="connsiteY1-4" fmla="*/ 283271 h 1831071"/>
                <a:gd name="connsiteX2-5" fmla="*/ 3364 w 5022948"/>
                <a:gd name="connsiteY2-6" fmla="*/ 34645 h 1831071"/>
                <a:gd name="connsiteX3-7" fmla="*/ 3280567 w 5022948"/>
                <a:gd name="connsiteY3-8" fmla="*/ 234865 h 1831071"/>
                <a:gd name="connsiteX4-9" fmla="*/ 4919168 w 5022948"/>
                <a:gd name="connsiteY4-10" fmla="*/ 159782 h 1831071"/>
                <a:gd name="connsiteX5-11" fmla="*/ 5022948 w 5022948"/>
                <a:gd name="connsiteY5-12" fmla="*/ 193069 h 1831071"/>
                <a:gd name="connsiteX6" fmla="*/ 4369085 w 5022948"/>
                <a:gd name="connsiteY6" fmla="*/ 1831071 h 1831071"/>
                <a:gd name="connsiteX0-13" fmla="*/ 4277203 w 4931066"/>
                <a:gd name="connsiteY0-14" fmla="*/ 1831071 h 1831071"/>
                <a:gd name="connsiteX1-15" fmla="*/ 0 w 4931066"/>
                <a:gd name="connsiteY1-16" fmla="*/ 283271 h 1831071"/>
                <a:gd name="connsiteX2-17" fmla="*/ 587108 w 4931066"/>
                <a:gd name="connsiteY2-18" fmla="*/ 466063 h 1831071"/>
                <a:gd name="connsiteX3-19" fmla="*/ 3188685 w 4931066"/>
                <a:gd name="connsiteY3-20" fmla="*/ 234865 h 1831071"/>
                <a:gd name="connsiteX4-21" fmla="*/ 4827286 w 4931066"/>
                <a:gd name="connsiteY4-22" fmla="*/ 159782 h 1831071"/>
                <a:gd name="connsiteX5-23" fmla="*/ 4931066 w 4931066"/>
                <a:gd name="connsiteY5-24" fmla="*/ 193069 h 1831071"/>
                <a:gd name="connsiteX6-25" fmla="*/ 4277203 w 4931066"/>
                <a:gd name="connsiteY6-26" fmla="*/ 1831071 h 1831071"/>
                <a:gd name="connsiteX0-27" fmla="*/ 3690095 w 4343958"/>
                <a:gd name="connsiteY0-28" fmla="*/ 1831071 h 1831071"/>
                <a:gd name="connsiteX1-29" fmla="*/ 0 w 4343958"/>
                <a:gd name="connsiteY1-30" fmla="*/ 466063 h 1831071"/>
                <a:gd name="connsiteX2-31" fmla="*/ 2601577 w 4343958"/>
                <a:gd name="connsiteY2-32" fmla="*/ 234865 h 1831071"/>
                <a:gd name="connsiteX3-33" fmla="*/ 4240178 w 4343958"/>
                <a:gd name="connsiteY3-34" fmla="*/ 159782 h 1831071"/>
                <a:gd name="connsiteX4-35" fmla="*/ 4343958 w 4343958"/>
                <a:gd name="connsiteY4-36" fmla="*/ 193069 h 1831071"/>
                <a:gd name="connsiteX5-37" fmla="*/ 3690095 w 4343958"/>
                <a:gd name="connsiteY5-38" fmla="*/ 1831071 h 183107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4343958" h="1831071">
                  <a:moveTo>
                    <a:pt x="3690095" y="1831071"/>
                  </a:moveTo>
                  <a:lnTo>
                    <a:pt x="0" y="466063"/>
                  </a:lnTo>
                  <a:cubicBezTo>
                    <a:pt x="1092401" y="221349"/>
                    <a:pt x="1509175" y="946760"/>
                    <a:pt x="2601577" y="234865"/>
                  </a:cubicBezTo>
                  <a:cubicBezTo>
                    <a:pt x="3147777" y="-121083"/>
                    <a:pt x="3693978" y="-9849"/>
                    <a:pt x="4240178" y="159782"/>
                  </a:cubicBezTo>
                  <a:lnTo>
                    <a:pt x="4343958" y="193069"/>
                  </a:lnTo>
                  <a:lnTo>
                    <a:pt x="3690095" y="183107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>
            <a:xfrm rot="9494336">
              <a:off x="-449552" y="-768155"/>
              <a:ext cx="5099703" cy="1831071"/>
            </a:xfrm>
            <a:custGeom>
              <a:avLst/>
              <a:gdLst>
                <a:gd name="connsiteX0" fmla="*/ 4445840 w 5099703"/>
                <a:gd name="connsiteY0" fmla="*/ 1831071 h 1831071"/>
                <a:gd name="connsiteX1" fmla="*/ 0 w 5099703"/>
                <a:gd name="connsiteY1" fmla="*/ 56365 h 1831071"/>
                <a:gd name="connsiteX2" fmla="*/ 80119 w 5099703"/>
                <a:gd name="connsiteY2" fmla="*/ 34645 h 1831071"/>
                <a:gd name="connsiteX3" fmla="*/ 3357322 w 5099703"/>
                <a:gd name="connsiteY3" fmla="*/ 234865 h 1831071"/>
                <a:gd name="connsiteX4" fmla="*/ 4995923 w 5099703"/>
                <a:gd name="connsiteY4" fmla="*/ 159782 h 1831071"/>
                <a:gd name="connsiteX5" fmla="*/ 5099703 w 5099703"/>
                <a:gd name="connsiteY5" fmla="*/ 193069 h 183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99703" h="1831071">
                  <a:moveTo>
                    <a:pt x="4445840" y="1831071"/>
                  </a:moveTo>
                  <a:lnTo>
                    <a:pt x="0" y="56365"/>
                  </a:lnTo>
                  <a:lnTo>
                    <a:pt x="80119" y="34645"/>
                  </a:lnTo>
                  <a:cubicBezTo>
                    <a:pt x="1172520" y="-210069"/>
                    <a:pt x="2264920" y="946760"/>
                    <a:pt x="3357322" y="234865"/>
                  </a:cubicBezTo>
                  <a:cubicBezTo>
                    <a:pt x="3903522" y="-121083"/>
                    <a:pt x="4449723" y="-9849"/>
                    <a:pt x="4995923" y="159782"/>
                  </a:cubicBezTo>
                  <a:lnTo>
                    <a:pt x="5099703" y="193069"/>
                  </a:lnTo>
                  <a:close/>
                </a:path>
              </a:pathLst>
            </a:custGeom>
            <a:solidFill>
              <a:srgbClr val="4C78C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2" name="任意多边形: 形状 51"/>
          <p:cNvSpPr/>
          <p:nvPr/>
        </p:nvSpPr>
        <p:spPr>
          <a:xfrm rot="1988965">
            <a:off x="9274024" y="-505652"/>
            <a:ext cx="3726339" cy="1885534"/>
          </a:xfrm>
          <a:custGeom>
            <a:avLst/>
            <a:gdLst>
              <a:gd name="connsiteX0" fmla="*/ 0 w 3726339"/>
              <a:gd name="connsiteY0" fmla="*/ 1637558 h 1885534"/>
              <a:gd name="connsiteX1" fmla="*/ 2507280 w 3726339"/>
              <a:gd name="connsiteY1" fmla="*/ 0 h 1885534"/>
              <a:gd name="connsiteX2" fmla="*/ 3726339 w 3726339"/>
              <a:gd name="connsiteY2" fmla="*/ 1866511 h 1885534"/>
              <a:gd name="connsiteX3" fmla="*/ 3622680 w 3726339"/>
              <a:gd name="connsiteY3" fmla="*/ 1883869 h 1885534"/>
              <a:gd name="connsiteX4" fmla="*/ 1935051 w 3726339"/>
              <a:gd name="connsiteY4" fmla="*/ 1726869 h 1885534"/>
              <a:gd name="connsiteX5" fmla="*/ 117605 w 3726339"/>
              <a:gd name="connsiteY5" fmla="*/ 1591607 h 1885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26339" h="1885534">
                <a:moveTo>
                  <a:pt x="0" y="1637558"/>
                </a:moveTo>
                <a:lnTo>
                  <a:pt x="2507280" y="0"/>
                </a:lnTo>
                <a:lnTo>
                  <a:pt x="3726339" y="1866511"/>
                </a:lnTo>
                <a:lnTo>
                  <a:pt x="3622680" y="1883869"/>
                </a:lnTo>
                <a:cubicBezTo>
                  <a:pt x="3060136" y="1922247"/>
                  <a:pt x="2497594" y="1280290"/>
                  <a:pt x="1935051" y="1726869"/>
                </a:cubicBezTo>
                <a:cubicBezTo>
                  <a:pt x="1329235" y="2207799"/>
                  <a:pt x="723420" y="1426287"/>
                  <a:pt x="117605" y="1591607"/>
                </a:cubicBezTo>
                <a:close/>
              </a:path>
            </a:pathLst>
          </a:custGeom>
          <a:solidFill>
            <a:srgbClr val="4C78C8"/>
          </a:solidFill>
          <a:ln>
            <a:noFill/>
          </a:ln>
          <a:effectLst>
            <a:outerShdw blurRad="508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任意多边形: 形状 45"/>
          <p:cNvSpPr/>
          <p:nvPr/>
        </p:nvSpPr>
        <p:spPr>
          <a:xfrm>
            <a:off x="10500852" y="5053604"/>
            <a:ext cx="1691148" cy="1804396"/>
          </a:xfrm>
          <a:custGeom>
            <a:avLst/>
            <a:gdLst>
              <a:gd name="connsiteX0" fmla="*/ 1149208 w 1691148"/>
              <a:gd name="connsiteY0" fmla="*/ 0 h 1804396"/>
              <a:gd name="connsiteX1" fmla="*/ 1596532 w 1691148"/>
              <a:gd name="connsiteY1" fmla="*/ 90311 h 1804396"/>
              <a:gd name="connsiteX2" fmla="*/ 1691148 w 1691148"/>
              <a:gd name="connsiteY2" fmla="*/ 141667 h 1804396"/>
              <a:gd name="connsiteX3" fmla="*/ 1691148 w 1691148"/>
              <a:gd name="connsiteY3" fmla="*/ 1804396 h 1804396"/>
              <a:gd name="connsiteX4" fmla="*/ 205730 w 1691148"/>
              <a:gd name="connsiteY4" fmla="*/ 1804396 h 1804396"/>
              <a:gd name="connsiteX5" fmla="*/ 196267 w 1691148"/>
              <a:gd name="connsiteY5" fmla="*/ 1791741 h 1804396"/>
              <a:gd name="connsiteX6" fmla="*/ 0 w 1691148"/>
              <a:gd name="connsiteY6" fmla="*/ 1149208 h 1804396"/>
              <a:gd name="connsiteX7" fmla="*/ 1149208 w 1691148"/>
              <a:gd name="connsiteY7" fmla="*/ 0 h 1804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1148" h="1804396">
                <a:moveTo>
                  <a:pt x="1149208" y="0"/>
                </a:moveTo>
                <a:cubicBezTo>
                  <a:pt x="1307881" y="0"/>
                  <a:pt x="1459042" y="32158"/>
                  <a:pt x="1596532" y="90311"/>
                </a:cubicBezTo>
                <a:lnTo>
                  <a:pt x="1691148" y="141667"/>
                </a:lnTo>
                <a:lnTo>
                  <a:pt x="1691148" y="1804396"/>
                </a:lnTo>
                <a:lnTo>
                  <a:pt x="205730" y="1804396"/>
                </a:lnTo>
                <a:lnTo>
                  <a:pt x="196267" y="1791741"/>
                </a:lnTo>
                <a:cubicBezTo>
                  <a:pt x="72354" y="1608327"/>
                  <a:pt x="0" y="1387217"/>
                  <a:pt x="0" y="1149208"/>
                </a:cubicBezTo>
                <a:cubicBezTo>
                  <a:pt x="0" y="514518"/>
                  <a:pt x="514518" y="0"/>
                  <a:pt x="1149208" y="0"/>
                </a:cubicBezTo>
                <a:close/>
              </a:path>
            </a:pathLst>
          </a:custGeom>
          <a:solidFill>
            <a:srgbClr val="4C78C8"/>
          </a:solidFill>
          <a:ln>
            <a:noFill/>
          </a:ln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7782" r="10484" b="9171"/>
          <a:stretch>
            <a:fillRect/>
          </a:stretch>
        </p:blipFill>
        <p:spPr>
          <a:xfrm>
            <a:off x="282874" y="279817"/>
            <a:ext cx="11707741" cy="6134694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10000"/>
              </a:prst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67" y="1544085"/>
            <a:ext cx="5348327" cy="534832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25000"/>
              </a:prstClr>
            </a:outerShdw>
          </a:effectLst>
        </p:spPr>
      </p:pic>
      <p:sp>
        <p:nvSpPr>
          <p:cNvPr id="53" name="矩形 52"/>
          <p:cNvSpPr/>
          <p:nvPr/>
        </p:nvSpPr>
        <p:spPr>
          <a:xfrm>
            <a:off x="5609457" y="3672148"/>
            <a:ext cx="43986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5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出现疑似感染症状应急处置</a:t>
            </a:r>
            <a:endParaRPr lang="zh-CN" altLang="en-US" sz="4500" dirty="0">
              <a:solidFill>
                <a:schemeClr val="tx1">
                  <a:lumMod val="85000"/>
                  <a:lumOff val="1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5947028" y="2059108"/>
            <a:ext cx="388669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dist"/>
            <a:r>
              <a:rPr lang="zh-CN" altLang="en-US" sz="6500" dirty="0">
                <a:solidFill>
                  <a:srgbClr val="4C78C8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第二部分</a:t>
            </a:r>
            <a:endParaRPr lang="en-US" altLang="zh-CN" sz="6500" dirty="0">
              <a:solidFill>
                <a:srgbClr val="4C78C8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9511254" y="313685"/>
            <a:ext cx="21683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Corona Virus Disease 2019</a:t>
            </a:r>
            <a:endParaRPr lang="zh-CN" altLang="en-US" sz="1200" b="0" i="0" dirty="0">
              <a:solidFill>
                <a:schemeClr val="bg1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split orient="vert"/>
      </p:transition>
    </mc:Choice>
    <mc:Fallback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29"/>
                            </p:stCondLst>
                            <p:childTnLst>
                              <p:par>
                                <p:cTn id="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36946" y="2146520"/>
            <a:ext cx="4889203" cy="3692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sz="20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教职员工如出现发热、干咳、乏力等症状，应当立即上报学校负责人，并及时按规定去定点医院就医。尽量避免乘坐公交、地铁等公共交通工具，医院路上和医院内应当全程佩戴医用外科口罩（或其他更高级别的口罩）。</a:t>
            </a:r>
            <a:endParaRPr lang="zh-CN" altLang="en-US" sz="200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649917" y="460205"/>
            <a:ext cx="10857846" cy="540000"/>
            <a:chOff x="649917" y="460205"/>
            <a:chExt cx="10857846" cy="540000"/>
          </a:xfrm>
        </p:grpSpPr>
        <p:sp>
          <p:nvSpPr>
            <p:cNvPr id="39" name="矩形 38"/>
            <p:cNvSpPr/>
            <p:nvPr/>
          </p:nvSpPr>
          <p:spPr>
            <a:xfrm>
              <a:off x="1196575" y="533524"/>
              <a:ext cx="39283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出现疑似感染症状应急处置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649917" y="460205"/>
              <a:ext cx="540001" cy="540000"/>
              <a:chOff x="537028" y="646160"/>
              <a:chExt cx="681844" cy="540000"/>
            </a:xfrm>
          </p:grpSpPr>
          <p:sp>
            <p:nvSpPr>
              <p:cNvPr id="53" name="椭圆 52"/>
              <p:cNvSpPr/>
              <p:nvPr/>
            </p:nvSpPr>
            <p:spPr>
              <a:xfrm>
                <a:off x="537029" y="646160"/>
                <a:ext cx="681843" cy="540000"/>
              </a:xfrm>
              <a:prstGeom prst="ellipse">
                <a:avLst/>
              </a:prstGeom>
              <a:solidFill>
                <a:srgbClr val="4C78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4" name="矩形 53"/>
              <p:cNvSpPr/>
              <p:nvPr/>
            </p:nvSpPr>
            <p:spPr>
              <a:xfrm>
                <a:off x="537028" y="669938"/>
                <a:ext cx="654180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三</a:t>
                </a:r>
                <a:endParaRPr lang="zh-CN" altLang="en-US" sz="2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5415240" y="579656"/>
              <a:ext cx="1332000" cy="369330"/>
              <a:chOff x="3796072" y="6154763"/>
              <a:chExt cx="1332000" cy="369330"/>
            </a:xfrm>
          </p:grpSpPr>
          <p:sp>
            <p:nvSpPr>
              <p:cNvPr id="51" name="平行四边形 15"/>
              <p:cNvSpPr/>
              <p:nvPr/>
            </p:nvSpPr>
            <p:spPr>
              <a:xfrm>
                <a:off x="3796072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2" name="矩形 16"/>
              <p:cNvSpPr/>
              <p:nvPr/>
            </p:nvSpPr>
            <p:spPr>
              <a:xfrm>
                <a:off x="3963302" y="6176113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积极防护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7002081" y="579656"/>
              <a:ext cx="1332000" cy="371295"/>
              <a:chOff x="5433713" y="6154763"/>
              <a:chExt cx="1332000" cy="371295"/>
            </a:xfrm>
          </p:grpSpPr>
          <p:sp>
            <p:nvSpPr>
              <p:cNvPr id="49" name="平行四边形 18"/>
              <p:cNvSpPr/>
              <p:nvPr/>
            </p:nvSpPr>
            <p:spPr>
              <a:xfrm>
                <a:off x="5433713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0" name="矩形 19"/>
              <p:cNvSpPr/>
              <p:nvPr/>
            </p:nvSpPr>
            <p:spPr>
              <a:xfrm>
                <a:off x="5607604" y="6185539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保护自己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8588922" y="579656"/>
              <a:ext cx="1332000" cy="369330"/>
              <a:chOff x="7071354" y="6154763"/>
              <a:chExt cx="1332000" cy="369330"/>
            </a:xfrm>
          </p:grpSpPr>
          <p:sp>
            <p:nvSpPr>
              <p:cNvPr id="47" name="平行四边形 21"/>
              <p:cNvSpPr/>
              <p:nvPr/>
            </p:nvSpPr>
            <p:spPr>
              <a:xfrm>
                <a:off x="7071354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8" name="矩形 22"/>
              <p:cNvSpPr/>
              <p:nvPr/>
            </p:nvSpPr>
            <p:spPr>
              <a:xfrm>
                <a:off x="7337223" y="6176114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戴口罩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10175763" y="579656"/>
              <a:ext cx="1332000" cy="369330"/>
              <a:chOff x="8708995" y="6154763"/>
              <a:chExt cx="1332000" cy="369330"/>
            </a:xfrm>
          </p:grpSpPr>
          <p:sp>
            <p:nvSpPr>
              <p:cNvPr id="45" name="平行四边形 24"/>
              <p:cNvSpPr/>
              <p:nvPr/>
            </p:nvSpPr>
            <p:spPr>
              <a:xfrm>
                <a:off x="8708995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6" name="矩形 25"/>
              <p:cNvSpPr/>
              <p:nvPr/>
            </p:nvSpPr>
            <p:spPr>
              <a:xfrm>
                <a:off x="8975426" y="6176112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勤洗手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8" t="13729" r="6257" b="13216"/>
          <a:stretch>
            <a:fillRect/>
          </a:stretch>
        </p:blipFill>
        <p:spPr>
          <a:xfrm>
            <a:off x="6948480" y="2146520"/>
            <a:ext cx="4048591" cy="36928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split orient="vert"/>
      </p:transition>
    </mc:Choice>
    <mc:Fallback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463933" y="2251807"/>
            <a:ext cx="4249978" cy="3077253"/>
            <a:chOff x="6463933" y="2251807"/>
            <a:chExt cx="4249978" cy="3077253"/>
          </a:xfrm>
        </p:grpSpPr>
        <p:sp>
          <p:nvSpPr>
            <p:cNvPr id="3" name="矩形: 圆角 2"/>
            <p:cNvSpPr/>
            <p:nvPr/>
          </p:nvSpPr>
          <p:spPr>
            <a:xfrm>
              <a:off x="8053137" y="2251807"/>
              <a:ext cx="1087358" cy="748067"/>
            </a:xfrm>
            <a:prstGeom prst="roundRect">
              <a:avLst/>
            </a:prstGeom>
            <a:solidFill>
              <a:srgbClr val="4C78C8"/>
            </a:solidFill>
            <a:ln>
              <a:solidFill>
                <a:srgbClr val="84B4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矩形 1"/>
            <p:cNvSpPr/>
            <p:nvPr/>
          </p:nvSpPr>
          <p:spPr>
            <a:xfrm>
              <a:off x="6463933" y="2251807"/>
              <a:ext cx="4249978" cy="30772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zh-CN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学生</a:t>
              </a:r>
              <a:endPara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ctr">
                <a:lnSpc>
                  <a:spcPct val="200000"/>
                </a:lnSpc>
              </a:pPr>
              <a:r>
                <a:rPr lang="zh-CN" altLang="zh-CN" sz="200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如出现发热、干咳、乏力、鼻塞、流涕、咽痛、腹泻等症状，</a:t>
              </a:r>
              <a:endParaRPr lang="en-US" altLang="zh-CN" sz="20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ctr">
                <a:lnSpc>
                  <a:spcPct val="200000"/>
                </a:lnSpc>
              </a:pPr>
              <a:r>
                <a:rPr lang="zh-CN" altLang="zh-CN" sz="200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应当及时向学校反馈</a:t>
              </a:r>
              <a:endParaRPr lang="en-US" altLang="zh-CN" sz="20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ctr">
                <a:lnSpc>
                  <a:spcPct val="200000"/>
                </a:lnSpc>
              </a:pPr>
              <a:r>
                <a:rPr lang="zh-CN" altLang="zh-CN" sz="200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并采取相应措施。</a:t>
              </a:r>
              <a:endParaRPr lang="zh-CN" altLang="en-US" sz="20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49917" y="460205"/>
            <a:ext cx="10857846" cy="540000"/>
            <a:chOff x="649917" y="460205"/>
            <a:chExt cx="10857846" cy="540000"/>
          </a:xfrm>
        </p:grpSpPr>
        <p:sp>
          <p:nvSpPr>
            <p:cNvPr id="39" name="矩形 38"/>
            <p:cNvSpPr/>
            <p:nvPr/>
          </p:nvSpPr>
          <p:spPr>
            <a:xfrm>
              <a:off x="1196575" y="533524"/>
              <a:ext cx="39283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出现疑似感染症状应急处置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649917" y="460205"/>
              <a:ext cx="540001" cy="540000"/>
              <a:chOff x="537028" y="646160"/>
              <a:chExt cx="681844" cy="540000"/>
            </a:xfrm>
          </p:grpSpPr>
          <p:sp>
            <p:nvSpPr>
              <p:cNvPr id="53" name="椭圆 52"/>
              <p:cNvSpPr/>
              <p:nvPr/>
            </p:nvSpPr>
            <p:spPr>
              <a:xfrm>
                <a:off x="537029" y="646160"/>
                <a:ext cx="681843" cy="540000"/>
              </a:xfrm>
              <a:prstGeom prst="ellipse">
                <a:avLst/>
              </a:prstGeom>
              <a:solidFill>
                <a:srgbClr val="4C78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4" name="矩形 53"/>
              <p:cNvSpPr/>
              <p:nvPr/>
            </p:nvSpPr>
            <p:spPr>
              <a:xfrm>
                <a:off x="537028" y="669938"/>
                <a:ext cx="654180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三</a:t>
                </a:r>
                <a:endParaRPr lang="zh-CN" altLang="en-US" sz="2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5415240" y="579656"/>
              <a:ext cx="1332000" cy="369330"/>
              <a:chOff x="3796072" y="6154763"/>
              <a:chExt cx="1332000" cy="369330"/>
            </a:xfrm>
          </p:grpSpPr>
          <p:sp>
            <p:nvSpPr>
              <p:cNvPr id="51" name="平行四边形 15"/>
              <p:cNvSpPr/>
              <p:nvPr/>
            </p:nvSpPr>
            <p:spPr>
              <a:xfrm>
                <a:off x="3796072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2" name="矩形 16"/>
              <p:cNvSpPr/>
              <p:nvPr/>
            </p:nvSpPr>
            <p:spPr>
              <a:xfrm>
                <a:off x="3963302" y="6176113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积极防护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7002081" y="579656"/>
              <a:ext cx="1332000" cy="371295"/>
              <a:chOff x="5433713" y="6154763"/>
              <a:chExt cx="1332000" cy="371295"/>
            </a:xfrm>
          </p:grpSpPr>
          <p:sp>
            <p:nvSpPr>
              <p:cNvPr id="49" name="平行四边形 18"/>
              <p:cNvSpPr/>
              <p:nvPr/>
            </p:nvSpPr>
            <p:spPr>
              <a:xfrm>
                <a:off x="5433713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0" name="矩形 19"/>
              <p:cNvSpPr/>
              <p:nvPr/>
            </p:nvSpPr>
            <p:spPr>
              <a:xfrm>
                <a:off x="5607604" y="6185539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保护自己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8588922" y="579656"/>
              <a:ext cx="1332000" cy="369330"/>
              <a:chOff x="7071354" y="6154763"/>
              <a:chExt cx="1332000" cy="369330"/>
            </a:xfrm>
          </p:grpSpPr>
          <p:sp>
            <p:nvSpPr>
              <p:cNvPr id="47" name="平行四边形 21"/>
              <p:cNvSpPr/>
              <p:nvPr/>
            </p:nvSpPr>
            <p:spPr>
              <a:xfrm>
                <a:off x="7071354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8" name="矩形 22"/>
              <p:cNvSpPr/>
              <p:nvPr/>
            </p:nvSpPr>
            <p:spPr>
              <a:xfrm>
                <a:off x="7337223" y="6176114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戴口罩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10175763" y="579656"/>
              <a:ext cx="1332000" cy="369330"/>
              <a:chOff x="8708995" y="6154763"/>
              <a:chExt cx="1332000" cy="369330"/>
            </a:xfrm>
          </p:grpSpPr>
          <p:sp>
            <p:nvSpPr>
              <p:cNvPr id="45" name="平行四边形 24"/>
              <p:cNvSpPr/>
              <p:nvPr/>
            </p:nvSpPr>
            <p:spPr>
              <a:xfrm>
                <a:off x="8708995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6" name="矩形 25"/>
              <p:cNvSpPr/>
              <p:nvPr/>
            </p:nvSpPr>
            <p:spPr>
              <a:xfrm>
                <a:off x="8975426" y="6176112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勤洗手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074" y="1889310"/>
            <a:ext cx="4435166" cy="44351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split orient="vert"/>
      </p:transition>
    </mc:Choice>
    <mc:Fallback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5874568" y="3763449"/>
            <a:ext cx="5664828" cy="1846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教职员工或学生中如出现新冠肺炎疑似病例，应当立即向辖区疾病预防控制部门报告，并配合相关部门做好密切接触者的管理。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649917" y="460205"/>
            <a:ext cx="10857846" cy="540000"/>
            <a:chOff x="649917" y="460205"/>
            <a:chExt cx="10857846" cy="540000"/>
          </a:xfrm>
        </p:grpSpPr>
        <p:sp>
          <p:nvSpPr>
            <p:cNvPr id="30" name="矩形 29"/>
            <p:cNvSpPr/>
            <p:nvPr/>
          </p:nvSpPr>
          <p:spPr>
            <a:xfrm>
              <a:off x="1196575" y="533524"/>
              <a:ext cx="39283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出现疑似感染症状应急处置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649917" y="460205"/>
              <a:ext cx="540001" cy="540000"/>
              <a:chOff x="537028" y="646160"/>
              <a:chExt cx="681844" cy="540000"/>
            </a:xfrm>
          </p:grpSpPr>
          <p:sp>
            <p:nvSpPr>
              <p:cNvPr id="54" name="椭圆 53"/>
              <p:cNvSpPr/>
              <p:nvPr/>
            </p:nvSpPr>
            <p:spPr>
              <a:xfrm>
                <a:off x="537029" y="646160"/>
                <a:ext cx="681843" cy="540000"/>
              </a:xfrm>
              <a:prstGeom prst="ellipse">
                <a:avLst/>
              </a:prstGeom>
              <a:solidFill>
                <a:srgbClr val="4C78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537028" y="669938"/>
                <a:ext cx="654180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三</a:t>
                </a:r>
                <a:endParaRPr lang="zh-CN" altLang="en-US" sz="2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5415240" y="579656"/>
              <a:ext cx="1332000" cy="369330"/>
              <a:chOff x="3796072" y="6154763"/>
              <a:chExt cx="1332000" cy="369330"/>
            </a:xfrm>
          </p:grpSpPr>
          <p:sp>
            <p:nvSpPr>
              <p:cNvPr id="52" name="平行四边形 15"/>
              <p:cNvSpPr/>
              <p:nvPr/>
            </p:nvSpPr>
            <p:spPr>
              <a:xfrm>
                <a:off x="3796072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3" name="矩形 16"/>
              <p:cNvSpPr/>
              <p:nvPr/>
            </p:nvSpPr>
            <p:spPr>
              <a:xfrm>
                <a:off x="3963302" y="6176113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积极防护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7002081" y="579656"/>
              <a:ext cx="1332000" cy="371295"/>
              <a:chOff x="5433713" y="6154763"/>
              <a:chExt cx="1332000" cy="371295"/>
            </a:xfrm>
          </p:grpSpPr>
          <p:sp>
            <p:nvSpPr>
              <p:cNvPr id="50" name="平行四边形 18"/>
              <p:cNvSpPr/>
              <p:nvPr/>
            </p:nvSpPr>
            <p:spPr>
              <a:xfrm>
                <a:off x="5433713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1" name="矩形 19"/>
              <p:cNvSpPr/>
              <p:nvPr/>
            </p:nvSpPr>
            <p:spPr>
              <a:xfrm>
                <a:off x="5607604" y="6185539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保护自己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8588922" y="579656"/>
              <a:ext cx="1332000" cy="369330"/>
              <a:chOff x="7071354" y="6154763"/>
              <a:chExt cx="1332000" cy="369330"/>
            </a:xfrm>
          </p:grpSpPr>
          <p:sp>
            <p:nvSpPr>
              <p:cNvPr id="48" name="平行四边形 21"/>
              <p:cNvSpPr/>
              <p:nvPr/>
            </p:nvSpPr>
            <p:spPr>
              <a:xfrm>
                <a:off x="7071354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9" name="矩形 22"/>
              <p:cNvSpPr/>
              <p:nvPr/>
            </p:nvSpPr>
            <p:spPr>
              <a:xfrm>
                <a:off x="7337223" y="6176114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戴口罩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10175763" y="579656"/>
              <a:ext cx="1332000" cy="369330"/>
              <a:chOff x="8708995" y="6154763"/>
              <a:chExt cx="1332000" cy="369330"/>
            </a:xfrm>
          </p:grpSpPr>
          <p:sp>
            <p:nvSpPr>
              <p:cNvPr id="46" name="平行四边形 24"/>
              <p:cNvSpPr/>
              <p:nvPr/>
            </p:nvSpPr>
            <p:spPr>
              <a:xfrm>
                <a:off x="8708995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7" name="矩形 25"/>
              <p:cNvSpPr/>
              <p:nvPr/>
            </p:nvSpPr>
            <p:spPr>
              <a:xfrm>
                <a:off x="8975426" y="6176112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勤洗手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8901" r="7626" b="8764"/>
          <a:stretch>
            <a:fillRect/>
          </a:stretch>
        </p:blipFill>
        <p:spPr>
          <a:xfrm>
            <a:off x="865495" y="1702688"/>
            <a:ext cx="4590459" cy="45756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5" t="21287" r="9773" b="18204"/>
          <a:stretch>
            <a:fillRect/>
          </a:stretch>
        </p:blipFill>
        <p:spPr>
          <a:xfrm>
            <a:off x="7195540" y="1418055"/>
            <a:ext cx="2980223" cy="23434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split orient="vert"/>
      </p:transition>
    </mc:Choice>
    <mc:Fallback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790785" y="4284701"/>
            <a:ext cx="5290455" cy="1230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对共同生活、学习的一般接触者进行风险告知，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如出现发热、干咳等疑似症状时及时就医。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649917" y="460205"/>
            <a:ext cx="10857846" cy="540000"/>
            <a:chOff x="649917" y="460205"/>
            <a:chExt cx="10857846" cy="540000"/>
          </a:xfrm>
        </p:grpSpPr>
        <p:sp>
          <p:nvSpPr>
            <p:cNvPr id="30" name="矩形 29"/>
            <p:cNvSpPr/>
            <p:nvPr/>
          </p:nvSpPr>
          <p:spPr>
            <a:xfrm>
              <a:off x="1196575" y="533524"/>
              <a:ext cx="39283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出现疑似感染症状应急处置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649917" y="460205"/>
              <a:ext cx="540001" cy="540000"/>
              <a:chOff x="537028" y="646160"/>
              <a:chExt cx="681844" cy="540000"/>
            </a:xfrm>
          </p:grpSpPr>
          <p:sp>
            <p:nvSpPr>
              <p:cNvPr id="54" name="椭圆 53"/>
              <p:cNvSpPr/>
              <p:nvPr/>
            </p:nvSpPr>
            <p:spPr>
              <a:xfrm>
                <a:off x="537029" y="646160"/>
                <a:ext cx="681843" cy="540000"/>
              </a:xfrm>
              <a:prstGeom prst="ellipse">
                <a:avLst/>
              </a:prstGeom>
              <a:solidFill>
                <a:srgbClr val="4C78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537028" y="669938"/>
                <a:ext cx="654180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三</a:t>
                </a:r>
                <a:endParaRPr lang="zh-CN" altLang="en-US" sz="2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5415240" y="579656"/>
              <a:ext cx="1332000" cy="369330"/>
              <a:chOff x="3796072" y="6154763"/>
              <a:chExt cx="1332000" cy="369330"/>
            </a:xfrm>
          </p:grpSpPr>
          <p:sp>
            <p:nvSpPr>
              <p:cNvPr id="52" name="平行四边形 15"/>
              <p:cNvSpPr/>
              <p:nvPr/>
            </p:nvSpPr>
            <p:spPr>
              <a:xfrm>
                <a:off x="3796072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3" name="矩形 16"/>
              <p:cNvSpPr/>
              <p:nvPr/>
            </p:nvSpPr>
            <p:spPr>
              <a:xfrm>
                <a:off x="3963302" y="6176113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积极防护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7002081" y="579656"/>
              <a:ext cx="1332000" cy="371295"/>
              <a:chOff x="5433713" y="6154763"/>
              <a:chExt cx="1332000" cy="371295"/>
            </a:xfrm>
          </p:grpSpPr>
          <p:sp>
            <p:nvSpPr>
              <p:cNvPr id="50" name="平行四边形 18"/>
              <p:cNvSpPr/>
              <p:nvPr/>
            </p:nvSpPr>
            <p:spPr>
              <a:xfrm>
                <a:off x="5433713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1" name="矩形 19"/>
              <p:cNvSpPr/>
              <p:nvPr/>
            </p:nvSpPr>
            <p:spPr>
              <a:xfrm>
                <a:off x="5607604" y="6185539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保护自己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8588922" y="579656"/>
              <a:ext cx="1332000" cy="369330"/>
              <a:chOff x="7071354" y="6154763"/>
              <a:chExt cx="1332000" cy="369330"/>
            </a:xfrm>
          </p:grpSpPr>
          <p:sp>
            <p:nvSpPr>
              <p:cNvPr id="48" name="平行四边形 21"/>
              <p:cNvSpPr/>
              <p:nvPr/>
            </p:nvSpPr>
            <p:spPr>
              <a:xfrm>
                <a:off x="7071354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9" name="矩形 22"/>
              <p:cNvSpPr/>
              <p:nvPr/>
            </p:nvSpPr>
            <p:spPr>
              <a:xfrm>
                <a:off x="7337223" y="6176114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戴口罩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10175763" y="579656"/>
              <a:ext cx="1332000" cy="369330"/>
              <a:chOff x="8708995" y="6154763"/>
              <a:chExt cx="1332000" cy="369330"/>
            </a:xfrm>
          </p:grpSpPr>
          <p:sp>
            <p:nvSpPr>
              <p:cNvPr id="46" name="平行四边形 24"/>
              <p:cNvSpPr/>
              <p:nvPr/>
            </p:nvSpPr>
            <p:spPr>
              <a:xfrm>
                <a:off x="8708995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7" name="矩形 25"/>
              <p:cNvSpPr/>
              <p:nvPr/>
            </p:nvSpPr>
            <p:spPr>
              <a:xfrm>
                <a:off x="8975426" y="6176112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勤洗手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857" y="1503947"/>
            <a:ext cx="4535905" cy="45359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6" t="7042" r="21881" b="10764"/>
          <a:stretch>
            <a:fillRect/>
          </a:stretch>
        </p:blipFill>
        <p:spPr>
          <a:xfrm flipH="1">
            <a:off x="2109967" y="1090399"/>
            <a:ext cx="2101516" cy="3240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split orient="vert"/>
      </p:transition>
    </mc:Choice>
    <mc:Fallback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4B4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7" name="任意多边形: 形状 46"/>
          <p:cNvSpPr/>
          <p:nvPr/>
        </p:nvSpPr>
        <p:spPr>
          <a:xfrm>
            <a:off x="10277830" y="4850059"/>
            <a:ext cx="1914170" cy="2042353"/>
          </a:xfrm>
          <a:custGeom>
            <a:avLst/>
            <a:gdLst>
              <a:gd name="connsiteX0" fmla="*/ 1149208 w 1691148"/>
              <a:gd name="connsiteY0" fmla="*/ 0 h 1804396"/>
              <a:gd name="connsiteX1" fmla="*/ 1596532 w 1691148"/>
              <a:gd name="connsiteY1" fmla="*/ 90311 h 1804396"/>
              <a:gd name="connsiteX2" fmla="*/ 1691148 w 1691148"/>
              <a:gd name="connsiteY2" fmla="*/ 141667 h 1804396"/>
              <a:gd name="connsiteX3" fmla="*/ 1691148 w 1691148"/>
              <a:gd name="connsiteY3" fmla="*/ 1804396 h 1804396"/>
              <a:gd name="connsiteX4" fmla="*/ 205730 w 1691148"/>
              <a:gd name="connsiteY4" fmla="*/ 1804396 h 1804396"/>
              <a:gd name="connsiteX5" fmla="*/ 196267 w 1691148"/>
              <a:gd name="connsiteY5" fmla="*/ 1791741 h 1804396"/>
              <a:gd name="connsiteX6" fmla="*/ 0 w 1691148"/>
              <a:gd name="connsiteY6" fmla="*/ 1149208 h 1804396"/>
              <a:gd name="connsiteX7" fmla="*/ 1149208 w 1691148"/>
              <a:gd name="connsiteY7" fmla="*/ 0 h 1804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1148" h="1804396">
                <a:moveTo>
                  <a:pt x="1149208" y="0"/>
                </a:moveTo>
                <a:cubicBezTo>
                  <a:pt x="1307881" y="0"/>
                  <a:pt x="1459042" y="32158"/>
                  <a:pt x="1596532" y="90311"/>
                </a:cubicBezTo>
                <a:lnTo>
                  <a:pt x="1691148" y="141667"/>
                </a:lnTo>
                <a:lnTo>
                  <a:pt x="1691148" y="1804396"/>
                </a:lnTo>
                <a:lnTo>
                  <a:pt x="205730" y="1804396"/>
                </a:lnTo>
                <a:lnTo>
                  <a:pt x="196267" y="1791741"/>
                </a:lnTo>
                <a:cubicBezTo>
                  <a:pt x="72354" y="1608327"/>
                  <a:pt x="0" y="1387217"/>
                  <a:pt x="0" y="1149208"/>
                </a:cubicBezTo>
                <a:cubicBezTo>
                  <a:pt x="0" y="514518"/>
                  <a:pt x="514518" y="0"/>
                  <a:pt x="1149208" y="0"/>
                </a:cubicBezTo>
                <a:close/>
              </a:path>
            </a:pathLst>
          </a:custGeom>
          <a:solidFill>
            <a:srgbClr val="E6E6E6"/>
          </a:solidFill>
          <a:ln>
            <a:noFill/>
          </a:ln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3" name="任意多边形: 形状 32"/>
          <p:cNvSpPr/>
          <p:nvPr/>
        </p:nvSpPr>
        <p:spPr>
          <a:xfrm>
            <a:off x="0" y="4762298"/>
            <a:ext cx="8048777" cy="2095716"/>
          </a:xfrm>
          <a:custGeom>
            <a:avLst/>
            <a:gdLst>
              <a:gd name="connsiteX0" fmla="*/ 0 w 8048777"/>
              <a:gd name="connsiteY0" fmla="*/ 0 h 1295025"/>
              <a:gd name="connsiteX1" fmla="*/ 62293 w 8048777"/>
              <a:gd name="connsiteY1" fmla="*/ 11652 h 1295025"/>
              <a:gd name="connsiteX2" fmla="*/ 3250656 w 8048777"/>
              <a:gd name="connsiteY2" fmla="*/ 822173 h 1295025"/>
              <a:gd name="connsiteX3" fmla="*/ 7787464 w 8048777"/>
              <a:gd name="connsiteY3" fmla="*/ 1163640 h 1295025"/>
              <a:gd name="connsiteX4" fmla="*/ 8048777 w 8048777"/>
              <a:gd name="connsiteY4" fmla="*/ 1295025 h 1295025"/>
              <a:gd name="connsiteX5" fmla="*/ 0 w 8048777"/>
              <a:gd name="connsiteY5" fmla="*/ 1295025 h 1295025"/>
              <a:gd name="connsiteX0-1" fmla="*/ 0 w 8048777"/>
              <a:gd name="connsiteY0-2" fmla="*/ 0 h 1295025"/>
              <a:gd name="connsiteX1-3" fmla="*/ 62293 w 8048777"/>
              <a:gd name="connsiteY1-4" fmla="*/ 11652 h 1295025"/>
              <a:gd name="connsiteX2-5" fmla="*/ 3132669 w 8048777"/>
              <a:gd name="connsiteY2-6" fmla="*/ 603447 h 1295025"/>
              <a:gd name="connsiteX3-7" fmla="*/ 7787464 w 8048777"/>
              <a:gd name="connsiteY3-8" fmla="*/ 1163640 h 1295025"/>
              <a:gd name="connsiteX4-9" fmla="*/ 8048777 w 8048777"/>
              <a:gd name="connsiteY4-10" fmla="*/ 1295025 h 1295025"/>
              <a:gd name="connsiteX5-11" fmla="*/ 0 w 8048777"/>
              <a:gd name="connsiteY5-12" fmla="*/ 1295025 h 1295025"/>
              <a:gd name="connsiteX6" fmla="*/ 0 w 8048777"/>
              <a:gd name="connsiteY6" fmla="*/ 0 h 12950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" y="connsiteY6"/>
              </a:cxn>
            </a:cxnLst>
            <a:rect l="l" t="t" r="r" b="b"/>
            <a:pathLst>
              <a:path w="8048777" h="1295025">
                <a:moveTo>
                  <a:pt x="0" y="0"/>
                </a:moveTo>
                <a:lnTo>
                  <a:pt x="62293" y="11652"/>
                </a:lnTo>
                <a:cubicBezTo>
                  <a:pt x="1053970" y="227626"/>
                  <a:pt x="1881945" y="889659"/>
                  <a:pt x="3132669" y="603447"/>
                </a:cubicBezTo>
                <a:cubicBezTo>
                  <a:pt x="4655290" y="255016"/>
                  <a:pt x="6318480" y="477218"/>
                  <a:pt x="7787464" y="1163640"/>
                </a:cubicBezTo>
                <a:lnTo>
                  <a:pt x="8048777" y="1295025"/>
                </a:lnTo>
                <a:lnTo>
                  <a:pt x="0" y="1295025"/>
                </a:lnTo>
                <a:lnTo>
                  <a:pt x="0" y="0"/>
                </a:lnTo>
                <a:close/>
              </a:path>
            </a:pathLst>
          </a:custGeom>
          <a:solidFill>
            <a:srgbClr val="4C78C8"/>
          </a:solidFill>
          <a:ln>
            <a:noFill/>
          </a:ln>
          <a:effectLst>
            <a:outerShdw blurRad="508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4" name="任意多边形: 形状 43"/>
          <p:cNvSpPr/>
          <p:nvPr/>
        </p:nvSpPr>
        <p:spPr>
          <a:xfrm>
            <a:off x="0" y="4595364"/>
            <a:ext cx="969301" cy="2268907"/>
          </a:xfrm>
          <a:custGeom>
            <a:avLst/>
            <a:gdLst>
              <a:gd name="connsiteX0" fmla="*/ 0 w 969301"/>
              <a:gd name="connsiteY0" fmla="*/ 0 h 2268907"/>
              <a:gd name="connsiteX1" fmla="*/ 105817 w 969301"/>
              <a:gd name="connsiteY1" fmla="*/ 38730 h 2268907"/>
              <a:gd name="connsiteX2" fmla="*/ 969301 w 969301"/>
              <a:gd name="connsiteY2" fmla="*/ 1341425 h 2268907"/>
              <a:gd name="connsiteX3" fmla="*/ 727846 w 969301"/>
              <a:gd name="connsiteY3" fmla="*/ 2131894 h 2268907"/>
              <a:gd name="connsiteX4" fmla="*/ 620191 w 969301"/>
              <a:gd name="connsiteY4" fmla="*/ 2268907 h 2268907"/>
              <a:gd name="connsiteX5" fmla="*/ 144303 w 969301"/>
              <a:gd name="connsiteY5" fmla="*/ 2268907 h 2268907"/>
              <a:gd name="connsiteX6" fmla="*/ 203523 w 969301"/>
              <a:gd name="connsiteY6" fmla="*/ 2231452 h 2268907"/>
              <a:gd name="connsiteX7" fmla="*/ 656369 w 969301"/>
              <a:gd name="connsiteY7" fmla="*/ 1341425 h 2268907"/>
              <a:gd name="connsiteX8" fmla="*/ 80240 w 969301"/>
              <a:gd name="connsiteY8" fmla="*/ 373426 h 2268907"/>
              <a:gd name="connsiteX9" fmla="*/ 0 w 969301"/>
              <a:gd name="connsiteY9" fmla="*/ 334772 h 2268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9301" h="2268907">
                <a:moveTo>
                  <a:pt x="0" y="0"/>
                </a:moveTo>
                <a:lnTo>
                  <a:pt x="105817" y="38730"/>
                </a:lnTo>
                <a:cubicBezTo>
                  <a:pt x="613250" y="253356"/>
                  <a:pt x="969301" y="755810"/>
                  <a:pt x="969301" y="1341425"/>
                </a:cubicBezTo>
                <a:cubicBezTo>
                  <a:pt x="969301" y="1634233"/>
                  <a:pt x="880288" y="1906250"/>
                  <a:pt x="727846" y="2131894"/>
                </a:cubicBezTo>
                <a:lnTo>
                  <a:pt x="620191" y="2268907"/>
                </a:lnTo>
                <a:lnTo>
                  <a:pt x="144303" y="2268907"/>
                </a:lnTo>
                <a:lnTo>
                  <a:pt x="203523" y="2231452"/>
                </a:lnTo>
                <a:cubicBezTo>
                  <a:pt x="478009" y="2031258"/>
                  <a:pt x="656369" y="1707171"/>
                  <a:pt x="656369" y="1341425"/>
                </a:cubicBezTo>
                <a:cubicBezTo>
                  <a:pt x="656369" y="923430"/>
                  <a:pt x="423409" y="559846"/>
                  <a:pt x="80240" y="373426"/>
                </a:cubicBezTo>
                <a:lnTo>
                  <a:pt x="0" y="334772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>
            <a:outerShdw blurRad="50800" dist="38100" dir="189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577099" y="-789011"/>
            <a:ext cx="5290728" cy="2482392"/>
            <a:chOff x="-577099" y="-789011"/>
            <a:chExt cx="5290728" cy="2482392"/>
          </a:xfr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40" name="任意多边形: 形状 39"/>
            <p:cNvSpPr/>
            <p:nvPr/>
          </p:nvSpPr>
          <p:spPr>
            <a:xfrm rot="9494336">
              <a:off x="-577099" y="-789011"/>
              <a:ext cx="5290728" cy="2482392"/>
            </a:xfrm>
            <a:custGeom>
              <a:avLst/>
              <a:gdLst>
                <a:gd name="connsiteX0" fmla="*/ 4445840 w 5099703"/>
                <a:gd name="connsiteY0" fmla="*/ 1831071 h 1831071"/>
                <a:gd name="connsiteX1" fmla="*/ 0 w 5099703"/>
                <a:gd name="connsiteY1" fmla="*/ 56365 h 1831071"/>
                <a:gd name="connsiteX2" fmla="*/ 80119 w 5099703"/>
                <a:gd name="connsiteY2" fmla="*/ 34645 h 1831071"/>
                <a:gd name="connsiteX3" fmla="*/ 3357322 w 5099703"/>
                <a:gd name="connsiteY3" fmla="*/ 234865 h 1831071"/>
                <a:gd name="connsiteX4" fmla="*/ 4995923 w 5099703"/>
                <a:gd name="connsiteY4" fmla="*/ 159782 h 1831071"/>
                <a:gd name="connsiteX5" fmla="*/ 5099703 w 5099703"/>
                <a:gd name="connsiteY5" fmla="*/ 193069 h 1831071"/>
                <a:gd name="connsiteX0-1" fmla="*/ 4369085 w 5022948"/>
                <a:gd name="connsiteY0-2" fmla="*/ 1831071 h 1831071"/>
                <a:gd name="connsiteX1-3" fmla="*/ 91882 w 5022948"/>
                <a:gd name="connsiteY1-4" fmla="*/ 283271 h 1831071"/>
                <a:gd name="connsiteX2-5" fmla="*/ 3364 w 5022948"/>
                <a:gd name="connsiteY2-6" fmla="*/ 34645 h 1831071"/>
                <a:gd name="connsiteX3-7" fmla="*/ 3280567 w 5022948"/>
                <a:gd name="connsiteY3-8" fmla="*/ 234865 h 1831071"/>
                <a:gd name="connsiteX4-9" fmla="*/ 4919168 w 5022948"/>
                <a:gd name="connsiteY4-10" fmla="*/ 159782 h 1831071"/>
                <a:gd name="connsiteX5-11" fmla="*/ 5022948 w 5022948"/>
                <a:gd name="connsiteY5-12" fmla="*/ 193069 h 1831071"/>
                <a:gd name="connsiteX6" fmla="*/ 4369085 w 5022948"/>
                <a:gd name="connsiteY6" fmla="*/ 1831071 h 1831071"/>
                <a:gd name="connsiteX0-13" fmla="*/ 4277203 w 4931066"/>
                <a:gd name="connsiteY0-14" fmla="*/ 1831071 h 1831071"/>
                <a:gd name="connsiteX1-15" fmla="*/ 0 w 4931066"/>
                <a:gd name="connsiteY1-16" fmla="*/ 283271 h 1831071"/>
                <a:gd name="connsiteX2-17" fmla="*/ 587108 w 4931066"/>
                <a:gd name="connsiteY2-18" fmla="*/ 466063 h 1831071"/>
                <a:gd name="connsiteX3-19" fmla="*/ 3188685 w 4931066"/>
                <a:gd name="connsiteY3-20" fmla="*/ 234865 h 1831071"/>
                <a:gd name="connsiteX4-21" fmla="*/ 4827286 w 4931066"/>
                <a:gd name="connsiteY4-22" fmla="*/ 159782 h 1831071"/>
                <a:gd name="connsiteX5-23" fmla="*/ 4931066 w 4931066"/>
                <a:gd name="connsiteY5-24" fmla="*/ 193069 h 1831071"/>
                <a:gd name="connsiteX6-25" fmla="*/ 4277203 w 4931066"/>
                <a:gd name="connsiteY6-26" fmla="*/ 1831071 h 1831071"/>
                <a:gd name="connsiteX0-27" fmla="*/ 3690095 w 4343958"/>
                <a:gd name="connsiteY0-28" fmla="*/ 1831071 h 1831071"/>
                <a:gd name="connsiteX1-29" fmla="*/ 0 w 4343958"/>
                <a:gd name="connsiteY1-30" fmla="*/ 466063 h 1831071"/>
                <a:gd name="connsiteX2-31" fmla="*/ 2601577 w 4343958"/>
                <a:gd name="connsiteY2-32" fmla="*/ 234865 h 1831071"/>
                <a:gd name="connsiteX3-33" fmla="*/ 4240178 w 4343958"/>
                <a:gd name="connsiteY3-34" fmla="*/ 159782 h 1831071"/>
                <a:gd name="connsiteX4-35" fmla="*/ 4343958 w 4343958"/>
                <a:gd name="connsiteY4-36" fmla="*/ 193069 h 1831071"/>
                <a:gd name="connsiteX5-37" fmla="*/ 3690095 w 4343958"/>
                <a:gd name="connsiteY5-38" fmla="*/ 1831071 h 183107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4343958" h="1831071">
                  <a:moveTo>
                    <a:pt x="3690095" y="1831071"/>
                  </a:moveTo>
                  <a:lnTo>
                    <a:pt x="0" y="466063"/>
                  </a:lnTo>
                  <a:cubicBezTo>
                    <a:pt x="1092401" y="221349"/>
                    <a:pt x="1509175" y="946760"/>
                    <a:pt x="2601577" y="234865"/>
                  </a:cubicBezTo>
                  <a:cubicBezTo>
                    <a:pt x="3147777" y="-121083"/>
                    <a:pt x="3693978" y="-9849"/>
                    <a:pt x="4240178" y="159782"/>
                  </a:cubicBezTo>
                  <a:lnTo>
                    <a:pt x="4343958" y="193069"/>
                  </a:lnTo>
                  <a:lnTo>
                    <a:pt x="3690095" y="183107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9" name="任意多边形: 形状 38"/>
            <p:cNvSpPr/>
            <p:nvPr/>
          </p:nvSpPr>
          <p:spPr>
            <a:xfrm rot="9494336">
              <a:off x="-449552" y="-768155"/>
              <a:ext cx="5099703" cy="1831071"/>
            </a:xfrm>
            <a:custGeom>
              <a:avLst/>
              <a:gdLst>
                <a:gd name="connsiteX0" fmla="*/ 4445840 w 5099703"/>
                <a:gd name="connsiteY0" fmla="*/ 1831071 h 1831071"/>
                <a:gd name="connsiteX1" fmla="*/ 0 w 5099703"/>
                <a:gd name="connsiteY1" fmla="*/ 56365 h 1831071"/>
                <a:gd name="connsiteX2" fmla="*/ 80119 w 5099703"/>
                <a:gd name="connsiteY2" fmla="*/ 34645 h 1831071"/>
                <a:gd name="connsiteX3" fmla="*/ 3357322 w 5099703"/>
                <a:gd name="connsiteY3" fmla="*/ 234865 h 1831071"/>
                <a:gd name="connsiteX4" fmla="*/ 4995923 w 5099703"/>
                <a:gd name="connsiteY4" fmla="*/ 159782 h 1831071"/>
                <a:gd name="connsiteX5" fmla="*/ 5099703 w 5099703"/>
                <a:gd name="connsiteY5" fmla="*/ 193069 h 183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99703" h="1831071">
                  <a:moveTo>
                    <a:pt x="4445840" y="1831071"/>
                  </a:moveTo>
                  <a:lnTo>
                    <a:pt x="0" y="56365"/>
                  </a:lnTo>
                  <a:lnTo>
                    <a:pt x="80119" y="34645"/>
                  </a:lnTo>
                  <a:cubicBezTo>
                    <a:pt x="1172520" y="-210069"/>
                    <a:pt x="2264920" y="946760"/>
                    <a:pt x="3357322" y="234865"/>
                  </a:cubicBezTo>
                  <a:cubicBezTo>
                    <a:pt x="3903522" y="-121083"/>
                    <a:pt x="4449723" y="-9849"/>
                    <a:pt x="4995923" y="159782"/>
                  </a:cubicBezTo>
                  <a:lnTo>
                    <a:pt x="5099703" y="193069"/>
                  </a:lnTo>
                  <a:close/>
                </a:path>
              </a:pathLst>
            </a:custGeom>
            <a:solidFill>
              <a:srgbClr val="4C78C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52" name="任意多边形: 形状 51"/>
          <p:cNvSpPr/>
          <p:nvPr/>
        </p:nvSpPr>
        <p:spPr>
          <a:xfrm rot="1988965">
            <a:off x="9274024" y="-505652"/>
            <a:ext cx="3726339" cy="1885534"/>
          </a:xfrm>
          <a:custGeom>
            <a:avLst/>
            <a:gdLst>
              <a:gd name="connsiteX0" fmla="*/ 0 w 3726339"/>
              <a:gd name="connsiteY0" fmla="*/ 1637558 h 1885534"/>
              <a:gd name="connsiteX1" fmla="*/ 2507280 w 3726339"/>
              <a:gd name="connsiteY1" fmla="*/ 0 h 1885534"/>
              <a:gd name="connsiteX2" fmla="*/ 3726339 w 3726339"/>
              <a:gd name="connsiteY2" fmla="*/ 1866511 h 1885534"/>
              <a:gd name="connsiteX3" fmla="*/ 3622680 w 3726339"/>
              <a:gd name="connsiteY3" fmla="*/ 1883869 h 1885534"/>
              <a:gd name="connsiteX4" fmla="*/ 1935051 w 3726339"/>
              <a:gd name="connsiteY4" fmla="*/ 1726869 h 1885534"/>
              <a:gd name="connsiteX5" fmla="*/ 117605 w 3726339"/>
              <a:gd name="connsiteY5" fmla="*/ 1591607 h 1885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26339" h="1885534">
                <a:moveTo>
                  <a:pt x="0" y="1637558"/>
                </a:moveTo>
                <a:lnTo>
                  <a:pt x="2507280" y="0"/>
                </a:lnTo>
                <a:lnTo>
                  <a:pt x="3726339" y="1866511"/>
                </a:lnTo>
                <a:lnTo>
                  <a:pt x="3622680" y="1883869"/>
                </a:lnTo>
                <a:cubicBezTo>
                  <a:pt x="3060136" y="1922247"/>
                  <a:pt x="2497594" y="1280290"/>
                  <a:pt x="1935051" y="1726869"/>
                </a:cubicBezTo>
                <a:cubicBezTo>
                  <a:pt x="1329235" y="2207799"/>
                  <a:pt x="723420" y="1426287"/>
                  <a:pt x="117605" y="1591607"/>
                </a:cubicBezTo>
                <a:close/>
              </a:path>
            </a:pathLst>
          </a:custGeom>
          <a:solidFill>
            <a:srgbClr val="4C78C8"/>
          </a:solidFill>
          <a:ln>
            <a:noFill/>
          </a:ln>
          <a:effectLst>
            <a:outerShdw blurRad="508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7782" r="10484" b="9171"/>
          <a:stretch>
            <a:fillRect/>
          </a:stretch>
        </p:blipFill>
        <p:spPr>
          <a:xfrm>
            <a:off x="282874" y="279817"/>
            <a:ext cx="11707741" cy="6134694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10000"/>
              </a:prst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67" y="1544085"/>
            <a:ext cx="5348327" cy="534832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25000"/>
              </a:prstClr>
            </a:outerShdw>
          </a:effectLst>
        </p:spPr>
      </p:pic>
      <p:sp>
        <p:nvSpPr>
          <p:cNvPr id="53" name="矩形 52"/>
          <p:cNvSpPr/>
          <p:nvPr/>
        </p:nvSpPr>
        <p:spPr>
          <a:xfrm>
            <a:off x="5353052" y="3621009"/>
            <a:ext cx="552688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5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中小学校开学前</a:t>
            </a:r>
            <a:endParaRPr lang="zh-CN" altLang="en-US" sz="5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6179936" y="2163777"/>
            <a:ext cx="388669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dist"/>
            <a:r>
              <a:rPr lang="zh-CN" altLang="en-US" sz="6500" dirty="0">
                <a:solidFill>
                  <a:srgbClr val="4C78C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第一部分</a:t>
            </a:r>
            <a:endParaRPr lang="en-US" altLang="zh-CN" sz="6500" dirty="0">
              <a:solidFill>
                <a:srgbClr val="4C78C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9511254" y="313685"/>
            <a:ext cx="21683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Corona Virus Disease 2019</a:t>
            </a:r>
            <a:endParaRPr lang="zh-CN" altLang="en-US" sz="1200" b="0" i="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2000">
        <p15:prstTrans prst="pageCurlDouble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29"/>
                            </p:stCondLst>
                            <p:childTnLst>
                              <p:par>
                                <p:cTn id="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94561" y="2745857"/>
            <a:ext cx="3532328" cy="2025316"/>
            <a:chOff x="1168009" y="2713773"/>
            <a:chExt cx="3532328" cy="2025316"/>
          </a:xfrm>
        </p:grpSpPr>
        <p:sp>
          <p:nvSpPr>
            <p:cNvPr id="3" name="矩形: 圆角 2"/>
            <p:cNvSpPr/>
            <p:nvPr/>
          </p:nvSpPr>
          <p:spPr>
            <a:xfrm>
              <a:off x="1168009" y="2713773"/>
              <a:ext cx="3532328" cy="2025316"/>
            </a:xfrm>
            <a:prstGeom prst="roundRect">
              <a:avLst>
                <a:gd name="adj" fmla="val 7162"/>
              </a:avLst>
            </a:prstGeom>
            <a:solidFill>
              <a:srgbClr val="84B4E8"/>
            </a:solidFill>
            <a:ln>
              <a:solidFill>
                <a:srgbClr val="84B4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矩形 1"/>
            <p:cNvSpPr/>
            <p:nvPr/>
          </p:nvSpPr>
          <p:spPr>
            <a:xfrm>
              <a:off x="1182292" y="2718789"/>
              <a:ext cx="3503762" cy="18461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专人负责与接受隔离的教职员工或学生的家长联系，掌握其健康状况。</a:t>
              </a:r>
              <a:endParaRPr lang="zh-CN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49917" y="460205"/>
            <a:ext cx="10857846" cy="540000"/>
            <a:chOff x="649917" y="460205"/>
            <a:chExt cx="10857846" cy="540000"/>
          </a:xfrm>
        </p:grpSpPr>
        <p:sp>
          <p:nvSpPr>
            <p:cNvPr id="38" name="矩形 37"/>
            <p:cNvSpPr/>
            <p:nvPr/>
          </p:nvSpPr>
          <p:spPr>
            <a:xfrm>
              <a:off x="1196575" y="533524"/>
              <a:ext cx="39283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出现疑似感染症状应急处置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649917" y="460205"/>
              <a:ext cx="540001" cy="540000"/>
              <a:chOff x="537028" y="646160"/>
              <a:chExt cx="681844" cy="540000"/>
            </a:xfrm>
          </p:grpSpPr>
          <p:sp>
            <p:nvSpPr>
              <p:cNvPr id="52" name="椭圆 51"/>
              <p:cNvSpPr/>
              <p:nvPr/>
            </p:nvSpPr>
            <p:spPr>
              <a:xfrm>
                <a:off x="537029" y="646160"/>
                <a:ext cx="681843" cy="540000"/>
              </a:xfrm>
              <a:prstGeom prst="ellipse">
                <a:avLst/>
              </a:prstGeom>
              <a:solidFill>
                <a:srgbClr val="4C78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3" name="矩形 52"/>
              <p:cNvSpPr/>
              <p:nvPr/>
            </p:nvSpPr>
            <p:spPr>
              <a:xfrm>
                <a:off x="537028" y="669938"/>
                <a:ext cx="654180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三</a:t>
                </a:r>
                <a:endParaRPr lang="zh-CN" altLang="en-US" sz="2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5415240" y="579656"/>
              <a:ext cx="1332000" cy="369330"/>
              <a:chOff x="3796072" y="6154763"/>
              <a:chExt cx="1332000" cy="369330"/>
            </a:xfrm>
          </p:grpSpPr>
          <p:sp>
            <p:nvSpPr>
              <p:cNvPr id="50" name="平行四边形 15"/>
              <p:cNvSpPr/>
              <p:nvPr/>
            </p:nvSpPr>
            <p:spPr>
              <a:xfrm>
                <a:off x="3796072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1" name="矩形 16"/>
              <p:cNvSpPr/>
              <p:nvPr/>
            </p:nvSpPr>
            <p:spPr>
              <a:xfrm>
                <a:off x="3963302" y="6176113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积极防护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7002081" y="579656"/>
              <a:ext cx="1332000" cy="371295"/>
              <a:chOff x="5433713" y="6154763"/>
              <a:chExt cx="1332000" cy="371295"/>
            </a:xfrm>
          </p:grpSpPr>
          <p:sp>
            <p:nvSpPr>
              <p:cNvPr id="48" name="平行四边形 18"/>
              <p:cNvSpPr/>
              <p:nvPr/>
            </p:nvSpPr>
            <p:spPr>
              <a:xfrm>
                <a:off x="5433713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9" name="矩形 19"/>
              <p:cNvSpPr/>
              <p:nvPr/>
            </p:nvSpPr>
            <p:spPr>
              <a:xfrm>
                <a:off x="5607604" y="6185539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保护自己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8588922" y="579656"/>
              <a:ext cx="1332000" cy="369330"/>
              <a:chOff x="7071354" y="6154763"/>
              <a:chExt cx="1332000" cy="369330"/>
            </a:xfrm>
          </p:grpSpPr>
          <p:sp>
            <p:nvSpPr>
              <p:cNvPr id="46" name="平行四边形 21"/>
              <p:cNvSpPr/>
              <p:nvPr/>
            </p:nvSpPr>
            <p:spPr>
              <a:xfrm>
                <a:off x="7071354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7" name="矩形 22"/>
              <p:cNvSpPr/>
              <p:nvPr/>
            </p:nvSpPr>
            <p:spPr>
              <a:xfrm>
                <a:off x="7337223" y="6176114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戴口罩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10175763" y="579656"/>
              <a:ext cx="1332000" cy="369330"/>
              <a:chOff x="8708995" y="6154763"/>
              <a:chExt cx="1332000" cy="369330"/>
            </a:xfrm>
          </p:grpSpPr>
          <p:sp>
            <p:nvSpPr>
              <p:cNvPr id="44" name="平行四边形 24"/>
              <p:cNvSpPr/>
              <p:nvPr/>
            </p:nvSpPr>
            <p:spPr>
              <a:xfrm>
                <a:off x="8708995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5" name="矩形 25"/>
              <p:cNvSpPr/>
              <p:nvPr/>
            </p:nvSpPr>
            <p:spPr>
              <a:xfrm>
                <a:off x="8975426" y="6176112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勤洗手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8" t="9191" r="6770" b="4029"/>
          <a:stretch>
            <a:fillRect/>
          </a:stretch>
        </p:blipFill>
        <p:spPr>
          <a:xfrm>
            <a:off x="6286880" y="2085474"/>
            <a:ext cx="4604084" cy="4192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split orient="vert"/>
      </p:transition>
    </mc:Choice>
    <mc:Fallback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4B4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任意多边形: 形状 46"/>
          <p:cNvSpPr/>
          <p:nvPr/>
        </p:nvSpPr>
        <p:spPr>
          <a:xfrm>
            <a:off x="10277830" y="4850059"/>
            <a:ext cx="1914170" cy="2042353"/>
          </a:xfrm>
          <a:custGeom>
            <a:avLst/>
            <a:gdLst>
              <a:gd name="connsiteX0" fmla="*/ 1149208 w 1691148"/>
              <a:gd name="connsiteY0" fmla="*/ 0 h 1804396"/>
              <a:gd name="connsiteX1" fmla="*/ 1596532 w 1691148"/>
              <a:gd name="connsiteY1" fmla="*/ 90311 h 1804396"/>
              <a:gd name="connsiteX2" fmla="*/ 1691148 w 1691148"/>
              <a:gd name="connsiteY2" fmla="*/ 141667 h 1804396"/>
              <a:gd name="connsiteX3" fmla="*/ 1691148 w 1691148"/>
              <a:gd name="connsiteY3" fmla="*/ 1804396 h 1804396"/>
              <a:gd name="connsiteX4" fmla="*/ 205730 w 1691148"/>
              <a:gd name="connsiteY4" fmla="*/ 1804396 h 1804396"/>
              <a:gd name="connsiteX5" fmla="*/ 196267 w 1691148"/>
              <a:gd name="connsiteY5" fmla="*/ 1791741 h 1804396"/>
              <a:gd name="connsiteX6" fmla="*/ 0 w 1691148"/>
              <a:gd name="connsiteY6" fmla="*/ 1149208 h 1804396"/>
              <a:gd name="connsiteX7" fmla="*/ 1149208 w 1691148"/>
              <a:gd name="connsiteY7" fmla="*/ 0 h 1804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1148" h="1804396">
                <a:moveTo>
                  <a:pt x="1149208" y="0"/>
                </a:moveTo>
                <a:cubicBezTo>
                  <a:pt x="1307881" y="0"/>
                  <a:pt x="1459042" y="32158"/>
                  <a:pt x="1596532" y="90311"/>
                </a:cubicBezTo>
                <a:lnTo>
                  <a:pt x="1691148" y="141667"/>
                </a:lnTo>
                <a:lnTo>
                  <a:pt x="1691148" y="1804396"/>
                </a:lnTo>
                <a:lnTo>
                  <a:pt x="205730" y="1804396"/>
                </a:lnTo>
                <a:lnTo>
                  <a:pt x="196267" y="1791741"/>
                </a:lnTo>
                <a:cubicBezTo>
                  <a:pt x="72354" y="1608327"/>
                  <a:pt x="0" y="1387217"/>
                  <a:pt x="0" y="1149208"/>
                </a:cubicBezTo>
                <a:cubicBezTo>
                  <a:pt x="0" y="514518"/>
                  <a:pt x="514518" y="0"/>
                  <a:pt x="1149208" y="0"/>
                </a:cubicBezTo>
                <a:close/>
              </a:path>
            </a:pathLst>
          </a:custGeom>
          <a:solidFill>
            <a:srgbClr val="E6E6E6"/>
          </a:solidFill>
          <a:ln>
            <a:noFill/>
          </a:ln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任意多边形: 形状 32"/>
          <p:cNvSpPr/>
          <p:nvPr/>
        </p:nvSpPr>
        <p:spPr>
          <a:xfrm>
            <a:off x="0" y="4762298"/>
            <a:ext cx="8048777" cy="2095716"/>
          </a:xfrm>
          <a:custGeom>
            <a:avLst/>
            <a:gdLst>
              <a:gd name="connsiteX0" fmla="*/ 0 w 8048777"/>
              <a:gd name="connsiteY0" fmla="*/ 0 h 1295025"/>
              <a:gd name="connsiteX1" fmla="*/ 62293 w 8048777"/>
              <a:gd name="connsiteY1" fmla="*/ 11652 h 1295025"/>
              <a:gd name="connsiteX2" fmla="*/ 3250656 w 8048777"/>
              <a:gd name="connsiteY2" fmla="*/ 822173 h 1295025"/>
              <a:gd name="connsiteX3" fmla="*/ 7787464 w 8048777"/>
              <a:gd name="connsiteY3" fmla="*/ 1163640 h 1295025"/>
              <a:gd name="connsiteX4" fmla="*/ 8048777 w 8048777"/>
              <a:gd name="connsiteY4" fmla="*/ 1295025 h 1295025"/>
              <a:gd name="connsiteX5" fmla="*/ 0 w 8048777"/>
              <a:gd name="connsiteY5" fmla="*/ 1295025 h 1295025"/>
              <a:gd name="connsiteX0-1" fmla="*/ 0 w 8048777"/>
              <a:gd name="connsiteY0-2" fmla="*/ 0 h 1295025"/>
              <a:gd name="connsiteX1-3" fmla="*/ 62293 w 8048777"/>
              <a:gd name="connsiteY1-4" fmla="*/ 11652 h 1295025"/>
              <a:gd name="connsiteX2-5" fmla="*/ 3132669 w 8048777"/>
              <a:gd name="connsiteY2-6" fmla="*/ 603447 h 1295025"/>
              <a:gd name="connsiteX3-7" fmla="*/ 7787464 w 8048777"/>
              <a:gd name="connsiteY3-8" fmla="*/ 1163640 h 1295025"/>
              <a:gd name="connsiteX4-9" fmla="*/ 8048777 w 8048777"/>
              <a:gd name="connsiteY4-10" fmla="*/ 1295025 h 1295025"/>
              <a:gd name="connsiteX5-11" fmla="*/ 0 w 8048777"/>
              <a:gd name="connsiteY5-12" fmla="*/ 1295025 h 1295025"/>
              <a:gd name="connsiteX6" fmla="*/ 0 w 8048777"/>
              <a:gd name="connsiteY6" fmla="*/ 0 h 12950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" y="connsiteY6"/>
              </a:cxn>
            </a:cxnLst>
            <a:rect l="l" t="t" r="r" b="b"/>
            <a:pathLst>
              <a:path w="8048777" h="1295025">
                <a:moveTo>
                  <a:pt x="0" y="0"/>
                </a:moveTo>
                <a:lnTo>
                  <a:pt x="62293" y="11652"/>
                </a:lnTo>
                <a:cubicBezTo>
                  <a:pt x="1053970" y="227626"/>
                  <a:pt x="1881945" y="889659"/>
                  <a:pt x="3132669" y="603447"/>
                </a:cubicBezTo>
                <a:cubicBezTo>
                  <a:pt x="4655290" y="255016"/>
                  <a:pt x="6318480" y="477218"/>
                  <a:pt x="7787464" y="1163640"/>
                </a:cubicBezTo>
                <a:lnTo>
                  <a:pt x="8048777" y="1295025"/>
                </a:lnTo>
                <a:lnTo>
                  <a:pt x="0" y="1295025"/>
                </a:lnTo>
                <a:lnTo>
                  <a:pt x="0" y="0"/>
                </a:lnTo>
                <a:close/>
              </a:path>
            </a:pathLst>
          </a:custGeom>
          <a:solidFill>
            <a:srgbClr val="4C78C8"/>
          </a:solidFill>
          <a:ln>
            <a:noFill/>
          </a:ln>
          <a:effectLst>
            <a:outerShdw blurRad="508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任意多边形: 形状 43"/>
          <p:cNvSpPr/>
          <p:nvPr/>
        </p:nvSpPr>
        <p:spPr>
          <a:xfrm>
            <a:off x="0" y="4595364"/>
            <a:ext cx="969301" cy="2268907"/>
          </a:xfrm>
          <a:custGeom>
            <a:avLst/>
            <a:gdLst>
              <a:gd name="connsiteX0" fmla="*/ 0 w 969301"/>
              <a:gd name="connsiteY0" fmla="*/ 0 h 2268907"/>
              <a:gd name="connsiteX1" fmla="*/ 105817 w 969301"/>
              <a:gd name="connsiteY1" fmla="*/ 38730 h 2268907"/>
              <a:gd name="connsiteX2" fmla="*/ 969301 w 969301"/>
              <a:gd name="connsiteY2" fmla="*/ 1341425 h 2268907"/>
              <a:gd name="connsiteX3" fmla="*/ 727846 w 969301"/>
              <a:gd name="connsiteY3" fmla="*/ 2131894 h 2268907"/>
              <a:gd name="connsiteX4" fmla="*/ 620191 w 969301"/>
              <a:gd name="connsiteY4" fmla="*/ 2268907 h 2268907"/>
              <a:gd name="connsiteX5" fmla="*/ 144303 w 969301"/>
              <a:gd name="connsiteY5" fmla="*/ 2268907 h 2268907"/>
              <a:gd name="connsiteX6" fmla="*/ 203523 w 969301"/>
              <a:gd name="connsiteY6" fmla="*/ 2231452 h 2268907"/>
              <a:gd name="connsiteX7" fmla="*/ 656369 w 969301"/>
              <a:gd name="connsiteY7" fmla="*/ 1341425 h 2268907"/>
              <a:gd name="connsiteX8" fmla="*/ 80240 w 969301"/>
              <a:gd name="connsiteY8" fmla="*/ 373426 h 2268907"/>
              <a:gd name="connsiteX9" fmla="*/ 0 w 969301"/>
              <a:gd name="connsiteY9" fmla="*/ 334772 h 2268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9301" h="2268907">
                <a:moveTo>
                  <a:pt x="0" y="0"/>
                </a:moveTo>
                <a:lnTo>
                  <a:pt x="105817" y="38730"/>
                </a:lnTo>
                <a:cubicBezTo>
                  <a:pt x="613250" y="253356"/>
                  <a:pt x="969301" y="755810"/>
                  <a:pt x="969301" y="1341425"/>
                </a:cubicBezTo>
                <a:cubicBezTo>
                  <a:pt x="969301" y="1634233"/>
                  <a:pt x="880288" y="1906250"/>
                  <a:pt x="727846" y="2131894"/>
                </a:cubicBezTo>
                <a:lnTo>
                  <a:pt x="620191" y="2268907"/>
                </a:lnTo>
                <a:lnTo>
                  <a:pt x="144303" y="2268907"/>
                </a:lnTo>
                <a:lnTo>
                  <a:pt x="203523" y="2231452"/>
                </a:lnTo>
                <a:cubicBezTo>
                  <a:pt x="478009" y="2031258"/>
                  <a:pt x="656369" y="1707171"/>
                  <a:pt x="656369" y="1341425"/>
                </a:cubicBezTo>
                <a:cubicBezTo>
                  <a:pt x="656369" y="923430"/>
                  <a:pt x="423409" y="559846"/>
                  <a:pt x="80240" y="373426"/>
                </a:cubicBezTo>
                <a:lnTo>
                  <a:pt x="0" y="334772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>
            <a:outerShdw blurRad="50800" dist="38100" dir="189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577099" y="-789011"/>
            <a:ext cx="5290728" cy="2482392"/>
            <a:chOff x="-577099" y="-789011"/>
            <a:chExt cx="5290728" cy="2482392"/>
          </a:xfr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40" name="任意多边形: 形状 39"/>
            <p:cNvSpPr/>
            <p:nvPr/>
          </p:nvSpPr>
          <p:spPr>
            <a:xfrm rot="9494336">
              <a:off x="-577099" y="-789011"/>
              <a:ext cx="5290728" cy="2482392"/>
            </a:xfrm>
            <a:custGeom>
              <a:avLst/>
              <a:gdLst>
                <a:gd name="connsiteX0" fmla="*/ 4445840 w 5099703"/>
                <a:gd name="connsiteY0" fmla="*/ 1831071 h 1831071"/>
                <a:gd name="connsiteX1" fmla="*/ 0 w 5099703"/>
                <a:gd name="connsiteY1" fmla="*/ 56365 h 1831071"/>
                <a:gd name="connsiteX2" fmla="*/ 80119 w 5099703"/>
                <a:gd name="connsiteY2" fmla="*/ 34645 h 1831071"/>
                <a:gd name="connsiteX3" fmla="*/ 3357322 w 5099703"/>
                <a:gd name="connsiteY3" fmla="*/ 234865 h 1831071"/>
                <a:gd name="connsiteX4" fmla="*/ 4995923 w 5099703"/>
                <a:gd name="connsiteY4" fmla="*/ 159782 h 1831071"/>
                <a:gd name="connsiteX5" fmla="*/ 5099703 w 5099703"/>
                <a:gd name="connsiteY5" fmla="*/ 193069 h 1831071"/>
                <a:gd name="connsiteX0-1" fmla="*/ 4369085 w 5022948"/>
                <a:gd name="connsiteY0-2" fmla="*/ 1831071 h 1831071"/>
                <a:gd name="connsiteX1-3" fmla="*/ 91882 w 5022948"/>
                <a:gd name="connsiteY1-4" fmla="*/ 283271 h 1831071"/>
                <a:gd name="connsiteX2-5" fmla="*/ 3364 w 5022948"/>
                <a:gd name="connsiteY2-6" fmla="*/ 34645 h 1831071"/>
                <a:gd name="connsiteX3-7" fmla="*/ 3280567 w 5022948"/>
                <a:gd name="connsiteY3-8" fmla="*/ 234865 h 1831071"/>
                <a:gd name="connsiteX4-9" fmla="*/ 4919168 w 5022948"/>
                <a:gd name="connsiteY4-10" fmla="*/ 159782 h 1831071"/>
                <a:gd name="connsiteX5-11" fmla="*/ 5022948 w 5022948"/>
                <a:gd name="connsiteY5-12" fmla="*/ 193069 h 1831071"/>
                <a:gd name="connsiteX6" fmla="*/ 4369085 w 5022948"/>
                <a:gd name="connsiteY6" fmla="*/ 1831071 h 1831071"/>
                <a:gd name="connsiteX0-13" fmla="*/ 4277203 w 4931066"/>
                <a:gd name="connsiteY0-14" fmla="*/ 1831071 h 1831071"/>
                <a:gd name="connsiteX1-15" fmla="*/ 0 w 4931066"/>
                <a:gd name="connsiteY1-16" fmla="*/ 283271 h 1831071"/>
                <a:gd name="connsiteX2-17" fmla="*/ 587108 w 4931066"/>
                <a:gd name="connsiteY2-18" fmla="*/ 466063 h 1831071"/>
                <a:gd name="connsiteX3-19" fmla="*/ 3188685 w 4931066"/>
                <a:gd name="connsiteY3-20" fmla="*/ 234865 h 1831071"/>
                <a:gd name="connsiteX4-21" fmla="*/ 4827286 w 4931066"/>
                <a:gd name="connsiteY4-22" fmla="*/ 159782 h 1831071"/>
                <a:gd name="connsiteX5-23" fmla="*/ 4931066 w 4931066"/>
                <a:gd name="connsiteY5-24" fmla="*/ 193069 h 1831071"/>
                <a:gd name="connsiteX6-25" fmla="*/ 4277203 w 4931066"/>
                <a:gd name="connsiteY6-26" fmla="*/ 1831071 h 1831071"/>
                <a:gd name="connsiteX0-27" fmla="*/ 3690095 w 4343958"/>
                <a:gd name="connsiteY0-28" fmla="*/ 1831071 h 1831071"/>
                <a:gd name="connsiteX1-29" fmla="*/ 0 w 4343958"/>
                <a:gd name="connsiteY1-30" fmla="*/ 466063 h 1831071"/>
                <a:gd name="connsiteX2-31" fmla="*/ 2601577 w 4343958"/>
                <a:gd name="connsiteY2-32" fmla="*/ 234865 h 1831071"/>
                <a:gd name="connsiteX3-33" fmla="*/ 4240178 w 4343958"/>
                <a:gd name="connsiteY3-34" fmla="*/ 159782 h 1831071"/>
                <a:gd name="connsiteX4-35" fmla="*/ 4343958 w 4343958"/>
                <a:gd name="connsiteY4-36" fmla="*/ 193069 h 1831071"/>
                <a:gd name="connsiteX5-37" fmla="*/ 3690095 w 4343958"/>
                <a:gd name="connsiteY5-38" fmla="*/ 1831071 h 183107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4343958" h="1831071">
                  <a:moveTo>
                    <a:pt x="3690095" y="1831071"/>
                  </a:moveTo>
                  <a:lnTo>
                    <a:pt x="0" y="466063"/>
                  </a:lnTo>
                  <a:cubicBezTo>
                    <a:pt x="1092401" y="221349"/>
                    <a:pt x="1509175" y="946760"/>
                    <a:pt x="2601577" y="234865"/>
                  </a:cubicBezTo>
                  <a:cubicBezTo>
                    <a:pt x="3147777" y="-121083"/>
                    <a:pt x="3693978" y="-9849"/>
                    <a:pt x="4240178" y="159782"/>
                  </a:cubicBezTo>
                  <a:lnTo>
                    <a:pt x="4343958" y="193069"/>
                  </a:lnTo>
                  <a:lnTo>
                    <a:pt x="3690095" y="183107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>
            <a:xfrm rot="9494336">
              <a:off x="-449552" y="-768155"/>
              <a:ext cx="5099703" cy="1831071"/>
            </a:xfrm>
            <a:custGeom>
              <a:avLst/>
              <a:gdLst>
                <a:gd name="connsiteX0" fmla="*/ 4445840 w 5099703"/>
                <a:gd name="connsiteY0" fmla="*/ 1831071 h 1831071"/>
                <a:gd name="connsiteX1" fmla="*/ 0 w 5099703"/>
                <a:gd name="connsiteY1" fmla="*/ 56365 h 1831071"/>
                <a:gd name="connsiteX2" fmla="*/ 80119 w 5099703"/>
                <a:gd name="connsiteY2" fmla="*/ 34645 h 1831071"/>
                <a:gd name="connsiteX3" fmla="*/ 3357322 w 5099703"/>
                <a:gd name="connsiteY3" fmla="*/ 234865 h 1831071"/>
                <a:gd name="connsiteX4" fmla="*/ 4995923 w 5099703"/>
                <a:gd name="connsiteY4" fmla="*/ 159782 h 1831071"/>
                <a:gd name="connsiteX5" fmla="*/ 5099703 w 5099703"/>
                <a:gd name="connsiteY5" fmla="*/ 193069 h 183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99703" h="1831071">
                  <a:moveTo>
                    <a:pt x="4445840" y="1831071"/>
                  </a:moveTo>
                  <a:lnTo>
                    <a:pt x="0" y="56365"/>
                  </a:lnTo>
                  <a:lnTo>
                    <a:pt x="80119" y="34645"/>
                  </a:lnTo>
                  <a:cubicBezTo>
                    <a:pt x="1172520" y="-210069"/>
                    <a:pt x="2264920" y="946760"/>
                    <a:pt x="3357322" y="234865"/>
                  </a:cubicBezTo>
                  <a:cubicBezTo>
                    <a:pt x="3903522" y="-121083"/>
                    <a:pt x="4449723" y="-9849"/>
                    <a:pt x="4995923" y="159782"/>
                  </a:cubicBezTo>
                  <a:lnTo>
                    <a:pt x="5099703" y="193069"/>
                  </a:lnTo>
                  <a:close/>
                </a:path>
              </a:pathLst>
            </a:custGeom>
            <a:solidFill>
              <a:srgbClr val="4C78C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2" name="任意多边形: 形状 51"/>
          <p:cNvSpPr/>
          <p:nvPr/>
        </p:nvSpPr>
        <p:spPr>
          <a:xfrm rot="1988965">
            <a:off x="9274024" y="-505652"/>
            <a:ext cx="3726339" cy="1885534"/>
          </a:xfrm>
          <a:custGeom>
            <a:avLst/>
            <a:gdLst>
              <a:gd name="connsiteX0" fmla="*/ 0 w 3726339"/>
              <a:gd name="connsiteY0" fmla="*/ 1637558 h 1885534"/>
              <a:gd name="connsiteX1" fmla="*/ 2507280 w 3726339"/>
              <a:gd name="connsiteY1" fmla="*/ 0 h 1885534"/>
              <a:gd name="connsiteX2" fmla="*/ 3726339 w 3726339"/>
              <a:gd name="connsiteY2" fmla="*/ 1866511 h 1885534"/>
              <a:gd name="connsiteX3" fmla="*/ 3622680 w 3726339"/>
              <a:gd name="connsiteY3" fmla="*/ 1883869 h 1885534"/>
              <a:gd name="connsiteX4" fmla="*/ 1935051 w 3726339"/>
              <a:gd name="connsiteY4" fmla="*/ 1726869 h 1885534"/>
              <a:gd name="connsiteX5" fmla="*/ 117605 w 3726339"/>
              <a:gd name="connsiteY5" fmla="*/ 1591607 h 1885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26339" h="1885534">
                <a:moveTo>
                  <a:pt x="0" y="1637558"/>
                </a:moveTo>
                <a:lnTo>
                  <a:pt x="2507280" y="0"/>
                </a:lnTo>
                <a:lnTo>
                  <a:pt x="3726339" y="1866511"/>
                </a:lnTo>
                <a:lnTo>
                  <a:pt x="3622680" y="1883869"/>
                </a:lnTo>
                <a:cubicBezTo>
                  <a:pt x="3060136" y="1922247"/>
                  <a:pt x="2497594" y="1280290"/>
                  <a:pt x="1935051" y="1726869"/>
                </a:cubicBezTo>
                <a:cubicBezTo>
                  <a:pt x="1329235" y="2207799"/>
                  <a:pt x="723420" y="1426287"/>
                  <a:pt x="117605" y="1591607"/>
                </a:cubicBezTo>
                <a:close/>
              </a:path>
            </a:pathLst>
          </a:custGeom>
          <a:solidFill>
            <a:srgbClr val="4C78C8"/>
          </a:solidFill>
          <a:ln>
            <a:noFill/>
          </a:ln>
          <a:effectLst>
            <a:outerShdw blurRad="508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任意多边形: 形状 45"/>
          <p:cNvSpPr/>
          <p:nvPr/>
        </p:nvSpPr>
        <p:spPr>
          <a:xfrm>
            <a:off x="10500852" y="5053604"/>
            <a:ext cx="1691148" cy="1804396"/>
          </a:xfrm>
          <a:custGeom>
            <a:avLst/>
            <a:gdLst>
              <a:gd name="connsiteX0" fmla="*/ 1149208 w 1691148"/>
              <a:gd name="connsiteY0" fmla="*/ 0 h 1804396"/>
              <a:gd name="connsiteX1" fmla="*/ 1596532 w 1691148"/>
              <a:gd name="connsiteY1" fmla="*/ 90311 h 1804396"/>
              <a:gd name="connsiteX2" fmla="*/ 1691148 w 1691148"/>
              <a:gd name="connsiteY2" fmla="*/ 141667 h 1804396"/>
              <a:gd name="connsiteX3" fmla="*/ 1691148 w 1691148"/>
              <a:gd name="connsiteY3" fmla="*/ 1804396 h 1804396"/>
              <a:gd name="connsiteX4" fmla="*/ 205730 w 1691148"/>
              <a:gd name="connsiteY4" fmla="*/ 1804396 h 1804396"/>
              <a:gd name="connsiteX5" fmla="*/ 196267 w 1691148"/>
              <a:gd name="connsiteY5" fmla="*/ 1791741 h 1804396"/>
              <a:gd name="connsiteX6" fmla="*/ 0 w 1691148"/>
              <a:gd name="connsiteY6" fmla="*/ 1149208 h 1804396"/>
              <a:gd name="connsiteX7" fmla="*/ 1149208 w 1691148"/>
              <a:gd name="connsiteY7" fmla="*/ 0 h 1804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1148" h="1804396">
                <a:moveTo>
                  <a:pt x="1149208" y="0"/>
                </a:moveTo>
                <a:cubicBezTo>
                  <a:pt x="1307881" y="0"/>
                  <a:pt x="1459042" y="32158"/>
                  <a:pt x="1596532" y="90311"/>
                </a:cubicBezTo>
                <a:lnTo>
                  <a:pt x="1691148" y="141667"/>
                </a:lnTo>
                <a:lnTo>
                  <a:pt x="1691148" y="1804396"/>
                </a:lnTo>
                <a:lnTo>
                  <a:pt x="205730" y="1804396"/>
                </a:lnTo>
                <a:lnTo>
                  <a:pt x="196267" y="1791741"/>
                </a:lnTo>
                <a:cubicBezTo>
                  <a:pt x="72354" y="1608327"/>
                  <a:pt x="0" y="1387217"/>
                  <a:pt x="0" y="1149208"/>
                </a:cubicBezTo>
                <a:cubicBezTo>
                  <a:pt x="0" y="514518"/>
                  <a:pt x="514518" y="0"/>
                  <a:pt x="1149208" y="0"/>
                </a:cubicBezTo>
                <a:close/>
              </a:path>
            </a:pathLst>
          </a:custGeom>
          <a:solidFill>
            <a:srgbClr val="4C78C8"/>
          </a:solidFill>
          <a:ln>
            <a:noFill/>
          </a:ln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7782" r="10484" b="9171"/>
          <a:stretch>
            <a:fillRect/>
          </a:stretch>
        </p:blipFill>
        <p:spPr>
          <a:xfrm>
            <a:off x="282874" y="279817"/>
            <a:ext cx="11707741" cy="6134694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10000"/>
              </a:prst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67" y="1544085"/>
            <a:ext cx="5348327" cy="534832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25000"/>
              </a:prstClr>
            </a:outerShdw>
          </a:effectLst>
        </p:spPr>
      </p:pic>
      <p:sp>
        <p:nvSpPr>
          <p:cNvPr id="53" name="矩形 52"/>
          <p:cNvSpPr/>
          <p:nvPr/>
        </p:nvSpPr>
        <p:spPr>
          <a:xfrm>
            <a:off x="4770224" y="2382469"/>
            <a:ext cx="63401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新冠肺炎防控技术方案</a:t>
            </a:r>
            <a:endParaRPr lang="zh-CN" altLang="en-US" sz="4800" dirty="0">
              <a:solidFill>
                <a:schemeClr val="tx1">
                  <a:lumMod val="85000"/>
                  <a:lumOff val="1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4689917" y="1286809"/>
            <a:ext cx="388669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dist"/>
            <a:r>
              <a:rPr lang="zh-CN" altLang="en-US" sz="7000" dirty="0">
                <a:solidFill>
                  <a:srgbClr val="4C78C8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感谢观看</a:t>
            </a:r>
            <a:endParaRPr lang="en-US" altLang="zh-CN" sz="7000" dirty="0">
              <a:solidFill>
                <a:srgbClr val="4C78C8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8624459" y="1957298"/>
            <a:ext cx="21683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ysClr val="windowText" lastClr="0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Corona Virus Disease 2019</a:t>
            </a:r>
            <a:endParaRPr lang="zh-CN" altLang="en-US" sz="1200" b="0" i="0" dirty="0">
              <a:solidFill>
                <a:sysClr val="windowText" lastClr="000000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11183820" y="1222265"/>
            <a:ext cx="400110" cy="4541760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dist"/>
            <a:r>
              <a:rPr lang="zh-CN" altLang="en-US" sz="1400" b="0" i="0" dirty="0">
                <a:solidFill>
                  <a:srgbClr val="333333"/>
                </a:solidFill>
                <a:effectLst/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依法科学精准做好新冠肺炎疫情防控工作</a:t>
            </a:r>
            <a:endParaRPr lang="zh-CN" altLang="en-US" sz="1400" b="0" i="0" dirty="0">
              <a:solidFill>
                <a:srgbClr val="333333"/>
              </a:solidFill>
              <a:effectLst/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4839220" y="4862185"/>
            <a:ext cx="4355861" cy="89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333333"/>
                </a:solidFill>
                <a:latin typeface="思源宋体 ExtraLight" panose="02020200000000000000" pitchFamily="18" charset="-122"/>
                <a:ea typeface="思源宋体 ExtraLight" panose="02020200000000000000" pitchFamily="18" charset="-122"/>
              </a:rPr>
              <a:t>新型冠状病毒肺炎简称“新冠肺炎”</a:t>
            </a:r>
            <a:endParaRPr lang="en-US" altLang="zh-CN" sz="1200" dirty="0">
              <a:solidFill>
                <a:srgbClr val="333333"/>
              </a:solidFill>
              <a:latin typeface="思源宋体 ExtraLight" panose="02020200000000000000" pitchFamily="18" charset="-122"/>
              <a:ea typeface="思源宋体 ExtraLight" panose="02020200000000000000" pitchFamily="18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333333"/>
                </a:solidFill>
                <a:latin typeface="思源宋体 ExtraLight" panose="02020200000000000000" pitchFamily="18" charset="-122"/>
                <a:ea typeface="思源宋体 ExtraLight" panose="02020200000000000000" pitchFamily="18" charset="-122"/>
              </a:rPr>
              <a:t>是指</a:t>
            </a:r>
            <a:r>
              <a:rPr lang="en-US" altLang="zh-CN" sz="1200" dirty="0">
                <a:solidFill>
                  <a:srgbClr val="333333"/>
                </a:solidFill>
                <a:latin typeface="思源宋体 ExtraLight" panose="02020200000000000000" pitchFamily="18" charset="-122"/>
                <a:ea typeface="思源宋体 ExtraLight" panose="02020200000000000000" pitchFamily="18" charset="-122"/>
              </a:rPr>
              <a:t>2019</a:t>
            </a:r>
            <a:r>
              <a:rPr lang="zh-CN" altLang="en-US" sz="1200" dirty="0">
                <a:solidFill>
                  <a:srgbClr val="333333"/>
                </a:solidFill>
                <a:latin typeface="思源宋体 ExtraLight" panose="02020200000000000000" pitchFamily="18" charset="-122"/>
                <a:ea typeface="思源宋体 ExtraLight" panose="02020200000000000000" pitchFamily="18" charset="-122"/>
              </a:rPr>
              <a:t>新型冠状病毒感染导致的肺炎。</a:t>
            </a:r>
            <a:endParaRPr lang="en-US" altLang="zh-CN" sz="1200" dirty="0">
              <a:solidFill>
                <a:srgbClr val="333333"/>
              </a:solidFill>
              <a:latin typeface="思源宋体 ExtraLight" panose="02020200000000000000" pitchFamily="18" charset="-122"/>
              <a:ea typeface="思源宋体 ExtraLight" panose="02020200000000000000" pitchFamily="18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333333"/>
                </a:solidFill>
                <a:latin typeface="思源宋体 ExtraLight" panose="02020200000000000000" pitchFamily="18" charset="-122"/>
                <a:ea typeface="思源宋体 ExtraLight" panose="02020200000000000000" pitchFamily="18" charset="-122"/>
              </a:rPr>
              <a:t>现已证实为</a:t>
            </a:r>
            <a:r>
              <a:rPr lang="en-US" altLang="zh-CN" sz="1200" dirty="0">
                <a:solidFill>
                  <a:srgbClr val="333333"/>
                </a:solidFill>
                <a:latin typeface="思源宋体 ExtraLight" panose="02020200000000000000" pitchFamily="18" charset="-122"/>
                <a:ea typeface="思源宋体 ExtraLight" panose="02020200000000000000" pitchFamily="18" charset="-122"/>
              </a:rPr>
              <a:t>2019</a:t>
            </a:r>
            <a:r>
              <a:rPr lang="zh-CN" altLang="en-US" sz="1200" dirty="0">
                <a:solidFill>
                  <a:srgbClr val="333333"/>
                </a:solidFill>
                <a:latin typeface="思源宋体 ExtraLight" panose="02020200000000000000" pitchFamily="18" charset="-122"/>
                <a:ea typeface="思源宋体 ExtraLight" panose="02020200000000000000" pitchFamily="18" charset="-122"/>
              </a:rPr>
              <a:t>新型冠状病毒感染引起的急性呼吸道传染病</a:t>
            </a:r>
            <a:endParaRPr lang="zh-CN" altLang="en-US" sz="1200" b="0" i="0" dirty="0">
              <a:solidFill>
                <a:srgbClr val="333333"/>
              </a:solidFill>
              <a:effectLst/>
              <a:latin typeface="思源宋体 ExtraLight" panose="02020200000000000000" pitchFamily="18" charset="-122"/>
              <a:ea typeface="思源宋体 ExtraLight" panose="02020200000000000000" pitchFamily="18" charset="-122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4894650" y="3407814"/>
            <a:ext cx="1949851" cy="453728"/>
            <a:chOff x="499332" y="3582947"/>
            <a:chExt cx="1949851" cy="453728"/>
          </a:xfrm>
          <a:solidFill>
            <a:srgbClr val="4C78C8"/>
          </a:solidFill>
        </p:grpSpPr>
        <p:sp>
          <p:nvSpPr>
            <p:cNvPr id="61" name="平行四边形 60"/>
            <p:cNvSpPr/>
            <p:nvPr/>
          </p:nvSpPr>
          <p:spPr>
            <a:xfrm>
              <a:off x="499332" y="3582947"/>
              <a:ext cx="1949851" cy="453728"/>
            </a:xfrm>
            <a:prstGeom prst="roundRect">
              <a:avLst/>
            </a:prstGeom>
            <a:solidFill>
              <a:srgbClr val="84B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877794" y="3640534"/>
              <a:ext cx="1192928" cy="374571"/>
            </a:xfrm>
            <a:prstGeom prst="round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600" spc="300" dirty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积极防护</a:t>
              </a:r>
              <a:endParaRPr lang="zh-CN" altLang="en-US" sz="1600" spc="3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7451769" y="3386644"/>
            <a:ext cx="1949851" cy="453728"/>
            <a:chOff x="499332" y="3582947"/>
            <a:chExt cx="1949851" cy="453728"/>
          </a:xfrm>
          <a:solidFill>
            <a:srgbClr val="4C78C8"/>
          </a:solidFill>
        </p:grpSpPr>
        <p:sp>
          <p:nvSpPr>
            <p:cNvPr id="64" name="平行四边形 63"/>
            <p:cNvSpPr/>
            <p:nvPr/>
          </p:nvSpPr>
          <p:spPr>
            <a:xfrm>
              <a:off x="499332" y="3582947"/>
              <a:ext cx="1949851" cy="453728"/>
            </a:xfrm>
            <a:prstGeom prst="roundRect">
              <a:avLst/>
            </a:prstGeom>
            <a:solidFill>
              <a:srgbClr val="84B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877794" y="3640534"/>
              <a:ext cx="1192928" cy="374571"/>
            </a:xfrm>
            <a:prstGeom prst="round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600" spc="300" dirty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保护自己</a:t>
              </a:r>
              <a:endParaRPr lang="zh-CN" altLang="en-US" sz="1600" spc="3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4894650" y="4093035"/>
            <a:ext cx="1949851" cy="453728"/>
            <a:chOff x="499332" y="3582947"/>
            <a:chExt cx="1949851" cy="453728"/>
          </a:xfrm>
          <a:solidFill>
            <a:srgbClr val="4C78C8"/>
          </a:solidFill>
        </p:grpSpPr>
        <p:sp>
          <p:nvSpPr>
            <p:cNvPr id="67" name="平行四边形 66"/>
            <p:cNvSpPr/>
            <p:nvPr/>
          </p:nvSpPr>
          <p:spPr>
            <a:xfrm>
              <a:off x="499332" y="3582947"/>
              <a:ext cx="1949851" cy="453728"/>
            </a:xfrm>
            <a:prstGeom prst="roundRect">
              <a:avLst/>
            </a:prstGeom>
            <a:solidFill>
              <a:srgbClr val="84B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矩形 67"/>
            <p:cNvSpPr/>
            <p:nvPr/>
          </p:nvSpPr>
          <p:spPr>
            <a:xfrm>
              <a:off x="998730" y="3640534"/>
              <a:ext cx="951056" cy="374571"/>
            </a:xfrm>
            <a:prstGeom prst="round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600" spc="300" dirty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戴口罩</a:t>
              </a:r>
              <a:endParaRPr lang="zh-CN" altLang="en-US" sz="1600" spc="3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7451769" y="4071865"/>
            <a:ext cx="1949851" cy="453728"/>
            <a:chOff x="499332" y="3582947"/>
            <a:chExt cx="1949851" cy="453728"/>
          </a:xfrm>
          <a:solidFill>
            <a:srgbClr val="4C78C8"/>
          </a:solidFill>
        </p:grpSpPr>
        <p:sp>
          <p:nvSpPr>
            <p:cNvPr id="70" name="平行四边形 69"/>
            <p:cNvSpPr/>
            <p:nvPr/>
          </p:nvSpPr>
          <p:spPr>
            <a:xfrm>
              <a:off x="499332" y="3582947"/>
              <a:ext cx="1949851" cy="453728"/>
            </a:xfrm>
            <a:prstGeom prst="roundRect">
              <a:avLst/>
            </a:prstGeom>
            <a:solidFill>
              <a:srgbClr val="84B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矩形 70"/>
            <p:cNvSpPr/>
            <p:nvPr/>
          </p:nvSpPr>
          <p:spPr>
            <a:xfrm>
              <a:off x="998730" y="3640534"/>
              <a:ext cx="951056" cy="374571"/>
            </a:xfrm>
            <a:prstGeom prst="round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600" spc="300" dirty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勤洗手</a:t>
              </a:r>
              <a:endParaRPr lang="zh-CN" altLang="en-US" sz="1600" spc="3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pic>
        <p:nvPicPr>
          <p:cNvPr id="2052" name="图片 205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85" b="12519"/>
          <a:stretch>
            <a:fillRect/>
          </a:stretch>
        </p:blipFill>
        <p:spPr>
          <a:xfrm rot="647854">
            <a:off x="9213984" y="4878130"/>
            <a:ext cx="1866461" cy="1284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>
        <p14:prism isContent="1"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29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29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3" presetClass="entr" presetSubtype="3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3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3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3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179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179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56" grpId="0"/>
      <p:bldP spid="5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649918" y="460205"/>
            <a:ext cx="10857845" cy="540000"/>
            <a:chOff x="649918" y="460205"/>
            <a:chExt cx="10857845" cy="540000"/>
          </a:xfrm>
        </p:grpSpPr>
        <p:sp>
          <p:nvSpPr>
            <p:cNvPr id="9" name="矩形 8"/>
            <p:cNvSpPr/>
            <p:nvPr/>
          </p:nvSpPr>
          <p:spPr>
            <a:xfrm>
              <a:off x="1335238" y="503315"/>
              <a:ext cx="26111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中小学校开学前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649918" y="460205"/>
              <a:ext cx="540000" cy="540000"/>
              <a:chOff x="537029" y="646160"/>
              <a:chExt cx="681843" cy="540000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537029" y="646160"/>
                <a:ext cx="681843" cy="540000"/>
              </a:xfrm>
              <a:prstGeom prst="ellipse">
                <a:avLst/>
              </a:prstGeom>
              <a:solidFill>
                <a:srgbClr val="4C78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537029" y="669938"/>
                <a:ext cx="654178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一</a:t>
                </a:r>
                <a:endParaRPr lang="zh-CN" altLang="en-US" sz="2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5415240" y="579656"/>
              <a:ext cx="1332000" cy="369330"/>
              <a:chOff x="3796072" y="6154763"/>
              <a:chExt cx="1332000" cy="369330"/>
            </a:xfrm>
          </p:grpSpPr>
          <p:sp>
            <p:nvSpPr>
              <p:cNvPr id="16" name="平行四边形 15"/>
              <p:cNvSpPr/>
              <p:nvPr/>
            </p:nvSpPr>
            <p:spPr>
              <a:xfrm>
                <a:off x="3796072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3963302" y="6176113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积极防护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7002081" y="579656"/>
              <a:ext cx="1332000" cy="371295"/>
              <a:chOff x="5433713" y="6154763"/>
              <a:chExt cx="1332000" cy="371295"/>
            </a:xfrm>
          </p:grpSpPr>
          <p:sp>
            <p:nvSpPr>
              <p:cNvPr id="19" name="平行四边形 18"/>
              <p:cNvSpPr/>
              <p:nvPr/>
            </p:nvSpPr>
            <p:spPr>
              <a:xfrm>
                <a:off x="5433713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5607604" y="6185539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保护自己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8588922" y="579656"/>
              <a:ext cx="1332000" cy="369330"/>
              <a:chOff x="7071354" y="6154763"/>
              <a:chExt cx="1332000" cy="369330"/>
            </a:xfrm>
          </p:grpSpPr>
          <p:sp>
            <p:nvSpPr>
              <p:cNvPr id="22" name="平行四边形 21"/>
              <p:cNvSpPr/>
              <p:nvPr/>
            </p:nvSpPr>
            <p:spPr>
              <a:xfrm>
                <a:off x="7071354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7337223" y="6176114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戴口罩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>
              <a:off x="10175763" y="579656"/>
              <a:ext cx="1332000" cy="369330"/>
              <a:chOff x="8708995" y="6154763"/>
              <a:chExt cx="1332000" cy="369330"/>
            </a:xfrm>
          </p:grpSpPr>
          <p:sp>
            <p:nvSpPr>
              <p:cNvPr id="25" name="平行四边形 24"/>
              <p:cNvSpPr/>
              <p:nvPr/>
            </p:nvSpPr>
            <p:spPr>
              <a:xfrm>
                <a:off x="8708995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8975426" y="6176112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勤洗手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cxnSp>
        <p:nvCxnSpPr>
          <p:cNvPr id="52" name="直接连接符 51"/>
          <p:cNvCxnSpPr/>
          <p:nvPr/>
        </p:nvCxnSpPr>
        <p:spPr>
          <a:xfrm>
            <a:off x="5348157" y="3136685"/>
            <a:ext cx="5148000" cy="0"/>
          </a:xfrm>
          <a:prstGeom prst="line">
            <a:avLst/>
          </a:prstGeom>
          <a:ln w="19050" cap="rnd">
            <a:solidFill>
              <a:srgbClr val="4C78C8"/>
            </a:solidFill>
            <a:prstDash val="dash"/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5175332" y="2510295"/>
            <a:ext cx="54168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学校每日掌握教职员工及学生健康情况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5968248" y="3473116"/>
            <a:ext cx="4061892" cy="2285371"/>
            <a:chOff x="5968248" y="3473116"/>
            <a:chExt cx="4061892" cy="2285371"/>
          </a:xfrm>
        </p:grpSpPr>
        <p:sp>
          <p:nvSpPr>
            <p:cNvPr id="27" name="矩形: 圆角 26"/>
            <p:cNvSpPr/>
            <p:nvPr/>
          </p:nvSpPr>
          <p:spPr>
            <a:xfrm>
              <a:off x="6272462" y="3561347"/>
              <a:ext cx="3453465" cy="2197140"/>
            </a:xfrm>
            <a:prstGeom prst="roundRect">
              <a:avLst>
                <a:gd name="adj" fmla="val 8635"/>
              </a:avLst>
            </a:prstGeom>
            <a:solidFill>
              <a:srgbClr val="84B4E8"/>
            </a:solidFill>
            <a:ln>
              <a:solidFill>
                <a:srgbClr val="4C78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5968248" y="3473116"/>
              <a:ext cx="4061892" cy="21971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实行“日报告”</a:t>
              </a:r>
              <a:endPara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ctr">
                <a:lnSpc>
                  <a:spcPct val="200000"/>
                </a:lnSpc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“零报告”制度</a:t>
              </a:r>
              <a:endPara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ctr">
                <a:lnSpc>
                  <a:spcPct val="200000"/>
                </a:lnSpc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并向主管部门报告</a:t>
              </a:r>
              <a:endPara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0" t="4849" r="20071" b="7992"/>
          <a:stretch>
            <a:fillRect/>
          </a:stretch>
        </p:blipFill>
        <p:spPr>
          <a:xfrm>
            <a:off x="1599800" y="1668379"/>
            <a:ext cx="2843864" cy="42190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2000">
        <p15:prstTrans prst="pageCurlDouble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763" y="2185370"/>
            <a:ext cx="3925079" cy="3925079"/>
          </a:xfrm>
          <a:prstGeom prst="rect">
            <a:avLst/>
          </a:prstGeom>
        </p:spPr>
      </p:pic>
      <p:grpSp>
        <p:nvGrpSpPr>
          <p:cNvPr id="101" name="组合 100"/>
          <p:cNvGrpSpPr/>
          <p:nvPr/>
        </p:nvGrpSpPr>
        <p:grpSpPr>
          <a:xfrm>
            <a:off x="649918" y="460205"/>
            <a:ext cx="10857845" cy="540000"/>
            <a:chOff x="649918" y="460205"/>
            <a:chExt cx="10857845" cy="540000"/>
          </a:xfrm>
        </p:grpSpPr>
        <p:sp>
          <p:nvSpPr>
            <p:cNvPr id="108" name="矩形 107"/>
            <p:cNvSpPr/>
            <p:nvPr/>
          </p:nvSpPr>
          <p:spPr>
            <a:xfrm>
              <a:off x="1335238" y="503315"/>
              <a:ext cx="26111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中小学校开学前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109" name="组合 108"/>
            <p:cNvGrpSpPr/>
            <p:nvPr/>
          </p:nvGrpSpPr>
          <p:grpSpPr>
            <a:xfrm>
              <a:off x="649918" y="460205"/>
              <a:ext cx="540000" cy="540000"/>
              <a:chOff x="537029" y="646160"/>
              <a:chExt cx="681843" cy="540000"/>
            </a:xfrm>
          </p:grpSpPr>
          <p:sp>
            <p:nvSpPr>
              <p:cNvPr id="122" name="椭圆 121"/>
              <p:cNvSpPr/>
              <p:nvPr/>
            </p:nvSpPr>
            <p:spPr>
              <a:xfrm>
                <a:off x="537029" y="646160"/>
                <a:ext cx="681843" cy="540000"/>
              </a:xfrm>
              <a:prstGeom prst="ellipse">
                <a:avLst/>
              </a:prstGeom>
              <a:solidFill>
                <a:srgbClr val="4C78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23" name="矩形 122"/>
              <p:cNvSpPr/>
              <p:nvPr/>
            </p:nvSpPr>
            <p:spPr>
              <a:xfrm>
                <a:off x="537029" y="669938"/>
                <a:ext cx="654178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一</a:t>
                </a:r>
                <a:endParaRPr lang="zh-CN" altLang="en-US" sz="2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110" name="组合 109"/>
            <p:cNvGrpSpPr/>
            <p:nvPr/>
          </p:nvGrpSpPr>
          <p:grpSpPr>
            <a:xfrm>
              <a:off x="5415240" y="579656"/>
              <a:ext cx="1332000" cy="369330"/>
              <a:chOff x="3796072" y="6154763"/>
              <a:chExt cx="1332000" cy="369330"/>
            </a:xfrm>
          </p:grpSpPr>
          <p:sp>
            <p:nvSpPr>
              <p:cNvPr id="120" name="平行四边形 15"/>
              <p:cNvSpPr/>
              <p:nvPr/>
            </p:nvSpPr>
            <p:spPr>
              <a:xfrm>
                <a:off x="3796072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21" name="矩形 16"/>
              <p:cNvSpPr/>
              <p:nvPr/>
            </p:nvSpPr>
            <p:spPr>
              <a:xfrm>
                <a:off x="3963302" y="6176113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积极防护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111" name="组合 110"/>
            <p:cNvGrpSpPr/>
            <p:nvPr/>
          </p:nvGrpSpPr>
          <p:grpSpPr>
            <a:xfrm>
              <a:off x="7002081" y="579656"/>
              <a:ext cx="1332000" cy="371295"/>
              <a:chOff x="5433713" y="6154763"/>
              <a:chExt cx="1332000" cy="371295"/>
            </a:xfrm>
          </p:grpSpPr>
          <p:sp>
            <p:nvSpPr>
              <p:cNvPr id="118" name="平行四边形 18"/>
              <p:cNvSpPr/>
              <p:nvPr/>
            </p:nvSpPr>
            <p:spPr>
              <a:xfrm>
                <a:off x="5433713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19" name="矩形 19"/>
              <p:cNvSpPr/>
              <p:nvPr/>
            </p:nvSpPr>
            <p:spPr>
              <a:xfrm>
                <a:off x="5607604" y="6185539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保护自己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112" name="组合 111"/>
            <p:cNvGrpSpPr/>
            <p:nvPr/>
          </p:nvGrpSpPr>
          <p:grpSpPr>
            <a:xfrm>
              <a:off x="8588922" y="579656"/>
              <a:ext cx="1332000" cy="369330"/>
              <a:chOff x="7071354" y="6154763"/>
              <a:chExt cx="1332000" cy="369330"/>
            </a:xfrm>
          </p:grpSpPr>
          <p:sp>
            <p:nvSpPr>
              <p:cNvPr id="116" name="平行四边形 21"/>
              <p:cNvSpPr/>
              <p:nvPr/>
            </p:nvSpPr>
            <p:spPr>
              <a:xfrm>
                <a:off x="7071354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17" name="矩形 22"/>
              <p:cNvSpPr/>
              <p:nvPr/>
            </p:nvSpPr>
            <p:spPr>
              <a:xfrm>
                <a:off x="7337223" y="6176114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戴口罩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113" name="组合 112"/>
            <p:cNvGrpSpPr/>
            <p:nvPr/>
          </p:nvGrpSpPr>
          <p:grpSpPr>
            <a:xfrm>
              <a:off x="10175763" y="579656"/>
              <a:ext cx="1332000" cy="369330"/>
              <a:chOff x="8708995" y="6154763"/>
              <a:chExt cx="1332000" cy="369330"/>
            </a:xfrm>
          </p:grpSpPr>
          <p:sp>
            <p:nvSpPr>
              <p:cNvPr id="114" name="平行四边形 24"/>
              <p:cNvSpPr/>
              <p:nvPr/>
            </p:nvSpPr>
            <p:spPr>
              <a:xfrm>
                <a:off x="8708995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15" name="矩形 25"/>
              <p:cNvSpPr/>
              <p:nvPr/>
            </p:nvSpPr>
            <p:spPr>
              <a:xfrm>
                <a:off x="8975426" y="6176112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勤洗手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1647158" y="2185370"/>
            <a:ext cx="3925080" cy="1135054"/>
            <a:chOff x="1459832" y="2139307"/>
            <a:chExt cx="3925080" cy="1135054"/>
          </a:xfrm>
        </p:grpSpPr>
        <p:sp>
          <p:nvSpPr>
            <p:cNvPr id="6" name="箭头: 五边形 5"/>
            <p:cNvSpPr/>
            <p:nvPr/>
          </p:nvSpPr>
          <p:spPr>
            <a:xfrm>
              <a:off x="1459832" y="2374231"/>
              <a:ext cx="753979" cy="484632"/>
            </a:xfrm>
            <a:prstGeom prst="homePlate">
              <a:avLst/>
            </a:prstGeom>
            <a:solidFill>
              <a:srgbClr val="84B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4" name="矩形 123"/>
            <p:cNvSpPr/>
            <p:nvPr/>
          </p:nvSpPr>
          <p:spPr>
            <a:xfrm>
              <a:off x="2302525" y="2139307"/>
              <a:ext cx="3082387" cy="1135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>
                <a:lnSpc>
                  <a:spcPct val="150000"/>
                </a:lnSpc>
              </a:pPr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学校对全体教职员工开展防控制度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28" name="组合 127"/>
          <p:cNvGrpSpPr/>
          <p:nvPr/>
        </p:nvGrpSpPr>
        <p:grpSpPr>
          <a:xfrm>
            <a:off x="1627062" y="3612894"/>
            <a:ext cx="3925080" cy="719556"/>
            <a:chOff x="1459832" y="2139307"/>
            <a:chExt cx="3925080" cy="719556"/>
          </a:xfrm>
        </p:grpSpPr>
        <p:sp>
          <p:nvSpPr>
            <p:cNvPr id="129" name="箭头: 五边形 128"/>
            <p:cNvSpPr/>
            <p:nvPr/>
          </p:nvSpPr>
          <p:spPr>
            <a:xfrm>
              <a:off x="1459832" y="2374231"/>
              <a:ext cx="753979" cy="484632"/>
            </a:xfrm>
            <a:prstGeom prst="homePlate">
              <a:avLst/>
            </a:prstGeom>
            <a:solidFill>
              <a:srgbClr val="84B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0" name="矩形 129"/>
            <p:cNvSpPr/>
            <p:nvPr/>
          </p:nvSpPr>
          <p:spPr>
            <a:xfrm>
              <a:off x="2302525" y="2139307"/>
              <a:ext cx="3082387" cy="7195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>
                <a:lnSpc>
                  <a:spcPct val="200000"/>
                </a:lnSpc>
              </a:pPr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开展个人防护与消毒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31" name="组合 130"/>
          <p:cNvGrpSpPr/>
          <p:nvPr/>
        </p:nvGrpSpPr>
        <p:grpSpPr>
          <a:xfrm>
            <a:off x="1647158" y="4805494"/>
            <a:ext cx="3955408" cy="719556"/>
            <a:chOff x="1459832" y="2139307"/>
            <a:chExt cx="3955408" cy="719556"/>
          </a:xfrm>
        </p:grpSpPr>
        <p:sp>
          <p:nvSpPr>
            <p:cNvPr id="132" name="箭头: 五边形 131"/>
            <p:cNvSpPr/>
            <p:nvPr/>
          </p:nvSpPr>
          <p:spPr>
            <a:xfrm>
              <a:off x="1459832" y="2374231"/>
              <a:ext cx="753979" cy="484632"/>
            </a:xfrm>
            <a:prstGeom prst="homePlate">
              <a:avLst/>
            </a:prstGeom>
            <a:solidFill>
              <a:srgbClr val="84B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3" name="矩形 132"/>
            <p:cNvSpPr/>
            <p:nvPr/>
          </p:nvSpPr>
          <p:spPr>
            <a:xfrm>
              <a:off x="2302525" y="2139307"/>
              <a:ext cx="3112715" cy="7195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>
                <a:lnSpc>
                  <a:spcPct val="200000"/>
                </a:lnSpc>
              </a:pPr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开展知识和技能培训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2000">
        <p15:prstTrans prst="pageCurlDouble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6096000" y="2501157"/>
            <a:ext cx="5149947" cy="2196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开学前对学校进行彻底清洁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对物体表面进行预防性消毒处理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教室需要开窗通风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649918" y="460205"/>
            <a:ext cx="10857845" cy="540000"/>
            <a:chOff x="649918" y="460205"/>
            <a:chExt cx="10857845" cy="540000"/>
          </a:xfrm>
        </p:grpSpPr>
        <p:sp>
          <p:nvSpPr>
            <p:cNvPr id="40" name="矩形 39"/>
            <p:cNvSpPr/>
            <p:nvPr/>
          </p:nvSpPr>
          <p:spPr>
            <a:xfrm>
              <a:off x="1335238" y="503315"/>
              <a:ext cx="26111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中小学校开学前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649918" y="460205"/>
              <a:ext cx="540000" cy="540000"/>
              <a:chOff x="537029" y="646160"/>
              <a:chExt cx="681843" cy="540000"/>
            </a:xfrm>
          </p:grpSpPr>
          <p:sp>
            <p:nvSpPr>
              <p:cNvPr id="54" name="椭圆 53"/>
              <p:cNvSpPr/>
              <p:nvPr/>
            </p:nvSpPr>
            <p:spPr>
              <a:xfrm>
                <a:off x="537029" y="646160"/>
                <a:ext cx="681843" cy="540000"/>
              </a:xfrm>
              <a:prstGeom prst="ellipse">
                <a:avLst/>
              </a:prstGeom>
              <a:solidFill>
                <a:srgbClr val="4C78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537029" y="669938"/>
                <a:ext cx="654178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一</a:t>
                </a:r>
                <a:endParaRPr lang="zh-CN" altLang="en-US" sz="2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5415240" y="579656"/>
              <a:ext cx="1332000" cy="369330"/>
              <a:chOff x="3796072" y="6154763"/>
              <a:chExt cx="1332000" cy="369330"/>
            </a:xfrm>
          </p:grpSpPr>
          <p:sp>
            <p:nvSpPr>
              <p:cNvPr id="52" name="平行四边形 15"/>
              <p:cNvSpPr/>
              <p:nvPr/>
            </p:nvSpPr>
            <p:spPr>
              <a:xfrm>
                <a:off x="3796072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3" name="矩形 16"/>
              <p:cNvSpPr/>
              <p:nvPr/>
            </p:nvSpPr>
            <p:spPr>
              <a:xfrm>
                <a:off x="3963302" y="6176113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积极防护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7002081" y="579656"/>
              <a:ext cx="1332000" cy="371295"/>
              <a:chOff x="5433713" y="6154763"/>
              <a:chExt cx="1332000" cy="371295"/>
            </a:xfrm>
          </p:grpSpPr>
          <p:sp>
            <p:nvSpPr>
              <p:cNvPr id="50" name="平行四边形 18"/>
              <p:cNvSpPr/>
              <p:nvPr/>
            </p:nvSpPr>
            <p:spPr>
              <a:xfrm>
                <a:off x="5433713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1" name="矩形 19"/>
              <p:cNvSpPr/>
              <p:nvPr/>
            </p:nvSpPr>
            <p:spPr>
              <a:xfrm>
                <a:off x="5607604" y="6185539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保护自己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8588922" y="579656"/>
              <a:ext cx="1332000" cy="369330"/>
              <a:chOff x="7071354" y="6154763"/>
              <a:chExt cx="1332000" cy="369330"/>
            </a:xfrm>
          </p:grpSpPr>
          <p:sp>
            <p:nvSpPr>
              <p:cNvPr id="48" name="平行四边形 21"/>
              <p:cNvSpPr/>
              <p:nvPr/>
            </p:nvSpPr>
            <p:spPr>
              <a:xfrm>
                <a:off x="7071354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9" name="矩形 22"/>
              <p:cNvSpPr/>
              <p:nvPr/>
            </p:nvSpPr>
            <p:spPr>
              <a:xfrm>
                <a:off x="7337223" y="6176114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戴口罩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10175763" y="579656"/>
              <a:ext cx="1332000" cy="369330"/>
              <a:chOff x="8708995" y="6154763"/>
              <a:chExt cx="1332000" cy="369330"/>
            </a:xfrm>
          </p:grpSpPr>
          <p:sp>
            <p:nvSpPr>
              <p:cNvPr id="46" name="平行四边形 24"/>
              <p:cNvSpPr/>
              <p:nvPr/>
            </p:nvSpPr>
            <p:spPr>
              <a:xfrm>
                <a:off x="8708995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7" name="矩形 25"/>
              <p:cNvSpPr/>
              <p:nvPr/>
            </p:nvSpPr>
            <p:spPr>
              <a:xfrm>
                <a:off x="8975426" y="6176112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勤洗手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238" y="1914051"/>
            <a:ext cx="4109760" cy="4109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2000">
        <p15:prstTrans prst="pageCurlDouble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/>
          <p:cNvGrpSpPr/>
          <p:nvPr/>
        </p:nvGrpSpPr>
        <p:grpSpPr>
          <a:xfrm>
            <a:off x="649918" y="460205"/>
            <a:ext cx="10857845" cy="540000"/>
            <a:chOff x="649918" y="460205"/>
            <a:chExt cx="10857845" cy="540000"/>
          </a:xfrm>
        </p:grpSpPr>
        <p:sp>
          <p:nvSpPr>
            <p:cNvPr id="43" name="矩形 42"/>
            <p:cNvSpPr/>
            <p:nvPr/>
          </p:nvSpPr>
          <p:spPr>
            <a:xfrm>
              <a:off x="1335238" y="503315"/>
              <a:ext cx="26111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中小学校开学前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649918" y="460205"/>
              <a:ext cx="540000" cy="540000"/>
              <a:chOff x="537029" y="646160"/>
              <a:chExt cx="681843" cy="5400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537029" y="646160"/>
                <a:ext cx="681843" cy="540000"/>
              </a:xfrm>
              <a:prstGeom prst="ellipse">
                <a:avLst/>
              </a:prstGeom>
              <a:solidFill>
                <a:srgbClr val="4C78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8" name="矩形 67"/>
              <p:cNvSpPr/>
              <p:nvPr/>
            </p:nvSpPr>
            <p:spPr>
              <a:xfrm>
                <a:off x="537029" y="669938"/>
                <a:ext cx="654178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一</a:t>
                </a:r>
                <a:endParaRPr lang="zh-CN" altLang="en-US" sz="2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55" name="组合 54"/>
            <p:cNvGrpSpPr/>
            <p:nvPr/>
          </p:nvGrpSpPr>
          <p:grpSpPr>
            <a:xfrm>
              <a:off x="5415240" y="579656"/>
              <a:ext cx="1332000" cy="369330"/>
              <a:chOff x="3796072" y="6154763"/>
              <a:chExt cx="1332000" cy="369330"/>
            </a:xfrm>
          </p:grpSpPr>
          <p:sp>
            <p:nvSpPr>
              <p:cNvPr id="65" name="平行四边形 15"/>
              <p:cNvSpPr/>
              <p:nvPr/>
            </p:nvSpPr>
            <p:spPr>
              <a:xfrm>
                <a:off x="3796072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6" name="矩形 16"/>
              <p:cNvSpPr/>
              <p:nvPr/>
            </p:nvSpPr>
            <p:spPr>
              <a:xfrm>
                <a:off x="3963302" y="6176113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积极防护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>
              <a:off x="7002081" y="579656"/>
              <a:ext cx="1332000" cy="371295"/>
              <a:chOff x="5433713" y="6154763"/>
              <a:chExt cx="1332000" cy="371295"/>
            </a:xfrm>
          </p:grpSpPr>
          <p:sp>
            <p:nvSpPr>
              <p:cNvPr id="63" name="平行四边形 18"/>
              <p:cNvSpPr/>
              <p:nvPr/>
            </p:nvSpPr>
            <p:spPr>
              <a:xfrm>
                <a:off x="5433713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4" name="矩形 19"/>
              <p:cNvSpPr/>
              <p:nvPr/>
            </p:nvSpPr>
            <p:spPr>
              <a:xfrm>
                <a:off x="5607604" y="6185539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保护自己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57" name="组合 56"/>
            <p:cNvGrpSpPr/>
            <p:nvPr/>
          </p:nvGrpSpPr>
          <p:grpSpPr>
            <a:xfrm>
              <a:off x="8588922" y="579656"/>
              <a:ext cx="1332000" cy="369330"/>
              <a:chOff x="7071354" y="6154763"/>
              <a:chExt cx="1332000" cy="369330"/>
            </a:xfrm>
          </p:grpSpPr>
          <p:sp>
            <p:nvSpPr>
              <p:cNvPr id="61" name="平行四边形 21"/>
              <p:cNvSpPr/>
              <p:nvPr/>
            </p:nvSpPr>
            <p:spPr>
              <a:xfrm>
                <a:off x="7071354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2" name="矩形 22"/>
              <p:cNvSpPr/>
              <p:nvPr/>
            </p:nvSpPr>
            <p:spPr>
              <a:xfrm>
                <a:off x="7337223" y="6176114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戴口罩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58" name="组合 57"/>
            <p:cNvGrpSpPr/>
            <p:nvPr/>
          </p:nvGrpSpPr>
          <p:grpSpPr>
            <a:xfrm>
              <a:off x="10175763" y="579656"/>
              <a:ext cx="1332000" cy="369330"/>
              <a:chOff x="8708995" y="6154763"/>
              <a:chExt cx="1332000" cy="369330"/>
            </a:xfrm>
          </p:grpSpPr>
          <p:sp>
            <p:nvSpPr>
              <p:cNvPr id="59" name="平行四边形 24"/>
              <p:cNvSpPr/>
              <p:nvPr/>
            </p:nvSpPr>
            <p:spPr>
              <a:xfrm>
                <a:off x="8708995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0" name="矩形 25"/>
              <p:cNvSpPr/>
              <p:nvPr/>
            </p:nvSpPr>
            <p:spPr>
              <a:xfrm>
                <a:off x="8975426" y="6176112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勤洗手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1" b="9469"/>
          <a:stretch>
            <a:fillRect/>
          </a:stretch>
        </p:blipFill>
        <p:spPr>
          <a:xfrm>
            <a:off x="6400802" y="2500505"/>
            <a:ext cx="4650208" cy="3306738"/>
          </a:xfrm>
          <a:prstGeom prst="rect">
            <a:avLst/>
          </a:prstGeom>
        </p:spPr>
      </p:pic>
      <p:grpSp>
        <p:nvGrpSpPr>
          <p:cNvPr id="69" name="组合 68"/>
          <p:cNvGrpSpPr/>
          <p:nvPr/>
        </p:nvGrpSpPr>
        <p:grpSpPr>
          <a:xfrm>
            <a:off x="1459832" y="2265581"/>
            <a:ext cx="4940970" cy="961289"/>
            <a:chOff x="1459832" y="2139307"/>
            <a:chExt cx="4940970" cy="961289"/>
          </a:xfrm>
        </p:grpSpPr>
        <p:sp>
          <p:nvSpPr>
            <p:cNvPr id="70" name="箭头: 五边形 69"/>
            <p:cNvSpPr/>
            <p:nvPr/>
          </p:nvSpPr>
          <p:spPr>
            <a:xfrm>
              <a:off x="1459832" y="2374231"/>
              <a:ext cx="753979" cy="484632"/>
            </a:xfrm>
            <a:prstGeom prst="homePlate">
              <a:avLst/>
            </a:prstGeom>
            <a:solidFill>
              <a:srgbClr val="84B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矩形 70"/>
            <p:cNvSpPr/>
            <p:nvPr/>
          </p:nvSpPr>
          <p:spPr>
            <a:xfrm>
              <a:off x="2302525" y="2139307"/>
              <a:ext cx="4098277" cy="9612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所有外出或外地的教职员工和</a:t>
              </a:r>
              <a:endPara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dist"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学生返回居住地后应当居家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1459832" y="4042654"/>
            <a:ext cx="3955408" cy="658582"/>
            <a:chOff x="1459832" y="2200281"/>
            <a:chExt cx="3955408" cy="658582"/>
          </a:xfrm>
        </p:grpSpPr>
        <p:sp>
          <p:nvSpPr>
            <p:cNvPr id="76" name="箭头: 五边形 75"/>
            <p:cNvSpPr/>
            <p:nvPr/>
          </p:nvSpPr>
          <p:spPr>
            <a:xfrm>
              <a:off x="1459832" y="2374231"/>
              <a:ext cx="753979" cy="484632"/>
            </a:xfrm>
            <a:prstGeom prst="homePlate">
              <a:avLst/>
            </a:prstGeom>
            <a:solidFill>
              <a:srgbClr val="84B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7" name="矩形 76"/>
            <p:cNvSpPr/>
            <p:nvPr/>
          </p:nvSpPr>
          <p:spPr>
            <a:xfrm>
              <a:off x="2302525" y="2200281"/>
              <a:ext cx="3112715" cy="6150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>
                <a:lnSpc>
                  <a:spcPct val="200000"/>
                </a:lnSpc>
              </a:pP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隔离</a:t>
              </a:r>
              <a:r>
                <a:rPr lang="en-US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14</a:t>
              </a: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天后方可返校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2000">
        <p15:prstTrans prst="pageCurlDouble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092116" y="1846732"/>
            <a:ext cx="6448926" cy="2291381"/>
            <a:chOff x="3092116" y="1846732"/>
            <a:chExt cx="6448926" cy="2291381"/>
          </a:xfrm>
        </p:grpSpPr>
        <p:sp>
          <p:nvSpPr>
            <p:cNvPr id="6" name="矩形: 圆角 5"/>
            <p:cNvSpPr/>
            <p:nvPr/>
          </p:nvSpPr>
          <p:spPr>
            <a:xfrm>
              <a:off x="3092116" y="1940973"/>
              <a:ext cx="6448926" cy="2197140"/>
            </a:xfrm>
            <a:prstGeom prst="roundRect">
              <a:avLst/>
            </a:prstGeom>
            <a:solidFill>
              <a:srgbClr val="84B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3454257" y="1846732"/>
              <a:ext cx="5724644" cy="21971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zh-CN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做好</a:t>
              </a:r>
              <a:endPara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ctr">
                <a:lnSpc>
                  <a:spcPct val="200000"/>
                </a:lnSpc>
              </a:pPr>
              <a:r>
                <a:rPr lang="zh-CN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洗手液、手消毒剂、口罩、手套、消毒剂</a:t>
              </a:r>
              <a:endPara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ctr">
                <a:lnSpc>
                  <a:spcPct val="200000"/>
                </a:lnSpc>
              </a:pPr>
              <a:r>
                <a:rPr lang="zh-CN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等防控物资的储备。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49918" y="460205"/>
            <a:ext cx="10857845" cy="540000"/>
            <a:chOff x="649918" y="460205"/>
            <a:chExt cx="10857845" cy="540000"/>
          </a:xfrm>
        </p:grpSpPr>
        <p:sp>
          <p:nvSpPr>
            <p:cNvPr id="37" name="矩形 36"/>
            <p:cNvSpPr/>
            <p:nvPr/>
          </p:nvSpPr>
          <p:spPr>
            <a:xfrm>
              <a:off x="1335238" y="503315"/>
              <a:ext cx="26111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中小学校开学前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649918" y="460205"/>
              <a:ext cx="540000" cy="540000"/>
              <a:chOff x="537029" y="646160"/>
              <a:chExt cx="681843" cy="540000"/>
            </a:xfrm>
          </p:grpSpPr>
          <p:sp>
            <p:nvSpPr>
              <p:cNvPr id="70" name="椭圆 69"/>
              <p:cNvSpPr/>
              <p:nvPr/>
            </p:nvSpPr>
            <p:spPr>
              <a:xfrm>
                <a:off x="537029" y="646160"/>
                <a:ext cx="681843" cy="540000"/>
              </a:xfrm>
              <a:prstGeom prst="ellipse">
                <a:avLst/>
              </a:prstGeom>
              <a:solidFill>
                <a:srgbClr val="4C78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71" name="矩形 70"/>
              <p:cNvSpPr/>
              <p:nvPr/>
            </p:nvSpPr>
            <p:spPr>
              <a:xfrm>
                <a:off x="537029" y="669938"/>
                <a:ext cx="654178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一</a:t>
                </a:r>
                <a:endParaRPr lang="zh-CN" altLang="en-US" sz="2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5415240" y="579656"/>
              <a:ext cx="1332000" cy="369330"/>
              <a:chOff x="3796072" y="6154763"/>
              <a:chExt cx="1332000" cy="369330"/>
            </a:xfrm>
          </p:grpSpPr>
          <p:sp>
            <p:nvSpPr>
              <p:cNvPr id="68" name="平行四边形 15"/>
              <p:cNvSpPr/>
              <p:nvPr/>
            </p:nvSpPr>
            <p:spPr>
              <a:xfrm>
                <a:off x="3796072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9" name="矩形 16"/>
              <p:cNvSpPr/>
              <p:nvPr/>
            </p:nvSpPr>
            <p:spPr>
              <a:xfrm>
                <a:off x="3963302" y="6176113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积极防护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7002081" y="579656"/>
              <a:ext cx="1332000" cy="371295"/>
              <a:chOff x="5433713" y="6154763"/>
              <a:chExt cx="1332000" cy="371295"/>
            </a:xfrm>
          </p:grpSpPr>
          <p:sp>
            <p:nvSpPr>
              <p:cNvPr id="66" name="平行四边形 18"/>
              <p:cNvSpPr/>
              <p:nvPr/>
            </p:nvSpPr>
            <p:spPr>
              <a:xfrm>
                <a:off x="5433713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7" name="矩形 19"/>
              <p:cNvSpPr/>
              <p:nvPr/>
            </p:nvSpPr>
            <p:spPr>
              <a:xfrm>
                <a:off x="5607604" y="6185539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保护自己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8588922" y="579656"/>
              <a:ext cx="1332000" cy="369330"/>
              <a:chOff x="7071354" y="6154763"/>
              <a:chExt cx="1332000" cy="369330"/>
            </a:xfrm>
          </p:grpSpPr>
          <p:sp>
            <p:nvSpPr>
              <p:cNvPr id="64" name="平行四边形 21"/>
              <p:cNvSpPr/>
              <p:nvPr/>
            </p:nvSpPr>
            <p:spPr>
              <a:xfrm>
                <a:off x="7071354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5" name="矩形 22"/>
              <p:cNvSpPr/>
              <p:nvPr/>
            </p:nvSpPr>
            <p:spPr>
              <a:xfrm>
                <a:off x="7337223" y="6176114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戴口罩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>
              <a:off x="10175763" y="579656"/>
              <a:ext cx="1332000" cy="369330"/>
              <a:chOff x="8708995" y="6154763"/>
              <a:chExt cx="1332000" cy="369330"/>
            </a:xfrm>
          </p:grpSpPr>
          <p:sp>
            <p:nvSpPr>
              <p:cNvPr id="62" name="平行四边形 24"/>
              <p:cNvSpPr/>
              <p:nvPr/>
            </p:nvSpPr>
            <p:spPr>
              <a:xfrm>
                <a:off x="8708995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3" name="矩形 25"/>
              <p:cNvSpPr/>
              <p:nvPr/>
            </p:nvSpPr>
            <p:spPr>
              <a:xfrm>
                <a:off x="8975426" y="6176112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勤洗手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0" t="7992" r="10858" b="7798"/>
          <a:stretch>
            <a:fillRect/>
          </a:stretch>
        </p:blipFill>
        <p:spPr>
          <a:xfrm>
            <a:off x="649918" y="3673642"/>
            <a:ext cx="2804339" cy="288757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6" t="14850" r="7294" b="18653"/>
          <a:stretch>
            <a:fillRect/>
          </a:stretch>
        </p:blipFill>
        <p:spPr>
          <a:xfrm>
            <a:off x="8588922" y="3801979"/>
            <a:ext cx="3266194" cy="26148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2000">
        <p15:prstTrans prst="pageCurlDouble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6669828" y="2625413"/>
            <a:ext cx="4881549" cy="2461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设立（临时）隔离室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位置需要相对独立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发现有人员出现发热等症状时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立即进行暂时隔离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649918" y="460205"/>
            <a:ext cx="10857845" cy="540000"/>
            <a:chOff x="649918" y="460205"/>
            <a:chExt cx="10857845" cy="540000"/>
          </a:xfrm>
        </p:grpSpPr>
        <p:sp>
          <p:nvSpPr>
            <p:cNvPr id="46" name="矩形 45"/>
            <p:cNvSpPr/>
            <p:nvPr/>
          </p:nvSpPr>
          <p:spPr>
            <a:xfrm>
              <a:off x="1335238" y="503315"/>
              <a:ext cx="26111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中小学校开学前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52" name="组合 51"/>
            <p:cNvGrpSpPr/>
            <p:nvPr/>
          </p:nvGrpSpPr>
          <p:grpSpPr>
            <a:xfrm>
              <a:off x="649918" y="460205"/>
              <a:ext cx="540000" cy="540000"/>
              <a:chOff x="537029" y="646160"/>
              <a:chExt cx="681843" cy="540000"/>
            </a:xfrm>
          </p:grpSpPr>
          <p:sp>
            <p:nvSpPr>
              <p:cNvPr id="65" name="椭圆 64"/>
              <p:cNvSpPr/>
              <p:nvPr/>
            </p:nvSpPr>
            <p:spPr>
              <a:xfrm>
                <a:off x="537029" y="646160"/>
                <a:ext cx="681843" cy="540000"/>
              </a:xfrm>
              <a:prstGeom prst="ellipse">
                <a:avLst/>
              </a:prstGeom>
              <a:solidFill>
                <a:srgbClr val="4C78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537029" y="669938"/>
                <a:ext cx="654178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一</a:t>
                </a:r>
                <a:endParaRPr lang="zh-CN" altLang="en-US" sz="2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53" name="组合 52"/>
            <p:cNvGrpSpPr/>
            <p:nvPr/>
          </p:nvGrpSpPr>
          <p:grpSpPr>
            <a:xfrm>
              <a:off x="5415240" y="579656"/>
              <a:ext cx="1332000" cy="369330"/>
              <a:chOff x="3796072" y="6154763"/>
              <a:chExt cx="1332000" cy="369330"/>
            </a:xfrm>
          </p:grpSpPr>
          <p:sp>
            <p:nvSpPr>
              <p:cNvPr id="63" name="平行四边形 15"/>
              <p:cNvSpPr/>
              <p:nvPr/>
            </p:nvSpPr>
            <p:spPr>
              <a:xfrm>
                <a:off x="3796072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4" name="矩形 16"/>
              <p:cNvSpPr/>
              <p:nvPr/>
            </p:nvSpPr>
            <p:spPr>
              <a:xfrm>
                <a:off x="3963302" y="6176113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积极防护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54" name="组合 53"/>
            <p:cNvGrpSpPr/>
            <p:nvPr/>
          </p:nvGrpSpPr>
          <p:grpSpPr>
            <a:xfrm>
              <a:off x="7002081" y="579656"/>
              <a:ext cx="1332000" cy="371295"/>
              <a:chOff x="5433713" y="6154763"/>
              <a:chExt cx="1332000" cy="371295"/>
            </a:xfrm>
          </p:grpSpPr>
          <p:sp>
            <p:nvSpPr>
              <p:cNvPr id="61" name="平行四边形 18"/>
              <p:cNvSpPr/>
              <p:nvPr/>
            </p:nvSpPr>
            <p:spPr>
              <a:xfrm>
                <a:off x="5433713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2" name="矩形 19"/>
              <p:cNvSpPr/>
              <p:nvPr/>
            </p:nvSpPr>
            <p:spPr>
              <a:xfrm>
                <a:off x="5607604" y="6185539"/>
                <a:ext cx="1087358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保护自己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55" name="组合 54"/>
            <p:cNvGrpSpPr/>
            <p:nvPr/>
          </p:nvGrpSpPr>
          <p:grpSpPr>
            <a:xfrm>
              <a:off x="8588922" y="579656"/>
              <a:ext cx="1332000" cy="369330"/>
              <a:chOff x="7071354" y="6154763"/>
              <a:chExt cx="1332000" cy="369330"/>
            </a:xfrm>
          </p:grpSpPr>
          <p:sp>
            <p:nvSpPr>
              <p:cNvPr id="59" name="平行四边形 21"/>
              <p:cNvSpPr/>
              <p:nvPr/>
            </p:nvSpPr>
            <p:spPr>
              <a:xfrm>
                <a:off x="7071354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0" name="矩形 22"/>
              <p:cNvSpPr/>
              <p:nvPr/>
            </p:nvSpPr>
            <p:spPr>
              <a:xfrm>
                <a:off x="7337223" y="6176114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戴口罩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>
              <a:off x="10175763" y="579656"/>
              <a:ext cx="1332000" cy="369330"/>
              <a:chOff x="8708995" y="6154763"/>
              <a:chExt cx="1332000" cy="369330"/>
            </a:xfrm>
          </p:grpSpPr>
          <p:sp>
            <p:nvSpPr>
              <p:cNvPr id="57" name="平行四边形 24"/>
              <p:cNvSpPr/>
              <p:nvPr/>
            </p:nvSpPr>
            <p:spPr>
              <a:xfrm>
                <a:off x="8708995" y="6154763"/>
                <a:ext cx="1332000" cy="369330"/>
              </a:xfrm>
              <a:prstGeom prst="roundRect">
                <a:avLst/>
              </a:prstGeom>
              <a:solidFill>
                <a:srgbClr val="84B4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8" name="矩形 25"/>
              <p:cNvSpPr/>
              <p:nvPr/>
            </p:nvSpPr>
            <p:spPr>
              <a:xfrm>
                <a:off x="8975426" y="6176112"/>
                <a:ext cx="871137" cy="340519"/>
              </a:xfrm>
              <a:prstGeom prst="round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勤洗手</a:t>
                </a:r>
                <a:endParaRPr lang="zh-CN" altLang="en-US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18" y="1823639"/>
            <a:ext cx="5782981" cy="43361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2000">
        <p15:prstTrans prst="pageCurlDouble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2496</Words>
  <Application>WPS 演示</Application>
  <PresentationFormat>宽屏</PresentationFormat>
  <Paragraphs>505</Paragraphs>
  <Slides>31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7" baseType="lpstr">
      <vt:lpstr>Arial</vt:lpstr>
      <vt:lpstr>宋体</vt:lpstr>
      <vt:lpstr>Wingdings</vt:lpstr>
      <vt:lpstr>微软雅黑</vt:lpstr>
      <vt:lpstr>思源黑体 CN Bold</vt:lpstr>
      <vt:lpstr>黑体</vt:lpstr>
      <vt:lpstr>思源宋体 Heavy</vt:lpstr>
      <vt:lpstr>思源宋体 ExtraLight</vt:lpstr>
      <vt:lpstr>等线</vt:lpstr>
      <vt:lpstr>Arial Unicode MS</vt:lpstr>
      <vt:lpstr>等线 Light</vt:lpstr>
      <vt:lpstr>仿宋_GB2312</vt:lpstr>
      <vt:lpstr>仿宋</vt:lpstr>
      <vt:lpstr>Times New Roman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swl520</dc:creator>
  <cp:lastModifiedBy>﹉29</cp:lastModifiedBy>
  <cp:revision>133</cp:revision>
  <dcterms:created xsi:type="dcterms:W3CDTF">2020-02-26T05:49:00Z</dcterms:created>
  <dcterms:modified xsi:type="dcterms:W3CDTF">2020-03-31T01:27:43Z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