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gif" ContentType="image/gif"/>
  <Default Extension="mp3" ContentType="audio/mp3"/>
  <Default Extension="avi" ContentType="video/avi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36"/>
  </p:handoutMasterIdLst>
  <p:sldIdLst>
    <p:sldId id="310" r:id="rId3"/>
    <p:sldId id="288" r:id="rId5"/>
    <p:sldId id="301" r:id="rId6"/>
    <p:sldId id="336" r:id="rId7"/>
    <p:sldId id="360" r:id="rId8"/>
    <p:sldId id="268" r:id="rId9"/>
    <p:sldId id="291" r:id="rId10"/>
    <p:sldId id="364" r:id="rId11"/>
    <p:sldId id="363" r:id="rId12"/>
    <p:sldId id="362" r:id="rId13"/>
    <p:sldId id="290" r:id="rId14"/>
    <p:sldId id="260" r:id="rId15"/>
    <p:sldId id="265" r:id="rId16"/>
    <p:sldId id="389" r:id="rId17"/>
    <p:sldId id="429" r:id="rId18"/>
    <p:sldId id="409" r:id="rId19"/>
    <p:sldId id="365" r:id="rId20"/>
    <p:sldId id="478" r:id="rId21"/>
    <p:sldId id="479" r:id="rId22"/>
    <p:sldId id="480" r:id="rId23"/>
    <p:sldId id="481" r:id="rId24"/>
    <p:sldId id="482" r:id="rId25"/>
    <p:sldId id="293" r:id="rId26"/>
    <p:sldId id="431" r:id="rId27"/>
    <p:sldId id="432" r:id="rId28"/>
    <p:sldId id="289" r:id="rId29"/>
    <p:sldId id="433" r:id="rId30"/>
    <p:sldId id="472" r:id="rId31"/>
    <p:sldId id="273" r:id="rId32"/>
    <p:sldId id="296" r:id="rId33"/>
    <p:sldId id="303" r:id="rId34"/>
    <p:sldId id="309" r:id="rId35"/>
  </p:sldIdLst>
  <p:sldSz cx="9144000" cy="5143500" type="screen16x9"/>
  <p:notesSz cx="6858000" cy="9144000"/>
  <p:embeddedFontLst>
    <p:embeddedFont>
      <p:font typeface="汉仪PP体简" panose="00020600040101010101" charset="-122"/>
      <p:regular r:id="rId40"/>
    </p:embeddedFont>
    <p:embeddedFont>
      <p:font typeface="华文行楷" panose="02010800040101010101" charset="-122"/>
      <p:regular r:id="rId41"/>
    </p:embeddedFont>
    <p:embeddedFont>
      <p:font typeface="汉仪丫丫体简" panose="02010600000101010101" charset="-122"/>
      <p:regular r:id="rId42"/>
    </p:embeddedFont>
    <p:embeddedFont>
      <p:font typeface="微软雅黑" panose="020B0503020204020204" charset="-122"/>
      <p:regular r:id="rId43"/>
    </p:embeddedFont>
    <p:embeddedFont>
      <p:font typeface="汉仪霹雳体简" panose="01010104010101010101" charset="-122"/>
      <p:regular r:id="rId44"/>
    </p:embeddedFont>
    <p:embeddedFont>
      <p:font typeface="汉仪细行楷简" panose="02010600000101010101" charset="-122"/>
      <p:regular r:id="rId45"/>
    </p:embeddedFont>
    <p:embeddedFont>
      <p:font typeface="华文新魏" panose="02010800040101010101" pitchFamily="2" charset="-122"/>
      <p:regular r:id="rId46"/>
    </p:embeddedFont>
    <p:embeddedFont>
      <p:font typeface="汉仪瘦金书简" panose="02010600000101010101" charset="-122"/>
      <p:regular r:id="rId47"/>
    </p:embeddedFont>
    <p:embeddedFont>
      <p:font typeface="汉仪娃娃篆简" panose="02010600000101010101" charset="-122"/>
      <p:regular r:id="rId48"/>
    </p:embeddedFont>
    <p:embeddedFont>
      <p:font typeface="汉仪秀英体简" panose="02010600000101010101" charset="-122"/>
      <p:regular r:id="rId49"/>
    </p:embeddedFont>
    <p:embeddedFont>
      <p:font typeface="汉仪舒同体简" panose="02010600000101010101" charset="-122"/>
      <p:regular r:id="rId50"/>
    </p:embeddedFont>
    <p:embeddedFont>
      <p:font typeface="汉仪琥珀体简" panose="02010600000101010101" charset="-122"/>
      <p:regular r:id="rId51"/>
    </p:embeddedFont>
    <p:embeddedFont>
      <p:font typeface="汉仪雪峰体简" panose="02010600000101010101" charset="-122"/>
      <p:regular r:id="rId52"/>
    </p:embeddedFont>
    <p:embeddedFont>
      <p:font typeface="汉仪程行简" panose="00020600040101010101" charset="-122"/>
      <p:regular r:id="rId53"/>
    </p:embeddedFont>
    <p:embeddedFont>
      <p:font typeface="楷体" panose="02010609060101010101" pitchFamily="49" charset="-122"/>
      <p:regular r:id="rId54"/>
    </p:embeddedFont>
    <p:embeddedFont>
      <p:font typeface="Calibri" panose="020F0502020204030204" charset="0"/>
      <p:regular r:id="rId55"/>
      <p:bold r:id="rId56"/>
      <p:italic r:id="rId57"/>
      <p:boldItalic r:id="rId58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36258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72580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08839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45161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1814195" algn="l" defTabSz="72517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176780" algn="l" defTabSz="72517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2540000" algn="l" defTabSz="72517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2902585" algn="l" defTabSz="72517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BFA"/>
    <a:srgbClr val="F9FBF8"/>
    <a:srgbClr val="FFFFFF"/>
    <a:srgbClr val="FFFFC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73" autoAdjust="0"/>
    <p:restoredTop sz="92279" autoAdjust="0"/>
  </p:normalViewPr>
  <p:slideViewPr>
    <p:cSldViewPr>
      <p:cViewPr varScale="1">
        <p:scale>
          <a:sx n="136" d="100"/>
          <a:sy n="136" d="100"/>
        </p:scale>
        <p:origin x="-894" y="-78"/>
      </p:cViewPr>
      <p:guideLst>
        <p:guide orient="horz" pos="1522"/>
        <p:guide pos="275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705"/>
        <p:guide pos="206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8" Type="http://schemas.openxmlformats.org/officeDocument/2006/relationships/font" Target="fonts/font19.fntdata"/><Relationship Id="rId57" Type="http://schemas.openxmlformats.org/officeDocument/2006/relationships/font" Target="fonts/font18.fntdata"/><Relationship Id="rId56" Type="http://schemas.openxmlformats.org/officeDocument/2006/relationships/font" Target="fonts/font17.fntdata"/><Relationship Id="rId55" Type="http://schemas.openxmlformats.org/officeDocument/2006/relationships/font" Target="fonts/font16.fntdata"/><Relationship Id="rId54" Type="http://schemas.openxmlformats.org/officeDocument/2006/relationships/font" Target="fonts/font15.fntdata"/><Relationship Id="rId53" Type="http://schemas.openxmlformats.org/officeDocument/2006/relationships/font" Target="fonts/font14.fntdata"/><Relationship Id="rId52" Type="http://schemas.openxmlformats.org/officeDocument/2006/relationships/font" Target="fonts/font13.fntdata"/><Relationship Id="rId51" Type="http://schemas.openxmlformats.org/officeDocument/2006/relationships/font" Target="fonts/font12.fntdata"/><Relationship Id="rId50" Type="http://schemas.openxmlformats.org/officeDocument/2006/relationships/font" Target="fonts/font11.fntdata"/><Relationship Id="rId5" Type="http://schemas.openxmlformats.org/officeDocument/2006/relationships/slide" Target="slides/slide2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36FEB2A-B06E-4BBA-B4D9-30368F46B164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AB843A5-71BE-4CA3-851C-2DCFF06256F9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362585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725805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08839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451610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1814195" algn="l" defTabSz="7251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6780" algn="l" defTabSz="7251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000" algn="l" defTabSz="7251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2585" algn="l" defTabSz="7251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FD423F-9CB9-416C-B00B-1180858E78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BF1821A-210B-44C3-B172-65B8C23759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6FD423F-9CB9-416C-B00B-1180858E78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BF1821A-210B-44C3-B172-65B8C23759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34EA67-F07D-4C75-B296-D1D72EA1BF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8A9E766-6F0C-4782-BBF6-9B16FC0413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microsoft.com/office/2007/relationships/media" Target="../media/media3.avi"/><Relationship Id="rId7" Type="http://schemas.openxmlformats.org/officeDocument/2006/relationships/video" Target="../media/media3.avi"/><Relationship Id="rId6" Type="http://schemas.openxmlformats.org/officeDocument/2006/relationships/image" Target="../media/image3.jpeg"/><Relationship Id="rId5" Type="http://schemas.microsoft.com/office/2007/relationships/media" Target="../media/media2.avi"/><Relationship Id="rId4" Type="http://schemas.openxmlformats.org/officeDocument/2006/relationships/video" Target="../media/media2.avi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6.GIF"/><Relationship Id="rId10" Type="http://schemas.openxmlformats.org/officeDocument/2006/relationships/image" Target="../media/image5.jpeg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8.jpeg"/><Relationship Id="rId7" Type="http://schemas.openxmlformats.org/officeDocument/2006/relationships/image" Target="../media/image15.jpeg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jpeg"/><Relationship Id="rId8" Type="http://schemas.openxmlformats.org/officeDocument/2006/relationships/hyperlink" Target="170428-&#33457;&#32110;&#65306;&#20026;&#38271;&#32773;&#32493;&#19968;&#31186;%20&#25581;&#31192;&#39321;&#28207;&#22238;&#24402;&#26368;&#33392;&#38590;&#30340;&#19968;&#31186;&#38047;-&#26391;&#35835;&#32773;-&#22269;&#35821;&#27969;&#30021;.qsv" TargetMode="External"/><Relationship Id="rId7" Type="http://schemas.openxmlformats.org/officeDocument/2006/relationships/image" Target="../media/image15.jpeg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2" Type="http://schemas.openxmlformats.org/officeDocument/2006/relationships/notesSlide" Target="../notesSlides/notesSlide16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8.jpeg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0.jpeg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jpeg"/><Relationship Id="rId8" Type="http://schemas.openxmlformats.org/officeDocument/2006/relationships/image" Target="../media/image58.jpe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8.png"/><Relationship Id="rId11" Type="http://schemas.openxmlformats.org/officeDocument/2006/relationships/notesSlide" Target="../notesSlides/notesSlide2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8.png"/><Relationship Id="rId1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hyperlink" Target="1999&#28595;&#38376;&#22238;&#24402;&#20840;&#32426;&#23454;-&#22269;&#35821;&#27969;&#30021;.qsv" TargetMode="External"/><Relationship Id="rId8" Type="http://schemas.openxmlformats.org/officeDocument/2006/relationships/image" Target="../media/image58.jpe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8.png"/><Relationship Id="rId13" Type="http://schemas.openxmlformats.org/officeDocument/2006/relationships/notesSlide" Target="../notesSlides/notesSlide25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59.jpeg"/><Relationship Id="rId10" Type="http://schemas.openxmlformats.org/officeDocument/2006/relationships/image" Target="../media/image62.jpeg"/><Relationship Id="rId1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3.jpeg"/><Relationship Id="rId2" Type="http://schemas.openxmlformats.org/officeDocument/2006/relationships/image" Target="../media/image8.png"/><Relationship Id="rId1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8.png"/><Relationship Id="rId1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6.jpeg"/><Relationship Id="rId1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8.png"/><Relationship Id="rId3" Type="http://schemas.openxmlformats.org/officeDocument/2006/relationships/image" Target="../media/image67.GIF"/><Relationship Id="rId2" Type="http://schemas.openxmlformats.org/officeDocument/2006/relationships/image" Target="../media/image8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GIF"/><Relationship Id="rId1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jpeg"/><Relationship Id="rId2" Type="http://schemas.openxmlformats.org/officeDocument/2006/relationships/image" Target="../media/image17.jpe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image" Target="../media/image24.jpeg"/><Relationship Id="rId7" Type="http://schemas.openxmlformats.org/officeDocument/2006/relationships/image" Target="../media/image23.jpe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NULL" TargetMode="External"/><Relationship Id="rId4" Type="http://schemas.openxmlformats.org/officeDocument/2006/relationships/image" Target="../media/image28.jpe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纯音乐 - 中国古典风音乐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828600" y="2316846"/>
            <a:ext cx="609600" cy="609600"/>
          </a:xfrm>
          <a:prstGeom prst="rect">
            <a:avLst/>
          </a:prstGeom>
        </p:spPr>
      </p:pic>
      <p:pic>
        <p:nvPicPr>
          <p:cNvPr id="8" name="视频开场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视频开场1.avi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Box 162"/>
          <p:cNvSpPr txBox="1">
            <a:spLocks noChangeArrowheads="1"/>
          </p:cNvSpPr>
          <p:nvPr/>
        </p:nvSpPr>
        <p:spPr bwMode="ltGray">
          <a:xfrm>
            <a:off x="958850" y="1558925"/>
            <a:ext cx="7324725" cy="81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16" tIns="40808" rIns="81616" bIns="40808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sz="48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汉仪PP体简" panose="00020600040101010101" charset="-122"/>
                <a:ea typeface="汉仪PP体简" panose="00020600040101010101" charset="-122"/>
              </a:rPr>
              <a:t>港澳喜归来，风浪渐微平</a:t>
            </a:r>
            <a:endParaRPr lang="zh-CN" altLang="en-US" sz="4800" b="1" baseline="0" dirty="0">
              <a:solidFill>
                <a:schemeClr val="tx1">
                  <a:lumMod val="95000"/>
                  <a:lumOff val="5000"/>
                </a:schemeClr>
              </a:solidFill>
              <a:latin typeface="汉仪PP体简" panose="00020600040101010101" charset="-122"/>
              <a:ea typeface="汉仪PP体简" panose="00020600040101010101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9241" y="2651398"/>
            <a:ext cx="71856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第</a:t>
            </a:r>
            <a:r>
              <a:rPr lang="en-US" altLang="zh-CN" sz="44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13</a:t>
            </a:r>
            <a:r>
              <a:rPr lang="zh-CN" altLang="en-US" sz="44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课   香港和澳门回归祖国</a:t>
            </a:r>
            <a:endParaRPr lang="zh-CN" altLang="en-US" sz="44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13" name="Picture 2" descr="C:\Users\Administrator\Desktop\u=938312285,4237938304&amp;fm=23&amp;gp=0.jpg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24128" y="1076182"/>
            <a:ext cx="2016224" cy="70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1"/>
          <p:cNvSpPr txBox="1"/>
          <p:nvPr/>
        </p:nvSpPr>
        <p:spPr>
          <a:xfrm>
            <a:off x="3171" y="4621803"/>
            <a:ext cx="37452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汉仪丫丫体简" panose="02010600000101010101" charset="-122"/>
              </a:rPr>
              <a:t>天津市耀华中学杜慧敏</a:t>
            </a:r>
            <a:endParaRPr lang="zh-CN" altLang="en-US" sz="28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汉仪丫丫体简" panose="0201060000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914400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部编版八年级历史下册            第四单元  民族团结与国家统一</a:t>
            </a:r>
            <a:endParaRPr lang="zh-CN" altLang="en-US" sz="24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1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14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4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 bldLvl="0" animBg="1"/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89" descr="21"/>
          <p:cNvPicPr>
            <a:picLocks noChangeAspect="1" noChangeArrowheads="1"/>
          </p:cNvPicPr>
          <p:nvPr/>
        </p:nvPicPr>
        <p:blipFill>
          <a:blip r:embed="rId1">
            <a:lum contrast="-32000"/>
          </a:blip>
          <a:srcRect/>
          <a:stretch>
            <a:fillRect/>
          </a:stretch>
        </p:blipFill>
        <p:spPr bwMode="auto">
          <a:xfrm>
            <a:off x="584200" y="88900"/>
            <a:ext cx="912939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90"/>
          <p:cNvSpPr>
            <a:spLocks noChangeArrowheads="1"/>
          </p:cNvSpPr>
          <p:nvPr/>
        </p:nvSpPr>
        <p:spPr bwMode="auto">
          <a:xfrm>
            <a:off x="1347470" y="219075"/>
            <a:ext cx="6446520" cy="5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风起浪涌，波澜壮阔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28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一国两制</a:t>
            </a:r>
            <a:endParaRPr kumimoji="1" lang="zh-CN" altLang="en-US" sz="28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丫丫体简" panose="02010600000101010101" charset="-122"/>
              <a:ea typeface="汉仪丫丫体简" panose="02010600000101010101" charset="-122"/>
              <a:cs typeface="汉仪丫丫体简" panose="02010600000101010101" charset="-122"/>
            </a:endParaRPr>
          </a:p>
        </p:txBody>
      </p:sp>
      <p:pic>
        <p:nvPicPr>
          <p:cNvPr id="23" name="Picture 291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023" y="-539679"/>
            <a:ext cx="1931653" cy="147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953" y="33655"/>
            <a:ext cx="109918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贰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67635" y="741680"/>
            <a:ext cx="221996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瘦金书简" panose="02010600000101010101" charset="-122"/>
                <a:ea typeface="汉仪瘦金书简" panose="02010600000101010101" charset="-122"/>
              </a:rPr>
              <a:t>一国两制</a:t>
            </a:r>
            <a:endParaRPr lang="zh-CN" altLang="en-US" sz="40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瘦金书简" panose="02010600000101010101" charset="-122"/>
              <a:ea typeface="汉仪瘦金书简" panose="02010600000101010101" charset="-122"/>
            </a:endParaRPr>
          </a:p>
        </p:txBody>
      </p:sp>
      <p:cxnSp>
        <p:nvCxnSpPr>
          <p:cNvPr id="5" name="曲线连接符 4"/>
          <p:cNvCxnSpPr/>
          <p:nvPr/>
        </p:nvCxnSpPr>
        <p:spPr>
          <a:xfrm rot="10800000" flipV="1">
            <a:off x="1691640" y="1347470"/>
            <a:ext cx="2016760" cy="791845"/>
          </a:xfrm>
          <a:prstGeom prst="curvedConnector3">
            <a:avLst>
              <a:gd name="adj1" fmla="val 49969"/>
            </a:avLst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曲线连接符 5"/>
          <p:cNvCxnSpPr/>
          <p:nvPr/>
        </p:nvCxnSpPr>
        <p:spPr>
          <a:xfrm>
            <a:off x="4211955" y="1348105"/>
            <a:ext cx="1656715" cy="793750"/>
          </a:xfrm>
          <a:prstGeom prst="curvedConnector3">
            <a:avLst>
              <a:gd name="adj1" fmla="val 50019"/>
            </a:avLst>
          </a:prstGeom>
          <a:ln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945515" y="2141855"/>
            <a:ext cx="110109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3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瘦金书简" panose="02010600000101010101" charset="-122"/>
                <a:ea typeface="汉仪瘦金书简" panose="02010600000101010101" charset="-122"/>
              </a:rPr>
              <a:t>一国</a:t>
            </a:r>
            <a:endParaRPr lang="zh-CN" altLang="en-US" sz="36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3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瘦金书简" panose="02010600000101010101" charset="-122"/>
              <a:ea typeface="汉仪瘦金书简" panose="0201060000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06085" y="2070100"/>
            <a:ext cx="110109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3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瘦金书简" panose="02010600000101010101" charset="-122"/>
                <a:ea typeface="汉仪瘦金书简" panose="02010600000101010101" charset="-122"/>
              </a:rPr>
              <a:t>两制</a:t>
            </a:r>
            <a:endParaRPr lang="zh-CN" altLang="en-US" sz="36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3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瘦金书简" panose="02010600000101010101" charset="-122"/>
              <a:ea typeface="汉仪瘦金书简" panose="02010600000101010101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1478915" y="2522220"/>
            <a:ext cx="13335" cy="6267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55893" y="3184525"/>
            <a:ext cx="304101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19050" cmpd="sng">
                  <a:gradFill>
                    <a:gsLst>
                      <a:gs pos="30000">
                        <a:srgbClr val="DBEEC0"/>
                      </a:gs>
                      <a:gs pos="22000">
                        <a:srgbClr val="2F8B93">
                          <a:alpha val="100000"/>
                        </a:srgbClr>
                      </a:gs>
                      <a:gs pos="63000">
                        <a:srgbClr val="3088B5"/>
                      </a:gs>
                      <a:gs pos="81000">
                        <a:srgbClr val="2D8E70"/>
                      </a:gs>
                    </a:gsLst>
                    <a:lin ang="5400000" scaled="1"/>
                  </a:gradFill>
                  <a:prstDash val="solid"/>
                </a:ln>
                <a:blipFill>
                  <a:blip r:embed="rId4">
                    <a:alphaModFix amt="80000"/>
                  </a:blip>
                  <a:tile tx="0" ty="0" sx="82000" sy="72000" flip="none" algn="bl"/>
                </a:blipFill>
                <a:effectLst>
                  <a:glow rad="50800">
                    <a:srgbClr val="C5E499">
                      <a:alpha val="49000"/>
                    </a:srgbClr>
                  </a:glow>
                </a:effectLst>
                <a:latin typeface="汉仪瘦金书简" panose="02010600000101010101" charset="-122"/>
                <a:ea typeface="汉仪瘦金书简" panose="02010600000101010101" charset="-122"/>
              </a:rPr>
              <a:t>中华人民共和国</a:t>
            </a:r>
            <a:endParaRPr lang="zh-CN" altLang="en-US" sz="3200" b="1">
              <a:ln w="19050" cmpd="sng">
                <a:gradFill>
                  <a:gsLst>
                    <a:gs pos="30000">
                      <a:srgbClr val="DBEEC0"/>
                    </a:gs>
                    <a:gs pos="22000">
                      <a:srgbClr val="2F8B93">
                        <a:alpha val="100000"/>
                      </a:srgbClr>
                    </a:gs>
                    <a:gs pos="63000">
                      <a:srgbClr val="3088B5"/>
                    </a:gs>
                    <a:gs pos="81000">
                      <a:srgbClr val="2D8E70"/>
                    </a:gs>
                  </a:gsLst>
                  <a:lin ang="5400000" scaled="1"/>
                </a:gradFill>
                <a:prstDash val="solid"/>
              </a:ln>
              <a:blipFill>
                <a:blip r:embed="rId4">
                  <a:alphaModFix amt="80000"/>
                </a:blip>
                <a:tile tx="0" ty="0" sx="82000" sy="72000" flip="none" algn="bl"/>
              </a:blipFill>
              <a:effectLst>
                <a:glow rad="50800">
                  <a:srgbClr val="C5E499">
                    <a:alpha val="49000"/>
                  </a:srgbClr>
                </a:glow>
              </a:effectLst>
              <a:latin typeface="汉仪瘦金书简" panose="02010600000101010101" charset="-122"/>
              <a:ea typeface="汉仪瘦金书简" panose="02010600000101010101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5148580" y="2547620"/>
            <a:ext cx="819785" cy="673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6273165" y="2538730"/>
            <a:ext cx="891540" cy="6819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6341111" y="3133725"/>
            <a:ext cx="26327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19050" cmpd="sng">
                  <a:gradFill>
                    <a:gsLst>
                      <a:gs pos="30000">
                        <a:srgbClr val="DBEEC0"/>
                      </a:gs>
                      <a:gs pos="22000">
                        <a:srgbClr val="2F8B93">
                          <a:alpha val="100000"/>
                        </a:srgbClr>
                      </a:gs>
                      <a:gs pos="63000">
                        <a:srgbClr val="3088B5"/>
                      </a:gs>
                      <a:gs pos="81000">
                        <a:srgbClr val="2D8E70"/>
                      </a:gs>
                    </a:gsLst>
                    <a:lin ang="5400000" scaled="1"/>
                  </a:gradFill>
                  <a:prstDash val="solid"/>
                </a:ln>
                <a:blipFill>
                  <a:blip r:embed="rId4">
                    <a:alphaModFix amt="80000"/>
                  </a:blip>
                  <a:tile tx="0" ty="0" sx="82000" sy="72000" flip="none" algn="bl"/>
                </a:blipFill>
                <a:effectLst>
                  <a:glow rad="50800">
                    <a:srgbClr val="C5E499">
                      <a:alpha val="49000"/>
                    </a:srgbClr>
                  </a:glow>
                </a:effectLst>
                <a:latin typeface="汉仪瘦金书简" panose="02010600000101010101" charset="-122"/>
                <a:ea typeface="汉仪瘦金书简" panose="02010600000101010101" charset="-122"/>
              </a:rPr>
              <a:t>资本主义制度</a:t>
            </a:r>
            <a:endParaRPr lang="zh-CN" altLang="en-US" sz="3200" b="1">
              <a:ln w="19050" cmpd="sng">
                <a:gradFill>
                  <a:gsLst>
                    <a:gs pos="30000">
                      <a:srgbClr val="DBEEC0"/>
                    </a:gs>
                    <a:gs pos="22000">
                      <a:srgbClr val="2F8B93">
                        <a:alpha val="100000"/>
                      </a:srgbClr>
                    </a:gs>
                    <a:gs pos="63000">
                      <a:srgbClr val="3088B5"/>
                    </a:gs>
                    <a:gs pos="81000">
                      <a:srgbClr val="2D8E70"/>
                    </a:gs>
                  </a:gsLst>
                  <a:lin ang="5400000" scaled="1"/>
                </a:gradFill>
                <a:prstDash val="solid"/>
              </a:ln>
              <a:blipFill>
                <a:blip r:embed="rId4">
                  <a:alphaModFix amt="80000"/>
                </a:blip>
                <a:tile tx="0" ty="0" sx="82000" sy="72000" flip="none" algn="bl"/>
              </a:blipFill>
              <a:effectLst>
                <a:glow rad="50800">
                  <a:srgbClr val="C5E499">
                    <a:alpha val="49000"/>
                  </a:srgbClr>
                </a:glow>
              </a:effectLst>
              <a:latin typeface="汉仪瘦金书简" panose="02010600000101010101" charset="-122"/>
              <a:ea typeface="汉仪瘦金书简" panose="02010600000101010101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708401" y="3133725"/>
            <a:ext cx="26327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19050" cmpd="sng">
                  <a:gradFill>
                    <a:gsLst>
                      <a:gs pos="30000">
                        <a:srgbClr val="DBEEC0"/>
                      </a:gs>
                      <a:gs pos="22000">
                        <a:srgbClr val="2F8B93">
                          <a:alpha val="100000"/>
                        </a:srgbClr>
                      </a:gs>
                      <a:gs pos="63000">
                        <a:srgbClr val="3088B5"/>
                      </a:gs>
                      <a:gs pos="81000">
                        <a:srgbClr val="2D8E70"/>
                      </a:gs>
                    </a:gsLst>
                    <a:lin ang="5400000" scaled="1"/>
                  </a:gradFill>
                  <a:prstDash val="solid"/>
                </a:ln>
                <a:blipFill>
                  <a:blip r:embed="rId4">
                    <a:alphaModFix amt="80000"/>
                  </a:blip>
                  <a:tile tx="0" ty="0" sx="82000" sy="72000" flip="none" algn="bl"/>
                </a:blipFill>
                <a:effectLst>
                  <a:glow rad="50800">
                    <a:srgbClr val="C5E499">
                      <a:alpha val="49000"/>
                    </a:srgbClr>
                  </a:glow>
                </a:effectLst>
                <a:latin typeface="汉仪瘦金书简" panose="02010600000101010101" charset="-122"/>
                <a:ea typeface="汉仪瘦金书简" panose="02010600000101010101" charset="-122"/>
              </a:rPr>
              <a:t>社会主义制度</a:t>
            </a:r>
            <a:endParaRPr lang="zh-CN" altLang="en-US" sz="3200" b="1">
              <a:ln w="19050" cmpd="sng">
                <a:gradFill>
                  <a:gsLst>
                    <a:gs pos="30000">
                      <a:srgbClr val="DBEEC0"/>
                    </a:gs>
                    <a:gs pos="22000">
                      <a:srgbClr val="2F8B93">
                        <a:alpha val="100000"/>
                      </a:srgbClr>
                    </a:gs>
                    <a:gs pos="63000">
                      <a:srgbClr val="3088B5"/>
                    </a:gs>
                    <a:gs pos="81000">
                      <a:srgbClr val="2D8E70"/>
                    </a:gs>
                  </a:gsLst>
                  <a:lin ang="5400000" scaled="1"/>
                </a:gradFill>
                <a:prstDash val="solid"/>
              </a:ln>
              <a:blipFill>
                <a:blip r:embed="rId4">
                  <a:alphaModFix amt="80000"/>
                </a:blip>
                <a:tile tx="0" ty="0" sx="82000" sy="72000" flip="none" algn="bl"/>
              </a:blipFill>
              <a:effectLst>
                <a:glow rad="50800">
                  <a:srgbClr val="C5E499">
                    <a:alpha val="49000"/>
                  </a:srgbClr>
                </a:glow>
              </a:effectLst>
              <a:latin typeface="汉仪瘦金书简" panose="02010600000101010101" charset="-122"/>
              <a:ea typeface="汉仪瘦金书简" panose="02010600000101010101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257040" y="4489450"/>
            <a:ext cx="1203960" cy="706755"/>
          </a:xfrm>
          <a:prstGeom prst="rect">
            <a:avLst/>
          </a:prstGeom>
          <a:solidFill>
            <a:srgbClr val="F9FBF8">
              <a:alpha val="60000"/>
            </a:srgbClr>
          </a:solidFill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/>
            <a:r>
              <a:rPr lang="zh-CN" altLang="en-US" sz="40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</a:rPr>
              <a:t>大陆</a:t>
            </a:r>
            <a:endParaRPr lang="zh-CN" altLang="en-US" sz="4000" b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  <a:latin typeface="汉仪细行楷简" panose="02010600000101010101" charset="-122"/>
              <a:ea typeface="汉仪细行楷简" panose="0201060000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672898" y="4476750"/>
            <a:ext cx="1708785" cy="706755"/>
          </a:xfrm>
          <a:prstGeom prst="rect">
            <a:avLst/>
          </a:prstGeom>
          <a:solidFill>
            <a:srgbClr val="F9FBF8">
              <a:alpha val="60000"/>
            </a:srgbClr>
          </a:solidFill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/>
            <a:r>
              <a:rPr lang="zh-CN" altLang="en-US" sz="40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</a:rPr>
              <a:t>港澳台</a:t>
            </a:r>
            <a:endParaRPr lang="zh-CN" altLang="en-US" sz="4000" b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  <a:latin typeface="汉仪细行楷简" panose="02010600000101010101" charset="-122"/>
              <a:ea typeface="汉仪细行楷简" panose="02010600000101010101" charset="-122"/>
            </a:endParaRPr>
          </a:p>
        </p:txBody>
      </p:sp>
      <p:sp>
        <p:nvSpPr>
          <p:cNvPr id="19" name="下箭头 18"/>
          <p:cNvSpPr/>
          <p:nvPr/>
        </p:nvSpPr>
        <p:spPr>
          <a:xfrm>
            <a:off x="4788535" y="3723640"/>
            <a:ext cx="215900" cy="648335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下箭头 19"/>
          <p:cNvSpPr/>
          <p:nvPr/>
        </p:nvSpPr>
        <p:spPr>
          <a:xfrm>
            <a:off x="7419975" y="3696335"/>
            <a:ext cx="215900" cy="648335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5855" name="Picture 21" descr="xiangganghuigui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19608" y="716915"/>
            <a:ext cx="2089150" cy="142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145098" y="3728720"/>
            <a:ext cx="303212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（核心和前提）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1" grpId="0"/>
      <p:bldP spid="15" grpId="0"/>
      <p:bldP spid="19" grpId="0" animBg="1"/>
      <p:bldP spid="17" grpId="0" animBg="1"/>
      <p:bldP spid="14" grpId="0"/>
      <p:bldP spid="20" grpId="0" animBg="1"/>
      <p:bldP spid="18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7" descr="C:\Users\Administrator\Desktop\1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42290" y="818515"/>
            <a:ext cx="7884160" cy="4201795"/>
          </a:xfrm>
          <a:prstGeom prst="rect">
            <a:avLst/>
          </a:prstGeom>
          <a:noFill/>
        </p:spPr>
      </p:pic>
      <p:pic>
        <p:nvPicPr>
          <p:cNvPr id="68" name="Picture 11" descr="C:\Users\Administrator\Desktop\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5641" y="2499149"/>
            <a:ext cx="778643" cy="2644351"/>
          </a:xfrm>
          <a:prstGeom prst="rect">
            <a:avLst/>
          </a:prstGeom>
          <a:noFill/>
        </p:spPr>
      </p:pic>
      <p:pic>
        <p:nvPicPr>
          <p:cNvPr id="69" name="Picture 3" descr="C:\Users\Administrator\Desktop\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32815" y="2585541"/>
            <a:ext cx="2329014" cy="255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9" descr="21"/>
          <p:cNvPicPr>
            <a:picLocks noChangeAspect="1" noChangeArrowheads="1"/>
          </p:cNvPicPr>
          <p:nvPr/>
        </p:nvPicPr>
        <p:blipFill>
          <a:blip r:embed="rId4">
            <a:lum contrast="-32000"/>
          </a:blip>
          <a:srcRect/>
          <a:stretch>
            <a:fillRect/>
          </a:stretch>
        </p:blipFill>
        <p:spPr bwMode="auto">
          <a:xfrm>
            <a:off x="584200" y="88900"/>
            <a:ext cx="912939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90"/>
          <p:cNvSpPr>
            <a:spLocks noChangeArrowheads="1"/>
          </p:cNvSpPr>
          <p:nvPr/>
        </p:nvSpPr>
        <p:spPr bwMode="auto">
          <a:xfrm>
            <a:off x="1347470" y="181928"/>
            <a:ext cx="6446520" cy="67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风起浪涌，波澜壮阔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32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一国两制</a:t>
            </a:r>
            <a:endParaRPr kumimoji="1" lang="zh-CN" altLang="en-US" sz="32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丫丫体简" panose="02010600000101010101" charset="-122"/>
              <a:ea typeface="汉仪丫丫体简" panose="02010600000101010101" charset="-122"/>
              <a:cs typeface="汉仪丫丫体简" panose="02010600000101010101" charset="-122"/>
            </a:endParaRPr>
          </a:p>
        </p:txBody>
      </p:sp>
      <p:pic>
        <p:nvPicPr>
          <p:cNvPr id="23" name="Picture 291" descr="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023" y="-539679"/>
            <a:ext cx="1931653" cy="147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953" y="33655"/>
            <a:ext cx="109918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贰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76680" y="972185"/>
            <a:ext cx="7050405" cy="31381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spcBef>
                <a:spcPct val="50000"/>
              </a:spcBef>
            </a:pPr>
            <a:r>
              <a:rPr lang="zh-CN" altLang="en-US" sz="3600" b="1" i="1" dirty="0" smtClean="0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“</a:t>
            </a:r>
            <a:r>
              <a:rPr lang="zh-CN" altLang="en-US" sz="3600" b="1" i="1" dirty="0" smtClean="0">
                <a:solidFill>
                  <a:srgbClr val="C0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和平统一</a:t>
            </a:r>
            <a:r>
              <a:rPr lang="zh-CN" altLang="en-US" sz="3600" b="1" i="1" dirty="0" smtClean="0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、</a:t>
            </a:r>
            <a:r>
              <a:rPr lang="zh-CN" altLang="en-US" sz="3600" b="1" i="1" dirty="0" smtClean="0">
                <a:solidFill>
                  <a:srgbClr val="C0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一国两制</a:t>
            </a:r>
            <a:r>
              <a:rPr lang="zh-CN" altLang="en-US" sz="3600" b="1" i="1" dirty="0" smtClean="0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”是完成祖</a:t>
            </a:r>
            <a:endParaRPr lang="zh-CN" altLang="en-US" sz="3600" b="1" i="1" dirty="0" smtClean="0"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  <a:sym typeface="+mn-ea"/>
            </a:endParaRPr>
          </a:p>
          <a:p>
            <a:pPr algn="l">
              <a:spcBef>
                <a:spcPct val="50000"/>
              </a:spcBef>
            </a:pPr>
            <a:r>
              <a:rPr lang="zh-CN" altLang="en-US" sz="3600" b="1" i="1" dirty="0" smtClean="0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国统一大业的</a:t>
            </a:r>
            <a:r>
              <a:rPr lang="zh-CN" altLang="en-US" sz="3600" b="1" i="1" dirty="0" smtClean="0">
                <a:solidFill>
                  <a:srgbClr val="C0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基本方针</a:t>
            </a:r>
            <a:r>
              <a:rPr lang="zh-CN" altLang="en-US" sz="3600" b="1" i="1" dirty="0" smtClean="0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。</a:t>
            </a:r>
            <a:r>
              <a:rPr lang="zh-CN" altLang="en-US" sz="3600" b="1" i="1">
                <a:solidFill>
                  <a:schemeClr val="tx1"/>
                </a:solidFill>
                <a:latin typeface="汉仪细行楷简" panose="02010600000101010101" charset="-122"/>
                <a:ea typeface="汉仪细行楷简" panose="02010600000101010101" charset="-122"/>
                <a:sym typeface="+mn-ea"/>
              </a:rPr>
              <a:t>为实现祖</a:t>
            </a:r>
            <a:endParaRPr lang="zh-CN" altLang="en-US" sz="3600" b="1" i="1">
              <a:solidFill>
                <a:schemeClr val="tx1"/>
              </a:solidFill>
              <a:latin typeface="汉仪细行楷简" panose="02010600000101010101" charset="-122"/>
              <a:ea typeface="汉仪细行楷简" panose="02010600000101010101" charset="-122"/>
              <a:sym typeface="+mn-ea"/>
            </a:endParaRPr>
          </a:p>
          <a:p>
            <a:pPr algn="l">
              <a:spcBef>
                <a:spcPct val="50000"/>
              </a:spcBef>
            </a:pPr>
            <a:r>
              <a:rPr lang="zh-CN" altLang="en-US" sz="3600" b="1" i="1">
                <a:solidFill>
                  <a:schemeClr val="tx1"/>
                </a:solidFill>
                <a:latin typeface="汉仪细行楷简" panose="02010600000101010101" charset="-122"/>
                <a:ea typeface="汉仪细行楷简" panose="02010600000101010101" charset="-122"/>
                <a:sym typeface="+mn-ea"/>
              </a:rPr>
              <a:t>国统一大业指明了前景，为香港和</a:t>
            </a:r>
            <a:endParaRPr lang="zh-CN" altLang="en-US" sz="3600" b="1" i="1">
              <a:solidFill>
                <a:schemeClr val="tx1"/>
              </a:solidFill>
              <a:latin typeface="汉仪细行楷简" panose="02010600000101010101" charset="-122"/>
              <a:ea typeface="汉仪细行楷简" panose="02010600000101010101" charset="-122"/>
              <a:sym typeface="+mn-ea"/>
            </a:endParaRPr>
          </a:p>
          <a:p>
            <a:pPr algn="l">
              <a:spcBef>
                <a:spcPct val="50000"/>
              </a:spcBef>
            </a:pPr>
            <a:r>
              <a:rPr lang="zh-CN" altLang="en-US" sz="3600" b="1" i="1">
                <a:solidFill>
                  <a:schemeClr val="tx1"/>
                </a:solidFill>
                <a:latin typeface="汉仪细行楷简" panose="02010600000101010101" charset="-122"/>
                <a:ea typeface="汉仪细行楷简" panose="02010600000101010101" charset="-122"/>
                <a:sym typeface="+mn-ea"/>
              </a:rPr>
              <a:t>澳门回归开辟了途径。</a:t>
            </a:r>
            <a:endParaRPr lang="zh-CN" altLang="en-US" sz="3600" b="1" i="1">
              <a:solidFill>
                <a:schemeClr val="tx1"/>
              </a:solidFill>
              <a:latin typeface="汉仪细行楷简" panose="02010600000101010101" charset="-122"/>
              <a:ea typeface="汉仪细行楷简" panose="0201060000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2" descr="21"/>
          <p:cNvPicPr>
            <a:picLocks noChangeAspect="1" noChangeArrowheads="1"/>
          </p:cNvPicPr>
          <p:nvPr/>
        </p:nvPicPr>
        <p:blipFill>
          <a:blip r:embed="rId1">
            <a:lum contrast="-32000"/>
          </a:blip>
          <a:srcRect/>
          <a:stretch>
            <a:fillRect/>
          </a:stretch>
        </p:blipFill>
        <p:spPr bwMode="auto">
          <a:xfrm>
            <a:off x="584200" y="-110490"/>
            <a:ext cx="9129395" cy="9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93"/>
          <p:cNvSpPr>
            <a:spLocks noChangeArrowheads="1"/>
          </p:cNvSpPr>
          <p:nvPr/>
        </p:nvSpPr>
        <p:spPr bwMode="auto">
          <a:xfrm>
            <a:off x="1347470" y="-18732"/>
            <a:ext cx="6154420" cy="67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风高浪急，波涛暗涌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32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汉仪丫丫体简" panose="02010600000101010101" charset="-122"/>
              </a:rPr>
              <a:t>香港回归</a:t>
            </a:r>
            <a:endParaRPr kumimoji="1" lang="zh-CN" altLang="en-US" sz="32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汉仪丫丫体简" panose="02010600000101010101" charset="-122"/>
            </a:endParaRPr>
          </a:p>
        </p:txBody>
      </p:sp>
      <p:pic>
        <p:nvPicPr>
          <p:cNvPr id="4" name="Picture 294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023" y="-740314"/>
            <a:ext cx="1931653" cy="14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42557" y="-181610"/>
            <a:ext cx="109918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叁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pic>
        <p:nvPicPr>
          <p:cNvPr id="37" name="图片 36" descr="13263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910" y="899160"/>
            <a:ext cx="4377690" cy="3668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爆炸形 2 5"/>
          <p:cNvSpPr/>
          <p:nvPr/>
        </p:nvSpPr>
        <p:spPr>
          <a:xfrm>
            <a:off x="245110" y="586105"/>
            <a:ext cx="2614295" cy="1595755"/>
          </a:xfrm>
          <a:prstGeom prst="irregularSeal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rgbClr val="C00000"/>
                </a:solidFill>
                <a:latin typeface="汉仪细行楷简" panose="02010600000101010101" charset="-122"/>
                <a:ea typeface="汉仪细行楷简" panose="02010600000101010101" charset="-122"/>
              </a:rPr>
              <a:t>钢铁公司</a:t>
            </a:r>
            <a:endParaRPr lang="zh-CN" altLang="en-US" sz="2800" b="1">
              <a:solidFill>
                <a:srgbClr val="C00000"/>
              </a:solidFill>
              <a:latin typeface="汉仪细行楷简" panose="02010600000101010101" charset="-122"/>
              <a:ea typeface="汉仪细行楷简" panose="02010600000101010101" charset="-122"/>
            </a:endParaRPr>
          </a:p>
        </p:txBody>
      </p:sp>
      <p:sp>
        <p:nvSpPr>
          <p:cNvPr id="7" name="爆炸形 2 6"/>
          <p:cNvSpPr/>
          <p:nvPr/>
        </p:nvSpPr>
        <p:spPr>
          <a:xfrm>
            <a:off x="6816090" y="366395"/>
            <a:ext cx="2301240" cy="1951355"/>
          </a:xfrm>
          <a:prstGeom prst="irregularSeal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200" b="1">
                <a:solidFill>
                  <a:srgbClr val="C00000"/>
                </a:solidFill>
                <a:latin typeface="汉仪细行楷简" panose="02010600000101010101" charset="-122"/>
                <a:ea typeface="汉仪细行楷简" panose="02010600000101010101" charset="-122"/>
              </a:rPr>
              <a:t>铁娘子</a:t>
            </a:r>
            <a:endParaRPr lang="zh-CN" altLang="en-US" sz="3200" b="1">
              <a:solidFill>
                <a:srgbClr val="C00000"/>
              </a:solidFill>
              <a:latin typeface="汉仪细行楷简" panose="02010600000101010101" charset="-122"/>
              <a:ea typeface="汉仪细行楷简" panose="0201060000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43823" y="1080770"/>
            <a:ext cx="14039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霹雳体简" panose="01010104010101010101" charset="-122"/>
                <a:ea typeface="汉仪霹雳体简" panose="01010104010101010101" charset="-122"/>
              </a:rPr>
              <a:t>邓小平</a:t>
            </a:r>
            <a:endParaRPr lang="zh-CN" altLang="en-US" sz="32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霹雳体简" panose="01010104010101010101" charset="-122"/>
              <a:ea typeface="汉仪霹雳体简" panose="0101010401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85043" y="1080770"/>
            <a:ext cx="221805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霹雳体简" panose="01010104010101010101" charset="-122"/>
                <a:ea typeface="汉仪霹雳体简" panose="01010104010101010101" charset="-122"/>
              </a:rPr>
              <a:t>撒切尔夫人</a:t>
            </a:r>
            <a:endParaRPr lang="zh-CN" altLang="en-US" sz="32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霹雳体简" panose="01010104010101010101" charset="-122"/>
              <a:ea typeface="汉仪霹雳体简" panose="01010104010101010101" charset="-122"/>
            </a:endParaRPr>
          </a:p>
        </p:txBody>
      </p:sp>
      <p:sp>
        <p:nvSpPr>
          <p:cNvPr id="10" name="椭圆形标注 9"/>
          <p:cNvSpPr/>
          <p:nvPr/>
        </p:nvSpPr>
        <p:spPr>
          <a:xfrm>
            <a:off x="-6350" y="2720340"/>
            <a:ext cx="3068955" cy="2002155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 b="1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现在时机已经成熟了，应该明确肯定，</a:t>
            </a:r>
            <a:r>
              <a:rPr lang="en-US" altLang="zh-CN" sz="2400" b="1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1997</a:t>
            </a:r>
            <a:r>
              <a:rPr lang="zh-CN" altLang="en-US" sz="2400" b="1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年中国将收回香港</a:t>
            </a:r>
            <a:endParaRPr lang="zh-CN" altLang="en-US" sz="2400" b="1"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</a:endParaRPr>
          </a:p>
        </p:txBody>
      </p:sp>
      <p:sp>
        <p:nvSpPr>
          <p:cNvPr id="11" name="椭圆形标注 10"/>
          <p:cNvSpPr/>
          <p:nvPr/>
        </p:nvSpPr>
        <p:spPr>
          <a:xfrm>
            <a:off x="6215380" y="2940685"/>
            <a:ext cx="2893060" cy="1527810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sz="2400" b="1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根据国际公例，</a:t>
            </a:r>
            <a:r>
              <a:rPr lang="en-US" altLang="zh-CN" sz="2400" b="1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1997</a:t>
            </a:r>
            <a:r>
              <a:rPr lang="zh-CN" altLang="en-US" sz="2400" b="1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年中国收回的是新界</a:t>
            </a:r>
            <a:endParaRPr lang="zh-CN" altLang="en-US" sz="2400" b="1"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</a:endParaRPr>
          </a:p>
        </p:txBody>
      </p:sp>
      <p:sp>
        <p:nvSpPr>
          <p:cNvPr id="12" name="椭圆形标注 11"/>
          <p:cNvSpPr/>
          <p:nvPr/>
        </p:nvSpPr>
        <p:spPr>
          <a:xfrm>
            <a:off x="-141605" y="2461260"/>
            <a:ext cx="3804285" cy="2244725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sz="2400" b="1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主权问题不是一个可以讨论的问题。就是说，中国不仅要收回新界，而且包括香港岛、九龙</a:t>
            </a:r>
            <a:endParaRPr lang="zh-CN" sz="2400" b="1"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</a:endParaRPr>
          </a:p>
        </p:txBody>
      </p:sp>
      <p:sp>
        <p:nvSpPr>
          <p:cNvPr id="13" name="椭圆形标注 12"/>
          <p:cNvSpPr/>
          <p:nvPr/>
        </p:nvSpPr>
        <p:spPr>
          <a:xfrm>
            <a:off x="6156960" y="3067685"/>
            <a:ext cx="3078480" cy="1527810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sz="2400" b="1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如果这样，将会导致香港的崩溃</a:t>
            </a:r>
            <a:endParaRPr lang="zh-CN" sz="2400" b="1"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</a:endParaRPr>
          </a:p>
        </p:txBody>
      </p:sp>
      <p:sp>
        <p:nvSpPr>
          <p:cNvPr id="16" name="椭圆形标注 15"/>
          <p:cNvSpPr/>
          <p:nvPr/>
        </p:nvSpPr>
        <p:spPr>
          <a:xfrm>
            <a:off x="5539105" y="2361565"/>
            <a:ext cx="3823335" cy="2129790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kumimoji="1" lang="zh-CN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如果你们同意</a:t>
            </a:r>
            <a:r>
              <a:rPr kumimoji="1" lang="en-US" altLang="zh-C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1997</a:t>
            </a:r>
            <a:r>
              <a:rPr kumimoji="1" lang="zh-CN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年后</a:t>
            </a:r>
            <a:r>
              <a:rPr kumimoji="1"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由我们</a:t>
            </a:r>
            <a:r>
              <a:rPr kumimoji="1" lang="zh-CN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来继续管治香港，</a:t>
            </a:r>
            <a:r>
              <a:rPr kumimoji="1"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我们可以</a:t>
            </a:r>
            <a:r>
              <a:rPr kumimoji="1" lang="zh-CN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考虑你们提出的主权问题</a:t>
            </a:r>
            <a:endParaRPr kumimoji="1" lang="zh-CN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  <a:sym typeface="+mn-ea"/>
            </a:endParaRPr>
          </a:p>
        </p:txBody>
      </p:sp>
      <p:sp>
        <p:nvSpPr>
          <p:cNvPr id="17" name="椭圆形标注 16"/>
          <p:cNvSpPr/>
          <p:nvPr/>
        </p:nvSpPr>
        <p:spPr>
          <a:xfrm>
            <a:off x="-224790" y="2461260"/>
            <a:ext cx="3804285" cy="2244725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kumimoji="1" lang="zh-CN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sym typeface="+mn-ea"/>
              </a:rPr>
              <a:t>我们始终坚持主权问题</a:t>
            </a:r>
            <a:r>
              <a:rPr kumimoji="1"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sym typeface="+mn-ea"/>
              </a:rPr>
              <a:t>不容</a:t>
            </a:r>
            <a:r>
              <a:rPr kumimoji="1" lang="zh-CN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sym typeface="+mn-ea"/>
              </a:rPr>
              <a:t>谈判，主权和治权</a:t>
            </a:r>
            <a:r>
              <a:rPr kumimoji="1"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sym typeface="+mn-ea"/>
              </a:rPr>
              <a:t>不能分离</a:t>
            </a:r>
            <a:r>
              <a:rPr kumimoji="1" lang="zh-CN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sym typeface="+mn-ea"/>
              </a:rPr>
              <a:t>，这是不能动摇的！</a:t>
            </a:r>
            <a:endParaRPr kumimoji="1" lang="zh-CN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  <a:sym typeface="+mn-ea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080385" y="4595495"/>
            <a:ext cx="3844925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p>
            <a:r>
              <a:rPr kumimoji="1" lang="en-US" altLang="zh-CN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  <a:cs typeface="汉仪娃娃篆简" panose="02010600000101010101" charset="-122"/>
              </a:rPr>
              <a:t>1982</a:t>
            </a:r>
            <a:r>
              <a:rPr kumimoji="1" lang="zh-CN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  <a:cs typeface="汉仪娃娃篆简" panose="02010600000101010101" charset="-122"/>
              </a:rPr>
              <a:t>年，中英会谈</a:t>
            </a:r>
            <a:endParaRPr kumimoji="1" lang="zh-CN" altLang="en-US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汉仪娃娃篆简" panose="02010600000101010101" charset="-122"/>
              <a:ea typeface="汉仪娃娃篆简" panose="02010600000101010101" charset="-122"/>
              <a:cs typeface="汉仪娃娃篆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45 0.00093 L 0.56389 0.0009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0" grpId="0" animBg="1"/>
      <p:bldP spid="11" grpId="0" animBg="1"/>
      <p:bldP spid="12" grpId="0" bldLvl="0" animBg="1"/>
      <p:bldP spid="13" grpId="0" bldLvl="0" animBg="1"/>
      <p:bldP spid="16" grpId="0" bldLvl="0" animBg="1"/>
      <p:bldP spid="17" grpId="0" bldLvl="0" animBg="1"/>
      <p:bldP spid="8" grpId="0"/>
      <p:bldP spid="9" grpId="0"/>
      <p:bldP spid="6" grpId="0" animBg="1"/>
      <p:bldP spid="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8" descr="8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32740" y="4035425"/>
            <a:ext cx="8767445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0" descr="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3390" y="2492375"/>
            <a:ext cx="810895" cy="253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3" descr="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2710" y="2990850"/>
            <a:ext cx="810895" cy="186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5" descr="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7280" y="3477260"/>
            <a:ext cx="810895" cy="10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57"/>
          <p:cNvSpPr>
            <a:spLocks noChangeArrowheads="1"/>
          </p:cNvSpPr>
          <p:nvPr/>
        </p:nvSpPr>
        <p:spPr bwMode="auto">
          <a:xfrm>
            <a:off x="971462" y="4543230"/>
            <a:ext cx="1447549" cy="67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16" tIns="40808" rIns="81616" bIns="40808" anchor="ctr">
            <a:spAutoFit/>
          </a:bodyPr>
          <a:lstStyle/>
          <a:p>
            <a:pPr algn="l" defTabSz="815340">
              <a:lnSpc>
                <a:spcPct val="120000"/>
              </a:lnSpc>
            </a:pPr>
            <a:r>
              <a:rPr lang="en-US" altLang="zh-CN" sz="3200" b="1" baseline="0">
                <a:solidFill>
                  <a:srgbClr val="000000"/>
                </a:solidFill>
                <a:latin typeface="汉仪娃娃篆简" panose="02010600000101010101" charset="-122"/>
                <a:ea typeface="汉仪娃娃篆简" panose="02010600000101010101" charset="-122"/>
              </a:rPr>
              <a:t>1982</a:t>
            </a:r>
            <a:endParaRPr lang="en-US" altLang="zh-CN" sz="3200" b="1" baseline="0">
              <a:solidFill>
                <a:srgbClr val="000000"/>
              </a:solidFill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41" name="Rectangle 59"/>
          <p:cNvSpPr>
            <a:spLocks noChangeArrowheads="1"/>
          </p:cNvSpPr>
          <p:nvPr/>
        </p:nvSpPr>
        <p:spPr bwMode="auto">
          <a:xfrm>
            <a:off x="3920587" y="4521012"/>
            <a:ext cx="990428" cy="67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16" tIns="40808" rIns="81616" bIns="40808" anchor="ctr">
            <a:spAutoFit/>
          </a:bodyPr>
          <a:lstStyle/>
          <a:p>
            <a:pPr algn="l" defTabSz="815340">
              <a:lnSpc>
                <a:spcPct val="120000"/>
              </a:lnSpc>
            </a:pPr>
            <a:r>
              <a:rPr lang="en-US" altLang="zh-CN" sz="3200" b="1" baseline="0">
                <a:solidFill>
                  <a:srgbClr val="000000"/>
                </a:solidFill>
                <a:latin typeface="汉仪娃娃篆简" panose="02010600000101010101" charset="-122"/>
                <a:ea typeface="汉仪娃娃篆简" panose="02010600000101010101" charset="-122"/>
              </a:rPr>
              <a:t>1984</a:t>
            </a:r>
            <a:endParaRPr lang="en-US" altLang="zh-CN" sz="3200" b="1" baseline="0">
              <a:solidFill>
                <a:srgbClr val="000000"/>
              </a:solidFill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pic>
        <p:nvPicPr>
          <p:cNvPr id="2" name="Picture 292" descr="21"/>
          <p:cNvPicPr>
            <a:picLocks noChangeAspect="1" noChangeArrowheads="1"/>
          </p:cNvPicPr>
          <p:nvPr/>
        </p:nvPicPr>
        <p:blipFill>
          <a:blip r:embed="rId5">
            <a:lum contrast="-32000"/>
          </a:blip>
          <a:srcRect/>
          <a:stretch>
            <a:fillRect/>
          </a:stretch>
        </p:blipFill>
        <p:spPr bwMode="auto">
          <a:xfrm>
            <a:off x="584200" y="-110490"/>
            <a:ext cx="9129395" cy="9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93"/>
          <p:cNvSpPr>
            <a:spLocks noChangeArrowheads="1"/>
          </p:cNvSpPr>
          <p:nvPr/>
        </p:nvSpPr>
        <p:spPr bwMode="auto">
          <a:xfrm>
            <a:off x="1347470" y="-18732"/>
            <a:ext cx="6154420" cy="67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风高浪急，波涛暗涌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32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香港回归</a:t>
            </a:r>
            <a:endParaRPr kumimoji="1" lang="zh-CN" altLang="en-US" sz="32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丫丫体简" panose="02010600000101010101" charset="-122"/>
              <a:ea typeface="汉仪丫丫体简" panose="02010600000101010101" charset="-122"/>
              <a:cs typeface="汉仪丫丫体简" panose="02010600000101010101" charset="-122"/>
            </a:endParaRPr>
          </a:p>
        </p:txBody>
      </p:sp>
      <p:pic>
        <p:nvPicPr>
          <p:cNvPr id="4" name="Picture 294" descr="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1023" y="-740314"/>
            <a:ext cx="1931653" cy="14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42557" y="-181610"/>
            <a:ext cx="109918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叁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2740" y="2990850"/>
            <a:ext cx="221996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7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中英会谈</a:t>
            </a:r>
            <a:endParaRPr lang="zh-CN" altLang="en-US" sz="40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7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97075" y="2437765"/>
            <a:ext cx="425704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7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《中英联合声明》</a:t>
            </a:r>
            <a:endParaRPr lang="zh-CN" altLang="en-US" sz="40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7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pic>
        <p:nvPicPr>
          <p:cNvPr id="58370" name="图片 124930" descr="中英联合声明签字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2050" y="1132840"/>
            <a:ext cx="3193415" cy="1304925"/>
          </a:xfrm>
          <a:prstGeom prst="rect">
            <a:avLst/>
          </a:prstGeom>
          <a:noFill/>
          <a:ln w="952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</p:pic>
      <p:cxnSp>
        <p:nvCxnSpPr>
          <p:cNvPr id="8" name="曲线连接符 7"/>
          <p:cNvCxnSpPr/>
          <p:nvPr/>
        </p:nvCxnSpPr>
        <p:spPr>
          <a:xfrm rot="16200000">
            <a:off x="5402580" y="1772920"/>
            <a:ext cx="1322070" cy="328295"/>
          </a:xfrm>
          <a:prstGeom prst="curvedConnector3">
            <a:avLst>
              <a:gd name="adj1" fmla="val 4997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波形 8"/>
          <p:cNvSpPr/>
          <p:nvPr/>
        </p:nvSpPr>
        <p:spPr>
          <a:xfrm>
            <a:off x="6340475" y="551180"/>
            <a:ext cx="2674620" cy="1940560"/>
          </a:xfrm>
          <a:prstGeom prst="wav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400">
                <a:solidFill>
                  <a:srgbClr val="FF0000"/>
                </a:solidFill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</a:rPr>
              <a:t>1997</a:t>
            </a:r>
            <a:r>
              <a:rPr lang="zh-CN" altLang="en-US" sz="2400">
                <a:solidFill>
                  <a:srgbClr val="FF0000"/>
                </a:solidFill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</a:rPr>
              <a:t>年</a:t>
            </a:r>
            <a:r>
              <a:rPr lang="en-US" altLang="zh-CN" sz="2400">
                <a:solidFill>
                  <a:srgbClr val="FF0000"/>
                </a:solidFill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</a:rPr>
              <a:t>7</a:t>
            </a:r>
            <a:r>
              <a:rPr lang="zh-CN" altLang="en-US" sz="2400">
                <a:solidFill>
                  <a:srgbClr val="FF0000"/>
                </a:solidFill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</a:rPr>
              <a:t>月</a:t>
            </a:r>
            <a:r>
              <a:rPr lang="en-US" altLang="zh-CN" sz="2400">
                <a:solidFill>
                  <a:srgbClr val="FF0000"/>
                </a:solidFill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</a:rPr>
              <a:t>1</a:t>
            </a:r>
            <a:r>
              <a:rPr lang="zh-CN" altLang="en-US" sz="2400">
                <a:solidFill>
                  <a:srgbClr val="FF0000"/>
                </a:solidFill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</a:rPr>
              <a:t>日对香港恢复行使主权；设立特别行政区</a:t>
            </a:r>
            <a:endParaRPr lang="zh-CN" altLang="en-US" sz="2400">
              <a:solidFill>
                <a:srgbClr val="FF0000"/>
              </a:solidFill>
              <a:latin typeface="汉仪秀英体简" panose="02010600000101010101" charset="-122"/>
              <a:ea typeface="汉仪秀英体简" panose="02010600000101010101" charset="-122"/>
              <a:cs typeface="汉仪秀英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7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2" descr="21"/>
          <p:cNvPicPr>
            <a:picLocks noChangeAspect="1" noChangeArrowheads="1"/>
          </p:cNvPicPr>
          <p:nvPr/>
        </p:nvPicPr>
        <p:blipFill>
          <a:blip r:embed="rId1">
            <a:lum contrast="-32000"/>
          </a:blip>
          <a:srcRect/>
          <a:stretch>
            <a:fillRect/>
          </a:stretch>
        </p:blipFill>
        <p:spPr bwMode="auto">
          <a:xfrm>
            <a:off x="584200" y="-110490"/>
            <a:ext cx="9129395" cy="9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93"/>
          <p:cNvSpPr>
            <a:spLocks noChangeArrowheads="1"/>
          </p:cNvSpPr>
          <p:nvPr/>
        </p:nvSpPr>
        <p:spPr bwMode="auto">
          <a:xfrm>
            <a:off x="1347470" y="-18732"/>
            <a:ext cx="6154420" cy="67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风高浪急，波涛暗涌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32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香港回归</a:t>
            </a:r>
            <a:endParaRPr kumimoji="1" lang="zh-CN" altLang="en-US" sz="32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丫丫体简" panose="02010600000101010101" charset="-122"/>
              <a:ea typeface="汉仪丫丫体简" panose="02010600000101010101" charset="-122"/>
              <a:cs typeface="汉仪丫丫体简" panose="02010600000101010101" charset="-122"/>
            </a:endParaRPr>
          </a:p>
        </p:txBody>
      </p:sp>
      <p:pic>
        <p:nvPicPr>
          <p:cNvPr id="4" name="Picture 294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023" y="-740314"/>
            <a:ext cx="1931653" cy="14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42557" y="-181610"/>
            <a:ext cx="109918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叁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350260" y="2056130"/>
            <a:ext cx="5231130" cy="3143250"/>
          </a:xfrm>
          <a:prstGeom prst="roundRect">
            <a:avLst/>
          </a:prstGeom>
          <a:noFill/>
          <a:ln w="9525" algn="ctr">
            <a:noFill/>
            <a:miter lim="800000"/>
          </a:ln>
        </p:spPr>
        <p:txBody>
          <a:bodyPr wrap="none" anchor="ctr"/>
          <a:p>
            <a:r>
              <a:rPr kumimoji="1" lang="en-US" altLang="zh-CN" sz="2800" dirty="0" smtClean="0">
                <a:latin typeface="汉仪秀英体简" panose="02010600000101010101" charset="-122"/>
                <a:ea typeface="汉仪秀英体简" panose="02010600000101010101" charset="-122"/>
              </a:rPr>
              <a:t>①</a:t>
            </a:r>
            <a:r>
              <a:rPr kumimoji="1" lang="zh-CN" altLang="en-US" sz="2800" dirty="0" smtClean="0">
                <a:latin typeface="汉仪秀英体简" panose="02010600000101010101" charset="-122"/>
                <a:ea typeface="汉仪秀英体简" panose="02010600000101010101" charset="-122"/>
              </a:rPr>
              <a:t>香港</a:t>
            </a:r>
            <a:r>
              <a:rPr kumimoji="1" lang="zh-CN" altLang="en-US" sz="2800" dirty="0">
                <a:latin typeface="汉仪秀英体简" panose="02010600000101010101" charset="-122"/>
                <a:ea typeface="汉仪秀英体简" panose="02010600000101010101" charset="-122"/>
              </a:rPr>
              <a:t>的现行社会、</a:t>
            </a:r>
            <a:r>
              <a:rPr kumimoji="1" lang="zh-CN" altLang="en-US" sz="2800" dirty="0" smtClean="0">
                <a:latin typeface="汉仪秀英体简" panose="02010600000101010101" charset="-122"/>
                <a:ea typeface="汉仪秀英体简" panose="02010600000101010101" charset="-122"/>
              </a:rPr>
              <a:t>经济制度</a:t>
            </a:r>
            <a:r>
              <a:rPr kumimoji="1" lang="zh-CN" altLang="en-US" sz="2800" dirty="0">
                <a:latin typeface="汉仪秀英体简" panose="02010600000101010101" charset="-122"/>
                <a:ea typeface="汉仪秀英体简" panose="02010600000101010101" charset="-122"/>
              </a:rPr>
              <a:t>不变。</a:t>
            </a:r>
            <a:endParaRPr kumimoji="1" lang="zh-CN" altLang="en-US" sz="2800" dirty="0">
              <a:latin typeface="汉仪秀英体简" panose="02010600000101010101" charset="-122"/>
              <a:ea typeface="汉仪秀英体简" panose="02010600000101010101" charset="-122"/>
            </a:endParaRPr>
          </a:p>
          <a:p>
            <a:r>
              <a:rPr kumimoji="1" lang="en-US" altLang="zh-CN" sz="2800" dirty="0" smtClean="0">
                <a:latin typeface="汉仪秀英体简" panose="02010600000101010101" charset="-122"/>
                <a:ea typeface="汉仪秀英体简" panose="02010600000101010101" charset="-122"/>
              </a:rPr>
              <a:t>②</a:t>
            </a:r>
            <a:r>
              <a:rPr kumimoji="1" lang="zh-CN" altLang="en-US" sz="2800" dirty="0" smtClean="0">
                <a:latin typeface="汉仪秀英体简" panose="02010600000101010101" charset="-122"/>
                <a:ea typeface="汉仪秀英体简" panose="02010600000101010101" charset="-122"/>
              </a:rPr>
              <a:t>法律</a:t>
            </a:r>
            <a:r>
              <a:rPr kumimoji="1" lang="zh-CN" altLang="en-US" sz="2800" dirty="0">
                <a:latin typeface="汉仪秀英体简" panose="02010600000101010101" charset="-122"/>
                <a:ea typeface="汉仪秀英体简" panose="02010600000101010101" charset="-122"/>
              </a:rPr>
              <a:t>基本不变。</a:t>
            </a:r>
            <a:endParaRPr kumimoji="1" lang="zh-CN" altLang="en-US" sz="2800" dirty="0">
              <a:latin typeface="汉仪秀英体简" panose="02010600000101010101" charset="-122"/>
              <a:ea typeface="汉仪秀英体简" panose="02010600000101010101" charset="-122"/>
            </a:endParaRPr>
          </a:p>
          <a:p>
            <a:r>
              <a:rPr kumimoji="1" lang="en-US" altLang="zh-CN" sz="2800" dirty="0" smtClean="0">
                <a:latin typeface="汉仪秀英体简" panose="02010600000101010101" charset="-122"/>
                <a:ea typeface="汉仪秀英体简" panose="02010600000101010101" charset="-122"/>
              </a:rPr>
              <a:t>③</a:t>
            </a:r>
            <a:r>
              <a:rPr kumimoji="1" lang="zh-CN" altLang="en-US" sz="2800" dirty="0" smtClean="0">
                <a:latin typeface="汉仪秀英体简" panose="02010600000101010101" charset="-122"/>
                <a:ea typeface="汉仪秀英体简" panose="02010600000101010101" charset="-122"/>
              </a:rPr>
              <a:t>生活方式</a:t>
            </a:r>
            <a:r>
              <a:rPr kumimoji="1" lang="zh-CN" altLang="en-US" sz="2800" dirty="0">
                <a:latin typeface="汉仪秀英体简" panose="02010600000101010101" charset="-122"/>
                <a:ea typeface="汉仪秀英体简" panose="02010600000101010101" charset="-122"/>
              </a:rPr>
              <a:t>不变。</a:t>
            </a:r>
            <a:endParaRPr kumimoji="1" lang="zh-CN" altLang="en-US" sz="2800" dirty="0">
              <a:latin typeface="汉仪秀英体简" panose="02010600000101010101" charset="-122"/>
              <a:ea typeface="汉仪秀英体简" panose="02010600000101010101" charset="-122"/>
            </a:endParaRPr>
          </a:p>
          <a:p>
            <a:r>
              <a:rPr kumimoji="1" lang="en-US" altLang="zh-CN" sz="2800" dirty="0" smtClean="0">
                <a:latin typeface="汉仪秀英体简" panose="02010600000101010101" charset="-122"/>
                <a:ea typeface="汉仪秀英体简" panose="02010600000101010101" charset="-122"/>
              </a:rPr>
              <a:t>④</a:t>
            </a:r>
            <a:r>
              <a:rPr kumimoji="1" lang="zh-CN" altLang="en-US" sz="2800" dirty="0" smtClean="0">
                <a:latin typeface="汉仪秀英体简" panose="02010600000101010101" charset="-122"/>
                <a:ea typeface="汉仪秀英体简" panose="02010600000101010101" charset="-122"/>
              </a:rPr>
              <a:t>香港</a:t>
            </a:r>
            <a:r>
              <a:rPr kumimoji="1" lang="zh-CN" altLang="en-US" sz="2800" dirty="0">
                <a:latin typeface="汉仪秀英体简" panose="02010600000101010101" charset="-122"/>
                <a:ea typeface="汉仪秀英体简" panose="02010600000101010101" charset="-122"/>
              </a:rPr>
              <a:t>自由港地位和</a:t>
            </a:r>
            <a:r>
              <a:rPr kumimoji="1" lang="zh-CN" altLang="en-US" sz="2800" dirty="0" smtClean="0">
                <a:latin typeface="汉仪秀英体简" panose="02010600000101010101" charset="-122"/>
                <a:ea typeface="汉仪秀英体简" panose="02010600000101010101" charset="-122"/>
              </a:rPr>
              <a:t>国际贸易</a:t>
            </a:r>
            <a:r>
              <a:rPr kumimoji="1" lang="zh-CN" altLang="en-US" sz="2800" dirty="0">
                <a:latin typeface="汉仪秀英体简" panose="02010600000101010101" charset="-122"/>
                <a:ea typeface="汉仪秀英体简" panose="02010600000101010101" charset="-122"/>
              </a:rPr>
              <a:t>、</a:t>
            </a:r>
            <a:r>
              <a:rPr kumimoji="1" lang="zh-CN" altLang="en-US" sz="2800" dirty="0" smtClean="0">
                <a:latin typeface="汉仪秀英体简" panose="02010600000101010101" charset="-122"/>
                <a:ea typeface="汉仪秀英体简" panose="02010600000101010101" charset="-122"/>
              </a:rPr>
              <a:t>金</a:t>
            </a:r>
            <a:endParaRPr kumimoji="1" lang="en-US" altLang="zh-CN" sz="2800" dirty="0" smtClean="0">
              <a:latin typeface="汉仪秀英体简" panose="02010600000101010101" charset="-122"/>
              <a:ea typeface="汉仪秀英体简" panose="02010600000101010101" charset="-122"/>
            </a:endParaRPr>
          </a:p>
          <a:p>
            <a:r>
              <a:rPr kumimoji="1" lang="zh-CN" altLang="en-US" sz="2800" dirty="0" smtClean="0">
                <a:latin typeface="汉仪秀英体简" panose="02010600000101010101" charset="-122"/>
                <a:ea typeface="汉仪秀英体简" panose="02010600000101010101" charset="-122"/>
              </a:rPr>
              <a:t>融中心</a:t>
            </a:r>
            <a:r>
              <a:rPr kumimoji="1" lang="zh-CN" altLang="en-US" sz="2800" dirty="0">
                <a:latin typeface="汉仪秀英体简" panose="02010600000101010101" charset="-122"/>
                <a:ea typeface="汉仪秀英体简" panose="02010600000101010101" charset="-122"/>
              </a:rPr>
              <a:t>的地位不变。</a:t>
            </a:r>
            <a:endParaRPr kumimoji="1" lang="zh-CN" altLang="en-US" sz="2800" dirty="0">
              <a:latin typeface="汉仪秀英体简" panose="02010600000101010101" charset="-122"/>
              <a:ea typeface="汉仪秀英体简" panose="02010600000101010101" charset="-122"/>
            </a:endParaRPr>
          </a:p>
          <a:p>
            <a:r>
              <a:rPr kumimoji="1" lang="en-US" altLang="zh-CN" sz="2800" dirty="0" smtClean="0">
                <a:latin typeface="汉仪秀英体简" panose="02010600000101010101" charset="-122"/>
                <a:ea typeface="汉仪秀英体简" panose="02010600000101010101" charset="-122"/>
              </a:rPr>
              <a:t>⑤</a:t>
            </a:r>
            <a:r>
              <a:rPr kumimoji="1" lang="zh-CN" altLang="en-US" sz="2800" dirty="0" smtClean="0">
                <a:latin typeface="汉仪秀英体简" panose="02010600000101010101" charset="-122"/>
                <a:ea typeface="汉仪秀英体简" panose="02010600000101010101" charset="-122"/>
              </a:rPr>
              <a:t>北京</a:t>
            </a:r>
            <a:r>
              <a:rPr kumimoji="1" lang="zh-CN" altLang="en-US" sz="2800" dirty="0">
                <a:latin typeface="汉仪秀英体简" panose="02010600000101010101" charset="-122"/>
                <a:ea typeface="汉仪秀英体简" panose="02010600000101010101" charset="-122"/>
              </a:rPr>
              <a:t>除了派军队外，不</a:t>
            </a:r>
            <a:r>
              <a:rPr kumimoji="1" lang="zh-CN" altLang="en-US" sz="2800" dirty="0" smtClean="0">
                <a:latin typeface="汉仪秀英体简" panose="02010600000101010101" charset="-122"/>
                <a:ea typeface="汉仪秀英体简" panose="02010600000101010101" charset="-122"/>
              </a:rPr>
              <a:t>向香港特</a:t>
            </a:r>
            <a:endParaRPr kumimoji="1" lang="en-US" altLang="zh-CN" sz="2800" dirty="0" smtClean="0">
              <a:latin typeface="汉仪秀英体简" panose="02010600000101010101" charset="-122"/>
              <a:ea typeface="汉仪秀英体简" panose="02010600000101010101" charset="-122"/>
            </a:endParaRPr>
          </a:p>
          <a:p>
            <a:r>
              <a:rPr kumimoji="1" lang="zh-CN" altLang="en-US" sz="2800" dirty="0" smtClean="0">
                <a:latin typeface="汉仪秀英体简" panose="02010600000101010101" charset="-122"/>
                <a:ea typeface="汉仪秀英体简" panose="02010600000101010101" charset="-122"/>
              </a:rPr>
              <a:t>区派干部</a:t>
            </a:r>
            <a:r>
              <a:rPr kumimoji="1" lang="zh-CN" altLang="en-US" sz="2800" dirty="0">
                <a:latin typeface="汉仪秀英体简" panose="02010600000101010101" charset="-122"/>
                <a:ea typeface="汉仪秀英体简" panose="02010600000101010101" charset="-122"/>
              </a:rPr>
              <a:t>。</a:t>
            </a:r>
            <a:endParaRPr kumimoji="1" lang="zh-CN" altLang="en-US" sz="2800" dirty="0"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sp>
        <p:nvSpPr>
          <p:cNvPr id="20" name="AutoShape 17" descr="联合声明签署后邓小平同志与葡萄牙总理席瓦尔举杯祝贺"/>
          <p:cNvSpPr>
            <a:spLocks noChangeArrowheads="1"/>
          </p:cNvSpPr>
          <p:nvPr/>
        </p:nvSpPr>
        <p:spPr bwMode="auto">
          <a:xfrm>
            <a:off x="-25719" y="3737621"/>
            <a:ext cx="1714512" cy="1357322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8575">
            <a:noFill/>
            <a:miter lim="800000"/>
          </a:ln>
        </p:spPr>
        <p:txBody>
          <a:bodyPr wrap="none" anchor="ctr"/>
          <a:p>
            <a:endParaRPr kumimoji="1" lang="zh-CN" altLang="zh-CN" sz="3200">
              <a:latin typeface="Arial Narrow" panose="020B0606020202030204" pitchFamily="34" charset="0"/>
            </a:endParaRPr>
          </a:p>
        </p:txBody>
      </p:sp>
      <p:sp>
        <p:nvSpPr>
          <p:cNvPr id="21" name="Oval 18" descr="邓小平会见香港知名人士李嘉诚"/>
          <p:cNvSpPr>
            <a:spLocks noChangeArrowheads="1"/>
          </p:cNvSpPr>
          <p:nvPr/>
        </p:nvSpPr>
        <p:spPr bwMode="auto">
          <a:xfrm>
            <a:off x="1694195" y="3720158"/>
            <a:ext cx="1928826" cy="142876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8575">
            <a:noFill/>
            <a:miter lim="800000"/>
          </a:ln>
        </p:spPr>
        <p:txBody>
          <a:bodyPr wrap="none" anchor="ctr"/>
          <a:p>
            <a:endParaRPr kumimoji="1" lang="zh-CN" altLang="zh-CN" sz="3200">
              <a:latin typeface="Arial Narrow" panose="020B0606020202030204" pitchFamily="34" charset="0"/>
            </a:endParaRPr>
          </a:p>
        </p:txBody>
      </p:sp>
      <p:pic>
        <p:nvPicPr>
          <p:cNvPr id="31" name="图片 30" descr="6-1506120U51034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0" y="1623060"/>
            <a:ext cx="3388360" cy="208788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5088573" y="1012190"/>
            <a:ext cx="247205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6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秀英体简" panose="02010600000101010101" charset="-122"/>
                <a:ea typeface="汉仪秀英体简" panose="02010600000101010101" charset="-122"/>
              </a:rPr>
              <a:t>高度自治权</a:t>
            </a:r>
            <a:endParaRPr lang="zh-CN" altLang="en-US" sz="36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6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5440" y="844550"/>
            <a:ext cx="373126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舒同体简" panose="02010600000101010101" charset="-122"/>
                <a:ea typeface="汉仪舒同体简" panose="02010600000101010101" charset="-122"/>
                <a:cs typeface="汉仪舒同体简" panose="02010600000101010101" charset="-122"/>
              </a:rPr>
              <a:t>何为</a:t>
            </a:r>
            <a:r>
              <a:rPr lang="en-US" altLang="zh-CN" sz="4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舒同体简" panose="02010600000101010101" charset="-122"/>
                <a:ea typeface="汉仪舒同体简" panose="02010600000101010101" charset="-122"/>
                <a:cs typeface="汉仪舒同体简" panose="02010600000101010101" charset="-122"/>
              </a:rPr>
              <a:t>“</a:t>
            </a:r>
            <a:r>
              <a:rPr lang="zh-CN" altLang="en-US" sz="4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舒同体简" panose="02010600000101010101" charset="-122"/>
                <a:ea typeface="汉仪舒同体简" panose="02010600000101010101" charset="-122"/>
                <a:cs typeface="汉仪舒同体简" panose="02010600000101010101" charset="-122"/>
              </a:rPr>
              <a:t>特别</a:t>
            </a:r>
            <a:r>
              <a:rPr lang="en-US" altLang="zh-CN" sz="4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舒同体简" panose="02010600000101010101" charset="-122"/>
                <a:ea typeface="汉仪舒同体简" panose="02010600000101010101" charset="-122"/>
                <a:cs typeface="汉仪舒同体简" panose="02010600000101010101" charset="-122"/>
              </a:rPr>
              <a:t>”</a:t>
            </a:r>
            <a:endParaRPr lang="en-US" altLang="zh-CN" sz="48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舒同体简" panose="02010600000101010101" charset="-122"/>
              <a:ea typeface="汉仪舒同体简" panose="02010600000101010101" charset="-122"/>
              <a:cs typeface="汉仪舒同体简" panose="0201060000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95103" y="2791460"/>
            <a:ext cx="1556385" cy="6451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ln w="254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innerShdw dist="38100" dir="18900000">
                    <a:srgbClr val="F89D26">
                      <a:alpha val="100000"/>
                    </a:srgbClr>
                  </a:innerShdw>
                  <a:reflection blurRad="6350" stA="50000" endA="300" endPos="50000" dist="12700" dir="5400000" sy="-100000" algn="bl" rotWithShape="0"/>
                </a:effectLst>
                <a:latin typeface="华文行楷" panose="02010800040101010101" charset="-122"/>
                <a:ea typeface="华文行楷" panose="02010800040101010101" charset="-122"/>
              </a:rPr>
              <a:t>外交权</a:t>
            </a:r>
            <a:endParaRPr lang="zh-CN" altLang="en-US" sz="3600" b="1">
              <a:ln w="25400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innerShdw dist="38100" dir="18900000">
                  <a:srgbClr val="F89D26">
                    <a:alpha val="100000"/>
                  </a:srgbClr>
                </a:innerShdw>
                <a:reflection blurRad="6350" stA="50000" endA="300" endPos="50000" dist="12700" dir="5400000" sy="-100000" algn="bl" rotWithShape="0"/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90938" y="3828415"/>
            <a:ext cx="2472055" cy="6451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ln w="254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innerShdw dist="38100" dir="18900000">
                    <a:srgbClr val="F89D26">
                      <a:alpha val="100000"/>
                    </a:srgbClr>
                  </a:innerShdw>
                  <a:reflection blurRad="6350" stA="50000" endA="300" endPos="50000" dist="12700" dir="5400000" sy="-100000" algn="bl" rotWithShape="0"/>
                </a:effectLst>
                <a:latin typeface="华文行楷" panose="02010800040101010101" charset="-122"/>
                <a:ea typeface="华文行楷" panose="02010800040101010101" charset="-122"/>
              </a:rPr>
              <a:t>国防事务权</a:t>
            </a:r>
            <a:endParaRPr lang="zh-CN" altLang="en-US" sz="3600" b="1">
              <a:ln w="25400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innerShdw dist="38100" dir="18900000">
                  <a:srgbClr val="F89D26">
                    <a:alpha val="100000"/>
                  </a:srgbClr>
                </a:innerShdw>
                <a:reflection blurRad="6350" stA="50000" endA="300" endPos="50000" dist="12700" dir="5400000" sy="-100000" algn="bl" rotWithShape="0"/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051358" y="4525010"/>
            <a:ext cx="1556385" cy="6451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ln w="254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innerShdw dist="38100" dir="18900000">
                    <a:srgbClr val="F89D26">
                      <a:alpha val="100000"/>
                    </a:srgbClr>
                  </a:innerShdw>
                  <a:reflection blurRad="6350" stA="50000" endA="300" endPos="50000" dist="12700" dir="5400000" sy="-100000" algn="bl" rotWithShape="0"/>
                </a:effectLst>
                <a:latin typeface="华文行楷" panose="02010800040101010101" charset="-122"/>
                <a:ea typeface="华文行楷" panose="02010800040101010101" charset="-122"/>
              </a:rPr>
              <a:t>终审权</a:t>
            </a:r>
            <a:endParaRPr lang="zh-CN" altLang="en-US" sz="3600" b="1">
              <a:ln w="25400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innerShdw dist="38100" dir="18900000">
                  <a:srgbClr val="F89D26">
                    <a:alpha val="100000"/>
                  </a:srgbClr>
                </a:innerShdw>
                <a:reflection blurRad="6350" stA="50000" endA="300" endPos="50000" dist="12700" dir="5400000" sy="-100000" algn="bl" rotWithShape="0"/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51358" y="3828415"/>
            <a:ext cx="1556385" cy="6451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ln w="254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innerShdw dist="38100" dir="18900000">
                    <a:srgbClr val="F89D26">
                      <a:alpha val="100000"/>
                    </a:srgbClr>
                  </a:innerShdw>
                  <a:reflection blurRad="6350" stA="50000" endA="300" endPos="50000" dist="12700" dir="5400000" sy="-100000" algn="bl" rotWithShape="0"/>
                </a:effectLst>
                <a:latin typeface="华文行楷" panose="02010800040101010101" charset="-122"/>
                <a:ea typeface="华文行楷" panose="02010800040101010101" charset="-122"/>
              </a:rPr>
              <a:t>司法权</a:t>
            </a:r>
            <a:endParaRPr lang="zh-CN" altLang="en-US" sz="3600" b="1">
              <a:ln w="25400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innerShdw dist="38100" dir="18900000">
                  <a:srgbClr val="F89D26">
                    <a:alpha val="100000"/>
                  </a:srgbClr>
                </a:innerShdw>
                <a:reflection blurRad="6350" stA="50000" endA="300" endPos="50000" dist="12700" dir="5400000" sy="-100000" algn="bl" rotWithShape="0"/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051358" y="3089910"/>
            <a:ext cx="1556385" cy="6451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ln w="254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innerShdw dist="38100" dir="18900000">
                    <a:srgbClr val="F89D26">
                      <a:alpha val="100000"/>
                    </a:srgbClr>
                  </a:innerShdw>
                  <a:reflection blurRad="6350" stA="50000" endA="300" endPos="50000" dist="12700" dir="5400000" sy="-100000" algn="bl" rotWithShape="0"/>
                </a:effectLst>
                <a:latin typeface="华文行楷" panose="02010800040101010101" charset="-122"/>
                <a:ea typeface="华文行楷" panose="02010800040101010101" charset="-122"/>
              </a:rPr>
              <a:t>立法权</a:t>
            </a:r>
            <a:endParaRPr lang="zh-CN" altLang="en-US" sz="3600" b="1">
              <a:ln w="25400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innerShdw dist="38100" dir="18900000">
                  <a:srgbClr val="F89D26">
                    <a:alpha val="100000"/>
                  </a:srgbClr>
                </a:innerShdw>
                <a:reflection blurRad="6350" stA="50000" endA="300" endPos="50000" dist="12700" dir="5400000" sy="-100000" algn="bl" rotWithShape="0"/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593523" y="2347595"/>
            <a:ext cx="2472055" cy="6451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ln w="254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innerShdw dist="38100" dir="18900000">
                    <a:srgbClr val="F89D26">
                      <a:alpha val="100000"/>
                    </a:srgbClr>
                  </a:innerShdw>
                  <a:reflection blurRad="6350" stA="50000" endA="300" endPos="50000" dist="12700" dir="5400000" sy="-100000" algn="bl" rotWithShape="0"/>
                </a:effectLst>
                <a:latin typeface="华文行楷" panose="02010800040101010101" charset="-122"/>
                <a:ea typeface="华文行楷" panose="02010800040101010101" charset="-122"/>
              </a:rPr>
              <a:t>行政管理权</a:t>
            </a:r>
            <a:endParaRPr lang="zh-CN" altLang="en-US" sz="3600" b="1">
              <a:ln w="25400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innerShdw dist="38100" dir="18900000">
                  <a:srgbClr val="F89D26">
                    <a:alpha val="100000"/>
                  </a:srgbClr>
                </a:innerShdw>
                <a:reflection blurRad="6350" stA="50000" endA="300" endPos="50000" dist="12700" dir="5400000" sy="-100000" algn="bl" rotWithShape="0"/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6" name="Freeform 5"/>
          <p:cNvSpPr>
            <a:spLocks noEditPoints="1"/>
          </p:cNvSpPr>
          <p:nvPr/>
        </p:nvSpPr>
        <p:spPr>
          <a:xfrm>
            <a:off x="7788275" y="796925"/>
            <a:ext cx="1186180" cy="1363345"/>
          </a:xfrm>
          <a:custGeom>
            <a:avLst/>
            <a:gdLst/>
            <a:ahLst/>
            <a:cxnLst>
              <a:cxn ang="0">
                <a:pos x="555446" y="125445"/>
              </a:cxn>
              <a:cxn ang="0">
                <a:pos x="432013" y="250890"/>
              </a:cxn>
              <a:cxn ang="0">
                <a:pos x="308581" y="250890"/>
              </a:cxn>
              <a:cxn ang="0">
                <a:pos x="185149" y="125445"/>
              </a:cxn>
              <a:cxn ang="0">
                <a:pos x="308581" y="0"/>
              </a:cxn>
              <a:cxn ang="0">
                <a:pos x="432013" y="0"/>
              </a:cxn>
              <a:cxn ang="0">
                <a:pos x="555446" y="125445"/>
              </a:cxn>
              <a:cxn ang="0">
                <a:pos x="724221" y="549141"/>
              </a:cxn>
              <a:cxn ang="0">
                <a:pos x="675100" y="542741"/>
              </a:cxn>
              <a:cxn ang="0">
                <a:pos x="478615" y="742428"/>
              </a:cxn>
              <a:cxn ang="0">
                <a:pos x="633536" y="938276"/>
              </a:cxn>
              <a:cxn ang="0">
                <a:pos x="675100" y="942116"/>
              </a:cxn>
              <a:cxn ang="0">
                <a:pos x="871584" y="742428"/>
              </a:cxn>
              <a:cxn ang="0">
                <a:pos x="724221" y="549141"/>
              </a:cxn>
              <a:cxn ang="0">
                <a:pos x="785937" y="714267"/>
              </a:cxn>
              <a:cxn ang="0">
                <a:pos x="785937" y="714267"/>
              </a:cxn>
              <a:cxn ang="0">
                <a:pos x="724221" y="776989"/>
              </a:cxn>
              <a:cxn ang="0">
                <a:pos x="675100" y="826911"/>
              </a:cxn>
              <a:cxn ang="0">
                <a:pos x="619681" y="826911"/>
              </a:cxn>
              <a:cxn ang="0">
                <a:pos x="563003" y="770589"/>
              </a:cxn>
              <a:cxn ang="0">
                <a:pos x="563003" y="714267"/>
              </a:cxn>
              <a:cxn ang="0">
                <a:pos x="619681" y="714267"/>
              </a:cxn>
              <a:cxn ang="0">
                <a:pos x="647390" y="742428"/>
              </a:cxn>
              <a:cxn ang="0">
                <a:pos x="724221" y="664345"/>
              </a:cxn>
              <a:cxn ang="0">
                <a:pos x="730518" y="657945"/>
              </a:cxn>
              <a:cxn ang="0">
                <a:pos x="785937" y="657945"/>
              </a:cxn>
              <a:cxn ang="0">
                <a:pos x="785937" y="714267"/>
              </a:cxn>
              <a:cxn ang="0">
                <a:pos x="614643" y="125445"/>
              </a:cxn>
              <a:cxn ang="0">
                <a:pos x="617162" y="153606"/>
              </a:cxn>
              <a:cxn ang="0">
                <a:pos x="462242" y="311052"/>
              </a:cxn>
              <a:cxn ang="0">
                <a:pos x="277093" y="311052"/>
              </a:cxn>
              <a:cxn ang="0">
                <a:pos x="123432" y="153606"/>
              </a:cxn>
              <a:cxn ang="0">
                <a:pos x="125951" y="125445"/>
              </a:cxn>
              <a:cxn ang="0">
                <a:pos x="0" y="279051"/>
              </a:cxn>
              <a:cxn ang="0">
                <a:pos x="0" y="843552"/>
              </a:cxn>
              <a:cxn ang="0">
                <a:pos x="153661" y="1000998"/>
              </a:cxn>
              <a:cxn ang="0">
                <a:pos x="564262" y="1000998"/>
              </a:cxn>
              <a:cxn ang="0">
                <a:pos x="396747" y="742428"/>
              </a:cxn>
              <a:cxn ang="0">
                <a:pos x="672581" y="462098"/>
              </a:cxn>
              <a:cxn ang="0">
                <a:pos x="740594" y="471058"/>
              </a:cxn>
              <a:cxn ang="0">
                <a:pos x="740594" y="279051"/>
              </a:cxn>
              <a:cxn ang="0">
                <a:pos x="614643" y="125445"/>
              </a:cxn>
              <a:cxn ang="0">
                <a:pos x="346366" y="627224"/>
              </a:cxn>
              <a:cxn ang="0">
                <a:pos x="346366" y="627224"/>
              </a:cxn>
              <a:cxn ang="0">
                <a:pos x="153661" y="627224"/>
              </a:cxn>
              <a:cxn ang="0">
                <a:pos x="123432" y="596503"/>
              </a:cxn>
              <a:cxn ang="0">
                <a:pos x="153661" y="564501"/>
              </a:cxn>
              <a:cxn ang="0">
                <a:pos x="346366" y="564501"/>
              </a:cxn>
              <a:cxn ang="0">
                <a:pos x="377854" y="596503"/>
              </a:cxn>
              <a:cxn ang="0">
                <a:pos x="346366" y="627224"/>
              </a:cxn>
              <a:cxn ang="0">
                <a:pos x="408083" y="501779"/>
              </a:cxn>
              <a:cxn ang="0">
                <a:pos x="408083" y="501779"/>
              </a:cxn>
              <a:cxn ang="0">
                <a:pos x="153661" y="501779"/>
              </a:cxn>
              <a:cxn ang="0">
                <a:pos x="123432" y="471058"/>
              </a:cxn>
              <a:cxn ang="0">
                <a:pos x="153661" y="439057"/>
              </a:cxn>
              <a:cxn ang="0">
                <a:pos x="408083" y="439057"/>
              </a:cxn>
              <a:cxn ang="0">
                <a:pos x="439571" y="471058"/>
              </a:cxn>
              <a:cxn ang="0">
                <a:pos x="408083" y="501779"/>
              </a:cxn>
            </a:cxnLst>
            <a:rect l="0" t="0" r="0" b="0"/>
            <a:pathLst>
              <a:path w="692" h="782">
                <a:moveTo>
                  <a:pt x="441" y="98"/>
                </a:moveTo>
                <a:cubicBezTo>
                  <a:pt x="441" y="152"/>
                  <a:pt x="397" y="196"/>
                  <a:pt x="343" y="196"/>
                </a:cubicBezTo>
                <a:lnTo>
                  <a:pt x="245" y="196"/>
                </a:lnTo>
                <a:cubicBezTo>
                  <a:pt x="191" y="196"/>
                  <a:pt x="147" y="152"/>
                  <a:pt x="147" y="98"/>
                </a:cubicBezTo>
                <a:cubicBezTo>
                  <a:pt x="147" y="44"/>
                  <a:pt x="191" y="0"/>
                  <a:pt x="245" y="0"/>
                </a:cubicBezTo>
                <a:lnTo>
                  <a:pt x="343" y="0"/>
                </a:lnTo>
                <a:cubicBezTo>
                  <a:pt x="397" y="0"/>
                  <a:pt x="441" y="44"/>
                  <a:pt x="441" y="98"/>
                </a:cubicBezTo>
                <a:close/>
                <a:moveTo>
                  <a:pt x="575" y="429"/>
                </a:moveTo>
                <a:cubicBezTo>
                  <a:pt x="562" y="425"/>
                  <a:pt x="549" y="424"/>
                  <a:pt x="536" y="424"/>
                </a:cubicBezTo>
                <a:cubicBezTo>
                  <a:pt x="450" y="424"/>
                  <a:pt x="380" y="494"/>
                  <a:pt x="380" y="580"/>
                </a:cubicBezTo>
                <a:cubicBezTo>
                  <a:pt x="380" y="655"/>
                  <a:pt x="432" y="717"/>
                  <a:pt x="503" y="733"/>
                </a:cubicBezTo>
                <a:cubicBezTo>
                  <a:pt x="513" y="735"/>
                  <a:pt x="524" y="736"/>
                  <a:pt x="536" y="736"/>
                </a:cubicBezTo>
                <a:cubicBezTo>
                  <a:pt x="622" y="736"/>
                  <a:pt x="692" y="666"/>
                  <a:pt x="692" y="580"/>
                </a:cubicBezTo>
                <a:cubicBezTo>
                  <a:pt x="692" y="507"/>
                  <a:pt x="642" y="446"/>
                  <a:pt x="575" y="429"/>
                </a:cubicBezTo>
                <a:close/>
                <a:moveTo>
                  <a:pt x="624" y="558"/>
                </a:moveTo>
                <a:lnTo>
                  <a:pt x="624" y="558"/>
                </a:lnTo>
                <a:lnTo>
                  <a:pt x="575" y="607"/>
                </a:lnTo>
                <a:lnTo>
                  <a:pt x="536" y="646"/>
                </a:lnTo>
                <a:cubicBezTo>
                  <a:pt x="524" y="658"/>
                  <a:pt x="504" y="658"/>
                  <a:pt x="492" y="646"/>
                </a:cubicBezTo>
                <a:lnTo>
                  <a:pt x="447" y="602"/>
                </a:lnTo>
                <a:cubicBezTo>
                  <a:pt x="435" y="590"/>
                  <a:pt x="435" y="570"/>
                  <a:pt x="447" y="558"/>
                </a:cubicBezTo>
                <a:cubicBezTo>
                  <a:pt x="460" y="546"/>
                  <a:pt x="479" y="546"/>
                  <a:pt x="492" y="558"/>
                </a:cubicBezTo>
                <a:lnTo>
                  <a:pt x="514" y="580"/>
                </a:lnTo>
                <a:lnTo>
                  <a:pt x="575" y="519"/>
                </a:lnTo>
                <a:lnTo>
                  <a:pt x="580" y="514"/>
                </a:lnTo>
                <a:cubicBezTo>
                  <a:pt x="592" y="501"/>
                  <a:pt x="612" y="501"/>
                  <a:pt x="624" y="514"/>
                </a:cubicBezTo>
                <a:cubicBezTo>
                  <a:pt x="636" y="526"/>
                  <a:pt x="636" y="546"/>
                  <a:pt x="624" y="558"/>
                </a:cubicBezTo>
                <a:close/>
                <a:moveTo>
                  <a:pt x="488" y="98"/>
                </a:moveTo>
                <a:cubicBezTo>
                  <a:pt x="489" y="105"/>
                  <a:pt x="490" y="113"/>
                  <a:pt x="490" y="120"/>
                </a:cubicBezTo>
                <a:cubicBezTo>
                  <a:pt x="490" y="188"/>
                  <a:pt x="435" y="243"/>
                  <a:pt x="367" y="243"/>
                </a:cubicBezTo>
                <a:lnTo>
                  <a:pt x="220" y="243"/>
                </a:lnTo>
                <a:cubicBezTo>
                  <a:pt x="153" y="243"/>
                  <a:pt x="98" y="188"/>
                  <a:pt x="98" y="120"/>
                </a:cubicBezTo>
                <a:cubicBezTo>
                  <a:pt x="98" y="113"/>
                  <a:pt x="99" y="105"/>
                  <a:pt x="100" y="98"/>
                </a:cubicBezTo>
                <a:cubicBezTo>
                  <a:pt x="43" y="109"/>
                  <a:pt x="0" y="158"/>
                  <a:pt x="0" y="218"/>
                </a:cubicBezTo>
                <a:lnTo>
                  <a:pt x="0" y="659"/>
                </a:lnTo>
                <a:cubicBezTo>
                  <a:pt x="0" y="727"/>
                  <a:pt x="55" y="782"/>
                  <a:pt x="122" y="782"/>
                </a:cubicBezTo>
                <a:lnTo>
                  <a:pt x="448" y="782"/>
                </a:lnTo>
                <a:cubicBezTo>
                  <a:pt x="370" y="749"/>
                  <a:pt x="315" y="671"/>
                  <a:pt x="315" y="580"/>
                </a:cubicBezTo>
                <a:cubicBezTo>
                  <a:pt x="315" y="459"/>
                  <a:pt x="413" y="361"/>
                  <a:pt x="534" y="361"/>
                </a:cubicBezTo>
                <a:cubicBezTo>
                  <a:pt x="553" y="361"/>
                  <a:pt x="571" y="364"/>
                  <a:pt x="588" y="368"/>
                </a:cubicBezTo>
                <a:lnTo>
                  <a:pt x="588" y="218"/>
                </a:lnTo>
                <a:cubicBezTo>
                  <a:pt x="588" y="158"/>
                  <a:pt x="545" y="109"/>
                  <a:pt x="488" y="98"/>
                </a:cubicBezTo>
                <a:close/>
                <a:moveTo>
                  <a:pt x="275" y="490"/>
                </a:moveTo>
                <a:lnTo>
                  <a:pt x="275" y="490"/>
                </a:lnTo>
                <a:lnTo>
                  <a:pt x="122" y="490"/>
                </a:lnTo>
                <a:cubicBezTo>
                  <a:pt x="109" y="490"/>
                  <a:pt x="98" y="479"/>
                  <a:pt x="98" y="466"/>
                </a:cubicBezTo>
                <a:cubicBezTo>
                  <a:pt x="98" y="452"/>
                  <a:pt x="109" y="441"/>
                  <a:pt x="122" y="441"/>
                </a:cubicBezTo>
                <a:lnTo>
                  <a:pt x="275" y="441"/>
                </a:lnTo>
                <a:cubicBezTo>
                  <a:pt x="289" y="441"/>
                  <a:pt x="300" y="452"/>
                  <a:pt x="300" y="466"/>
                </a:cubicBezTo>
                <a:cubicBezTo>
                  <a:pt x="300" y="479"/>
                  <a:pt x="289" y="490"/>
                  <a:pt x="275" y="490"/>
                </a:cubicBezTo>
                <a:close/>
                <a:moveTo>
                  <a:pt x="324" y="392"/>
                </a:moveTo>
                <a:lnTo>
                  <a:pt x="324" y="392"/>
                </a:lnTo>
                <a:lnTo>
                  <a:pt x="122" y="392"/>
                </a:lnTo>
                <a:cubicBezTo>
                  <a:pt x="109" y="392"/>
                  <a:pt x="98" y="381"/>
                  <a:pt x="98" y="368"/>
                </a:cubicBezTo>
                <a:cubicBezTo>
                  <a:pt x="98" y="354"/>
                  <a:pt x="109" y="343"/>
                  <a:pt x="122" y="343"/>
                </a:cubicBezTo>
                <a:lnTo>
                  <a:pt x="324" y="343"/>
                </a:lnTo>
                <a:cubicBezTo>
                  <a:pt x="338" y="343"/>
                  <a:pt x="349" y="354"/>
                  <a:pt x="349" y="368"/>
                </a:cubicBezTo>
                <a:cubicBezTo>
                  <a:pt x="349" y="381"/>
                  <a:pt x="338" y="392"/>
                  <a:pt x="324" y="392"/>
                </a:cubicBezTo>
                <a:close/>
              </a:path>
            </a:pathLst>
          </a:custGeom>
          <a:solidFill>
            <a:srgbClr val="C00000"/>
          </a:solidFill>
          <a:ln w="9525">
            <a:noFill/>
          </a:ln>
        </p:spPr>
        <p:txBody>
          <a:bodyPr/>
          <a:p>
            <a:endParaRPr lang="zh-CN" altLang="en-US" sz="1800" dirty="0">
              <a:ea typeface="微软雅黑" panose="020B0503020204020204" charset="-122"/>
            </a:endParaRPr>
          </a:p>
        </p:txBody>
      </p:sp>
      <p:sp>
        <p:nvSpPr>
          <p:cNvPr id="17" name="Freeform 6"/>
          <p:cNvSpPr>
            <a:spLocks noEditPoints="1"/>
          </p:cNvSpPr>
          <p:nvPr/>
        </p:nvSpPr>
        <p:spPr>
          <a:xfrm>
            <a:off x="3831724" y="802046"/>
            <a:ext cx="1185962" cy="1363098"/>
          </a:xfrm>
          <a:custGeom>
            <a:avLst/>
            <a:gdLst/>
            <a:ahLst/>
            <a:cxnLst>
              <a:cxn ang="0">
                <a:pos x="555446" y="125445"/>
              </a:cxn>
              <a:cxn ang="0">
                <a:pos x="432013" y="250890"/>
              </a:cxn>
              <a:cxn ang="0">
                <a:pos x="308581" y="250890"/>
              </a:cxn>
              <a:cxn ang="0">
                <a:pos x="185149" y="125445"/>
              </a:cxn>
              <a:cxn ang="0">
                <a:pos x="308581" y="0"/>
              </a:cxn>
              <a:cxn ang="0">
                <a:pos x="432013" y="0"/>
              </a:cxn>
              <a:cxn ang="0">
                <a:pos x="555446" y="125445"/>
              </a:cxn>
              <a:cxn ang="0">
                <a:pos x="483654" y="692506"/>
              </a:cxn>
              <a:cxn ang="0">
                <a:pos x="477356" y="742428"/>
              </a:cxn>
              <a:cxn ang="0">
                <a:pos x="675100" y="942116"/>
              </a:cxn>
              <a:cxn ang="0">
                <a:pos x="866546" y="784670"/>
              </a:cxn>
              <a:cxn ang="0">
                <a:pos x="871584" y="742428"/>
              </a:cxn>
              <a:cxn ang="0">
                <a:pos x="675100" y="541461"/>
              </a:cxn>
              <a:cxn ang="0">
                <a:pos x="483654" y="692506"/>
              </a:cxn>
              <a:cxn ang="0">
                <a:pos x="765785" y="648985"/>
              </a:cxn>
              <a:cxn ang="0">
                <a:pos x="765785" y="648985"/>
              </a:cxn>
              <a:cxn ang="0">
                <a:pos x="765785" y="710427"/>
              </a:cxn>
              <a:cxn ang="0">
                <a:pos x="734297" y="742428"/>
              </a:cxn>
              <a:cxn ang="0">
                <a:pos x="765785" y="773149"/>
              </a:cxn>
              <a:cxn ang="0">
                <a:pos x="765785" y="834592"/>
              </a:cxn>
              <a:cxn ang="0">
                <a:pos x="705328" y="834592"/>
              </a:cxn>
              <a:cxn ang="0">
                <a:pos x="675100" y="802590"/>
              </a:cxn>
              <a:cxn ang="0">
                <a:pos x="643612" y="834592"/>
              </a:cxn>
              <a:cxn ang="0">
                <a:pos x="583155" y="834592"/>
              </a:cxn>
              <a:cxn ang="0">
                <a:pos x="583155" y="773149"/>
              </a:cxn>
              <a:cxn ang="0">
                <a:pos x="614643" y="742428"/>
              </a:cxn>
              <a:cxn ang="0">
                <a:pos x="583155" y="710427"/>
              </a:cxn>
              <a:cxn ang="0">
                <a:pos x="583155" y="648985"/>
              </a:cxn>
              <a:cxn ang="0">
                <a:pos x="643612" y="648985"/>
              </a:cxn>
              <a:cxn ang="0">
                <a:pos x="675100" y="680986"/>
              </a:cxn>
              <a:cxn ang="0">
                <a:pos x="705328" y="648985"/>
              </a:cxn>
              <a:cxn ang="0">
                <a:pos x="765785" y="648985"/>
              </a:cxn>
              <a:cxn ang="0">
                <a:pos x="614643" y="125445"/>
              </a:cxn>
              <a:cxn ang="0">
                <a:pos x="617162" y="153606"/>
              </a:cxn>
              <a:cxn ang="0">
                <a:pos x="463501" y="311052"/>
              </a:cxn>
              <a:cxn ang="0">
                <a:pos x="278353" y="311052"/>
              </a:cxn>
              <a:cxn ang="0">
                <a:pos x="123432" y="153606"/>
              </a:cxn>
              <a:cxn ang="0">
                <a:pos x="125951" y="125445"/>
              </a:cxn>
              <a:cxn ang="0">
                <a:pos x="0" y="279051"/>
              </a:cxn>
              <a:cxn ang="0">
                <a:pos x="0" y="843552"/>
              </a:cxn>
              <a:cxn ang="0">
                <a:pos x="153661" y="1000998"/>
              </a:cxn>
              <a:cxn ang="0">
                <a:pos x="565522" y="1000998"/>
              </a:cxn>
              <a:cxn ang="0">
                <a:pos x="398007" y="742428"/>
              </a:cxn>
              <a:cxn ang="0">
                <a:pos x="673840" y="462098"/>
              </a:cxn>
              <a:cxn ang="0">
                <a:pos x="740594" y="471058"/>
              </a:cxn>
              <a:cxn ang="0">
                <a:pos x="740594" y="279051"/>
              </a:cxn>
              <a:cxn ang="0">
                <a:pos x="614643" y="125445"/>
              </a:cxn>
              <a:cxn ang="0">
                <a:pos x="347626" y="627224"/>
              </a:cxn>
              <a:cxn ang="0">
                <a:pos x="347626" y="627224"/>
              </a:cxn>
              <a:cxn ang="0">
                <a:pos x="153661" y="627224"/>
              </a:cxn>
              <a:cxn ang="0">
                <a:pos x="123432" y="596503"/>
              </a:cxn>
              <a:cxn ang="0">
                <a:pos x="153661" y="564501"/>
              </a:cxn>
              <a:cxn ang="0">
                <a:pos x="347626" y="564501"/>
              </a:cxn>
              <a:cxn ang="0">
                <a:pos x="377854" y="596503"/>
              </a:cxn>
              <a:cxn ang="0">
                <a:pos x="347626" y="627224"/>
              </a:cxn>
              <a:cxn ang="0">
                <a:pos x="409342" y="501779"/>
              </a:cxn>
              <a:cxn ang="0">
                <a:pos x="409342" y="501779"/>
              </a:cxn>
              <a:cxn ang="0">
                <a:pos x="153661" y="501779"/>
              </a:cxn>
              <a:cxn ang="0">
                <a:pos x="123432" y="471058"/>
              </a:cxn>
              <a:cxn ang="0">
                <a:pos x="153661" y="439057"/>
              </a:cxn>
              <a:cxn ang="0">
                <a:pos x="409342" y="439057"/>
              </a:cxn>
              <a:cxn ang="0">
                <a:pos x="439571" y="471058"/>
              </a:cxn>
              <a:cxn ang="0">
                <a:pos x="409342" y="501779"/>
              </a:cxn>
            </a:cxnLst>
            <a:rect l="0" t="0" r="0" b="0"/>
            <a:pathLst>
              <a:path w="692" h="782">
                <a:moveTo>
                  <a:pt x="441" y="98"/>
                </a:moveTo>
                <a:cubicBezTo>
                  <a:pt x="441" y="152"/>
                  <a:pt x="397" y="196"/>
                  <a:pt x="343" y="196"/>
                </a:cubicBezTo>
                <a:lnTo>
                  <a:pt x="245" y="196"/>
                </a:lnTo>
                <a:cubicBezTo>
                  <a:pt x="191" y="196"/>
                  <a:pt x="147" y="152"/>
                  <a:pt x="147" y="98"/>
                </a:cubicBezTo>
                <a:cubicBezTo>
                  <a:pt x="147" y="44"/>
                  <a:pt x="191" y="0"/>
                  <a:pt x="245" y="0"/>
                </a:cubicBezTo>
                <a:lnTo>
                  <a:pt x="343" y="0"/>
                </a:lnTo>
                <a:cubicBezTo>
                  <a:pt x="397" y="0"/>
                  <a:pt x="441" y="44"/>
                  <a:pt x="441" y="98"/>
                </a:cubicBezTo>
                <a:close/>
                <a:moveTo>
                  <a:pt x="384" y="541"/>
                </a:moveTo>
                <a:cubicBezTo>
                  <a:pt x="381" y="553"/>
                  <a:pt x="379" y="566"/>
                  <a:pt x="379" y="580"/>
                </a:cubicBezTo>
                <a:cubicBezTo>
                  <a:pt x="379" y="666"/>
                  <a:pt x="449" y="736"/>
                  <a:pt x="536" y="736"/>
                </a:cubicBezTo>
                <a:cubicBezTo>
                  <a:pt x="610" y="736"/>
                  <a:pt x="673" y="683"/>
                  <a:pt x="688" y="613"/>
                </a:cubicBezTo>
                <a:cubicBezTo>
                  <a:pt x="690" y="602"/>
                  <a:pt x="692" y="591"/>
                  <a:pt x="692" y="580"/>
                </a:cubicBezTo>
                <a:cubicBezTo>
                  <a:pt x="692" y="493"/>
                  <a:pt x="622" y="423"/>
                  <a:pt x="536" y="423"/>
                </a:cubicBezTo>
                <a:cubicBezTo>
                  <a:pt x="463" y="423"/>
                  <a:pt x="402" y="473"/>
                  <a:pt x="384" y="541"/>
                </a:cubicBezTo>
                <a:close/>
                <a:moveTo>
                  <a:pt x="608" y="507"/>
                </a:moveTo>
                <a:lnTo>
                  <a:pt x="608" y="507"/>
                </a:lnTo>
                <a:cubicBezTo>
                  <a:pt x="621" y="521"/>
                  <a:pt x="621" y="542"/>
                  <a:pt x="608" y="555"/>
                </a:cubicBezTo>
                <a:lnTo>
                  <a:pt x="583" y="580"/>
                </a:lnTo>
                <a:lnTo>
                  <a:pt x="608" y="604"/>
                </a:lnTo>
                <a:cubicBezTo>
                  <a:pt x="621" y="617"/>
                  <a:pt x="621" y="639"/>
                  <a:pt x="608" y="652"/>
                </a:cubicBezTo>
                <a:cubicBezTo>
                  <a:pt x="595" y="665"/>
                  <a:pt x="573" y="665"/>
                  <a:pt x="560" y="652"/>
                </a:cubicBezTo>
                <a:lnTo>
                  <a:pt x="536" y="627"/>
                </a:lnTo>
                <a:lnTo>
                  <a:pt x="511" y="652"/>
                </a:lnTo>
                <a:cubicBezTo>
                  <a:pt x="498" y="665"/>
                  <a:pt x="476" y="665"/>
                  <a:pt x="463" y="652"/>
                </a:cubicBezTo>
                <a:cubicBezTo>
                  <a:pt x="450" y="639"/>
                  <a:pt x="450" y="617"/>
                  <a:pt x="463" y="604"/>
                </a:cubicBezTo>
                <a:lnTo>
                  <a:pt x="488" y="580"/>
                </a:lnTo>
                <a:lnTo>
                  <a:pt x="463" y="555"/>
                </a:lnTo>
                <a:cubicBezTo>
                  <a:pt x="450" y="542"/>
                  <a:pt x="450" y="521"/>
                  <a:pt x="463" y="507"/>
                </a:cubicBezTo>
                <a:cubicBezTo>
                  <a:pt x="476" y="494"/>
                  <a:pt x="498" y="494"/>
                  <a:pt x="511" y="507"/>
                </a:cubicBezTo>
                <a:lnTo>
                  <a:pt x="536" y="532"/>
                </a:lnTo>
                <a:lnTo>
                  <a:pt x="560" y="507"/>
                </a:lnTo>
                <a:cubicBezTo>
                  <a:pt x="573" y="494"/>
                  <a:pt x="595" y="494"/>
                  <a:pt x="608" y="507"/>
                </a:cubicBezTo>
                <a:close/>
                <a:moveTo>
                  <a:pt x="488" y="98"/>
                </a:moveTo>
                <a:cubicBezTo>
                  <a:pt x="489" y="105"/>
                  <a:pt x="490" y="113"/>
                  <a:pt x="490" y="120"/>
                </a:cubicBezTo>
                <a:cubicBezTo>
                  <a:pt x="490" y="188"/>
                  <a:pt x="435" y="243"/>
                  <a:pt x="368" y="243"/>
                </a:cubicBezTo>
                <a:lnTo>
                  <a:pt x="221" y="243"/>
                </a:lnTo>
                <a:cubicBezTo>
                  <a:pt x="153" y="243"/>
                  <a:pt x="98" y="188"/>
                  <a:pt x="98" y="120"/>
                </a:cubicBezTo>
                <a:cubicBezTo>
                  <a:pt x="98" y="113"/>
                  <a:pt x="99" y="105"/>
                  <a:pt x="100" y="98"/>
                </a:cubicBezTo>
                <a:cubicBezTo>
                  <a:pt x="43" y="109"/>
                  <a:pt x="0" y="158"/>
                  <a:pt x="0" y="218"/>
                </a:cubicBezTo>
                <a:lnTo>
                  <a:pt x="0" y="659"/>
                </a:lnTo>
                <a:cubicBezTo>
                  <a:pt x="0" y="727"/>
                  <a:pt x="55" y="782"/>
                  <a:pt x="122" y="782"/>
                </a:cubicBezTo>
                <a:lnTo>
                  <a:pt x="449" y="782"/>
                </a:lnTo>
                <a:cubicBezTo>
                  <a:pt x="370" y="749"/>
                  <a:pt x="316" y="671"/>
                  <a:pt x="316" y="580"/>
                </a:cubicBezTo>
                <a:cubicBezTo>
                  <a:pt x="316" y="459"/>
                  <a:pt x="414" y="361"/>
                  <a:pt x="535" y="361"/>
                </a:cubicBezTo>
                <a:cubicBezTo>
                  <a:pt x="553" y="361"/>
                  <a:pt x="571" y="364"/>
                  <a:pt x="588" y="368"/>
                </a:cubicBezTo>
                <a:lnTo>
                  <a:pt x="588" y="218"/>
                </a:lnTo>
                <a:cubicBezTo>
                  <a:pt x="588" y="158"/>
                  <a:pt x="545" y="109"/>
                  <a:pt x="488" y="98"/>
                </a:cubicBezTo>
                <a:close/>
                <a:moveTo>
                  <a:pt x="276" y="490"/>
                </a:moveTo>
                <a:lnTo>
                  <a:pt x="276" y="490"/>
                </a:lnTo>
                <a:lnTo>
                  <a:pt x="122" y="490"/>
                </a:lnTo>
                <a:cubicBezTo>
                  <a:pt x="109" y="490"/>
                  <a:pt x="98" y="479"/>
                  <a:pt x="98" y="466"/>
                </a:cubicBezTo>
                <a:cubicBezTo>
                  <a:pt x="98" y="452"/>
                  <a:pt x="109" y="441"/>
                  <a:pt x="122" y="441"/>
                </a:cubicBezTo>
                <a:lnTo>
                  <a:pt x="276" y="441"/>
                </a:lnTo>
                <a:cubicBezTo>
                  <a:pt x="289" y="441"/>
                  <a:pt x="300" y="452"/>
                  <a:pt x="300" y="466"/>
                </a:cubicBezTo>
                <a:cubicBezTo>
                  <a:pt x="300" y="479"/>
                  <a:pt x="289" y="490"/>
                  <a:pt x="276" y="490"/>
                </a:cubicBezTo>
                <a:close/>
                <a:moveTo>
                  <a:pt x="325" y="392"/>
                </a:moveTo>
                <a:lnTo>
                  <a:pt x="325" y="392"/>
                </a:lnTo>
                <a:lnTo>
                  <a:pt x="122" y="392"/>
                </a:lnTo>
                <a:cubicBezTo>
                  <a:pt x="109" y="392"/>
                  <a:pt x="98" y="381"/>
                  <a:pt x="98" y="368"/>
                </a:cubicBezTo>
                <a:cubicBezTo>
                  <a:pt x="98" y="354"/>
                  <a:pt x="109" y="343"/>
                  <a:pt x="122" y="343"/>
                </a:cubicBezTo>
                <a:lnTo>
                  <a:pt x="325" y="343"/>
                </a:lnTo>
                <a:cubicBezTo>
                  <a:pt x="338" y="343"/>
                  <a:pt x="349" y="354"/>
                  <a:pt x="349" y="368"/>
                </a:cubicBezTo>
                <a:cubicBezTo>
                  <a:pt x="349" y="381"/>
                  <a:pt x="338" y="392"/>
                  <a:pt x="325" y="392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</a:ln>
        </p:spPr>
        <p:txBody>
          <a:bodyPr/>
          <a:p>
            <a:endParaRPr lang="zh-CN" altLang="en-US" sz="1800" dirty="0"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0" grpId="0" bldLvl="0" animBg="1"/>
      <p:bldP spid="21" grpId="0" bldLvl="0" animBg="1"/>
      <p:bldP spid="18" grpId="0"/>
      <p:bldP spid="17" grpId="0" bldLvl="0" animBg="1"/>
      <p:bldP spid="8" grpId="0" animBg="1"/>
      <p:bldP spid="9" grpId="0" animBg="1"/>
      <p:bldP spid="16" grpId="0" bldLvl="0" animBg="1"/>
      <p:bldP spid="14" grpId="0" animBg="1"/>
      <p:bldP spid="13" grpId="0" animBg="1"/>
      <p:bldP spid="12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2" descr="21"/>
          <p:cNvPicPr>
            <a:picLocks noChangeAspect="1" noChangeArrowheads="1"/>
          </p:cNvPicPr>
          <p:nvPr/>
        </p:nvPicPr>
        <p:blipFill>
          <a:blip r:embed="rId1">
            <a:lum contrast="-32000"/>
          </a:blip>
          <a:srcRect/>
          <a:stretch>
            <a:fillRect/>
          </a:stretch>
        </p:blipFill>
        <p:spPr bwMode="auto">
          <a:xfrm>
            <a:off x="584200" y="-110490"/>
            <a:ext cx="9129395" cy="9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93"/>
          <p:cNvSpPr>
            <a:spLocks noChangeArrowheads="1"/>
          </p:cNvSpPr>
          <p:nvPr/>
        </p:nvSpPr>
        <p:spPr bwMode="auto">
          <a:xfrm>
            <a:off x="1347470" y="-18732"/>
            <a:ext cx="6154420" cy="67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风高浪急，波涛暗涌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32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香港回归</a:t>
            </a:r>
            <a:endParaRPr kumimoji="1" lang="zh-CN" altLang="en-US" sz="32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丫丫体简" panose="02010600000101010101" charset="-122"/>
              <a:ea typeface="汉仪丫丫体简" panose="02010600000101010101" charset="-122"/>
              <a:cs typeface="汉仪丫丫体简" panose="02010600000101010101" charset="-122"/>
            </a:endParaRPr>
          </a:p>
        </p:txBody>
      </p:sp>
      <p:pic>
        <p:nvPicPr>
          <p:cNvPr id="4" name="Picture 294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023" y="-740314"/>
            <a:ext cx="1931653" cy="14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42557" y="-181610"/>
            <a:ext cx="109918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叁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64513" name="Rectangle 2"/>
          <p:cNvSpPr>
            <a:spLocks noGrp="1"/>
          </p:cNvSpPr>
          <p:nvPr/>
        </p:nvSpPr>
        <p:spPr>
          <a:xfrm>
            <a:off x="1457325" y="457518"/>
            <a:ext cx="6229350" cy="984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汉仪秀英体简" panose="02010600000101010101" charset="-122"/>
                <a:ea typeface="汉仪秀英体简" panose="02010600000101010101" charset="-122"/>
              </a:rPr>
              <a:t>香港特别行政区区旗区徽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pic>
        <p:nvPicPr>
          <p:cNvPr id="64514" name="Picture 3" descr="香港区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" y="3396615"/>
            <a:ext cx="1500505" cy="1474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15" name="Picture 4" descr="香港区旗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" y="1585595"/>
            <a:ext cx="1500505" cy="1268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1077" name="Text Box 5"/>
          <p:cNvSpPr txBox="1"/>
          <p:nvPr/>
        </p:nvSpPr>
        <p:spPr>
          <a:xfrm>
            <a:off x="1644650" y="3558540"/>
            <a:ext cx="7422515" cy="13836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p>
            <a:pPr eaLnBrk="0" hangingPunct="0"/>
            <a:r>
              <a:rPr lang="zh-CN" altLang="en-US" sz="2800" b="1" dirty="0">
                <a:latin typeface="汉仪瘦金书简" panose="02010600000101010101" charset="-122"/>
                <a:ea typeface="汉仪瘦金书简" panose="02010600000101010101" charset="-122"/>
                <a:cs typeface="汉仪瘦金书简" panose="02010600000101010101" charset="-122"/>
              </a:rPr>
              <a:t>区徽呈圆形，中间图案与区旗同，外圈有中文“中华人民共和国香港特别行政区”和英文“香港”字样。</a:t>
            </a:r>
            <a:endParaRPr lang="zh-CN" altLang="en-US" sz="2800" b="1" dirty="0">
              <a:latin typeface="汉仪瘦金书简" panose="02010600000101010101" charset="-122"/>
              <a:ea typeface="汉仪瘦金书简" panose="02010600000101010101" charset="-122"/>
              <a:cs typeface="汉仪瘦金书简" panose="0201060000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13680" y="1482090"/>
            <a:ext cx="140589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五颗星</a:t>
            </a:r>
            <a:endParaRPr lang="zh-CN" altLang="en-US" sz="3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02305" y="1482090"/>
            <a:ext cx="140589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紫荆花</a:t>
            </a:r>
            <a:endParaRPr lang="zh-CN" altLang="en-US" sz="3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44650" y="1482090"/>
            <a:ext cx="9982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红旗</a:t>
            </a:r>
            <a:endParaRPr lang="zh-CN" altLang="en-US" sz="3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06615" y="1482090"/>
            <a:ext cx="181356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红白两色</a:t>
            </a:r>
            <a:endParaRPr lang="zh-CN" altLang="en-US" sz="3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58870" y="2622550"/>
            <a:ext cx="99695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5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琥珀体简" panose="02010600000101010101" charset="-122"/>
                <a:ea typeface="汉仪琥珀体简" panose="02010600000101010101" charset="-122"/>
              </a:rPr>
              <a:t>祖国</a:t>
            </a:r>
            <a:endParaRPr lang="zh-CN" altLang="en-US" sz="32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5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琥珀体简" panose="02010600000101010101" charset="-122"/>
              <a:ea typeface="汉仪琥珀体简" panose="0201060000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87595" y="2575560"/>
            <a:ext cx="262509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5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琥珀体简" panose="02010600000101010101" charset="-122"/>
                <a:ea typeface="汉仪琥珀体简" panose="02010600000101010101" charset="-122"/>
              </a:rPr>
              <a:t>对祖国的热爱</a:t>
            </a:r>
            <a:endParaRPr lang="zh-CN" altLang="en-US" sz="32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5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琥珀体简" panose="02010600000101010101" charset="-122"/>
              <a:ea typeface="汉仪琥珀体简" panose="0201060000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070215" y="2575560"/>
            <a:ext cx="99695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5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琥珀体简" panose="02010600000101010101" charset="-122"/>
                <a:ea typeface="汉仪琥珀体简" panose="02010600000101010101" charset="-122"/>
              </a:rPr>
              <a:t>香港</a:t>
            </a:r>
            <a:endParaRPr lang="zh-CN" altLang="en-US" sz="32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5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琥珀体简" panose="02010600000101010101" charset="-122"/>
              <a:ea typeface="汉仪琥珀体简" panose="02010600000101010101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57325" y="2647315"/>
            <a:ext cx="18110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5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琥珀体简" panose="02010600000101010101" charset="-122"/>
                <a:ea typeface="汉仪琥珀体简" panose="02010600000101010101" charset="-122"/>
              </a:rPr>
              <a:t>一国两制</a:t>
            </a:r>
            <a:endParaRPr lang="zh-CN" altLang="en-US" sz="32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5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琥珀体简" panose="02010600000101010101" charset="-122"/>
              <a:ea typeface="汉仪琥珀体简" panose="02010600000101010101" charset="-122"/>
            </a:endParaRPr>
          </a:p>
        </p:txBody>
      </p:sp>
      <p:cxnSp>
        <p:nvCxnSpPr>
          <p:cNvPr id="15" name="曲线连接符 14"/>
          <p:cNvCxnSpPr>
            <a:endCxn id="11" idx="0"/>
          </p:cNvCxnSpPr>
          <p:nvPr/>
        </p:nvCxnSpPr>
        <p:spPr>
          <a:xfrm>
            <a:off x="2560320" y="2023745"/>
            <a:ext cx="1597025" cy="598805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曲线连接符 15"/>
          <p:cNvCxnSpPr/>
          <p:nvPr/>
        </p:nvCxnSpPr>
        <p:spPr>
          <a:xfrm>
            <a:off x="4416425" y="1912620"/>
            <a:ext cx="3900170" cy="659130"/>
          </a:xfrm>
          <a:prstGeom prst="curvedConnector3">
            <a:avLst>
              <a:gd name="adj1" fmla="val 5001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曲线连接符 16"/>
          <p:cNvCxnSpPr/>
          <p:nvPr/>
        </p:nvCxnSpPr>
        <p:spPr>
          <a:xfrm rot="5400000">
            <a:off x="5283200" y="2167890"/>
            <a:ext cx="700405" cy="249555"/>
          </a:xfrm>
          <a:prstGeom prst="curvedConnector3">
            <a:avLst>
              <a:gd name="adj1" fmla="val 5004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曲线连接符 18"/>
          <p:cNvCxnSpPr>
            <a:endCxn id="14" idx="0"/>
          </p:cNvCxnSpPr>
          <p:nvPr/>
        </p:nvCxnSpPr>
        <p:spPr>
          <a:xfrm rot="10800000" flipV="1">
            <a:off x="2362200" y="2046605"/>
            <a:ext cx="5434965" cy="600710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8" descr="8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32740" y="4035425"/>
            <a:ext cx="8767445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0" descr="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3390" y="2492375"/>
            <a:ext cx="810895" cy="253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3" descr="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2710" y="2990850"/>
            <a:ext cx="810895" cy="186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5" descr="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7280" y="3477260"/>
            <a:ext cx="810895" cy="104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57"/>
          <p:cNvSpPr>
            <a:spLocks noChangeArrowheads="1"/>
          </p:cNvSpPr>
          <p:nvPr/>
        </p:nvSpPr>
        <p:spPr bwMode="auto">
          <a:xfrm>
            <a:off x="971462" y="4543230"/>
            <a:ext cx="1447549" cy="67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16" tIns="40808" rIns="81616" bIns="40808" anchor="ctr">
            <a:spAutoFit/>
          </a:bodyPr>
          <a:lstStyle/>
          <a:p>
            <a:pPr algn="l" defTabSz="815340">
              <a:lnSpc>
                <a:spcPct val="120000"/>
              </a:lnSpc>
            </a:pPr>
            <a:r>
              <a:rPr lang="en-US" altLang="zh-CN" sz="3200" b="1" baseline="0">
                <a:solidFill>
                  <a:srgbClr val="000000"/>
                </a:solidFill>
                <a:latin typeface="汉仪娃娃篆简" panose="02010600000101010101" charset="-122"/>
                <a:ea typeface="汉仪娃娃篆简" panose="02010600000101010101" charset="-122"/>
              </a:rPr>
              <a:t>1982</a:t>
            </a:r>
            <a:endParaRPr lang="en-US" altLang="zh-CN" sz="3200" b="1" baseline="0">
              <a:solidFill>
                <a:srgbClr val="000000"/>
              </a:solidFill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41" name="Rectangle 59"/>
          <p:cNvSpPr>
            <a:spLocks noChangeArrowheads="1"/>
          </p:cNvSpPr>
          <p:nvPr/>
        </p:nvSpPr>
        <p:spPr bwMode="auto">
          <a:xfrm>
            <a:off x="3920587" y="4521012"/>
            <a:ext cx="990428" cy="67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16" tIns="40808" rIns="81616" bIns="40808" anchor="ctr">
            <a:spAutoFit/>
          </a:bodyPr>
          <a:lstStyle/>
          <a:p>
            <a:pPr algn="l" defTabSz="815340">
              <a:lnSpc>
                <a:spcPct val="120000"/>
              </a:lnSpc>
            </a:pPr>
            <a:r>
              <a:rPr lang="en-US" altLang="zh-CN" sz="3200" b="1" baseline="0">
                <a:solidFill>
                  <a:srgbClr val="000000"/>
                </a:solidFill>
                <a:latin typeface="汉仪娃娃篆简" panose="02010600000101010101" charset="-122"/>
                <a:ea typeface="汉仪娃娃篆简" panose="02010600000101010101" charset="-122"/>
              </a:rPr>
              <a:t>1984</a:t>
            </a:r>
            <a:endParaRPr lang="en-US" altLang="zh-CN" sz="3200" b="1" baseline="0">
              <a:solidFill>
                <a:srgbClr val="000000"/>
              </a:solidFill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42" name="Rectangle 60"/>
          <p:cNvSpPr>
            <a:spLocks noChangeArrowheads="1"/>
          </p:cNvSpPr>
          <p:nvPr/>
        </p:nvSpPr>
        <p:spPr bwMode="auto">
          <a:xfrm>
            <a:off x="6296660" y="4518025"/>
            <a:ext cx="1947545" cy="67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l" defTabSz="815340">
              <a:lnSpc>
                <a:spcPct val="120000"/>
              </a:lnSpc>
            </a:pPr>
            <a:r>
              <a:rPr lang="en-US" altLang="zh-CN" sz="3200" b="1" baseline="0">
                <a:solidFill>
                  <a:srgbClr val="000000"/>
                </a:solidFill>
                <a:latin typeface="汉仪娃娃篆简" panose="02010600000101010101" charset="-122"/>
                <a:ea typeface="汉仪娃娃篆简" panose="02010600000101010101" charset="-122"/>
              </a:rPr>
              <a:t>1997.7.1</a:t>
            </a:r>
            <a:endParaRPr lang="en-US" altLang="zh-CN" sz="3200" b="1" baseline="0">
              <a:solidFill>
                <a:srgbClr val="000000"/>
              </a:solidFill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pic>
        <p:nvPicPr>
          <p:cNvPr id="2" name="Picture 292" descr="21"/>
          <p:cNvPicPr>
            <a:picLocks noChangeAspect="1" noChangeArrowheads="1"/>
          </p:cNvPicPr>
          <p:nvPr/>
        </p:nvPicPr>
        <p:blipFill>
          <a:blip r:embed="rId5">
            <a:lum contrast="-32000"/>
          </a:blip>
          <a:srcRect/>
          <a:stretch>
            <a:fillRect/>
          </a:stretch>
        </p:blipFill>
        <p:spPr bwMode="auto">
          <a:xfrm>
            <a:off x="584200" y="-110490"/>
            <a:ext cx="9129395" cy="9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93"/>
          <p:cNvSpPr>
            <a:spLocks noChangeArrowheads="1"/>
          </p:cNvSpPr>
          <p:nvPr/>
        </p:nvSpPr>
        <p:spPr bwMode="auto">
          <a:xfrm>
            <a:off x="1347470" y="-18732"/>
            <a:ext cx="6154420" cy="67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风高浪急，波涛暗涌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32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香港回归</a:t>
            </a:r>
            <a:endParaRPr kumimoji="1" lang="zh-CN" altLang="en-US" sz="32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丫丫体简" panose="02010600000101010101" charset="-122"/>
              <a:ea typeface="汉仪丫丫体简" panose="02010600000101010101" charset="-122"/>
              <a:cs typeface="汉仪丫丫体简" panose="02010600000101010101" charset="-122"/>
            </a:endParaRPr>
          </a:p>
        </p:txBody>
      </p:sp>
      <p:pic>
        <p:nvPicPr>
          <p:cNvPr id="4" name="Picture 294" descr="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1023" y="-740314"/>
            <a:ext cx="1931653" cy="14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42557" y="-181610"/>
            <a:ext cx="109918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叁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2740" y="2990850"/>
            <a:ext cx="221996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7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中英会谈</a:t>
            </a:r>
            <a:endParaRPr lang="zh-CN" altLang="en-US" sz="40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7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97075" y="2437765"/>
            <a:ext cx="425704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7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《中英联合声明》</a:t>
            </a:r>
            <a:endParaRPr lang="zh-CN" altLang="en-US" sz="40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7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pic>
        <p:nvPicPr>
          <p:cNvPr id="125966" name="图片 125965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4850" y="725170"/>
            <a:ext cx="2847975" cy="1295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6138545" y="2098675"/>
            <a:ext cx="221996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7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胜利回归</a:t>
            </a:r>
            <a:endParaRPr lang="zh-CN" altLang="en-US" sz="40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7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pic>
        <p:nvPicPr>
          <p:cNvPr id="58370" name="图片 124930" descr="中英联合声明签字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2050" y="1132840"/>
            <a:ext cx="3193415" cy="1304925"/>
          </a:xfrm>
          <a:prstGeom prst="rect">
            <a:avLst/>
          </a:prstGeom>
          <a:noFill/>
          <a:ln w="952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2596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2" descr="21"/>
          <p:cNvPicPr>
            <a:picLocks noChangeAspect="1" noChangeArrowheads="1"/>
          </p:cNvPicPr>
          <p:nvPr/>
        </p:nvPicPr>
        <p:blipFill>
          <a:blip r:embed="rId1">
            <a:lum contrast="-32000"/>
          </a:blip>
          <a:srcRect/>
          <a:stretch>
            <a:fillRect/>
          </a:stretch>
        </p:blipFill>
        <p:spPr bwMode="auto">
          <a:xfrm>
            <a:off x="584200" y="-110490"/>
            <a:ext cx="9129395" cy="9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93"/>
          <p:cNvSpPr>
            <a:spLocks noChangeArrowheads="1"/>
          </p:cNvSpPr>
          <p:nvPr/>
        </p:nvSpPr>
        <p:spPr bwMode="auto">
          <a:xfrm>
            <a:off x="1347470" y="-18732"/>
            <a:ext cx="6154420" cy="67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风高浪急，波涛暗涌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32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香港回归</a:t>
            </a:r>
            <a:endParaRPr kumimoji="1" lang="zh-CN" altLang="en-US" sz="32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丫丫体简" panose="02010600000101010101" charset="-122"/>
              <a:ea typeface="汉仪丫丫体简" panose="02010600000101010101" charset="-122"/>
              <a:cs typeface="汉仪丫丫体简" panose="02010600000101010101" charset="-122"/>
            </a:endParaRPr>
          </a:p>
        </p:txBody>
      </p:sp>
      <p:pic>
        <p:nvPicPr>
          <p:cNvPr id="4" name="Picture 294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023" y="-740314"/>
            <a:ext cx="1931653" cy="14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142557" y="-181610"/>
            <a:ext cx="109918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叁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104"/>
          <p:cNvSpPr txBox="1">
            <a:spLocks noChangeArrowheads="1"/>
          </p:cNvSpPr>
          <p:nvPr/>
        </p:nvSpPr>
        <p:spPr bwMode="auto">
          <a:xfrm>
            <a:off x="1160698" y="135591"/>
            <a:ext cx="4496607" cy="57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16" tIns="40808" rIns="81616" bIns="40808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zh-CN" altLang="en-US" sz="3200" b="1" baseline="0" dirty="0">
                <a:solidFill>
                  <a:srgbClr val="000000"/>
                </a:solidFill>
                <a:latin typeface="汉仪秀英体简" panose="02010600000101010101" charset="-122"/>
                <a:ea typeface="汉仪秀英体简" panose="02010600000101010101" charset="-122"/>
              </a:rPr>
              <a:t>思原因，明方向</a:t>
            </a:r>
            <a:endParaRPr lang="zh-CN" altLang="en-US" sz="3200" b="1" baseline="0" dirty="0">
              <a:solidFill>
                <a:srgbClr val="000000"/>
              </a:solidFill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pic>
        <p:nvPicPr>
          <p:cNvPr id="42" name="Picture 106" descr="三角符号0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34318" y="207483"/>
            <a:ext cx="588255" cy="34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Text Box 7"/>
          <p:cNvSpPr txBox="1"/>
          <p:nvPr/>
        </p:nvSpPr>
        <p:spPr>
          <a:xfrm>
            <a:off x="-6350" y="1557020"/>
            <a:ext cx="913320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6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418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4230" indent="-39878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ts val="3200"/>
              </a:lnSpc>
              <a:spcBef>
                <a:spcPct val="50000"/>
              </a:spcBef>
              <a:buClrTx/>
              <a:buFontTx/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</a:rPr>
              <a:t>材料一 </a:t>
            </a:r>
            <a:r>
              <a:rPr lang="zh-CN" altLang="en-US" sz="2400" b="1" dirty="0"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</a:rPr>
              <a:t>香港问题为什么能够谈成呢？主要是我们这个国家这几年发展起来了，当然，香港问题能够解决好，还是由于</a:t>
            </a:r>
            <a:r>
              <a:rPr lang="en-US" altLang="zh-CN" sz="2400" b="1" dirty="0"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</a:rPr>
              <a:t>“</a:t>
            </a:r>
            <a:r>
              <a:rPr lang="zh-CN" altLang="en-US" sz="2400" b="1" dirty="0"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</a:rPr>
              <a:t>一国两制</a:t>
            </a:r>
            <a:r>
              <a:rPr lang="en-US" altLang="zh-CN" sz="2400" b="1" dirty="0"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</a:rPr>
              <a:t>”</a:t>
            </a:r>
            <a:r>
              <a:rPr lang="zh-CN" altLang="en-US" sz="2400" b="1" dirty="0"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</a:rPr>
              <a:t>的根本方针或者说战略搞对了。            </a:t>
            </a:r>
            <a:r>
              <a:rPr lang="en-US" altLang="zh-CN" sz="2400" b="1" dirty="0"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</a:rPr>
              <a:t>——</a:t>
            </a:r>
            <a:r>
              <a:rPr lang="zh-CN" altLang="en-US" sz="2400" b="1" dirty="0"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</a:rPr>
              <a:t>邓小平</a:t>
            </a:r>
            <a:endParaRPr lang="zh-CN" altLang="en-US" sz="2400" b="1" dirty="0">
              <a:latin typeface="汉仪秀英体简" panose="02010600000101010101" charset="-122"/>
              <a:ea typeface="汉仪秀英体简" panose="02010600000101010101" charset="-122"/>
              <a:cs typeface="汉仪秀英体简" panose="02010600000101010101" charset="-122"/>
            </a:endParaRPr>
          </a:p>
        </p:txBody>
      </p:sp>
      <p:sp>
        <p:nvSpPr>
          <p:cNvPr id="54276" name="Text Box 8"/>
          <p:cNvSpPr txBox="1"/>
          <p:nvPr/>
        </p:nvSpPr>
        <p:spPr>
          <a:xfrm>
            <a:off x="4445" y="2783205"/>
            <a:ext cx="8969375" cy="1732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6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418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4230" indent="-39878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ts val="3200"/>
              </a:lnSpc>
              <a:spcBef>
                <a:spcPct val="50000"/>
              </a:spcBef>
              <a:buClrTx/>
              <a:buFontTx/>
              <a:buNone/>
            </a:pPr>
            <a:r>
              <a:rPr lang="zh-CN" altLang="en-US" sz="2200" b="1" dirty="0">
                <a:solidFill>
                  <a:srgbClr val="C00000"/>
                </a:solidFill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</a:rPr>
              <a:t>材料二 </a:t>
            </a:r>
            <a:r>
              <a:rPr lang="zh-CN" altLang="en-US" sz="2200" b="1" dirty="0"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</a:rPr>
              <a:t>“对英国来说，这不是也不可能是胜利，因为我们是同一个不愿意妥协和实力远占优势的对手打交道。英国并不打算把香港整个交还中国，到最后不得不同意交还整个香港地区。”</a:t>
            </a:r>
            <a:r>
              <a:rPr lang="en-US" altLang="zh-CN" sz="2200" b="1" dirty="0"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</a:rPr>
              <a:t>——</a:t>
            </a:r>
            <a:r>
              <a:rPr lang="zh-CN" altLang="en-US" sz="2200" b="1" dirty="0"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</a:rPr>
              <a:t>英国首相撒切尔夫人回忆录</a:t>
            </a:r>
            <a:endParaRPr lang="zh-CN" altLang="en-US" sz="2200" b="1" dirty="0">
              <a:latin typeface="汉仪秀英体简" panose="02010600000101010101" charset="-122"/>
              <a:ea typeface="汉仪秀英体简" panose="02010600000101010101" charset="-122"/>
              <a:cs typeface="汉仪秀英体简" panose="0201060000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85" y="4372610"/>
            <a:ext cx="888809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lvl="0" indent="0" eaLnBrk="1" latinLnBrk="0" hangingPunct="1">
              <a:lnSpc>
                <a:spcPct val="100000"/>
              </a:lnSpc>
              <a:spcBef>
                <a:spcPts val="0"/>
              </a:spcBef>
              <a:buClrTx/>
              <a:buFontTx/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  <a:sym typeface="+mn-ea"/>
              </a:rPr>
              <a:t>材料三</a:t>
            </a:r>
            <a:r>
              <a:rPr lang="zh-CN" altLang="en-US" sz="2400" b="1" dirty="0"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  <a:sym typeface="+mn-ea"/>
              </a:rPr>
              <a:t> 现在时机已经成熟了</a:t>
            </a:r>
            <a:r>
              <a:rPr lang="en-US" altLang="zh-CN" sz="2400" b="1" dirty="0"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  <a:sym typeface="+mn-ea"/>
              </a:rPr>
              <a:t>……………</a:t>
            </a:r>
            <a:r>
              <a:rPr lang="zh-CN" altLang="en-US" sz="2400" b="1" dirty="0"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  <a:sym typeface="+mn-ea"/>
              </a:rPr>
              <a:t>我们收回的不仅是新界，</a:t>
            </a:r>
            <a:endParaRPr lang="zh-CN" altLang="en-US" sz="2400" b="1" dirty="0">
              <a:latin typeface="汉仪秀英体简" panose="02010600000101010101" charset="-122"/>
              <a:ea typeface="汉仪秀英体简" panose="02010600000101010101" charset="-122"/>
              <a:cs typeface="汉仪秀英体简" panose="02010600000101010101" charset="-122"/>
              <a:sym typeface="+mn-ea"/>
            </a:endParaRPr>
          </a:p>
          <a:p>
            <a:pPr marL="0" lvl="0" indent="0" eaLnBrk="1" latinLnBrk="0" hangingPunct="1">
              <a:lnSpc>
                <a:spcPct val="100000"/>
              </a:lnSpc>
              <a:spcBef>
                <a:spcPts val="0"/>
              </a:spcBef>
              <a:buClrTx/>
              <a:buFontTx/>
              <a:buNone/>
            </a:pPr>
            <a:r>
              <a:rPr lang="zh-CN" altLang="en-US" sz="2400" b="1" dirty="0"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  <a:sym typeface="+mn-ea"/>
              </a:rPr>
              <a:t>而且包括香港岛、九龙。       </a:t>
            </a:r>
            <a:r>
              <a:rPr lang="en-US" altLang="zh-CN" sz="2400" b="1" dirty="0"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  <a:sym typeface="+mn-ea"/>
              </a:rPr>
              <a:t>           ——</a:t>
            </a:r>
            <a:r>
              <a:rPr lang="zh-CN" altLang="en-US" sz="2400" b="1" dirty="0"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  <a:sym typeface="+mn-ea"/>
              </a:rPr>
              <a:t>邓小平</a:t>
            </a:r>
            <a:endParaRPr lang="zh-CN" altLang="en-US" sz="2400" b="1" dirty="0">
              <a:latin typeface="汉仪秀英体简" panose="02010600000101010101" charset="-122"/>
              <a:ea typeface="汉仪秀英体简" panose="02010600000101010101" charset="-122"/>
              <a:cs typeface="汉仪秀英体简" panose="0201060000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25563" y="782320"/>
            <a:ext cx="577786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秀英体简" panose="02010600000101010101" charset="-122"/>
                <a:ea typeface="汉仪秀英体简" panose="02010600000101010101" charset="-122"/>
              </a:rPr>
              <a:t>香港为什么能够回归呢？</a:t>
            </a:r>
            <a:endParaRPr lang="zh-CN" altLang="en-US" sz="40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34885" y="1981200"/>
            <a:ext cx="1791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FF0000"/>
                </a:solidFill>
                <a:latin typeface="汉仪秀英体简" panose="02010600000101010101" charset="-122"/>
                <a:ea typeface="汉仪秀英体简" panose="02010600000101010101" charset="-122"/>
              </a:rPr>
              <a:t>一国两制</a:t>
            </a:r>
            <a:endParaRPr lang="zh-CN" altLang="en-US" sz="2400">
              <a:solidFill>
                <a:srgbClr val="FF0000"/>
              </a:solidFill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52195" y="4372610"/>
            <a:ext cx="29317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  <a:sym typeface="+mn-ea"/>
              </a:rPr>
              <a:t>现在时机已经成熟了</a:t>
            </a:r>
            <a:endParaRPr lang="zh-CN" altLang="en-US" sz="2400" b="1" dirty="0">
              <a:solidFill>
                <a:srgbClr val="FF0000"/>
              </a:solidFill>
              <a:latin typeface="汉仪秀英体简" panose="02010600000101010101" charset="-122"/>
              <a:ea typeface="汉仪秀英体简" panose="02010600000101010101" charset="-122"/>
              <a:cs typeface="汉仪秀英体简" panose="0201060000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07160" y="3267710"/>
            <a:ext cx="354330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200" b="1" dirty="0">
                <a:solidFill>
                  <a:srgbClr val="FF0000"/>
                </a:solidFill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  <a:sym typeface="+mn-ea"/>
              </a:rPr>
              <a:t>实力远占优势的对手打交道</a:t>
            </a:r>
            <a:endParaRPr lang="zh-CN" altLang="en-US" sz="2200" b="1" dirty="0">
              <a:solidFill>
                <a:srgbClr val="FF0000"/>
              </a:solidFill>
              <a:latin typeface="汉仪秀英体简" panose="02010600000101010101" charset="-122"/>
              <a:ea typeface="汉仪秀英体简" panose="02010600000101010101" charset="-122"/>
              <a:cs typeface="汉仪秀英体简" panose="0201060000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104"/>
          <p:cNvSpPr txBox="1">
            <a:spLocks noChangeArrowheads="1"/>
          </p:cNvSpPr>
          <p:nvPr/>
        </p:nvSpPr>
        <p:spPr bwMode="auto">
          <a:xfrm>
            <a:off x="1160698" y="135591"/>
            <a:ext cx="4496607" cy="57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16" tIns="40808" rIns="81616" bIns="40808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zh-CN" altLang="en-US" sz="3200" b="1" baseline="0" dirty="0">
                <a:solidFill>
                  <a:srgbClr val="000000"/>
                </a:solidFill>
                <a:latin typeface="汉仪秀英体简" panose="02010600000101010101" charset="-122"/>
                <a:ea typeface="汉仪秀英体简" panose="02010600000101010101" charset="-122"/>
              </a:rPr>
              <a:t>思原因，明方向</a:t>
            </a:r>
            <a:endParaRPr lang="zh-CN" altLang="en-US" sz="3200" b="1" baseline="0" dirty="0">
              <a:solidFill>
                <a:srgbClr val="000000"/>
              </a:solidFill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pic>
        <p:nvPicPr>
          <p:cNvPr id="42" name="Picture 106" descr="三角符号0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34318" y="207483"/>
            <a:ext cx="588255" cy="34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21"/>
          <p:cNvGrpSpPr/>
          <p:nvPr/>
        </p:nvGrpSpPr>
        <p:grpSpPr bwMode="auto">
          <a:xfrm rot="16200000">
            <a:off x="4214358" y="2428465"/>
            <a:ext cx="2146165" cy="1208197"/>
            <a:chOff x="954" y="1992"/>
            <a:chExt cx="2094" cy="984"/>
          </a:xfrm>
          <a:solidFill>
            <a:schemeClr val="bg1">
              <a:lumMod val="85000"/>
            </a:schemeClr>
          </a:solidFill>
        </p:grpSpPr>
        <p:sp>
          <p:nvSpPr>
            <p:cNvPr id="45" name="Freeform 22"/>
            <p:cNvSpPr/>
            <p:nvPr/>
          </p:nvSpPr>
          <p:spPr bwMode="ltGray">
            <a:xfrm>
              <a:off x="954" y="1992"/>
              <a:ext cx="807" cy="878"/>
            </a:xfrm>
            <a:custGeom>
              <a:avLst/>
              <a:gdLst>
                <a:gd name="T0" fmla="*/ 0 w 735"/>
                <a:gd name="T1" fmla="*/ 0 h 532"/>
                <a:gd name="T2" fmla="*/ 382 w 735"/>
                <a:gd name="T3" fmla="*/ 202 h 532"/>
                <a:gd name="T4" fmla="*/ 577 w 735"/>
                <a:gd name="T5" fmla="*/ 202 h 532"/>
                <a:gd name="T6" fmla="*/ 637 w 735"/>
                <a:gd name="T7" fmla="*/ 249 h 532"/>
                <a:gd name="T8" fmla="*/ 639 w 735"/>
                <a:gd name="T9" fmla="*/ 402 h 532"/>
                <a:gd name="T10" fmla="*/ 598 w 735"/>
                <a:gd name="T11" fmla="*/ 400 h 532"/>
                <a:gd name="T12" fmla="*/ 669 w 735"/>
                <a:gd name="T13" fmla="*/ 532 h 532"/>
                <a:gd name="T14" fmla="*/ 735 w 735"/>
                <a:gd name="T15" fmla="*/ 402 h 532"/>
                <a:gd name="T16" fmla="*/ 696 w 735"/>
                <a:gd name="T17" fmla="*/ 402 h 532"/>
                <a:gd name="T18" fmla="*/ 694 w 735"/>
                <a:gd name="T19" fmla="*/ 226 h 532"/>
                <a:gd name="T20" fmla="*/ 616 w 735"/>
                <a:gd name="T21" fmla="*/ 150 h 532"/>
                <a:gd name="T22" fmla="*/ 335 w 735"/>
                <a:gd name="T23" fmla="*/ 149 h 532"/>
                <a:gd name="T24" fmla="*/ 69 w 735"/>
                <a:gd name="T25" fmla="*/ 0 h 532"/>
                <a:gd name="T26" fmla="*/ 0 w 735"/>
                <a:gd name="T27" fmla="*/ 0 h 5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5"/>
                <a:gd name="T43" fmla="*/ 0 h 532"/>
                <a:gd name="T44" fmla="*/ 735 w 735"/>
                <a:gd name="T45" fmla="*/ 532 h 5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6" name="Freeform 23"/>
            <p:cNvSpPr/>
            <p:nvPr/>
          </p:nvSpPr>
          <p:spPr bwMode="ltGray">
            <a:xfrm>
              <a:off x="1983" y="1992"/>
              <a:ext cx="231" cy="984"/>
            </a:xfrm>
            <a:custGeom>
              <a:avLst/>
              <a:gdLst>
                <a:gd name="T0" fmla="*/ 37 w 142"/>
                <a:gd name="T1" fmla="*/ 1 h 604"/>
                <a:gd name="T2" fmla="*/ 45 w 142"/>
                <a:gd name="T3" fmla="*/ 472 h 604"/>
                <a:gd name="T4" fmla="*/ 0 w 142"/>
                <a:gd name="T5" fmla="*/ 474 h 604"/>
                <a:gd name="T6" fmla="*/ 72 w 142"/>
                <a:gd name="T7" fmla="*/ 604 h 604"/>
                <a:gd name="T8" fmla="*/ 142 w 142"/>
                <a:gd name="T9" fmla="*/ 474 h 604"/>
                <a:gd name="T10" fmla="*/ 100 w 142"/>
                <a:gd name="T11" fmla="*/ 474 h 604"/>
                <a:gd name="T12" fmla="*/ 99 w 142"/>
                <a:gd name="T13" fmla="*/ 0 h 604"/>
                <a:gd name="T14" fmla="*/ 37 w 142"/>
                <a:gd name="T15" fmla="*/ 1 h 6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604"/>
                <a:gd name="T26" fmla="*/ 142 w 142"/>
                <a:gd name="T27" fmla="*/ 604 h 6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7" name="Freeform 24"/>
            <p:cNvSpPr/>
            <p:nvPr/>
          </p:nvSpPr>
          <p:spPr bwMode="ltGray">
            <a:xfrm flipH="1">
              <a:off x="2305" y="2055"/>
              <a:ext cx="743" cy="815"/>
            </a:xfrm>
            <a:custGeom>
              <a:avLst/>
              <a:gdLst>
                <a:gd name="T0" fmla="*/ 0 w 735"/>
                <a:gd name="T1" fmla="*/ 0 h 532"/>
                <a:gd name="T2" fmla="*/ 382 w 735"/>
                <a:gd name="T3" fmla="*/ 202 h 532"/>
                <a:gd name="T4" fmla="*/ 577 w 735"/>
                <a:gd name="T5" fmla="*/ 202 h 532"/>
                <a:gd name="T6" fmla="*/ 637 w 735"/>
                <a:gd name="T7" fmla="*/ 249 h 532"/>
                <a:gd name="T8" fmla="*/ 639 w 735"/>
                <a:gd name="T9" fmla="*/ 402 h 532"/>
                <a:gd name="T10" fmla="*/ 598 w 735"/>
                <a:gd name="T11" fmla="*/ 400 h 532"/>
                <a:gd name="T12" fmla="*/ 669 w 735"/>
                <a:gd name="T13" fmla="*/ 532 h 532"/>
                <a:gd name="T14" fmla="*/ 735 w 735"/>
                <a:gd name="T15" fmla="*/ 402 h 532"/>
                <a:gd name="T16" fmla="*/ 696 w 735"/>
                <a:gd name="T17" fmla="*/ 402 h 532"/>
                <a:gd name="T18" fmla="*/ 694 w 735"/>
                <a:gd name="T19" fmla="*/ 226 h 532"/>
                <a:gd name="T20" fmla="*/ 616 w 735"/>
                <a:gd name="T21" fmla="*/ 150 h 532"/>
                <a:gd name="T22" fmla="*/ 335 w 735"/>
                <a:gd name="T23" fmla="*/ 149 h 532"/>
                <a:gd name="T24" fmla="*/ 69 w 735"/>
                <a:gd name="T25" fmla="*/ 0 h 532"/>
                <a:gd name="T26" fmla="*/ 0 w 735"/>
                <a:gd name="T27" fmla="*/ 0 h 5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5"/>
                <a:gd name="T43" fmla="*/ 0 h 532"/>
                <a:gd name="T44" fmla="*/ 735 w 735"/>
                <a:gd name="T45" fmla="*/ 532 h 5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9050" y="468630"/>
            <a:ext cx="4678045" cy="984248"/>
            <a:chOff x="2000643" y="1407471"/>
            <a:chExt cx="2696082" cy="796348"/>
          </a:xfrm>
        </p:grpSpPr>
        <p:pic>
          <p:nvPicPr>
            <p:cNvPr id="49" name="Picture 3" descr="C:\Users\Administrator\Desktop\水墨 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00643" y="1407471"/>
              <a:ext cx="2696082" cy="796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Rectangle 12"/>
            <p:cNvSpPr>
              <a:spLocks noChangeArrowheads="1"/>
            </p:cNvSpPr>
            <p:nvPr/>
          </p:nvSpPr>
          <p:spPr bwMode="auto">
            <a:xfrm>
              <a:off x="2228676" y="1635445"/>
              <a:ext cx="2097653" cy="422322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2800" b="1" dirty="0">
                  <a:solidFill>
                    <a:srgbClr val="FF0000"/>
                  </a:solidFill>
                  <a:latin typeface="汉仪秀英体简" panose="02010600000101010101" charset="-122"/>
                  <a:ea typeface="汉仪秀英体简" panose="02010600000101010101" charset="-122"/>
                </a:rPr>
                <a:t>一国两制构想的提出</a:t>
              </a:r>
              <a:endParaRPr lang="zh-CN" altLang="en-US" sz="2800" b="1" dirty="0">
                <a:solidFill>
                  <a:srgbClr val="FF0000"/>
                </a:solidFill>
                <a:latin typeface="汉仪秀英体简" panose="02010600000101010101" charset="-122"/>
                <a:ea typeface="汉仪秀英体简" panose="02010600000101010101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9050" y="1448435"/>
            <a:ext cx="4678045" cy="984250"/>
            <a:chOff x="2000643" y="2497409"/>
            <a:chExt cx="2696082" cy="796348"/>
          </a:xfrm>
        </p:grpSpPr>
        <p:pic>
          <p:nvPicPr>
            <p:cNvPr id="52" name="Picture 3" descr="C:\Users\Administrator\Desktop\水墨 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00643" y="2497409"/>
              <a:ext cx="2696082" cy="796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Rectangle 12"/>
            <p:cNvSpPr>
              <a:spLocks noChangeArrowheads="1"/>
            </p:cNvSpPr>
            <p:nvPr/>
          </p:nvSpPr>
          <p:spPr bwMode="auto">
            <a:xfrm>
              <a:off x="2228676" y="2753198"/>
              <a:ext cx="2097653" cy="422321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zh-CN" altLang="en-US" sz="2800" b="1" dirty="0">
                  <a:solidFill>
                    <a:srgbClr val="FF0000"/>
                  </a:solidFill>
                  <a:latin typeface="汉仪秀英体简" panose="02010600000101010101" charset="-122"/>
                  <a:ea typeface="汉仪秀英体简" panose="02010600000101010101" charset="-122"/>
                </a:rPr>
                <a:t>综合国力的提高</a:t>
              </a:r>
              <a:endParaRPr lang="zh-CN" altLang="en-US" sz="2800" b="1" dirty="0">
                <a:solidFill>
                  <a:srgbClr val="FF0000"/>
                </a:solidFill>
                <a:latin typeface="汉仪秀英体简" panose="02010600000101010101" charset="-122"/>
                <a:ea typeface="汉仪秀英体简" panose="02010600000101010101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9050" y="2426335"/>
            <a:ext cx="4678045" cy="984250"/>
            <a:chOff x="2000643" y="3547025"/>
            <a:chExt cx="2696082" cy="796348"/>
          </a:xfrm>
        </p:grpSpPr>
        <p:pic>
          <p:nvPicPr>
            <p:cNvPr id="55" name="Picture 3" descr="C:\Users\Administrator\Desktop\水墨 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00643" y="3547025"/>
              <a:ext cx="2696082" cy="796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Rectangle 12"/>
            <p:cNvSpPr>
              <a:spLocks noChangeArrowheads="1"/>
            </p:cNvSpPr>
            <p:nvPr/>
          </p:nvSpPr>
          <p:spPr bwMode="auto">
            <a:xfrm>
              <a:off x="2228676" y="3793994"/>
              <a:ext cx="2468049" cy="422321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2800" b="1" dirty="0">
                  <a:solidFill>
                    <a:srgbClr val="FF0000"/>
                  </a:solidFill>
                  <a:latin typeface="汉仪秀英体简" panose="02010600000101010101" charset="-122"/>
                  <a:ea typeface="汉仪秀英体简" panose="02010600000101010101" charset="-122"/>
                </a:rPr>
                <a:t>租期已到</a:t>
              </a:r>
              <a:endParaRPr lang="zh-CN" altLang="en-US" sz="2800" b="1" dirty="0">
                <a:solidFill>
                  <a:srgbClr val="FF0000"/>
                </a:solidFill>
                <a:latin typeface="汉仪秀英体简" panose="02010600000101010101" charset="-122"/>
                <a:ea typeface="汉仪秀英体简" panose="02010600000101010101" charset="-122"/>
              </a:endParaRPr>
            </a:p>
          </p:txBody>
        </p:sp>
      </p:grpSp>
      <p:grpSp>
        <p:nvGrpSpPr>
          <p:cNvPr id="57" name="Group 115"/>
          <p:cNvGrpSpPr/>
          <p:nvPr/>
        </p:nvGrpSpPr>
        <p:grpSpPr bwMode="auto">
          <a:xfrm>
            <a:off x="5872167" y="1621610"/>
            <a:ext cx="2707420" cy="2482287"/>
            <a:chOff x="4003" y="1230"/>
            <a:chExt cx="2149" cy="1970"/>
          </a:xfrm>
        </p:grpSpPr>
        <p:pic>
          <p:nvPicPr>
            <p:cNvPr id="58" name="Picture 3" descr="C:\Users\Administrator\Desktop\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03" y="1230"/>
              <a:ext cx="2149" cy="1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TextBox 58"/>
            <p:cNvSpPr txBox="1"/>
            <p:nvPr/>
          </p:nvSpPr>
          <p:spPr>
            <a:xfrm>
              <a:off x="4446" y="1808"/>
              <a:ext cx="1437" cy="8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3200" b="1" dirty="0">
                  <a:solidFill>
                    <a:srgbClr val="FF0000"/>
                  </a:solidFill>
                  <a:latin typeface="汉仪秀英体简" panose="02010600000101010101" charset="-122"/>
                  <a:ea typeface="汉仪秀英体简" panose="02010600000101010101" charset="-122"/>
                </a:rPr>
                <a:t>发展才是</a:t>
              </a:r>
              <a:endParaRPr lang="zh-CN" altLang="en-US" sz="3200" b="1" dirty="0">
                <a:solidFill>
                  <a:srgbClr val="FF0000"/>
                </a:solidFill>
                <a:latin typeface="汉仪秀英体简" panose="02010600000101010101" charset="-122"/>
                <a:ea typeface="汉仪秀英体简" panose="02010600000101010101" charset="-122"/>
              </a:endParaRPr>
            </a:p>
            <a:p>
              <a:pPr>
                <a:defRPr/>
              </a:pPr>
              <a:r>
                <a:rPr lang="zh-CN" altLang="en-US" sz="3200" b="1" dirty="0">
                  <a:solidFill>
                    <a:srgbClr val="FF0000"/>
                  </a:solidFill>
                  <a:latin typeface="汉仪秀英体简" panose="02010600000101010101" charset="-122"/>
                  <a:ea typeface="汉仪秀英体简" panose="02010600000101010101" charset="-122"/>
                </a:rPr>
                <a:t>硬道理</a:t>
              </a:r>
              <a:endParaRPr lang="zh-CN" altLang="en-US" sz="3200" b="1" dirty="0">
                <a:solidFill>
                  <a:srgbClr val="FF0000"/>
                </a:solidFill>
                <a:latin typeface="汉仪秀英体简" panose="02010600000101010101" charset="-122"/>
                <a:ea typeface="汉仪秀英体简" panose="02010600000101010101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32385" y="4180840"/>
            <a:ext cx="4678045" cy="984250"/>
            <a:chOff x="2000643" y="3547025"/>
            <a:chExt cx="2696082" cy="796348"/>
          </a:xfrm>
        </p:grpSpPr>
        <p:pic>
          <p:nvPicPr>
            <p:cNvPr id="3" name="Picture 3" descr="C:\Users\Administrator\Desktop\水墨 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00643" y="3547025"/>
              <a:ext cx="2696082" cy="796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12"/>
            <p:cNvSpPr>
              <a:spLocks noChangeArrowheads="1"/>
            </p:cNvSpPr>
            <p:nvPr/>
          </p:nvSpPr>
          <p:spPr bwMode="auto">
            <a:xfrm>
              <a:off x="2228676" y="3793994"/>
              <a:ext cx="2468049" cy="422321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>
              <a:spAutoFit/>
            </a:bodyPr>
            <a:p>
              <a:pPr eaLnBrk="0" hangingPunct="0"/>
              <a:r>
                <a:rPr lang="zh-CN" altLang="en-US" sz="2800" b="1" dirty="0">
                  <a:solidFill>
                    <a:srgbClr val="FF0000"/>
                  </a:solidFill>
                  <a:latin typeface="汉仪秀英体简" panose="02010600000101010101" charset="-122"/>
                  <a:ea typeface="汉仪秀英体简" panose="02010600000101010101" charset="-122"/>
                </a:rPr>
                <a:t>港澳同胞的支持</a:t>
              </a:r>
              <a:endParaRPr lang="zh-CN" altLang="en-US" sz="2800" b="1" dirty="0">
                <a:solidFill>
                  <a:srgbClr val="FF0000"/>
                </a:solidFill>
                <a:latin typeface="汉仪秀英体简" panose="02010600000101010101" charset="-122"/>
                <a:ea typeface="汉仪秀英体简" panose="02010600000101010101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9050" y="3325495"/>
            <a:ext cx="4678045" cy="984250"/>
            <a:chOff x="2000643" y="3547025"/>
            <a:chExt cx="2696082" cy="796348"/>
          </a:xfrm>
        </p:grpSpPr>
        <p:pic>
          <p:nvPicPr>
            <p:cNvPr id="6" name="Picture 3" descr="C:\Users\Administrator\Desktop\水墨 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00643" y="3547025"/>
              <a:ext cx="2696082" cy="796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2228676" y="3793994"/>
              <a:ext cx="2468049" cy="422321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2800" b="1" dirty="0">
                  <a:solidFill>
                    <a:srgbClr val="FF0000"/>
                  </a:solidFill>
                  <a:latin typeface="汉仪秀英体简" panose="02010600000101010101" charset="-122"/>
                  <a:ea typeface="汉仪秀英体简" panose="02010600000101010101" charset="-122"/>
                </a:rPr>
                <a:t>领导人的坚持</a:t>
              </a:r>
              <a:endParaRPr lang="zh-CN" altLang="en-US" sz="2800" b="1" dirty="0">
                <a:solidFill>
                  <a:srgbClr val="FF0000"/>
                </a:solidFill>
                <a:latin typeface="汉仪秀英体简" panose="02010600000101010101" charset="-122"/>
                <a:ea typeface="汉仪秀英体简" panose="02010600000101010101" charset="-122"/>
              </a:endParaRPr>
            </a:p>
          </p:txBody>
        </p:sp>
      </p:grpSp>
      <p:sp>
        <p:nvSpPr>
          <p:cNvPr id="8" name="Freeform 24"/>
          <p:cNvSpPr/>
          <p:nvPr/>
        </p:nvSpPr>
        <p:spPr bwMode="ltGray">
          <a:xfrm rot="16200000" flipH="1">
            <a:off x="4811395" y="838200"/>
            <a:ext cx="910590" cy="1242695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none" anchor="ctr"/>
          <a:p>
            <a:pPr>
              <a:defRPr/>
            </a:pPr>
            <a:endParaRPr lang="zh-CN" altLang="en-US"/>
          </a:p>
        </p:txBody>
      </p:sp>
      <p:sp>
        <p:nvSpPr>
          <p:cNvPr id="9" name="Freeform 22"/>
          <p:cNvSpPr/>
          <p:nvPr/>
        </p:nvSpPr>
        <p:spPr bwMode="ltGray">
          <a:xfrm rot="16200000">
            <a:off x="4909185" y="3767455"/>
            <a:ext cx="766445" cy="1191260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35"/>
              <a:gd name="T43" fmla="*/ 0 h 532"/>
              <a:gd name="T44" fmla="*/ 735 w 735"/>
              <a:gd name="T45" fmla="*/ 532 h 53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none" anchor="ctr"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04"/>
          <p:cNvSpPr txBox="1">
            <a:spLocks noChangeArrowheads="1"/>
          </p:cNvSpPr>
          <p:nvPr/>
        </p:nvSpPr>
        <p:spPr bwMode="auto">
          <a:xfrm>
            <a:off x="-179070" y="930275"/>
            <a:ext cx="816610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16" tIns="40808" rIns="81616" bIns="40808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zh-CN" altLang="en-US" sz="8000" b="1" baseline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  <a:endParaRPr lang="zh-CN" altLang="en-US" sz="8000" b="1" baseline="0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spcBef>
                <a:spcPct val="50000"/>
              </a:spcBef>
            </a:pPr>
            <a:r>
              <a:rPr lang="zh-CN" altLang="en-US" sz="8000" b="1" baseline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  <a:endParaRPr lang="zh-CN" altLang="en-US" sz="8000" b="1" baseline="0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8" name="Picture 271" descr="21"/>
          <p:cNvPicPr>
            <a:picLocks noChangeAspect="1" noChangeArrowheads="1"/>
          </p:cNvPicPr>
          <p:nvPr/>
        </p:nvPicPr>
        <p:blipFill>
          <a:blip r:embed="rId1">
            <a:lum contrast="-32000"/>
          </a:blip>
          <a:srcRect/>
          <a:stretch>
            <a:fillRect/>
          </a:stretch>
        </p:blipFill>
        <p:spPr bwMode="auto">
          <a:xfrm>
            <a:off x="584200" y="537845"/>
            <a:ext cx="913003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17"/>
          <p:cNvSpPr>
            <a:spLocks noChangeArrowheads="1"/>
          </p:cNvSpPr>
          <p:nvPr/>
        </p:nvSpPr>
        <p:spPr bwMode="auto">
          <a:xfrm>
            <a:off x="1443355" y="581025"/>
            <a:ext cx="5520690" cy="5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风雨飘摇，波谲云诡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28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汉仪丫丫体简" panose="02010600000101010101" charset="-122"/>
              </a:rPr>
              <a:t>历史由来</a:t>
            </a:r>
            <a:endParaRPr kumimoji="1" lang="zh-CN" altLang="en-US" sz="28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汉仪丫丫体简" panose="02010600000101010101" charset="-122"/>
            </a:endParaRPr>
          </a:p>
        </p:txBody>
      </p:sp>
      <p:pic>
        <p:nvPicPr>
          <p:cNvPr id="20" name="Picture 272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023" y="-90452"/>
            <a:ext cx="1931653" cy="147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9" descr="21"/>
          <p:cNvPicPr>
            <a:picLocks noChangeAspect="1" noChangeArrowheads="1"/>
          </p:cNvPicPr>
          <p:nvPr/>
        </p:nvPicPr>
        <p:blipFill>
          <a:blip r:embed="rId1">
            <a:lum contrast="-32000"/>
          </a:blip>
          <a:srcRect/>
          <a:stretch>
            <a:fillRect/>
          </a:stretch>
        </p:blipFill>
        <p:spPr bwMode="auto">
          <a:xfrm>
            <a:off x="466725" y="1477645"/>
            <a:ext cx="912939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90"/>
          <p:cNvSpPr>
            <a:spLocks noChangeArrowheads="1"/>
          </p:cNvSpPr>
          <p:nvPr/>
        </p:nvSpPr>
        <p:spPr bwMode="auto">
          <a:xfrm>
            <a:off x="1347470" y="1582420"/>
            <a:ext cx="6446520" cy="5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风起浪涌，波澜壮阔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28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汉仪丫丫体简" panose="02010600000101010101" charset="-122"/>
              </a:rPr>
              <a:t>一国两制</a:t>
            </a:r>
            <a:endParaRPr kumimoji="1" lang="zh-CN" altLang="en-US" sz="28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汉仪丫丫体简" panose="02010600000101010101" charset="-122"/>
            </a:endParaRPr>
          </a:p>
        </p:txBody>
      </p:sp>
      <p:pic>
        <p:nvPicPr>
          <p:cNvPr id="23" name="Picture 291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023" y="823666"/>
            <a:ext cx="1931653" cy="147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92" descr="21"/>
          <p:cNvPicPr>
            <a:picLocks noChangeAspect="1" noChangeArrowheads="1"/>
          </p:cNvPicPr>
          <p:nvPr/>
        </p:nvPicPr>
        <p:blipFill>
          <a:blip r:embed="rId3">
            <a:lum contrast="-32000"/>
          </a:blip>
          <a:srcRect/>
          <a:stretch>
            <a:fillRect/>
          </a:stretch>
        </p:blipFill>
        <p:spPr bwMode="auto">
          <a:xfrm>
            <a:off x="584200" y="2400935"/>
            <a:ext cx="9129395" cy="9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93"/>
          <p:cNvSpPr>
            <a:spLocks noChangeArrowheads="1"/>
          </p:cNvSpPr>
          <p:nvPr/>
        </p:nvSpPr>
        <p:spPr bwMode="auto">
          <a:xfrm>
            <a:off x="1347470" y="2529840"/>
            <a:ext cx="6154420" cy="5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风高浪急，波涛暗涌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28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汉仪丫丫体简" panose="02010600000101010101" charset="-122"/>
              </a:rPr>
              <a:t>香港回归</a:t>
            </a:r>
            <a:endParaRPr kumimoji="1" lang="zh-CN" altLang="en-US" sz="28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汉仪丫丫体简" panose="02010600000101010101" charset="-122"/>
            </a:endParaRPr>
          </a:p>
        </p:txBody>
      </p:sp>
      <p:pic>
        <p:nvPicPr>
          <p:cNvPr id="26" name="Picture 294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023" y="1771111"/>
            <a:ext cx="1931653" cy="14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92" descr="21"/>
          <p:cNvPicPr>
            <a:picLocks noChangeAspect="1" noChangeArrowheads="1"/>
          </p:cNvPicPr>
          <p:nvPr/>
        </p:nvPicPr>
        <p:blipFill>
          <a:blip r:embed="rId4">
            <a:lum contrast="-32000"/>
          </a:blip>
          <a:srcRect/>
          <a:stretch>
            <a:fillRect/>
          </a:stretch>
        </p:blipFill>
        <p:spPr bwMode="auto">
          <a:xfrm>
            <a:off x="639445" y="3460750"/>
            <a:ext cx="9074150" cy="9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4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268" y="2830926"/>
            <a:ext cx="1931653" cy="14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93"/>
          <p:cNvSpPr>
            <a:spLocks noChangeArrowheads="1"/>
          </p:cNvSpPr>
          <p:nvPr/>
        </p:nvSpPr>
        <p:spPr bwMode="auto">
          <a:xfrm>
            <a:off x="1381760" y="3559175"/>
            <a:ext cx="6120130" cy="5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风平浪静，波澜不兴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28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汉仪丫丫体简" panose="02010600000101010101" charset="-122"/>
              </a:rPr>
              <a:t>澳门回归</a:t>
            </a:r>
            <a:endParaRPr kumimoji="1" lang="zh-CN" altLang="en-US" sz="28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汉仪丫丫体简" panose="02010600000101010101" charset="-122"/>
            </a:endParaRPr>
          </a:p>
        </p:txBody>
      </p:sp>
      <p:pic>
        <p:nvPicPr>
          <p:cNvPr id="11" name="Picture 292" descr="21"/>
          <p:cNvPicPr>
            <a:picLocks noChangeAspect="1" noChangeArrowheads="1"/>
          </p:cNvPicPr>
          <p:nvPr/>
        </p:nvPicPr>
        <p:blipFill>
          <a:blip r:embed="rId5">
            <a:lum contrast="-32000"/>
          </a:blip>
          <a:srcRect/>
          <a:stretch>
            <a:fillRect/>
          </a:stretch>
        </p:blipFill>
        <p:spPr bwMode="auto">
          <a:xfrm>
            <a:off x="551180" y="4377055"/>
            <a:ext cx="9163050" cy="9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94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003" y="3747231"/>
            <a:ext cx="1931653" cy="14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93"/>
          <p:cNvSpPr>
            <a:spLocks noChangeArrowheads="1"/>
          </p:cNvSpPr>
          <p:nvPr/>
        </p:nvSpPr>
        <p:spPr bwMode="auto">
          <a:xfrm>
            <a:off x="1293495" y="4475480"/>
            <a:ext cx="6265545" cy="5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风清月明，波平可待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28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汉仪丫丫体简" panose="02010600000101010101" charset="-122"/>
              </a:rPr>
              <a:t>台湾可期</a:t>
            </a:r>
            <a:endParaRPr kumimoji="1" lang="zh-CN" altLang="en-US" sz="28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汉仪丫丫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45 0.00093 L 0.56389 0.00093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45 0.00093 L 0.56389 0.00093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45 0.00093 L 0.56389 0.000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45 0.00093 L 0.56389 0.00093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45 0.00093 L 0.56389 0.00093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9" grpId="0" bldLvl="0" animBg="1"/>
      <p:bldP spid="22" grpId="0" bldLvl="0" animBg="1"/>
      <p:bldP spid="25" grpId="0" bldLvl="0" animBg="1"/>
      <p:bldP spid="8" grpId="0" bldLvl="0" animBg="1"/>
      <p:bldP spid="1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7"/>
          <p:cNvSpPr txBox="1"/>
          <p:nvPr/>
        </p:nvSpPr>
        <p:spPr>
          <a:xfrm>
            <a:off x="755650" y="692150"/>
            <a:ext cx="3311525" cy="2746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endParaRPr lang="zh-CN" altLang="zh-CN" sz="12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" name="Text Box 104"/>
          <p:cNvSpPr txBox="1">
            <a:spLocks noChangeArrowheads="1"/>
          </p:cNvSpPr>
          <p:nvPr/>
        </p:nvSpPr>
        <p:spPr bwMode="auto">
          <a:xfrm>
            <a:off x="873678" y="135591"/>
            <a:ext cx="4496607" cy="57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16" tIns="40808" rIns="81616" bIns="40808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zh-CN" altLang="en-US" sz="3200" b="1" baseline="0" dirty="0">
                <a:solidFill>
                  <a:srgbClr val="000000"/>
                </a:solidFill>
                <a:latin typeface="汉仪秀英体简" panose="02010600000101010101" charset="-122"/>
                <a:ea typeface="汉仪秀英体简" panose="02010600000101010101" charset="-122"/>
              </a:rPr>
              <a:t>用事实说话</a:t>
            </a:r>
            <a:endParaRPr lang="zh-CN" altLang="en-US" sz="3200" b="1" baseline="0" dirty="0">
              <a:solidFill>
                <a:srgbClr val="000000"/>
              </a:solidFill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pic>
        <p:nvPicPr>
          <p:cNvPr id="42" name="Picture 106" descr="三角符号0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34318" y="207483"/>
            <a:ext cx="588255" cy="34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" y="692150"/>
            <a:ext cx="4744085" cy="4466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010" y="1263650"/>
            <a:ext cx="4263390" cy="38950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010" y="679450"/>
            <a:ext cx="4264025" cy="5842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763000" y="4121150"/>
            <a:ext cx="345440" cy="5219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63000" y="1939925"/>
            <a:ext cx="345440" cy="5219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33570" y="4327525"/>
            <a:ext cx="345440" cy="5219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81195" y="2315845"/>
            <a:ext cx="345440" cy="5219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33570" y="1282065"/>
            <a:ext cx="345440" cy="5219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763000" y="3034665"/>
            <a:ext cx="345440" cy="52197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6" grpId="0" bldLvl="0" animBg="1"/>
      <p:bldP spid="11" grpId="0" bldLvl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7"/>
          <p:cNvSpPr txBox="1"/>
          <p:nvPr/>
        </p:nvSpPr>
        <p:spPr>
          <a:xfrm>
            <a:off x="755650" y="692150"/>
            <a:ext cx="3311525" cy="2746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endParaRPr lang="zh-CN" altLang="zh-CN" sz="12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" name="Text Box 104"/>
          <p:cNvSpPr txBox="1">
            <a:spLocks noChangeArrowheads="1"/>
          </p:cNvSpPr>
          <p:nvPr/>
        </p:nvSpPr>
        <p:spPr bwMode="auto">
          <a:xfrm>
            <a:off x="1160698" y="135591"/>
            <a:ext cx="4496607" cy="57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16" tIns="40808" rIns="81616" bIns="40808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zh-CN" altLang="en-US" sz="3200" b="1" baseline="0" dirty="0">
                <a:solidFill>
                  <a:srgbClr val="000000"/>
                </a:solidFill>
                <a:latin typeface="汉仪秀英体简" panose="02010600000101010101" charset="-122"/>
                <a:ea typeface="汉仪秀英体简" panose="02010600000101010101" charset="-122"/>
              </a:rPr>
              <a:t>用事实说话</a:t>
            </a:r>
            <a:endParaRPr lang="zh-CN" altLang="en-US" sz="3200" b="1" baseline="0" dirty="0">
              <a:solidFill>
                <a:srgbClr val="000000"/>
              </a:solidFill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pic>
        <p:nvPicPr>
          <p:cNvPr id="42" name="Picture 106" descr="三角符号0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34318" y="207483"/>
            <a:ext cx="588255" cy="34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165600554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" y="633730"/>
            <a:ext cx="9143365" cy="449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dministrator\Desktop\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76200" y="870585"/>
            <a:ext cx="9149080" cy="393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 descr="C:\Users\Administrator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908" y="893373"/>
            <a:ext cx="405732" cy="388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7"/>
          <p:cNvSpPr txBox="1"/>
          <p:nvPr/>
        </p:nvSpPr>
        <p:spPr>
          <a:xfrm>
            <a:off x="755650" y="692150"/>
            <a:ext cx="3311525" cy="2746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endParaRPr lang="zh-CN" altLang="zh-CN" sz="12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" name="Text Box 104"/>
          <p:cNvSpPr txBox="1">
            <a:spLocks noChangeArrowheads="1"/>
          </p:cNvSpPr>
          <p:nvPr/>
        </p:nvSpPr>
        <p:spPr bwMode="auto">
          <a:xfrm>
            <a:off x="1160698" y="135591"/>
            <a:ext cx="4496607" cy="57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16" tIns="40808" rIns="81616" bIns="40808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zh-CN" altLang="en-US" sz="3200" b="1" baseline="0" dirty="0">
                <a:solidFill>
                  <a:srgbClr val="000000"/>
                </a:solidFill>
                <a:latin typeface="汉仪秀英体简" panose="02010600000101010101" charset="-122"/>
                <a:ea typeface="汉仪秀英体简" panose="02010600000101010101" charset="-122"/>
              </a:rPr>
              <a:t>回归意义之谈</a:t>
            </a:r>
            <a:endParaRPr lang="zh-CN" altLang="en-US" sz="3200" b="1" baseline="0" dirty="0">
              <a:solidFill>
                <a:srgbClr val="000000"/>
              </a:solidFill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pic>
        <p:nvPicPr>
          <p:cNvPr id="42" name="Picture 106" descr="三角符号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318" y="207483"/>
            <a:ext cx="588255" cy="34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17475" y="1101090"/>
            <a:ext cx="17068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bliqueBottomLeft"/>
              <a:lightRig rig="threePt" dir="t"/>
            </a:scene3d>
            <a:sp3d extrusionH="285750">
              <a:extrusionClr>
                <a:srgbClr val="A0D0F2"/>
              </a:extrusionClr>
            </a:sp3d>
          </a:bodyPr>
          <a:p>
            <a:pPr algn="ctr"/>
            <a:r>
              <a:rPr lang="zh-CN" altLang="en-US" sz="4000">
                <a:solidFill>
                  <a:srgbClr val="FF0000"/>
                </a:solidFill>
                <a:effectLst/>
                <a:latin typeface="汉仪舒同体简" panose="02010600000101010101" charset="-122"/>
                <a:ea typeface="汉仪舒同体简" panose="02010600000101010101" charset="-122"/>
              </a:rPr>
              <a:t>香港：</a:t>
            </a:r>
            <a:endParaRPr lang="zh-CN" altLang="en-US" sz="4000">
              <a:solidFill>
                <a:srgbClr val="FF0000"/>
              </a:solidFill>
              <a:effectLst/>
              <a:latin typeface="汉仪舒同体简" panose="02010600000101010101" charset="-122"/>
              <a:ea typeface="汉仪舒同体简" panose="0201060000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8425" y="2486025"/>
            <a:ext cx="17068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bliqueBottomLeft"/>
              <a:lightRig rig="threePt" dir="t"/>
            </a:scene3d>
            <a:sp3d extrusionH="285750">
              <a:extrusionClr>
                <a:srgbClr val="A0D0F2"/>
              </a:extrusionClr>
            </a:sp3d>
          </a:bodyPr>
          <a:p>
            <a:pPr algn="ctr"/>
            <a:r>
              <a:rPr lang="zh-CN" altLang="en-US" sz="4000">
                <a:solidFill>
                  <a:srgbClr val="FF0000"/>
                </a:solidFill>
                <a:effectLst/>
                <a:latin typeface="汉仪舒同体简" panose="02010600000101010101" charset="-122"/>
                <a:ea typeface="汉仪舒同体简" panose="02010600000101010101" charset="-122"/>
              </a:rPr>
              <a:t>祖国：</a:t>
            </a:r>
            <a:endParaRPr lang="zh-CN" altLang="en-US" sz="4000">
              <a:solidFill>
                <a:srgbClr val="FF0000"/>
              </a:solidFill>
              <a:effectLst/>
              <a:latin typeface="汉仪舒同体简" panose="02010600000101010101" charset="-122"/>
              <a:ea typeface="汉仪舒同体简" panose="0201060000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0965" y="3786505"/>
            <a:ext cx="17068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bliqueBottomLeft"/>
              <a:lightRig rig="threePt" dir="t"/>
            </a:scene3d>
            <a:sp3d extrusionH="285750">
              <a:extrusionClr>
                <a:srgbClr val="A0D0F2"/>
              </a:extrusionClr>
            </a:sp3d>
          </a:bodyPr>
          <a:p>
            <a:pPr algn="ctr"/>
            <a:r>
              <a:rPr lang="zh-CN" altLang="en-US" sz="4000">
                <a:solidFill>
                  <a:srgbClr val="FF0000"/>
                </a:solidFill>
                <a:effectLst/>
                <a:latin typeface="汉仪舒同体简" panose="02010600000101010101" charset="-122"/>
                <a:ea typeface="汉仪舒同体简" panose="02010600000101010101" charset="-122"/>
              </a:rPr>
              <a:t>台湾：</a:t>
            </a:r>
            <a:endParaRPr lang="zh-CN" altLang="en-US" sz="4000">
              <a:solidFill>
                <a:srgbClr val="FF0000"/>
              </a:solidFill>
              <a:effectLst/>
              <a:latin typeface="汉仪舒同体简" panose="02010600000101010101" charset="-122"/>
              <a:ea typeface="汉仪舒同体简" panose="02010600000101010101" charset="-122"/>
            </a:endParaRPr>
          </a:p>
        </p:txBody>
      </p:sp>
      <p:sp>
        <p:nvSpPr>
          <p:cNvPr id="10" name="Text Box 6"/>
          <p:cNvSpPr txBox="1"/>
          <p:nvPr/>
        </p:nvSpPr>
        <p:spPr>
          <a:xfrm>
            <a:off x="1581150" y="1244600"/>
            <a:ext cx="66224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6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418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4230" indent="-39878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rgbClr val="990000"/>
                </a:solidFill>
                <a:latin typeface="汉仪秀英体简" panose="02010600000101010101" charset="-122"/>
                <a:ea typeface="汉仪秀英体简" panose="02010600000101010101" charset="-122"/>
              </a:rPr>
              <a:t>开创了香港历史发展的新纪元；</a:t>
            </a:r>
            <a:endParaRPr lang="zh-CN" altLang="en-US" sz="2800" dirty="0">
              <a:solidFill>
                <a:srgbClr val="990000"/>
              </a:solidFill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sp>
        <p:nvSpPr>
          <p:cNvPr id="25604" name="Text Box 6"/>
          <p:cNvSpPr txBox="1"/>
          <p:nvPr/>
        </p:nvSpPr>
        <p:spPr>
          <a:xfrm>
            <a:off x="1581150" y="2294890"/>
            <a:ext cx="696087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6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418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4230" indent="-39878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rgbClr val="990000"/>
                </a:solidFill>
                <a:latin typeface="汉仪秀英体简" panose="02010600000101010101" charset="-122"/>
                <a:ea typeface="汉仪秀英体简" panose="02010600000101010101" charset="-122"/>
              </a:rPr>
              <a:t>香港回归祖国，中国人民洗雪了百年国耻，标志着我国在完成祖国统一大业的道路上迈出了重要一步；</a:t>
            </a:r>
            <a:endParaRPr lang="zh-CN" altLang="en-US" sz="2800" dirty="0">
              <a:solidFill>
                <a:srgbClr val="990000"/>
              </a:solidFill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sp>
        <p:nvSpPr>
          <p:cNvPr id="11" name="Text Box 6"/>
          <p:cNvSpPr txBox="1"/>
          <p:nvPr/>
        </p:nvSpPr>
        <p:spPr>
          <a:xfrm>
            <a:off x="1581468" y="3897313"/>
            <a:ext cx="583406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6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418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4230" indent="-39878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rgbClr val="990000"/>
                </a:solidFill>
                <a:latin typeface="汉仪秀英体简" panose="02010600000101010101" charset="-122"/>
                <a:ea typeface="汉仪秀英体简" panose="02010600000101010101" charset="-122"/>
              </a:rPr>
              <a:t>为解决台湾问题提供了成功的范例。</a:t>
            </a:r>
            <a:endParaRPr lang="zh-CN" altLang="en-US" sz="2800" dirty="0">
              <a:solidFill>
                <a:srgbClr val="990000"/>
              </a:solidFill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10" grpId="0"/>
      <p:bldP spid="25604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92" descr="21"/>
          <p:cNvPicPr>
            <a:picLocks noChangeAspect="1" noChangeArrowheads="1"/>
          </p:cNvPicPr>
          <p:nvPr/>
        </p:nvPicPr>
        <p:blipFill>
          <a:blip r:embed="rId1">
            <a:lum contrast="-32000"/>
          </a:blip>
          <a:srcRect/>
          <a:stretch>
            <a:fillRect/>
          </a:stretch>
        </p:blipFill>
        <p:spPr bwMode="auto">
          <a:xfrm>
            <a:off x="639445" y="-127000"/>
            <a:ext cx="9074150" cy="9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4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268" y="-756824"/>
            <a:ext cx="1931653" cy="14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93"/>
          <p:cNvSpPr>
            <a:spLocks noChangeArrowheads="1"/>
          </p:cNvSpPr>
          <p:nvPr/>
        </p:nvSpPr>
        <p:spPr bwMode="auto">
          <a:xfrm>
            <a:off x="1381760" y="-65722"/>
            <a:ext cx="6120130" cy="67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风平浪静，波澜不兴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32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汉仪丫丫体简" panose="02010600000101010101" charset="-122"/>
              </a:rPr>
              <a:t>澳门回归</a:t>
            </a:r>
            <a:endParaRPr kumimoji="1" lang="zh-CN" altLang="en-US" sz="32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汉仪丫丫体简" panose="0201060000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142557" y="-181610"/>
            <a:ext cx="109918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肆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pic>
        <p:nvPicPr>
          <p:cNvPr id="2" name="Picture 48" descr="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35425"/>
            <a:ext cx="9100185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0" descr="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9185" y="3036570"/>
            <a:ext cx="81089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3" descr="6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0200" y="3479165"/>
            <a:ext cx="810895" cy="13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5" descr="6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8505" y="3681730"/>
            <a:ext cx="810895" cy="83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7"/>
          <p:cNvSpPr>
            <a:spLocks noChangeArrowheads="1"/>
          </p:cNvSpPr>
          <p:nvPr/>
        </p:nvSpPr>
        <p:spPr bwMode="auto">
          <a:xfrm>
            <a:off x="137160" y="4580573"/>
            <a:ext cx="1923415" cy="5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lang="en-US" altLang="zh-CN" sz="2800" b="1" baseline="0">
                <a:solidFill>
                  <a:srgbClr val="000000"/>
                </a:solidFill>
                <a:latin typeface="汉仪娃娃篆简" panose="02010600000101010101" charset="-122"/>
                <a:ea typeface="汉仪娃娃篆简" panose="02010600000101010101" charset="-122"/>
              </a:rPr>
              <a:t>1979.2.8</a:t>
            </a:r>
            <a:endParaRPr lang="en-US" altLang="zh-CN" sz="2800" b="1" baseline="0">
              <a:solidFill>
                <a:srgbClr val="000000"/>
              </a:solidFill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2870297" y="4581020"/>
            <a:ext cx="990428" cy="5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lang="en-US" altLang="zh-CN" sz="2800" b="1" baseline="0">
                <a:solidFill>
                  <a:srgbClr val="000000"/>
                </a:solidFill>
                <a:latin typeface="汉仪娃娃篆简" panose="02010600000101010101" charset="-122"/>
                <a:ea typeface="汉仪娃娃篆简" panose="02010600000101010101" charset="-122"/>
              </a:rPr>
              <a:t>1986</a:t>
            </a:r>
            <a:endParaRPr lang="en-US" altLang="zh-CN" sz="2800" b="1" baseline="0">
              <a:solidFill>
                <a:srgbClr val="000000"/>
              </a:solidFill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7233920" y="4577715"/>
            <a:ext cx="1329690" cy="5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lang="en-US" altLang="zh-CN" sz="2800" b="1" baseline="0">
                <a:solidFill>
                  <a:srgbClr val="000000"/>
                </a:solidFill>
                <a:latin typeface="汉仪娃娃篆简" panose="02010600000101010101" charset="-122"/>
                <a:ea typeface="汉仪娃娃篆简" panose="02010600000101010101" charset="-122"/>
              </a:rPr>
              <a:t>1993.3</a:t>
            </a:r>
            <a:endParaRPr lang="en-US" altLang="zh-CN" sz="2800" b="1" baseline="0">
              <a:solidFill>
                <a:srgbClr val="000000"/>
              </a:solidFill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pic>
        <p:nvPicPr>
          <p:cNvPr id="13" name="Picture 50" descr="6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61280" y="3153410"/>
            <a:ext cx="810895" cy="18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59"/>
          <p:cNvSpPr>
            <a:spLocks noChangeArrowheads="1"/>
          </p:cNvSpPr>
          <p:nvPr/>
        </p:nvSpPr>
        <p:spPr bwMode="auto">
          <a:xfrm>
            <a:off x="5071842" y="4555620"/>
            <a:ext cx="990428" cy="5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lang="en-US" altLang="zh-CN" sz="2800" b="1" baseline="0">
                <a:solidFill>
                  <a:srgbClr val="000000"/>
                </a:solidFill>
                <a:latin typeface="汉仪娃娃篆简" panose="02010600000101010101" charset="-122"/>
                <a:ea typeface="汉仪娃娃篆简" panose="02010600000101010101" charset="-122"/>
              </a:rPr>
              <a:t>1987</a:t>
            </a:r>
            <a:endParaRPr lang="en-US" altLang="zh-CN" sz="2800" b="1" baseline="0">
              <a:solidFill>
                <a:srgbClr val="000000"/>
              </a:solidFill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41605" y="2812415"/>
            <a:ext cx="2320290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秀英体简" panose="02010600000101010101" charset="-122"/>
                <a:ea typeface="汉仪秀英体简" panose="02010600000101010101" charset="-122"/>
              </a:rPr>
              <a:t>中葡正式</a:t>
            </a:r>
            <a:endParaRPr lang="zh-CN" altLang="en-US" sz="28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秀英体简" panose="02010600000101010101" charset="-122"/>
              <a:ea typeface="汉仪秀英体简" panose="02010600000101010101" charset="-122"/>
            </a:endParaRPr>
          </a:p>
          <a:p>
            <a:pPr algn="ctr"/>
            <a:r>
              <a:rPr lang="zh-CN" altLang="en-US" sz="2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秀英体简" panose="02010600000101010101" charset="-122"/>
                <a:ea typeface="汉仪秀英体简" panose="02010600000101010101" charset="-122"/>
              </a:rPr>
              <a:t>建立外交关系</a:t>
            </a:r>
            <a:endParaRPr lang="zh-CN" altLang="en-US" sz="28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72055" y="2675255"/>
            <a:ext cx="1607820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秀英体简" panose="02010600000101010101" charset="-122"/>
                <a:ea typeface="汉仪秀英体简" panose="02010600000101010101" charset="-122"/>
              </a:rPr>
              <a:t>中葡双方</a:t>
            </a:r>
            <a:endParaRPr lang="zh-CN" altLang="en-US" sz="28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秀英体简" panose="02010600000101010101" charset="-122"/>
              <a:ea typeface="汉仪秀英体简" panose="02010600000101010101" charset="-122"/>
            </a:endParaRPr>
          </a:p>
          <a:p>
            <a:pPr algn="ctr"/>
            <a:r>
              <a:rPr lang="zh-CN" altLang="en-US" sz="2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秀英体简" panose="02010600000101010101" charset="-122"/>
                <a:ea typeface="汉仪秀英体简" panose="02010600000101010101" charset="-122"/>
              </a:rPr>
              <a:t>进行会谈</a:t>
            </a:r>
            <a:endParaRPr lang="zh-CN" altLang="en-US" sz="28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762500" y="2334260"/>
            <a:ext cx="1607820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秀英体简" panose="02010600000101010101" charset="-122"/>
                <a:ea typeface="汉仪秀英体简" panose="02010600000101010101" charset="-122"/>
              </a:rPr>
              <a:t>中葡签署</a:t>
            </a:r>
            <a:endParaRPr lang="zh-CN" altLang="en-US" sz="28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秀英体简" panose="02010600000101010101" charset="-122"/>
              <a:ea typeface="汉仪秀英体简" panose="02010600000101010101" charset="-122"/>
            </a:endParaRPr>
          </a:p>
          <a:p>
            <a:pPr algn="ctr"/>
            <a:r>
              <a:rPr lang="zh-CN" altLang="en-US" sz="2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秀英体简" panose="02010600000101010101" charset="-122"/>
                <a:ea typeface="汉仪秀英体简" panose="02010600000101010101" charset="-122"/>
              </a:rPr>
              <a:t>联合声明</a:t>
            </a:r>
            <a:endParaRPr lang="zh-CN" altLang="en-US" sz="28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pic>
        <p:nvPicPr>
          <p:cNvPr id="23555" name="Picture 4" descr="中葡联合声明签字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7380" y="1040765"/>
            <a:ext cx="2119630" cy="1333500"/>
          </a:xfrm>
          <a:prstGeom prst="rect">
            <a:avLst/>
          </a:prstGeom>
          <a:noFill/>
          <a:ln w="38100" cap="flat" cmpd="sng">
            <a:solidFill>
              <a:srgbClr val="808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9" name="图片 18" descr="u=465539346,466987358&amp;fm=26&amp;gp=0[1]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0575" y="1535430"/>
            <a:ext cx="22606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45 0.00093 L 0.56389 0.000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5" grpId="0"/>
      <p:bldP spid="10" grpId="0" animBg="1"/>
      <p:bldP spid="16" grpId="0"/>
      <p:bldP spid="11" grpId="0" animBg="1"/>
      <p:bldP spid="17" grpId="0"/>
      <p:bldP spid="14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92" descr="21"/>
          <p:cNvPicPr>
            <a:picLocks noChangeAspect="1" noChangeArrowheads="1"/>
          </p:cNvPicPr>
          <p:nvPr/>
        </p:nvPicPr>
        <p:blipFill>
          <a:blip r:embed="rId1">
            <a:lum contrast="-32000"/>
          </a:blip>
          <a:srcRect/>
          <a:stretch>
            <a:fillRect/>
          </a:stretch>
        </p:blipFill>
        <p:spPr bwMode="auto">
          <a:xfrm>
            <a:off x="639445" y="-127000"/>
            <a:ext cx="9074150" cy="9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94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268" y="-756824"/>
            <a:ext cx="1931653" cy="14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93"/>
          <p:cNvSpPr>
            <a:spLocks noChangeArrowheads="1"/>
          </p:cNvSpPr>
          <p:nvPr/>
        </p:nvSpPr>
        <p:spPr bwMode="auto">
          <a:xfrm>
            <a:off x="1381760" y="-28575"/>
            <a:ext cx="6120130" cy="5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风平浪静，波澜不兴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28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澳门回归</a:t>
            </a:r>
            <a:endParaRPr kumimoji="1" lang="zh-CN" altLang="en-US" sz="28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丫丫体简" panose="02010600000101010101" charset="-122"/>
              <a:ea typeface="汉仪丫丫体简" panose="02010600000101010101" charset="-122"/>
              <a:cs typeface="汉仪丫丫体简" panose="02010600000101010101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-142557" y="-181610"/>
            <a:ext cx="109918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肆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pic>
        <p:nvPicPr>
          <p:cNvPr id="26627" name="Picture 7" descr="澳门区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" y="1691640"/>
            <a:ext cx="1461135" cy="1220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8" name="Picture 8" descr="澳门区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" y="3660140"/>
            <a:ext cx="1503680" cy="1343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Rectangle 2"/>
          <p:cNvSpPr>
            <a:spLocks noGrp="1"/>
          </p:cNvSpPr>
          <p:nvPr/>
        </p:nvSpPr>
        <p:spPr>
          <a:xfrm>
            <a:off x="1457325" y="457518"/>
            <a:ext cx="6229350" cy="984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anose="02020404030301010803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汉仪秀英体简" panose="02010600000101010101" charset="-122"/>
                <a:ea typeface="汉仪秀英体简" panose="02010600000101010101" charset="-122"/>
              </a:rPr>
              <a:t>澳门特别行政区区旗区徽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sp>
        <p:nvSpPr>
          <p:cNvPr id="23" name="Text Box 5"/>
          <p:cNvSpPr txBox="1"/>
          <p:nvPr/>
        </p:nvSpPr>
        <p:spPr>
          <a:xfrm>
            <a:off x="1644650" y="3558540"/>
            <a:ext cx="7422515" cy="13836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p>
            <a:pPr eaLnBrk="0" hangingPunct="0"/>
            <a:r>
              <a:rPr lang="zh-CN" altLang="en-US" sz="2800" b="1" dirty="0">
                <a:latin typeface="汉仪舒同体简" panose="02010600000101010101" charset="-122"/>
                <a:ea typeface="汉仪舒同体简" panose="02010600000101010101" charset="-122"/>
                <a:cs typeface="汉仪舒同体简" panose="02010600000101010101" charset="-122"/>
              </a:rPr>
              <a:t>区徽呈圆形，中间图案与区旗同，外圈有中文“中华人民共和国澳门特别行政区”和葡萄牙文“澳门”字样。</a:t>
            </a:r>
            <a:endParaRPr lang="zh-CN" altLang="en-US" sz="2800" b="1" dirty="0">
              <a:latin typeface="汉仪舒同体简" panose="02010600000101010101" charset="-122"/>
              <a:ea typeface="汉仪舒同体简" panose="02010600000101010101" charset="-122"/>
              <a:cs typeface="汉仪舒同体简" panose="02010600000101010101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644650" y="1298575"/>
            <a:ext cx="9982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五星</a:t>
            </a:r>
            <a:endParaRPr lang="zh-CN" altLang="en-US" sz="3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716405" y="2421890"/>
            <a:ext cx="998220" cy="10763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25400">
                  <a:solidFill>
                    <a:srgbClr val="00B05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瘦金书简" panose="02010600000101010101" charset="-122"/>
                <a:ea typeface="汉仪瘦金书简" panose="02010600000101010101" charset="-122"/>
              </a:rPr>
              <a:t>澳门</a:t>
            </a:r>
            <a:endParaRPr lang="zh-CN" altLang="en-US" sz="3200" b="1">
              <a:ln w="25400">
                <a:solidFill>
                  <a:srgbClr val="00B050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瘦金书简" panose="02010600000101010101" charset="-122"/>
              <a:ea typeface="汉仪瘦金书简" panose="02010600000101010101" charset="-122"/>
            </a:endParaRPr>
          </a:p>
          <a:p>
            <a:pPr algn="ctr"/>
            <a:r>
              <a:rPr lang="zh-CN" altLang="en-US" sz="3200" b="1">
                <a:ln w="25400">
                  <a:solidFill>
                    <a:srgbClr val="00B05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瘦金书简" panose="02010600000101010101" charset="-122"/>
                <a:ea typeface="汉仪瘦金书简" panose="02010600000101010101" charset="-122"/>
              </a:rPr>
              <a:t>半岛</a:t>
            </a:r>
            <a:endParaRPr lang="zh-CN" altLang="en-US" sz="3200" b="1">
              <a:ln w="25400">
                <a:solidFill>
                  <a:srgbClr val="00B050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瘦金书简" panose="02010600000101010101" charset="-122"/>
              <a:ea typeface="汉仪瘦金书简" panose="0201060000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259705" y="1298575"/>
            <a:ext cx="9982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绿色</a:t>
            </a:r>
            <a:endParaRPr lang="zh-CN" altLang="en-US" sz="3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831965" y="1243965"/>
            <a:ext cx="222123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大桥和海水</a:t>
            </a:r>
            <a:endParaRPr lang="zh-CN" altLang="en-US" sz="3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316220" y="2432050"/>
            <a:ext cx="998220" cy="10763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25400">
                  <a:solidFill>
                    <a:srgbClr val="00B05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瘦金书简" panose="02010600000101010101" charset="-122"/>
                <a:ea typeface="汉仪瘦金书简" panose="02010600000101010101" charset="-122"/>
              </a:rPr>
              <a:t>祖国</a:t>
            </a:r>
            <a:endParaRPr lang="zh-CN" altLang="en-US" sz="3200" b="1">
              <a:ln w="25400">
                <a:solidFill>
                  <a:srgbClr val="00B050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瘦金书简" panose="02010600000101010101" charset="-122"/>
              <a:ea typeface="汉仪瘦金书简" panose="02010600000101010101" charset="-122"/>
            </a:endParaRPr>
          </a:p>
          <a:p>
            <a:pPr algn="ctr"/>
            <a:r>
              <a:rPr lang="zh-CN" altLang="en-US" sz="3200" b="1">
                <a:ln w="25400">
                  <a:solidFill>
                    <a:srgbClr val="00B05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瘦金书简" panose="02010600000101010101" charset="-122"/>
                <a:ea typeface="汉仪瘦金书简" panose="02010600000101010101" charset="-122"/>
              </a:rPr>
              <a:t>统一</a:t>
            </a:r>
            <a:endParaRPr lang="zh-CN" altLang="en-US" sz="3200" b="1">
              <a:ln w="25400">
                <a:solidFill>
                  <a:srgbClr val="00B050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瘦金书简" panose="02010600000101010101" charset="-122"/>
              <a:ea typeface="汉仪瘦金书简" panose="02010600000101010101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420110" y="2410460"/>
            <a:ext cx="1405890" cy="10763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25400">
                  <a:solidFill>
                    <a:srgbClr val="00B05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瘦金书简" panose="02010600000101010101" charset="-122"/>
                <a:ea typeface="汉仪瘦金书简" panose="02010600000101010101" charset="-122"/>
              </a:rPr>
              <a:t>澳门自</a:t>
            </a:r>
            <a:endParaRPr lang="zh-CN" altLang="en-US" sz="3200" b="1">
              <a:ln w="25400">
                <a:solidFill>
                  <a:srgbClr val="00B050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瘦金书简" panose="02010600000101010101" charset="-122"/>
              <a:ea typeface="汉仪瘦金书简" panose="02010600000101010101" charset="-122"/>
            </a:endParaRPr>
          </a:p>
          <a:p>
            <a:pPr algn="ctr"/>
            <a:r>
              <a:rPr lang="zh-CN" altLang="en-US" sz="3200" b="1">
                <a:ln w="25400">
                  <a:solidFill>
                    <a:srgbClr val="00B05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瘦金书简" panose="02010600000101010101" charset="-122"/>
                <a:ea typeface="汉仪瘦金书简" panose="02010600000101010101" charset="-122"/>
              </a:rPr>
              <a:t>然环境</a:t>
            </a:r>
            <a:endParaRPr lang="zh-CN" altLang="en-US" sz="3200" b="1">
              <a:ln w="25400">
                <a:solidFill>
                  <a:srgbClr val="00B050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瘦金书简" panose="02010600000101010101" charset="-122"/>
              <a:ea typeface="汉仪瘦金书简" panose="02010600000101010101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493135" y="1243965"/>
            <a:ext cx="9982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莲花</a:t>
            </a:r>
            <a:endParaRPr lang="zh-CN" altLang="en-US" sz="3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566025" y="2625725"/>
            <a:ext cx="9982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25400">
                  <a:solidFill>
                    <a:srgbClr val="00B05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瘦金书简" panose="02010600000101010101" charset="-122"/>
                <a:ea typeface="汉仪瘦金书简" panose="02010600000101010101" charset="-122"/>
              </a:rPr>
              <a:t>祖国</a:t>
            </a:r>
            <a:endParaRPr lang="zh-CN" altLang="en-US" sz="3200" b="1">
              <a:ln w="25400">
                <a:solidFill>
                  <a:srgbClr val="00B050"/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瘦金书简" panose="02010600000101010101" charset="-122"/>
              <a:ea typeface="汉仪瘦金书简" panose="02010600000101010101" charset="-122"/>
            </a:endParaRPr>
          </a:p>
        </p:txBody>
      </p:sp>
      <p:cxnSp>
        <p:nvCxnSpPr>
          <p:cNvPr id="33" name="曲线连接符 32"/>
          <p:cNvCxnSpPr/>
          <p:nvPr/>
        </p:nvCxnSpPr>
        <p:spPr>
          <a:xfrm>
            <a:off x="2485390" y="1766570"/>
            <a:ext cx="3166745" cy="661035"/>
          </a:xfrm>
          <a:prstGeom prst="curvedConnector3">
            <a:avLst>
              <a:gd name="adj1" fmla="val 5001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曲线连接符 33"/>
          <p:cNvCxnSpPr>
            <a:endCxn id="25" idx="0"/>
          </p:cNvCxnSpPr>
          <p:nvPr/>
        </p:nvCxnSpPr>
        <p:spPr>
          <a:xfrm rot="10800000" flipV="1">
            <a:off x="2214880" y="1684020"/>
            <a:ext cx="1776095" cy="737235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曲线连接符 34"/>
          <p:cNvCxnSpPr/>
          <p:nvPr/>
        </p:nvCxnSpPr>
        <p:spPr>
          <a:xfrm rot="10800000" flipV="1">
            <a:off x="4355465" y="1793875"/>
            <a:ext cx="3181985" cy="633730"/>
          </a:xfrm>
          <a:prstGeom prst="curvedConnector3">
            <a:avLst>
              <a:gd name="adj1" fmla="val 4999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曲线连接符 35"/>
          <p:cNvCxnSpPr>
            <a:endCxn id="32" idx="0"/>
          </p:cNvCxnSpPr>
          <p:nvPr/>
        </p:nvCxnSpPr>
        <p:spPr>
          <a:xfrm>
            <a:off x="6014085" y="1721485"/>
            <a:ext cx="2051050" cy="904240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92" descr="21"/>
          <p:cNvPicPr>
            <a:picLocks noChangeAspect="1" noChangeArrowheads="1"/>
          </p:cNvPicPr>
          <p:nvPr/>
        </p:nvPicPr>
        <p:blipFill>
          <a:blip r:embed="rId1">
            <a:lum contrast="-32000"/>
          </a:blip>
          <a:srcRect/>
          <a:stretch>
            <a:fillRect/>
          </a:stretch>
        </p:blipFill>
        <p:spPr bwMode="auto">
          <a:xfrm>
            <a:off x="639445" y="-127000"/>
            <a:ext cx="9074150" cy="9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4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268" y="-756824"/>
            <a:ext cx="1931653" cy="14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93"/>
          <p:cNvSpPr>
            <a:spLocks noChangeArrowheads="1"/>
          </p:cNvSpPr>
          <p:nvPr/>
        </p:nvSpPr>
        <p:spPr bwMode="auto">
          <a:xfrm>
            <a:off x="1381760" y="-28575"/>
            <a:ext cx="6120130" cy="5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风平浪静，波澜不兴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28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澳门回归</a:t>
            </a:r>
            <a:endParaRPr kumimoji="1" lang="zh-CN" altLang="en-US" sz="28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丫丫体简" panose="02010600000101010101" charset="-122"/>
              <a:ea typeface="汉仪丫丫体简" panose="02010600000101010101" charset="-122"/>
              <a:cs typeface="汉仪丫丫体简" panose="0201060000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142557" y="-181610"/>
            <a:ext cx="109918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肆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pic>
        <p:nvPicPr>
          <p:cNvPr id="2" name="Picture 48" descr="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35425"/>
            <a:ext cx="9100185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0" descr="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9185" y="3036570"/>
            <a:ext cx="81089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3" descr="6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0200" y="3479165"/>
            <a:ext cx="810895" cy="13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5" descr="6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8505" y="3681730"/>
            <a:ext cx="810895" cy="83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7"/>
          <p:cNvSpPr>
            <a:spLocks noChangeArrowheads="1"/>
          </p:cNvSpPr>
          <p:nvPr/>
        </p:nvSpPr>
        <p:spPr bwMode="auto">
          <a:xfrm>
            <a:off x="137160" y="4580573"/>
            <a:ext cx="1923415" cy="5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lang="en-US" altLang="zh-CN" sz="2800" b="1" baseline="0">
                <a:solidFill>
                  <a:srgbClr val="000000"/>
                </a:solidFill>
                <a:latin typeface="汉仪娃娃篆简" panose="02010600000101010101" charset="-122"/>
                <a:ea typeface="汉仪娃娃篆简" panose="02010600000101010101" charset="-122"/>
              </a:rPr>
              <a:t>1979.2.8</a:t>
            </a:r>
            <a:endParaRPr lang="en-US" altLang="zh-CN" sz="2800" b="1" baseline="0">
              <a:solidFill>
                <a:srgbClr val="000000"/>
              </a:solidFill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2870297" y="4581020"/>
            <a:ext cx="990428" cy="5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lang="en-US" altLang="zh-CN" sz="2800" b="1" baseline="0">
                <a:solidFill>
                  <a:srgbClr val="000000"/>
                </a:solidFill>
                <a:latin typeface="汉仪娃娃篆简" panose="02010600000101010101" charset="-122"/>
                <a:ea typeface="汉仪娃娃篆简" panose="02010600000101010101" charset="-122"/>
              </a:rPr>
              <a:t>1986</a:t>
            </a:r>
            <a:endParaRPr lang="en-US" altLang="zh-CN" sz="2800" b="1" baseline="0">
              <a:solidFill>
                <a:srgbClr val="000000"/>
              </a:solidFill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6629400" y="4558665"/>
            <a:ext cx="2526665" cy="5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lang="en-US" altLang="zh-CN" sz="2800" b="1" baseline="0">
                <a:solidFill>
                  <a:srgbClr val="000000"/>
                </a:solidFill>
                <a:latin typeface="汉仪娃娃篆简" panose="02010600000101010101" charset="-122"/>
                <a:ea typeface="汉仪娃娃篆简" panose="02010600000101010101" charset="-122"/>
              </a:rPr>
              <a:t>1999</a:t>
            </a:r>
            <a:r>
              <a:rPr lang="en-US" altLang="zh-CN" sz="2800" b="1">
                <a:solidFill>
                  <a:srgbClr val="000000"/>
                </a:solidFill>
                <a:latin typeface="汉仪娃娃篆简" panose="02010600000101010101" charset="-122"/>
                <a:ea typeface="汉仪娃娃篆简" panose="02010600000101010101" charset="-122"/>
                <a:sym typeface="+mn-ea"/>
              </a:rPr>
              <a:t>.</a:t>
            </a:r>
            <a:r>
              <a:rPr lang="en-US" altLang="zh-CN" sz="2800" b="1" baseline="0">
                <a:solidFill>
                  <a:srgbClr val="000000"/>
                </a:solidFill>
                <a:latin typeface="汉仪娃娃篆简" panose="02010600000101010101" charset="-122"/>
                <a:ea typeface="汉仪娃娃篆简" panose="02010600000101010101" charset="-122"/>
              </a:rPr>
              <a:t>12.20</a:t>
            </a:r>
            <a:endParaRPr lang="en-US" altLang="zh-CN" sz="2800" b="1" baseline="0">
              <a:solidFill>
                <a:srgbClr val="000000"/>
              </a:solidFill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pic>
        <p:nvPicPr>
          <p:cNvPr id="13" name="Picture 50" descr="6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61280" y="3153410"/>
            <a:ext cx="810895" cy="18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59"/>
          <p:cNvSpPr>
            <a:spLocks noChangeArrowheads="1"/>
          </p:cNvSpPr>
          <p:nvPr/>
        </p:nvSpPr>
        <p:spPr bwMode="auto">
          <a:xfrm>
            <a:off x="5071842" y="4555620"/>
            <a:ext cx="990428" cy="5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lang="en-US" altLang="zh-CN" sz="2800" b="1" baseline="0">
                <a:solidFill>
                  <a:srgbClr val="000000"/>
                </a:solidFill>
                <a:latin typeface="汉仪娃娃篆简" panose="02010600000101010101" charset="-122"/>
                <a:ea typeface="汉仪娃娃篆简" panose="02010600000101010101" charset="-122"/>
              </a:rPr>
              <a:t>1987</a:t>
            </a:r>
            <a:endParaRPr lang="en-US" altLang="zh-CN" sz="2800" b="1" baseline="0">
              <a:solidFill>
                <a:srgbClr val="000000"/>
              </a:solidFill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41605" y="2812415"/>
            <a:ext cx="2320290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秀英体简" panose="02010600000101010101" charset="-122"/>
                <a:ea typeface="汉仪秀英体简" panose="02010600000101010101" charset="-122"/>
              </a:rPr>
              <a:t>中葡正式</a:t>
            </a:r>
            <a:endParaRPr lang="zh-CN" altLang="en-US" sz="28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秀英体简" panose="02010600000101010101" charset="-122"/>
              <a:ea typeface="汉仪秀英体简" panose="02010600000101010101" charset="-122"/>
            </a:endParaRPr>
          </a:p>
          <a:p>
            <a:pPr algn="ctr"/>
            <a:r>
              <a:rPr lang="zh-CN" altLang="en-US" sz="2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秀英体简" panose="02010600000101010101" charset="-122"/>
                <a:ea typeface="汉仪秀英体简" panose="02010600000101010101" charset="-122"/>
              </a:rPr>
              <a:t>建立外交关系</a:t>
            </a:r>
            <a:endParaRPr lang="zh-CN" altLang="en-US" sz="28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72055" y="2675255"/>
            <a:ext cx="1607820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秀英体简" panose="02010600000101010101" charset="-122"/>
                <a:ea typeface="汉仪秀英体简" panose="02010600000101010101" charset="-122"/>
              </a:rPr>
              <a:t>中葡双方</a:t>
            </a:r>
            <a:endParaRPr lang="zh-CN" altLang="en-US" sz="28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秀英体简" panose="02010600000101010101" charset="-122"/>
              <a:ea typeface="汉仪秀英体简" panose="02010600000101010101" charset="-122"/>
            </a:endParaRPr>
          </a:p>
          <a:p>
            <a:pPr algn="ctr"/>
            <a:r>
              <a:rPr lang="zh-CN" altLang="en-US" sz="2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秀英体简" panose="02010600000101010101" charset="-122"/>
                <a:ea typeface="汉仪秀英体简" panose="02010600000101010101" charset="-122"/>
              </a:rPr>
              <a:t>进行会谈</a:t>
            </a:r>
            <a:endParaRPr lang="zh-CN" altLang="en-US" sz="28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762500" y="2334260"/>
            <a:ext cx="1607820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秀英体简" panose="02010600000101010101" charset="-122"/>
                <a:ea typeface="汉仪秀英体简" panose="02010600000101010101" charset="-122"/>
              </a:rPr>
              <a:t>中葡签署</a:t>
            </a:r>
            <a:endParaRPr lang="zh-CN" altLang="en-US" sz="28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秀英体简" panose="02010600000101010101" charset="-122"/>
              <a:ea typeface="汉仪秀英体简" panose="02010600000101010101" charset="-122"/>
            </a:endParaRPr>
          </a:p>
          <a:p>
            <a:pPr algn="ctr"/>
            <a:r>
              <a:rPr lang="zh-CN" altLang="en-US" sz="2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秀英体简" panose="02010600000101010101" charset="-122"/>
                <a:ea typeface="汉仪秀英体简" panose="02010600000101010101" charset="-122"/>
              </a:rPr>
              <a:t>联合声明</a:t>
            </a:r>
            <a:endParaRPr lang="zh-CN" altLang="en-US" sz="28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47205" y="2508250"/>
            <a:ext cx="201422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秀英体简" panose="02010600000101010101" charset="-122"/>
                <a:ea typeface="汉仪秀英体简" panose="02010600000101010101" charset="-122"/>
              </a:rPr>
              <a:t>澳门回归</a:t>
            </a:r>
            <a:endParaRPr lang="zh-CN" altLang="en-US" sz="36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pic>
        <p:nvPicPr>
          <p:cNvPr id="23555" name="Picture 4" descr="中葡联合声明签字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7380" y="1040765"/>
            <a:ext cx="2119630" cy="1333500"/>
          </a:xfrm>
          <a:prstGeom prst="rect">
            <a:avLst/>
          </a:prstGeom>
          <a:noFill/>
          <a:ln w="38100" cap="flat" cmpd="sng">
            <a:solidFill>
              <a:srgbClr val="808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67586" name="Picture 3" descr="20061010jxcn034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703695" y="810260"/>
            <a:ext cx="2301240" cy="1697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 descr="u=465539346,466987358&amp;fm=26&amp;gp=0[1]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0575" y="1535430"/>
            <a:ext cx="22606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92" descr="21"/>
          <p:cNvPicPr>
            <a:picLocks noChangeAspect="1" noChangeArrowheads="1"/>
          </p:cNvPicPr>
          <p:nvPr/>
        </p:nvPicPr>
        <p:blipFill>
          <a:blip r:embed="rId1">
            <a:lum contrast="-32000"/>
          </a:blip>
          <a:srcRect/>
          <a:stretch>
            <a:fillRect/>
          </a:stretch>
        </p:blipFill>
        <p:spPr bwMode="auto">
          <a:xfrm>
            <a:off x="639445" y="-127000"/>
            <a:ext cx="9074150" cy="9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94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268" y="-756824"/>
            <a:ext cx="1931653" cy="14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93"/>
          <p:cNvSpPr>
            <a:spLocks noChangeArrowheads="1"/>
          </p:cNvSpPr>
          <p:nvPr/>
        </p:nvSpPr>
        <p:spPr bwMode="auto">
          <a:xfrm>
            <a:off x="1381760" y="-28575"/>
            <a:ext cx="6120130" cy="5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风平浪静，波澜不兴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28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澳门回归</a:t>
            </a:r>
            <a:endParaRPr kumimoji="1" lang="zh-CN" altLang="en-US" sz="28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丫丫体简" panose="02010600000101010101" charset="-122"/>
              <a:ea typeface="汉仪丫丫体简" panose="02010600000101010101" charset="-122"/>
              <a:cs typeface="汉仪丫丫体简" panose="0201060000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42557" y="-181610"/>
            <a:ext cx="109918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肆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pic>
        <p:nvPicPr>
          <p:cNvPr id="27650" name="图片 26626" descr="fs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10" y="810895"/>
            <a:ext cx="9187180" cy="4331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-16510" y="4620895"/>
            <a:ext cx="9404985" cy="521970"/>
          </a:xfrm>
          <a:prstGeom prst="rect">
            <a:avLst/>
          </a:prstGeom>
          <a:solidFill>
            <a:srgbClr val="F9FBFA">
              <a:alpha val="60000"/>
            </a:srgbClr>
          </a:solidFill>
          <a:ln w="9525">
            <a:noFill/>
          </a:ln>
        </p:spPr>
        <p:txBody>
          <a:bodyPr wrap="square">
            <a:spAutoFit/>
          </a:bodyPr>
          <a:p>
            <a:pPr marR="0" defTabSz="914400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zh-CN" altLang="en-US" sz="2800" kern="1200" cap="none" spc="0" normalizeH="0" baseline="0" noProof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汉仪秀英体简" panose="02010600000101010101" charset="-122"/>
                <a:ea typeface="汉仪秀英体简" panose="02010600000101010101" charset="-122"/>
                <a:cs typeface="汉仪秀英体简" panose="02010600000101010101" charset="-122"/>
                <a:sym typeface="+mn-ea"/>
              </a:rPr>
              <a:t>澳门特区首任行政长官何厚铧宣誓就职，朱镕基总理监誓 </a:t>
            </a:r>
            <a:endParaRPr kumimoji="0" lang="zh-CN" altLang="en-US" sz="2800" kern="1200" cap="none" spc="0" normalizeH="0" baseline="0" noProof="1">
              <a:solidFill>
                <a:srgbClr val="000000"/>
              </a:solidFill>
              <a:effectLst>
                <a:outerShdw blurRad="38100" dist="38100" dir="2700000">
                  <a:srgbClr val="C0C0C0"/>
                </a:outerShdw>
              </a:effectLst>
              <a:latin typeface="汉仪秀英体简" panose="02010600000101010101" charset="-122"/>
              <a:ea typeface="汉仪秀英体简" panose="02010600000101010101" charset="-122"/>
              <a:cs typeface="汉仪秀英体简" panose="0201060000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92" descr="21"/>
          <p:cNvPicPr>
            <a:picLocks noChangeAspect="1" noChangeArrowheads="1"/>
          </p:cNvPicPr>
          <p:nvPr/>
        </p:nvPicPr>
        <p:blipFill>
          <a:blip r:embed="rId1">
            <a:lum contrast="-32000"/>
          </a:blip>
          <a:srcRect/>
          <a:stretch>
            <a:fillRect/>
          </a:stretch>
        </p:blipFill>
        <p:spPr bwMode="auto">
          <a:xfrm>
            <a:off x="639445" y="-127000"/>
            <a:ext cx="9074150" cy="9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94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268" y="-756824"/>
            <a:ext cx="1931653" cy="14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93"/>
          <p:cNvSpPr>
            <a:spLocks noChangeArrowheads="1"/>
          </p:cNvSpPr>
          <p:nvPr/>
        </p:nvSpPr>
        <p:spPr bwMode="auto">
          <a:xfrm>
            <a:off x="1381760" y="-28575"/>
            <a:ext cx="6120130" cy="59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风平浪静，波澜不兴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28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澳门回归</a:t>
            </a:r>
            <a:endParaRPr kumimoji="1" lang="zh-CN" altLang="en-US" sz="28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丫丫体简" panose="02010600000101010101" charset="-122"/>
              <a:ea typeface="汉仪丫丫体简" panose="02010600000101010101" charset="-122"/>
              <a:cs typeface="汉仪丫丫体简" panose="0201060000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42557" y="-181610"/>
            <a:ext cx="109918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肆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25925" y="1160780"/>
            <a:ext cx="692150" cy="37846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回</a:t>
            </a:r>
            <a:endParaRPr lang="zh-CN" altLang="en-US" sz="40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  <a:p>
            <a:pPr algn="ctr"/>
            <a:r>
              <a:rPr lang="zh-CN" altLang="en-US" sz="40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归</a:t>
            </a:r>
            <a:endParaRPr lang="zh-CN" altLang="en-US" sz="40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  <a:p>
            <a:pPr algn="ctr"/>
            <a:r>
              <a:rPr lang="zh-CN" altLang="en-US" sz="40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后</a:t>
            </a:r>
            <a:endParaRPr lang="zh-CN" altLang="en-US" sz="40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  <a:p>
            <a:pPr algn="ctr"/>
            <a:r>
              <a:rPr lang="zh-CN" altLang="en-US" sz="40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的</a:t>
            </a:r>
            <a:endParaRPr lang="zh-CN" altLang="en-US" sz="40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  <a:p>
            <a:pPr algn="ctr"/>
            <a:r>
              <a:rPr lang="zh-CN" altLang="en-US" sz="40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澳</a:t>
            </a:r>
            <a:endParaRPr lang="zh-CN" altLang="en-US" sz="40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  <a:p>
            <a:pPr algn="ctr"/>
            <a:r>
              <a:rPr lang="zh-CN" altLang="en-US" sz="40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门</a:t>
            </a:r>
            <a:endParaRPr lang="zh-CN" altLang="en-US" sz="40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pic>
        <p:nvPicPr>
          <p:cNvPr id="3584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440" y="1017270"/>
            <a:ext cx="4168775" cy="391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图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310" y="1017270"/>
            <a:ext cx="4158615" cy="3911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7"/>
          <p:cNvSpPr txBox="1"/>
          <p:nvPr/>
        </p:nvSpPr>
        <p:spPr>
          <a:xfrm>
            <a:off x="755650" y="692150"/>
            <a:ext cx="3311525" cy="2746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endParaRPr lang="zh-CN" altLang="zh-CN" sz="12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" name="Text Box 104"/>
          <p:cNvSpPr txBox="1">
            <a:spLocks noChangeArrowheads="1"/>
          </p:cNvSpPr>
          <p:nvPr/>
        </p:nvSpPr>
        <p:spPr bwMode="auto">
          <a:xfrm>
            <a:off x="873678" y="135591"/>
            <a:ext cx="4496607" cy="57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16" tIns="40808" rIns="81616" bIns="40808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zh-CN" altLang="en-US" sz="3200" b="1" baseline="0" dirty="0">
                <a:solidFill>
                  <a:srgbClr val="000000"/>
                </a:solidFill>
                <a:latin typeface="汉仪秀英体简" panose="02010600000101010101" charset="-122"/>
                <a:ea typeface="汉仪秀英体简" panose="02010600000101010101" charset="-122"/>
              </a:rPr>
              <a:t>用事实说话</a:t>
            </a:r>
            <a:endParaRPr lang="zh-CN" altLang="en-US" sz="3200" b="1" baseline="0" dirty="0">
              <a:solidFill>
                <a:srgbClr val="000000"/>
              </a:solidFill>
              <a:latin typeface="汉仪秀英体简" panose="02010600000101010101" charset="-122"/>
              <a:ea typeface="汉仪秀英体简" panose="02010600000101010101" charset="-122"/>
            </a:endParaRPr>
          </a:p>
        </p:txBody>
      </p:sp>
      <p:pic>
        <p:nvPicPr>
          <p:cNvPr id="42" name="Picture 106" descr="三角符号0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34318" y="207483"/>
            <a:ext cx="588255" cy="34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625475"/>
            <a:ext cx="9146540" cy="4528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92" descr="21"/>
          <p:cNvPicPr>
            <a:picLocks noChangeAspect="1" noChangeArrowheads="1"/>
          </p:cNvPicPr>
          <p:nvPr/>
        </p:nvPicPr>
        <p:blipFill>
          <a:blip r:embed="rId1">
            <a:lum contrast="-32000"/>
          </a:blip>
          <a:srcRect/>
          <a:stretch>
            <a:fillRect/>
          </a:stretch>
        </p:blipFill>
        <p:spPr bwMode="auto">
          <a:xfrm>
            <a:off x="479425" y="71755"/>
            <a:ext cx="9163050" cy="9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94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48" y="-558069"/>
            <a:ext cx="1931653" cy="14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93"/>
          <p:cNvSpPr>
            <a:spLocks noChangeArrowheads="1"/>
          </p:cNvSpPr>
          <p:nvPr/>
        </p:nvSpPr>
        <p:spPr bwMode="auto">
          <a:xfrm>
            <a:off x="1221740" y="133033"/>
            <a:ext cx="6265545" cy="67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风清月明，波平可待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32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汉仪丫丫体简" panose="02010600000101010101" charset="-122"/>
              </a:rPr>
              <a:t>台湾可期</a:t>
            </a:r>
            <a:endParaRPr kumimoji="1" lang="zh-CN" altLang="en-US" sz="32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汉仪丫丫体简" panose="0201060000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42557" y="-181610"/>
            <a:ext cx="109918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伍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35843" name="Text Box 7"/>
          <p:cNvSpPr txBox="1"/>
          <p:nvPr/>
        </p:nvSpPr>
        <p:spPr>
          <a:xfrm>
            <a:off x="755650" y="692150"/>
            <a:ext cx="3311525" cy="2746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spcBef>
                <a:spcPct val="50000"/>
              </a:spcBef>
            </a:pPr>
            <a:endParaRPr lang="zh-CN" altLang="zh-CN" sz="1200" b="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 descr="E872FB16EAC57E9189800041B6E5F2DB[1]"/>
          <p:cNvPicPr>
            <a:picLocks noChangeAspect="1"/>
          </p:cNvPicPr>
          <p:nvPr/>
        </p:nvPicPr>
        <p:blipFill>
          <a:blip r:embed="rId3">
            <a:lum bright="6000" contrast="6000"/>
          </a:blip>
          <a:stretch>
            <a:fillRect/>
          </a:stretch>
        </p:blipFill>
        <p:spPr>
          <a:xfrm>
            <a:off x="-55880" y="1252220"/>
            <a:ext cx="5803265" cy="36144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6" descr="空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515" y="692150"/>
            <a:ext cx="1937385" cy="2049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8"/>
          <p:cNvSpPr txBox="1"/>
          <p:nvPr/>
        </p:nvSpPr>
        <p:spPr>
          <a:xfrm>
            <a:off x="63500" y="2403475"/>
            <a:ext cx="9048750" cy="9220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eaLnBrk="1" hangingPunct="1">
              <a:spcBef>
                <a:spcPct val="50000"/>
              </a:spcBef>
            </a:pPr>
            <a:r>
              <a:rPr lang="zh-CN" altLang="en-US" sz="5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汉仪雪峰体简" panose="02010600000101010101" charset="-122"/>
                <a:ea typeface="汉仪雪峰体简" panose="02010600000101010101" charset="-122"/>
              </a:rPr>
              <a:t>期待海峡两岸早日实现统一！</a:t>
            </a:r>
            <a:endParaRPr lang="zh-CN" altLang="en-US" sz="5400" b="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汉仪雪峰体简" panose="02010600000101010101" charset="-122"/>
              <a:ea typeface="汉仪雪峰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45 0.00093 L 0.56389 0.000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594583 0.348272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" y="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32435" y="1642110"/>
            <a:ext cx="869950" cy="34150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54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时</a:t>
            </a:r>
            <a:endParaRPr lang="zh-CN" altLang="en-US" sz="54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  <a:p>
            <a:pPr algn="ctr"/>
            <a:r>
              <a:rPr lang="zh-CN" altLang="en-US" sz="54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空</a:t>
            </a:r>
            <a:endParaRPr lang="zh-CN" altLang="en-US" sz="54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  <a:p>
            <a:pPr algn="ctr"/>
            <a:r>
              <a:rPr lang="zh-CN" altLang="en-US" sz="54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观</a:t>
            </a:r>
            <a:endParaRPr lang="zh-CN" altLang="en-US" sz="54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  <a:p>
            <a:pPr algn="ctr"/>
            <a:r>
              <a:rPr lang="zh-CN" altLang="en-US" sz="54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念</a:t>
            </a:r>
            <a:endParaRPr lang="zh-CN" altLang="en-US" sz="54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8" name="Picture 271" descr="21"/>
          <p:cNvPicPr>
            <a:picLocks noChangeAspect="1" noChangeArrowheads="1"/>
          </p:cNvPicPr>
          <p:nvPr/>
        </p:nvPicPr>
        <p:blipFill>
          <a:blip r:embed="rId1">
            <a:lum contrast="-32000"/>
          </a:blip>
          <a:srcRect/>
          <a:stretch>
            <a:fillRect/>
          </a:stretch>
        </p:blipFill>
        <p:spPr bwMode="auto">
          <a:xfrm>
            <a:off x="655955" y="107315"/>
            <a:ext cx="913003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17"/>
          <p:cNvSpPr>
            <a:spLocks noChangeArrowheads="1"/>
          </p:cNvSpPr>
          <p:nvPr/>
        </p:nvSpPr>
        <p:spPr bwMode="auto">
          <a:xfrm>
            <a:off x="1515110" y="185420"/>
            <a:ext cx="6824980" cy="67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风雨飘摇，波谲云诡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32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汉仪丫丫体简" panose="02010600000101010101" charset="-122"/>
              </a:rPr>
              <a:t>历史由来</a:t>
            </a:r>
            <a:endParaRPr kumimoji="1" lang="zh-CN" altLang="en-US" sz="32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汉仪丫丫体简" panose="02010600000101010101" charset="-122"/>
            </a:endParaRPr>
          </a:p>
        </p:txBody>
      </p:sp>
      <p:pic>
        <p:nvPicPr>
          <p:cNvPr id="10" name="Picture 272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2778" y="-520982"/>
            <a:ext cx="1931653" cy="147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-15874" y="-22225"/>
            <a:ext cx="109855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壹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2" name="图片 1" descr="timg[4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580" y="983615"/>
            <a:ext cx="6663055" cy="390779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4284345" y="4342765"/>
            <a:ext cx="924560" cy="51021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</a:rPr>
              <a:t>澳门</a:t>
            </a:r>
            <a:endParaRPr lang="zh-CN" altLang="en-US" sz="24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5266690" y="3599815"/>
            <a:ext cx="868045" cy="51018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</a:rPr>
              <a:t>香港</a:t>
            </a:r>
            <a:endParaRPr lang="zh-CN" altLang="en-US" sz="24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5678191" y="4311988"/>
            <a:ext cx="144462" cy="144462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p>
            <a:pPr algn="ctr"/>
            <a:endParaRPr lang="zh-CN" altLang="zh-CN" sz="2400">
              <a:solidFill>
                <a:schemeClr val="bg1"/>
              </a:solidFill>
              <a:latin typeface="Verdana" panose="020B0604030504040204" pitchFamily="34" charset="0"/>
              <a:ea typeface="华文中宋" panose="02010600040101010101" pitchFamily="2" charset="-122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5482611" y="4383743"/>
            <a:ext cx="144462" cy="144462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p>
            <a:pPr algn="ctr"/>
            <a:endParaRPr lang="zh-CN" altLang="zh-CN" sz="2400">
              <a:solidFill>
                <a:schemeClr val="bg1"/>
              </a:solidFill>
              <a:latin typeface="Verdana" panose="020B0604030504040204" pitchFamily="34" charset="0"/>
              <a:ea typeface="华文中宋" panose="02010600040101010101" pitchFamily="2" charset="-122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6376035" y="4043045"/>
            <a:ext cx="259080" cy="341630"/>
          </a:xfrm>
          <a:custGeom>
            <a:avLst/>
            <a:gdLst>
              <a:gd name="T0" fmla="*/ 102 w 171"/>
              <a:gd name="T1" fmla="*/ 51 h 397"/>
              <a:gd name="T2" fmla="*/ 54 w 171"/>
              <a:gd name="T3" fmla="*/ 108 h 397"/>
              <a:gd name="T4" fmla="*/ 6 w 171"/>
              <a:gd name="T5" fmla="*/ 214 h 397"/>
              <a:gd name="T6" fmla="*/ 15 w 171"/>
              <a:gd name="T7" fmla="*/ 310 h 397"/>
              <a:gd name="T8" fmla="*/ 44 w 171"/>
              <a:gd name="T9" fmla="*/ 329 h 397"/>
              <a:gd name="T10" fmla="*/ 82 w 171"/>
              <a:gd name="T11" fmla="*/ 377 h 397"/>
              <a:gd name="T12" fmla="*/ 130 w 171"/>
              <a:gd name="T13" fmla="*/ 224 h 397"/>
              <a:gd name="T14" fmla="*/ 150 w 171"/>
              <a:gd name="T15" fmla="*/ 128 h 397"/>
              <a:gd name="T16" fmla="*/ 169 w 171"/>
              <a:gd name="T17" fmla="*/ 70 h 397"/>
              <a:gd name="T18" fmla="*/ 159 w 171"/>
              <a:gd name="T19" fmla="*/ 32 h 397"/>
              <a:gd name="T20" fmla="*/ 102 w 171"/>
              <a:gd name="T21" fmla="*/ 51 h 39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1"/>
              <a:gd name="T34" fmla="*/ 0 h 397"/>
              <a:gd name="T35" fmla="*/ 171 w 171"/>
              <a:gd name="T36" fmla="*/ 397 h 39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1" h="397">
                <a:moveTo>
                  <a:pt x="102" y="51"/>
                </a:moveTo>
                <a:cubicBezTo>
                  <a:pt x="83" y="78"/>
                  <a:pt x="77" y="84"/>
                  <a:pt x="54" y="108"/>
                </a:cubicBezTo>
                <a:cubicBezTo>
                  <a:pt x="43" y="139"/>
                  <a:pt x="6" y="214"/>
                  <a:pt x="6" y="214"/>
                </a:cubicBezTo>
                <a:cubicBezTo>
                  <a:pt x="9" y="246"/>
                  <a:pt x="5" y="279"/>
                  <a:pt x="15" y="310"/>
                </a:cubicBezTo>
                <a:cubicBezTo>
                  <a:pt x="19" y="321"/>
                  <a:pt x="37" y="320"/>
                  <a:pt x="44" y="329"/>
                </a:cubicBezTo>
                <a:cubicBezTo>
                  <a:pt x="99" y="397"/>
                  <a:pt x="0" y="321"/>
                  <a:pt x="82" y="377"/>
                </a:cubicBezTo>
                <a:cubicBezTo>
                  <a:pt x="100" y="324"/>
                  <a:pt x="98" y="271"/>
                  <a:pt x="130" y="224"/>
                </a:cubicBezTo>
                <a:cubicBezTo>
                  <a:pt x="143" y="134"/>
                  <a:pt x="132" y="183"/>
                  <a:pt x="150" y="128"/>
                </a:cubicBezTo>
                <a:cubicBezTo>
                  <a:pt x="157" y="109"/>
                  <a:pt x="169" y="70"/>
                  <a:pt x="169" y="70"/>
                </a:cubicBezTo>
                <a:cubicBezTo>
                  <a:pt x="166" y="57"/>
                  <a:pt x="171" y="38"/>
                  <a:pt x="159" y="32"/>
                </a:cubicBezTo>
                <a:cubicBezTo>
                  <a:pt x="95" y="0"/>
                  <a:pt x="102" y="109"/>
                  <a:pt x="102" y="51"/>
                </a:cubicBezTo>
                <a:close/>
              </a:path>
            </a:pathLst>
          </a:custGeom>
          <a:solidFill>
            <a:srgbClr val="C00000"/>
          </a:solidFill>
          <a:ln w="9525">
            <a:solidFill>
              <a:schemeClr val="tx1"/>
            </a:solidFill>
            <a:round/>
          </a:ln>
        </p:spPr>
        <p:txBody>
          <a:bodyPr/>
          <a:p>
            <a:endParaRPr lang="zh-CN" altLang="en-US"/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436360" y="4384675"/>
            <a:ext cx="908685" cy="5102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</a:rPr>
              <a:t>台湾</a:t>
            </a:r>
            <a:endParaRPr lang="zh-CN" altLang="en-US" sz="2400" b="1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45 0.00093 L 0.56389 0.0009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7" grpId="0"/>
      <p:bldP spid="3" grpId="0" bldLvl="0" animBg="1"/>
      <p:bldP spid="4" grpId="0" bldLvl="0" animBg="1"/>
      <p:bldP spid="11" grpId="0" bldLvl="0" animBg="1"/>
      <p:bldP spid="13" grpId="0" bldLvl="0" animBg="1"/>
      <p:bldP spid="15" grpId="0" bldLvl="0" animBg="1"/>
      <p:bldP spid="16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8" name="图片 4157" descr="五枝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/>
          </a:blip>
          <a:stretch>
            <a:fillRect/>
          </a:stretch>
        </p:blipFill>
        <p:spPr>
          <a:xfrm>
            <a:off x="-141605" y="-22860"/>
            <a:ext cx="9281795" cy="5184140"/>
          </a:xfrm>
          <a:prstGeom prst="rect">
            <a:avLst/>
          </a:prstGeom>
          <a:gradFill>
            <a:gsLst>
              <a:gs pos="75000">
                <a:srgbClr val="8C8C8C">
                  <a:alpha val="100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9525">
            <a:noFill/>
          </a:ln>
          <a:effectLst>
            <a:outerShdw blurRad="292100" dist="50800" dir="5400000" algn="ctr" rotWithShape="0">
              <a:schemeClr val="bg1">
                <a:lumMod val="85000"/>
                <a:alpha val="41000"/>
              </a:schemeClr>
            </a:outerShdw>
          </a:effectLst>
        </p:spPr>
      </p:pic>
      <p:sp>
        <p:nvSpPr>
          <p:cNvPr id="19" name="矩形 18"/>
          <p:cNvSpPr/>
          <p:nvPr/>
        </p:nvSpPr>
        <p:spPr>
          <a:xfrm>
            <a:off x="1971040" y="4004310"/>
            <a:ext cx="26212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程行简" panose="00020600040101010101" charset="-122"/>
                <a:ea typeface="汉仪程行简" panose="00020600040101010101" charset="-122"/>
              </a:rPr>
              <a:t>一国两制</a:t>
            </a:r>
            <a:endParaRPr lang="zh-CN" altLang="en-US" sz="4800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程行简" panose="00020600040101010101" charset="-122"/>
              <a:ea typeface="汉仪程行简" panose="00020600040101010101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9375" y="2776855"/>
            <a:ext cx="425323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程行简" panose="00020600040101010101" charset="-122"/>
                <a:ea typeface="汉仪程行简" panose="00020600040101010101" charset="-122"/>
              </a:rPr>
              <a:t>台湾（</a:t>
            </a:r>
            <a:r>
              <a:rPr lang="zh-CN" altLang="en-US" sz="32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程行简" panose="00020600040101010101" charset="-122"/>
                <a:ea typeface="汉仪程行简" panose="00020600040101010101" charset="-122"/>
                <a:sym typeface="+mn-ea"/>
              </a:rPr>
              <a:t>资本主义制度</a:t>
            </a:r>
            <a:r>
              <a:rPr lang="zh-CN" altLang="en-US" sz="32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程行简" panose="00020600040101010101" charset="-122"/>
                <a:ea typeface="汉仪程行简" panose="00020600040101010101" charset="-122"/>
              </a:rPr>
              <a:t>）</a:t>
            </a:r>
            <a:endParaRPr lang="zh-CN" altLang="en-US" sz="32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程行简" panose="00020600040101010101" charset="-122"/>
              <a:ea typeface="汉仪程行简" panose="00020600040101010101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718945" y="358140"/>
            <a:ext cx="425323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程行简" panose="00020600040101010101" charset="-122"/>
                <a:ea typeface="汉仪程行简" panose="00020600040101010101" charset="-122"/>
              </a:rPr>
              <a:t>大陆（社会主义制度）</a:t>
            </a:r>
            <a:endParaRPr lang="zh-CN" altLang="en-US" sz="32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程行简" panose="00020600040101010101" charset="-122"/>
              <a:ea typeface="汉仪程行简" panose="00020600040101010101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-76200" y="1850390"/>
            <a:ext cx="425323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程行简" panose="00020600040101010101" charset="-122"/>
                <a:ea typeface="汉仪程行简" panose="00020600040101010101" charset="-122"/>
              </a:rPr>
              <a:t>澳门（资本主义制度）</a:t>
            </a:r>
            <a:endParaRPr lang="zh-CN" altLang="en-US" sz="32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程行简" panose="00020600040101010101" charset="-122"/>
              <a:ea typeface="汉仪程行简" panose="00020600040101010101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678045" y="1786255"/>
            <a:ext cx="425323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程行简" panose="00020600040101010101" charset="-122"/>
                <a:ea typeface="汉仪程行简" panose="00020600040101010101" charset="-122"/>
              </a:rPr>
              <a:t>香港（资本主义制度）</a:t>
            </a:r>
            <a:endParaRPr lang="zh-CN" altLang="en-US" sz="32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程行简" panose="00020600040101010101" charset="-122"/>
              <a:ea typeface="汉仪程行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5" grpId="0"/>
      <p:bldP spid="24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06" descr="三角符号0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3568" y="360518"/>
            <a:ext cx="588255" cy="34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84699a87b5b4c81a66096e0e"/>
          <p:cNvPicPr>
            <a:picLocks noChangeAspect="1" noChangeArrowheads="1"/>
          </p:cNvPicPr>
          <p:nvPr/>
        </p:nvPicPr>
        <p:blipFill>
          <a:blip r:embed="rId2" cstate="print">
            <a:grayscl/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" y="900430"/>
            <a:ext cx="8374380" cy="40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笔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763" y="3468935"/>
            <a:ext cx="3658552" cy="175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04"/>
          <p:cNvSpPr txBox="1">
            <a:spLocks noChangeArrowheads="1"/>
          </p:cNvSpPr>
          <p:nvPr/>
        </p:nvSpPr>
        <p:spPr bwMode="auto">
          <a:xfrm>
            <a:off x="1271823" y="292436"/>
            <a:ext cx="4496607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616" tIns="40808" rIns="81616" bIns="40808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zh-CN" altLang="en-US" sz="2500" b="1" baseline="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作预习，理线索</a:t>
            </a:r>
            <a:endParaRPr lang="zh-CN" altLang="en-US" sz="2500" b="1" baseline="0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58633" y="1223645"/>
            <a:ext cx="6057265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4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霹雳体简" panose="01010104010101010101" charset="-122"/>
                <a:ea typeface="汉仪霹雳体简" panose="01010104010101010101" charset="-122"/>
              </a:rPr>
              <a:t>1</a:t>
            </a:r>
            <a:r>
              <a:rPr lang="zh-CN" altLang="en-US" sz="44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霹雳体简" panose="01010104010101010101" charset="-122"/>
                <a:ea typeface="汉仪霹雳体简" panose="01010104010101010101" charset="-122"/>
              </a:rPr>
              <a:t>、</a:t>
            </a:r>
            <a:r>
              <a:rPr lang="zh-CN" altLang="en-US" sz="44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霹雳体简" panose="01010104010101010101" charset="-122"/>
                <a:ea typeface="汉仪霹雳体简" panose="01010104010101010101" charset="-122"/>
              </a:rPr>
              <a:t>梳理出海峡两岸关系</a:t>
            </a:r>
            <a:endParaRPr lang="zh-CN" altLang="en-US" sz="44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霹雳体简" panose="01010104010101010101" charset="-122"/>
              <a:ea typeface="汉仪霹雳体简" panose="01010104010101010101" charset="-122"/>
            </a:endParaRPr>
          </a:p>
          <a:p>
            <a:pPr algn="ctr"/>
            <a:r>
              <a:rPr lang="zh-CN" altLang="en-US" sz="44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霹雳体简" panose="01010104010101010101" charset="-122"/>
                <a:ea typeface="汉仪霹雳体简" panose="01010104010101010101" charset="-122"/>
              </a:rPr>
              <a:t>和缓与发展的历史线索</a:t>
            </a:r>
            <a:endParaRPr lang="zh-CN" altLang="en-US" sz="44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霹雳体简" panose="01010104010101010101" charset="-122"/>
              <a:ea typeface="汉仪霹雳体简" panose="0101010401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61465" y="2595245"/>
            <a:ext cx="6616700" cy="2122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sz="44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霹雳体简" panose="01010104010101010101" charset="-122"/>
                <a:ea typeface="汉仪霹雳体简" panose="01010104010101010101" charset="-122"/>
              </a:rPr>
              <a:t>2</a:t>
            </a:r>
            <a:r>
              <a:rPr lang="zh-CN" altLang="en-US" sz="44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霹雳体简" panose="01010104010101010101" charset="-122"/>
                <a:ea typeface="汉仪霹雳体简" panose="01010104010101010101" charset="-122"/>
              </a:rPr>
              <a:t>、比较特别行政区、经济</a:t>
            </a:r>
            <a:endParaRPr lang="zh-CN" altLang="en-US" sz="44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霹雳体简" panose="01010104010101010101" charset="-122"/>
              <a:ea typeface="汉仪霹雳体简" panose="01010104010101010101" charset="-122"/>
            </a:endParaRPr>
          </a:p>
          <a:p>
            <a:pPr algn="ctr"/>
            <a:r>
              <a:rPr lang="zh-CN" altLang="en-US" sz="44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霹雳体简" panose="01010104010101010101" charset="-122"/>
                <a:ea typeface="汉仪霹雳体简" panose="01010104010101010101" charset="-122"/>
              </a:rPr>
              <a:t>特区和民族区域自治区的</a:t>
            </a:r>
            <a:endParaRPr lang="zh-CN" altLang="en-US" sz="44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霹雳体简" panose="01010104010101010101" charset="-122"/>
              <a:ea typeface="汉仪霹雳体简" panose="01010104010101010101" charset="-122"/>
            </a:endParaRPr>
          </a:p>
          <a:p>
            <a:pPr algn="l"/>
            <a:r>
              <a:rPr lang="zh-CN" altLang="en-US" sz="44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 scaled="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汉仪霹雳体简" panose="01010104010101010101" charset="-122"/>
                <a:ea typeface="汉仪霹雳体简" panose="01010104010101010101" charset="-122"/>
              </a:rPr>
              <a:t>不同</a:t>
            </a:r>
            <a:endParaRPr lang="zh-CN" altLang="en-US" sz="44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 scaled="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汉仪霹雳体简" panose="01010104010101010101" charset="-122"/>
              <a:ea typeface="汉仪霹雳体简" panose="0101010401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1389 0.023951 L -0.002500 0.018272 " pathEditMode="relative" rAng="0" ptsTypes="">
                                      <p:cBhvr>
                                        <p:cTn id="1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3206"/>
            <a:ext cx="9138298" cy="514029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944543" y="1803469"/>
            <a:ext cx="711708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800" spc="300" dirty="0" smtClean="0">
                <a:solidFill>
                  <a:srgbClr val="FF0000"/>
                </a:solidFill>
                <a:latin typeface="汉仪程行简" panose="00020600040101010101" charset="-122"/>
                <a:ea typeface="汉仪程行简" panose="00020600040101010101" charset="-122"/>
                <a:cs typeface="经典繁颜体" pitchFamily="49" charset="-122"/>
              </a:rPr>
              <a:t>感谢您的聆听</a:t>
            </a:r>
            <a:endParaRPr lang="zh-CN" altLang="en-US" sz="8800" spc="300" dirty="0" smtClean="0">
              <a:solidFill>
                <a:srgbClr val="FF0000"/>
              </a:solidFill>
              <a:latin typeface="汉仪程行简" panose="00020600040101010101" charset="-122"/>
              <a:ea typeface="汉仪程行简" panose="00020600040101010101" charset="-122"/>
              <a:cs typeface="经典繁颜体" pitchFamily="49" charset="-122"/>
            </a:endParaRPr>
          </a:p>
        </p:txBody>
      </p:sp>
      <p:pic>
        <p:nvPicPr>
          <p:cNvPr id="21" name="Picture 2" descr="C:\Users\Administrator\Desktop\u=938312285,4237938304&amp;fm=23&amp;gp=0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128" y="1076182"/>
            <a:ext cx="2016224" cy="70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104"/>
          <p:cNvSpPr txBox="1">
            <a:spLocks noChangeArrowheads="1"/>
          </p:cNvSpPr>
          <p:nvPr/>
        </p:nvSpPr>
        <p:spPr bwMode="auto">
          <a:xfrm>
            <a:off x="1271905" y="149225"/>
            <a:ext cx="7550150" cy="57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16" tIns="40808" rIns="81616" bIns="40808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zh-CN" altLang="en-US" sz="3200" b="1" baseline="0" dirty="0" smtClean="0">
                <a:solidFill>
                  <a:srgbClr val="000000"/>
                </a:solidFill>
                <a:latin typeface="汉仪霹雳体简" panose="01010104010101010101" charset="-122"/>
                <a:ea typeface="汉仪霹雳体简" panose="01010104010101010101" charset="-122"/>
              </a:rPr>
              <a:t>风雨飘摇，波谲云诡</a:t>
            </a:r>
            <a:r>
              <a:rPr lang="en-US" altLang="zh-CN" sz="3200" b="1" baseline="0" dirty="0" smtClean="0">
                <a:solidFill>
                  <a:srgbClr val="000000"/>
                </a:solidFill>
                <a:latin typeface="汉仪霹雳体简" panose="01010104010101010101" charset="-122"/>
                <a:ea typeface="汉仪霹雳体简" panose="01010104010101010101" charset="-122"/>
              </a:rPr>
              <a:t>——</a:t>
            </a:r>
            <a:r>
              <a:rPr lang="zh-CN" altLang="en-US" sz="3200" b="1" baseline="0" dirty="0" smtClean="0">
                <a:solidFill>
                  <a:srgbClr val="000000"/>
                </a:solidFill>
                <a:latin typeface="汉仪霹雳体简" panose="01010104010101010101" charset="-122"/>
                <a:ea typeface="汉仪霹雳体简" panose="01010104010101010101" charset="-122"/>
              </a:rPr>
              <a:t>历史由来</a:t>
            </a:r>
            <a:endParaRPr lang="zh-CN" altLang="en-US" sz="3200" b="1" baseline="0" dirty="0" smtClean="0">
              <a:solidFill>
                <a:srgbClr val="000000"/>
              </a:solidFill>
              <a:latin typeface="汉仪霹雳体简" panose="01010104010101010101" charset="-122"/>
              <a:ea typeface="汉仪霹雳体简" panose="01010104010101010101" charset="-122"/>
            </a:endParaRPr>
          </a:p>
        </p:txBody>
      </p:sp>
      <p:pic>
        <p:nvPicPr>
          <p:cNvPr id="24" name="Picture 106" descr="三角符号0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3568" y="145253"/>
            <a:ext cx="588255" cy="34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英国侵占香港示意图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2E7EB"/>
              </a:clrFrom>
              <a:clrTo>
                <a:srgbClr val="E2E7EB">
                  <a:alpha val="0"/>
                </a:srgbClr>
              </a:clrTo>
            </a:clrChange>
            <a:lum contrast="-6000"/>
          </a:blip>
          <a:srcRect/>
          <a:stretch>
            <a:fillRect/>
          </a:stretch>
        </p:blipFill>
        <p:spPr bwMode="auto">
          <a:xfrm>
            <a:off x="1456055" y="722630"/>
            <a:ext cx="7743190" cy="4351020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275273" y="1322070"/>
            <a:ext cx="1097915" cy="34150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3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</a:rPr>
              <a:t>港</a:t>
            </a:r>
            <a:endParaRPr lang="zh-CN" altLang="en-US" sz="72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3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细行楷简" panose="02010600000101010101" charset="-122"/>
              <a:ea typeface="汉仪细行楷简" panose="02010600000101010101" charset="-122"/>
            </a:endParaRPr>
          </a:p>
          <a:p>
            <a:pPr algn="ctr"/>
            <a:r>
              <a:rPr lang="zh-CN" altLang="en-US" sz="72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3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</a:rPr>
              <a:t>之</a:t>
            </a:r>
            <a:endParaRPr lang="zh-CN" altLang="en-US" sz="72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3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细行楷简" panose="02010600000101010101" charset="-122"/>
              <a:ea typeface="汉仪细行楷简" panose="02010600000101010101" charset="-122"/>
            </a:endParaRPr>
          </a:p>
          <a:p>
            <a:pPr algn="ctr"/>
            <a:r>
              <a:rPr lang="zh-CN" altLang="en-US" sz="72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3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</a:rPr>
              <a:t>殇</a:t>
            </a:r>
            <a:endParaRPr lang="zh-CN" altLang="en-US" sz="72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3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细行楷简" panose="02010600000101010101" charset="-122"/>
              <a:ea typeface="汉仪细行楷简" panose="02010600000101010101" charset="-122"/>
            </a:endParaRPr>
          </a:p>
        </p:txBody>
      </p:sp>
      <p:sp>
        <p:nvSpPr>
          <p:cNvPr id="3" name="线形标注 2(带强调线) 2"/>
          <p:cNvSpPr/>
          <p:nvPr/>
        </p:nvSpPr>
        <p:spPr>
          <a:xfrm>
            <a:off x="6502400" y="2085975"/>
            <a:ext cx="2696210" cy="777240"/>
          </a:xfrm>
          <a:prstGeom prst="accentCallout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kumimoji="1"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1860</a:t>
            </a:r>
            <a:r>
              <a:rPr kumimoji="1"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年</a:t>
            </a:r>
            <a:r>
              <a:rPr kumimoji="1"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《</a:t>
            </a:r>
            <a:r>
              <a:rPr kumimoji="1"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北京</a:t>
            </a:r>
            <a:endParaRPr kumimoji="1" lang="zh-CN" altLang="en-US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</a:endParaRPr>
          </a:p>
          <a:p>
            <a:pPr algn="ctr"/>
            <a:r>
              <a:rPr kumimoji="1"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条约</a:t>
            </a:r>
            <a:r>
              <a:rPr kumimoji="1"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》</a:t>
            </a:r>
            <a:r>
              <a:rPr kumimoji="1"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割占九龙</a:t>
            </a:r>
            <a:endParaRPr kumimoji="1" lang="zh-CN" altLang="en-US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  <a:sym typeface="+mn-ea"/>
            </a:endParaRPr>
          </a:p>
        </p:txBody>
      </p:sp>
      <p:sp>
        <p:nvSpPr>
          <p:cNvPr id="4" name="线形标注 2(带强调线) 3"/>
          <p:cNvSpPr/>
          <p:nvPr/>
        </p:nvSpPr>
        <p:spPr>
          <a:xfrm>
            <a:off x="6321425" y="3569335"/>
            <a:ext cx="2809240" cy="777240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8267"/>
              <a:gd name="adj6" fmla="val -3255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kumimoji="1"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1842</a:t>
            </a:r>
            <a:r>
              <a:rPr kumimoji="1"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年</a:t>
            </a:r>
            <a:r>
              <a:rPr kumimoji="1"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《</a:t>
            </a:r>
            <a:r>
              <a:rPr kumimoji="1" lang="zh-CN" altLang="en-US" sz="2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南京条约</a:t>
            </a:r>
            <a:r>
              <a:rPr kumimoji="1"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》</a:t>
            </a:r>
            <a:r>
              <a:rPr kumimoji="1" lang="zh-CN" altLang="en-US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割占香港岛</a:t>
            </a:r>
            <a:endParaRPr kumimoji="1" lang="zh-CN" altLang="en-US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  <a:sym typeface="+mn-ea"/>
            </a:endParaRPr>
          </a:p>
        </p:txBody>
      </p:sp>
      <p:sp>
        <p:nvSpPr>
          <p:cNvPr id="5" name="线形标注 3(带强调线) 4"/>
          <p:cNvSpPr/>
          <p:nvPr/>
        </p:nvSpPr>
        <p:spPr>
          <a:xfrm>
            <a:off x="1510030" y="3093720"/>
            <a:ext cx="3065145" cy="1252855"/>
          </a:xfrm>
          <a:prstGeom prst="accentCallout3">
            <a:avLst>
              <a:gd name="adj1" fmla="val -21802"/>
              <a:gd name="adj2" fmla="val 99946"/>
              <a:gd name="adj3" fmla="val -91934"/>
              <a:gd name="adj4" fmla="val 140507"/>
              <a:gd name="adj5" fmla="val -5356"/>
              <a:gd name="adj6" fmla="val 41504"/>
              <a:gd name="adj7" fmla="val -88657"/>
              <a:gd name="adj8" fmla="val 14614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kumimoji="1" lang="en-US" altLang="zh-CN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1898</a:t>
            </a:r>
            <a:r>
              <a:rPr kumimoji="1"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年</a:t>
            </a:r>
            <a:r>
              <a:rPr kumimoji="1" lang="en-US" altLang="zh-CN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《</a:t>
            </a:r>
            <a:r>
              <a:rPr kumimoji="1"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中英展拓香港界址专条</a:t>
            </a:r>
            <a:r>
              <a:rPr kumimoji="1" lang="en-US" altLang="zh-CN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》</a:t>
            </a:r>
            <a:r>
              <a:rPr kumimoji="1"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强行租借新</a:t>
            </a:r>
            <a:r>
              <a:rPr kumimoji="1" lang="zh-CN" altLang="en-US" sz="24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界</a:t>
            </a:r>
            <a:r>
              <a:rPr kumimoji="1" lang="en-US" altLang="zh-CN" sz="24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,</a:t>
            </a:r>
            <a:r>
              <a:rPr lang="zh-CN" altLang="en-US" sz="24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租期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99</a:t>
            </a:r>
            <a:r>
              <a:rPr lang="zh-CN" altLang="en-US" sz="24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年</a:t>
            </a:r>
            <a:endParaRPr lang="zh-CN" altLang="en-US" sz="24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74140" y="1514475"/>
            <a:ext cx="7696835" cy="2676525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spAutoFit/>
          </a:bodyPr>
          <a:p>
            <a:pPr indent="457200"/>
            <a:r>
              <a:rPr lang="en-US" altLang="zh-CN" sz="28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中华人民共和国成立后，中国政府即表明了对香港问题的严正立场：香港是中国的领土，中国不承认帝国主义强加的</a:t>
            </a:r>
            <a:r>
              <a:rPr lang="zh-CN" altLang="en-US" sz="2800" b="1" u="sng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三个不平等条约</a:t>
            </a:r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，主张在适当的时机通过谈判解决这一历史遗留问题，在未解决前暂时维持现状。</a:t>
            </a:r>
            <a:endParaRPr lang="zh-CN" altLang="en-US" sz="280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457200"/>
            <a:r>
              <a:rPr lang="zh-CN" altLang="en-US" sz="280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——唐文贵等《中英关于香港问题谈判始末》</a:t>
            </a:r>
            <a:endParaRPr lang="zh-CN" altLang="en-US" sz="280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bldLvl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104"/>
          <p:cNvSpPr txBox="1">
            <a:spLocks noChangeArrowheads="1"/>
          </p:cNvSpPr>
          <p:nvPr/>
        </p:nvSpPr>
        <p:spPr bwMode="auto">
          <a:xfrm>
            <a:off x="1271905" y="149225"/>
            <a:ext cx="7550150" cy="57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16" tIns="40808" rIns="81616" bIns="40808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zh-CN" altLang="en-US" sz="3200" b="1" baseline="0" dirty="0" smtClean="0">
                <a:solidFill>
                  <a:srgbClr val="000000"/>
                </a:solidFill>
                <a:latin typeface="汉仪霹雳体简" panose="01010104010101010101" charset="-122"/>
                <a:ea typeface="汉仪霹雳体简" panose="01010104010101010101" charset="-122"/>
              </a:rPr>
              <a:t>风雨飘摇，波谲云诡</a:t>
            </a:r>
            <a:r>
              <a:rPr lang="en-US" altLang="zh-CN" sz="3200" b="1" baseline="0" dirty="0" smtClean="0">
                <a:solidFill>
                  <a:srgbClr val="000000"/>
                </a:solidFill>
                <a:latin typeface="汉仪霹雳体简" panose="01010104010101010101" charset="-122"/>
                <a:ea typeface="汉仪霹雳体简" panose="01010104010101010101" charset="-122"/>
              </a:rPr>
              <a:t>——</a:t>
            </a:r>
            <a:r>
              <a:rPr lang="zh-CN" altLang="en-US" sz="3200" b="1" baseline="0" dirty="0" smtClean="0">
                <a:solidFill>
                  <a:srgbClr val="000000"/>
                </a:solidFill>
                <a:latin typeface="汉仪霹雳体简" panose="01010104010101010101" charset="-122"/>
                <a:ea typeface="汉仪霹雳体简" panose="01010104010101010101" charset="-122"/>
              </a:rPr>
              <a:t>历史由来</a:t>
            </a:r>
            <a:endParaRPr lang="zh-CN" altLang="en-US" sz="3200" b="1" baseline="0" dirty="0" smtClean="0">
              <a:solidFill>
                <a:srgbClr val="000000"/>
              </a:solidFill>
              <a:latin typeface="汉仪霹雳体简" panose="01010104010101010101" charset="-122"/>
              <a:ea typeface="汉仪霹雳体简" panose="01010104010101010101" charset="-122"/>
            </a:endParaRPr>
          </a:p>
        </p:txBody>
      </p:sp>
      <p:pic>
        <p:nvPicPr>
          <p:cNvPr id="24" name="Picture 106" descr="三角符号0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3568" y="145253"/>
            <a:ext cx="588255" cy="34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75273" y="1322070"/>
            <a:ext cx="1097915" cy="34150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2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</a:rPr>
              <a:t>澳</a:t>
            </a:r>
            <a:endParaRPr lang="zh-CN" altLang="en-US" sz="72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2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细行楷简" panose="02010600000101010101" charset="-122"/>
              <a:ea typeface="汉仪细行楷简" panose="02010600000101010101" charset="-122"/>
            </a:endParaRPr>
          </a:p>
          <a:p>
            <a:pPr algn="ctr"/>
            <a:r>
              <a:rPr lang="zh-CN" altLang="en-US" sz="72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2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</a:rPr>
              <a:t>之</a:t>
            </a:r>
            <a:endParaRPr lang="zh-CN" altLang="en-US" sz="72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2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细行楷简" panose="02010600000101010101" charset="-122"/>
              <a:ea typeface="汉仪细行楷简" panose="02010600000101010101" charset="-122"/>
            </a:endParaRPr>
          </a:p>
          <a:p>
            <a:pPr algn="ctr"/>
            <a:r>
              <a:rPr lang="zh-CN" altLang="en-US" sz="72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2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</a:rPr>
              <a:t>痛</a:t>
            </a:r>
            <a:endParaRPr lang="zh-CN" altLang="en-US" sz="72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2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细行楷简" panose="02010600000101010101" charset="-122"/>
              <a:ea typeface="汉仪细行楷简" panose="02010600000101010101" charset="-122"/>
            </a:endParaRPr>
          </a:p>
        </p:txBody>
      </p:sp>
      <p:pic>
        <p:nvPicPr>
          <p:cNvPr id="47" name="Picture 7" descr="05012007239985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4305" y="722630"/>
            <a:ext cx="3143250" cy="4455160"/>
          </a:xfrm>
          <a:prstGeom prst="rect">
            <a:avLst/>
          </a:prstGeom>
          <a:noFill/>
        </p:spPr>
      </p:pic>
      <p:sp>
        <p:nvSpPr>
          <p:cNvPr id="51" name="Rectangle 24"/>
          <p:cNvSpPr>
            <a:spLocks noChangeArrowheads="1"/>
          </p:cNvSpPr>
          <p:nvPr/>
        </p:nvSpPr>
        <p:spPr bwMode="auto">
          <a:xfrm>
            <a:off x="4448810" y="3844290"/>
            <a:ext cx="4710430" cy="11988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p>
            <a:r>
              <a:rPr lang="en-US" altLang="zh-CN" sz="2400" b="1" dirty="0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1887</a:t>
            </a:r>
            <a:r>
              <a:rPr lang="zh-CN" altLang="en-US" sz="2400" b="1" dirty="0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年，葡迫使清政府签订</a:t>
            </a:r>
            <a:r>
              <a:rPr lang="en-US" altLang="zh-CN" sz="2400" b="1" dirty="0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《</a:t>
            </a:r>
            <a:r>
              <a:rPr lang="zh-CN" altLang="en-US" sz="2400" b="1" dirty="0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中葡会议草约</a:t>
            </a:r>
            <a:r>
              <a:rPr lang="en-US" altLang="zh-CN" sz="2400" b="1" dirty="0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》</a:t>
            </a:r>
            <a:r>
              <a:rPr lang="zh-CN" altLang="en-US" sz="2400" b="1" dirty="0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和</a:t>
            </a:r>
            <a:r>
              <a:rPr lang="en-US" altLang="zh-CN" sz="2400" b="1" dirty="0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《</a:t>
            </a:r>
            <a:r>
              <a:rPr lang="zh-CN" altLang="en-US" sz="2400" b="1" dirty="0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北京条约</a:t>
            </a:r>
            <a:r>
              <a:rPr lang="en-US" altLang="zh-CN" sz="2400" b="1" dirty="0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》</a:t>
            </a:r>
            <a:r>
              <a:rPr lang="zh-CN" altLang="en-US" sz="2400" b="1" dirty="0"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，葡“永驻管理澳门”。 </a:t>
            </a:r>
            <a:endParaRPr lang="zh-CN" altLang="en-US" sz="2400" b="1" dirty="0"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</a:endParaRPr>
          </a:p>
        </p:txBody>
      </p:sp>
      <p:sp>
        <p:nvSpPr>
          <p:cNvPr id="7" name="线形标注 1 6"/>
          <p:cNvSpPr/>
          <p:nvPr/>
        </p:nvSpPr>
        <p:spPr>
          <a:xfrm>
            <a:off x="4116070" y="722630"/>
            <a:ext cx="5043170" cy="1228090"/>
          </a:xfrm>
          <a:prstGeom prst="borderCallout1">
            <a:avLst>
              <a:gd name="adj1" fmla="val 18750"/>
              <a:gd name="adj2" fmla="val -8333"/>
              <a:gd name="adj3" fmla="val 89116"/>
              <a:gd name="adj4" fmla="val -4181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kumimoji="1" lang="en-US" altLang="zh-CN" sz="2400" b="1" dirty="0">
                <a:solidFill>
                  <a:schemeClr val="bg1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 </a:t>
            </a:r>
            <a:r>
              <a:rPr kumimoji="1" lang="en-US" altLang="zh-CN" sz="2400" b="1" dirty="0">
                <a:solidFill>
                  <a:schemeClr val="tx1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 1553</a:t>
            </a:r>
            <a:r>
              <a:rPr kumimoji="1" lang="zh-CN" altLang="en-US" sz="2400" b="1" dirty="0">
                <a:solidFill>
                  <a:schemeClr val="tx1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年，葡萄牙人借口曝晒水浸货物，强行进入澳门</a:t>
            </a:r>
            <a:r>
              <a:rPr kumimoji="1" lang="zh-CN" altLang="en-US" sz="2400" b="1" dirty="0" smtClean="0">
                <a:solidFill>
                  <a:schemeClr val="tx1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；</a:t>
            </a:r>
            <a:r>
              <a:rPr kumimoji="1" lang="en-US" altLang="zh-CN" sz="2400" b="1" dirty="0" smtClean="0">
                <a:solidFill>
                  <a:schemeClr val="tx1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1557</a:t>
            </a:r>
            <a:r>
              <a:rPr kumimoji="1" lang="zh-CN" altLang="en-US" sz="2400" b="1" dirty="0">
                <a:solidFill>
                  <a:schemeClr val="tx1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年，葡萄牙贿赂明朝官员，取得定居权</a:t>
            </a:r>
            <a:r>
              <a:rPr kumimoji="1" lang="zh-CN" altLang="en-US" sz="2400" b="1" dirty="0">
                <a:solidFill>
                  <a:schemeClr val="bg1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。</a:t>
            </a:r>
            <a:endParaRPr kumimoji="1" lang="zh-CN" altLang="en-US" sz="2400" b="1" dirty="0">
              <a:solidFill>
                <a:schemeClr val="bg1"/>
              </a:solidFill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  <a:sym typeface="+mn-ea"/>
            </a:endParaRPr>
          </a:p>
        </p:txBody>
      </p:sp>
      <p:sp>
        <p:nvSpPr>
          <p:cNvPr id="8" name="线形标注 1 7"/>
          <p:cNvSpPr/>
          <p:nvPr/>
        </p:nvSpPr>
        <p:spPr>
          <a:xfrm>
            <a:off x="4458335" y="2272030"/>
            <a:ext cx="4700905" cy="1085215"/>
          </a:xfrm>
          <a:prstGeom prst="borderCallout1">
            <a:avLst>
              <a:gd name="adj1" fmla="val 18750"/>
              <a:gd name="adj2" fmla="val -8333"/>
              <a:gd name="adj3" fmla="val 108601"/>
              <a:gd name="adj4" fmla="val -3326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kumimoji="1" lang="en-US" altLang="zh-CN" b="1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</a:t>
            </a:r>
            <a:r>
              <a:rPr kumimoji="1" lang="en-US" altLang="zh-CN" b="1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</a:t>
            </a:r>
            <a:r>
              <a:rPr kumimoji="1" lang="en-US" altLang="zh-CN" sz="2400" b="1" dirty="0">
                <a:solidFill>
                  <a:schemeClr val="tx1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 19</a:t>
            </a:r>
            <a:r>
              <a:rPr kumimoji="1" lang="zh-CN" altLang="en-US" sz="2400" b="1" dirty="0">
                <a:solidFill>
                  <a:schemeClr val="tx1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世纪五六十年代，葡萄牙人先后侵占了氹仔岛和路环岛。</a:t>
            </a:r>
            <a:endParaRPr kumimoji="1" lang="zh-CN" altLang="en-US" sz="2400" b="1" dirty="0">
              <a:solidFill>
                <a:schemeClr val="tx1"/>
              </a:solidFill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 animBg="1"/>
      <p:bldP spid="7" grpId="0" bldLvl="0" animBg="1"/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6" descr="三角符号0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3568" y="217008"/>
            <a:ext cx="588255" cy="34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8" descr="未命名99"/>
          <p:cNvPicPr>
            <a:picLocks noChangeAspect="1"/>
          </p:cNvPicPr>
          <p:nvPr/>
        </p:nvPicPr>
        <p:blipFill>
          <a:blip r:embed="rId2">
            <a:clrChange>
              <a:clrFrom>
                <a:srgbClr val="00FF00">
                  <a:alpha val="100000"/>
                </a:srgbClr>
              </a:clrFrom>
              <a:clrTo>
                <a:srgbClr val="00FF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15995" y="565785"/>
            <a:ext cx="5306060" cy="41033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75273" y="1322070"/>
            <a:ext cx="1097915" cy="34150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3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</a:rPr>
              <a:t>台</a:t>
            </a:r>
            <a:endParaRPr lang="zh-CN" altLang="en-US" sz="72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3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细行楷简" panose="02010600000101010101" charset="-122"/>
              <a:ea typeface="汉仪细行楷简" panose="02010600000101010101" charset="-122"/>
            </a:endParaRPr>
          </a:p>
          <a:p>
            <a:pPr algn="ctr"/>
            <a:r>
              <a:rPr lang="zh-CN" altLang="en-US" sz="72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3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</a:rPr>
              <a:t>之</a:t>
            </a:r>
            <a:endParaRPr lang="zh-CN" altLang="en-US" sz="72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3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细行楷简" panose="02010600000101010101" charset="-122"/>
              <a:ea typeface="汉仪细行楷简" panose="02010600000101010101" charset="-122"/>
            </a:endParaRPr>
          </a:p>
          <a:p>
            <a:pPr algn="ctr"/>
            <a:r>
              <a:rPr lang="zh-CN" altLang="en-US" sz="7200" b="1">
                <a:ln w="25400">
                  <a:gradFill>
                    <a:gsLst>
                      <a:gs pos="31000">
                        <a:srgbClr val="6D6E85"/>
                      </a:gs>
                      <a:gs pos="66000">
                        <a:srgbClr val="A2C6FF"/>
                      </a:gs>
                      <a:gs pos="45000">
                        <a:srgbClr val="97B8F2"/>
                      </a:gs>
                      <a:gs pos="11000">
                        <a:srgbClr val="ED7D31">
                          <a:lumMod val="20000"/>
                          <a:lumOff val="80000"/>
                        </a:srgbClr>
                      </a:gs>
                      <a:gs pos="100000">
                        <a:srgbClr val="7E6760"/>
                      </a:gs>
                      <a:gs pos="91000">
                        <a:schemeClr val="bg1">
                          <a:lumMod val="50000"/>
                        </a:schemeClr>
                      </a:gs>
                      <a:gs pos="56000">
                        <a:srgbClr val="455C85"/>
                      </a:gs>
                      <a:gs pos="81000">
                        <a:srgbClr val="F8D8CF"/>
                      </a:gs>
                    </a:gsLst>
                  </a:gradFill>
                </a:ln>
                <a:blipFill>
                  <a:blip r:embed="rId3"/>
                  <a:tile sx="100000" sy="100000"/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细行楷简" panose="02010600000101010101" charset="-122"/>
                <a:ea typeface="汉仪细行楷简" panose="02010600000101010101" charset="-122"/>
              </a:rPr>
              <a:t>苦</a:t>
            </a:r>
            <a:endParaRPr lang="zh-CN" altLang="en-US" sz="7200" b="1">
              <a:ln w="25400">
                <a:gradFill>
                  <a:gsLst>
                    <a:gs pos="31000">
                      <a:srgbClr val="6D6E85"/>
                    </a:gs>
                    <a:gs pos="66000">
                      <a:srgbClr val="A2C6FF"/>
                    </a:gs>
                    <a:gs pos="45000">
                      <a:srgbClr val="97B8F2"/>
                    </a:gs>
                    <a:gs pos="11000">
                      <a:srgbClr val="ED7D31">
                        <a:lumMod val="20000"/>
                        <a:lumOff val="80000"/>
                      </a:srgbClr>
                    </a:gs>
                    <a:gs pos="100000">
                      <a:srgbClr val="7E6760"/>
                    </a:gs>
                    <a:gs pos="91000">
                      <a:schemeClr val="bg1">
                        <a:lumMod val="50000"/>
                      </a:schemeClr>
                    </a:gs>
                    <a:gs pos="56000">
                      <a:srgbClr val="455C85"/>
                    </a:gs>
                    <a:gs pos="81000">
                      <a:srgbClr val="F8D8CF"/>
                    </a:gs>
                  </a:gsLst>
                </a:gradFill>
              </a:ln>
              <a:blipFill>
                <a:blip r:embed="rId3"/>
                <a:tile sx="100000" sy="100000"/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细行楷简" panose="02010600000101010101" charset="-122"/>
              <a:ea typeface="汉仪细行楷简" panose="02010600000101010101" charset="-122"/>
            </a:endParaRPr>
          </a:p>
        </p:txBody>
      </p:sp>
      <p:sp>
        <p:nvSpPr>
          <p:cNvPr id="3" name="线形标注 3 2"/>
          <p:cNvSpPr/>
          <p:nvPr/>
        </p:nvSpPr>
        <p:spPr>
          <a:xfrm>
            <a:off x="2473960" y="2395220"/>
            <a:ext cx="3892550" cy="1054100"/>
          </a:xfrm>
          <a:prstGeom prst="borderCallout3">
            <a:avLst>
              <a:gd name="adj1" fmla="val 138035"/>
              <a:gd name="adj2" fmla="val 99100"/>
              <a:gd name="adj3" fmla="val 137592"/>
              <a:gd name="adj4" fmla="val 8455"/>
              <a:gd name="adj5" fmla="val 100000"/>
              <a:gd name="adj6" fmla="val -16667"/>
              <a:gd name="adj7" fmla="val 58305"/>
              <a:gd name="adj8" fmla="val -50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fontAlgn="base">
              <a:spcBef>
                <a:spcPct val="50000"/>
              </a:spcBef>
            </a:pP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瘦金书简" panose="02010600000101010101" charset="-122"/>
                <a:ea typeface="汉仪瘦金书简" panose="02010600000101010101" charset="-122"/>
                <a:cs typeface="汉仪瘦金书简" panose="02010600000101010101" charset="-122"/>
                <a:sym typeface="+mn-ea"/>
              </a:rPr>
              <a:t>1949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瘦金书简" panose="02010600000101010101" charset="-122"/>
                <a:ea typeface="汉仪瘦金书简" panose="02010600000101010101" charset="-122"/>
                <a:cs typeface="汉仪瘦金书简" panose="02010600000101010101" charset="-122"/>
                <a:sym typeface="+mn-ea"/>
              </a:rPr>
              <a:t>年底，蒋介石败退台湾，两岸分离至今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瘦金书简" panose="02010600000101010101" charset="-122"/>
              <a:ea typeface="汉仪瘦金书简" panose="02010600000101010101" charset="-122"/>
              <a:cs typeface="汉仪瘦金书简" panose="02010600000101010101" charset="-122"/>
              <a:sym typeface="+mn-ea"/>
            </a:endParaRPr>
          </a:p>
        </p:txBody>
      </p:sp>
      <p:sp>
        <p:nvSpPr>
          <p:cNvPr id="4" name="Text Box 104"/>
          <p:cNvSpPr txBox="1">
            <a:spLocks noChangeArrowheads="1"/>
          </p:cNvSpPr>
          <p:nvPr/>
        </p:nvSpPr>
        <p:spPr bwMode="auto">
          <a:xfrm>
            <a:off x="1271905" y="77470"/>
            <a:ext cx="7550150" cy="57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616" tIns="40808" rIns="81616" bIns="40808">
            <a:spAutoFit/>
          </a:bodyPr>
          <a:lstStyle>
            <a:lvl1pPr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428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1950" algn="l" defTabSz="8159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891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63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35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0750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zh-CN" altLang="en-US" sz="3200" b="1" baseline="0" dirty="0" smtClean="0">
                <a:solidFill>
                  <a:srgbClr val="000000"/>
                </a:solidFill>
                <a:latin typeface="汉仪霹雳体简" panose="01010104010101010101" charset="-122"/>
                <a:ea typeface="汉仪霹雳体简" panose="01010104010101010101" charset="-122"/>
              </a:rPr>
              <a:t>风雨飘摇，波谲云诡</a:t>
            </a:r>
            <a:r>
              <a:rPr lang="en-US" altLang="zh-CN" sz="3200" b="1" baseline="0" dirty="0" smtClean="0">
                <a:solidFill>
                  <a:srgbClr val="000000"/>
                </a:solidFill>
                <a:latin typeface="汉仪霹雳体简" panose="01010104010101010101" charset="-122"/>
                <a:ea typeface="汉仪霹雳体简" panose="01010104010101010101" charset="-122"/>
              </a:rPr>
              <a:t>——</a:t>
            </a:r>
            <a:r>
              <a:rPr lang="zh-CN" altLang="en-US" sz="3200" b="1" baseline="0" dirty="0" smtClean="0">
                <a:solidFill>
                  <a:srgbClr val="000000"/>
                </a:solidFill>
                <a:latin typeface="汉仪霹雳体简" panose="01010104010101010101" charset="-122"/>
                <a:ea typeface="汉仪霹雳体简" panose="01010104010101010101" charset="-122"/>
              </a:rPr>
              <a:t>历史由来</a:t>
            </a:r>
            <a:endParaRPr lang="zh-CN" altLang="en-US" sz="3200" b="1" baseline="0" dirty="0" smtClean="0">
              <a:solidFill>
                <a:srgbClr val="000000"/>
              </a:solidFill>
              <a:latin typeface="汉仪霹雳体简" panose="01010104010101010101" charset="-122"/>
              <a:ea typeface="汉仪霹雳体简" panose="0101010401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06" descr="三角符号0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3568" y="217008"/>
            <a:ext cx="588255" cy="34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5" y="3178810"/>
            <a:ext cx="9144000" cy="2682240"/>
          </a:xfrm>
          <a:prstGeom prst="rect">
            <a:avLst/>
          </a:prstGeom>
        </p:spPr>
      </p:pic>
      <p:pic>
        <p:nvPicPr>
          <p:cNvPr id="27" name="Picture 9" descr="C:\Users\Administrator\Desktop\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3928460">
            <a:off x="8997765" y="3307061"/>
            <a:ext cx="3158411" cy="2583956"/>
          </a:xfrm>
          <a:prstGeom prst="rect">
            <a:avLst/>
          </a:prstGeom>
          <a:noFill/>
        </p:spPr>
      </p:pic>
      <p:pic>
        <p:nvPicPr>
          <p:cNvPr id="46" name="Picture 11" descr="C:\Users\Administrator\Desktop\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3161" y="2499149"/>
            <a:ext cx="778643" cy="2644351"/>
          </a:xfrm>
          <a:prstGeom prst="rect">
            <a:avLst/>
          </a:prstGeom>
          <a:noFill/>
        </p:spPr>
      </p:pic>
      <p:pic>
        <p:nvPicPr>
          <p:cNvPr id="47" name="Picture 13" descr="未标题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81100">
            <a:off x="3758948" y="4244529"/>
            <a:ext cx="1224860" cy="70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1497965" y="-23495"/>
            <a:ext cx="262636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blipFill>
                  <a:blip r:embed="rId7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瘦金书简" panose="02010600000101010101" charset="-122"/>
                <a:ea typeface="汉仪瘦金书简" panose="02010600000101010101" charset="-122"/>
              </a:rPr>
              <a:t>解决途径</a:t>
            </a:r>
            <a:endParaRPr lang="zh-CN" altLang="en-US" sz="4800" b="1">
              <a:blipFill>
                <a:blip r:embed="rId7"/>
                <a:stretch>
                  <a:fillRect/>
                </a:stretch>
              </a:blip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瘦金书简" panose="02010600000101010101" charset="-122"/>
              <a:ea typeface="汉仪瘦金书简" panose="0201060000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6755" y="734695"/>
            <a:ext cx="464439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lvl="0" indent="0" eaLnBrk="1" hangingPunct="1">
              <a:spcBef>
                <a:spcPct val="0"/>
              </a:spcBef>
              <a:buClrTx/>
              <a:buNone/>
            </a:pPr>
            <a:r>
              <a:rPr lang="zh-CN" altLang="zh-CN" sz="2800" b="1" dirty="0">
                <a:solidFill>
                  <a:srgbClr val="FF0000"/>
                </a:solidFill>
                <a:latin typeface="汉仪娃娃篆简" panose="02010600000101010101" charset="-122"/>
                <a:ea typeface="汉仪娃娃篆简" panose="02010600000101010101" charset="-122"/>
                <a:cs typeface="汉仪娃娃篆简" panose="02010600000101010101" charset="-122"/>
                <a:sym typeface="+mn-ea"/>
              </a:rPr>
              <a:t>如何解决香港、澳门问题</a:t>
            </a:r>
            <a:r>
              <a:rPr lang="zh-CN" altLang="zh-CN" sz="2800" b="1" dirty="0">
                <a:latin typeface="汉仪娃娃篆简" panose="02010600000101010101" charset="-122"/>
                <a:ea typeface="汉仪娃娃篆简" panose="02010600000101010101" charset="-122"/>
                <a:cs typeface="汉仪娃娃篆简" panose="02010600000101010101" charset="-122"/>
                <a:sym typeface="+mn-ea"/>
              </a:rPr>
              <a:t>？ </a:t>
            </a:r>
            <a:endParaRPr lang="zh-CN" altLang="zh-CN" sz="2800" b="1" dirty="0">
              <a:latin typeface="汉仪娃娃篆简" panose="02010600000101010101" charset="-122"/>
              <a:ea typeface="汉仪娃娃篆简" panose="02010600000101010101" charset="-122"/>
              <a:cs typeface="汉仪娃娃篆简" panose="0201060000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27065" y="671830"/>
            <a:ext cx="21463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lvl="0" indent="0" eaLnBrk="1" hangingPunct="1">
              <a:spcBef>
                <a:spcPct val="0"/>
              </a:spcBef>
              <a:buClrTx/>
              <a:buNone/>
            </a:pPr>
            <a:r>
              <a:rPr lang="zh-CN" altLang="zh-CN" sz="2800" b="1" dirty="0">
                <a:solidFill>
                  <a:srgbClr val="FF0000"/>
                </a:solidFill>
                <a:latin typeface="汉仪娃娃篆简" panose="02010600000101010101" charset="-122"/>
                <a:ea typeface="汉仪娃娃篆简" panose="02010600000101010101" charset="-122"/>
                <a:cs typeface="汉仪娃娃篆简" panose="02010600000101010101" charset="-122"/>
                <a:sym typeface="+mn-ea"/>
              </a:rPr>
              <a:t>有何结果</a:t>
            </a:r>
            <a:r>
              <a:rPr lang="zh-CN" altLang="zh-CN" sz="2800" b="1" dirty="0">
                <a:latin typeface="汉仪娃娃篆简" panose="02010600000101010101" charset="-122"/>
                <a:ea typeface="汉仪娃娃篆简" panose="02010600000101010101" charset="-122"/>
                <a:cs typeface="汉仪娃娃篆简" panose="02010600000101010101" charset="-122"/>
                <a:sym typeface="+mn-ea"/>
              </a:rPr>
              <a:t>？ </a:t>
            </a:r>
            <a:endParaRPr lang="zh-CN" altLang="zh-CN" sz="2800" b="1" dirty="0">
              <a:latin typeface="汉仪娃娃篆简" panose="02010600000101010101" charset="-122"/>
              <a:ea typeface="汉仪娃娃篆简" panose="02010600000101010101" charset="-122"/>
              <a:cs typeface="汉仪娃娃篆简" panose="02010600000101010101" charset="-122"/>
              <a:sym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55" y="2177415"/>
            <a:ext cx="4535805" cy="169164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6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418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4230" indent="-39878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None/>
            </a:pPr>
            <a:r>
              <a:rPr lang="en-US" altLang="zh-CN" sz="2600" b="1" dirty="0">
                <a:latin typeface="汉仪瘦金书简" panose="02010600000101010101" charset="-122"/>
                <a:ea typeface="汉仪瘦金书简" panose="02010600000101010101" charset="-122"/>
                <a:cs typeface="汉仪瘦金书简" panose="02010600000101010101" charset="-122"/>
              </a:rPr>
              <a:t>1.</a:t>
            </a:r>
            <a:r>
              <a:rPr lang="zh-CN" altLang="en-US" sz="2600" b="1" dirty="0">
                <a:latin typeface="汉仪瘦金书简" panose="02010600000101010101" charset="-122"/>
                <a:ea typeface="汉仪瘦金书简" panose="02010600000101010101" charset="-122"/>
                <a:cs typeface="汉仪瘦金书简" panose="02010600000101010101" charset="-122"/>
              </a:rPr>
              <a:t>有伤于两地的血脉亲情</a:t>
            </a:r>
            <a:endParaRPr lang="en-US" altLang="zh-CN" sz="2600" b="1" dirty="0">
              <a:latin typeface="汉仪瘦金书简" panose="02010600000101010101" charset="-122"/>
              <a:ea typeface="汉仪瘦金书简" panose="02010600000101010101" charset="-122"/>
              <a:cs typeface="汉仪瘦金书简" panose="02010600000101010101" charset="-122"/>
            </a:endParaRPr>
          </a:p>
          <a:p>
            <a:pPr marL="0" lvl="0" indent="0" eaLnBrk="1" hangingPunct="1">
              <a:spcBef>
                <a:spcPct val="0"/>
              </a:spcBef>
              <a:buClrTx/>
              <a:buNone/>
            </a:pPr>
            <a:r>
              <a:rPr lang="en-US" altLang="zh-CN" sz="2600" b="1" dirty="0">
                <a:latin typeface="汉仪瘦金书简" panose="02010600000101010101" charset="-122"/>
                <a:ea typeface="汉仪瘦金书简" panose="02010600000101010101" charset="-122"/>
                <a:cs typeface="汉仪瘦金书简" panose="02010600000101010101" charset="-122"/>
              </a:rPr>
              <a:t>2.</a:t>
            </a:r>
            <a:r>
              <a:rPr lang="zh-CN" altLang="en-US" sz="2600" b="1" dirty="0">
                <a:latin typeface="汉仪瘦金书简" panose="02010600000101010101" charset="-122"/>
                <a:ea typeface="汉仪瘦金书简" panose="02010600000101010101" charset="-122"/>
                <a:cs typeface="汉仪瘦金书简" panose="02010600000101010101" charset="-122"/>
              </a:rPr>
              <a:t>不利于香港澳门的繁荣稳定</a:t>
            </a:r>
            <a:endParaRPr lang="en-US" altLang="zh-CN" sz="2600" b="1" dirty="0">
              <a:latin typeface="汉仪瘦金书简" panose="02010600000101010101" charset="-122"/>
              <a:ea typeface="汉仪瘦金书简" panose="02010600000101010101" charset="-122"/>
              <a:cs typeface="汉仪瘦金书简" panose="02010600000101010101" charset="-122"/>
            </a:endParaRPr>
          </a:p>
          <a:p>
            <a:pPr marL="0" lvl="0" indent="0" eaLnBrk="1" hangingPunct="1">
              <a:spcBef>
                <a:spcPct val="0"/>
              </a:spcBef>
              <a:buClrTx/>
              <a:buNone/>
            </a:pPr>
            <a:r>
              <a:rPr lang="en-US" altLang="zh-CN" sz="2600" b="1" dirty="0">
                <a:latin typeface="汉仪瘦金书简" panose="02010600000101010101" charset="-122"/>
                <a:ea typeface="汉仪瘦金书简" panose="02010600000101010101" charset="-122"/>
                <a:cs typeface="汉仪瘦金书简" panose="02010600000101010101" charset="-122"/>
              </a:rPr>
              <a:t>3</a:t>
            </a:r>
            <a:r>
              <a:rPr lang="zh-CN" altLang="en-US" sz="2600" b="1" dirty="0">
                <a:latin typeface="汉仪瘦金书简" panose="02010600000101010101" charset="-122"/>
                <a:ea typeface="汉仪瘦金书简" panose="02010600000101010101" charset="-122"/>
                <a:cs typeface="汉仪瘦金书简" panose="02010600000101010101" charset="-122"/>
              </a:rPr>
              <a:t>、影响中英中葡关系的正常发展</a:t>
            </a:r>
            <a:endParaRPr lang="zh-CN" altLang="en-US" sz="2600" b="1" dirty="0">
              <a:latin typeface="汉仪瘦金书简" panose="02010600000101010101" charset="-122"/>
              <a:ea typeface="汉仪瘦金书简" panose="02010600000101010101" charset="-122"/>
              <a:cs typeface="汉仪瘦金书简" panose="02010600000101010101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4780" y="2309495"/>
            <a:ext cx="3573780" cy="89154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6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418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4230" indent="-39878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None/>
            </a:pPr>
            <a:r>
              <a:rPr lang="zh-CN" altLang="en-US" sz="2600" b="1" dirty="0">
                <a:latin typeface="汉仪瘦金书简" panose="02010600000101010101" charset="-122"/>
                <a:ea typeface="汉仪瘦金书简" panose="02010600000101010101" charset="-122"/>
              </a:rPr>
              <a:t>有利于港澳的正常发展，更符合人民的心愿。</a:t>
            </a:r>
            <a:endParaRPr lang="zh-CN" altLang="en-US" sz="2600" b="1" dirty="0">
              <a:latin typeface="汉仪瘦金书简" panose="02010600000101010101" charset="-122"/>
              <a:ea typeface="汉仪瘦金书简" panose="0201060000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22425" y="1193800"/>
            <a:ext cx="130175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400" b="1">
                <a:ln w="25400" cmpd="sng">
                  <a:solidFill>
                    <a:srgbClr val="FAFCB7">
                      <a:alpha val="98000"/>
                    </a:srgbClr>
                  </a:solidFill>
                  <a:prstDash val="solid"/>
                </a:ln>
                <a:blipFill>
                  <a:blip r:embed="rId8">
                    <a:alphaModFix amt="63000"/>
                  </a:blip>
                  <a:tile ty="-38100" sx="7000" flip="xy" algn="tl"/>
                </a:blipFill>
                <a:effectLst>
                  <a:innerShdw dist="38100" dir="18900000">
                    <a:srgbClr val="F89D26">
                      <a:alpha val="100000"/>
                    </a:srgbClr>
                  </a:innerShdw>
                  <a:reflection blurRad="6350" stA="50000" endA="300" endPos="50000" dist="12700" dir="5400000" sy="-100000" algn="bl" rotWithShape="0"/>
                </a:effectLst>
                <a:latin typeface="汉仪霹雳体简" panose="01010104010101010101" charset="-122"/>
                <a:ea typeface="汉仪霹雳体简" panose="01010104010101010101" charset="-122"/>
              </a:rPr>
              <a:t>战争</a:t>
            </a:r>
            <a:endParaRPr lang="zh-CN" altLang="en-US" sz="4400" b="1">
              <a:ln w="25400" cmpd="sng">
                <a:solidFill>
                  <a:srgbClr val="FAFCB7">
                    <a:alpha val="98000"/>
                  </a:srgbClr>
                </a:solidFill>
                <a:prstDash val="solid"/>
              </a:ln>
              <a:blipFill>
                <a:blip r:embed="rId8">
                  <a:alphaModFix amt="63000"/>
                </a:blip>
                <a:tile ty="-38100" sx="7000" flip="xy" algn="tl"/>
              </a:blipFill>
              <a:effectLst>
                <a:innerShdw dist="38100" dir="18900000">
                  <a:srgbClr val="F89D26">
                    <a:alpha val="100000"/>
                  </a:srgbClr>
                </a:innerShdw>
                <a:reflection blurRad="6350" stA="50000" endA="300" endPos="50000" dist="12700" dir="5400000" sy="-100000" algn="bl" rotWithShape="0"/>
              </a:effectLst>
              <a:latin typeface="汉仪霹雳体简" panose="01010104010101010101" charset="-122"/>
              <a:ea typeface="汉仪霹雳体简" panose="0101010401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92495" y="1256665"/>
            <a:ext cx="130175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400" b="1">
                <a:ln w="25400" cmpd="sng">
                  <a:solidFill>
                    <a:srgbClr val="FAFCB7">
                      <a:alpha val="98000"/>
                    </a:srgbClr>
                  </a:solidFill>
                  <a:prstDash val="solid"/>
                </a:ln>
                <a:blipFill>
                  <a:blip r:embed="rId8">
                    <a:alphaModFix amt="63000"/>
                  </a:blip>
                  <a:tile ty="-38100" sx="7000" flip="xy" algn="tl"/>
                </a:blipFill>
                <a:effectLst>
                  <a:innerShdw dist="38100" dir="18900000">
                    <a:srgbClr val="F89D26">
                      <a:alpha val="100000"/>
                    </a:srgbClr>
                  </a:innerShdw>
                  <a:reflection blurRad="6350" stA="50000" endA="300" endPos="50000" dist="12700" dir="5400000" sy="-100000" algn="bl" rotWithShape="0"/>
                </a:effectLst>
                <a:latin typeface="汉仪霹雳体简" panose="01010104010101010101" charset="-122"/>
                <a:ea typeface="汉仪霹雳体简" panose="01010104010101010101" charset="-122"/>
              </a:rPr>
              <a:t>和平</a:t>
            </a:r>
            <a:endParaRPr lang="zh-CN" altLang="en-US" sz="4400" b="1">
              <a:ln w="25400" cmpd="sng">
                <a:solidFill>
                  <a:srgbClr val="FAFCB7">
                    <a:alpha val="98000"/>
                  </a:srgbClr>
                </a:solidFill>
                <a:prstDash val="solid"/>
              </a:ln>
              <a:blipFill>
                <a:blip r:embed="rId8">
                  <a:alphaModFix amt="63000"/>
                </a:blip>
                <a:tile ty="-38100" sx="7000" flip="xy" algn="tl"/>
              </a:blipFill>
              <a:effectLst>
                <a:innerShdw dist="38100" dir="18900000">
                  <a:srgbClr val="F89D26">
                    <a:alpha val="100000"/>
                  </a:srgbClr>
                </a:innerShdw>
                <a:reflection blurRad="6350" stA="50000" endA="300" endPos="50000" dist="12700" dir="5400000" sy="-100000" algn="bl" rotWithShape="0"/>
              </a:effectLst>
              <a:latin typeface="汉仪霹雳体简" panose="01010104010101010101" charset="-122"/>
              <a:ea typeface="汉仪霹雳体简" panose="0101010401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07803" y="1256665"/>
            <a:ext cx="115379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bliqueTopLeft"/>
              <a:lightRig rig="soft" dir="t">
                <a:rot lat="0" lon="0" rev="0"/>
              </a:lightRig>
            </a:scene3d>
            <a:sp3d extrusionH="336550" prstMaterial="plastic">
              <a:extrusionClr>
                <a:srgbClr val="77DEFB"/>
              </a:extrusionClr>
            </a:sp3d>
          </a:bodyPr>
          <a:p>
            <a:pPr algn="ctr"/>
            <a:r>
              <a:rPr lang="en-US" altLang="zh-CN" sz="6000" b="1">
                <a:blipFill>
                  <a:blip r:embed="rId9"/>
                  <a:tile tx="-57150" ty="355600" algn="ctr"/>
                </a:blipFill>
                <a:effectLst>
                  <a:outerShdw blurRad="60007" dist="310007" dir="7680000" sy="30000" kx="1300200" algn="ctr" rotWithShape="0">
                    <a:srgbClr val="5B9BD5">
                      <a:lumMod val="50000"/>
                      <a:alpha val="32000"/>
                    </a:srgbClr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PK</a:t>
            </a:r>
            <a:endParaRPr lang="en-US" altLang="zh-CN" sz="6000" b="1">
              <a:blipFill>
                <a:blip r:embed="rId9"/>
                <a:tile tx="-57150" ty="355600" algn="ctr"/>
              </a:blipFill>
              <a:effectLst>
                <a:outerShdw blurRad="60007" dist="310007" dir="7680000" sy="30000" kx="1300200" algn="ctr" rotWithShape="0">
                  <a:srgbClr val="5B9BD5">
                    <a:lumMod val="50000"/>
                    <a:alpha val="32000"/>
                  </a:srgbClr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4820" y="2271395"/>
            <a:ext cx="3543300" cy="11068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600" b="1" i="1">
                <a:blipFill>
                  <a:blip r:embed="rId7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瘦金书简" panose="02010600000101010101" charset="-122"/>
                <a:ea typeface="汉仪瘦金书简" panose="02010600000101010101" charset="-122"/>
              </a:rPr>
              <a:t>分则两伤</a:t>
            </a:r>
            <a:endParaRPr lang="zh-CN" altLang="en-US" sz="6600" b="1" i="1">
              <a:blipFill>
                <a:blip r:embed="rId7"/>
                <a:stretch>
                  <a:fillRect/>
                </a:stretch>
              </a:blip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瘦金书简" panose="02010600000101010101" charset="-122"/>
              <a:ea typeface="汉仪瘦金书简" panose="0201060000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89880" y="2299335"/>
            <a:ext cx="3543300" cy="11068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600" b="1" i="1">
                <a:blipFill>
                  <a:blip r:embed="rId7"/>
                  <a:stretch>
                    <a:fillRect/>
                  </a:stretch>
                </a:blip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瘦金书简" panose="02010600000101010101" charset="-122"/>
                <a:ea typeface="汉仪瘦金书简" panose="02010600000101010101" charset="-122"/>
              </a:rPr>
              <a:t>合则两利</a:t>
            </a:r>
            <a:endParaRPr lang="zh-CN" altLang="en-US" sz="6600" b="1" i="1">
              <a:blipFill>
                <a:blip r:embed="rId7"/>
                <a:stretch>
                  <a:fillRect/>
                </a:stretch>
              </a:blip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瘦金书简" panose="02010600000101010101" charset="-122"/>
              <a:ea typeface="汉仪瘦金书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10" grpId="0" bldLvl="0" animBg="1"/>
      <p:bldP spid="11" grpId="0" bldLvl="0" animBg="1"/>
      <p:bldP spid="4" grpId="0"/>
      <p:bldP spid="6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C:\Users\Administrator\Desktop\00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flipH="1">
            <a:off x="6823538" y="3127353"/>
            <a:ext cx="2320462" cy="201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9" descr="21"/>
          <p:cNvPicPr>
            <a:picLocks noChangeAspect="1" noChangeArrowheads="1"/>
          </p:cNvPicPr>
          <p:nvPr/>
        </p:nvPicPr>
        <p:blipFill>
          <a:blip r:embed="rId2">
            <a:lum contrast="-32000"/>
          </a:blip>
          <a:srcRect/>
          <a:stretch>
            <a:fillRect/>
          </a:stretch>
        </p:blipFill>
        <p:spPr bwMode="auto">
          <a:xfrm>
            <a:off x="558800" y="48260"/>
            <a:ext cx="912939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90"/>
          <p:cNvSpPr>
            <a:spLocks noChangeArrowheads="1"/>
          </p:cNvSpPr>
          <p:nvPr/>
        </p:nvSpPr>
        <p:spPr bwMode="auto">
          <a:xfrm>
            <a:off x="1347470" y="181928"/>
            <a:ext cx="6446520" cy="67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风起浪涌，波澜壮阔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32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汉仪丫丫体简" panose="02010600000101010101" charset="-122"/>
              </a:rPr>
              <a:t>一国两制</a:t>
            </a:r>
            <a:endParaRPr kumimoji="1" lang="zh-CN" altLang="en-US" sz="32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汉仪丫丫体简" panose="02010600000101010101" charset="-122"/>
            </a:endParaRPr>
          </a:p>
        </p:txBody>
      </p:sp>
      <p:pic>
        <p:nvPicPr>
          <p:cNvPr id="23" name="Picture 291" descr="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023" y="-539679"/>
            <a:ext cx="1931653" cy="147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271" y="33655"/>
            <a:ext cx="109855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贰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2530" name="文本占位符 22529"/>
          <p:cNvSpPr>
            <a:spLocks noGrp="1"/>
          </p:cNvSpPr>
          <p:nvPr/>
        </p:nvSpPr>
        <p:spPr>
          <a:xfrm>
            <a:off x="129858" y="1445260"/>
            <a:ext cx="8675688" cy="26638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 typeface="Tahoma" panose="020B0604030504040204" pitchFamily="34" charset="0"/>
              <a:buChar char="•"/>
              <a:defRPr sz="24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fontAlgn="base">
              <a:buNone/>
            </a:pPr>
            <a:r>
              <a:rPr lang="en-US" altLang="zh-CN" sz="3600" b="1" strike="noStrike" noProof="1">
                <a:solidFill>
                  <a:srgbClr val="00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1.</a:t>
            </a:r>
            <a:r>
              <a:rPr lang="zh-CN" altLang="en-US" sz="3600" b="1" strike="noStrike" noProof="1">
                <a:solidFill>
                  <a:srgbClr val="00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这一方针是谁完整提出来的？</a:t>
            </a:r>
            <a:endParaRPr lang="zh-CN" altLang="en-US" sz="3600" b="1" strike="noStrike" noProof="1">
              <a:solidFill>
                <a:srgbClr val="000000"/>
              </a:solidFill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</a:endParaRPr>
          </a:p>
          <a:p>
            <a:pPr fontAlgn="base">
              <a:buNone/>
            </a:pPr>
            <a:r>
              <a:rPr lang="en-US" altLang="zh-CN" sz="3600" b="1" strike="noStrike" noProof="1">
                <a:solidFill>
                  <a:srgbClr val="00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2.</a:t>
            </a:r>
            <a:r>
              <a:rPr lang="zh-CN" altLang="en-US" sz="3600" b="1" strike="noStrike" noProof="1">
                <a:solidFill>
                  <a:srgbClr val="00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你知道它的含义吗</a:t>
            </a:r>
            <a:r>
              <a:rPr lang="en-US" altLang="zh-CN" sz="3600" b="1" strike="noStrike" noProof="1">
                <a:solidFill>
                  <a:srgbClr val="00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?</a:t>
            </a:r>
            <a:r>
              <a:rPr lang="zh-CN" altLang="en-US" sz="3600" b="1" strike="noStrike" noProof="1">
                <a:solidFill>
                  <a:srgbClr val="00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创造性体现在哪？</a:t>
            </a:r>
            <a:endParaRPr lang="zh-CN" altLang="en-US" sz="3600" b="1" strike="noStrike" noProof="1">
              <a:solidFill>
                <a:srgbClr val="000000"/>
              </a:solidFill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</a:endParaRPr>
          </a:p>
          <a:p>
            <a:pPr fontAlgn="base">
              <a:buNone/>
            </a:pPr>
            <a:r>
              <a:rPr lang="en-US" altLang="zh-CN" sz="3600" b="1" strike="noStrike" noProof="1">
                <a:solidFill>
                  <a:srgbClr val="00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4.</a:t>
            </a:r>
            <a:r>
              <a:rPr lang="zh-CN" altLang="en-US" sz="3600" b="1" strike="noStrike" noProof="1">
                <a:solidFill>
                  <a:srgbClr val="00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</a:rPr>
              <a:t>这个构想的提出有什么意义？ </a:t>
            </a:r>
            <a:endParaRPr lang="zh-CN" altLang="en-US" sz="3600" b="1" strike="noStrike" noProof="1">
              <a:solidFill>
                <a:srgbClr val="000000"/>
              </a:solidFill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45 0.00093 L 0.56389 0.0009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530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charRg st="16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530">
                                            <p:txEl>
                                              <p:charRg st="16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charRg st="28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2530">
                                            <p:txEl>
                                              <p:charRg st="28" end="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53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直接连接符 26"/>
          <p:cNvCxnSpPr/>
          <p:nvPr/>
        </p:nvCxnSpPr>
        <p:spPr>
          <a:xfrm flipV="1">
            <a:off x="2797175" y="3388360"/>
            <a:ext cx="1296035" cy="57594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5580380" y="2571750"/>
            <a:ext cx="1727835" cy="57594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/>
        </p:nvGrpSpPr>
        <p:grpSpPr>
          <a:xfrm>
            <a:off x="1202838" y="3712514"/>
            <a:ext cx="1573854" cy="1537130"/>
            <a:chOff x="959633" y="1713534"/>
            <a:chExt cx="1573854" cy="1537130"/>
          </a:xfrm>
        </p:grpSpPr>
        <p:pic>
          <p:nvPicPr>
            <p:cNvPr id="36" name="Picture 2" descr="C:\Users\Administrator\Desktop\11519219_230238617143_2副本.png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959633" y="1713534"/>
              <a:ext cx="1573854" cy="1537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1397746" y="2297433"/>
              <a:ext cx="74676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/>
                <a:t>1979</a:t>
              </a:r>
              <a:endParaRPr lang="en-US" altLang="zh-CN" sz="2000" b="1" dirty="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051453" y="2405950"/>
            <a:ext cx="1573854" cy="1537130"/>
            <a:chOff x="2950998" y="2889185"/>
            <a:chExt cx="1573854" cy="1537130"/>
          </a:xfrm>
        </p:grpSpPr>
        <p:pic>
          <p:nvPicPr>
            <p:cNvPr id="39" name="Picture 2" descr="C:\Users\Administrator\Desktop\11519219_230238617143_2副本.png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 rot="1563716">
              <a:off x="2950998" y="2889185"/>
              <a:ext cx="1573854" cy="1537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3389111" y="3473084"/>
              <a:ext cx="74676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/>
                <a:t>1983</a:t>
              </a:r>
              <a:endParaRPr lang="en-US" altLang="zh-CN" sz="2000" b="1" dirty="0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322256" y="1630169"/>
            <a:ext cx="1537130" cy="1573854"/>
            <a:chOff x="5129601" y="2348354"/>
            <a:chExt cx="1537130" cy="1573854"/>
          </a:xfrm>
        </p:grpSpPr>
        <p:pic>
          <p:nvPicPr>
            <p:cNvPr id="42" name="Picture 2" descr="C:\Users\Administrator\Desktop\11519219_230238617143_2副本.png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 rot="17306909">
              <a:off x="5111239" y="2366716"/>
              <a:ext cx="1573854" cy="1537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5549352" y="2950615"/>
              <a:ext cx="74676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/>
                <a:t>1984</a:t>
              </a:r>
              <a:endParaRPr lang="en-US" altLang="zh-CN" sz="2000" b="1" dirty="0"/>
            </a:p>
          </p:txBody>
        </p:sp>
      </p:grpSp>
      <p:pic>
        <p:nvPicPr>
          <p:cNvPr id="21" name="Picture 289" descr="21"/>
          <p:cNvPicPr>
            <a:picLocks noChangeAspect="1" noChangeArrowheads="1"/>
          </p:cNvPicPr>
          <p:nvPr/>
        </p:nvPicPr>
        <p:blipFill>
          <a:blip r:embed="rId2">
            <a:lum contrast="-32000"/>
          </a:blip>
          <a:srcRect/>
          <a:stretch>
            <a:fillRect/>
          </a:stretch>
        </p:blipFill>
        <p:spPr bwMode="auto">
          <a:xfrm>
            <a:off x="584200" y="88900"/>
            <a:ext cx="912939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90"/>
          <p:cNvSpPr>
            <a:spLocks noChangeArrowheads="1"/>
          </p:cNvSpPr>
          <p:nvPr/>
        </p:nvSpPr>
        <p:spPr bwMode="auto">
          <a:xfrm>
            <a:off x="1347470" y="181928"/>
            <a:ext cx="6446520" cy="67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p>
            <a:pPr algn="l" defTabSz="815340">
              <a:lnSpc>
                <a:spcPct val="120000"/>
              </a:lnSpc>
            </a:pPr>
            <a:r>
              <a:rPr kumimoji="1" lang="zh-CN" altLang="en-US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风起浪涌，波澜壮阔</a:t>
            </a:r>
            <a:r>
              <a:rPr kumimoji="1" lang="en-US" altLang="zh-CN" sz="2800" b="1" i="1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——</a:t>
            </a:r>
            <a:r>
              <a:rPr kumimoji="1" lang="zh-CN" altLang="en-US" sz="3200" b="1" i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丫丫体简" panose="02010600000101010101" charset="-122"/>
                <a:ea typeface="汉仪丫丫体简" panose="02010600000101010101" charset="-122"/>
                <a:cs typeface="汉仪丫丫体简" panose="02010600000101010101" charset="-122"/>
              </a:rPr>
              <a:t>一国两制</a:t>
            </a:r>
            <a:endParaRPr kumimoji="1" lang="zh-CN" altLang="en-US" sz="3200" b="1" i="1" baseline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丫丫体简" panose="02010600000101010101" charset="-122"/>
              <a:ea typeface="汉仪丫丫体简" panose="02010600000101010101" charset="-122"/>
              <a:cs typeface="汉仪丫丫体简" panose="02010600000101010101" charset="-122"/>
            </a:endParaRPr>
          </a:p>
        </p:txBody>
      </p:sp>
      <p:pic>
        <p:nvPicPr>
          <p:cNvPr id="23" name="Picture 291" descr="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023" y="-539679"/>
            <a:ext cx="1931653" cy="147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953" y="33655"/>
            <a:ext cx="109918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49000">
                      <a:srgbClr val="819E97">
                        <a:alpha val="100000"/>
                      </a:srgbClr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dist="50800" dir="2700000" algn="bl" rotWithShape="0">
                    <a:srgbClr val="356277"/>
                  </a:outerShdw>
                </a:effectLst>
                <a:latin typeface="汉仪娃娃篆简" panose="02010600000101010101" charset="-122"/>
                <a:ea typeface="汉仪娃娃篆简" panose="02010600000101010101" charset="-122"/>
              </a:rPr>
              <a:t>贰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49000">
                    <a:srgbClr val="819E97">
                      <a:alpha val="100000"/>
                    </a:srgbClr>
                  </a:gs>
                  <a:gs pos="100000">
                    <a:srgbClr val="034373"/>
                  </a:gs>
                </a:gsLst>
                <a:lin ang="5400000" scaled="0"/>
              </a:gradFill>
              <a:effectLst>
                <a:outerShdw dist="50800" dir="2700000" algn="bl" rotWithShape="0">
                  <a:srgbClr val="356277"/>
                </a:outerShd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570" y="2513330"/>
            <a:ext cx="39776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algn="just"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99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1979</a:t>
            </a:r>
            <a:r>
              <a:rPr lang="zh-CN" altLang="en-US" sz="2400" b="1" dirty="0">
                <a:solidFill>
                  <a:srgbClr val="99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年元旦</a:t>
            </a:r>
            <a:r>
              <a:rPr lang="en-US" altLang="zh-CN" sz="2400" b="1" dirty="0">
                <a:solidFill>
                  <a:srgbClr val="99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《</a:t>
            </a:r>
            <a:r>
              <a:rPr lang="zh-CN" altLang="en-US" sz="2400" b="1" dirty="0">
                <a:solidFill>
                  <a:srgbClr val="99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告台湾同胞书</a:t>
            </a:r>
            <a:r>
              <a:rPr lang="en-US" altLang="zh-CN" sz="2400" b="1" dirty="0">
                <a:solidFill>
                  <a:srgbClr val="99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》</a:t>
            </a:r>
            <a:endParaRPr lang="en-US" altLang="zh-CN" sz="2400" b="1" dirty="0">
              <a:solidFill>
                <a:srgbClr val="990000"/>
              </a:solidFill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  <a:sym typeface="+mn-ea"/>
            </a:endParaRPr>
          </a:p>
          <a:p>
            <a:pPr marL="0" lvl="0" indent="0" algn="just"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99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宣布采用和平方式统一祖国</a:t>
            </a:r>
            <a:endParaRPr lang="zh-CN" altLang="en-US" sz="2400" b="1" dirty="0">
              <a:solidFill>
                <a:srgbClr val="990000"/>
              </a:solidFill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  <a:sym typeface="+mn-ea"/>
            </a:endParaRPr>
          </a:p>
          <a:p>
            <a:pPr marL="0" lvl="0" indent="0" algn="just"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99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建议两岸实行“三通”。</a:t>
            </a:r>
            <a:endParaRPr lang="zh-CN" altLang="en-US" sz="2400" b="1" dirty="0">
              <a:solidFill>
                <a:srgbClr val="990000"/>
              </a:solidFill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11245" y="4065905"/>
            <a:ext cx="507111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400" b="1" dirty="0" smtClean="0">
                <a:solidFill>
                  <a:srgbClr val="C0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1983</a:t>
            </a:r>
            <a:r>
              <a:rPr lang="zh-CN" altLang="en-US" sz="2400" b="1" dirty="0" smtClean="0">
                <a:solidFill>
                  <a:srgbClr val="C0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年以后，邓小平在多次谈话中，</a:t>
            </a:r>
            <a:endParaRPr lang="zh-CN" altLang="en-US" sz="2400" b="1" dirty="0" smtClean="0">
              <a:solidFill>
                <a:srgbClr val="C00000"/>
              </a:solidFill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  <a:sym typeface="+mn-ea"/>
            </a:endParaRPr>
          </a:p>
          <a:p>
            <a:r>
              <a:rPr lang="zh-CN" altLang="en-US" sz="2400" b="1" dirty="0" smtClean="0">
                <a:solidFill>
                  <a:srgbClr val="C0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对“一国两制”的构想作了具体阐述</a:t>
            </a:r>
            <a:endParaRPr lang="zh-CN" altLang="en-US" sz="2400" b="1" dirty="0" smtClean="0">
              <a:solidFill>
                <a:srgbClr val="C00000"/>
              </a:solidFill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80255" y="720725"/>
            <a:ext cx="446024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 dirty="0">
                <a:solidFill>
                  <a:srgbClr val="99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1984</a:t>
            </a:r>
            <a:r>
              <a:rPr lang="zh-CN" altLang="en-US" sz="2400" b="1" dirty="0">
                <a:solidFill>
                  <a:srgbClr val="99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年，全国人大六届二次会议</a:t>
            </a:r>
            <a:endParaRPr lang="zh-CN" altLang="en-US" sz="2400" b="1" dirty="0">
              <a:solidFill>
                <a:srgbClr val="990000"/>
              </a:solidFill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  <a:sym typeface="+mn-ea"/>
            </a:endParaRPr>
          </a:p>
          <a:p>
            <a:r>
              <a:rPr lang="zh-CN" altLang="en-US" sz="2400" b="1" dirty="0">
                <a:solidFill>
                  <a:srgbClr val="99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的</a:t>
            </a:r>
            <a:r>
              <a:rPr lang="en-US" altLang="zh-CN" sz="2400" b="1" dirty="0">
                <a:solidFill>
                  <a:srgbClr val="99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《</a:t>
            </a:r>
            <a:r>
              <a:rPr lang="zh-CN" altLang="en-US" sz="2400" b="1" dirty="0">
                <a:solidFill>
                  <a:srgbClr val="99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政府工作报告</a:t>
            </a:r>
            <a:r>
              <a:rPr lang="en-US" altLang="zh-CN" sz="2400" b="1" dirty="0">
                <a:solidFill>
                  <a:srgbClr val="99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》</a:t>
            </a:r>
            <a:r>
              <a:rPr lang="zh-CN" altLang="en-US" sz="2400" b="1" dirty="0">
                <a:solidFill>
                  <a:srgbClr val="99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中阐述了这</a:t>
            </a:r>
            <a:endParaRPr lang="zh-CN" altLang="en-US" sz="2400" b="1" dirty="0">
              <a:solidFill>
                <a:srgbClr val="990000"/>
              </a:solidFill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  <a:sym typeface="+mn-ea"/>
            </a:endParaRPr>
          </a:p>
          <a:p>
            <a:r>
              <a:rPr lang="zh-CN" altLang="en-US" sz="2400" b="1" dirty="0">
                <a:solidFill>
                  <a:srgbClr val="990000"/>
                </a:solidFill>
                <a:latin typeface="汉仪细行楷简" panose="02010600000101010101" charset="-122"/>
                <a:ea typeface="汉仪细行楷简" panose="02010600000101010101" charset="-122"/>
                <a:cs typeface="汉仪细行楷简" panose="02010600000101010101" charset="-122"/>
                <a:sym typeface="+mn-ea"/>
              </a:rPr>
              <a:t>一构想，并正式通过。</a:t>
            </a:r>
            <a:endParaRPr lang="zh-CN" altLang="en-US" sz="2400" b="1" dirty="0">
              <a:solidFill>
                <a:srgbClr val="990000"/>
              </a:solidFill>
              <a:latin typeface="汉仪细行楷简" panose="02010600000101010101" charset="-122"/>
              <a:ea typeface="汉仪细行楷简" panose="02010600000101010101" charset="-122"/>
              <a:cs typeface="汉仪细行楷简" panose="02010600000101010101" charset="-122"/>
              <a:sym typeface="+mn-ea"/>
            </a:endParaRPr>
          </a:p>
        </p:txBody>
      </p:sp>
      <p:pic>
        <p:nvPicPr>
          <p:cNvPr id="6" name="Picture 5" descr="http:/www.phoer.net/photo/people/d/dengxiaoping_90.jpg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15570" y="1110615"/>
            <a:ext cx="1635760" cy="1402715"/>
          </a:xfrm>
          <a:prstGeom prst="rect">
            <a:avLst/>
          </a:prstGeom>
          <a:noFill/>
          <a:ln w="9525">
            <a:solidFill>
              <a:srgbClr val="FFFFFF"/>
            </a:solidFill>
          </a:ln>
        </p:spPr>
      </p:pic>
      <p:sp>
        <p:nvSpPr>
          <p:cNvPr id="7" name="矩形 6"/>
          <p:cNvSpPr/>
          <p:nvPr/>
        </p:nvSpPr>
        <p:spPr>
          <a:xfrm>
            <a:off x="1751330" y="1991360"/>
            <a:ext cx="1253490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800" b="1">
                <a:ln w="19050" cmpd="sng">
                  <a:gradFill>
                    <a:gsLst>
                      <a:gs pos="30000">
                        <a:srgbClr val="DBEEC0"/>
                      </a:gs>
                      <a:gs pos="22000">
                        <a:srgbClr val="2F8B93">
                          <a:alpha val="100000"/>
                        </a:srgbClr>
                      </a:gs>
                      <a:gs pos="63000">
                        <a:srgbClr val="3088B5"/>
                      </a:gs>
                      <a:gs pos="81000">
                        <a:srgbClr val="2D8E70"/>
                      </a:gs>
                    </a:gsLst>
                    <a:lin ang="5400000" scaled="1"/>
                  </a:gradFill>
                  <a:prstDash val="solid"/>
                </a:ln>
                <a:blipFill>
                  <a:blip r:embed="rId6">
                    <a:alphaModFix amt="80000"/>
                  </a:blip>
                  <a:tile tx="0" ty="0" sx="82000" sy="72000" flip="none" algn="bl"/>
                </a:blipFill>
                <a:effectLst>
                  <a:glow rad="50800">
                    <a:srgbClr val="C5E499">
                      <a:alpha val="49000"/>
                    </a:srgbClr>
                  </a:glow>
                </a:effectLst>
                <a:latin typeface="汉仪娃娃篆简" panose="02010600000101010101" charset="-122"/>
                <a:ea typeface="汉仪娃娃篆简" panose="02010600000101010101" charset="-122"/>
              </a:rPr>
              <a:t>邓小平</a:t>
            </a:r>
            <a:endParaRPr lang="zh-CN" altLang="en-US" sz="2800" b="1">
              <a:ln w="19050" cmpd="sng">
                <a:gradFill>
                  <a:gsLst>
                    <a:gs pos="30000">
                      <a:srgbClr val="DBEEC0"/>
                    </a:gs>
                    <a:gs pos="22000">
                      <a:srgbClr val="2F8B93">
                        <a:alpha val="100000"/>
                      </a:srgbClr>
                    </a:gs>
                    <a:gs pos="63000">
                      <a:srgbClr val="3088B5"/>
                    </a:gs>
                    <a:gs pos="81000">
                      <a:srgbClr val="2D8E70"/>
                    </a:gs>
                  </a:gsLst>
                  <a:lin ang="5400000" scaled="1"/>
                </a:gradFill>
                <a:prstDash val="solid"/>
              </a:ln>
              <a:blipFill>
                <a:blip r:embed="rId6">
                  <a:alphaModFix amt="80000"/>
                </a:blip>
                <a:tile tx="0" ty="0" sx="82000" sy="72000" flip="none" algn="bl"/>
              </a:blipFill>
              <a:effectLst>
                <a:glow rad="50800">
                  <a:srgbClr val="C5E499">
                    <a:alpha val="49000"/>
                  </a:srgbClr>
                </a:glow>
              </a:effectLst>
              <a:latin typeface="汉仪娃娃篆简" panose="02010600000101010101" charset="-122"/>
              <a:ea typeface="汉仪娃娃篆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750"/>
    </mc:Choice>
    <mc:Fallback>
      <p:transition advTm="2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1_自定义设计方案">
  <a:themeElements>
    <a:clrScheme name="自定义 25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0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2431</Words>
  <Application>WPS 演示</Application>
  <PresentationFormat>全屏显示(16:9)</PresentationFormat>
  <Paragraphs>447</Paragraphs>
  <Slides>32</Slides>
  <Notes>26</Notes>
  <HiddenSlides>0</HiddenSlides>
  <MMClips>3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61" baseType="lpstr">
      <vt:lpstr>Arial</vt:lpstr>
      <vt:lpstr>宋体</vt:lpstr>
      <vt:lpstr>Wingdings</vt:lpstr>
      <vt:lpstr>汉仪PP体简</vt:lpstr>
      <vt:lpstr>华文行楷</vt:lpstr>
      <vt:lpstr>汉仪丫丫体简</vt:lpstr>
      <vt:lpstr>微软雅黑</vt:lpstr>
      <vt:lpstr>Verdana</vt:lpstr>
      <vt:lpstr>华文中宋</vt:lpstr>
      <vt:lpstr>汉仪霹雳体简</vt:lpstr>
      <vt:lpstr>汉仪细行楷简</vt:lpstr>
      <vt:lpstr>华文新魏</vt:lpstr>
      <vt:lpstr>汉仪瘦金书简</vt:lpstr>
      <vt:lpstr>汉仪娃娃篆简</vt:lpstr>
      <vt:lpstr>Tahoma</vt:lpstr>
      <vt:lpstr>Arial Unicode MS</vt:lpstr>
      <vt:lpstr>汉仪秀英体简</vt:lpstr>
      <vt:lpstr>Arial Narrow</vt:lpstr>
      <vt:lpstr>汉仪舒同体简</vt:lpstr>
      <vt:lpstr>Garamond</vt:lpstr>
      <vt:lpstr>汉仪琥珀体简</vt:lpstr>
      <vt:lpstr>汉仪雪峰体简</vt:lpstr>
      <vt:lpstr>汉仪程行简</vt:lpstr>
      <vt:lpstr>Times New Roman</vt:lpstr>
      <vt:lpstr>楷体</vt:lpstr>
      <vt:lpstr>经典繁颜体</vt:lpstr>
      <vt:lpstr>Calibri</vt:lpstr>
      <vt:lpstr>PMingLiU-ExtB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大侠素材铺</Company>
  <LinksUpToDate>false</LinksUpToDate>
  <SharedDoc>false</SharedDoc>
  <HyperlinksChanged>false</HyperlinksChanged>
  <AppVersion>14.0000</AppVersion>
  <HyperlinkBase>https://dxpu.taobao.com/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大侠素材铺</dc:title>
  <dc:creator>大侠素材铺</dc:creator>
  <dc:description>大侠素材铺
淘宝店：https://dxpu.taobao.com/</dc:description>
  <cp:lastModifiedBy>小明</cp:lastModifiedBy>
  <cp:revision>351</cp:revision>
  <dcterms:created xsi:type="dcterms:W3CDTF">2013-07-14T02:01:00Z</dcterms:created>
  <dcterms:modified xsi:type="dcterms:W3CDTF">2019-10-06T07:43:56Z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2052-11.1.0.9098</vt:lpwstr>
  </property>
  <property fmtid="{D5CDD505-2E9C-101B-9397-08002B2CF9AE}" pid="3" name="NXPowerLiteLastOptimized">
    <vt:lpwstr>111208035</vt:lpwstr>
  </property>
  <property fmtid="{D5CDD505-2E9C-101B-9397-08002B2CF9AE}" pid="4" name="NXPowerLiteSettings">
    <vt:lpwstr>F7000400038000</vt:lpwstr>
  </property>
  <property fmtid="{D5CDD505-2E9C-101B-9397-08002B2CF9AE}" pid="5" name="NXPowerLiteVersion">
    <vt:lpwstr>D5.0.3</vt:lpwstr>
  </property>
</Properties>
</file>