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</p:sldMasterIdLst>
  <p:notesMasterIdLst>
    <p:notesMasterId r:id="rId15"/>
  </p:notesMasterIdLst>
  <p:sldIdLst>
    <p:sldId id="257" r:id="rId11"/>
    <p:sldId id="258" r:id="rId12"/>
    <p:sldId id="259" r:id="rId13"/>
    <p:sldId id="260" r:id="rId14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2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3" r:id="rId65"/>
    <p:sldId id="317" r:id="rId6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54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9" Type="http://schemas.openxmlformats.org/officeDocument/2006/relationships/tableStyles" Target="tableStyles.xml"/><Relationship Id="rId68" Type="http://schemas.openxmlformats.org/officeDocument/2006/relationships/viewProps" Target="viewProps.xml"/><Relationship Id="rId67" Type="http://schemas.openxmlformats.org/officeDocument/2006/relationships/presProps" Target="presProps.xml"/><Relationship Id="rId66" Type="http://schemas.openxmlformats.org/officeDocument/2006/relationships/slide" Target="slides/slide55.xml"/><Relationship Id="rId65" Type="http://schemas.openxmlformats.org/officeDocument/2006/relationships/slide" Target="slides/slide54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0" Type="http://schemas.openxmlformats.org/officeDocument/2006/relationships/slide" Target="slides/slide49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8.xml"/><Relationship Id="rId58" Type="http://schemas.openxmlformats.org/officeDocument/2006/relationships/slide" Target="slides/slide47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55" Type="http://schemas.openxmlformats.org/officeDocument/2006/relationships/slide" Target="slides/slide44.xml"/><Relationship Id="rId54" Type="http://schemas.openxmlformats.org/officeDocument/2006/relationships/slide" Target="slides/slide43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8.xml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0" Type="http://schemas.openxmlformats.org/officeDocument/2006/relationships/slide" Target="slides/slide29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A04AD-65AC-41D5-993F-BACA66BD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44E95-5BB6-4507-9C1A-6F7461ACB75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1776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776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8CE0724C-9128-4833-AA9D-CEAB5870692F}" type="slidenum">
              <a:rPr lang="zh-CN" altLang="en-US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0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14336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96614029-DED7-4836-83E6-EAD9F5979D8F}" type="slidenum">
              <a:rPr lang="zh-CN" altLang="en-US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6589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13619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0DF94480-A1B5-4CCB-94CF-AD04077B2834}" type="slidenum">
              <a:rPr lang="zh-CN" altLang="en-US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0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14336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96614029-DED7-4836-83E6-EAD9F5979D8F}" type="slidenum">
              <a:rPr lang="zh-CN" altLang="en-US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F909-A38A-4B36-A771-EBFF84E9282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7D83F-C074-4155-8C3E-13707970DF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10C70-E0D5-4046-8D66-A46F42A7421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A1580-F12F-4310-B196-983A00114B5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6713"/>
            <a:ext cx="1971675" cy="58102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6713"/>
            <a:ext cx="5762625" cy="58102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0FF91-3F6E-4E4B-A45F-DCFFD0C39C4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0B887-FB50-4AE9-A7B8-3E0CBE24149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40ACA3-A48D-4A1A-88BA-1C31101A37C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2DCEAD-BB8D-4482-93E8-179C622F21E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AB2B2F-A41D-4187-8DDB-B7C3CF06D16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C38EA9B-AF5F-4472-B0C0-2F75E883DAA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5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234642-958A-411B-88E0-ADACAEFB38E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81C9D2-4057-45A4-ABEB-A3A4BCCAFA5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9CA7D6-3EA6-47D0-A601-A7264D2E629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223093-8E27-4976-8D35-EF9D2703A6B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58AE11-479E-4C9D-9695-0F7C6E98D08E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BEE4DD-89A3-4472-A8C8-C79858029BA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7A64C6-C624-4E57-B436-D8965E39C05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113CF2-82CC-46CC-A609-5825D2481D1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2C91A3-2933-4E46-A5A8-7A37B5AA887A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2A618E-4DC0-4D56-8514-904C06A95AC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4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25C9A3-47CE-4BC6-9D13-870BEC77685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41A883-12DA-4FE3-93F7-A3DA46A0326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54262-D04B-4F93-875A-3C7A20A1EB2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D8EE7-4D6C-4424-9718-A5E2CD622FA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4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FE8EB4-9A6C-4C20-83F8-D10D66064083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CC860A-FFAA-45D8-8220-4C599F826F4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EF6E60-E5BF-4AB4-AF51-ACEED10FCEC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ED657E-D994-44B6-9FBE-BE9A625C591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39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239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24B216-9A17-41D1-8905-381C95355A1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D70961-0412-47F6-8679-CE1E734E61E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E6550D-4948-4F64-ACB9-3F60A5B6F4B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BDD2D9-11FF-4C60-8B1A-0AB5DBEB9BD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091040-B61A-49A5-9B9C-38E11901E7B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50D286-2F07-4CE2-9805-644A4DFBBCF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893D52-A8AB-4CC1-B0AC-102125F0145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C6ED92-75DC-4C3F-8978-C8A1B1231AB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60A909-8D55-455E-BE97-33024638F49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0A29FB-47A2-4939-9FA1-C758BB8E284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C4FAF7-E426-44A1-B390-CB8FA588283A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D3A496-E219-4956-8504-443F4686183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49E021-DD1D-445D-86E0-0FD0BDBB42D0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486096-CEF9-44D1-A0EB-14C44C81427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2F5764-058E-446A-965A-0E4136666BBF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C09583-D396-4ABD-9704-064005548B3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0EF83-A85B-48A7-B328-59478412FD3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0234C-74FE-4359-A771-85DDAFA8BE9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3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FCFF11-F096-4134-B2BD-F2FACAB7042A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6373E1-ED27-488C-8F5F-B22EC67FA90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3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35F219-86C8-47DD-8575-5EEF85258F5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B27012-1402-40B8-90B9-D427BA3C0A8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2A6D6A-3EEA-4DCE-B545-E79B87DB28D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7670C8-D979-4ED5-B016-74B2C13E5B4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35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23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6DD3C4-EC6F-43FF-A9A2-A2C51FE0806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0C9009-2993-4134-9A20-D431F9AE44F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50152E-A80A-4384-A6FE-E0D81C870AF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6F997E-47F6-4428-BBCD-C924AFEEDC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3798F6-04AC-4C3C-97CD-A40294F9BB0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BC5426-0CA1-4BD9-8BBE-95565799B2C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D93029-6D48-4857-8B00-9D9099E6D20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ACB5AA-22A2-44E7-97C0-8AFC1170F1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BADD35-81EA-4D2D-BC15-D86743A1BA8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03A7BD-D113-46C2-A164-E3FDE2D7FB8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795A18-1FB2-4441-B603-CD21800EA8D7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E16082-BA87-47C6-A616-AB77F47E9DB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087FCC-C055-4CBE-BDBB-15393BBDBD9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B6370B-E174-498D-BDC5-A85EB3125E7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7213"/>
            <a:ext cx="386715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7213"/>
            <a:ext cx="386715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3005-CD8A-462F-AD87-CB2588793DD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BA9B6-ACC6-4C6F-876A-E0542BFD384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AFC6CF-BB7D-457E-8410-65B0491D369C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90207B-E6DF-412C-8F8B-90279DBF85B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F1EEEF-E63B-4AF3-B8E7-1BF09104A23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388177-78E9-496C-ADFA-21FB79E7307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4227E2-597D-4951-A095-3AEE360A68B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437E39-C9F0-485A-86C8-7F30138D509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343D51-6B67-4C5C-BB67-FA9CBAE5FC7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94D7EC7-1312-4070-B0C7-9739616F609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30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23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B9CBBD-6F79-46CB-9496-72D0EA31613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5EBA57-5DBA-4E48-8E13-D34062E2308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5293F9-D346-4BC4-B6D5-56C82D9419B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E4D8AE-5443-43B6-882B-E6C1B7ABE21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5B6DC1-54B1-4E78-B139-79B36193E97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92E9C9-E307-42F4-B4E2-2C6A402C218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F80A7A-39D4-45E4-AEB3-FBCB05F48B9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69CA3C-3B19-48C4-A03B-ABE6DC4EA09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CF3FC6-4A34-4317-9808-22EA5585912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ECBBAF-26D5-4FCA-8E5E-42B70F5DF99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05389D-A213-4F2D-A159-F74738A2BC56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7451A2-1548-4463-AF8F-77D67678C40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8620B-3425-4123-87A5-BE6F33A9D524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3CFEC-8160-4183-8DFF-4FCBB6D434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E8DA07-7CED-4D1E-B606-520C87EB21D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A4054B-2B66-4C12-B442-6E060E8F90F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00ED67-9ECC-406B-97AD-E0926C676625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EF1D5A-3F0F-44C9-94E4-7C27C5E24B5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E7110B-11EE-4308-B917-CEF0F6E5EA1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4CC61F-CDB0-439B-A706-C879A8AF026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24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AFB4FA-78F8-4938-93D6-D9CBE08CA67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3A6FA6-AF2B-4817-ACC9-2EC41705ADE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0F7700-A129-4B3A-B4A2-0E4554F8180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C6B47D-24E7-41E3-8F99-6B193761BE9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23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223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60CACE-AEC1-4D26-B87B-19F485F111A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6CD57D-279D-432F-8179-AF4D02F70A1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108F05-8D2C-425F-BC3E-58EEE08CD4E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3C9150-7769-4F17-A1F5-8DECFDD9B1A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1C0FFF-AFD8-4B62-B9F6-2FF0EC4CBE5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52F4F6-D5F3-48E6-A41F-464E1AD7DF0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328093-763A-4173-A5CF-BC8B0C6D418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599651-D26A-4591-8014-55732C0FE9D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F74C50-37DA-4295-B57D-CF7237A2652E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C89E12-668D-4C94-99A1-B17B0D79D7F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E11D3-F4CD-4920-A577-4A40F0C2FB52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D46B4-70C9-4C8D-9124-E31BF8EFB4C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70C92B-7B21-4193-B9C6-61941E77B7B8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429867-57E9-4318-821A-490A25A6DD4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272483-3854-45F1-B07B-8BF4815918E1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51BE52-809C-4AD8-8895-37D7D99B7F3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9957372-0E66-44CA-9D38-50BA837BC29D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708F8E-BFB0-47A9-94E1-19E47D4C51B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017844-6E37-4270-8076-2E1D2EF55D7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56D03B-E0D5-4758-B4EB-67934939893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BCB7A7-0291-4868-940C-CCAC6DA02FA3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53951D-8E7B-4382-9084-EA2E5829F8D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F57662-95DC-4945-AB21-0606DA9C3D0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D0C59B-41C5-4D24-B777-CE32D23F99B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95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9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2B5EE3-82B9-4660-B32C-B603B60A88C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4B9DA1-DED9-4CED-90AA-A9F3CD4E2F7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043D3B-DE7E-4FCB-A5A0-C7F9A8FDAF0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296CCE-6A77-40C1-8C49-CF65A3EF1C8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D68AE2-C4B2-40EB-B239-25737AF57BE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94042D-F73F-4613-85E0-4F3C7889640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68033-E9C8-491C-B66C-CDF064B1E3B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C5F32C-B499-41F0-ABD3-F0339FAB1C9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0A446-2C26-46F5-9D6F-0AF9D83AAEB5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0DBC1-2BBA-41CE-A29E-FB4A3538AFB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3C73CB-2D62-420D-A222-EE6770844B8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6A2761-259E-4014-BA54-9E2F11C1888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079409-CE13-4ABF-ADAB-1870F609DA50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5BE49C-D97D-455E-823C-504707C77FD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564372-AD4B-4AB4-8A89-D30D20EDB2E0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29FE07-5A3D-4B71-A470-1FF2615B12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54953B-7A28-4FF5-BA3A-E7588F0CBD27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903B1A-AF00-43CF-B5E0-99E6B694A31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AE7F81-8043-4988-8D8F-4FBAC0ABDA9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ACEAE8-0B85-46DB-8D93-31D0415998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4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BF1314-7D49-413C-A07C-5F53CAECD41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98D99B-FDDD-48E5-A327-E91C44307A5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947155-2B04-46A3-8EED-95542AB5A6D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B2BF01-83E5-4B09-AEB2-A842116E48B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3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3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70154C-7B15-4234-8D92-8D77E7579AE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E2528B-F150-4396-9FB4-9AA6ADBBF2C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FB19C3-9669-4FD8-8544-6452E4A67E7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6D5415-5AFD-4A1F-9E46-FCACBF62B16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215229-617F-4FD1-916F-7C0087E996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4F0C2C-8ABF-4857-BF3D-15D4173E708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86ACE-B3D7-43CA-9E98-F246E9259145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07E37-D417-43CA-B55A-F9DD46D70AF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106193-447D-4DD8-AE0A-8D8DF1BD609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4446E6-3238-46ED-8811-CD3106D8814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561A5C-5639-4BC1-B0E3-C9CDB93568E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41C124-9D5F-40D5-B8EA-13215658689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44ACCB-44EF-4D07-B40A-587E586D2CF8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9B0290-80EF-4270-9983-47F4D265716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44EF71-9A3A-4A01-AA98-D8904BDB8EC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CE200F-B1A8-4B1A-8EF4-D0056197FC5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9F0AF9-2992-4BA7-9D4F-AFB72FDF493A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732864-5896-4946-AA9F-545667433D2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B43031-BF79-4EBA-9210-E4EF79D25BC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89D010-742B-42AC-8056-951ECB4E7FB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9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34901B-17BF-4096-A670-6E046E7EB91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F8C678-7A42-4ABD-9111-67C4049E04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4B2AEB-61DE-4F9C-B671-062BE35CDF5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526975-8D9E-41E5-A555-CB405EAEED5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69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69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29F071-7D1B-492C-B6D7-7B25AB24E09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984E43-3137-4DEA-AEC5-09600C3601E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B5D5D0-896A-4CD0-8611-C85F91B7EA4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9895E8-DEA4-4044-A3C9-E8BE314A36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22A52-7633-44EF-9D86-0BB5E9873B0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44E0A-D172-49EC-9991-CFCF638B5B3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03DC20-DAF4-44B6-AEB4-C752A1375D8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3FD4BE-DEF3-40A4-879A-F6C0E40E620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D4BEB5-83E3-433E-976B-C029BFDB042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0F85E9-9D28-4EA0-851B-D4D66289E2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7062F4-3E52-4CC6-BD07-DAB9808E45C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B7D8EB-3313-4D5E-8E74-C066DCB81D5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6D907A-FC03-46C4-A1A9-57AD05681192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812E32-A46D-4EE1-BE2E-1C4CAF66906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EABDE2-3203-4B55-A62F-710A294B8106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84FDF5-1B58-40C1-BF9B-D44A83078F3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4EC281-F70C-4B1A-9A94-F2C98D6F5E51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CB0AF3-477F-439C-A693-347E9173AB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865CA9-C75A-45E1-8EBB-0B04EB38895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F66235-9AD1-4363-8227-D23C39EF61B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7B4A5D-6C8D-4633-909D-DA46632606B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DA3F8E-787E-471A-B54B-24FFC30DDD6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0EB8B5-EA86-40AA-A47D-E138702472A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A76680-FEBC-4296-858E-44AA126D1FB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631E893-456A-4386-8BBA-1715DF1EF7A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F3C755-8332-4DDE-AE39-454307000B8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4" Type="http://schemas.openxmlformats.org/officeDocument/2006/relationships/theme" Target="../theme/theme4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4" Type="http://schemas.openxmlformats.org/officeDocument/2006/relationships/theme" Target="../theme/theme5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4" Type="http://schemas.openxmlformats.org/officeDocument/2006/relationships/theme" Target="../theme/theme6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4" Type="http://schemas.openxmlformats.org/officeDocument/2006/relationships/theme" Target="../theme/theme7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4" Type="http://schemas.openxmlformats.org/officeDocument/2006/relationships/theme" Target="../theme/theme8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4" Type="http://schemas.openxmlformats.org/officeDocument/2006/relationships/theme" Target="../theme/theme9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图片 8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39" name="图片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92100" y="-322263"/>
            <a:ext cx="15144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4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6713"/>
            <a:ext cx="7886700" cy="1323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27034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7213"/>
            <a:ext cx="7886700" cy="4349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A3DA53A6-DF18-48F3-B22A-37ADD0D73CC1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6713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A8CFFEF4-F4AA-4AAC-A692-C26935BF23F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000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4574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29146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3718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6713"/>
            <a:ext cx="7886700" cy="1323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331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7213"/>
            <a:ext cx="7886700" cy="4349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CC2BFB-46FC-48A5-A4BD-6F85F5B91C5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269BFA-E0E1-47FA-AE2A-1FD94538E683}" type="slidenum">
              <a:rPr lang="zh-CN" altLang="en-US"/>
            </a:fld>
            <a:endParaRPr lang="zh-CN" altLang="en-US"/>
          </a:p>
        </p:txBody>
      </p:sp>
      <p:pic>
        <p:nvPicPr>
          <p:cNvPr id="13319" name="图片 8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图片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92100" y="-322263"/>
            <a:ext cx="15144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6713"/>
            <a:ext cx="7886700" cy="1323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2560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7213"/>
            <a:ext cx="7886700" cy="4349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96C0CA-7B96-4379-91D8-E8D5C7A0AF9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2CA6C7-C0BD-4129-B1E4-0C61959A1231}" type="slidenum">
              <a:rPr lang="zh-CN" altLang="en-US"/>
            </a:fld>
            <a:endParaRPr lang="zh-CN" altLang="en-US"/>
          </a:p>
        </p:txBody>
      </p:sp>
      <p:pic>
        <p:nvPicPr>
          <p:cNvPr id="25607" name="图片 8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图片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92100" y="-322263"/>
            <a:ext cx="15144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6713"/>
            <a:ext cx="7886700" cy="1323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789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7213"/>
            <a:ext cx="7886700" cy="4349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932E6-D07B-4E77-9BE4-F0BDC1371E9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65A519-5541-4855-A3C4-1CBD7B0A9E82}" type="slidenum">
              <a:rPr lang="zh-CN" altLang="en-US"/>
            </a:fld>
            <a:endParaRPr lang="zh-CN" altLang="en-US"/>
          </a:p>
        </p:txBody>
      </p:sp>
      <p:pic>
        <p:nvPicPr>
          <p:cNvPr id="37895" name="图片 8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图片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92100" y="-322263"/>
            <a:ext cx="15144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6713"/>
            <a:ext cx="7886700" cy="1323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5017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7213"/>
            <a:ext cx="7886700" cy="4349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1C303B-7208-42C3-961D-B89CD4FD0CE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B83625-360B-44D8-8594-69F70CC0C264}" type="slidenum">
              <a:rPr lang="zh-CN" altLang="en-US"/>
            </a:fld>
            <a:endParaRPr lang="zh-CN" altLang="en-US"/>
          </a:p>
        </p:txBody>
      </p:sp>
      <p:pic>
        <p:nvPicPr>
          <p:cNvPr id="50183" name="图片 8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图片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92100" y="-322263"/>
            <a:ext cx="15144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6713"/>
            <a:ext cx="7886700" cy="1323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6246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7213"/>
            <a:ext cx="7886700" cy="4349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98475D-5D1C-43E7-8D39-1BE126033FA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4F1BF-3AED-40B6-83EB-48040F532F3B}" type="slidenum">
              <a:rPr lang="zh-CN" altLang="en-US"/>
            </a:fld>
            <a:endParaRPr lang="zh-CN" altLang="en-US"/>
          </a:p>
        </p:txBody>
      </p:sp>
      <p:pic>
        <p:nvPicPr>
          <p:cNvPr id="62471" name="图片 8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图片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92100" y="-322263"/>
            <a:ext cx="15144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6713"/>
            <a:ext cx="7886700" cy="1323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7475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7213"/>
            <a:ext cx="7886700" cy="4349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4FE14D-3E81-47E5-919F-F1B93448530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90B36F-764D-4E28-8B9B-8AE1E71B271E}" type="slidenum">
              <a:rPr lang="zh-CN" altLang="en-US"/>
            </a:fld>
            <a:endParaRPr lang="zh-CN" altLang="en-US"/>
          </a:p>
        </p:txBody>
      </p:sp>
      <p:pic>
        <p:nvPicPr>
          <p:cNvPr id="74759" name="图片 8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图片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92100" y="-322263"/>
            <a:ext cx="15144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6713"/>
            <a:ext cx="7886700" cy="1323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8704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7213"/>
            <a:ext cx="7886700" cy="4349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0AB97-A8B9-41DF-A947-9CB5A8941F1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532D03-34C4-4231-AE7B-82D3989BF1D6}" type="slidenum">
              <a:rPr lang="zh-CN" altLang="en-US"/>
            </a:fld>
            <a:endParaRPr lang="zh-CN" altLang="en-US"/>
          </a:p>
        </p:txBody>
      </p:sp>
      <p:pic>
        <p:nvPicPr>
          <p:cNvPr id="87047" name="图片 8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图片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92100" y="-322263"/>
            <a:ext cx="15144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6713"/>
            <a:ext cx="7886700" cy="1323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9933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7213"/>
            <a:ext cx="7886700" cy="4349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CBA563-5E28-4704-8EEB-B4D5A9A62AC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318E7-CD61-47B4-B2FD-AA428F80A5F2}" type="slidenum">
              <a:rPr lang="zh-CN" altLang="en-US"/>
            </a:fld>
            <a:endParaRPr lang="zh-CN" altLang="en-US"/>
          </a:p>
        </p:txBody>
      </p:sp>
      <p:pic>
        <p:nvPicPr>
          <p:cNvPr id="99335" name="图片 8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6" name="图片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92100" y="-322263"/>
            <a:ext cx="15144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6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.xml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.xml"/><Relationship Id="rId1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3" Type="http://schemas.openxmlformats.org/officeDocument/2006/relationships/slideLayout" Target="../slideLayouts/slideLayout73.xml"/><Relationship Id="rId12" Type="http://schemas.openxmlformats.org/officeDocument/2006/relationships/tags" Target="../tags/tag1.xml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9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9.xml"/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image" Target="../media/image56.jpeg"/><Relationship Id="rId1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9.xml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9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63.pn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image" Target="../media/image15.jpeg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29.xml"/><Relationship Id="rId10" Type="http://schemas.openxmlformats.org/officeDocument/2006/relationships/image" Target="../media/image17.png"/><Relationship Id="rId1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9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0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5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0.xml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image" Target="../media/image88.jpeg"/><Relationship Id="rId1" Type="http://schemas.openxmlformats.org/officeDocument/2006/relationships/hyperlink" Target="http://jingji.cctv.com/2017/09/17/VIDEmHkoc98AHxwPUGuzpeul170917.shtml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image" Target="../media/image24.png"/><Relationship Id="rId2" Type="http://schemas.microsoft.com/office/2007/relationships/media" Target="file:///C:\Users\Administrator\Desktop\&#31532;11&#35838;&#20026;&#23454;&#29616;&#20013;&#22269;&#26790;&#32780;&#21162;&#21147;&#22859;&#26007;\&#36827;&#21457;&#30340;&#21495;&#35282;&#20026;&#23454;&#29616;&#20013;&#22269;&#26790;&#32780;&#22859;&#26007;.mp4" TargetMode="External"/><Relationship Id="rId1" Type="http://schemas.openxmlformats.org/officeDocument/2006/relationships/video" Target="file:///C:\Users\Administrator\Desktop\&#31532;11&#35838;&#20026;&#23454;&#29616;&#20013;&#22269;&#26790;&#32780;&#21162;&#21147;&#22859;&#26007;\&#36827;&#21457;&#30340;&#21495;&#35282;&#20026;&#23454;&#29616;&#20013;&#22269;&#26790;&#32780;&#22859;&#26007;.mp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t01eb84f3bad360186e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923754" y="4299446"/>
            <a:ext cx="2664295" cy="2208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 descr="t0179e77b36e5f655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0" y="4299446"/>
            <a:ext cx="2555776" cy="2180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 descr="t01a288818fb19e78a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1561" y="1488150"/>
            <a:ext cx="3096344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 descr="t0197bed5a997fe5f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6925" y="1562002"/>
            <a:ext cx="2880320" cy="240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 descr="t0176d76301946cc61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0" y="1417538"/>
            <a:ext cx="269979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54396" y="110920"/>
            <a:ext cx="5090787" cy="644211"/>
          </a:xfrm>
          <a:prstGeom prst="rect">
            <a:avLst/>
          </a:prstGeom>
          <a:solidFill>
            <a:srgbClr val="FF0000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>
                <a:solidFill>
                  <a:srgbClr val="FFFF00"/>
                </a:solidFill>
              </a:rPr>
              <a:t>我的梦</a:t>
            </a:r>
            <a:r>
              <a:rPr lang="zh-CN" altLang="en-US" sz="2800" b="1">
                <a:solidFill>
                  <a:srgbClr val="FFFF00"/>
                </a:solidFill>
              </a:rPr>
              <a:t>●</a:t>
            </a:r>
            <a:r>
              <a:rPr lang="zh-CN" altLang="en-US" sz="4400" b="1">
                <a:solidFill>
                  <a:srgbClr val="FFFF00"/>
                </a:solidFill>
              </a:rPr>
              <a:t>中国梦</a:t>
            </a:r>
            <a:endParaRPr lang="zh-CN" altLang="en-US" sz="6600" b="1">
              <a:solidFill>
                <a:srgbClr val="FFFF00"/>
              </a:solidFill>
            </a:endParaRPr>
          </a:p>
        </p:txBody>
      </p:sp>
      <p:sp>
        <p:nvSpPr>
          <p:cNvPr id="271373" name="TextBox 2"/>
          <p:cNvSpPr txBox="1">
            <a:spLocks noChangeArrowheads="1"/>
          </p:cNvSpPr>
          <p:nvPr/>
        </p:nvSpPr>
        <p:spPr bwMode="auto">
          <a:xfrm>
            <a:off x="1042988" y="836613"/>
            <a:ext cx="741680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000000"/>
                </a:solidFill>
              </a:rPr>
              <a:t>你一言我一语，我们大家说梦想</a:t>
            </a:r>
            <a:r>
              <a:rPr lang="en-US" altLang="zh-CN" sz="3200" b="1">
                <a:solidFill>
                  <a:srgbClr val="000000"/>
                </a:solidFill>
              </a:rPr>
              <a:t>……</a:t>
            </a:r>
            <a:endParaRPr lang="zh-CN" altLang="en-US" sz="3200" b="1">
              <a:solidFill>
                <a:srgbClr val="000000"/>
              </a:solidFill>
            </a:endParaRPr>
          </a:p>
        </p:txBody>
      </p:sp>
      <p:pic>
        <p:nvPicPr>
          <p:cNvPr id="12" name="图片 11" descr="t0187904d78099770b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6943" y="4085241"/>
            <a:ext cx="3192818" cy="3052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82"/>
          <p:cNvSpPr/>
          <p:nvPr/>
        </p:nvSpPr>
        <p:spPr>
          <a:xfrm>
            <a:off x="3492500" y="1125538"/>
            <a:ext cx="1446213" cy="1247775"/>
          </a:xfrm>
          <a:prstGeom prst="roundRect">
            <a:avLst>
              <a:gd name="adj" fmla="val 23150"/>
            </a:avLst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txBody>
          <a:bodyPr lIns="40315" tIns="40315" rIns="40315" bIns="403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40" ker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Helvetica Light"/>
            </a:endParaRPr>
          </a:p>
        </p:txBody>
      </p:sp>
      <p:sp>
        <p:nvSpPr>
          <p:cNvPr id="6" name="Shape 709"/>
          <p:cNvSpPr/>
          <p:nvPr/>
        </p:nvSpPr>
        <p:spPr>
          <a:xfrm flipH="1">
            <a:off x="3357563" y="2398713"/>
            <a:ext cx="542925" cy="649287"/>
          </a:xfrm>
          <a:prstGeom prst="line">
            <a:avLst/>
          </a:prstGeom>
          <a:ln w="9525">
            <a:solidFill>
              <a:srgbClr val="C00000"/>
            </a:solidFill>
            <a:miter lim="400000"/>
            <a:tailEnd type="triangle"/>
          </a:ln>
        </p:spPr>
        <p:txBody>
          <a:bodyPr lIns="40315" tIns="40315" rIns="40315" bIns="403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40" ker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Helvetica Light"/>
            </a:endParaRPr>
          </a:p>
        </p:txBody>
      </p:sp>
      <p:sp>
        <p:nvSpPr>
          <p:cNvPr id="7" name="Shape 710"/>
          <p:cNvSpPr/>
          <p:nvPr/>
        </p:nvSpPr>
        <p:spPr>
          <a:xfrm flipH="1">
            <a:off x="1428750" y="2063750"/>
            <a:ext cx="2060575" cy="984250"/>
          </a:xfrm>
          <a:prstGeom prst="line">
            <a:avLst/>
          </a:prstGeom>
          <a:ln w="9525">
            <a:solidFill>
              <a:srgbClr val="C00000"/>
            </a:solidFill>
            <a:miter lim="400000"/>
            <a:tailEnd type="triangle"/>
          </a:ln>
        </p:spPr>
        <p:txBody>
          <a:bodyPr lIns="40315" tIns="40315" rIns="40315" bIns="403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40" ker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Helvetica Light"/>
            </a:endParaRPr>
          </a:p>
        </p:txBody>
      </p:sp>
      <p:sp>
        <p:nvSpPr>
          <p:cNvPr id="122885" name="Text Placeholder 2"/>
          <p:cNvSpPr txBox="1">
            <a:spLocks noChangeArrowheads="1"/>
          </p:cNvSpPr>
          <p:nvPr/>
        </p:nvSpPr>
        <p:spPr bwMode="auto">
          <a:xfrm>
            <a:off x="285750" y="2952750"/>
            <a:ext cx="2000250" cy="1052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36284" rIns="0" bIns="36284" anchor="ctr"/>
          <a:lstStyle/>
          <a:p>
            <a:pPr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GB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提出时间</a:t>
            </a:r>
            <a:endParaRPr lang="zh-CN" altLang="en-GB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2887" name="Text Placeholder 2"/>
          <p:cNvSpPr txBox="1">
            <a:spLocks noChangeArrowheads="1"/>
          </p:cNvSpPr>
          <p:nvPr/>
        </p:nvSpPr>
        <p:spPr bwMode="auto">
          <a:xfrm>
            <a:off x="2286000" y="3048000"/>
            <a:ext cx="1895475" cy="877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36284" rIns="0" bIns="36284" anchor="ctr"/>
          <a:lstStyle/>
          <a:p>
            <a:pPr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GB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提出者</a:t>
            </a:r>
            <a:endParaRPr lang="zh-CN" altLang="en-GB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2889" name="Text Placeholder 2"/>
          <p:cNvSpPr txBox="1">
            <a:spLocks noChangeArrowheads="1"/>
          </p:cNvSpPr>
          <p:nvPr/>
        </p:nvSpPr>
        <p:spPr bwMode="auto">
          <a:xfrm>
            <a:off x="3995738" y="2924175"/>
            <a:ext cx="2141537" cy="1068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36284" rIns="0" bIns="36284" anchor="ctr"/>
          <a:lstStyle/>
          <a:p>
            <a:pPr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GB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基本内涵</a:t>
            </a:r>
            <a:endParaRPr lang="zh-CN" altLang="en-GB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2891" name="Text Placeholder 2"/>
          <p:cNvSpPr txBox="1">
            <a:spLocks noChangeArrowheads="1"/>
          </p:cNvSpPr>
          <p:nvPr/>
        </p:nvSpPr>
        <p:spPr bwMode="auto">
          <a:xfrm>
            <a:off x="6505575" y="2932113"/>
            <a:ext cx="2209800" cy="10683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36284" rIns="0" bIns="36284" anchor="ctr"/>
          <a:lstStyle/>
          <a:p>
            <a:pPr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GB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实现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路径</a:t>
            </a:r>
            <a:endParaRPr lang="zh-CN" altLang="en-GB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2892" name="TextBox 17"/>
          <p:cNvSpPr txBox="1">
            <a:spLocks noChangeArrowheads="1"/>
          </p:cNvSpPr>
          <p:nvPr/>
        </p:nvSpPr>
        <p:spPr bwMode="auto">
          <a:xfrm>
            <a:off x="3429000" y="1333500"/>
            <a:ext cx="1571625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GB" sz="32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</a:rPr>
              <a:t>中国梦</a:t>
            </a:r>
            <a:endParaRPr lang="zh-CN" altLang="en-GB" sz="3200" b="1" dirty="0">
              <a:solidFill>
                <a:srgbClr val="FFFFFF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22893" name="Picture 17" descr="t012f2a1ee4f6baa06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651500" y="0"/>
            <a:ext cx="421163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hape 711"/>
          <p:cNvSpPr/>
          <p:nvPr/>
        </p:nvSpPr>
        <p:spPr>
          <a:xfrm>
            <a:off x="4500563" y="2420938"/>
            <a:ext cx="631825" cy="649287"/>
          </a:xfrm>
          <a:prstGeom prst="line">
            <a:avLst/>
          </a:prstGeom>
          <a:ln w="9525">
            <a:solidFill>
              <a:srgbClr val="C00000"/>
            </a:solidFill>
            <a:miter lim="400000"/>
            <a:tailEnd type="triangle"/>
          </a:ln>
        </p:spPr>
        <p:txBody>
          <a:bodyPr lIns="40315" tIns="40315" rIns="40315" bIns="403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40" ker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Helvetica Light"/>
            </a:endParaRPr>
          </a:p>
        </p:txBody>
      </p:sp>
      <p:sp>
        <p:nvSpPr>
          <p:cNvPr id="9" name="Shape 712"/>
          <p:cNvSpPr/>
          <p:nvPr/>
        </p:nvSpPr>
        <p:spPr>
          <a:xfrm>
            <a:off x="4932363" y="2060575"/>
            <a:ext cx="2719387" cy="984250"/>
          </a:xfrm>
          <a:prstGeom prst="line">
            <a:avLst/>
          </a:prstGeom>
          <a:ln w="9525">
            <a:solidFill>
              <a:srgbClr val="C00000"/>
            </a:solidFill>
            <a:miter lim="400000"/>
            <a:tailEnd type="triangle"/>
          </a:ln>
        </p:spPr>
        <p:txBody>
          <a:bodyPr lIns="40315" tIns="40315" rIns="40315" bIns="403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40" ker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568" y="260648"/>
            <a:ext cx="5277407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>
                <a:solidFill>
                  <a:srgbClr val="7030A0"/>
                </a:solidFill>
                <a:latin typeface="Arial" panose="020B0604020202020204" pitchFamily="34" charset="0"/>
              </a:rPr>
              <a:t>比一比，看谁记得快</a:t>
            </a:r>
            <a:endParaRPr lang="zh-CN" altLang="en-US" sz="44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857351" y="2987994"/>
            <a:ext cx="3283351" cy="900245"/>
          </a:xfrm>
          <a:prstGeom prst="rect">
            <a:avLst/>
          </a:prstGeom>
          <a:noFill/>
        </p:spPr>
        <p:txBody>
          <a:bodyPr lIns="68579" tIns="34289" rIns="68579" bIns="34289">
            <a:spAutoFit/>
            <a:scene3d>
              <a:camera prst="orthographicFront"/>
              <a:lightRig rig="threePt" dir="t"/>
            </a:scene3d>
          </a:bodyPr>
          <a:lstStyle/>
          <a:p>
            <a:pPr defTabSz="685165">
              <a:defRPr/>
            </a:pPr>
            <a:r>
              <a:rPr lang="zh-CN" altLang="en-US" sz="5400" b="1" noProof="1">
                <a:ln w="12700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国家富强</a:t>
            </a:r>
            <a:endParaRPr lang="zh-CN" altLang="en-US" sz="5400" b="1" noProof="1">
              <a:ln w="12700">
                <a:solidFill>
                  <a:srgbClr val="FF0000"/>
                </a:solidFill>
                <a:prstDash val="solid"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858791" y="4064635"/>
            <a:ext cx="3300965" cy="900244"/>
          </a:xfrm>
          <a:prstGeom prst="rect">
            <a:avLst/>
          </a:prstGeom>
          <a:noFill/>
        </p:spPr>
        <p:txBody>
          <a:bodyPr lIns="68579" tIns="34289" rIns="68579" bIns="34289">
            <a:spAutoFit/>
            <a:scene3d>
              <a:camera prst="orthographicFront"/>
              <a:lightRig rig="threePt" dir="t"/>
            </a:scene3d>
          </a:bodyPr>
          <a:lstStyle/>
          <a:p>
            <a:pPr defTabSz="685165">
              <a:defRPr/>
            </a:pPr>
            <a:r>
              <a:rPr lang="zh-CN" altLang="en-US" sz="5400" b="1" noProof="1">
                <a:ln w="12700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民族振兴</a:t>
            </a:r>
            <a:endParaRPr lang="zh-CN" altLang="en-US" sz="5400" b="1" noProof="1">
              <a:ln w="12700">
                <a:solidFill>
                  <a:srgbClr val="FF0000"/>
                </a:solidFill>
                <a:prstDash val="solid"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781933" y="5076194"/>
            <a:ext cx="3592822" cy="900244"/>
          </a:xfrm>
          <a:prstGeom prst="rect">
            <a:avLst/>
          </a:prstGeom>
          <a:noFill/>
        </p:spPr>
        <p:txBody>
          <a:bodyPr lIns="68579" tIns="34289" rIns="68579" bIns="34289">
            <a:spAutoFit/>
            <a:scene3d>
              <a:camera prst="orthographicFront"/>
              <a:lightRig rig="threePt" dir="t"/>
            </a:scene3d>
          </a:bodyPr>
          <a:lstStyle/>
          <a:p>
            <a:pPr defTabSz="685165">
              <a:defRPr/>
            </a:pPr>
            <a:r>
              <a:rPr lang="zh-CN" altLang="en-US" sz="5400" b="1" noProof="1">
                <a:ln w="12700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人民幸福</a:t>
            </a:r>
            <a:endParaRPr lang="zh-CN" altLang="en-US" sz="5400" b="1" noProof="1">
              <a:ln w="12700">
                <a:solidFill>
                  <a:srgbClr val="FF0000"/>
                </a:solidFill>
                <a:prstDash val="solid"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23908" name="Picture 9" descr="t01568be53b1488614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23" grpId="0"/>
      <p:bldP spid="23" grpId="1"/>
      <p:bldP spid="2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文本框 7"/>
          <p:cNvSpPr txBox="1">
            <a:spLocks noChangeArrowheads="1"/>
          </p:cNvSpPr>
          <p:nvPr/>
        </p:nvSpPr>
        <p:spPr bwMode="auto">
          <a:xfrm>
            <a:off x="1042988" y="0"/>
            <a:ext cx="7416800" cy="746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9" tIns="34289" rIns="68579" bIns="34289">
            <a:spAutoFit/>
          </a:bodyPr>
          <a:lstStyle/>
          <a:p>
            <a:pPr defTabSz="6838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（</a:t>
            </a:r>
            <a:r>
              <a:rPr lang="en-US" altLang="zh-CN" sz="3600" b="1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</a:t>
            </a:r>
            <a:r>
              <a:rPr lang="zh-CN" altLang="en-US" sz="3600" b="1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）</a:t>
            </a:r>
            <a:r>
              <a:rPr lang="zh-CN" altLang="en-US" sz="4400" b="1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中国梦是国家富强梦</a:t>
            </a:r>
            <a:endParaRPr lang="zh-CN" altLang="en-US" sz="3600" b="1">
              <a:solidFill>
                <a:srgbClr val="00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24930" name="文本框 9"/>
          <p:cNvSpPr txBox="1">
            <a:spLocks noChangeArrowheads="1"/>
          </p:cNvSpPr>
          <p:nvPr/>
        </p:nvSpPr>
        <p:spPr bwMode="auto">
          <a:xfrm>
            <a:off x="179388" y="1341438"/>
            <a:ext cx="8675687" cy="1350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9" tIns="34289" rIns="68579" bIns="34289">
            <a:spAutoFit/>
          </a:bodyPr>
          <a:lstStyle/>
          <a:p>
            <a:pPr defTabSz="6838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国家不富强，就会被人欺侮；</a:t>
            </a:r>
            <a:endParaRPr lang="zh-CN" altLang="en-US" sz="2800" b="1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pPr defTabSz="6838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国家强大，中国人在世界上就有价值、</a:t>
            </a:r>
            <a:endParaRPr lang="zh-CN" altLang="en-US" sz="2800" b="1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pPr defTabSz="6838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有地位、有精神、有尊严</a:t>
            </a:r>
            <a:endParaRPr lang="zh-CN" altLang="en-US" sz="2800" b="1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24931" name="图片 1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684213" y="2755900"/>
            <a:ext cx="8064501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图片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2924175"/>
            <a:ext cx="3887788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图片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1412875"/>
            <a:ext cx="2770187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4" name="椭圆形标注 1"/>
          <p:cNvSpPr>
            <a:spLocks noChangeArrowheads="1"/>
          </p:cNvSpPr>
          <p:nvPr/>
        </p:nvSpPr>
        <p:spPr bwMode="auto">
          <a:xfrm>
            <a:off x="4140200" y="3284538"/>
            <a:ext cx="1612900" cy="70485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lIns="68579" tIns="34289" rIns="68579" bIns="34289"/>
          <a:lstStyle/>
          <a:p>
            <a:pPr defTabSz="6838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辽宁舰</a:t>
            </a:r>
            <a:endParaRPr lang="zh-CN" altLang="en-US" sz="2100" b="1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124935" name="文本框 6"/>
          <p:cNvSpPr txBox="1">
            <a:spLocks noChangeArrowheads="1"/>
          </p:cNvSpPr>
          <p:nvPr/>
        </p:nvSpPr>
        <p:spPr bwMode="auto">
          <a:xfrm>
            <a:off x="6877050" y="3573463"/>
            <a:ext cx="1223963" cy="3905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lIns="68579" tIns="34289" rIns="68579" bIns="34289">
            <a:spAutoFit/>
          </a:bodyPr>
          <a:lstStyle/>
          <a:p>
            <a:pPr defTabSz="6838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长征七号</a:t>
            </a:r>
            <a:endParaRPr lang="zh-CN" altLang="en-US" sz="2100" b="1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124936" name="图片 5"/>
          <p:cNvPicPr>
            <a:picLocks noChangeAspect="1" noChangeArrowheads="1"/>
          </p:cNvPicPr>
          <p:nvPr/>
        </p:nvPicPr>
        <p:blipFill>
          <a:blip r:embed="rId4" cstate="print"/>
          <a:srcRect r="1762" b="3749"/>
          <a:stretch>
            <a:fillRect/>
          </a:stretch>
        </p:blipFill>
        <p:spPr bwMode="auto">
          <a:xfrm>
            <a:off x="-396875" y="2997200"/>
            <a:ext cx="3770313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7" name="文本框 7"/>
          <p:cNvSpPr txBox="1">
            <a:spLocks noChangeArrowheads="1"/>
          </p:cNvSpPr>
          <p:nvPr/>
        </p:nvSpPr>
        <p:spPr bwMode="auto">
          <a:xfrm>
            <a:off x="0" y="6092825"/>
            <a:ext cx="1657350" cy="3905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lIns="68579" tIns="34289" rIns="68579" bIns="34289">
            <a:spAutoFit/>
          </a:bodyPr>
          <a:lstStyle/>
          <a:p>
            <a:pPr defTabSz="6838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中国</a:t>
            </a:r>
            <a:r>
              <a:rPr lang="en-US" altLang="zh-CN" sz="21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1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天眼</a:t>
            </a:r>
            <a:r>
              <a:rPr lang="en-US" altLang="zh-CN" sz="21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endParaRPr lang="en-US" altLang="zh-CN" sz="2100" b="1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文本框 7"/>
          <p:cNvSpPr txBox="1">
            <a:spLocks noChangeArrowheads="1"/>
          </p:cNvSpPr>
          <p:nvPr/>
        </p:nvSpPr>
        <p:spPr bwMode="auto">
          <a:xfrm>
            <a:off x="1187450" y="260350"/>
            <a:ext cx="7345363" cy="62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9" tIns="34289" rIns="68579" bIns="34289">
            <a:spAutoFit/>
          </a:bodyPr>
          <a:lstStyle/>
          <a:p>
            <a:pPr defTabSz="6838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（</a:t>
            </a:r>
            <a:r>
              <a:rPr lang="en-US" altLang="zh-CN" sz="3600" b="1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2</a:t>
            </a:r>
            <a:r>
              <a:rPr lang="zh-CN" altLang="en-US" sz="3600" b="1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）中国梦是民族振兴梦</a:t>
            </a:r>
            <a:endParaRPr lang="zh-CN" altLang="en-US" sz="3600" b="1">
              <a:solidFill>
                <a:srgbClr val="00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25954" name="文本框 9"/>
          <p:cNvSpPr txBox="1">
            <a:spLocks noChangeArrowheads="1"/>
          </p:cNvSpPr>
          <p:nvPr/>
        </p:nvSpPr>
        <p:spPr bwMode="auto">
          <a:xfrm>
            <a:off x="539750" y="4500563"/>
            <a:ext cx="7993063" cy="1778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9" tIns="34289" rIns="68579" bIns="34289">
            <a:spAutoFit/>
          </a:bodyPr>
          <a:lstStyle/>
          <a:p>
            <a:pPr defTabSz="6838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28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民族振兴</a:t>
            </a:r>
            <a:r>
              <a:rPr lang="en-US" altLang="zh-CN" sz="28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”</a:t>
            </a:r>
            <a:r>
              <a:rPr lang="zh-CN" altLang="en-US" sz="28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，就是不允许任何其他民族对华人进行歧视，更不允许欺凌蹂躏。华人会活得更有尊严，受到公平的待遇。所以说，中国梦本质上是民族梦</a:t>
            </a:r>
            <a:endParaRPr lang="zh-CN" altLang="en-US" sz="2800" b="1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25955" name="图片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38313" y="1427163"/>
            <a:ext cx="5770562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文本框 7"/>
          <p:cNvSpPr txBox="1">
            <a:spLocks noChangeArrowheads="1"/>
          </p:cNvSpPr>
          <p:nvPr/>
        </p:nvSpPr>
        <p:spPr bwMode="auto">
          <a:xfrm>
            <a:off x="1331913" y="188913"/>
            <a:ext cx="7056437" cy="622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9" tIns="34289" rIns="68579" bIns="34289">
            <a:spAutoFit/>
          </a:bodyPr>
          <a:lstStyle/>
          <a:p>
            <a:pPr defTabSz="6838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（</a:t>
            </a:r>
            <a:r>
              <a:rPr lang="en-US" altLang="zh-CN" sz="3600" b="1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3</a:t>
            </a:r>
            <a:r>
              <a:rPr lang="zh-CN" altLang="en-US" sz="3600" b="1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）中国梦是人民幸福梦</a:t>
            </a:r>
            <a:endParaRPr lang="zh-CN" altLang="en-US" sz="3600" b="1">
              <a:solidFill>
                <a:srgbClr val="00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7413" name="文本框 9"/>
          <p:cNvSpPr txBox="1">
            <a:spLocks noChangeArrowheads="1"/>
          </p:cNvSpPr>
          <p:nvPr/>
        </p:nvSpPr>
        <p:spPr bwMode="auto">
          <a:xfrm>
            <a:off x="179388" y="5229225"/>
            <a:ext cx="8640762" cy="1350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9" tIns="34289" rIns="68579" bIns="34289">
            <a:spAutoFit/>
          </a:bodyPr>
          <a:lstStyle/>
          <a:p>
            <a:pPr defTabSz="6838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国家好，民族好，人民才会好。中国梦的依靠在人民，发展也在人民，而个人之梦也只有寄托于国家之梦、民族之梦，梦想才能成真。</a:t>
            </a:r>
            <a:endParaRPr lang="zh-CN" altLang="en-US" sz="2000" b="1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26979" name="图片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34963" y="1481138"/>
            <a:ext cx="834072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淘宝网Chenying0907出品 9"/>
          <p:cNvGrpSpPr>
            <a:grpSpLocks noChangeAspect="1"/>
          </p:cNvGrpSpPr>
          <p:nvPr/>
        </p:nvGrpSpPr>
        <p:grpSpPr bwMode="auto">
          <a:xfrm>
            <a:off x="2094738" y="1528116"/>
            <a:ext cx="863300" cy="938263"/>
            <a:chOff x="3050349" y="1844085"/>
            <a:chExt cx="833779" cy="678092"/>
          </a:xfrm>
          <a:solidFill>
            <a:srgbClr val="C00000"/>
          </a:solidFill>
        </p:grpSpPr>
        <p:sp>
          <p:nvSpPr>
            <p:cNvPr id="36" name="淘宝网Chenying0907出品 8"/>
            <p:cNvSpPr/>
            <p:nvPr/>
          </p:nvSpPr>
          <p:spPr>
            <a:xfrm rot="8100000" flipV="1">
              <a:off x="3050349" y="1844085"/>
              <a:ext cx="833779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37" name="淘宝网Chenying0907出品 6"/>
            <p:cNvSpPr txBox="1">
              <a:spLocks noChangeArrowheads="1"/>
            </p:cNvSpPr>
            <p:nvPr/>
          </p:nvSpPr>
          <p:spPr bwMode="auto">
            <a:xfrm>
              <a:off x="3146445" y="1890742"/>
              <a:ext cx="611465" cy="3336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01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3" name="淘宝网Chenying0907出品 40"/>
          <p:cNvGrpSpPr>
            <a:grpSpLocks noChangeAspect="1"/>
          </p:cNvGrpSpPr>
          <p:nvPr/>
        </p:nvGrpSpPr>
        <p:grpSpPr bwMode="auto">
          <a:xfrm>
            <a:off x="2094619" y="5255270"/>
            <a:ext cx="863679" cy="936071"/>
            <a:chOff x="3050167" y="1844084"/>
            <a:chExt cx="834144" cy="678092"/>
          </a:xfrm>
          <a:solidFill>
            <a:srgbClr val="C00000"/>
          </a:solidFill>
        </p:grpSpPr>
        <p:sp>
          <p:nvSpPr>
            <p:cNvPr id="39" name="淘宝网Chenying0907出品 14"/>
            <p:cNvSpPr/>
            <p:nvPr/>
          </p:nvSpPr>
          <p:spPr>
            <a:xfrm rot="8100000" flipV="1">
              <a:off x="3050167" y="1844084"/>
              <a:ext cx="834144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0" name="淘宝网Chenying0907出品 42"/>
            <p:cNvSpPr txBox="1">
              <a:spLocks noChangeArrowheads="1"/>
            </p:cNvSpPr>
            <p:nvPr/>
          </p:nvSpPr>
          <p:spPr bwMode="auto">
            <a:xfrm>
              <a:off x="3123828" y="1901390"/>
              <a:ext cx="726001" cy="3344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04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4" name="淘宝网Chenying0907出品 43"/>
          <p:cNvGrpSpPr>
            <a:grpSpLocks noChangeAspect="1"/>
          </p:cNvGrpSpPr>
          <p:nvPr/>
        </p:nvGrpSpPr>
        <p:grpSpPr bwMode="auto">
          <a:xfrm>
            <a:off x="2094613" y="4016939"/>
            <a:ext cx="863678" cy="936072"/>
            <a:chOff x="3050167" y="1844084"/>
            <a:chExt cx="834142" cy="678092"/>
          </a:xfrm>
          <a:solidFill>
            <a:srgbClr val="C00000"/>
          </a:solidFill>
        </p:grpSpPr>
        <p:sp>
          <p:nvSpPr>
            <p:cNvPr id="42" name="淘宝网Chenying0907出品 17"/>
            <p:cNvSpPr/>
            <p:nvPr/>
          </p:nvSpPr>
          <p:spPr>
            <a:xfrm rot="8100000" flipV="1">
              <a:off x="3050167" y="1844084"/>
              <a:ext cx="834142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3" name="淘宝网Chenying0907出品 45"/>
            <p:cNvSpPr txBox="1">
              <a:spLocks noChangeArrowheads="1"/>
            </p:cNvSpPr>
            <p:nvPr/>
          </p:nvSpPr>
          <p:spPr bwMode="auto">
            <a:xfrm>
              <a:off x="3123828" y="1885457"/>
              <a:ext cx="726001" cy="3344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03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5" name="淘宝网Chenying0907出品 46"/>
          <p:cNvGrpSpPr>
            <a:grpSpLocks noChangeAspect="1"/>
          </p:cNvGrpSpPr>
          <p:nvPr/>
        </p:nvGrpSpPr>
        <p:grpSpPr bwMode="auto">
          <a:xfrm>
            <a:off x="2094738" y="2776488"/>
            <a:ext cx="863300" cy="938264"/>
            <a:chOff x="3050349" y="1844085"/>
            <a:chExt cx="833779" cy="678092"/>
          </a:xfrm>
          <a:solidFill>
            <a:srgbClr val="C00000"/>
          </a:solidFill>
        </p:grpSpPr>
        <p:sp>
          <p:nvSpPr>
            <p:cNvPr id="45" name="淘宝网Chenying0907出品 20"/>
            <p:cNvSpPr/>
            <p:nvPr/>
          </p:nvSpPr>
          <p:spPr>
            <a:xfrm rot="8100000" flipV="1">
              <a:off x="3050349" y="1844085"/>
              <a:ext cx="833779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6" name="淘宝网Chenying0907出品 48"/>
            <p:cNvSpPr txBox="1">
              <a:spLocks noChangeArrowheads="1"/>
            </p:cNvSpPr>
            <p:nvPr/>
          </p:nvSpPr>
          <p:spPr bwMode="auto">
            <a:xfrm>
              <a:off x="3123827" y="1885460"/>
              <a:ext cx="726001" cy="3336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02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sp>
        <p:nvSpPr>
          <p:cNvPr id="48" name="圆角淘宝网Chenying0907出品 23"/>
          <p:cNvSpPr/>
          <p:nvPr/>
        </p:nvSpPr>
        <p:spPr>
          <a:xfrm>
            <a:off x="2933700" y="1524000"/>
            <a:ext cx="4210050" cy="76676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1" name="圆角淘宝网Chenying0907出品 26"/>
          <p:cNvSpPr/>
          <p:nvPr/>
        </p:nvSpPr>
        <p:spPr>
          <a:xfrm>
            <a:off x="2916238" y="2763838"/>
            <a:ext cx="4210050" cy="76835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4" name="圆角淘宝网Chenying0907出品 29"/>
          <p:cNvSpPr/>
          <p:nvPr/>
        </p:nvSpPr>
        <p:spPr>
          <a:xfrm>
            <a:off x="2933700" y="4017963"/>
            <a:ext cx="4210050" cy="7651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7" name="圆角淘宝网Chenying0907出品 32"/>
          <p:cNvSpPr/>
          <p:nvPr/>
        </p:nvSpPr>
        <p:spPr>
          <a:xfrm>
            <a:off x="2933700" y="5268913"/>
            <a:ext cx="4210050" cy="7651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7563" y="1574800"/>
            <a:ext cx="36433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引子：中国梦出场</a:t>
            </a:r>
            <a:endParaRPr lang="zh-CN" altLang="zh-CN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32138" y="2852738"/>
            <a:ext cx="36433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经纬：追梦与筑梦</a:t>
            </a:r>
            <a:endParaRPr lang="zh-CN" altLang="en-US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矩形 3"/>
          <p:cNvSpPr>
            <a:spLocks noChangeArrowheads="1"/>
          </p:cNvSpPr>
          <p:nvPr/>
        </p:nvSpPr>
        <p:spPr bwMode="auto">
          <a:xfrm>
            <a:off x="250825" y="908050"/>
            <a:ext cx="4572000" cy="5940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实现中华民族的伟大复兴，就是中华民族近代以来最伟大的梦想，</a:t>
            </a:r>
            <a:endParaRPr lang="en-US" altLang="zh-CN" sz="32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3200" b="1">
              <a:solidFill>
                <a:srgbClr val="FF3300"/>
              </a:solidFill>
              <a:latin typeface="楷体" pitchFamily="49" charset="-122"/>
              <a:ea typeface="楷体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3200" b="1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、为什么用“复兴”一词？（可以结合中国古代辉煌灿烂的历史）</a:t>
            </a:r>
            <a:endParaRPr lang="en-US" altLang="zh-CN" sz="3200" b="1">
              <a:solidFill>
                <a:srgbClr val="FF3300"/>
              </a:solidFill>
              <a:latin typeface="楷体" pitchFamily="49" charset="-122"/>
              <a:ea typeface="楷体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3200" b="1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、为什么说这一梦想是近代以来最伟大的梦想？（联系中国近代各阶级的探索活动，并完成表格）</a:t>
            </a:r>
            <a:endParaRPr lang="zh-CN" altLang="en-US" sz="32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29026" name="Picture 5" descr="t019004fa2cc272930e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105525" y="-387350"/>
            <a:ext cx="3217863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886" name="表格 4"/>
          <p:cNvGraphicFramePr>
            <a:graphicFrameLocks noGrp="1"/>
          </p:cNvGraphicFramePr>
          <p:nvPr/>
        </p:nvGraphicFramePr>
        <p:xfrm>
          <a:off x="4498975" y="3284538"/>
          <a:ext cx="4645025" cy="3573465"/>
        </p:xfrm>
        <a:graphic>
          <a:graphicData uri="http://schemas.openxmlformats.org/drawingml/2006/table">
            <a:tbl>
              <a:tblPr/>
              <a:tblGrid>
                <a:gridCol w="1162050"/>
                <a:gridCol w="1160463"/>
                <a:gridCol w="1160462"/>
                <a:gridCol w="1162050"/>
              </a:tblGrid>
              <a:tr h="658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时  间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事  件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时  间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事  件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938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世纪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-90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年代中期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1919-1949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1898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1949-1978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1911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1978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至今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1915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矩形 3"/>
          <p:cNvSpPr>
            <a:spLocks noChangeArrowheads="1"/>
          </p:cNvSpPr>
          <p:nvPr/>
        </p:nvSpPr>
        <p:spPr bwMode="auto">
          <a:xfrm>
            <a:off x="0" y="1700213"/>
            <a:ext cx="6948488" cy="301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实现中华民族的伟大复兴，就是中华民族近代以来最伟大的梦想，</a:t>
            </a:r>
            <a:endParaRPr lang="en-US" altLang="zh-CN" sz="32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3200" b="1">
              <a:solidFill>
                <a:srgbClr val="FF3300"/>
              </a:solidFill>
              <a:latin typeface="楷体" pitchFamily="49" charset="-122"/>
              <a:ea typeface="楷体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3200" b="1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、为什么用“复兴”一词？（可以结合中国古代辉煌灿烂的历史）</a:t>
            </a:r>
            <a:endParaRPr lang="zh-CN" altLang="en-US" sz="3200" b="1">
              <a:solidFill>
                <a:srgbClr val="FF3300"/>
              </a:solidFill>
              <a:latin typeface="楷体" pitchFamily="49" charset="-122"/>
              <a:ea typeface="楷体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3200" b="1">
              <a:solidFill>
                <a:srgbClr val="FF33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30050" name="Picture 2" descr="http://pic.58pic.com/58pic/13/68/85/71K58PICbIU_102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48488" y="908050"/>
            <a:ext cx="34925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图片 2"/>
          <p:cNvPicPr>
            <a:picLocks noChangeAspect="1"/>
          </p:cNvPicPr>
          <p:nvPr/>
        </p:nvPicPr>
        <p:blipFill>
          <a:blip r:embed="rId1" cstate="print"/>
          <a:srcRect t="-17" r="28511"/>
          <a:stretch>
            <a:fillRect/>
          </a:stretch>
        </p:blipFill>
        <p:spPr bwMode="auto">
          <a:xfrm>
            <a:off x="-541338" y="0"/>
            <a:ext cx="5245101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050" y="2924175"/>
            <a:ext cx="2492375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内容占位符 3" descr="20150511090018747948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25034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图片 253954" descr="4"/>
          <p:cNvPicPr>
            <a:picLocks noChangeAspect="1"/>
          </p:cNvPicPr>
          <p:nvPr/>
        </p:nvPicPr>
        <p:blipFill>
          <a:blip r:embed="rId4" cstate="print"/>
          <a:srcRect l="12500" b="-1482"/>
          <a:stretch>
            <a:fillRect/>
          </a:stretch>
        </p:blipFill>
        <p:spPr bwMode="auto">
          <a:xfrm>
            <a:off x="1979613" y="3579813"/>
            <a:ext cx="3432175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图片 5" descr="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3581400"/>
            <a:ext cx="23733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图片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0" y="-171450"/>
            <a:ext cx="6122988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4663" y="188913"/>
            <a:ext cx="44640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44575" y="3679825"/>
            <a:ext cx="424815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113" y="3500438"/>
            <a:ext cx="4105275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2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15213" y="1484313"/>
            <a:ext cx="34575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125" y="4279900"/>
            <a:ext cx="3671888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2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矩形 3"/>
          <p:cNvSpPr>
            <a:spLocks noChangeArrowheads="1"/>
          </p:cNvSpPr>
          <p:nvPr/>
        </p:nvSpPr>
        <p:spPr bwMode="auto">
          <a:xfrm>
            <a:off x="0" y="1404938"/>
            <a:ext cx="3851275" cy="4965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实现中华民族的伟大复兴，就是中华民族近代以来最伟大的梦想，</a:t>
            </a:r>
            <a:endParaRPr lang="en-US" altLang="zh-CN" sz="32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3200" b="1">
              <a:solidFill>
                <a:srgbClr val="FF3300"/>
              </a:solidFill>
              <a:latin typeface="楷体" pitchFamily="49" charset="-122"/>
              <a:ea typeface="楷体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3200" b="1">
                <a:solidFill>
                  <a:srgbClr val="FF3300"/>
                </a:solidFill>
                <a:latin typeface="楷体" pitchFamily="49" charset="-122"/>
                <a:ea typeface="楷体" pitchFamily="49" charset="-122"/>
              </a:rPr>
              <a:t>、为什么说这一梦想是近代以来最伟大的梦想？（联系中国近代各阶级的探索活动）</a:t>
            </a:r>
            <a:endParaRPr lang="zh-CN" altLang="en-US" sz="32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32098" name="Picture 3" descr="t019004fa2cc272930e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105525" y="-531813"/>
            <a:ext cx="303847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4710" name="Group 38"/>
          <p:cNvGraphicFramePr>
            <a:graphicFrameLocks noGrp="1"/>
          </p:cNvGraphicFramePr>
          <p:nvPr/>
        </p:nvGraphicFramePr>
        <p:xfrm>
          <a:off x="3563938" y="2852738"/>
          <a:ext cx="5580062" cy="4104121"/>
        </p:xfrm>
        <a:graphic>
          <a:graphicData uri="http://schemas.openxmlformats.org/drawingml/2006/table">
            <a:tbl>
              <a:tblPr/>
              <a:tblGrid>
                <a:gridCol w="1395412"/>
                <a:gridCol w="1395413"/>
                <a:gridCol w="1393825"/>
                <a:gridCol w="1395412"/>
              </a:tblGrid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时  间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事  件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时  间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事  件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381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世纪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60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-90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年代中期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1919-1949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1898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1949-1978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1911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1978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至今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1915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Box 1"/>
          <p:cNvSpPr txBox="1">
            <a:spLocks noChangeArrowheads="1"/>
          </p:cNvSpPr>
          <p:nvPr/>
        </p:nvSpPr>
        <p:spPr bwMode="auto">
          <a:xfrm>
            <a:off x="1116013" y="1028700"/>
            <a:ext cx="6696075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000000"/>
                </a:solidFill>
                <a:latin typeface="Arial" panose="020B0604020202020204" pitchFamily="34" charset="0"/>
              </a:rPr>
              <a:t>那么，我们国家的梦想又是什么呢？</a:t>
            </a:r>
            <a:endParaRPr lang="zh-CN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图片 2" descr="t01c1c69d22fcfeac5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11325" y="1848382"/>
            <a:ext cx="7848871" cy="4224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357313" y="2000250"/>
          <a:ext cx="6500860" cy="49011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25215"/>
                <a:gridCol w="1625215"/>
                <a:gridCol w="1625215"/>
                <a:gridCol w="1625215"/>
              </a:tblGrid>
              <a:tr h="8382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时  间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事  件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时  间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事  件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19</a:t>
                      </a:r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世纪</a:t>
                      </a:r>
                      <a:r>
                        <a:rPr lang="en-US" altLang="zh-CN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60</a:t>
                      </a:r>
                      <a:endParaRPr lang="en-US" altLang="zh-CN" sz="2400" b="1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/>
                      <a:r>
                        <a:rPr lang="en-US" altLang="zh-CN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-90</a:t>
                      </a:r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年代中期</a:t>
                      </a:r>
                      <a:endParaRPr lang="zh-CN" altLang="en-US" sz="2400" b="1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洋务运动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1919-1949</a:t>
                      </a:r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新民主主义革命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1898</a:t>
                      </a:r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戊戌变法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1949-1978</a:t>
                      </a:r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社会主义革命与建设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1911</a:t>
                      </a:r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lang="zh-CN" altLang="en-US" sz="2400" b="1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辛亥革命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1978</a:t>
                      </a:r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altLang="zh-CN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至今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建设中国特色社会主义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1915</a:t>
                      </a:r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新文化运动</a:t>
                      </a:r>
                      <a:endParaRPr lang="zh-CN" altLang="en-US" sz="24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36000" marB="360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3151" name="TextBox 4"/>
          <p:cNvSpPr txBox="1">
            <a:spLocks noChangeArrowheads="1"/>
          </p:cNvSpPr>
          <p:nvPr/>
        </p:nvSpPr>
        <p:spPr bwMode="auto">
          <a:xfrm>
            <a:off x="0" y="3141663"/>
            <a:ext cx="1357313" cy="5540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地主阶级洋务派</a:t>
            </a:r>
            <a:endParaRPr lang="en-US" altLang="zh-CN" sz="12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自强求富梦</a:t>
            </a:r>
            <a:endParaRPr lang="zh-CN" altLang="en-US" b="1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33152" name="TextBox 5"/>
          <p:cNvSpPr txBox="1">
            <a:spLocks noChangeArrowheads="1"/>
          </p:cNvSpPr>
          <p:nvPr/>
        </p:nvSpPr>
        <p:spPr bwMode="auto">
          <a:xfrm>
            <a:off x="0" y="4221163"/>
            <a:ext cx="1357313" cy="5540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资产阶级维新派</a:t>
            </a:r>
            <a:endParaRPr lang="en-US" altLang="zh-CN" sz="12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变法维新梦</a:t>
            </a:r>
            <a:endParaRPr lang="zh-CN" altLang="en-US" b="1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33153" name="TextBox 6"/>
          <p:cNvSpPr txBox="1">
            <a:spLocks noChangeArrowheads="1"/>
          </p:cNvSpPr>
          <p:nvPr/>
        </p:nvSpPr>
        <p:spPr bwMode="auto">
          <a:xfrm>
            <a:off x="0" y="5373688"/>
            <a:ext cx="1357313" cy="5540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资产阶级革命派</a:t>
            </a:r>
            <a:endParaRPr lang="en-US" altLang="zh-CN" sz="12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民主共和梦</a:t>
            </a:r>
            <a:endParaRPr lang="zh-CN" altLang="en-US" b="1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33154" name="TextBox 7"/>
          <p:cNvSpPr txBox="1">
            <a:spLocks noChangeArrowheads="1"/>
          </p:cNvSpPr>
          <p:nvPr/>
        </p:nvSpPr>
        <p:spPr bwMode="auto">
          <a:xfrm>
            <a:off x="0" y="6092825"/>
            <a:ext cx="1357313" cy="5540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激进民主主义者</a:t>
            </a:r>
            <a:endParaRPr lang="en-US" altLang="zh-CN" sz="12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民主科学梦</a:t>
            </a:r>
            <a:endParaRPr lang="zh-CN" altLang="en-US" b="1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33155" name="TextBox 8"/>
          <p:cNvSpPr txBox="1">
            <a:spLocks noChangeArrowheads="1"/>
          </p:cNvSpPr>
          <p:nvPr/>
        </p:nvSpPr>
        <p:spPr bwMode="auto">
          <a:xfrm>
            <a:off x="7786688" y="2997200"/>
            <a:ext cx="1357312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中共领导人民</a:t>
            </a:r>
            <a:endParaRPr lang="en-US" altLang="zh-CN" sz="14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独立解放梦</a:t>
            </a:r>
            <a:endParaRPr lang="zh-CN" altLang="en-US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786688" y="4797425"/>
            <a:ext cx="1357312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中共领导人民</a:t>
            </a:r>
            <a:endParaRPr lang="en-US" altLang="zh-CN" sz="14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民族复兴梦</a:t>
            </a:r>
            <a:endParaRPr lang="zh-CN" altLang="en-US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2000250"/>
            <a:ext cx="1357313" cy="4619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追  梦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786688" y="2000250"/>
            <a:ext cx="1357312" cy="4619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筑  梦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159" name="TextBox 13"/>
          <p:cNvSpPr txBox="1">
            <a:spLocks noChangeArrowheads="1"/>
          </p:cNvSpPr>
          <p:nvPr/>
        </p:nvSpPr>
        <p:spPr bwMode="auto">
          <a:xfrm>
            <a:off x="2143125" y="431800"/>
            <a:ext cx="4500563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9900"/>
                </a:solidFill>
                <a:latin typeface="微软雅黑" panose="020B0503020204020204" charset="-122"/>
                <a:ea typeface="微软雅黑" panose="020B0503020204020204" charset="-122"/>
              </a:rPr>
              <a:t>从被动到自主的近</a:t>
            </a:r>
            <a:r>
              <a:rPr lang="en-US" altLang="zh-CN" sz="2400" b="1">
                <a:solidFill>
                  <a:srgbClr val="009900"/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2400" b="1">
                <a:solidFill>
                  <a:srgbClr val="009900"/>
                </a:solidFill>
                <a:latin typeface="微软雅黑" panose="020B0503020204020204" charset="-122"/>
                <a:ea typeface="微软雅黑" panose="020B0503020204020204" charset="-122"/>
              </a:rPr>
              <a:t>现</a:t>
            </a:r>
            <a:r>
              <a:rPr lang="en-US" altLang="zh-CN" sz="2400" b="1">
                <a:solidFill>
                  <a:srgbClr val="009900"/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r>
              <a:rPr lang="zh-CN" altLang="en-US" sz="2400" b="1">
                <a:solidFill>
                  <a:srgbClr val="009900"/>
                </a:solidFill>
                <a:latin typeface="微软雅黑" panose="020B0503020204020204" charset="-122"/>
                <a:ea typeface="微软雅黑" panose="020B0503020204020204" charset="-122"/>
              </a:rPr>
              <a:t>代化探索</a:t>
            </a:r>
            <a:endParaRPr lang="zh-CN" altLang="en-US" sz="2400" b="1">
              <a:solidFill>
                <a:srgbClr val="009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淘宝网Chenying0907出品 9"/>
          <p:cNvGrpSpPr>
            <a:grpSpLocks noChangeAspect="1"/>
          </p:cNvGrpSpPr>
          <p:nvPr/>
        </p:nvGrpSpPr>
        <p:grpSpPr bwMode="auto">
          <a:xfrm>
            <a:off x="2094738" y="1528102"/>
            <a:ext cx="863300" cy="938263"/>
            <a:chOff x="3050349" y="1844085"/>
            <a:chExt cx="833779" cy="678092"/>
          </a:xfrm>
          <a:solidFill>
            <a:srgbClr val="C00000"/>
          </a:solidFill>
        </p:grpSpPr>
        <p:sp>
          <p:nvSpPr>
            <p:cNvPr id="36" name="淘宝网Chenying0907出品 8"/>
            <p:cNvSpPr/>
            <p:nvPr/>
          </p:nvSpPr>
          <p:spPr>
            <a:xfrm rot="8100000" flipV="1">
              <a:off x="3050349" y="1844085"/>
              <a:ext cx="833779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37" name="淘宝网Chenying0907出品 6"/>
            <p:cNvSpPr txBox="1">
              <a:spLocks noChangeArrowheads="1"/>
            </p:cNvSpPr>
            <p:nvPr/>
          </p:nvSpPr>
          <p:spPr bwMode="auto">
            <a:xfrm>
              <a:off x="3146445" y="1890742"/>
              <a:ext cx="611465" cy="3336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01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3" name="淘宝网Chenying0907出品 40"/>
          <p:cNvGrpSpPr>
            <a:grpSpLocks noChangeAspect="1"/>
          </p:cNvGrpSpPr>
          <p:nvPr/>
        </p:nvGrpSpPr>
        <p:grpSpPr bwMode="auto">
          <a:xfrm>
            <a:off x="2094619" y="5255214"/>
            <a:ext cx="863679" cy="936071"/>
            <a:chOff x="3050167" y="1844084"/>
            <a:chExt cx="834144" cy="678092"/>
          </a:xfrm>
          <a:solidFill>
            <a:srgbClr val="C00000"/>
          </a:solidFill>
        </p:grpSpPr>
        <p:sp>
          <p:nvSpPr>
            <p:cNvPr id="39" name="淘宝网Chenying0907出品 14"/>
            <p:cNvSpPr/>
            <p:nvPr/>
          </p:nvSpPr>
          <p:spPr>
            <a:xfrm rot="8100000" flipV="1">
              <a:off x="3050167" y="1844084"/>
              <a:ext cx="834144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0" name="淘宝网Chenying0907出品 42"/>
            <p:cNvSpPr txBox="1">
              <a:spLocks noChangeArrowheads="1"/>
            </p:cNvSpPr>
            <p:nvPr/>
          </p:nvSpPr>
          <p:spPr bwMode="auto">
            <a:xfrm>
              <a:off x="3123828" y="1901390"/>
              <a:ext cx="726001" cy="3344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04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4" name="淘宝网Chenying0907出品 43"/>
          <p:cNvGrpSpPr>
            <a:grpSpLocks noChangeAspect="1"/>
          </p:cNvGrpSpPr>
          <p:nvPr/>
        </p:nvGrpSpPr>
        <p:grpSpPr bwMode="auto">
          <a:xfrm>
            <a:off x="2094613" y="4016939"/>
            <a:ext cx="863678" cy="936072"/>
            <a:chOff x="3050167" y="1844084"/>
            <a:chExt cx="834142" cy="678092"/>
          </a:xfrm>
          <a:solidFill>
            <a:srgbClr val="C00000"/>
          </a:solidFill>
        </p:grpSpPr>
        <p:sp>
          <p:nvSpPr>
            <p:cNvPr id="42" name="淘宝网Chenying0907出品 17"/>
            <p:cNvSpPr/>
            <p:nvPr/>
          </p:nvSpPr>
          <p:spPr>
            <a:xfrm rot="8100000" flipV="1">
              <a:off x="3050167" y="1844084"/>
              <a:ext cx="834142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3" name="淘宝网Chenying0907出品 45"/>
            <p:cNvSpPr txBox="1">
              <a:spLocks noChangeArrowheads="1"/>
            </p:cNvSpPr>
            <p:nvPr/>
          </p:nvSpPr>
          <p:spPr bwMode="auto">
            <a:xfrm>
              <a:off x="3123828" y="1885457"/>
              <a:ext cx="726001" cy="3344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03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5" name="淘宝网Chenying0907出品 46"/>
          <p:cNvGrpSpPr>
            <a:grpSpLocks noChangeAspect="1"/>
          </p:cNvGrpSpPr>
          <p:nvPr/>
        </p:nvGrpSpPr>
        <p:grpSpPr bwMode="auto">
          <a:xfrm>
            <a:off x="2094738" y="2776488"/>
            <a:ext cx="863300" cy="938264"/>
            <a:chOff x="3050349" y="1844085"/>
            <a:chExt cx="833779" cy="678092"/>
          </a:xfrm>
          <a:solidFill>
            <a:srgbClr val="C00000"/>
          </a:solidFill>
        </p:grpSpPr>
        <p:sp>
          <p:nvSpPr>
            <p:cNvPr id="45" name="淘宝网Chenying0907出品 20"/>
            <p:cNvSpPr/>
            <p:nvPr/>
          </p:nvSpPr>
          <p:spPr>
            <a:xfrm rot="8100000" flipV="1">
              <a:off x="3050349" y="1844085"/>
              <a:ext cx="833779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6" name="淘宝网Chenying0907出品 48"/>
            <p:cNvSpPr txBox="1">
              <a:spLocks noChangeArrowheads="1"/>
            </p:cNvSpPr>
            <p:nvPr/>
          </p:nvSpPr>
          <p:spPr bwMode="auto">
            <a:xfrm>
              <a:off x="3123827" y="1885460"/>
              <a:ext cx="726001" cy="3336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02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sp>
        <p:nvSpPr>
          <p:cNvPr id="48" name="圆角淘宝网Chenying0907出品 23"/>
          <p:cNvSpPr/>
          <p:nvPr/>
        </p:nvSpPr>
        <p:spPr>
          <a:xfrm>
            <a:off x="2933700" y="1524000"/>
            <a:ext cx="4210050" cy="76676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1" name="圆角淘宝网Chenying0907出品 26"/>
          <p:cNvSpPr/>
          <p:nvPr/>
        </p:nvSpPr>
        <p:spPr>
          <a:xfrm>
            <a:off x="2916238" y="2763838"/>
            <a:ext cx="4210050" cy="76835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4" name="圆角淘宝网Chenying0907出品 29"/>
          <p:cNvSpPr/>
          <p:nvPr/>
        </p:nvSpPr>
        <p:spPr>
          <a:xfrm>
            <a:off x="2933700" y="4017963"/>
            <a:ext cx="4210050" cy="7651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7" name="圆角淘宝网Chenying0907出品 32"/>
          <p:cNvSpPr/>
          <p:nvPr/>
        </p:nvSpPr>
        <p:spPr>
          <a:xfrm>
            <a:off x="2933700" y="5268913"/>
            <a:ext cx="4210050" cy="7651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7563" y="1574800"/>
            <a:ext cx="36433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引子：中国梦出场</a:t>
            </a:r>
            <a:endParaRPr lang="zh-CN" altLang="zh-CN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7563" y="2813050"/>
            <a:ext cx="36433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经纬：追梦与筑梦</a:t>
            </a:r>
            <a:endParaRPr lang="zh-CN" altLang="en-US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57563" y="4095750"/>
            <a:ext cx="37147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新曲：圆梦新时代</a:t>
            </a:r>
            <a:endParaRPr lang="zh-CN" altLang="zh-CN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8" descr="http://p0.so.qhmsg.com/bdr/_240_/t014e63a237f1a42a1f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85000" y="765175"/>
            <a:ext cx="21590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14" descr="http://p3.so.qhmsg.com/bdr/_240_/t0126e8ea05dcd4a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7300" y="5084763"/>
            <a:ext cx="264477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2" descr="http://p3.so.qhimgs1.com/bdr/_240_/t011a4312d8277a7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2492375"/>
            <a:ext cx="48958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云形标注 15"/>
          <p:cNvSpPr/>
          <p:nvPr/>
        </p:nvSpPr>
        <p:spPr>
          <a:xfrm rot="12853946">
            <a:off x="5338763" y="1104900"/>
            <a:ext cx="2136775" cy="1338263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99592" y="0"/>
            <a:ext cx="5040560" cy="836712"/>
          </a:xfrm>
          <a:solidFill>
            <a:srgbClr val="FFFF00"/>
          </a:solidFill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我是小小新闻解读员</a:t>
            </a:r>
            <a:endParaRPr lang="zh-CN" alt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5174" name="Picture 8" descr="http://p0.so.qhmsg.com/bdr/_240_/t01a07d079a5b0f074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46600"/>
            <a:ext cx="2744788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5" name="AutoShape 10" descr="http://img1.imgtn.bdimg.com/it/u=3349289308,2520222739&amp;fm=27&amp;gp=0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5176" name="AutoShape 12" descr="http://img1.imgtn.bdimg.com/it/u=3349289308,2520222739&amp;fm=27&amp;gp=0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35177" name="Picture 16" descr="http://p2.so.qhimgs1.com/bdr/_240_/t01c73f12904442117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68413"/>
            <a:ext cx="24336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云形标注 13"/>
          <p:cNvSpPr/>
          <p:nvPr/>
        </p:nvSpPr>
        <p:spPr>
          <a:xfrm rot="621073">
            <a:off x="2051050" y="908050"/>
            <a:ext cx="2305050" cy="1008063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云形标注 17"/>
          <p:cNvSpPr/>
          <p:nvPr/>
        </p:nvSpPr>
        <p:spPr>
          <a:xfrm rot="21104130">
            <a:off x="71438" y="3411538"/>
            <a:ext cx="2305050" cy="1008062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云形标注 18"/>
          <p:cNvSpPr/>
          <p:nvPr/>
        </p:nvSpPr>
        <p:spPr>
          <a:xfrm rot="621073">
            <a:off x="7019925" y="3916363"/>
            <a:ext cx="2305050" cy="1008062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5181" name="TextBox 19"/>
          <p:cNvSpPr txBox="1">
            <a:spLocks noChangeArrowheads="1"/>
          </p:cNvSpPr>
          <p:nvPr/>
        </p:nvSpPr>
        <p:spPr bwMode="auto">
          <a:xfrm>
            <a:off x="5364163" y="1484313"/>
            <a:ext cx="1800225" cy="461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2060"/>
                </a:solidFill>
              </a:rPr>
              <a:t>【</a:t>
            </a:r>
            <a:r>
              <a:rPr lang="zh-CN" altLang="en-US" sz="2400" b="1">
                <a:solidFill>
                  <a:srgbClr val="002060"/>
                </a:solidFill>
              </a:rPr>
              <a:t>三个必须</a:t>
            </a:r>
            <a:r>
              <a:rPr lang="en-US" altLang="zh-CN" sz="2400" b="1">
                <a:solidFill>
                  <a:srgbClr val="002060"/>
                </a:solidFill>
              </a:rPr>
              <a:t>】</a:t>
            </a:r>
            <a:endParaRPr lang="zh-CN" altLang="en-US" sz="2400" b="1">
              <a:solidFill>
                <a:srgbClr val="002060"/>
              </a:solidFill>
            </a:endParaRPr>
          </a:p>
        </p:txBody>
      </p:sp>
      <p:sp>
        <p:nvSpPr>
          <p:cNvPr id="135182" name="TextBox 16"/>
          <p:cNvSpPr txBox="1">
            <a:spLocks noChangeArrowheads="1"/>
          </p:cNvSpPr>
          <p:nvPr/>
        </p:nvSpPr>
        <p:spPr bwMode="auto">
          <a:xfrm>
            <a:off x="7164388" y="4005263"/>
            <a:ext cx="1979612" cy="8302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2060"/>
                </a:solidFill>
              </a:rPr>
              <a:t>【</a:t>
            </a:r>
            <a:r>
              <a:rPr lang="zh-CN" altLang="en-US" sz="2400" b="1">
                <a:solidFill>
                  <a:srgbClr val="002060"/>
                </a:solidFill>
              </a:rPr>
              <a:t>五大“新发展理念” </a:t>
            </a:r>
            <a:r>
              <a:rPr lang="en-US" altLang="zh-CN" sz="2400" b="1">
                <a:solidFill>
                  <a:srgbClr val="002060"/>
                </a:solidFill>
              </a:rPr>
              <a:t>】</a:t>
            </a:r>
            <a:endParaRPr lang="zh-CN" altLang="en-US" sz="2400" b="1">
              <a:solidFill>
                <a:srgbClr val="002060"/>
              </a:solidFill>
            </a:endParaRPr>
          </a:p>
        </p:txBody>
      </p:sp>
      <p:sp>
        <p:nvSpPr>
          <p:cNvPr id="135183" name="TextBox 20"/>
          <p:cNvSpPr txBox="1">
            <a:spLocks noChangeArrowheads="1"/>
          </p:cNvSpPr>
          <p:nvPr/>
        </p:nvSpPr>
        <p:spPr bwMode="auto">
          <a:xfrm>
            <a:off x="2124075" y="1125538"/>
            <a:ext cx="205105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2060"/>
                </a:solidFill>
              </a:rPr>
              <a:t>【</a:t>
            </a:r>
            <a:r>
              <a:rPr lang="zh-CN" altLang="en-US" sz="2400" b="1">
                <a:solidFill>
                  <a:srgbClr val="002060"/>
                </a:solidFill>
              </a:rPr>
              <a:t>两个一百年</a:t>
            </a:r>
            <a:r>
              <a:rPr lang="en-US" altLang="zh-CN" sz="2400" b="1">
                <a:solidFill>
                  <a:srgbClr val="002060"/>
                </a:solidFill>
              </a:rPr>
              <a:t>】</a:t>
            </a:r>
            <a:endParaRPr lang="zh-CN" altLang="en-US" sz="2400" b="1">
              <a:solidFill>
                <a:srgbClr val="002060"/>
              </a:solidFill>
            </a:endParaRPr>
          </a:p>
        </p:txBody>
      </p:sp>
      <p:sp>
        <p:nvSpPr>
          <p:cNvPr id="135184" name="TextBox 14"/>
          <p:cNvSpPr txBox="1">
            <a:spLocks noChangeArrowheads="1"/>
          </p:cNvSpPr>
          <p:nvPr/>
        </p:nvSpPr>
        <p:spPr bwMode="auto">
          <a:xfrm>
            <a:off x="250825" y="3716338"/>
            <a:ext cx="1800225" cy="461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2060"/>
                </a:solidFill>
              </a:rPr>
              <a:t>【</a:t>
            </a:r>
            <a:r>
              <a:rPr lang="zh-CN" altLang="en-US" sz="2400" b="1">
                <a:solidFill>
                  <a:srgbClr val="002060"/>
                </a:solidFill>
              </a:rPr>
              <a:t>四个全面</a:t>
            </a:r>
            <a:r>
              <a:rPr lang="en-US" altLang="zh-CN" sz="2400" b="1">
                <a:solidFill>
                  <a:srgbClr val="002060"/>
                </a:solidFill>
              </a:rPr>
              <a:t>】</a:t>
            </a:r>
            <a:endParaRPr lang="zh-CN" altLang="en-US" sz="24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标题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 lIns="91440" tIns="45720" rIns="91440" bIns="45720"/>
          <a:lstStyle/>
          <a:p>
            <a:endParaRPr lang="zh-CN" altLang="en-US" smtClean="0"/>
          </a:p>
        </p:txBody>
      </p:sp>
      <p:sp>
        <p:nvSpPr>
          <p:cNvPr id="136194" name="副标题 2"/>
          <p:cNvSpPr>
            <a:spLocks noGrp="1"/>
          </p:cNvSpPr>
          <p:nvPr>
            <p:ph type="subTitle" idx="4294967295"/>
          </p:nvPr>
        </p:nvSpPr>
        <p:spPr>
          <a:xfrm>
            <a:off x="1504950" y="4024313"/>
            <a:ext cx="6134100" cy="1684337"/>
          </a:xfrm>
        </p:spPr>
        <p:txBody>
          <a:bodyPr lIns="91440" tIns="45720" rIns="91440" bIns="45720"/>
          <a:lstStyle/>
          <a:p>
            <a:pPr marL="0" indent="0" algn="ctr" defTabSz="914400"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898989"/>
              </a:solidFill>
            </a:endParaRPr>
          </a:p>
        </p:txBody>
      </p:sp>
      <p:pic>
        <p:nvPicPr>
          <p:cNvPr id="136195" name="Picture 2" descr="http://p0.so.qhmsg.com/bdr/_240_/t019e93c3311c377ae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3721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37219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3357563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6" descr="2016030710064214927345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2613" y="-819150"/>
            <a:ext cx="4751387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357563"/>
            <a:ext cx="42846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3824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38243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3284538"/>
            <a:ext cx="464343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6" descr="t011582a7c8a710446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250" y="-819150"/>
            <a:ext cx="5111750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3926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39267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1323975"/>
            <a:ext cx="9144000" cy="744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2" descr="http://pic136.nipic.com/file/20170727/110139_103056712037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3357563"/>
            <a:ext cx="5435600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41314" name="Picture 2" descr="http://img01.51edu.com/uploadfile/20151104/144660754822266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 rot="-423384">
            <a:off x="482600" y="573088"/>
            <a:ext cx="4090988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4" descr="http://scb.qc99.com/shouchaobao/upfile/kepu/0703481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 rot="795513">
            <a:off x="142875" y="3482975"/>
            <a:ext cx="4632325" cy="3357563"/>
          </a:xfrm>
        </p:spPr>
      </p:pic>
      <p:pic>
        <p:nvPicPr>
          <p:cNvPr id="141316" name="Picture 6" descr="http://www.banbao123.com/shouchaobao/image/201509/2015092215322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048518">
            <a:off x="4783138" y="3698875"/>
            <a:ext cx="4665662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8" descr="http://img0.pcbaby.com.cn/pcbaby/1412/07/1977850_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20989">
            <a:off x="4427538" y="476250"/>
            <a:ext cx="51435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8" descr="http://p0.so.qhmsg.com/bdr/_240_/t014e63a237f1a42a1f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85000" y="765175"/>
            <a:ext cx="21590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8" name="Picture 14" descr="http://p3.so.qhmsg.com/bdr/_240_/t0126e8ea05dcd4a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7300" y="5084763"/>
            <a:ext cx="264477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2" descr="http://p3.so.qhimgs1.com/bdr/_240_/t011a4312d8277a7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2492375"/>
            <a:ext cx="48958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云形标注 15"/>
          <p:cNvSpPr/>
          <p:nvPr/>
        </p:nvSpPr>
        <p:spPr>
          <a:xfrm rot="12853946">
            <a:off x="5338763" y="1104900"/>
            <a:ext cx="2136775" cy="1338263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42341" name="内容占位符 2"/>
          <p:cNvPicPr>
            <a:picLocks noGrp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5950" y="-182563"/>
            <a:ext cx="5413375" cy="1023938"/>
          </a:xfrm>
        </p:spPr>
      </p:pic>
      <p:pic>
        <p:nvPicPr>
          <p:cNvPr id="142342" name="Picture 8" descr="http://p0.so.qhmsg.com/bdr/_240_/t01a07d079a5b0f074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46600"/>
            <a:ext cx="2744788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3" name="AutoShape 10" descr="http://img1.imgtn.bdimg.com/it/u=3349289308,2520222739&amp;fm=27&amp;gp=0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2344" name="AutoShape 12" descr="http://img1.imgtn.bdimg.com/it/u=3349289308,2520222739&amp;fm=27&amp;gp=0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42345" name="Picture 16" descr="http://p2.so.qhimgs1.com/bdr/_240_/t01c73f12904442117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68413"/>
            <a:ext cx="24336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云形标注 13"/>
          <p:cNvSpPr/>
          <p:nvPr/>
        </p:nvSpPr>
        <p:spPr>
          <a:xfrm rot="621073">
            <a:off x="2051050" y="908050"/>
            <a:ext cx="2305050" cy="1008063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云形标注 17"/>
          <p:cNvSpPr/>
          <p:nvPr/>
        </p:nvSpPr>
        <p:spPr>
          <a:xfrm rot="21104130">
            <a:off x="71438" y="3411538"/>
            <a:ext cx="2305050" cy="1008062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云形标注 18"/>
          <p:cNvSpPr/>
          <p:nvPr/>
        </p:nvSpPr>
        <p:spPr>
          <a:xfrm rot="621073">
            <a:off x="7019925" y="3916363"/>
            <a:ext cx="2305050" cy="1008062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2349" name="TextBox 19"/>
          <p:cNvSpPr txBox="1">
            <a:spLocks noChangeArrowheads="1"/>
          </p:cNvSpPr>
          <p:nvPr/>
        </p:nvSpPr>
        <p:spPr bwMode="auto">
          <a:xfrm>
            <a:off x="5364163" y="1484313"/>
            <a:ext cx="1800225" cy="461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2060"/>
                </a:solidFill>
              </a:rPr>
              <a:t>【</a:t>
            </a:r>
            <a:r>
              <a:rPr lang="zh-CN" altLang="en-US" sz="2400" b="1">
                <a:solidFill>
                  <a:srgbClr val="002060"/>
                </a:solidFill>
              </a:rPr>
              <a:t>三个必须</a:t>
            </a:r>
            <a:r>
              <a:rPr lang="en-US" altLang="zh-CN" sz="2400" b="1">
                <a:solidFill>
                  <a:srgbClr val="002060"/>
                </a:solidFill>
              </a:rPr>
              <a:t>】</a:t>
            </a:r>
            <a:endParaRPr lang="zh-CN" altLang="en-US" sz="2400" b="1">
              <a:solidFill>
                <a:srgbClr val="002060"/>
              </a:solidFill>
            </a:endParaRPr>
          </a:p>
        </p:txBody>
      </p:sp>
      <p:sp>
        <p:nvSpPr>
          <p:cNvPr id="142350" name="TextBox 16"/>
          <p:cNvSpPr txBox="1">
            <a:spLocks noChangeArrowheads="1"/>
          </p:cNvSpPr>
          <p:nvPr/>
        </p:nvSpPr>
        <p:spPr bwMode="auto">
          <a:xfrm>
            <a:off x="7164388" y="4005263"/>
            <a:ext cx="1979612" cy="8302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2060"/>
                </a:solidFill>
              </a:rPr>
              <a:t>【</a:t>
            </a:r>
            <a:r>
              <a:rPr lang="zh-CN" altLang="en-US" sz="2400" b="1">
                <a:solidFill>
                  <a:srgbClr val="002060"/>
                </a:solidFill>
              </a:rPr>
              <a:t>五大“新发展理念” </a:t>
            </a:r>
            <a:r>
              <a:rPr lang="en-US" altLang="zh-CN" sz="2400" b="1">
                <a:solidFill>
                  <a:srgbClr val="002060"/>
                </a:solidFill>
              </a:rPr>
              <a:t>】</a:t>
            </a:r>
            <a:endParaRPr lang="zh-CN" altLang="en-US" sz="2400" b="1">
              <a:solidFill>
                <a:srgbClr val="002060"/>
              </a:solidFill>
            </a:endParaRPr>
          </a:p>
        </p:txBody>
      </p:sp>
      <p:sp>
        <p:nvSpPr>
          <p:cNvPr id="142351" name="TextBox 20"/>
          <p:cNvSpPr txBox="1">
            <a:spLocks noChangeArrowheads="1"/>
          </p:cNvSpPr>
          <p:nvPr/>
        </p:nvSpPr>
        <p:spPr bwMode="auto">
          <a:xfrm>
            <a:off x="2124075" y="1125538"/>
            <a:ext cx="205105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2060"/>
                </a:solidFill>
              </a:rPr>
              <a:t>【</a:t>
            </a:r>
            <a:r>
              <a:rPr lang="zh-CN" altLang="en-US" sz="2400" b="1">
                <a:solidFill>
                  <a:srgbClr val="002060"/>
                </a:solidFill>
              </a:rPr>
              <a:t>两个一百年</a:t>
            </a:r>
            <a:r>
              <a:rPr lang="en-US" altLang="zh-CN" sz="2400" b="1">
                <a:solidFill>
                  <a:srgbClr val="002060"/>
                </a:solidFill>
              </a:rPr>
              <a:t>】</a:t>
            </a:r>
            <a:endParaRPr lang="zh-CN" altLang="en-US" sz="2400" b="1">
              <a:solidFill>
                <a:srgbClr val="002060"/>
              </a:solidFill>
            </a:endParaRPr>
          </a:p>
        </p:txBody>
      </p:sp>
      <p:sp>
        <p:nvSpPr>
          <p:cNvPr id="142352" name="TextBox 14"/>
          <p:cNvSpPr txBox="1">
            <a:spLocks noChangeArrowheads="1"/>
          </p:cNvSpPr>
          <p:nvPr/>
        </p:nvSpPr>
        <p:spPr bwMode="auto">
          <a:xfrm>
            <a:off x="250825" y="3716338"/>
            <a:ext cx="1800225" cy="461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2060"/>
                </a:solidFill>
              </a:rPr>
              <a:t>【</a:t>
            </a:r>
            <a:r>
              <a:rPr lang="zh-CN" altLang="en-US" sz="2400" b="1">
                <a:solidFill>
                  <a:srgbClr val="002060"/>
                </a:solidFill>
              </a:rPr>
              <a:t>四个全面</a:t>
            </a:r>
            <a:r>
              <a:rPr lang="en-US" altLang="zh-CN" sz="2400" b="1">
                <a:solidFill>
                  <a:srgbClr val="002060"/>
                </a:solidFill>
              </a:rPr>
              <a:t>】</a:t>
            </a:r>
            <a:endParaRPr lang="zh-CN" altLang="en-US" sz="24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标题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 lIns="91440" tIns="45720" rIns="91440" bIns="45720"/>
          <a:lstStyle/>
          <a:p>
            <a:endParaRPr lang="zh-CN" altLang="en-US" smtClean="0"/>
          </a:p>
        </p:txBody>
      </p:sp>
      <p:sp>
        <p:nvSpPr>
          <p:cNvPr id="143362" name="副标题 2"/>
          <p:cNvSpPr>
            <a:spLocks noGrp="1"/>
          </p:cNvSpPr>
          <p:nvPr>
            <p:ph type="subTitle" idx="4294967295"/>
          </p:nvPr>
        </p:nvSpPr>
        <p:spPr>
          <a:xfrm>
            <a:off x="1504950" y="4024313"/>
            <a:ext cx="6134100" cy="1684337"/>
          </a:xfrm>
        </p:spPr>
        <p:txBody>
          <a:bodyPr lIns="91440" tIns="45720" rIns="91440" bIns="45720"/>
          <a:lstStyle/>
          <a:p>
            <a:pPr marL="0" indent="0" algn="ctr" defTabSz="914400"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898989"/>
              </a:solidFill>
            </a:endParaRPr>
          </a:p>
        </p:txBody>
      </p:sp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2187575"/>
            <a:ext cx="9756775" cy="1188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4859338" y="5805488"/>
            <a:ext cx="1517650" cy="3444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165">
              <a:defRPr/>
            </a:pPr>
            <a:r>
              <a:rPr lang="zh-CN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0030101010101" pitchFamily="49" charset="-122"/>
              </a:rPr>
              <a:t>重返联合国梦</a:t>
            </a:r>
            <a:endParaRPr lang="zh-CN" altLang="en-US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ea typeface="黑体" panose="02010600030101010101" pitchFamily="49" charset="-122"/>
            </a:endParaRPr>
          </a:p>
        </p:txBody>
      </p:sp>
      <p:pic>
        <p:nvPicPr>
          <p:cNvPr id="2053" name="Picture 5" descr="u=2145074055,718132050&amp;fm=23&amp;gp=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932363" y="3716338"/>
            <a:ext cx="1714500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1547813" y="2636838"/>
            <a:ext cx="1300162" cy="3460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165">
              <a:defRPr/>
            </a:pPr>
            <a:r>
              <a:rPr lang="zh-CN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0030101010101" pitchFamily="49" charset="-122"/>
              </a:rPr>
              <a:t>港澳回归梦</a:t>
            </a:r>
            <a:endParaRPr lang="zh-CN" altLang="en-US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ea typeface="黑体" panose="02010600030101010101" pitchFamily="49" charset="-122"/>
            </a:endParaRPr>
          </a:p>
        </p:txBody>
      </p:sp>
      <p:graphicFrame>
        <p:nvGraphicFramePr>
          <p:cNvPr id="2050" name="Object 2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68313" y="1341438"/>
          <a:ext cx="131445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演示文稿" r:id="rId2" imgW="4576445" imgH="3433445" progId="PowerPoint.Show.8">
                  <p:embed/>
                </p:oleObj>
              </mc:Choice>
              <mc:Fallback>
                <p:oleObj name="演示文稿" r:id="rId2" imgW="4576445" imgH="3433445" progId="PowerPoint.Show.8">
                  <p:embed/>
                  <p:pic>
                    <p:nvPicPr>
                      <p:cNvPr id="0" name="Object 2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8313" y="1341438"/>
                        <a:ext cx="1314450" cy="13144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908175" y="1268413"/>
          <a:ext cx="131445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4" imgW="4576445" imgH="3433445" progId="PowerPoint.Show.8">
                  <p:embed/>
                </p:oleObj>
              </mc:Choice>
              <mc:Fallback>
                <p:oleObj name="" r:id="rId4" imgW="4576445" imgH="3433445" progId="PowerPoint.Show.8">
                  <p:embed/>
                  <p:pic>
                    <p:nvPicPr>
                      <p:cNvPr id="0" name="Object 3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8175" y="1268413"/>
                        <a:ext cx="1314450" cy="13144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5" name="Picture 12" descr="u=4280183254,1371354528&amp;fm=23&amp;gp=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738" y="1268413"/>
            <a:ext cx="15430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3708400" y="2708275"/>
            <a:ext cx="2300288" cy="3476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165">
              <a:defRPr/>
            </a:pPr>
            <a:r>
              <a:rPr lang="zh-CN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0030101010101" pitchFamily="49" charset="-122"/>
              </a:rPr>
              <a:t>入世梦（加入</a:t>
            </a:r>
            <a:r>
              <a:rPr lang="en-US" altLang="zh-CN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0030101010101" pitchFamily="49" charset="-122"/>
              </a:rPr>
              <a:t>WTO</a:t>
            </a:r>
            <a:r>
              <a:rPr lang="zh-CN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0030101010101" pitchFamily="49" charset="-122"/>
              </a:rPr>
              <a:t>）</a:t>
            </a:r>
            <a:endParaRPr lang="zh-CN" altLang="en-US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ea typeface="黑体" panose="02010600030101010101" pitchFamily="49" charset="-122"/>
            </a:endParaRPr>
          </a:p>
        </p:txBody>
      </p:sp>
      <p:pic>
        <p:nvPicPr>
          <p:cNvPr id="2057" name="Picture 14" descr="u=2443452913,1146111095&amp;fm=21&amp;gp=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7763" y="1268413"/>
            <a:ext cx="16081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5" descr="u=3692238213,1254856594&amp;fm=21&amp;gp=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750" y="3933825"/>
            <a:ext cx="15652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u=4263409052,2282551691&amp;fm=21&amp;gp=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975" y="3933825"/>
            <a:ext cx="20002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6732588" y="2852738"/>
            <a:ext cx="835025" cy="3460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165">
              <a:defRPr/>
            </a:pPr>
            <a:r>
              <a:rPr lang="zh-CN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0030101010101" pitchFamily="49" charset="-122"/>
              </a:rPr>
              <a:t>奥运梦</a:t>
            </a:r>
            <a:endParaRPr lang="zh-CN" altLang="en-US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ea typeface="黑体" panose="02010600030101010101" pitchFamily="49" charset="-122"/>
            </a:endParaRP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2771775" y="5734050"/>
            <a:ext cx="827088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165">
              <a:defRPr/>
            </a:pPr>
            <a:r>
              <a:rPr lang="zh-CN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0030101010101" pitchFamily="49" charset="-122"/>
              </a:rPr>
              <a:t>航天梦</a:t>
            </a:r>
            <a:endParaRPr lang="zh-CN" altLang="en-US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ea typeface="黑体" panose="02010600030101010101" pitchFamily="49" charset="-122"/>
            </a:endParaRP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1331913" y="5661025"/>
            <a:ext cx="835025" cy="3460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165">
              <a:defRPr/>
            </a:pPr>
            <a:r>
              <a:rPr lang="zh-CN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0030101010101" pitchFamily="49" charset="-122"/>
              </a:rPr>
              <a:t>世博梦</a:t>
            </a:r>
            <a:endParaRPr lang="zh-CN" altLang="en-US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ea typeface="黑体" panose="02010600030101010101" pitchFamily="49" charset="-122"/>
            </a:endParaRPr>
          </a:p>
        </p:txBody>
      </p:sp>
      <p:pic>
        <p:nvPicPr>
          <p:cNvPr id="2063" name="Picture 16" descr="t011f434114dbe9e59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588" y="3933825"/>
            <a:ext cx="2808287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Box 4"/>
          <p:cNvSpPr txBox="1">
            <a:spLocks noChangeArrowheads="1"/>
          </p:cNvSpPr>
          <p:nvPr/>
        </p:nvSpPr>
        <p:spPr bwMode="auto">
          <a:xfrm>
            <a:off x="250825" y="1773238"/>
            <a:ext cx="677863" cy="43926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途径“三个必须”</a:t>
            </a:r>
            <a:endParaRPr lang="zh-CN" altLang="en-US" sz="3200" b="1">
              <a:solidFill>
                <a:srgbClr val="0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24" name="Rounded Rectangle 3"/>
          <p:cNvSpPr/>
          <p:nvPr/>
        </p:nvSpPr>
        <p:spPr>
          <a:xfrm>
            <a:off x="1835150" y="1700213"/>
            <a:ext cx="5832475" cy="1143000"/>
          </a:xfrm>
          <a:prstGeom prst="roundRect">
            <a:avLst>
              <a:gd name="adj" fmla="val 74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7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627784" y="1844824"/>
            <a:ext cx="3816424" cy="64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5" tIns="45717" rIns="91435" bIns="4571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Open Sans"/>
              </a:rPr>
              <a:t>必须走中国道路</a:t>
            </a:r>
            <a:endParaRPr lang="zh-CN" altLang="en-US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Open Sans"/>
            </a:endParaRPr>
          </a:p>
        </p:txBody>
      </p:sp>
      <p:sp>
        <p:nvSpPr>
          <p:cNvPr id="25" name="Rounded Rectangle 3"/>
          <p:cNvSpPr/>
          <p:nvPr/>
        </p:nvSpPr>
        <p:spPr>
          <a:xfrm>
            <a:off x="1835150" y="3284538"/>
            <a:ext cx="5832475" cy="1143000"/>
          </a:xfrm>
          <a:prstGeom prst="roundRect">
            <a:avLst>
              <a:gd name="adj" fmla="val 74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70">
              <a:solidFill>
                <a:prstClr val="white"/>
              </a:solidFill>
            </a:endParaRPr>
          </a:p>
        </p:txBody>
      </p:sp>
      <p:sp>
        <p:nvSpPr>
          <p:cNvPr id="26" name="Rounded Rectangle 3"/>
          <p:cNvSpPr/>
          <p:nvPr/>
        </p:nvSpPr>
        <p:spPr>
          <a:xfrm>
            <a:off x="1835150" y="4868863"/>
            <a:ext cx="5832475" cy="1143000"/>
          </a:xfrm>
          <a:prstGeom prst="roundRect">
            <a:avLst>
              <a:gd name="adj" fmla="val 74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70">
              <a:solidFill>
                <a:prstClr val="white"/>
              </a:solidFill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2555776" y="5085184"/>
            <a:ext cx="4320480" cy="64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5" tIns="45717" rIns="91435" bIns="4571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Open Sans"/>
              </a:rPr>
              <a:t>必须凝聚中国力量</a:t>
            </a:r>
            <a:endParaRPr lang="zh-CN" altLang="en-US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Open Sans"/>
            </a:endParaRP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2627784" y="3501008"/>
            <a:ext cx="4104456" cy="64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5" tIns="45717" rIns="91435" bIns="4571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Open Sans"/>
              </a:rPr>
              <a:t>必须弘扬中国精神</a:t>
            </a:r>
            <a:endParaRPr lang="zh-CN" altLang="en-US" sz="3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Open San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4541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45411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标题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endParaRPr lang="zh-CN" altLang="en-US" smtClean="0"/>
          </a:p>
        </p:txBody>
      </p:sp>
      <p:sp>
        <p:nvSpPr>
          <p:cNvPr id="146434" name="内容占位符 2"/>
          <p:cNvSpPr>
            <a:spLocks noGrp="1"/>
          </p:cNvSpPr>
          <p:nvPr>
            <p:ph idx="4294967295"/>
          </p:nvPr>
        </p:nvSpPr>
        <p:spPr/>
        <p:txBody>
          <a:bodyPr lIns="91440" tIns="45720" rIns="91440" bIns="45720"/>
          <a:lstStyle/>
          <a:p>
            <a:endParaRPr lang="zh-CN" altLang="en-US" smtClean="0"/>
          </a:p>
        </p:txBody>
      </p:sp>
      <p:pic>
        <p:nvPicPr>
          <p:cNvPr id="146435" name="Picture 4" descr="http://img.aiimg.com/uploads/allimg/171028/1-1G02R2532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标题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 lIns="91440" tIns="45720" rIns="91440" bIns="45720"/>
          <a:lstStyle/>
          <a:p>
            <a:endParaRPr lang="zh-CN" altLang="en-US" smtClean="0"/>
          </a:p>
        </p:txBody>
      </p:sp>
      <p:sp>
        <p:nvSpPr>
          <p:cNvPr id="147458" name="副标题 2"/>
          <p:cNvSpPr>
            <a:spLocks noGrp="1"/>
          </p:cNvSpPr>
          <p:nvPr>
            <p:ph type="subTitle" idx="4294967295"/>
          </p:nvPr>
        </p:nvSpPr>
        <p:spPr>
          <a:xfrm>
            <a:off x="1504950" y="4024313"/>
            <a:ext cx="6134100" cy="1684337"/>
          </a:xfrm>
        </p:spPr>
        <p:txBody>
          <a:bodyPr lIns="91440" tIns="45720" rIns="91440" bIns="45720"/>
          <a:lstStyle/>
          <a:p>
            <a:pPr marL="0" indent="0" algn="ctr" defTabSz="914400"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898989"/>
              </a:solidFill>
            </a:endParaRPr>
          </a:p>
        </p:txBody>
      </p:sp>
      <p:pic>
        <p:nvPicPr>
          <p:cNvPr id="147459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extBox 4"/>
          <p:cNvSpPr txBox="1">
            <a:spLocks noChangeArrowheads="1"/>
          </p:cNvSpPr>
          <p:nvPr/>
        </p:nvSpPr>
        <p:spPr bwMode="auto">
          <a:xfrm>
            <a:off x="250825" y="1773238"/>
            <a:ext cx="677863" cy="43926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“四个全面”战略布局</a:t>
            </a:r>
            <a:endParaRPr lang="zh-CN" altLang="en-US" sz="3200" b="1">
              <a:solidFill>
                <a:srgbClr val="0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cxnSp>
        <p:nvCxnSpPr>
          <p:cNvPr id="12" name="Straight Connector 12"/>
          <p:cNvCxnSpPr/>
          <p:nvPr/>
        </p:nvCxnSpPr>
        <p:spPr>
          <a:xfrm flipH="1" flipV="1">
            <a:off x="3422650" y="3116580"/>
            <a:ext cx="649288" cy="6413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/>
          <p:cNvCxnSpPr/>
          <p:nvPr/>
        </p:nvCxnSpPr>
        <p:spPr>
          <a:xfrm flipH="1">
            <a:off x="3438525" y="3781743"/>
            <a:ext cx="633413" cy="64293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6"/>
          <p:cNvCxnSpPr/>
          <p:nvPr/>
        </p:nvCxnSpPr>
        <p:spPr>
          <a:xfrm flipV="1">
            <a:off x="5715000" y="3116580"/>
            <a:ext cx="649288" cy="6413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8"/>
          <p:cNvCxnSpPr/>
          <p:nvPr/>
        </p:nvCxnSpPr>
        <p:spPr>
          <a:xfrm>
            <a:off x="5715000" y="3781743"/>
            <a:ext cx="649288" cy="64293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3"/>
          <p:cNvSpPr/>
          <p:nvPr/>
        </p:nvSpPr>
        <p:spPr>
          <a:xfrm>
            <a:off x="4071938" y="3186430"/>
            <a:ext cx="1643062" cy="1143000"/>
          </a:xfrm>
          <a:prstGeom prst="roundRect">
            <a:avLst>
              <a:gd name="adj" fmla="val 74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7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929063" y="3222943"/>
            <a:ext cx="1928812" cy="8302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“四个全面”</a:t>
            </a:r>
            <a:endParaRPr lang="en-US" altLang="zh-CN" sz="24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战略布局</a:t>
            </a:r>
            <a:endParaRPr lang="zh-CN" altLang="en-US" sz="24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Rounded Rectangle 3"/>
          <p:cNvSpPr/>
          <p:nvPr/>
        </p:nvSpPr>
        <p:spPr>
          <a:xfrm>
            <a:off x="1785938" y="2233930"/>
            <a:ext cx="1643062" cy="1143000"/>
          </a:xfrm>
          <a:prstGeom prst="roundRect">
            <a:avLst>
              <a:gd name="adj" fmla="val 74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70">
              <a:solidFill>
                <a:prstClr val="white"/>
              </a:solidFill>
            </a:endParaRPr>
          </a:p>
        </p:txBody>
      </p:sp>
      <p:sp>
        <p:nvSpPr>
          <p:cNvPr id="22" name="Rounded Rectangle 3"/>
          <p:cNvSpPr/>
          <p:nvPr/>
        </p:nvSpPr>
        <p:spPr>
          <a:xfrm>
            <a:off x="1785938" y="4138930"/>
            <a:ext cx="1643062" cy="1143000"/>
          </a:xfrm>
          <a:prstGeom prst="roundRect">
            <a:avLst>
              <a:gd name="adj" fmla="val 74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70">
              <a:solidFill>
                <a:prstClr val="white"/>
              </a:solidFill>
            </a:endParaRPr>
          </a:p>
        </p:txBody>
      </p:sp>
      <p:sp>
        <p:nvSpPr>
          <p:cNvPr id="23" name="Rounded Rectangle 3"/>
          <p:cNvSpPr/>
          <p:nvPr/>
        </p:nvSpPr>
        <p:spPr>
          <a:xfrm>
            <a:off x="6357938" y="2233930"/>
            <a:ext cx="1643062" cy="1143000"/>
          </a:xfrm>
          <a:prstGeom prst="roundRect">
            <a:avLst>
              <a:gd name="adj" fmla="val 74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70">
              <a:solidFill>
                <a:prstClr val="white"/>
              </a:solidFill>
            </a:endParaRPr>
          </a:p>
        </p:txBody>
      </p:sp>
      <p:sp>
        <p:nvSpPr>
          <p:cNvPr id="24" name="Rounded Rectangle 3"/>
          <p:cNvSpPr/>
          <p:nvPr/>
        </p:nvSpPr>
        <p:spPr>
          <a:xfrm>
            <a:off x="6357938" y="4138930"/>
            <a:ext cx="1643062" cy="1143000"/>
          </a:xfrm>
          <a:prstGeom prst="roundRect">
            <a:avLst>
              <a:gd name="adj" fmla="val 744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70">
              <a:solidFill>
                <a:prstClr val="white"/>
              </a:solidFill>
            </a:endParaRP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1885950" y="2270443"/>
            <a:ext cx="1471613" cy="8302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5" tIns="45717" rIns="91435" bIns="4571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Open Sans"/>
              </a:rPr>
              <a:t>全面建成</a:t>
            </a:r>
            <a:endParaRPr lang="en-US" altLang="zh-CN" sz="24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Open San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Open Sans"/>
              </a:rPr>
              <a:t>小康社会</a:t>
            </a:r>
            <a:endParaRPr lang="zh-CN" altLang="en-US" sz="24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Open Sans"/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1643063" y="4138930"/>
            <a:ext cx="18288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5" tIns="45717" rIns="91435" bIns="4571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Open Sans"/>
              </a:rPr>
              <a:t>全面</a:t>
            </a:r>
            <a:endParaRPr lang="zh-CN" altLang="en-US" sz="24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Open San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Open Sans"/>
              </a:rPr>
              <a:t>深化改革</a:t>
            </a:r>
            <a:endParaRPr lang="zh-CN" altLang="en-US" sz="24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Open Sans"/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6429375" y="2270443"/>
            <a:ext cx="1500188" cy="8302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5" tIns="45717" rIns="91435" bIns="4571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Open Sans"/>
              </a:rPr>
              <a:t>全面</a:t>
            </a:r>
            <a:endParaRPr lang="zh-CN" altLang="en-US" sz="24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Open San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Open Sans"/>
              </a:rPr>
              <a:t>依法治国</a:t>
            </a:r>
            <a:endParaRPr lang="zh-CN" altLang="en-US" sz="24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Open San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357938" y="4175443"/>
            <a:ext cx="1685925" cy="8302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5" tIns="45717" rIns="91435" bIns="4571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Open Sans"/>
              </a:rPr>
              <a:t>全面</a:t>
            </a:r>
            <a:endParaRPr lang="zh-CN" altLang="en-US" sz="24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Open San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Open Sans"/>
              </a:rPr>
              <a:t>从严治党</a:t>
            </a:r>
            <a:endParaRPr lang="zh-CN" altLang="en-US" sz="24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Open San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/>
      <p:bldP spid="21" grpId="0" bldLvl="0" animBg="1"/>
      <p:bldP spid="22" grpId="0" bldLvl="0" animBg="1"/>
      <p:bldP spid="23" grpId="0" bldLvl="0" animBg="1"/>
      <p:bldP spid="24" grpId="0" bldLvl="0" animBg="1"/>
      <p:bldP spid="18" grpId="0"/>
      <p:bldP spid="17" grpId="0"/>
      <p:bldP spid="16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4140200" y="0"/>
            <a:ext cx="5003800" cy="2781300"/>
          </a:xfrm>
        </p:spPr>
      </p:pic>
      <p:sp>
        <p:nvSpPr>
          <p:cNvPr id="15155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5155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9150" y="2708275"/>
            <a:ext cx="32448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94263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标题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 lIns="91440" tIns="45720" rIns="91440" bIns="45720"/>
          <a:lstStyle/>
          <a:p>
            <a:endParaRPr lang="zh-CN" altLang="en-US" smtClean="0"/>
          </a:p>
        </p:txBody>
      </p:sp>
      <p:sp>
        <p:nvSpPr>
          <p:cNvPr id="153602" name="副标题 2"/>
          <p:cNvSpPr>
            <a:spLocks noGrp="1"/>
          </p:cNvSpPr>
          <p:nvPr>
            <p:ph type="subTitle" idx="4294967295"/>
          </p:nvPr>
        </p:nvSpPr>
        <p:spPr>
          <a:xfrm>
            <a:off x="1504950" y="4024313"/>
            <a:ext cx="6134100" cy="1684337"/>
          </a:xfrm>
        </p:spPr>
        <p:txBody>
          <a:bodyPr lIns="91440" tIns="45720" rIns="91440" bIns="45720"/>
          <a:lstStyle/>
          <a:p>
            <a:pPr marL="0" indent="0" algn="ctr" defTabSz="914400"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898989"/>
              </a:solidFill>
            </a:endParaRPr>
          </a:p>
        </p:txBody>
      </p:sp>
      <p:pic>
        <p:nvPicPr>
          <p:cNvPr id="153603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54626" name="内容占位符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54627" name="Picture 2" descr="http://p0.so.qhimgs1.com/bdr/_240_/t01df3895243554a6cc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171450"/>
            <a:ext cx="9180513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5565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55651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9388" y="0"/>
            <a:ext cx="8964612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5667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56675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图片 1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图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0"/>
            <a:ext cx="395922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图片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4135438"/>
            <a:ext cx="29575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图片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2238" y="5564188"/>
            <a:ext cx="2682875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1" name="文本框 6"/>
          <p:cNvSpPr txBox="1">
            <a:spLocks noChangeArrowheads="1"/>
          </p:cNvSpPr>
          <p:nvPr/>
        </p:nvSpPr>
        <p:spPr bwMode="auto">
          <a:xfrm>
            <a:off x="0" y="1797050"/>
            <a:ext cx="923925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第</a:t>
            </a:r>
            <a:r>
              <a:rPr lang="en-US" altLang="zh-CN" sz="48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11</a:t>
            </a:r>
            <a:r>
              <a:rPr lang="zh-CN" altLang="en-US" sz="48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课 为实现中国梦而努力奋斗</a:t>
            </a:r>
            <a:endParaRPr lang="en-US" altLang="zh-CN" sz="48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116742" name="图片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4665663"/>
            <a:ext cx="3240088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3" name="矩形 7"/>
          <p:cNvSpPr>
            <a:spLocks noChangeArrowheads="1"/>
          </p:cNvSpPr>
          <p:nvPr/>
        </p:nvSpPr>
        <p:spPr bwMode="auto">
          <a:xfrm>
            <a:off x="5089525" y="3141663"/>
            <a:ext cx="3790950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一起谱写新时代的故事</a:t>
            </a:r>
            <a:endParaRPr lang="zh-CN" altLang="en-US" sz="28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5769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57699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5872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58723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06363"/>
            <a:ext cx="9324975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5974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59747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60770" name="内容占位符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60771" name="Picture 2" descr="http://p5.so.qhimgs1.com/bdr/_240_/t01793881c8f379596b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8907463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Box 3"/>
          <p:cNvSpPr txBox="1">
            <a:spLocks noChangeArrowheads="1"/>
          </p:cNvSpPr>
          <p:nvPr/>
        </p:nvSpPr>
        <p:spPr bwMode="auto">
          <a:xfrm>
            <a:off x="4788024" y="1196752"/>
            <a:ext cx="6786562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怎样实现中国梦</a:t>
            </a:r>
            <a:endParaRPr lang="zh-CN" altLang="en-US" sz="3600" b="1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3066" name="TextBox 25"/>
          <p:cNvSpPr txBox="1">
            <a:spLocks noChangeArrowheads="1"/>
          </p:cNvSpPr>
          <p:nvPr/>
        </p:nvSpPr>
        <p:spPr bwMode="auto">
          <a:xfrm>
            <a:off x="4332288" y="2857500"/>
            <a:ext cx="954087" cy="3714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“两个一百年”奋斗目标</a:t>
            </a:r>
            <a:endParaRPr lang="zh-CN" altLang="en-US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3067" name="TextBox 26"/>
          <p:cNvSpPr txBox="1">
            <a:spLocks noChangeArrowheads="1"/>
          </p:cNvSpPr>
          <p:nvPr/>
        </p:nvSpPr>
        <p:spPr bwMode="auto">
          <a:xfrm>
            <a:off x="6904038" y="2762250"/>
            <a:ext cx="954087" cy="3429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“四个全面”战略布局</a:t>
            </a:r>
            <a:endParaRPr lang="zh-CN" altLang="en-US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3068" name="TextBox 27"/>
          <p:cNvSpPr txBox="1">
            <a:spLocks noChangeArrowheads="1"/>
          </p:cNvSpPr>
          <p:nvPr/>
        </p:nvSpPr>
        <p:spPr bwMode="auto">
          <a:xfrm>
            <a:off x="5618163" y="2762250"/>
            <a:ext cx="954087" cy="3429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“三个必须”实现路径</a:t>
            </a:r>
            <a:endParaRPr lang="zh-CN" altLang="en-US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3069" name="TextBox 28"/>
          <p:cNvSpPr txBox="1">
            <a:spLocks noChangeArrowheads="1"/>
          </p:cNvSpPr>
          <p:nvPr/>
        </p:nvSpPr>
        <p:spPr bwMode="auto">
          <a:xfrm>
            <a:off x="8189913" y="3048000"/>
            <a:ext cx="954087" cy="3333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五大</a:t>
            </a:r>
            <a:endParaRPr lang="en-US" altLang="zh-CN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“新发展理念”</a:t>
            </a:r>
            <a:endParaRPr lang="zh-CN" altLang="en-US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 rot="10800000" flipV="1">
            <a:off x="5072063" y="2095500"/>
            <a:ext cx="785812" cy="9525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rot="16200000" flipH="1">
            <a:off x="5595938" y="2357437"/>
            <a:ext cx="952500" cy="42862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5857875" y="2095500"/>
            <a:ext cx="1714500" cy="9525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5857875" y="2095500"/>
            <a:ext cx="2643188" cy="9525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1835696" y="1052736"/>
            <a:ext cx="792088" cy="2308324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颗粒归仓</a:t>
            </a:r>
            <a:endParaRPr lang="zh-CN" altLang="en-US" sz="3600" b="1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6179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61795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52413" y="-458788"/>
            <a:ext cx="9648826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淘宝网Chenying0907出品 9"/>
          <p:cNvGrpSpPr>
            <a:grpSpLocks noChangeAspect="1"/>
          </p:cNvGrpSpPr>
          <p:nvPr/>
        </p:nvGrpSpPr>
        <p:grpSpPr bwMode="auto">
          <a:xfrm>
            <a:off x="2094738" y="1528089"/>
            <a:ext cx="863300" cy="938263"/>
            <a:chOff x="3050349" y="1844085"/>
            <a:chExt cx="833779" cy="678092"/>
          </a:xfrm>
          <a:solidFill>
            <a:srgbClr val="C00000"/>
          </a:solidFill>
        </p:grpSpPr>
        <p:sp>
          <p:nvSpPr>
            <p:cNvPr id="36" name="淘宝网Chenying0907出品 8"/>
            <p:cNvSpPr/>
            <p:nvPr/>
          </p:nvSpPr>
          <p:spPr>
            <a:xfrm rot="8100000" flipV="1">
              <a:off x="3050349" y="1844085"/>
              <a:ext cx="833779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37" name="淘宝网Chenying0907出品 6"/>
            <p:cNvSpPr txBox="1">
              <a:spLocks noChangeArrowheads="1"/>
            </p:cNvSpPr>
            <p:nvPr/>
          </p:nvSpPr>
          <p:spPr bwMode="auto">
            <a:xfrm>
              <a:off x="3146445" y="1890742"/>
              <a:ext cx="611465" cy="3336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01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3" name="淘宝网Chenying0907出品 40"/>
          <p:cNvGrpSpPr>
            <a:grpSpLocks noChangeAspect="1"/>
          </p:cNvGrpSpPr>
          <p:nvPr/>
        </p:nvGrpSpPr>
        <p:grpSpPr bwMode="auto">
          <a:xfrm>
            <a:off x="2094616" y="5255201"/>
            <a:ext cx="863679" cy="936071"/>
            <a:chOff x="3050167" y="1844084"/>
            <a:chExt cx="834144" cy="678092"/>
          </a:xfrm>
          <a:solidFill>
            <a:srgbClr val="C00000"/>
          </a:solidFill>
        </p:grpSpPr>
        <p:sp>
          <p:nvSpPr>
            <p:cNvPr id="39" name="淘宝网Chenying0907出品 14"/>
            <p:cNvSpPr/>
            <p:nvPr/>
          </p:nvSpPr>
          <p:spPr>
            <a:xfrm rot="8100000" flipV="1">
              <a:off x="3050167" y="1844084"/>
              <a:ext cx="834144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0" name="淘宝网Chenying0907出品 42"/>
            <p:cNvSpPr txBox="1">
              <a:spLocks noChangeArrowheads="1"/>
            </p:cNvSpPr>
            <p:nvPr/>
          </p:nvSpPr>
          <p:spPr bwMode="auto">
            <a:xfrm>
              <a:off x="3123828" y="1901390"/>
              <a:ext cx="726001" cy="3344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04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4" name="淘宝网Chenying0907出品 43"/>
          <p:cNvGrpSpPr>
            <a:grpSpLocks noChangeAspect="1"/>
          </p:cNvGrpSpPr>
          <p:nvPr/>
        </p:nvGrpSpPr>
        <p:grpSpPr bwMode="auto">
          <a:xfrm>
            <a:off x="2094613" y="4016939"/>
            <a:ext cx="863678" cy="936072"/>
            <a:chOff x="3050167" y="1844084"/>
            <a:chExt cx="834142" cy="678092"/>
          </a:xfrm>
          <a:solidFill>
            <a:srgbClr val="C00000"/>
          </a:solidFill>
        </p:grpSpPr>
        <p:sp>
          <p:nvSpPr>
            <p:cNvPr id="42" name="淘宝网Chenying0907出品 17"/>
            <p:cNvSpPr/>
            <p:nvPr/>
          </p:nvSpPr>
          <p:spPr>
            <a:xfrm rot="8100000" flipV="1">
              <a:off x="3050167" y="1844084"/>
              <a:ext cx="834142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3" name="淘宝网Chenying0907出品 45"/>
            <p:cNvSpPr txBox="1">
              <a:spLocks noChangeArrowheads="1"/>
            </p:cNvSpPr>
            <p:nvPr/>
          </p:nvSpPr>
          <p:spPr bwMode="auto">
            <a:xfrm>
              <a:off x="3123828" y="1885457"/>
              <a:ext cx="726001" cy="3344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03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5" name="淘宝网Chenying0907出品 46"/>
          <p:cNvGrpSpPr>
            <a:grpSpLocks noChangeAspect="1"/>
          </p:cNvGrpSpPr>
          <p:nvPr/>
        </p:nvGrpSpPr>
        <p:grpSpPr bwMode="auto">
          <a:xfrm>
            <a:off x="2094738" y="2776488"/>
            <a:ext cx="863300" cy="938264"/>
            <a:chOff x="3050349" y="1844085"/>
            <a:chExt cx="833779" cy="678092"/>
          </a:xfrm>
          <a:solidFill>
            <a:srgbClr val="C00000"/>
          </a:solidFill>
        </p:grpSpPr>
        <p:sp>
          <p:nvSpPr>
            <p:cNvPr id="45" name="淘宝网Chenying0907出品 20"/>
            <p:cNvSpPr/>
            <p:nvPr/>
          </p:nvSpPr>
          <p:spPr>
            <a:xfrm rot="8100000" flipV="1">
              <a:off x="3050349" y="1844085"/>
              <a:ext cx="833779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6" name="淘宝网Chenying0907出品 48"/>
            <p:cNvSpPr txBox="1">
              <a:spLocks noChangeArrowheads="1"/>
            </p:cNvSpPr>
            <p:nvPr/>
          </p:nvSpPr>
          <p:spPr bwMode="auto">
            <a:xfrm>
              <a:off x="3123827" y="1885460"/>
              <a:ext cx="726001" cy="3336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02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sp>
        <p:nvSpPr>
          <p:cNvPr id="48" name="圆角淘宝网Chenying0907出品 23"/>
          <p:cNvSpPr/>
          <p:nvPr/>
        </p:nvSpPr>
        <p:spPr>
          <a:xfrm>
            <a:off x="2933700" y="1524000"/>
            <a:ext cx="4210050" cy="76676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1" name="圆角淘宝网Chenying0907出品 26"/>
          <p:cNvSpPr/>
          <p:nvPr/>
        </p:nvSpPr>
        <p:spPr>
          <a:xfrm>
            <a:off x="2916238" y="2763838"/>
            <a:ext cx="4210050" cy="76835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4" name="圆角淘宝网Chenying0907出品 29"/>
          <p:cNvSpPr/>
          <p:nvPr/>
        </p:nvSpPr>
        <p:spPr>
          <a:xfrm>
            <a:off x="2933700" y="4017963"/>
            <a:ext cx="4210050" cy="7651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7" name="圆角淘宝网Chenying0907出品 32"/>
          <p:cNvSpPr/>
          <p:nvPr/>
        </p:nvSpPr>
        <p:spPr>
          <a:xfrm>
            <a:off x="2933700" y="5268913"/>
            <a:ext cx="4210050" cy="7651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7563" y="1574800"/>
            <a:ext cx="36433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引子：中国梦出场</a:t>
            </a:r>
            <a:endParaRPr lang="zh-CN" altLang="zh-CN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7563" y="2813050"/>
            <a:ext cx="36433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经纬：追梦与筑梦</a:t>
            </a:r>
            <a:endParaRPr lang="zh-CN" altLang="en-US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57563" y="4095750"/>
            <a:ext cx="37147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新曲：圆梦新时代</a:t>
            </a:r>
            <a:endParaRPr lang="zh-CN" altLang="zh-CN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57563" y="5334000"/>
            <a:ext cx="37147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畅想：昂首新征程</a:t>
            </a:r>
            <a:endParaRPr lang="zh-CN" altLang="zh-CN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图片 3" descr="中国GDP增长变化.jp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3860800"/>
            <a:ext cx="91440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2" name="Rectangle 9"/>
          <p:cNvSpPr>
            <a:spLocks noChangeArrowheads="1"/>
          </p:cNvSpPr>
          <p:nvPr/>
        </p:nvSpPr>
        <p:spPr bwMode="auto">
          <a:xfrm>
            <a:off x="0" y="836613"/>
            <a:ext cx="9361488" cy="2647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prstClr val="black"/>
                </a:solidFill>
                <a:latin typeface="Arial" panose="020B0604020202020204" pitchFamily="34" charset="0"/>
              </a:rPr>
              <a:t>中国取得了举世瞩目的辉煌成就、正以昂扬姿态屹立在世界东方，时代需要、也</a:t>
            </a:r>
            <a:r>
              <a:rPr lang="zh-CN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比以往任何时代都可能实现“中国梦”的目标</a:t>
            </a:r>
            <a:r>
              <a:rPr lang="en-US" altLang="zh-CN" sz="2400" b="1">
                <a:solidFill>
                  <a:prstClr val="black"/>
                </a:solidFill>
                <a:latin typeface="Arial" panose="020B0604020202020204" pitchFamily="34" charset="0"/>
              </a:rPr>
              <a:t>……</a:t>
            </a:r>
            <a:r>
              <a:rPr lang="zh-CN" altLang="en-US" sz="2400" b="1">
                <a:solidFill>
                  <a:prstClr val="black"/>
                </a:solidFill>
                <a:latin typeface="Arial" panose="020B0604020202020204" pitchFamily="34" charset="0"/>
              </a:rPr>
              <a:t>进入“深水区”的改革必然要改变“</a:t>
            </a:r>
            <a:r>
              <a:rPr lang="zh-CN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摸着石头过河</a:t>
            </a:r>
            <a:r>
              <a:rPr lang="zh-CN" altLang="en-US" sz="2400" b="1">
                <a:solidFill>
                  <a:prstClr val="black"/>
                </a:solidFill>
                <a:latin typeface="Arial" panose="020B0604020202020204" pitchFamily="34" charset="0"/>
              </a:rPr>
              <a:t>”、“走一步、看一步”的初期改革发展方式</a:t>
            </a:r>
            <a:r>
              <a:rPr lang="en-US" altLang="zh-CN" sz="2400" b="1">
                <a:solidFill>
                  <a:prstClr val="black"/>
                </a:solidFill>
                <a:latin typeface="Arial" panose="020B0604020202020204" pitchFamily="34" charset="0"/>
              </a:rPr>
              <a:t>……</a:t>
            </a:r>
            <a:r>
              <a:rPr lang="zh-CN" altLang="en-US" sz="2400" b="1">
                <a:solidFill>
                  <a:prstClr val="black"/>
                </a:solidFill>
                <a:latin typeface="Arial" panose="020B0604020202020204" pitchFamily="34" charset="0"/>
              </a:rPr>
              <a:t>可以预见，国家未来所有重大战略，都将是实现这一目标的具体行动部署。</a:t>
            </a:r>
            <a:endParaRPr lang="zh-CN" altLang="en-US" sz="2400" b="1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black"/>
                </a:solidFill>
                <a:latin typeface="Arial" panose="020B0604020202020204" pitchFamily="34" charset="0"/>
              </a:rPr>
              <a:t>——</a:t>
            </a:r>
            <a:r>
              <a:rPr lang="zh-CN" altLang="en-US" sz="2400" b="1">
                <a:solidFill>
                  <a:prstClr val="black"/>
                </a:solidFill>
                <a:latin typeface="Arial" panose="020B0604020202020204" pitchFamily="34" charset="0"/>
              </a:rPr>
              <a:t>任平</a:t>
            </a:r>
            <a:r>
              <a:rPr lang="en-US" altLang="zh-CN" sz="2400" b="1">
                <a:solidFill>
                  <a:prstClr val="black"/>
                </a:solidFill>
                <a:latin typeface="Arial" panose="020B0604020202020204" pitchFamily="34" charset="0"/>
              </a:rPr>
              <a:t>《</a:t>
            </a:r>
            <a:r>
              <a:rPr lang="zh-CN" altLang="en-US" sz="2400" b="1">
                <a:solidFill>
                  <a:prstClr val="black"/>
                </a:solidFill>
                <a:latin typeface="Arial" panose="020B0604020202020204" pitchFamily="34" charset="0"/>
              </a:rPr>
              <a:t>“什么是中国梦、怎样实现中国梦”：中国特色社会主义当代出场的根本旨趣</a:t>
            </a:r>
            <a:r>
              <a:rPr lang="en-US" altLang="zh-CN" sz="2400" b="1">
                <a:solidFill>
                  <a:prstClr val="black"/>
                </a:solidFill>
                <a:latin typeface="Arial" panose="020B0604020202020204" pitchFamily="34" charset="0"/>
              </a:rPr>
              <a:t>》</a:t>
            </a:r>
            <a:r>
              <a:rPr lang="zh-CN" altLang="en-US" sz="2400" b="1">
                <a:solidFill>
                  <a:prstClr val="black"/>
                </a:solidFill>
                <a:latin typeface="Arial" panose="020B0604020202020204" pitchFamily="34" charset="0"/>
              </a:rPr>
              <a:t>，</a:t>
            </a:r>
            <a:r>
              <a:rPr lang="en-US" altLang="zh-CN" sz="2400" b="1">
                <a:solidFill>
                  <a:prstClr val="black"/>
                </a:solidFill>
                <a:latin typeface="Arial" panose="020B0604020202020204" pitchFamily="34" charset="0"/>
              </a:rPr>
              <a:t>《</a:t>
            </a:r>
            <a:r>
              <a:rPr lang="zh-CN" altLang="en-US" sz="2400" b="1">
                <a:solidFill>
                  <a:prstClr val="black"/>
                </a:solidFill>
                <a:latin typeface="Arial" panose="020B0604020202020204" pitchFamily="34" charset="0"/>
              </a:rPr>
              <a:t>马克思主义研究</a:t>
            </a:r>
            <a:r>
              <a:rPr lang="en-US" altLang="zh-CN" sz="2400" b="1">
                <a:solidFill>
                  <a:prstClr val="black"/>
                </a:solidFill>
                <a:latin typeface="Arial" panose="020B0604020202020204" pitchFamily="34" charset="0"/>
              </a:rPr>
              <a:t>》2014</a:t>
            </a:r>
            <a:r>
              <a:rPr lang="zh-CN" altLang="en-US" sz="2400" b="1">
                <a:solidFill>
                  <a:prstClr val="black"/>
                </a:solidFill>
                <a:latin typeface="Arial" panose="020B0604020202020204" pitchFamily="34" charset="0"/>
              </a:rPr>
              <a:t>年第</a:t>
            </a:r>
            <a:r>
              <a:rPr lang="en-US" altLang="zh-CN" sz="2400" b="1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r>
              <a:rPr lang="zh-CN" altLang="en-US" sz="2400" b="1">
                <a:solidFill>
                  <a:prstClr val="black"/>
                </a:solidFill>
                <a:latin typeface="Arial" panose="020B0604020202020204" pitchFamily="34" charset="0"/>
              </a:rPr>
              <a:t>期</a:t>
            </a:r>
            <a:endParaRPr lang="zh-CN" altLang="en-US" sz="24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0" y="1905000"/>
          <a:ext cx="3429024" cy="5019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618"/>
                <a:gridCol w="976804"/>
                <a:gridCol w="1662602"/>
              </a:tblGrid>
              <a:tr h="5595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时间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会议</a:t>
                      </a:r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(</a:t>
                      </a:r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事件</a:t>
                      </a:r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)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内容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78039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1" dirty="0" smtClean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1978</a:t>
                      </a:r>
                      <a:endParaRPr lang="zh-CN" altLang="en-US" sz="1500" b="1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中共十一届三中全会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提出改革开放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80051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1982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中共十二大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提出建设有中国特色的社会主义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82082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1987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中共十三大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提出社会主义初级阶段基本路线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55952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1992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南方谈话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进一步解放思想，加快改革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66494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1992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中共十四大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提出建立社会主义市场经济体制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76726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00" b="1" dirty="0" smtClean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1997</a:t>
                      </a:r>
                      <a:endParaRPr lang="zh-CN" altLang="en-US" sz="1500" b="1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中共十五大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确立为党的指导思想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</a:tbl>
          </a:graphicData>
        </a:graphic>
      </p:graphicFrame>
      <p:sp>
        <p:nvSpPr>
          <p:cNvPr id="164899" name="TextBox 5"/>
          <p:cNvSpPr txBox="1">
            <a:spLocks noChangeArrowheads="1"/>
          </p:cNvSpPr>
          <p:nvPr/>
        </p:nvSpPr>
        <p:spPr bwMode="auto">
          <a:xfrm>
            <a:off x="357188" y="1428750"/>
            <a:ext cx="271462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邓小平理论形成过程</a:t>
            </a:r>
            <a:endParaRPr lang="zh-CN" altLang="en-US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3571875" y="1905000"/>
          <a:ext cx="5500694" cy="4957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101"/>
                <a:gridCol w="2001981"/>
                <a:gridCol w="2714612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时间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会议</a:t>
                      </a:r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(</a:t>
                      </a:r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事件</a:t>
                      </a:r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)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内容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453479">
                <a:tc>
                  <a:txBody>
                    <a:bodyPr/>
                    <a:lstStyle/>
                    <a:p>
                      <a:r>
                        <a:rPr lang="en-US" altLang="zh-CN" sz="1500" b="1" dirty="0" smtClean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2012</a:t>
                      </a:r>
                      <a:endParaRPr lang="zh-CN" altLang="en-US" sz="1500" b="1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中共十八大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确立“两个一百年”奋斗目标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2012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参观</a:t>
                      </a:r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《</a:t>
                      </a:r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复兴之路</a:t>
                      </a:r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》</a:t>
                      </a:r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展览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提出中国梦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501000">
                <a:tc>
                  <a:txBody>
                    <a:bodyPr/>
                    <a:lstStyle/>
                    <a:p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2013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十二届全国人大一次会议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阐述中国梦宏伟蓝图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497944">
                <a:tc>
                  <a:txBody>
                    <a:bodyPr/>
                    <a:lstStyle/>
                    <a:p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2013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中共十八届三中全会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决定全面深化改革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2014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中共十八届四中全会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决定全面推进依法治国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2014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习近平调研江苏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强调全面从严治党</a:t>
                      </a:r>
                      <a:endParaRPr lang="en-US" altLang="zh-CN" sz="1500" b="1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形成“四个全面”战略布局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altLang="zh-CN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2015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中共十八届五中全会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提出五大新发展理念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  <a:tr h="690880">
                <a:tc>
                  <a:txBody>
                    <a:bodyPr/>
                    <a:lstStyle/>
                    <a:p>
                      <a:r>
                        <a:rPr lang="en-US" altLang="zh-CN" sz="1500" b="1" dirty="0" smtClean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2017</a:t>
                      </a:r>
                      <a:endParaRPr lang="zh-CN" altLang="en-US" sz="1500" b="1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中共十九大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确立习近平新时代中国特色社会主义思想为党的指导思想</a:t>
                      </a:r>
                      <a:endParaRPr lang="zh-CN" altLang="en-US" sz="15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60960" marB="60960" anchor="ctr"/>
                </a:tc>
              </a:tr>
            </a:tbl>
          </a:graphicData>
        </a:graphic>
      </p:graphicFrame>
      <p:sp>
        <p:nvSpPr>
          <p:cNvPr id="164942" name="TextBox 7"/>
          <p:cNvSpPr txBox="1">
            <a:spLocks noChangeArrowheads="1"/>
          </p:cNvSpPr>
          <p:nvPr/>
        </p:nvSpPr>
        <p:spPr bwMode="auto">
          <a:xfrm>
            <a:off x="4067175" y="981075"/>
            <a:ext cx="4897438" cy="822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中国梦的提出与习近平新时代</a:t>
            </a:r>
            <a:endParaRPr lang="en-US" altLang="zh-CN" sz="2400" b="1">
              <a:solidFill>
                <a:srgbClr val="FF33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中国特色社会主义思想形成过程</a:t>
            </a:r>
            <a:endParaRPr lang="zh-CN" altLang="en-US" sz="2400" b="1">
              <a:solidFill>
                <a:srgbClr val="FF33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4943" name="TextBox 19"/>
          <p:cNvSpPr txBox="1">
            <a:spLocks noChangeArrowheads="1"/>
          </p:cNvSpPr>
          <p:nvPr/>
        </p:nvSpPr>
        <p:spPr bwMode="auto">
          <a:xfrm>
            <a:off x="1547813" y="115888"/>
            <a:ext cx="611981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从“摸着石头过河”到新时代“顶层设计“</a:t>
            </a:r>
            <a:endParaRPr lang="zh-CN" altLang="en-US" sz="2400" b="1">
              <a:solidFill>
                <a:srgbClr val="FF33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标题 1"/>
          <p:cNvSpPr>
            <a:spLocks noGrp="1"/>
          </p:cNvSpPr>
          <p:nvPr>
            <p:ph type="title"/>
          </p:nvPr>
        </p:nvSpPr>
        <p:spPr>
          <a:xfrm>
            <a:off x="755650" y="1412875"/>
            <a:ext cx="7886700" cy="1325563"/>
          </a:xfrm>
        </p:spPr>
        <p:txBody>
          <a:bodyPr/>
          <a:lstStyle/>
          <a:p>
            <a:r>
              <a:rPr lang="zh-CN" altLang="en-US" sz="2900" smtClean="0"/>
              <a:t>你知道新时代我国经济建设取得哪些重大成就？</a:t>
            </a:r>
            <a:br>
              <a:rPr lang="en-US" altLang="zh-CN" sz="2900" smtClean="0"/>
            </a:br>
            <a:endParaRPr lang="zh-CN" altLang="en-US" sz="29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淘宝网Chenying0907出品 9"/>
          <p:cNvGrpSpPr>
            <a:grpSpLocks noChangeAspect="1"/>
          </p:cNvGrpSpPr>
          <p:nvPr/>
        </p:nvGrpSpPr>
        <p:grpSpPr bwMode="auto">
          <a:xfrm>
            <a:off x="2094738" y="1528089"/>
            <a:ext cx="863300" cy="938263"/>
            <a:chOff x="3050349" y="1844085"/>
            <a:chExt cx="833779" cy="678092"/>
          </a:xfrm>
          <a:solidFill>
            <a:srgbClr val="C00000"/>
          </a:solidFill>
        </p:grpSpPr>
        <p:sp>
          <p:nvSpPr>
            <p:cNvPr id="36" name="淘宝网Chenying0907出品 8"/>
            <p:cNvSpPr/>
            <p:nvPr/>
          </p:nvSpPr>
          <p:spPr>
            <a:xfrm rot="8100000" flipV="1">
              <a:off x="3050349" y="1844085"/>
              <a:ext cx="833779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37" name="淘宝网Chenying0907出品 6"/>
            <p:cNvSpPr txBox="1">
              <a:spLocks noChangeArrowheads="1"/>
            </p:cNvSpPr>
            <p:nvPr/>
          </p:nvSpPr>
          <p:spPr bwMode="auto">
            <a:xfrm>
              <a:off x="3146445" y="1890742"/>
              <a:ext cx="611465" cy="3336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01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3" name="淘宝网Chenying0907出品 40"/>
          <p:cNvGrpSpPr>
            <a:grpSpLocks noChangeAspect="1"/>
          </p:cNvGrpSpPr>
          <p:nvPr/>
        </p:nvGrpSpPr>
        <p:grpSpPr bwMode="auto">
          <a:xfrm>
            <a:off x="2094616" y="5255201"/>
            <a:ext cx="863679" cy="936071"/>
            <a:chOff x="3050167" y="1844084"/>
            <a:chExt cx="834144" cy="678092"/>
          </a:xfrm>
          <a:solidFill>
            <a:srgbClr val="C00000"/>
          </a:solidFill>
        </p:grpSpPr>
        <p:sp>
          <p:nvSpPr>
            <p:cNvPr id="39" name="淘宝网Chenying0907出品 14"/>
            <p:cNvSpPr/>
            <p:nvPr/>
          </p:nvSpPr>
          <p:spPr>
            <a:xfrm rot="8100000" flipV="1">
              <a:off x="3050167" y="1844084"/>
              <a:ext cx="834144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0" name="淘宝网Chenying0907出品 42"/>
            <p:cNvSpPr txBox="1">
              <a:spLocks noChangeArrowheads="1"/>
            </p:cNvSpPr>
            <p:nvPr/>
          </p:nvSpPr>
          <p:spPr bwMode="auto">
            <a:xfrm>
              <a:off x="3123828" y="1901390"/>
              <a:ext cx="726001" cy="3344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04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4" name="淘宝网Chenying0907出品 43"/>
          <p:cNvGrpSpPr>
            <a:grpSpLocks noChangeAspect="1"/>
          </p:cNvGrpSpPr>
          <p:nvPr/>
        </p:nvGrpSpPr>
        <p:grpSpPr bwMode="auto">
          <a:xfrm>
            <a:off x="2094613" y="4016939"/>
            <a:ext cx="863678" cy="936072"/>
            <a:chOff x="3050167" y="1844084"/>
            <a:chExt cx="834142" cy="678092"/>
          </a:xfrm>
          <a:solidFill>
            <a:srgbClr val="C00000"/>
          </a:solidFill>
        </p:grpSpPr>
        <p:sp>
          <p:nvSpPr>
            <p:cNvPr id="42" name="淘宝网Chenying0907出品 17"/>
            <p:cNvSpPr/>
            <p:nvPr/>
          </p:nvSpPr>
          <p:spPr>
            <a:xfrm rot="8100000" flipV="1">
              <a:off x="3050167" y="1844084"/>
              <a:ext cx="834142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3" name="淘宝网Chenying0907出品 45"/>
            <p:cNvSpPr txBox="1">
              <a:spLocks noChangeArrowheads="1"/>
            </p:cNvSpPr>
            <p:nvPr/>
          </p:nvSpPr>
          <p:spPr bwMode="auto">
            <a:xfrm>
              <a:off x="3123828" y="1885457"/>
              <a:ext cx="726001" cy="3344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03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5" name="淘宝网Chenying0907出品 46"/>
          <p:cNvGrpSpPr>
            <a:grpSpLocks noChangeAspect="1"/>
          </p:cNvGrpSpPr>
          <p:nvPr/>
        </p:nvGrpSpPr>
        <p:grpSpPr bwMode="auto">
          <a:xfrm>
            <a:off x="2094738" y="2776488"/>
            <a:ext cx="863300" cy="938264"/>
            <a:chOff x="3050349" y="1844085"/>
            <a:chExt cx="833779" cy="678092"/>
          </a:xfrm>
          <a:solidFill>
            <a:srgbClr val="C00000"/>
          </a:solidFill>
        </p:grpSpPr>
        <p:sp>
          <p:nvSpPr>
            <p:cNvPr id="45" name="淘宝网Chenying0907出品 20"/>
            <p:cNvSpPr/>
            <p:nvPr/>
          </p:nvSpPr>
          <p:spPr>
            <a:xfrm rot="8100000" flipV="1">
              <a:off x="3050349" y="1844085"/>
              <a:ext cx="833779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6" name="淘宝网Chenying0907出品 48"/>
            <p:cNvSpPr txBox="1">
              <a:spLocks noChangeArrowheads="1"/>
            </p:cNvSpPr>
            <p:nvPr/>
          </p:nvSpPr>
          <p:spPr bwMode="auto">
            <a:xfrm>
              <a:off x="3123827" y="1885460"/>
              <a:ext cx="726001" cy="3336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02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sp>
        <p:nvSpPr>
          <p:cNvPr id="48" name="圆角淘宝网Chenying0907出品 23"/>
          <p:cNvSpPr/>
          <p:nvPr/>
        </p:nvSpPr>
        <p:spPr>
          <a:xfrm>
            <a:off x="2933700" y="1524000"/>
            <a:ext cx="4210050" cy="76676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1" name="圆角淘宝网Chenying0907出品 26"/>
          <p:cNvSpPr/>
          <p:nvPr/>
        </p:nvSpPr>
        <p:spPr>
          <a:xfrm>
            <a:off x="2916238" y="2763838"/>
            <a:ext cx="4210050" cy="76835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4" name="圆角淘宝网Chenying0907出品 29"/>
          <p:cNvSpPr/>
          <p:nvPr/>
        </p:nvSpPr>
        <p:spPr>
          <a:xfrm>
            <a:off x="2933700" y="4017963"/>
            <a:ext cx="4210050" cy="7651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7" name="圆角淘宝网Chenying0907出品 32"/>
          <p:cNvSpPr/>
          <p:nvPr/>
        </p:nvSpPr>
        <p:spPr>
          <a:xfrm>
            <a:off x="2933700" y="5268913"/>
            <a:ext cx="4210050" cy="7651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7563" y="1574800"/>
            <a:ext cx="36433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引子：中国梦出场</a:t>
            </a:r>
            <a:endParaRPr lang="zh-CN" altLang="zh-CN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7563" y="2813050"/>
            <a:ext cx="36433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经纬：追梦与筑梦</a:t>
            </a:r>
            <a:endParaRPr lang="zh-CN" altLang="en-US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57563" y="4095750"/>
            <a:ext cx="37147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新曲：圆梦新时代</a:t>
            </a:r>
            <a:endParaRPr lang="zh-CN" altLang="zh-CN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57563" y="5334000"/>
            <a:ext cx="37147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畅想：昂首新征程</a:t>
            </a:r>
            <a:endParaRPr lang="zh-CN" altLang="zh-CN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740275" y="103188"/>
            <a:ext cx="428466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/>
          <a:srcRect b="4480"/>
          <a:stretch>
            <a:fillRect/>
          </a:stretch>
        </p:blipFill>
        <p:spPr>
          <a:xfrm>
            <a:off x="0" y="3509963"/>
            <a:ext cx="4691063" cy="321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/>
          <a:srcRect l="5758"/>
          <a:stretch>
            <a:fillRect/>
          </a:stretch>
        </p:blipFill>
        <p:spPr>
          <a:xfrm>
            <a:off x="0" y="103188"/>
            <a:ext cx="4579938" cy="333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7940" name="矩形 1"/>
          <p:cNvSpPr>
            <a:spLocks noChangeArrowheads="1"/>
          </p:cNvSpPr>
          <p:nvPr/>
        </p:nvSpPr>
        <p:spPr bwMode="auto">
          <a:xfrm>
            <a:off x="762000" y="0"/>
            <a:ext cx="7983538" cy="682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C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对外开放</a:t>
            </a:r>
            <a:endParaRPr lang="en-US" altLang="zh-CN" sz="3200">
              <a:solidFill>
                <a:srgbClr val="C0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167941" name="图片 2"/>
          <p:cNvPicPr>
            <a:picLocks noChangeAspect="1"/>
          </p:cNvPicPr>
          <p:nvPr/>
        </p:nvPicPr>
        <p:blipFill>
          <a:blip r:embed="rId4" cstate="print"/>
          <a:srcRect l="13544" t="7088" r="6679"/>
          <a:stretch>
            <a:fillRect/>
          </a:stretch>
        </p:blipFill>
        <p:spPr bwMode="auto">
          <a:xfrm>
            <a:off x="269875" y="169863"/>
            <a:ext cx="477838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圆角矩形 6"/>
          <p:cNvSpPr>
            <a:spLocks noChangeArrowheads="1"/>
          </p:cNvSpPr>
          <p:nvPr/>
        </p:nvSpPr>
        <p:spPr bwMode="auto">
          <a:xfrm>
            <a:off x="14288" y="2814638"/>
            <a:ext cx="3092450" cy="4699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深入实施“一带一路”建设</a:t>
            </a:r>
            <a:endParaRPr lang="en-US" altLang="zh-CN" dirty="0">
              <a:solidFill>
                <a:prstClr val="black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8" name="圆角矩形 7"/>
          <p:cNvSpPr>
            <a:spLocks noChangeArrowheads="1"/>
          </p:cNvSpPr>
          <p:nvPr/>
        </p:nvSpPr>
        <p:spPr bwMode="auto">
          <a:xfrm>
            <a:off x="762000" y="6230938"/>
            <a:ext cx="2808288" cy="4699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加快自由贸易试验区建设</a:t>
            </a:r>
            <a:endParaRPr lang="en-US" altLang="zh-CN" dirty="0">
              <a:solidFill>
                <a:prstClr val="black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167944" name="图片 1"/>
          <p:cNvPicPr>
            <a:picLocks noChangeAspect="1"/>
          </p:cNvPicPr>
          <p:nvPr/>
        </p:nvPicPr>
        <p:blipFill>
          <a:blip r:embed="rId5" cstate="print"/>
          <a:srcRect b="8014"/>
          <a:stretch>
            <a:fillRect/>
          </a:stretch>
        </p:blipFill>
        <p:spPr bwMode="auto">
          <a:xfrm>
            <a:off x="4740275" y="3328988"/>
            <a:ext cx="4370388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圆角矩形 10"/>
          <p:cNvSpPr>
            <a:spLocks noChangeArrowheads="1"/>
          </p:cNvSpPr>
          <p:nvPr/>
        </p:nvSpPr>
        <p:spPr bwMode="auto">
          <a:xfrm>
            <a:off x="5576888" y="6230938"/>
            <a:ext cx="2609850" cy="4699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推进人民币国际化进程</a:t>
            </a:r>
            <a:endParaRPr lang="en-US" altLang="zh-CN" dirty="0">
              <a:solidFill>
                <a:prstClr val="black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9" name="圆角矩形 8"/>
          <p:cNvSpPr>
            <a:spLocks noChangeArrowheads="1"/>
          </p:cNvSpPr>
          <p:nvPr/>
        </p:nvSpPr>
        <p:spPr bwMode="auto">
          <a:xfrm>
            <a:off x="5272088" y="2701925"/>
            <a:ext cx="3678237" cy="4699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筹建和成立亚洲基础设施投资银行</a:t>
            </a:r>
            <a:endParaRPr lang="en-US" altLang="zh-CN" dirty="0">
              <a:solidFill>
                <a:prstClr val="black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图片 4" descr="一带一路图示.jp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786313" y="4191000"/>
            <a:ext cx="238918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2" name="图片 5" descr="一带一路示意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2205038"/>
            <a:ext cx="40513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3" name="图片 6" descr="亚投行示意图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1047750"/>
            <a:ext cx="334486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4" name="TextBox 6"/>
          <p:cNvSpPr txBox="1">
            <a:spLocks noChangeArrowheads="1"/>
          </p:cNvSpPr>
          <p:nvPr/>
        </p:nvSpPr>
        <p:spPr bwMode="auto">
          <a:xfrm>
            <a:off x="2000250" y="381000"/>
            <a:ext cx="5643563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中共十八大以来，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我国取得的新成就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8965" name="TextBox 8"/>
          <p:cNvSpPr txBox="1">
            <a:spLocks noChangeArrowheads="1"/>
          </p:cNvSpPr>
          <p:nvPr/>
        </p:nvSpPr>
        <p:spPr bwMode="auto">
          <a:xfrm>
            <a:off x="7500938" y="2190750"/>
            <a:ext cx="1643062" cy="3292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构建开放型</a:t>
            </a:r>
            <a:endParaRPr lang="en-US" altLang="zh-CN" sz="16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   经济新体制</a:t>
            </a:r>
            <a:endParaRPr lang="en-US" altLang="zh-CN" sz="16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“一带一路”</a:t>
            </a:r>
            <a:endParaRPr lang="en-US" altLang="zh-CN" sz="16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建设</a:t>
            </a:r>
            <a:endParaRPr lang="en-US" altLang="zh-CN" sz="16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亚投行</a:t>
            </a:r>
            <a:endParaRPr lang="en-US" altLang="zh-CN" sz="16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自贸区</a:t>
            </a:r>
            <a:endParaRPr lang="en-US" altLang="zh-CN" sz="16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人民币国际化</a:t>
            </a:r>
            <a:endParaRPr lang="en-US" altLang="zh-CN" sz="16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6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8966" name="TextBox 8"/>
          <p:cNvSpPr txBox="1">
            <a:spLocks noChangeArrowheads="1"/>
          </p:cNvSpPr>
          <p:nvPr/>
        </p:nvSpPr>
        <p:spPr bwMode="auto">
          <a:xfrm>
            <a:off x="571500" y="1333500"/>
            <a:ext cx="4143375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9900"/>
                </a:solidFill>
                <a:latin typeface="微软雅黑" panose="020B0503020204020204" charset="-122"/>
                <a:ea typeface="微软雅黑" panose="020B0503020204020204" charset="-122"/>
              </a:rPr>
              <a:t>为圆梦提供雄厚的物质基础</a:t>
            </a:r>
            <a:endParaRPr lang="zh-CN" altLang="en-US" sz="2400" b="1">
              <a:solidFill>
                <a:srgbClr val="009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8967" name="TextBox 9"/>
          <p:cNvSpPr txBox="1">
            <a:spLocks noChangeArrowheads="1"/>
          </p:cNvSpPr>
          <p:nvPr/>
        </p:nvSpPr>
        <p:spPr bwMode="auto">
          <a:xfrm>
            <a:off x="7358063" y="893763"/>
            <a:ext cx="1785937" cy="8302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中国</a:t>
            </a:r>
            <a:endParaRPr lang="en-US" altLang="zh-CN" sz="24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向世界辐射</a:t>
            </a:r>
            <a:endParaRPr lang="zh-CN" altLang="en-US" sz="24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内容占位符 3" descr="t01fc4adf254da9f12d.jpg">
            <a:hlinkClick r:id="rId1"/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916113"/>
            <a:ext cx="7921625" cy="4537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标题 1"/>
          <p:cNvSpPr>
            <a:spLocks noGrp="1"/>
          </p:cNvSpPr>
          <p:nvPr>
            <p:ph type="title"/>
          </p:nvPr>
        </p:nvSpPr>
        <p:spPr>
          <a:xfrm>
            <a:off x="611188" y="981075"/>
            <a:ext cx="7848600" cy="3600450"/>
          </a:xfrm>
        </p:spPr>
        <p:txBody>
          <a:bodyPr/>
          <a:lstStyle/>
          <a:p>
            <a:r>
              <a:rPr lang="zh-CN" altLang="en-US" sz="4400" b="1" smtClean="0">
                <a:latin typeface="Gungsuh" panose="02030600000101010101" pitchFamily="18" charset="-127"/>
                <a:ea typeface="Gungsuh" panose="02030600000101010101" pitchFamily="18" charset="-127"/>
              </a:rPr>
              <a:t>中国梦</a:t>
            </a:r>
            <a:r>
              <a:rPr lang="en-US" altLang="zh-CN" sz="4400" b="1" smtClean="0">
                <a:latin typeface="Gungsuh" panose="02030600000101010101" pitchFamily="18" charset="-127"/>
                <a:ea typeface="Gungsuh" panose="02030600000101010101" pitchFamily="18" charset="-127"/>
              </a:rPr>
              <a:t>·</a:t>
            </a:r>
            <a:r>
              <a:rPr lang="zh-CN" altLang="en-US" sz="4400" b="1" smtClean="0">
                <a:latin typeface="Gungsuh" panose="02030600000101010101" pitchFamily="18" charset="-127"/>
                <a:ea typeface="Gungsuh" panose="02030600000101010101" pitchFamily="18" charset="-127"/>
              </a:rPr>
              <a:t>我的梦</a:t>
            </a:r>
            <a:br>
              <a:rPr lang="en-US" altLang="zh-CN" sz="4400" smtClean="0"/>
            </a:br>
            <a:r>
              <a:rPr lang="zh-CN" altLang="en-US" sz="3600" smtClean="0"/>
              <a:t>实现中华民族伟大复兴的中国梦，是民族的梦，也是每个中国人的梦。作为新时代的中学生，你能为中国梦的实现做出哪些努力？</a:t>
            </a:r>
            <a:endParaRPr lang="zh-CN" altLang="en-US" sz="4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Box 3"/>
          <p:cNvSpPr txBox="1">
            <a:spLocks noChangeArrowheads="1"/>
          </p:cNvSpPr>
          <p:nvPr/>
        </p:nvSpPr>
        <p:spPr bwMode="auto">
          <a:xfrm>
            <a:off x="1214438" y="1238250"/>
            <a:ext cx="6786562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什么是中国梦、怎样实现中国梦</a:t>
            </a:r>
            <a:endParaRPr lang="zh-CN" altLang="en-US" sz="36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rot="5400000">
            <a:off x="2213769" y="2380456"/>
            <a:ext cx="571500" cy="158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059" name="TextBox 6"/>
          <p:cNvSpPr txBox="1">
            <a:spLocks noChangeArrowheads="1"/>
          </p:cNvSpPr>
          <p:nvPr/>
        </p:nvSpPr>
        <p:spPr bwMode="auto">
          <a:xfrm>
            <a:off x="714375" y="2571750"/>
            <a:ext cx="371475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中华民族伟大复兴</a:t>
            </a:r>
            <a:endParaRPr lang="zh-CN" altLang="en-US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rot="5400000">
            <a:off x="2213769" y="3618706"/>
            <a:ext cx="571500" cy="158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061" name="TextBox 9"/>
          <p:cNvSpPr txBox="1">
            <a:spLocks noChangeArrowheads="1"/>
          </p:cNvSpPr>
          <p:nvPr/>
        </p:nvSpPr>
        <p:spPr bwMode="auto">
          <a:xfrm>
            <a:off x="2179638" y="3905250"/>
            <a:ext cx="677862" cy="266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民族振兴</a:t>
            </a:r>
            <a:endParaRPr lang="zh-CN" altLang="en-US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3062" name="TextBox 10"/>
          <p:cNvSpPr txBox="1">
            <a:spLocks noChangeArrowheads="1"/>
          </p:cNvSpPr>
          <p:nvPr/>
        </p:nvSpPr>
        <p:spPr bwMode="auto">
          <a:xfrm>
            <a:off x="1322388" y="3905250"/>
            <a:ext cx="677862" cy="266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国家富强</a:t>
            </a:r>
            <a:endParaRPr lang="zh-CN" altLang="en-US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3063" name="TextBox 11"/>
          <p:cNvSpPr txBox="1">
            <a:spLocks noChangeArrowheads="1"/>
          </p:cNvSpPr>
          <p:nvPr/>
        </p:nvSpPr>
        <p:spPr bwMode="auto">
          <a:xfrm>
            <a:off x="2965450" y="3905250"/>
            <a:ext cx="677863" cy="2667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人民幸福</a:t>
            </a:r>
            <a:endParaRPr lang="zh-CN" altLang="en-US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0800000" flipV="1">
            <a:off x="1684338" y="3333750"/>
            <a:ext cx="815975" cy="5715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2481263" y="3351213"/>
            <a:ext cx="804862" cy="5540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066" name="TextBox 25"/>
          <p:cNvSpPr txBox="1">
            <a:spLocks noChangeArrowheads="1"/>
          </p:cNvSpPr>
          <p:nvPr/>
        </p:nvSpPr>
        <p:spPr bwMode="auto">
          <a:xfrm>
            <a:off x="4332288" y="2857500"/>
            <a:ext cx="954087" cy="3714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“两个一百年”奋斗目标</a:t>
            </a:r>
            <a:endParaRPr lang="zh-CN" altLang="en-US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3067" name="TextBox 26"/>
          <p:cNvSpPr txBox="1">
            <a:spLocks noChangeArrowheads="1"/>
          </p:cNvSpPr>
          <p:nvPr/>
        </p:nvSpPr>
        <p:spPr bwMode="auto">
          <a:xfrm>
            <a:off x="6904038" y="2762250"/>
            <a:ext cx="954087" cy="3429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“四个全面”战略布局</a:t>
            </a:r>
            <a:endParaRPr lang="zh-CN" altLang="en-US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3068" name="TextBox 27"/>
          <p:cNvSpPr txBox="1">
            <a:spLocks noChangeArrowheads="1"/>
          </p:cNvSpPr>
          <p:nvPr/>
        </p:nvSpPr>
        <p:spPr bwMode="auto">
          <a:xfrm>
            <a:off x="5618163" y="2762250"/>
            <a:ext cx="954087" cy="3429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“三个必须”实现路径</a:t>
            </a:r>
            <a:endParaRPr lang="zh-CN" altLang="en-US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3069" name="TextBox 28"/>
          <p:cNvSpPr txBox="1">
            <a:spLocks noChangeArrowheads="1"/>
          </p:cNvSpPr>
          <p:nvPr/>
        </p:nvSpPr>
        <p:spPr bwMode="auto">
          <a:xfrm>
            <a:off x="8189913" y="3048000"/>
            <a:ext cx="954087" cy="3333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五大</a:t>
            </a:r>
            <a:endParaRPr lang="en-US" altLang="zh-CN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“新发展理念”</a:t>
            </a:r>
            <a:endParaRPr lang="zh-CN" altLang="en-US" sz="32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 rot="10800000" flipV="1">
            <a:off x="5072063" y="2095500"/>
            <a:ext cx="785812" cy="9525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rot="16200000" flipH="1">
            <a:off x="5595938" y="2357437"/>
            <a:ext cx="952500" cy="42862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5857875" y="2095500"/>
            <a:ext cx="1714500" cy="9525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5857875" y="2095500"/>
            <a:ext cx="2643188" cy="9525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531813"/>
            <a:ext cx="9144000" cy="282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0" name="Rectangle 3"/>
          <p:cNvSpPr>
            <a:spLocks noGrp="1"/>
          </p:cNvSpPr>
          <p:nvPr>
            <p:ph type="body" idx="4294967295"/>
          </p:nvPr>
        </p:nvSpPr>
        <p:spPr>
          <a:xfrm>
            <a:off x="0" y="1341438"/>
            <a:ext cx="9685338" cy="5516562"/>
          </a:xfrm>
          <a:solidFill>
            <a:srgbClr val="FFFF00"/>
          </a:solidFill>
        </p:spPr>
        <p:txBody>
          <a:bodyPr/>
          <a:lstStyle/>
          <a:p>
            <a:r>
              <a:rPr lang="zh-CN" altLang="en-US" sz="3300" b="1" smtClean="0"/>
              <a:t>故今日之责任，不在他人，而全在我少年</a:t>
            </a:r>
            <a:endParaRPr lang="zh-CN" altLang="en-US" sz="3300" b="1" smtClean="0"/>
          </a:p>
          <a:p>
            <a:r>
              <a:rPr lang="zh-CN" altLang="en-US" sz="3700" b="1" smtClean="0"/>
              <a:t>少年智则国智，少年富则国富，</a:t>
            </a:r>
            <a:endParaRPr lang="zh-CN" altLang="en-US" sz="3700" b="1" smtClean="0"/>
          </a:p>
          <a:p>
            <a:r>
              <a:rPr lang="zh-CN" altLang="en-US" sz="3700" b="1" smtClean="0"/>
              <a:t>少年强则国强，少年独立则国独立，</a:t>
            </a:r>
            <a:endParaRPr lang="zh-CN" altLang="en-US" sz="3700" b="1" smtClean="0"/>
          </a:p>
          <a:p>
            <a:r>
              <a:rPr lang="zh-CN" altLang="en-US" sz="3700" b="1" smtClean="0"/>
              <a:t>少年自由则国自由，少年进步则国进步，</a:t>
            </a:r>
            <a:endParaRPr lang="zh-CN" altLang="en-US" sz="3700" b="1" smtClean="0"/>
          </a:p>
          <a:p>
            <a:r>
              <a:rPr lang="zh-CN" altLang="en-US" sz="3700" b="1" smtClean="0"/>
              <a:t>少年胜于欧洲，则国胜于欧洲，</a:t>
            </a:r>
            <a:endParaRPr lang="zh-CN" altLang="en-US" sz="3700" b="1" smtClean="0"/>
          </a:p>
          <a:p>
            <a:r>
              <a:rPr lang="zh-CN" altLang="en-US" sz="3700" b="1" smtClean="0"/>
              <a:t>少年雄于地球，则国雄于地球。</a:t>
            </a:r>
            <a:endParaRPr lang="zh-CN" altLang="en-US" sz="3700" b="1" smtClean="0"/>
          </a:p>
          <a:p>
            <a:r>
              <a:rPr lang="zh-CN" altLang="en-US" sz="3700" b="1" smtClean="0"/>
              <a:t>美哉我少年中国，与天不老！</a:t>
            </a:r>
            <a:endParaRPr lang="zh-CN" altLang="en-US" sz="3700" b="1" smtClean="0"/>
          </a:p>
          <a:p>
            <a:r>
              <a:rPr lang="zh-CN" altLang="en-US" sz="3700" b="1" smtClean="0"/>
              <a:t>壮哉我中国少年，与国无疆！</a:t>
            </a:r>
            <a:endParaRPr lang="zh-CN" altLang="en-US" sz="37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淘宝网Chenying0907出品 9"/>
          <p:cNvGrpSpPr>
            <a:grpSpLocks noChangeAspect="1"/>
          </p:cNvGrpSpPr>
          <p:nvPr/>
        </p:nvGrpSpPr>
        <p:grpSpPr bwMode="auto">
          <a:xfrm>
            <a:off x="2094738" y="1528116"/>
            <a:ext cx="863300" cy="938263"/>
            <a:chOff x="3050349" y="1844085"/>
            <a:chExt cx="833779" cy="678092"/>
          </a:xfrm>
          <a:solidFill>
            <a:srgbClr val="C00000"/>
          </a:solidFill>
        </p:grpSpPr>
        <p:sp>
          <p:nvSpPr>
            <p:cNvPr id="36" name="淘宝网Chenying0907出品 8"/>
            <p:cNvSpPr/>
            <p:nvPr/>
          </p:nvSpPr>
          <p:spPr>
            <a:xfrm rot="8100000" flipV="1">
              <a:off x="3050349" y="1844085"/>
              <a:ext cx="833779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37" name="淘宝网Chenying0907出品 6"/>
            <p:cNvSpPr txBox="1">
              <a:spLocks noChangeArrowheads="1"/>
            </p:cNvSpPr>
            <p:nvPr/>
          </p:nvSpPr>
          <p:spPr bwMode="auto">
            <a:xfrm>
              <a:off x="3146445" y="1890742"/>
              <a:ext cx="611465" cy="3336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01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3" name="淘宝网Chenying0907出品 40"/>
          <p:cNvGrpSpPr>
            <a:grpSpLocks noChangeAspect="1"/>
          </p:cNvGrpSpPr>
          <p:nvPr/>
        </p:nvGrpSpPr>
        <p:grpSpPr bwMode="auto">
          <a:xfrm>
            <a:off x="2094619" y="5255298"/>
            <a:ext cx="863679" cy="936071"/>
            <a:chOff x="3050167" y="1844084"/>
            <a:chExt cx="834144" cy="678092"/>
          </a:xfrm>
          <a:solidFill>
            <a:srgbClr val="C00000"/>
          </a:solidFill>
        </p:grpSpPr>
        <p:sp>
          <p:nvSpPr>
            <p:cNvPr id="39" name="淘宝网Chenying0907出品 14"/>
            <p:cNvSpPr/>
            <p:nvPr/>
          </p:nvSpPr>
          <p:spPr>
            <a:xfrm rot="8100000" flipV="1">
              <a:off x="3050167" y="1844084"/>
              <a:ext cx="834144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0" name="淘宝网Chenying0907出品 42"/>
            <p:cNvSpPr txBox="1">
              <a:spLocks noChangeArrowheads="1"/>
            </p:cNvSpPr>
            <p:nvPr/>
          </p:nvSpPr>
          <p:spPr bwMode="auto">
            <a:xfrm>
              <a:off x="3123828" y="1901390"/>
              <a:ext cx="726001" cy="3344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04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4" name="淘宝网Chenying0907出品 43"/>
          <p:cNvGrpSpPr>
            <a:grpSpLocks noChangeAspect="1"/>
          </p:cNvGrpSpPr>
          <p:nvPr/>
        </p:nvGrpSpPr>
        <p:grpSpPr bwMode="auto">
          <a:xfrm>
            <a:off x="2094613" y="4016939"/>
            <a:ext cx="863678" cy="936072"/>
            <a:chOff x="3050167" y="1844084"/>
            <a:chExt cx="834142" cy="678092"/>
          </a:xfrm>
          <a:solidFill>
            <a:srgbClr val="C00000"/>
          </a:solidFill>
        </p:grpSpPr>
        <p:sp>
          <p:nvSpPr>
            <p:cNvPr id="42" name="淘宝网Chenying0907出品 17"/>
            <p:cNvSpPr/>
            <p:nvPr/>
          </p:nvSpPr>
          <p:spPr>
            <a:xfrm rot="8100000" flipV="1">
              <a:off x="3050167" y="1844084"/>
              <a:ext cx="834142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3" name="淘宝网Chenying0907出品 45"/>
            <p:cNvSpPr txBox="1">
              <a:spLocks noChangeArrowheads="1"/>
            </p:cNvSpPr>
            <p:nvPr/>
          </p:nvSpPr>
          <p:spPr bwMode="auto">
            <a:xfrm>
              <a:off x="3123828" y="1885457"/>
              <a:ext cx="726001" cy="3344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</a:rPr>
                <a:t>03</a:t>
              </a:r>
              <a:endParaRPr lang="zh-CN" altLang="en-US" sz="2400" b="1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5" name="淘宝网Chenying0907出品 46"/>
          <p:cNvGrpSpPr>
            <a:grpSpLocks noChangeAspect="1"/>
          </p:cNvGrpSpPr>
          <p:nvPr/>
        </p:nvGrpSpPr>
        <p:grpSpPr bwMode="auto">
          <a:xfrm>
            <a:off x="2094738" y="2776488"/>
            <a:ext cx="863300" cy="938264"/>
            <a:chOff x="3050349" y="1844085"/>
            <a:chExt cx="833779" cy="678092"/>
          </a:xfrm>
          <a:solidFill>
            <a:srgbClr val="C00000"/>
          </a:solidFill>
        </p:grpSpPr>
        <p:sp>
          <p:nvSpPr>
            <p:cNvPr id="45" name="淘宝网Chenying0907出品 20"/>
            <p:cNvSpPr/>
            <p:nvPr/>
          </p:nvSpPr>
          <p:spPr>
            <a:xfrm rot="8100000" flipV="1">
              <a:off x="3050349" y="1844085"/>
              <a:ext cx="833779" cy="678092"/>
            </a:xfrm>
            <a:custGeom>
              <a:avLst/>
              <a:gdLst>
                <a:gd name="connsiteX0" fmla="*/ 122096 w 833718"/>
                <a:gd name="connsiteY0" fmla="*/ 556342 h 678436"/>
                <a:gd name="connsiteX1" fmla="*/ 68679 w 833718"/>
                <a:gd name="connsiteY1" fmla="*/ 32208 h 678436"/>
                <a:gd name="connsiteX2" fmla="*/ 94988 w 833718"/>
                <a:gd name="connsiteY2" fmla="*/ 0 h 678436"/>
                <a:gd name="connsiteX3" fmla="*/ 738731 w 833718"/>
                <a:gd name="connsiteY3" fmla="*/ 0 h 678436"/>
                <a:gd name="connsiteX4" fmla="*/ 765040 w 833718"/>
                <a:gd name="connsiteY4" fmla="*/ 32208 h 678436"/>
                <a:gd name="connsiteX5" fmla="*/ 711623 w 833718"/>
                <a:gd name="connsiteY5" fmla="*/ 556342 h 678436"/>
                <a:gd name="connsiteX6" fmla="*/ 122096 w 833718"/>
                <a:gd name="connsiteY6" fmla="*/ 556342 h 67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8" h="678436">
                  <a:moveTo>
                    <a:pt x="122096" y="556342"/>
                  </a:moveTo>
                  <a:cubicBezTo>
                    <a:pt x="-20349" y="413897"/>
                    <a:pt x="-38155" y="194012"/>
                    <a:pt x="68679" y="32208"/>
                  </a:cubicBezTo>
                  <a:lnTo>
                    <a:pt x="94988" y="0"/>
                  </a:lnTo>
                  <a:lnTo>
                    <a:pt x="738731" y="0"/>
                  </a:lnTo>
                  <a:lnTo>
                    <a:pt x="765040" y="32208"/>
                  </a:lnTo>
                  <a:cubicBezTo>
                    <a:pt x="871873" y="194012"/>
                    <a:pt x="854068" y="413897"/>
                    <a:pt x="711623" y="556342"/>
                  </a:cubicBezTo>
                  <a:cubicBezTo>
                    <a:pt x="548830" y="719135"/>
                    <a:pt x="284889" y="719135"/>
                    <a:pt x="122096" y="556342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10">
                <a:solidFill>
                  <a:prstClr val="white"/>
                </a:solidFill>
              </a:endParaRPr>
            </a:p>
          </p:txBody>
        </p:sp>
        <p:sp>
          <p:nvSpPr>
            <p:cNvPr id="46" name="淘宝网Chenying0907出品 48"/>
            <p:cNvSpPr txBox="1">
              <a:spLocks noChangeArrowheads="1"/>
            </p:cNvSpPr>
            <p:nvPr/>
          </p:nvSpPr>
          <p:spPr bwMode="auto">
            <a:xfrm>
              <a:off x="3123827" y="1885460"/>
              <a:ext cx="726001" cy="3336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8" name="圆角淘宝网Chenying0907出品 23"/>
          <p:cNvSpPr/>
          <p:nvPr/>
        </p:nvSpPr>
        <p:spPr>
          <a:xfrm>
            <a:off x="2933700" y="1524000"/>
            <a:ext cx="4210050" cy="76676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1" name="圆角淘宝网Chenying0907出品 26"/>
          <p:cNvSpPr/>
          <p:nvPr/>
        </p:nvSpPr>
        <p:spPr>
          <a:xfrm>
            <a:off x="2916238" y="2763838"/>
            <a:ext cx="4210050" cy="76835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4" name="圆角淘宝网Chenying0907出品 29"/>
          <p:cNvSpPr/>
          <p:nvPr/>
        </p:nvSpPr>
        <p:spPr>
          <a:xfrm>
            <a:off x="2933700" y="4017963"/>
            <a:ext cx="4210050" cy="7651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7" name="圆角淘宝网Chenying0907出品 32"/>
          <p:cNvSpPr/>
          <p:nvPr/>
        </p:nvSpPr>
        <p:spPr>
          <a:xfrm>
            <a:off x="2933700" y="5268913"/>
            <a:ext cx="4210050" cy="7651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8" tIns="48394" rIns="96788" bIns="4839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700" dirty="0">
              <a:solidFill>
                <a:prstClr val="white"/>
              </a:solidFill>
              <a:latin typeface="Calibri Ligh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7563" y="1574800"/>
            <a:ext cx="36433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</a:rPr>
              <a:t>引子：中国梦出场</a:t>
            </a:r>
            <a:endParaRPr lang="zh-CN" altLang="zh-CN" sz="2400" b="1" kern="100" dirty="0">
              <a:solidFill>
                <a:prstClr val="white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内容占位符 2"/>
          <p:cNvSpPr>
            <a:spLocks noGrp="1"/>
          </p:cNvSpPr>
          <p:nvPr>
            <p:ph idx="4294967295"/>
          </p:nvPr>
        </p:nvSpPr>
        <p:spPr>
          <a:xfrm>
            <a:off x="3779838" y="2133600"/>
            <a:ext cx="5364162" cy="3382963"/>
          </a:xfrm>
          <a:solidFill>
            <a:srgbClr val="FFFF00"/>
          </a:solidFill>
        </p:spPr>
        <p:txBody>
          <a:bodyPr/>
          <a:lstStyle/>
          <a:p>
            <a:r>
              <a:rPr lang="zh-CN" altLang="en-US" sz="4400" b="1" smtClean="0">
                <a:solidFill>
                  <a:srgbClr val="FF3300"/>
                </a:solidFill>
              </a:rPr>
              <a:t>认真倾听</a:t>
            </a:r>
            <a:endParaRPr lang="zh-CN" altLang="en-US" sz="4400" b="1" smtClean="0">
              <a:solidFill>
                <a:srgbClr val="FF33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4400" b="1" smtClean="0">
              <a:solidFill>
                <a:srgbClr val="FF33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4400" b="1" smtClean="0">
                <a:solidFill>
                  <a:srgbClr val="FF3300"/>
                </a:solidFill>
              </a:rPr>
              <a:t>中国梦提出的时间、提出者及内涵</a:t>
            </a:r>
            <a:endParaRPr lang="zh-CN" altLang="en-US" sz="4400" b="1" smtClean="0">
              <a:solidFill>
                <a:srgbClr val="FF33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22984" y="908720"/>
            <a:ext cx="4432624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66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中国梦出场</a:t>
            </a:r>
            <a:endParaRPr lang="zh-CN" altLang="en-US" sz="66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0835" name="Picture 4" descr="sy_6052758477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2565400"/>
            <a:ext cx="3681413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文本框 2"/>
          <p:cNvSpPr txBox="1">
            <a:spLocks noChangeArrowheads="1"/>
          </p:cNvSpPr>
          <p:nvPr/>
        </p:nvSpPr>
        <p:spPr bwMode="auto">
          <a:xfrm>
            <a:off x="0" y="1341438"/>
            <a:ext cx="2124075" cy="5568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“现在大家也在讨论中国梦。何为中国梦？我以为，实现中华民族的伟大复兴，就是中华民族近代</a:t>
            </a:r>
            <a:r>
              <a:rPr lang="en-US" altLang="zh-CN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以来</a:t>
            </a:r>
            <a:r>
              <a:rPr lang="en-US" altLang="zh-CN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最伟大的中国梦。”</a:t>
            </a:r>
            <a:endParaRPr lang="en-US" altLang="zh-CN" sz="2400" b="1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习近平</a:t>
            </a:r>
            <a:r>
              <a:rPr lang="en-US" altLang="zh-CN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2012</a:t>
            </a:r>
            <a:r>
              <a:rPr lang="zh-CN" altLang="en-US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11</a:t>
            </a:r>
            <a:r>
              <a:rPr lang="zh-CN" altLang="en-US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月在参观</a:t>
            </a:r>
            <a:r>
              <a:rPr lang="en-US" altLang="zh-CN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复兴之路</a:t>
            </a:r>
            <a:r>
              <a:rPr lang="en-US" altLang="zh-CN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400" b="1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展览时的重要讲话</a:t>
            </a:r>
            <a:endParaRPr lang="zh-CN" altLang="en-US" sz="2400" b="1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21861" name="进发的号角为实现中国梦而奋斗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0"/>
            <a:ext cx="712946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1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18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86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186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82"/>
          <p:cNvSpPr/>
          <p:nvPr/>
        </p:nvSpPr>
        <p:spPr>
          <a:xfrm>
            <a:off x="3492500" y="1125538"/>
            <a:ext cx="1446213" cy="1247775"/>
          </a:xfrm>
          <a:prstGeom prst="roundRect">
            <a:avLst>
              <a:gd name="adj" fmla="val 23150"/>
            </a:avLst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txBody>
          <a:bodyPr lIns="40315" tIns="40315" rIns="40315" bIns="403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40" ker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Helvetica Light"/>
            </a:endParaRPr>
          </a:p>
        </p:txBody>
      </p:sp>
      <p:sp>
        <p:nvSpPr>
          <p:cNvPr id="6" name="Shape 709"/>
          <p:cNvSpPr/>
          <p:nvPr/>
        </p:nvSpPr>
        <p:spPr>
          <a:xfrm flipH="1">
            <a:off x="3357563" y="2398713"/>
            <a:ext cx="542925" cy="649287"/>
          </a:xfrm>
          <a:prstGeom prst="line">
            <a:avLst/>
          </a:prstGeom>
          <a:ln w="9525">
            <a:solidFill>
              <a:srgbClr val="C00000"/>
            </a:solidFill>
            <a:miter lim="400000"/>
            <a:tailEnd type="triangle"/>
          </a:ln>
        </p:spPr>
        <p:txBody>
          <a:bodyPr lIns="40315" tIns="40315" rIns="40315" bIns="403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40" ker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Helvetica Light"/>
            </a:endParaRPr>
          </a:p>
        </p:txBody>
      </p:sp>
      <p:sp>
        <p:nvSpPr>
          <p:cNvPr id="7" name="Shape 710"/>
          <p:cNvSpPr/>
          <p:nvPr/>
        </p:nvSpPr>
        <p:spPr>
          <a:xfrm flipH="1">
            <a:off x="1428750" y="2063750"/>
            <a:ext cx="2060575" cy="984250"/>
          </a:xfrm>
          <a:prstGeom prst="line">
            <a:avLst/>
          </a:prstGeom>
          <a:ln w="9525">
            <a:solidFill>
              <a:srgbClr val="C00000"/>
            </a:solidFill>
            <a:miter lim="400000"/>
            <a:tailEnd type="triangle"/>
          </a:ln>
        </p:spPr>
        <p:txBody>
          <a:bodyPr lIns="40315" tIns="40315" rIns="40315" bIns="403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40" ker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Helvetica Light"/>
            </a:endParaRPr>
          </a:p>
        </p:txBody>
      </p:sp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0" y="4005263"/>
            <a:ext cx="2370138" cy="427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2012</a:t>
            </a:r>
            <a:r>
              <a:rPr lang="zh-CN" altLang="en-US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11</a:t>
            </a:r>
            <a:r>
              <a:rPr lang="zh-CN" altLang="en-US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月</a:t>
            </a:r>
            <a:endParaRPr lang="zh-CN" altLang="en-US" sz="28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2885" name="Text Placeholder 2"/>
          <p:cNvSpPr txBox="1">
            <a:spLocks noChangeArrowheads="1"/>
          </p:cNvSpPr>
          <p:nvPr/>
        </p:nvSpPr>
        <p:spPr bwMode="auto">
          <a:xfrm>
            <a:off x="285750" y="2952750"/>
            <a:ext cx="2000250" cy="1052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36284" rIns="0" bIns="36284" anchor="ctr"/>
          <a:lstStyle/>
          <a:p>
            <a:pPr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GB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提出时间</a:t>
            </a:r>
            <a:endParaRPr lang="zh-CN" altLang="en-GB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2428875" y="4000500"/>
            <a:ext cx="1592263" cy="430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GB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习近平</a:t>
            </a:r>
            <a:endParaRPr lang="zh-CN" altLang="en-GB" sz="28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2887" name="Text Placeholder 2"/>
          <p:cNvSpPr txBox="1">
            <a:spLocks noChangeArrowheads="1"/>
          </p:cNvSpPr>
          <p:nvPr/>
        </p:nvSpPr>
        <p:spPr bwMode="auto">
          <a:xfrm>
            <a:off x="2286000" y="3048000"/>
            <a:ext cx="1895475" cy="877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36284" rIns="0" bIns="36284" anchor="ctr"/>
          <a:lstStyle/>
          <a:p>
            <a:pPr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GB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提出者</a:t>
            </a:r>
            <a:endParaRPr lang="zh-CN" altLang="en-GB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57" name="TextBox 13"/>
          <p:cNvSpPr txBox="1">
            <a:spLocks noChangeArrowheads="1"/>
          </p:cNvSpPr>
          <p:nvPr/>
        </p:nvSpPr>
        <p:spPr bwMode="auto">
          <a:xfrm>
            <a:off x="4071938" y="4000500"/>
            <a:ext cx="1928812" cy="1292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GB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国家富强</a:t>
            </a:r>
            <a:endParaRPr lang="en-US" altLang="zh-CN" sz="28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GB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民族振</a:t>
            </a:r>
            <a:r>
              <a:rPr lang="zh-CN" altLang="en-US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兴</a:t>
            </a:r>
            <a:endParaRPr lang="en-US" altLang="zh-CN" sz="28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GB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人民幸福</a:t>
            </a:r>
            <a:endParaRPr lang="zh-CN" altLang="en-GB" sz="28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2889" name="Text Placeholder 2"/>
          <p:cNvSpPr txBox="1">
            <a:spLocks noChangeArrowheads="1"/>
          </p:cNvSpPr>
          <p:nvPr/>
        </p:nvSpPr>
        <p:spPr bwMode="auto">
          <a:xfrm>
            <a:off x="3995738" y="2924175"/>
            <a:ext cx="2141537" cy="1068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36284" rIns="0" bIns="36284" anchor="ctr"/>
          <a:lstStyle/>
          <a:p>
            <a:pPr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GB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基本内涵</a:t>
            </a:r>
            <a:endParaRPr lang="zh-CN" altLang="en-GB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59" name="TextBox 15"/>
          <p:cNvSpPr txBox="1">
            <a:spLocks noChangeArrowheads="1"/>
          </p:cNvSpPr>
          <p:nvPr/>
        </p:nvSpPr>
        <p:spPr bwMode="auto">
          <a:xfrm>
            <a:off x="6072188" y="4000500"/>
            <a:ext cx="3071812" cy="1292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必须</a:t>
            </a:r>
            <a:r>
              <a:rPr lang="zh-CN" altLang="en-GB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走中国道路</a:t>
            </a:r>
            <a:endParaRPr lang="en-US" altLang="zh-CN" sz="28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必须</a:t>
            </a:r>
            <a:r>
              <a:rPr lang="zh-CN" altLang="en-GB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弘扬中国精神</a:t>
            </a:r>
            <a:endParaRPr lang="en-US" altLang="zh-CN" sz="28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必须</a:t>
            </a:r>
            <a:r>
              <a:rPr lang="zh-CN" altLang="en-GB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凝聚中国力量</a:t>
            </a:r>
            <a:endParaRPr lang="zh-CN" altLang="en-GB" sz="2800" b="1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2891" name="Text Placeholder 2"/>
          <p:cNvSpPr txBox="1">
            <a:spLocks noChangeArrowheads="1"/>
          </p:cNvSpPr>
          <p:nvPr/>
        </p:nvSpPr>
        <p:spPr bwMode="auto">
          <a:xfrm>
            <a:off x="6505575" y="2932113"/>
            <a:ext cx="2209800" cy="10683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36284" rIns="0" bIns="36284" anchor="ctr"/>
          <a:lstStyle/>
          <a:p>
            <a:pPr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GB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实现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路径</a:t>
            </a:r>
            <a:endParaRPr lang="zh-CN" altLang="en-GB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2892" name="TextBox 17"/>
          <p:cNvSpPr txBox="1">
            <a:spLocks noChangeArrowheads="1"/>
          </p:cNvSpPr>
          <p:nvPr/>
        </p:nvSpPr>
        <p:spPr bwMode="auto">
          <a:xfrm>
            <a:off x="3429000" y="1333500"/>
            <a:ext cx="1571625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GB" sz="3200" b="1">
                <a:solidFill>
                  <a:srgbClr val="FFFFFF"/>
                </a:solidFill>
                <a:latin typeface="楷体" pitchFamily="49" charset="-122"/>
                <a:ea typeface="楷体" pitchFamily="49" charset="-122"/>
              </a:rPr>
              <a:t>中国梦</a:t>
            </a:r>
            <a:endParaRPr lang="zh-CN" altLang="en-GB" sz="3200" b="1">
              <a:solidFill>
                <a:srgbClr val="FFFFFF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22893" name="Picture 17" descr="t012f2a1ee4f6baa06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651500" y="0"/>
            <a:ext cx="421163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hape 711"/>
          <p:cNvSpPr/>
          <p:nvPr/>
        </p:nvSpPr>
        <p:spPr>
          <a:xfrm>
            <a:off x="4500563" y="2420938"/>
            <a:ext cx="631825" cy="649287"/>
          </a:xfrm>
          <a:prstGeom prst="line">
            <a:avLst/>
          </a:prstGeom>
          <a:ln w="9525">
            <a:solidFill>
              <a:srgbClr val="C00000"/>
            </a:solidFill>
            <a:miter lim="400000"/>
            <a:tailEnd type="triangle"/>
          </a:ln>
        </p:spPr>
        <p:txBody>
          <a:bodyPr lIns="40315" tIns="40315" rIns="40315" bIns="403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40" ker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Helvetica Light"/>
            </a:endParaRPr>
          </a:p>
        </p:txBody>
      </p:sp>
      <p:sp>
        <p:nvSpPr>
          <p:cNvPr id="9" name="Shape 712"/>
          <p:cNvSpPr/>
          <p:nvPr/>
        </p:nvSpPr>
        <p:spPr>
          <a:xfrm>
            <a:off x="4932363" y="2060575"/>
            <a:ext cx="2719387" cy="984250"/>
          </a:xfrm>
          <a:prstGeom prst="line">
            <a:avLst/>
          </a:prstGeom>
          <a:ln w="9525">
            <a:solidFill>
              <a:srgbClr val="C00000"/>
            </a:solidFill>
            <a:miter lim="400000"/>
            <a:tailEnd type="triangle"/>
          </a:ln>
        </p:spPr>
        <p:txBody>
          <a:bodyPr lIns="40315" tIns="40315" rIns="40315" bIns="403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40" ker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Helvetica Ligh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5" grpId="0"/>
      <p:bldP spid="6157" grpId="0"/>
      <p:bldP spid="6159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208"/>
</p:tagLst>
</file>

<file path=ppt/theme/theme1.xml><?xml version="1.0" encoding="utf-8"?>
<a:theme xmlns:a="http://schemas.openxmlformats.org/drawingml/2006/main" name="5_Office 主题">
  <a:themeElements>
    <a:clrScheme name="5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5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5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2503</Words>
  <Application>WPS 演示</Application>
  <PresentationFormat>全屏显示(4:3)</PresentationFormat>
  <Paragraphs>514</Paragraphs>
  <Slides>55</Slides>
  <Notes>5</Notes>
  <HiddenSlides>0</HiddenSlides>
  <MMClips>1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9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55</vt:i4>
      </vt:variant>
    </vt:vector>
  </HeadingPairs>
  <TitlesOfParts>
    <vt:vector size="83" baseType="lpstr">
      <vt:lpstr>Arial</vt:lpstr>
      <vt:lpstr>宋体</vt:lpstr>
      <vt:lpstr>Wingdings</vt:lpstr>
      <vt:lpstr>Calibri Light</vt:lpstr>
      <vt:lpstr>Calibri</vt:lpstr>
      <vt:lpstr>黑体</vt:lpstr>
      <vt:lpstr>华文新魏</vt:lpstr>
      <vt:lpstr>楷体</vt:lpstr>
      <vt:lpstr>微软雅黑</vt:lpstr>
      <vt:lpstr>Calibri Light</vt:lpstr>
      <vt:lpstr>Arial Unicode MS</vt:lpstr>
      <vt:lpstr>Times New Roman</vt:lpstr>
      <vt:lpstr>Helvetica Light</vt:lpstr>
      <vt:lpstr>华文行楷</vt:lpstr>
      <vt:lpstr>Open Sans</vt:lpstr>
      <vt:lpstr>Courier New</vt:lpstr>
      <vt:lpstr>Gungsuh</vt:lpstr>
      <vt:lpstr>5_Office 主题</vt:lpstr>
      <vt:lpstr>1_Office 主题</vt:lpstr>
      <vt:lpstr>2_Office 主题</vt:lpstr>
      <vt:lpstr>3_Office 主题</vt:lpstr>
      <vt:lpstr>4_Office 主题</vt:lpstr>
      <vt:lpstr>7_Office 主题</vt:lpstr>
      <vt:lpstr>8_Office 主题</vt:lpstr>
      <vt:lpstr>9_Office 主题</vt:lpstr>
      <vt:lpstr>10_Office 主题</vt:lpstr>
      <vt:lpstr>PowerPoint.Show.8</vt:lpstr>
      <vt:lpstr>PowerPoint.Show.8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你知道新时代我国经济建设取得哪些重大成就？ </vt:lpstr>
      <vt:lpstr>PowerPoint 演示文稿</vt:lpstr>
      <vt:lpstr>PowerPoint 演示文稿</vt:lpstr>
      <vt:lpstr>PowerPoint 演示文稿</vt:lpstr>
      <vt:lpstr>中国梦·我的梦 实现中华民族伟大复兴的中国梦，是民族的梦，也是每个中国人的梦。作为新时代的中学生，你能为中国梦的实现做出哪些努力？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4</cp:revision>
  <dcterms:created xsi:type="dcterms:W3CDTF">2018-04-27T03:13:00Z</dcterms:created>
  <dcterms:modified xsi:type="dcterms:W3CDTF">2019-11-01T00:23:07Z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