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embeddedFontLst>
    <p:embeddedFont>
      <p:font typeface="幼圆" panose="02010509060101010101" pitchFamily="49" charset="-122"/>
      <p:regular r:id="rId22"/>
    </p:embeddedFont>
    <p:embeddedFont>
      <p:font typeface="汉仪润圆简" panose="00020600040101010101" pitchFamily="18" charset="-122"/>
      <p:regular r:id="rId23"/>
    </p:embeddedFont>
    <p:embeddedFont>
      <p:font typeface="Hanyi Senty Tang 汉仪新蒂唐朝体" panose="02000500000000000000" pitchFamily="2" charset="-122"/>
      <p:regular r:id="rId24"/>
    </p:embeddedFont>
    <p:embeddedFont>
      <p:font typeface="黑体" panose="02010609060101010101" pitchFamily="49" charset="-122"/>
      <p:regular r:id="rId25"/>
    </p:embeddedFont>
    <p:embeddedFont>
      <p:font typeface="华文新魏" panose="02010800040101010101" pitchFamily="2" charset="-122"/>
      <p:regular r:id="rId26"/>
    </p:embeddedFont>
    <p:embeddedFont>
      <p:font typeface="方正风雅楷宋简体 ExtraBold" panose="02000900000000000000" pitchFamily="2" charset="-122"/>
      <p:bold r:id="rId27"/>
    </p:embeddedFont>
    <p:embeddedFont>
      <p:font typeface="Calibri" panose="020F0502020204030204" pitchFamily="34" charset="0"/>
      <p:regular r:id="rId28"/>
      <p:bold r:id="rId29"/>
      <p:italic r:id="rId30"/>
      <p:boldItalic r:id="rId31"/>
    </p:embeddedFont>
    <p:embeddedFont>
      <p:font typeface="新蒂黑板报底字" panose="03000600000000000000" pitchFamily="66" charset="-122"/>
      <p:regular r:id="rId32"/>
    </p:embeddedFont>
    <p:embeddedFont>
      <p:font typeface="Aa语文老师的字" panose="02010600010101010101" pitchFamily="2" charset="-122"/>
      <p:regular r:id="rId33"/>
    </p:embeddedFont>
    <p:embeddedFont>
      <p:font typeface="方正粗圆宋简体" panose="02000000000000000000" pitchFamily="2" charset="-122"/>
      <p:regular r:id="rId34"/>
    </p:embeddedFont>
    <p:embeddedFont>
      <p:font typeface="方正苏新诗柳楷简体" panose="02000000000000000000" pitchFamily="2" charset="-122"/>
      <p:regular r:id="rId35"/>
    </p:embeddedFont>
    <p:embeddedFont>
      <p:font typeface="方正粗黑宋简体" panose="02000000000000000000" pitchFamily="2" charset="-122"/>
      <p:regular r:id="rId36"/>
    </p:embeddedFont>
    <p:embeddedFont>
      <p:font typeface="汉仪闫锐敏行楷W" panose="00020600040101010101" pitchFamily="18" charset="-122"/>
      <p:regular r:id="rId3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5040320-2A34-45F1-BA88-DC07B34D1415}" type="datetimeFigureOut">
              <a:rPr lang="zh-CN" altLang="en-US" smtClean="0">
                <a:solidFill>
                  <a:prstClr val="black">
                    <a:tint val="75000"/>
                  </a:prstClr>
                </a:solidFill>
              </a:rPr>
              <a:pPr/>
              <a:t>2018/6/12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0247487-70AF-4DAE-82FF-12464A452EE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05333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040320-2A34-45F1-BA88-DC07B34D1415}" type="datetimeFigureOut">
              <a:rPr lang="zh-CN" altLang="en-US" smtClean="0">
                <a:solidFill>
                  <a:prstClr val="black">
                    <a:tint val="75000"/>
                  </a:prstClr>
                </a:solidFill>
              </a:rPr>
              <a:pPr/>
              <a:t>2018/6/12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0247487-70AF-4DAE-82FF-12464A452EE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42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040320-2A34-45F1-BA88-DC07B34D1415}" type="datetimeFigureOut">
              <a:rPr lang="zh-CN" altLang="en-US" smtClean="0">
                <a:solidFill>
                  <a:prstClr val="black">
                    <a:tint val="75000"/>
                  </a:prstClr>
                </a:solidFill>
              </a:rPr>
              <a:pPr/>
              <a:t>2018/6/12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0247487-70AF-4DAE-82FF-12464A452EE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12967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3" name="日期占位符 1027"/>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4" name="页脚占位符 1028"/>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1029"/>
          <p:cNvSpPr>
            <a:spLocks noGrp="1"/>
          </p:cNvSpPr>
          <p:nvPr>
            <p:ph type="sldNum" sz="quarter" idx="12"/>
          </p:nvPr>
        </p:nvSpPr>
        <p:spPr/>
        <p:txBody>
          <a:bodyPr/>
          <a:lstStyle>
            <a:lvl1pPr>
              <a:defRPr/>
            </a:lvl1pPr>
          </a:lstStyle>
          <a:p>
            <a:pPr>
              <a:defRPr/>
            </a:pPr>
            <a:fld id="{C71064A4-BB2E-4076-841F-DF2F5FED7CAD}"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64609836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040320-2A34-45F1-BA88-DC07B34D1415}" type="datetimeFigureOut">
              <a:rPr lang="zh-CN" altLang="en-US" smtClean="0">
                <a:solidFill>
                  <a:prstClr val="black">
                    <a:tint val="75000"/>
                  </a:prstClr>
                </a:solidFill>
              </a:rPr>
              <a:pPr/>
              <a:t>2018/6/12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0247487-70AF-4DAE-82FF-12464A452EE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7397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5040320-2A34-45F1-BA88-DC07B34D1415}" type="datetimeFigureOut">
              <a:rPr lang="zh-CN" altLang="en-US" smtClean="0">
                <a:solidFill>
                  <a:prstClr val="black">
                    <a:tint val="75000"/>
                  </a:prstClr>
                </a:solidFill>
              </a:rPr>
              <a:pPr/>
              <a:t>2018/6/12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0247487-70AF-4DAE-82FF-12464A452EE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305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5040320-2A34-45F1-BA88-DC07B34D1415}" type="datetimeFigureOut">
              <a:rPr lang="zh-CN" altLang="en-US" smtClean="0">
                <a:solidFill>
                  <a:prstClr val="black">
                    <a:tint val="75000"/>
                  </a:prstClr>
                </a:solidFill>
              </a:rPr>
              <a:pPr/>
              <a:t>2018/6/12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0247487-70AF-4DAE-82FF-12464A452EE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23672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5040320-2A34-45F1-BA88-DC07B34D1415}" type="datetimeFigureOut">
              <a:rPr lang="zh-CN" altLang="en-US" smtClean="0">
                <a:solidFill>
                  <a:prstClr val="black">
                    <a:tint val="75000"/>
                  </a:prstClr>
                </a:solidFill>
              </a:rPr>
              <a:pPr/>
              <a:t>2018/6/12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0247487-70AF-4DAE-82FF-12464A452EE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789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5040320-2A34-45F1-BA88-DC07B34D1415}" type="datetimeFigureOut">
              <a:rPr lang="zh-CN" altLang="en-US" smtClean="0">
                <a:solidFill>
                  <a:prstClr val="black">
                    <a:tint val="75000"/>
                  </a:prstClr>
                </a:solidFill>
              </a:rPr>
              <a:pPr/>
              <a:t>2018/6/12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0247487-70AF-4DAE-82FF-12464A452EE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8106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5040320-2A34-45F1-BA88-DC07B34D1415}" type="datetimeFigureOut">
              <a:rPr lang="zh-CN" altLang="en-US" smtClean="0">
                <a:solidFill>
                  <a:prstClr val="black">
                    <a:tint val="75000"/>
                  </a:prstClr>
                </a:solidFill>
              </a:rPr>
              <a:pPr/>
              <a:t>2018/6/12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0247487-70AF-4DAE-82FF-12464A452EE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25969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5040320-2A34-45F1-BA88-DC07B34D1415}" type="datetimeFigureOut">
              <a:rPr lang="zh-CN" altLang="en-US" smtClean="0">
                <a:solidFill>
                  <a:prstClr val="black">
                    <a:tint val="75000"/>
                  </a:prstClr>
                </a:solidFill>
              </a:rPr>
              <a:pPr/>
              <a:t>2018/6/12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0247487-70AF-4DAE-82FF-12464A452EE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2292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5040320-2A34-45F1-BA88-DC07B34D1415}" type="datetimeFigureOut">
              <a:rPr lang="zh-CN" altLang="en-US" smtClean="0">
                <a:solidFill>
                  <a:prstClr val="black">
                    <a:tint val="75000"/>
                  </a:prstClr>
                </a:solidFill>
              </a:rPr>
              <a:pPr/>
              <a:t>2018/6/12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0247487-70AF-4DAE-82FF-12464A452EE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52624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40320-2A34-45F1-BA88-DC07B34D1415}" type="datetimeFigureOut">
              <a:rPr lang="zh-CN" altLang="en-US" smtClean="0">
                <a:solidFill>
                  <a:prstClr val="black">
                    <a:tint val="75000"/>
                  </a:prstClr>
                </a:solidFill>
              </a:rPr>
              <a:pPr/>
              <a:t>2018/6/12</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247487-70AF-4DAE-82FF-12464A452EE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34013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10.png"/><Relationship Id="rId5" Type="http://schemas.openxmlformats.org/officeDocument/2006/relationships/tags" Target="../tags/tag13.xml"/><Relationship Id="rId10" Type="http://schemas.openxmlformats.org/officeDocument/2006/relationships/image" Target="../media/image9.png"/><Relationship Id="rId4" Type="http://schemas.openxmlformats.org/officeDocument/2006/relationships/tags" Target="../tags/tag12.xml"/><Relationship Id="rId9"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1065510"/>
            <a:ext cx="8784976" cy="923330"/>
          </a:xfrm>
          <a:prstGeom prst="rect">
            <a:avLst/>
          </a:prstGeom>
        </p:spPr>
        <p:txBody>
          <a:bodyPr wrap="square">
            <a:spAutoFit/>
          </a:bodyPr>
          <a:lstStyle/>
          <a:p>
            <a:pPr algn="ctr" fontAlgn="base">
              <a:spcBef>
                <a:spcPct val="50000"/>
              </a:spcBef>
              <a:spcAft>
                <a:spcPct val="0"/>
              </a:spcAft>
            </a:pPr>
            <a:r>
              <a:rPr lang="zh-CN" altLang="en-US" sz="5400" b="1" dirty="0">
                <a:solidFill>
                  <a:srgbClr val="D31709"/>
                </a:solidFill>
                <a:latin typeface="方正风雅楷宋简体 ExtraBold" panose="02000900000000000000" pitchFamily="2" charset="-122"/>
                <a:ea typeface="方正风雅楷宋简体 ExtraBold" panose="02000900000000000000" pitchFamily="2" charset="-122"/>
              </a:rPr>
              <a:t>中国</a:t>
            </a:r>
            <a:r>
              <a:rPr lang="zh-CN" altLang="en-US" sz="5400" b="1" dirty="0">
                <a:solidFill>
                  <a:srgbClr val="D31709"/>
                </a:solidFill>
                <a:latin typeface="方正风雅楷宋简体 ExtraBold" panose="02000900000000000000" pitchFamily="2" charset="-122"/>
                <a:ea typeface="方正风雅楷宋简体 ExtraBold" panose="02000900000000000000" pitchFamily="2" charset="-122"/>
              </a:rPr>
              <a:t>特色的</a:t>
            </a:r>
            <a:r>
              <a:rPr lang="zh-CN" altLang="en-US" sz="5400" b="1" dirty="0">
                <a:solidFill>
                  <a:srgbClr val="D31709"/>
                </a:solidFill>
                <a:latin typeface="方正风雅楷宋简体 ExtraBold" panose="02000900000000000000" pitchFamily="2" charset="-122"/>
                <a:ea typeface="方正风雅楷宋简体 ExtraBold" panose="02000900000000000000" pitchFamily="2" charset="-122"/>
              </a:rPr>
              <a:t>社会主义</a:t>
            </a:r>
            <a:r>
              <a:rPr lang="zh-CN" altLang="en-US" sz="5400" b="1" dirty="0">
                <a:solidFill>
                  <a:srgbClr val="D31709"/>
                </a:solidFill>
                <a:latin typeface="方正风雅楷宋简体 ExtraBold" panose="02000900000000000000" pitchFamily="2" charset="-122"/>
                <a:ea typeface="方正风雅楷宋简体 ExtraBold" panose="02000900000000000000" pitchFamily="2" charset="-122"/>
              </a:rPr>
              <a:t>道路</a:t>
            </a:r>
          </a:p>
        </p:txBody>
      </p:sp>
      <p:sp>
        <p:nvSpPr>
          <p:cNvPr id="3" name="Text Box 5"/>
          <p:cNvSpPr txBox="1">
            <a:spLocks noChangeArrowheads="1"/>
          </p:cNvSpPr>
          <p:nvPr/>
        </p:nvSpPr>
        <p:spPr bwMode="auto">
          <a:xfrm>
            <a:off x="133581" y="260648"/>
            <a:ext cx="844763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zh-CN" sz="3200" b="1" dirty="0">
                <a:solidFill>
                  <a:srgbClr val="000000"/>
                </a:solidFill>
                <a:latin typeface="方正风雅楷宋简体 ExtraBold" panose="02000900000000000000" pitchFamily="2" charset="-122"/>
                <a:ea typeface="方正风雅楷宋简体 ExtraBold" panose="02000900000000000000" pitchFamily="2" charset="-122"/>
              </a:rPr>
              <a:t>2017</a:t>
            </a:r>
            <a:r>
              <a:rPr lang="zh-CN" altLang="en-US" sz="3200" b="1" dirty="0">
                <a:solidFill>
                  <a:srgbClr val="000000"/>
                </a:solidFill>
                <a:latin typeface="方正风雅楷宋简体 ExtraBold" panose="02000900000000000000" pitchFamily="2" charset="-122"/>
                <a:ea typeface="方正风雅楷宋简体 ExtraBold" panose="02000900000000000000" pitchFamily="2" charset="-122"/>
              </a:rPr>
              <a:t>部编版</a:t>
            </a:r>
            <a:r>
              <a:rPr lang="en-US" altLang="zh-CN" sz="3200" b="1" dirty="0">
                <a:solidFill>
                  <a:srgbClr val="000000"/>
                </a:solidFill>
                <a:latin typeface="方正风雅楷宋简体 ExtraBold" panose="02000900000000000000" pitchFamily="2" charset="-122"/>
                <a:ea typeface="方正风雅楷宋简体 ExtraBold" panose="02000900000000000000" pitchFamily="2" charset="-122"/>
              </a:rPr>
              <a:t>《</a:t>
            </a:r>
            <a:r>
              <a:rPr lang="zh-CN" altLang="en-US" sz="3200" b="1" dirty="0">
                <a:solidFill>
                  <a:srgbClr val="000000"/>
                </a:solidFill>
                <a:latin typeface="方正风雅楷宋简体 ExtraBold" panose="02000900000000000000" pitchFamily="2" charset="-122"/>
                <a:ea typeface="方正风雅楷宋简体 ExtraBold" panose="02000900000000000000" pitchFamily="2" charset="-122"/>
              </a:rPr>
              <a:t>中国历史</a:t>
            </a:r>
            <a:r>
              <a:rPr lang="en-US" altLang="zh-CN" sz="3200" b="1" dirty="0">
                <a:solidFill>
                  <a:srgbClr val="000000"/>
                </a:solidFill>
                <a:latin typeface="方正风雅楷宋简体 ExtraBold" panose="02000900000000000000" pitchFamily="2" charset="-122"/>
                <a:ea typeface="方正风雅楷宋简体 ExtraBold" panose="02000900000000000000" pitchFamily="2" charset="-122"/>
              </a:rPr>
              <a:t>》</a:t>
            </a:r>
            <a:r>
              <a:rPr lang="zh-CN" altLang="en-US" sz="3200" b="1" dirty="0">
                <a:solidFill>
                  <a:srgbClr val="000000"/>
                </a:solidFill>
                <a:latin typeface="方正风雅楷宋简体 ExtraBold" panose="02000900000000000000" pitchFamily="2" charset="-122"/>
                <a:ea typeface="方正风雅楷宋简体 ExtraBold" panose="02000900000000000000" pitchFamily="2" charset="-122"/>
              </a:rPr>
              <a:t>八年级下册</a:t>
            </a:r>
            <a:r>
              <a:rPr lang="zh-CN" altLang="en-US" sz="3200" b="1" dirty="0">
                <a:solidFill>
                  <a:srgbClr val="000000"/>
                </a:solidFill>
                <a:latin typeface="方正风雅楷宋简体 ExtraBold" panose="02000900000000000000" pitchFamily="2" charset="-122"/>
                <a:ea typeface="方正风雅楷宋简体 ExtraBold" panose="02000900000000000000" pitchFamily="2" charset="-122"/>
              </a:rPr>
              <a:t>第三单元</a:t>
            </a:r>
            <a:endParaRPr lang="zh-CN" altLang="en-US" sz="3200" b="1" dirty="0">
              <a:solidFill>
                <a:srgbClr val="000000"/>
              </a:solidFill>
              <a:latin typeface="方正风雅楷宋简体 ExtraBold" panose="02000900000000000000" pitchFamily="2" charset="-122"/>
              <a:ea typeface="方正风雅楷宋简体 ExtraBold" panose="02000900000000000000" pitchFamily="2" charset="-122"/>
            </a:endParaRPr>
          </a:p>
        </p:txBody>
      </p:sp>
      <p:sp>
        <p:nvSpPr>
          <p:cNvPr id="4" name="矩形 3"/>
          <p:cNvSpPr/>
          <p:nvPr/>
        </p:nvSpPr>
        <p:spPr>
          <a:xfrm>
            <a:off x="3027546" y="2276872"/>
            <a:ext cx="2659702" cy="830997"/>
          </a:xfrm>
          <a:prstGeom prst="rect">
            <a:avLst/>
          </a:prstGeom>
        </p:spPr>
        <p:txBody>
          <a:bodyPr wrap="none">
            <a:spAutoFit/>
          </a:bodyPr>
          <a:lstStyle/>
          <a:p>
            <a:r>
              <a:rPr lang="zh-CN" altLang="en-US" sz="4800" b="1" dirty="0">
                <a:solidFill>
                  <a:srgbClr val="FF0000"/>
                </a:solidFill>
                <a:latin typeface="方正粗黑宋简体" panose="02000000000000000000" pitchFamily="2" charset="-122"/>
                <a:ea typeface="方正粗黑宋简体" panose="02000000000000000000" pitchFamily="2" charset="-122"/>
              </a:rPr>
              <a:t>复习课件</a:t>
            </a:r>
            <a:endParaRPr lang="zh-CN" altLang="en-US" dirty="0">
              <a:solidFill>
                <a:prstClr val="black"/>
              </a:solidFill>
            </a:endParaRPr>
          </a:p>
        </p:txBody>
      </p:sp>
    </p:spTree>
    <p:extLst>
      <p:ext uri="{BB962C8B-B14F-4D97-AF65-F5344CB8AC3E}">
        <p14:creationId xmlns:p14="http://schemas.microsoft.com/office/powerpoint/2010/main" val="1624252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971550" y="620713"/>
            <a:ext cx="7921625" cy="478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分析上面表格，回答问题：</a:t>
            </a:r>
          </a:p>
          <a:p>
            <a:pPr eaLnBrk="1" hangingPunct="1"/>
            <a:r>
              <a:rPr lang="en-US" altLang="zh-CN" sz="2800" b="1" dirty="0">
                <a:solidFill>
                  <a:prstClr val="black"/>
                </a:solidFill>
                <a:latin typeface="方正风雅楷宋简体 ExtraBold" panose="02000900000000000000" pitchFamily="2" charset="-122"/>
                <a:ea typeface="方正风雅楷宋简体 ExtraBold" panose="02000900000000000000" pitchFamily="2" charset="-122"/>
              </a:rPr>
              <a:t>1</a:t>
            </a:r>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、改变土地所有制的是： </a:t>
            </a:r>
          </a:p>
          <a:p>
            <a:pPr eaLnBrk="1" hangingPunct="1"/>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   </a:t>
            </a:r>
            <a:r>
              <a:rPr lang="zh-CN" altLang="en-US" sz="2800" b="1" u="sng" dirty="0">
                <a:solidFill>
                  <a:prstClr val="black"/>
                </a:solidFill>
                <a:latin typeface="方正风雅楷宋简体 ExtraBold" panose="02000900000000000000" pitchFamily="2" charset="-122"/>
                <a:ea typeface="方正风雅楷宋简体 ExtraBold" panose="02000900000000000000" pitchFamily="2" charset="-122"/>
              </a:rPr>
              <a:t>                 </a:t>
            </a:r>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和</a:t>
            </a:r>
            <a:r>
              <a:rPr lang="zh-CN" altLang="en-US" sz="2800" b="1" u="sng" dirty="0">
                <a:solidFill>
                  <a:prstClr val="black"/>
                </a:solidFill>
                <a:latin typeface="方正风雅楷宋简体 ExtraBold" panose="02000900000000000000" pitchFamily="2" charset="-122"/>
                <a:ea typeface="方正风雅楷宋简体 ExtraBold" panose="02000900000000000000" pitchFamily="2" charset="-122"/>
              </a:rPr>
              <a:t>                   </a:t>
            </a:r>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a:t>
            </a:r>
          </a:p>
          <a:p>
            <a:pPr eaLnBrk="1" hangingPunct="1"/>
            <a:r>
              <a:rPr lang="en-US" altLang="zh-CN" sz="2800" b="1" dirty="0">
                <a:solidFill>
                  <a:prstClr val="black"/>
                </a:solidFill>
                <a:latin typeface="方正风雅楷宋简体 ExtraBold" panose="02000900000000000000" pitchFamily="2" charset="-122"/>
                <a:ea typeface="方正风雅楷宋简体 ExtraBold" panose="02000900000000000000" pitchFamily="2" charset="-122"/>
              </a:rPr>
              <a:t>2</a:t>
            </a:r>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、分田地的是：  </a:t>
            </a:r>
          </a:p>
          <a:p>
            <a:pPr eaLnBrk="1" hangingPunct="1"/>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  </a:t>
            </a:r>
            <a:r>
              <a:rPr lang="zh-CN" altLang="en-US" sz="2800" b="1" u="sng" dirty="0">
                <a:solidFill>
                  <a:prstClr val="black"/>
                </a:solidFill>
                <a:latin typeface="方正风雅楷宋简体 ExtraBold" panose="02000900000000000000" pitchFamily="2" charset="-122"/>
                <a:ea typeface="方正风雅楷宋简体 ExtraBold" panose="02000900000000000000" pitchFamily="2" charset="-122"/>
              </a:rPr>
              <a:t>               </a:t>
            </a:r>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和</a:t>
            </a:r>
            <a:r>
              <a:rPr lang="zh-CN" altLang="en-US" sz="2800" b="1" u="sng" dirty="0">
                <a:solidFill>
                  <a:prstClr val="black"/>
                </a:solidFill>
                <a:latin typeface="方正风雅楷宋简体 ExtraBold" panose="02000900000000000000" pitchFamily="2" charset="-122"/>
                <a:ea typeface="方正风雅楷宋简体 ExtraBold" panose="02000900000000000000" pitchFamily="2" charset="-122"/>
              </a:rPr>
              <a:t>                      </a:t>
            </a:r>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a:t>
            </a:r>
          </a:p>
          <a:p>
            <a:pPr eaLnBrk="1" hangingPunct="1"/>
            <a:r>
              <a:rPr lang="en-US" altLang="zh-CN" sz="2800" b="1" dirty="0">
                <a:solidFill>
                  <a:prstClr val="black"/>
                </a:solidFill>
                <a:latin typeface="方正风雅楷宋简体 ExtraBold" panose="02000900000000000000" pitchFamily="2" charset="-122"/>
                <a:ea typeface="方正风雅楷宋简体 ExtraBold" panose="02000900000000000000" pitchFamily="2" charset="-122"/>
              </a:rPr>
              <a:t>3</a:t>
            </a:r>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、促进农业发展的措施：  </a:t>
            </a:r>
          </a:p>
          <a:p>
            <a:pPr eaLnBrk="1" hangingPunct="1"/>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有</a:t>
            </a:r>
            <a:r>
              <a:rPr lang="zh-CN" altLang="en-US" sz="2800" b="1" u="sng" dirty="0">
                <a:solidFill>
                  <a:prstClr val="black"/>
                </a:solidFill>
                <a:latin typeface="方正风雅楷宋简体 ExtraBold" panose="02000900000000000000" pitchFamily="2" charset="-122"/>
                <a:ea typeface="方正风雅楷宋简体 ExtraBold" panose="02000900000000000000" pitchFamily="2" charset="-122"/>
              </a:rPr>
              <a:t>         </a:t>
            </a:r>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a:t>
            </a:r>
            <a:r>
              <a:rPr lang="zh-CN" altLang="en-US" sz="2800" b="1" u="sng" dirty="0">
                <a:solidFill>
                  <a:prstClr val="black"/>
                </a:solidFill>
                <a:latin typeface="方正风雅楷宋简体 ExtraBold" panose="02000900000000000000" pitchFamily="2" charset="-122"/>
                <a:ea typeface="方正风雅楷宋简体 ExtraBold" panose="02000900000000000000" pitchFamily="2" charset="-122"/>
              </a:rPr>
              <a:t>          </a:t>
            </a:r>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a:t>
            </a:r>
            <a:r>
              <a:rPr lang="zh-CN" altLang="en-US" sz="2800" b="1" u="sng" dirty="0">
                <a:solidFill>
                  <a:prstClr val="black"/>
                </a:solidFill>
                <a:latin typeface="方正风雅楷宋简体 ExtraBold" panose="02000900000000000000" pitchFamily="2" charset="-122"/>
                <a:ea typeface="方正风雅楷宋简体 ExtraBold" panose="02000900000000000000" pitchFamily="2" charset="-122"/>
              </a:rPr>
              <a:t>                 </a:t>
            </a:r>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a:t>
            </a:r>
          </a:p>
          <a:p>
            <a:pPr eaLnBrk="1" hangingPunct="1"/>
            <a:r>
              <a:rPr lang="en-US" altLang="zh-CN" sz="2800" b="1" dirty="0">
                <a:solidFill>
                  <a:prstClr val="black"/>
                </a:solidFill>
                <a:latin typeface="方正风雅楷宋简体 ExtraBold" panose="02000900000000000000" pitchFamily="2" charset="-122"/>
                <a:ea typeface="方正风雅楷宋简体 ExtraBold" panose="02000900000000000000" pitchFamily="2" charset="-122"/>
              </a:rPr>
              <a:t>4</a:t>
            </a:r>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、从以上政策的变化中，我们获得了什么教训或</a:t>
            </a:r>
          </a:p>
          <a:p>
            <a:pPr eaLnBrk="1" hangingPunct="1"/>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   启示？</a:t>
            </a:r>
            <a:endParaRPr lang="en-US" altLang="zh-CN" sz="2800" b="1" dirty="0">
              <a:solidFill>
                <a:prstClr val="black"/>
              </a:solidFill>
              <a:latin typeface="方正风雅楷宋简体 ExtraBold" panose="02000900000000000000" pitchFamily="2" charset="-122"/>
              <a:ea typeface="方正风雅楷宋简体 ExtraBold" panose="02000900000000000000" pitchFamily="2" charset="-122"/>
            </a:endParaRPr>
          </a:p>
          <a:p>
            <a:pPr eaLnBrk="1" hangingPunct="1"/>
            <a:endPar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endParaRPr>
          </a:p>
          <a:p>
            <a:pPr eaLnBrk="1" hangingPunct="1"/>
            <a:endParaRPr lang="en-US" altLang="zh-CN" sz="2800" b="1" dirty="0">
              <a:solidFill>
                <a:prstClr val="black"/>
              </a:solidFill>
              <a:latin typeface="方正风雅楷宋简体 ExtraBold" panose="02000900000000000000" pitchFamily="2" charset="-122"/>
              <a:ea typeface="方正风雅楷宋简体 ExtraBold" panose="02000900000000000000" pitchFamily="2" charset="-122"/>
            </a:endParaRPr>
          </a:p>
        </p:txBody>
      </p:sp>
      <p:sp>
        <p:nvSpPr>
          <p:cNvPr id="93187" name="Text Box 3"/>
          <p:cNvSpPr txBox="1">
            <a:spLocks noChangeArrowheads="1"/>
          </p:cNvSpPr>
          <p:nvPr/>
        </p:nvSpPr>
        <p:spPr bwMode="auto">
          <a:xfrm>
            <a:off x="1187624" y="1409403"/>
            <a:ext cx="18097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3200" b="1" dirty="0">
                <a:solidFill>
                  <a:srgbClr val="FF0000"/>
                </a:solidFill>
                <a:latin typeface="方正风雅楷宋简体 ExtraBold" panose="02000900000000000000" pitchFamily="2" charset="-122"/>
                <a:ea typeface="方正风雅楷宋简体 ExtraBold" panose="02000900000000000000" pitchFamily="2" charset="-122"/>
              </a:rPr>
              <a:t>土地改革</a:t>
            </a:r>
          </a:p>
        </p:txBody>
      </p:sp>
      <p:sp>
        <p:nvSpPr>
          <p:cNvPr id="93188" name="Text Box 4"/>
          <p:cNvSpPr txBox="1">
            <a:spLocks noChangeArrowheads="1"/>
          </p:cNvSpPr>
          <p:nvPr/>
        </p:nvSpPr>
        <p:spPr bwMode="auto">
          <a:xfrm>
            <a:off x="3347864" y="1341438"/>
            <a:ext cx="2216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3200" b="1" dirty="0">
                <a:solidFill>
                  <a:srgbClr val="FF0000"/>
                </a:solidFill>
                <a:latin typeface="方正风雅楷宋简体 ExtraBold" panose="02000900000000000000" pitchFamily="2" charset="-122"/>
                <a:ea typeface="方正风雅楷宋简体 ExtraBold" panose="02000900000000000000" pitchFamily="2" charset="-122"/>
              </a:rPr>
              <a:t>农业合作化</a:t>
            </a:r>
          </a:p>
        </p:txBody>
      </p:sp>
      <p:sp>
        <p:nvSpPr>
          <p:cNvPr id="93189" name="Text Box 5"/>
          <p:cNvSpPr txBox="1">
            <a:spLocks noChangeArrowheads="1"/>
          </p:cNvSpPr>
          <p:nvPr/>
        </p:nvSpPr>
        <p:spPr bwMode="auto">
          <a:xfrm>
            <a:off x="971600" y="2273499"/>
            <a:ext cx="18097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3200" b="1" dirty="0">
                <a:solidFill>
                  <a:srgbClr val="FF0000"/>
                </a:solidFill>
                <a:latin typeface="方正风雅楷宋简体 ExtraBold" panose="02000900000000000000" pitchFamily="2" charset="-122"/>
                <a:ea typeface="方正风雅楷宋简体 ExtraBold" panose="02000900000000000000" pitchFamily="2" charset="-122"/>
              </a:rPr>
              <a:t>土地改革</a:t>
            </a:r>
          </a:p>
        </p:txBody>
      </p:sp>
      <p:sp>
        <p:nvSpPr>
          <p:cNvPr id="93190" name="Text Box 6"/>
          <p:cNvSpPr txBox="1">
            <a:spLocks noChangeArrowheads="1"/>
          </p:cNvSpPr>
          <p:nvPr/>
        </p:nvSpPr>
        <p:spPr bwMode="auto">
          <a:xfrm>
            <a:off x="3131840" y="2205038"/>
            <a:ext cx="38417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3200" b="1" dirty="0">
                <a:solidFill>
                  <a:srgbClr val="FF0000"/>
                </a:solidFill>
                <a:latin typeface="方正风雅楷宋简体 ExtraBold" panose="02000900000000000000" pitchFamily="2" charset="-122"/>
                <a:ea typeface="方正风雅楷宋简体 ExtraBold" panose="02000900000000000000" pitchFamily="2" charset="-122"/>
              </a:rPr>
              <a:t>家庭联产承包责任制</a:t>
            </a:r>
          </a:p>
        </p:txBody>
      </p:sp>
      <p:sp>
        <p:nvSpPr>
          <p:cNvPr id="93191" name="Text Box 7"/>
          <p:cNvSpPr txBox="1">
            <a:spLocks noChangeArrowheads="1"/>
          </p:cNvSpPr>
          <p:nvPr/>
        </p:nvSpPr>
        <p:spPr bwMode="auto">
          <a:xfrm>
            <a:off x="1331640" y="3141663"/>
            <a:ext cx="16065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a:solidFill>
                  <a:srgbClr val="FF0000"/>
                </a:solidFill>
                <a:latin typeface="方正风雅楷宋简体 ExtraBold" panose="02000900000000000000" pitchFamily="2" charset="-122"/>
                <a:ea typeface="方正风雅楷宋简体 ExtraBold" panose="02000900000000000000" pitchFamily="2" charset="-122"/>
              </a:rPr>
              <a:t>土地改革</a:t>
            </a:r>
          </a:p>
        </p:txBody>
      </p:sp>
      <p:sp>
        <p:nvSpPr>
          <p:cNvPr id="93192" name="Text Box 8"/>
          <p:cNvSpPr txBox="1">
            <a:spLocks noChangeArrowheads="1"/>
          </p:cNvSpPr>
          <p:nvPr/>
        </p:nvSpPr>
        <p:spPr bwMode="auto">
          <a:xfrm>
            <a:off x="3203303" y="3141663"/>
            <a:ext cx="1962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a:solidFill>
                  <a:srgbClr val="FF0000"/>
                </a:solidFill>
                <a:latin typeface="方正风雅楷宋简体 ExtraBold" panose="02000900000000000000" pitchFamily="2" charset="-122"/>
                <a:ea typeface="方正风雅楷宋简体 ExtraBold" panose="02000900000000000000" pitchFamily="2" charset="-122"/>
              </a:rPr>
              <a:t>农业合作化</a:t>
            </a:r>
          </a:p>
        </p:txBody>
      </p:sp>
      <p:sp>
        <p:nvSpPr>
          <p:cNvPr id="93193" name="Text Box 9"/>
          <p:cNvSpPr txBox="1">
            <a:spLocks noChangeArrowheads="1"/>
          </p:cNvSpPr>
          <p:nvPr/>
        </p:nvSpPr>
        <p:spPr bwMode="auto">
          <a:xfrm>
            <a:off x="5219428" y="3141663"/>
            <a:ext cx="33845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a:solidFill>
                  <a:srgbClr val="FF0000"/>
                </a:solidFill>
                <a:latin typeface="方正风雅楷宋简体 ExtraBold" panose="02000900000000000000" pitchFamily="2" charset="-122"/>
                <a:ea typeface="方正风雅楷宋简体 ExtraBold" panose="02000900000000000000" pitchFamily="2" charset="-122"/>
              </a:rPr>
              <a:t>家庭联产承包责任制</a:t>
            </a:r>
          </a:p>
        </p:txBody>
      </p:sp>
      <p:sp>
        <p:nvSpPr>
          <p:cNvPr id="93194" name="Text Box 10"/>
          <p:cNvSpPr txBox="1">
            <a:spLocks noChangeArrowheads="1"/>
          </p:cNvSpPr>
          <p:nvPr/>
        </p:nvSpPr>
        <p:spPr bwMode="auto">
          <a:xfrm>
            <a:off x="838200" y="4625999"/>
            <a:ext cx="7478713" cy="161131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3200" b="1">
                <a:solidFill>
                  <a:srgbClr val="0000FF"/>
                </a:solidFill>
                <a:latin typeface="方正风雅楷宋简体 ExtraBold" panose="02000900000000000000" pitchFamily="2" charset="-122"/>
                <a:ea typeface="方正风雅楷宋简体 ExtraBold" panose="02000900000000000000" pitchFamily="2" charset="-122"/>
              </a:rPr>
              <a:t>制定政策要从国情出发，实事求是。社会主义建设要遵循客观经济发展规律</a:t>
            </a:r>
            <a:r>
              <a:rPr lang="zh-CN" altLang="en-US" b="1">
                <a:solidFill>
                  <a:srgbClr val="0000FF"/>
                </a:solidFill>
                <a:latin typeface="方正风雅楷宋简体 ExtraBold" panose="02000900000000000000" pitchFamily="2" charset="-122"/>
                <a:ea typeface="方正风雅楷宋简体 ExtraBold" panose="02000900000000000000" pitchFamily="2" charset="-122"/>
              </a:rPr>
              <a:t>；</a:t>
            </a:r>
            <a:r>
              <a:rPr lang="zh-CN" altLang="en-US" sz="3200" b="1">
                <a:solidFill>
                  <a:srgbClr val="0000FF"/>
                </a:solidFill>
                <a:latin typeface="方正风雅楷宋简体 ExtraBold" panose="02000900000000000000" pitchFamily="2" charset="-122"/>
                <a:ea typeface="方正风雅楷宋简体 ExtraBold" panose="02000900000000000000" pitchFamily="2" charset="-122"/>
              </a:rPr>
              <a:t>制定政策以民为本，要调动农民的积极性。</a:t>
            </a:r>
          </a:p>
        </p:txBody>
      </p:sp>
      <p:sp>
        <p:nvSpPr>
          <p:cNvPr id="93195" name="AutoShape 11"/>
          <p:cNvSpPr>
            <a:spLocks noChangeArrowheads="1"/>
          </p:cNvSpPr>
          <p:nvPr/>
        </p:nvSpPr>
        <p:spPr bwMode="auto">
          <a:xfrm>
            <a:off x="381000" y="4114800"/>
            <a:ext cx="609600" cy="609600"/>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solidFill>
                <a:prstClr val="black"/>
              </a:solidFill>
              <a:latin typeface="方正风雅楷宋简体 ExtraBold" panose="02000900000000000000" pitchFamily="2" charset="-122"/>
              <a:ea typeface="方正风雅楷宋简体 ExtraBold" panose="02000900000000000000" pitchFamily="2" charset="-122"/>
            </a:endParaRPr>
          </a:p>
        </p:txBody>
      </p:sp>
    </p:spTree>
    <p:extLst>
      <p:ext uri="{BB962C8B-B14F-4D97-AF65-F5344CB8AC3E}">
        <p14:creationId xmlns:p14="http://schemas.microsoft.com/office/powerpoint/2010/main" val="39395318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3187"/>
                                        </p:tgtEl>
                                        <p:attrNameLst>
                                          <p:attrName>style.visibility</p:attrName>
                                        </p:attrNameLst>
                                      </p:cBhvr>
                                      <p:to>
                                        <p:strVal val="visible"/>
                                      </p:to>
                                    </p:set>
                                    <p:anim calcmode="lin" valueType="num">
                                      <p:cBhvr>
                                        <p:cTn id="7" dur="1000" fill="hold"/>
                                        <p:tgtEl>
                                          <p:spTgt spid="93187"/>
                                        </p:tgtEl>
                                        <p:attrNameLst>
                                          <p:attrName>ppt_x</p:attrName>
                                        </p:attrNameLst>
                                      </p:cBhvr>
                                      <p:tavLst>
                                        <p:tav tm="0">
                                          <p:val>
                                            <p:strVal val="#ppt_x-.2"/>
                                          </p:val>
                                        </p:tav>
                                        <p:tav tm="100000">
                                          <p:val>
                                            <p:strVal val="#ppt_x"/>
                                          </p:val>
                                        </p:tav>
                                      </p:tavLst>
                                    </p:anim>
                                    <p:anim calcmode="lin" valueType="num">
                                      <p:cBhvr>
                                        <p:cTn id="8" dur="1000" fill="hold"/>
                                        <p:tgtEl>
                                          <p:spTgt spid="93187"/>
                                        </p:tgtEl>
                                        <p:attrNameLst>
                                          <p:attrName>ppt_y</p:attrName>
                                        </p:attrNameLst>
                                      </p:cBhvr>
                                      <p:tavLst>
                                        <p:tav tm="0">
                                          <p:val>
                                            <p:strVal val="#ppt_y"/>
                                          </p:val>
                                        </p:tav>
                                        <p:tav tm="100000">
                                          <p:val>
                                            <p:strVal val="#ppt_y"/>
                                          </p:val>
                                        </p:tav>
                                      </p:tavLst>
                                    </p:anim>
                                    <p:animEffect transition="in" filter="wipe(right)" prLst="gradientSize: 0.1">
                                      <p:cBhvr>
                                        <p:cTn id="9" dur="1000"/>
                                        <p:tgtEl>
                                          <p:spTgt spid="9318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93188"/>
                                        </p:tgtEl>
                                        <p:attrNameLst>
                                          <p:attrName>style.visibility</p:attrName>
                                        </p:attrNameLst>
                                      </p:cBhvr>
                                      <p:to>
                                        <p:strVal val="visible"/>
                                      </p:to>
                                    </p:set>
                                    <p:anim calcmode="lin" valueType="num">
                                      <p:cBhvr>
                                        <p:cTn id="14" dur="1000" fill="hold"/>
                                        <p:tgtEl>
                                          <p:spTgt spid="93188"/>
                                        </p:tgtEl>
                                        <p:attrNameLst>
                                          <p:attrName>ppt_x</p:attrName>
                                        </p:attrNameLst>
                                      </p:cBhvr>
                                      <p:tavLst>
                                        <p:tav tm="0">
                                          <p:val>
                                            <p:strVal val="#ppt_x-.2"/>
                                          </p:val>
                                        </p:tav>
                                        <p:tav tm="100000">
                                          <p:val>
                                            <p:strVal val="#ppt_x"/>
                                          </p:val>
                                        </p:tav>
                                      </p:tavLst>
                                    </p:anim>
                                    <p:anim calcmode="lin" valueType="num">
                                      <p:cBhvr>
                                        <p:cTn id="15" dur="1000" fill="hold"/>
                                        <p:tgtEl>
                                          <p:spTgt spid="9318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318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93189"/>
                                        </p:tgtEl>
                                        <p:attrNameLst>
                                          <p:attrName>style.visibility</p:attrName>
                                        </p:attrNameLst>
                                      </p:cBhvr>
                                      <p:to>
                                        <p:strVal val="visible"/>
                                      </p:to>
                                    </p:set>
                                    <p:anim calcmode="lin" valueType="num">
                                      <p:cBhvr>
                                        <p:cTn id="21" dur="1000" fill="hold"/>
                                        <p:tgtEl>
                                          <p:spTgt spid="93189"/>
                                        </p:tgtEl>
                                        <p:attrNameLst>
                                          <p:attrName>ppt_x</p:attrName>
                                        </p:attrNameLst>
                                      </p:cBhvr>
                                      <p:tavLst>
                                        <p:tav tm="0">
                                          <p:val>
                                            <p:strVal val="#ppt_x-.2"/>
                                          </p:val>
                                        </p:tav>
                                        <p:tav tm="100000">
                                          <p:val>
                                            <p:strVal val="#ppt_x"/>
                                          </p:val>
                                        </p:tav>
                                      </p:tavLst>
                                    </p:anim>
                                    <p:anim calcmode="lin" valueType="num">
                                      <p:cBhvr>
                                        <p:cTn id="22" dur="1000" fill="hold"/>
                                        <p:tgtEl>
                                          <p:spTgt spid="93189"/>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318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93190"/>
                                        </p:tgtEl>
                                        <p:attrNameLst>
                                          <p:attrName>style.visibility</p:attrName>
                                        </p:attrNameLst>
                                      </p:cBhvr>
                                      <p:to>
                                        <p:strVal val="visible"/>
                                      </p:to>
                                    </p:set>
                                    <p:anim calcmode="lin" valueType="num">
                                      <p:cBhvr>
                                        <p:cTn id="28" dur="1000" fill="hold"/>
                                        <p:tgtEl>
                                          <p:spTgt spid="93190"/>
                                        </p:tgtEl>
                                        <p:attrNameLst>
                                          <p:attrName>ppt_x</p:attrName>
                                        </p:attrNameLst>
                                      </p:cBhvr>
                                      <p:tavLst>
                                        <p:tav tm="0">
                                          <p:val>
                                            <p:strVal val="#ppt_x-.2"/>
                                          </p:val>
                                        </p:tav>
                                        <p:tav tm="100000">
                                          <p:val>
                                            <p:strVal val="#ppt_x"/>
                                          </p:val>
                                        </p:tav>
                                      </p:tavLst>
                                    </p:anim>
                                    <p:anim calcmode="lin" valueType="num">
                                      <p:cBhvr>
                                        <p:cTn id="29" dur="1000" fill="hold"/>
                                        <p:tgtEl>
                                          <p:spTgt spid="9319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9319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93191"/>
                                        </p:tgtEl>
                                        <p:attrNameLst>
                                          <p:attrName>style.visibility</p:attrName>
                                        </p:attrNameLst>
                                      </p:cBhvr>
                                      <p:to>
                                        <p:strVal val="visible"/>
                                      </p:to>
                                    </p:set>
                                    <p:anim calcmode="lin" valueType="num">
                                      <p:cBhvr>
                                        <p:cTn id="35" dur="1000" fill="hold"/>
                                        <p:tgtEl>
                                          <p:spTgt spid="93191"/>
                                        </p:tgtEl>
                                        <p:attrNameLst>
                                          <p:attrName>ppt_x</p:attrName>
                                        </p:attrNameLst>
                                      </p:cBhvr>
                                      <p:tavLst>
                                        <p:tav tm="0">
                                          <p:val>
                                            <p:strVal val="#ppt_x-.2"/>
                                          </p:val>
                                        </p:tav>
                                        <p:tav tm="100000">
                                          <p:val>
                                            <p:strVal val="#ppt_x"/>
                                          </p:val>
                                        </p:tav>
                                      </p:tavLst>
                                    </p:anim>
                                    <p:anim calcmode="lin" valueType="num">
                                      <p:cBhvr>
                                        <p:cTn id="36" dur="1000" fill="hold"/>
                                        <p:tgtEl>
                                          <p:spTgt spid="93191"/>
                                        </p:tgtEl>
                                        <p:attrNameLst>
                                          <p:attrName>ppt_y</p:attrName>
                                        </p:attrNameLst>
                                      </p:cBhvr>
                                      <p:tavLst>
                                        <p:tav tm="0">
                                          <p:val>
                                            <p:strVal val="#ppt_y"/>
                                          </p:val>
                                        </p:tav>
                                        <p:tav tm="100000">
                                          <p:val>
                                            <p:strVal val="#ppt_y"/>
                                          </p:val>
                                        </p:tav>
                                      </p:tavLst>
                                    </p:anim>
                                    <p:animEffect transition="in" filter="wipe(right)" prLst="gradientSize: 0.1">
                                      <p:cBhvr>
                                        <p:cTn id="37" dur="1000"/>
                                        <p:tgtEl>
                                          <p:spTgt spid="9319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93192"/>
                                        </p:tgtEl>
                                        <p:attrNameLst>
                                          <p:attrName>style.visibility</p:attrName>
                                        </p:attrNameLst>
                                      </p:cBhvr>
                                      <p:to>
                                        <p:strVal val="visible"/>
                                      </p:to>
                                    </p:set>
                                    <p:anim calcmode="lin" valueType="num">
                                      <p:cBhvr>
                                        <p:cTn id="42" dur="1000" fill="hold"/>
                                        <p:tgtEl>
                                          <p:spTgt spid="93192"/>
                                        </p:tgtEl>
                                        <p:attrNameLst>
                                          <p:attrName>ppt_x</p:attrName>
                                        </p:attrNameLst>
                                      </p:cBhvr>
                                      <p:tavLst>
                                        <p:tav tm="0">
                                          <p:val>
                                            <p:strVal val="#ppt_x-.2"/>
                                          </p:val>
                                        </p:tav>
                                        <p:tav tm="100000">
                                          <p:val>
                                            <p:strVal val="#ppt_x"/>
                                          </p:val>
                                        </p:tav>
                                      </p:tavLst>
                                    </p:anim>
                                    <p:anim calcmode="lin" valueType="num">
                                      <p:cBhvr>
                                        <p:cTn id="43" dur="1000" fill="hold"/>
                                        <p:tgtEl>
                                          <p:spTgt spid="93192"/>
                                        </p:tgtEl>
                                        <p:attrNameLst>
                                          <p:attrName>ppt_y</p:attrName>
                                        </p:attrNameLst>
                                      </p:cBhvr>
                                      <p:tavLst>
                                        <p:tav tm="0">
                                          <p:val>
                                            <p:strVal val="#ppt_y"/>
                                          </p:val>
                                        </p:tav>
                                        <p:tav tm="100000">
                                          <p:val>
                                            <p:strVal val="#ppt_y"/>
                                          </p:val>
                                        </p:tav>
                                      </p:tavLst>
                                    </p:anim>
                                    <p:animEffect transition="in" filter="wipe(right)" prLst="gradientSize: 0.1">
                                      <p:cBhvr>
                                        <p:cTn id="44" dur="1000"/>
                                        <p:tgtEl>
                                          <p:spTgt spid="9319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93193"/>
                                        </p:tgtEl>
                                        <p:attrNameLst>
                                          <p:attrName>style.visibility</p:attrName>
                                        </p:attrNameLst>
                                      </p:cBhvr>
                                      <p:to>
                                        <p:strVal val="visible"/>
                                      </p:to>
                                    </p:set>
                                    <p:anim calcmode="lin" valueType="num">
                                      <p:cBhvr>
                                        <p:cTn id="49" dur="1000" fill="hold"/>
                                        <p:tgtEl>
                                          <p:spTgt spid="93193"/>
                                        </p:tgtEl>
                                        <p:attrNameLst>
                                          <p:attrName>ppt_x</p:attrName>
                                        </p:attrNameLst>
                                      </p:cBhvr>
                                      <p:tavLst>
                                        <p:tav tm="0">
                                          <p:val>
                                            <p:strVal val="#ppt_x-.2"/>
                                          </p:val>
                                        </p:tav>
                                        <p:tav tm="100000">
                                          <p:val>
                                            <p:strVal val="#ppt_x"/>
                                          </p:val>
                                        </p:tav>
                                      </p:tavLst>
                                    </p:anim>
                                    <p:anim calcmode="lin" valueType="num">
                                      <p:cBhvr>
                                        <p:cTn id="50" dur="1000" fill="hold"/>
                                        <p:tgtEl>
                                          <p:spTgt spid="93193"/>
                                        </p:tgtEl>
                                        <p:attrNameLst>
                                          <p:attrName>ppt_y</p:attrName>
                                        </p:attrNameLst>
                                      </p:cBhvr>
                                      <p:tavLst>
                                        <p:tav tm="0">
                                          <p:val>
                                            <p:strVal val="#ppt_y"/>
                                          </p:val>
                                        </p:tav>
                                        <p:tav tm="100000">
                                          <p:val>
                                            <p:strVal val="#ppt_y"/>
                                          </p:val>
                                        </p:tav>
                                      </p:tavLst>
                                    </p:anim>
                                    <p:animEffect transition="in" filter="wipe(right)" prLst="gradientSize: 0.1">
                                      <p:cBhvr>
                                        <p:cTn id="51" dur="1000"/>
                                        <p:tgtEl>
                                          <p:spTgt spid="9319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93194"/>
                                        </p:tgtEl>
                                        <p:attrNameLst>
                                          <p:attrName>style.visibility</p:attrName>
                                        </p:attrNameLst>
                                      </p:cBhvr>
                                      <p:to>
                                        <p:strVal val="visible"/>
                                      </p:to>
                                    </p:set>
                                    <p:animEffect transition="in" filter="wipe(down)">
                                      <p:cBhvr>
                                        <p:cTn id="56" dur="500"/>
                                        <p:tgtEl>
                                          <p:spTgt spid="93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autoUpdateAnimBg="0"/>
      <p:bldP spid="93188" grpId="0" autoUpdateAnimBg="0"/>
      <p:bldP spid="93189" grpId="0" autoUpdateAnimBg="0"/>
      <p:bldP spid="93190" grpId="0" autoUpdateAnimBg="0"/>
      <p:bldP spid="93191" grpId="0" autoUpdateAnimBg="0"/>
      <p:bldP spid="93192" grpId="0" autoUpdateAnimBg="0"/>
      <p:bldP spid="93193" grpId="0" autoUpdateAnimBg="0"/>
      <p:bldP spid="93194"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文本框 9225"/>
          <p:cNvSpPr txBox="1">
            <a:spLocks noChangeArrowheads="1"/>
          </p:cNvSpPr>
          <p:nvPr/>
        </p:nvSpPr>
        <p:spPr bwMode="auto">
          <a:xfrm>
            <a:off x="7187293" y="147638"/>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50000"/>
              </a:spcBef>
              <a:buFont typeface="Arial" pitchFamily="34" charset="0"/>
              <a:buNone/>
            </a:pPr>
            <a:r>
              <a:rPr lang="zh-CN" altLang="en-US" sz="2400" b="1" dirty="0">
                <a:solidFill>
                  <a:srgbClr val="CC3300"/>
                </a:solidFill>
                <a:latin typeface="汉仪闫锐敏行楷W" pitchFamily="18" charset="-122"/>
                <a:ea typeface="汉仪闫锐敏行楷W" pitchFamily="18" charset="-122"/>
              </a:rPr>
              <a:t>整体感知</a:t>
            </a:r>
          </a:p>
        </p:txBody>
      </p:sp>
      <p:sp>
        <p:nvSpPr>
          <p:cNvPr id="43011" name="Rectangle 7"/>
          <p:cNvSpPr>
            <a:spLocks/>
          </p:cNvSpPr>
          <p:nvPr/>
        </p:nvSpPr>
        <p:spPr bwMode="auto">
          <a:xfrm>
            <a:off x="0" y="2640013"/>
            <a:ext cx="773113" cy="206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algn="ctr" eaLnBrk="1">
              <a:spcBef>
                <a:spcPts val="1400"/>
              </a:spcBef>
              <a:buFontTx/>
              <a:buNone/>
            </a:pPr>
            <a:r>
              <a:rPr lang="zh-CN" altLang="en-US">
                <a:solidFill>
                  <a:srgbClr val="C00000"/>
                </a:solidFill>
                <a:latin typeface="方正粗圆宋简体" pitchFamily="2" charset="-122"/>
                <a:ea typeface="方正粗圆宋简体" pitchFamily="2" charset="-122"/>
                <a:sym typeface="黑体" pitchFamily="49" charset="-122"/>
              </a:rPr>
              <a:t>城市改革</a:t>
            </a:r>
            <a:endParaRPr lang="zh-CN" altLang="zh-CN">
              <a:solidFill>
                <a:srgbClr val="C00000"/>
              </a:solidFill>
              <a:latin typeface="方正粗圆宋简体" pitchFamily="2" charset="-122"/>
              <a:ea typeface="方正粗圆宋简体" pitchFamily="2" charset="-122"/>
              <a:sym typeface="黑体" pitchFamily="49" charset="-122"/>
            </a:endParaRPr>
          </a:p>
        </p:txBody>
      </p:sp>
      <p:sp>
        <p:nvSpPr>
          <p:cNvPr id="43012" name="Rectangle 10"/>
          <p:cNvSpPr>
            <a:spLocks/>
          </p:cNvSpPr>
          <p:nvPr/>
        </p:nvSpPr>
        <p:spPr bwMode="auto">
          <a:xfrm>
            <a:off x="915988" y="973138"/>
            <a:ext cx="1779587"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a:spcBef>
                <a:spcPts val="1400"/>
              </a:spcBef>
              <a:buFontTx/>
              <a:buNone/>
            </a:pPr>
            <a:r>
              <a:rPr lang="zh-CN" altLang="en-US" sz="2400" dirty="0" smtClean="0">
                <a:solidFill>
                  <a:srgbClr val="C00000"/>
                </a:solidFill>
                <a:latin typeface="方正粗圆宋简体" pitchFamily="2" charset="-122"/>
                <a:ea typeface="方正粗圆宋简体" pitchFamily="2" charset="-122"/>
                <a:sym typeface="黑体" pitchFamily="49" charset="-122"/>
              </a:rPr>
              <a:t>背景</a:t>
            </a:r>
            <a:r>
              <a:rPr lang="zh-CN" altLang="zh-CN" sz="2400" dirty="0" smtClean="0">
                <a:solidFill>
                  <a:srgbClr val="C00000"/>
                </a:solidFill>
                <a:latin typeface="方正粗圆宋简体" pitchFamily="2" charset="-122"/>
                <a:ea typeface="方正粗圆宋简体" pitchFamily="2" charset="-122"/>
                <a:sym typeface="黑体" pitchFamily="49" charset="-122"/>
              </a:rPr>
              <a:t>：</a:t>
            </a:r>
            <a:endParaRPr lang="zh-CN" altLang="zh-CN" sz="2400" dirty="0">
              <a:solidFill>
                <a:srgbClr val="C00000"/>
              </a:solidFill>
              <a:latin typeface="方正粗圆宋简体" pitchFamily="2" charset="-122"/>
              <a:ea typeface="方正粗圆宋简体" pitchFamily="2" charset="-122"/>
              <a:sym typeface="黑体" pitchFamily="49" charset="-122"/>
            </a:endParaRPr>
          </a:p>
        </p:txBody>
      </p:sp>
      <p:sp>
        <p:nvSpPr>
          <p:cNvPr id="43014" name="Rectangle 13"/>
          <p:cNvSpPr>
            <a:spLocks/>
          </p:cNvSpPr>
          <p:nvPr/>
        </p:nvSpPr>
        <p:spPr bwMode="auto">
          <a:xfrm>
            <a:off x="845443" y="4983261"/>
            <a:ext cx="10160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a:spcBef>
                <a:spcPts val="1400"/>
              </a:spcBef>
              <a:buFontTx/>
              <a:buNone/>
            </a:pPr>
            <a:r>
              <a:rPr lang="zh-CN" altLang="en-US" sz="2400" dirty="0">
                <a:solidFill>
                  <a:srgbClr val="C00000"/>
                </a:solidFill>
                <a:latin typeface="方正粗圆宋简体" pitchFamily="2" charset="-122"/>
                <a:ea typeface="方正粗圆宋简体" pitchFamily="2" charset="-122"/>
                <a:sym typeface="黑体" pitchFamily="49" charset="-122"/>
              </a:rPr>
              <a:t>深化</a:t>
            </a:r>
            <a:r>
              <a:rPr lang="zh-CN" altLang="zh-CN" sz="2400" dirty="0">
                <a:solidFill>
                  <a:srgbClr val="C00000"/>
                </a:solidFill>
                <a:latin typeface="方正粗圆宋简体" pitchFamily="2" charset="-122"/>
                <a:ea typeface="方正粗圆宋简体" pitchFamily="2" charset="-122"/>
                <a:sym typeface="黑体" pitchFamily="49" charset="-122"/>
              </a:rPr>
              <a:t>：</a:t>
            </a:r>
          </a:p>
        </p:txBody>
      </p:sp>
      <p:sp>
        <p:nvSpPr>
          <p:cNvPr id="43015" name="Rectangle 17"/>
          <p:cNvSpPr>
            <a:spLocks/>
          </p:cNvSpPr>
          <p:nvPr/>
        </p:nvSpPr>
        <p:spPr bwMode="auto">
          <a:xfrm>
            <a:off x="869949" y="3079105"/>
            <a:ext cx="1016000"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a:spcBef>
                <a:spcPts val="1400"/>
              </a:spcBef>
              <a:buFontTx/>
              <a:buNone/>
            </a:pPr>
            <a:r>
              <a:rPr lang="zh-CN" altLang="zh-CN" sz="2400" dirty="0">
                <a:solidFill>
                  <a:srgbClr val="C00000"/>
                </a:solidFill>
                <a:latin typeface="方正粗圆宋简体" pitchFamily="2" charset="-122"/>
                <a:ea typeface="方正粗圆宋简体" pitchFamily="2" charset="-122"/>
                <a:sym typeface="黑体" pitchFamily="49" charset="-122"/>
              </a:rPr>
              <a:t>措施：</a:t>
            </a:r>
          </a:p>
        </p:txBody>
      </p:sp>
      <p:sp>
        <p:nvSpPr>
          <p:cNvPr id="43016" name="AutoShape 8"/>
          <p:cNvSpPr>
            <a:spLocks/>
          </p:cNvSpPr>
          <p:nvPr/>
        </p:nvSpPr>
        <p:spPr bwMode="auto">
          <a:xfrm>
            <a:off x="457200" y="1041400"/>
            <a:ext cx="577850" cy="52165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15635" y="0"/>
                  <a:pt x="10800" y="901"/>
                  <a:pt x="10800" y="2013"/>
                </a:cubicBezTo>
                <a:lnTo>
                  <a:pt x="10800" y="8787"/>
                </a:lnTo>
                <a:cubicBezTo>
                  <a:pt x="10800" y="9899"/>
                  <a:pt x="5965" y="10800"/>
                  <a:pt x="0" y="10800"/>
                </a:cubicBezTo>
                <a:cubicBezTo>
                  <a:pt x="5965" y="10800"/>
                  <a:pt x="10800" y="11701"/>
                  <a:pt x="10800" y="12813"/>
                </a:cubicBezTo>
                <a:lnTo>
                  <a:pt x="10800" y="19587"/>
                </a:lnTo>
                <a:cubicBezTo>
                  <a:pt x="10800" y="20699"/>
                  <a:pt x="15635" y="21600"/>
                  <a:pt x="21600" y="2160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zh-CN" altLang="en-US">
              <a:solidFill>
                <a:prstClr val="black"/>
              </a:solidFill>
            </a:endParaRPr>
          </a:p>
        </p:txBody>
      </p:sp>
      <p:sp>
        <p:nvSpPr>
          <p:cNvPr id="43017" name="Rectangle 17"/>
          <p:cNvSpPr>
            <a:spLocks/>
          </p:cNvSpPr>
          <p:nvPr/>
        </p:nvSpPr>
        <p:spPr bwMode="auto">
          <a:xfrm>
            <a:off x="977900" y="1503363"/>
            <a:ext cx="10160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a:spcBef>
                <a:spcPts val="1400"/>
              </a:spcBef>
              <a:buFontTx/>
              <a:buNone/>
            </a:pPr>
            <a:r>
              <a:rPr lang="zh-CN" altLang="en-US" sz="2400" dirty="0" smtClean="0">
                <a:solidFill>
                  <a:srgbClr val="C00000"/>
                </a:solidFill>
                <a:latin typeface="方正粗圆宋简体" pitchFamily="2" charset="-122"/>
                <a:ea typeface="方正粗圆宋简体" pitchFamily="2" charset="-122"/>
                <a:sym typeface="黑体" pitchFamily="49" charset="-122"/>
              </a:rPr>
              <a:t>展开</a:t>
            </a:r>
            <a:r>
              <a:rPr lang="zh-CN" altLang="zh-CN" sz="2400" dirty="0" smtClean="0">
                <a:solidFill>
                  <a:srgbClr val="C00000"/>
                </a:solidFill>
                <a:latin typeface="方正粗圆宋简体" pitchFamily="2" charset="-122"/>
                <a:ea typeface="方正粗圆宋简体" pitchFamily="2" charset="-122"/>
                <a:sym typeface="黑体" pitchFamily="49" charset="-122"/>
              </a:rPr>
              <a:t>：</a:t>
            </a:r>
            <a:endParaRPr lang="zh-CN" altLang="zh-CN" sz="2400" dirty="0">
              <a:solidFill>
                <a:srgbClr val="C00000"/>
              </a:solidFill>
              <a:latin typeface="方正粗圆宋简体" pitchFamily="2" charset="-122"/>
              <a:ea typeface="方正粗圆宋简体" pitchFamily="2" charset="-122"/>
              <a:sym typeface="黑体" pitchFamily="49" charset="-122"/>
            </a:endParaRPr>
          </a:p>
        </p:txBody>
      </p:sp>
      <p:sp>
        <p:nvSpPr>
          <p:cNvPr id="43018" name="Rectangle 7"/>
          <p:cNvSpPr>
            <a:spLocks noChangeArrowheads="1"/>
          </p:cNvSpPr>
          <p:nvPr/>
        </p:nvSpPr>
        <p:spPr bwMode="auto">
          <a:xfrm>
            <a:off x="71985" y="44624"/>
            <a:ext cx="4152099" cy="609398"/>
          </a:xfrm>
          <a:prstGeom prst="rect">
            <a:avLst/>
          </a:prstGeom>
          <a:noFill/>
          <a:ln w="9525">
            <a:noFill/>
          </a:ln>
        </p:spPr>
        <p:txBody>
          <a:bodyPr wrap="none">
            <a:spAutoFit/>
            <a:scene3d>
              <a:camera prst="orthographicFront"/>
              <a:lightRig rig="threePt" dir="t"/>
            </a:scene3d>
          </a:bodyPr>
          <a:lstStyle/>
          <a:p>
            <a:pPr>
              <a:lnSpc>
                <a:spcPct val="120000"/>
              </a:lnSpc>
            </a:pPr>
            <a:r>
              <a:rPr lang="zh-CN" altLang="en-US" sz="2800" b="1" dirty="0">
                <a:solidFill>
                  <a:prstClr val="black"/>
                </a:solidFill>
                <a:latin typeface="方正粗黑宋简体" panose="02000000000000000000" pitchFamily="2" charset="-122"/>
                <a:ea typeface="方正粗黑宋简体" panose="02000000000000000000" pitchFamily="2" charset="-122"/>
              </a:rPr>
              <a:t>三、</a:t>
            </a:r>
            <a:r>
              <a:rPr lang="zh-CN" altLang="en-US" sz="2800" b="1" dirty="0">
                <a:solidFill>
                  <a:prstClr val="black"/>
                </a:solidFill>
                <a:latin typeface="方正粗黑宋简体" panose="02000000000000000000" pitchFamily="2" charset="-122"/>
                <a:ea typeface="方正粗黑宋简体" panose="02000000000000000000" pitchFamily="2" charset="-122"/>
              </a:rPr>
              <a:t>城市经济体制改革：</a:t>
            </a:r>
            <a:endParaRPr lang="en-US" altLang="zh-CN" sz="2800" b="1" dirty="0">
              <a:solidFill>
                <a:prstClr val="black"/>
              </a:solidFill>
              <a:latin typeface="方正粗黑宋简体" panose="02000000000000000000" pitchFamily="2" charset="-122"/>
              <a:ea typeface="方正粗黑宋简体" panose="02000000000000000000" pitchFamily="2" charset="-122"/>
            </a:endParaRPr>
          </a:p>
        </p:txBody>
      </p:sp>
      <p:sp>
        <p:nvSpPr>
          <p:cNvPr id="27" name="文本框 23555"/>
          <p:cNvSpPr txBox="1">
            <a:spLocks noChangeArrowheads="1"/>
          </p:cNvSpPr>
          <p:nvPr/>
        </p:nvSpPr>
        <p:spPr bwMode="auto">
          <a:xfrm>
            <a:off x="1998663" y="2224514"/>
            <a:ext cx="1143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50000"/>
              </a:spcBef>
              <a:buFont typeface="Arial" pitchFamily="34" charset="0"/>
              <a:buNone/>
            </a:pPr>
            <a:r>
              <a:rPr lang="zh-CN" altLang="en-US" sz="2400" b="1" dirty="0">
                <a:solidFill>
                  <a:srgbClr val="0000CC"/>
                </a:solidFill>
                <a:latin typeface="汉仪润圆简" pitchFamily="18" charset="-122"/>
                <a:ea typeface="汉仪润圆简" pitchFamily="18" charset="-122"/>
              </a:rPr>
              <a:t>单一公有制</a:t>
            </a:r>
          </a:p>
        </p:txBody>
      </p:sp>
      <p:sp>
        <p:nvSpPr>
          <p:cNvPr id="28" name="文本框 23556"/>
          <p:cNvSpPr txBox="1">
            <a:spLocks noChangeArrowheads="1"/>
          </p:cNvSpPr>
          <p:nvPr/>
        </p:nvSpPr>
        <p:spPr bwMode="auto">
          <a:xfrm>
            <a:off x="1979712" y="306896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50000"/>
              </a:spcBef>
              <a:buFont typeface="Arial" pitchFamily="34" charset="0"/>
              <a:buNone/>
            </a:pPr>
            <a:r>
              <a:rPr lang="zh-CN" altLang="en-US" sz="2400" b="1" dirty="0">
                <a:solidFill>
                  <a:srgbClr val="0000CC"/>
                </a:solidFill>
                <a:latin typeface="汉仪润圆简" pitchFamily="18" charset="-122"/>
                <a:ea typeface="汉仪润圆简" pitchFamily="18" charset="-122"/>
              </a:rPr>
              <a:t>政企不分</a:t>
            </a:r>
          </a:p>
        </p:txBody>
      </p:sp>
      <p:sp>
        <p:nvSpPr>
          <p:cNvPr id="30" name="文本框 23557"/>
          <p:cNvSpPr txBox="1">
            <a:spLocks noChangeArrowheads="1"/>
          </p:cNvSpPr>
          <p:nvPr/>
        </p:nvSpPr>
        <p:spPr bwMode="auto">
          <a:xfrm>
            <a:off x="1979712" y="3645024"/>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50000"/>
              </a:spcBef>
              <a:buFont typeface="Arial" pitchFamily="34" charset="0"/>
              <a:buNone/>
            </a:pPr>
            <a:r>
              <a:rPr lang="zh-CN" altLang="en-US" sz="2400" b="1" dirty="0">
                <a:solidFill>
                  <a:srgbClr val="0000CC"/>
                </a:solidFill>
                <a:latin typeface="汉仪润圆简" pitchFamily="18" charset="-122"/>
                <a:ea typeface="汉仪润圆简" pitchFamily="18" charset="-122"/>
              </a:rPr>
              <a:t>平均分配</a:t>
            </a:r>
          </a:p>
        </p:txBody>
      </p:sp>
      <p:sp>
        <p:nvSpPr>
          <p:cNvPr id="43025" name="左大括号 23559"/>
          <p:cNvSpPr>
            <a:spLocks/>
          </p:cNvSpPr>
          <p:nvPr/>
        </p:nvSpPr>
        <p:spPr bwMode="auto">
          <a:xfrm>
            <a:off x="1756842" y="2587005"/>
            <a:ext cx="381000" cy="1446162"/>
          </a:xfrm>
          <a:prstGeom prst="leftBrace">
            <a:avLst>
              <a:gd name="adj1" fmla="val 5663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endParaRPr lang="zh-CN" altLang="en-US" sz="1800">
              <a:solidFill>
                <a:prstClr val="black"/>
              </a:solidFill>
            </a:endParaRPr>
          </a:p>
        </p:txBody>
      </p:sp>
      <p:sp>
        <p:nvSpPr>
          <p:cNvPr id="37" name="文本框 23560"/>
          <p:cNvSpPr txBox="1">
            <a:spLocks noChangeArrowheads="1"/>
          </p:cNvSpPr>
          <p:nvPr/>
        </p:nvSpPr>
        <p:spPr bwMode="auto">
          <a:xfrm>
            <a:off x="3777478" y="2452581"/>
            <a:ext cx="5379909" cy="430887"/>
          </a:xfrm>
          <a:prstGeom prst="rect">
            <a:avLst/>
          </a:prstGeom>
          <a:noFill/>
          <a:ln w="9525">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50000"/>
              </a:spcBef>
              <a:buFont typeface="Arial" pitchFamily="34" charset="0"/>
              <a:buNone/>
            </a:pPr>
            <a:r>
              <a:rPr lang="en-US" altLang="zh-CN" sz="2200" b="1" dirty="0" err="1">
                <a:solidFill>
                  <a:srgbClr val="CC3300"/>
                </a:solidFill>
                <a:latin typeface="汉仪润圆简" pitchFamily="18" charset="-122"/>
                <a:ea typeface="汉仪润圆简" pitchFamily="18" charset="-122"/>
              </a:rPr>
              <a:t>以公有制为主体，多种所有制共同发展</a:t>
            </a:r>
            <a:endParaRPr lang="zh-CN" altLang="en-US" sz="2200" b="1" dirty="0">
              <a:solidFill>
                <a:srgbClr val="CC3300"/>
              </a:solidFill>
              <a:latin typeface="汉仪润圆简" pitchFamily="18" charset="-122"/>
              <a:ea typeface="汉仪润圆简" pitchFamily="18" charset="-122"/>
            </a:endParaRPr>
          </a:p>
        </p:txBody>
      </p:sp>
      <p:sp>
        <p:nvSpPr>
          <p:cNvPr id="38" name="文本框 23561"/>
          <p:cNvSpPr txBox="1">
            <a:spLocks noChangeArrowheads="1"/>
          </p:cNvSpPr>
          <p:nvPr/>
        </p:nvSpPr>
        <p:spPr bwMode="auto">
          <a:xfrm>
            <a:off x="4105671" y="3068960"/>
            <a:ext cx="5038327" cy="430887"/>
          </a:xfrm>
          <a:prstGeom prst="rect">
            <a:avLst/>
          </a:prstGeom>
          <a:noFill/>
          <a:ln w="9525">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50000"/>
              </a:spcBef>
              <a:buFont typeface="Arial" pitchFamily="34" charset="0"/>
              <a:buNone/>
            </a:pPr>
            <a:r>
              <a:rPr lang="zh-CN" altLang="en-US" sz="2200" b="1" dirty="0">
                <a:solidFill>
                  <a:srgbClr val="CC3300"/>
                </a:solidFill>
                <a:latin typeface="汉仪润圆简" pitchFamily="18" charset="-122"/>
                <a:ea typeface="汉仪润圆简" pitchFamily="18" charset="-122"/>
              </a:rPr>
              <a:t>扩大企业经营自主权，实行经营责任制</a:t>
            </a:r>
          </a:p>
        </p:txBody>
      </p:sp>
      <p:sp>
        <p:nvSpPr>
          <p:cNvPr id="46" name="文本框 23562"/>
          <p:cNvSpPr txBox="1">
            <a:spLocks noChangeArrowheads="1"/>
          </p:cNvSpPr>
          <p:nvPr/>
        </p:nvSpPr>
        <p:spPr bwMode="auto">
          <a:xfrm>
            <a:off x="4105672" y="3645024"/>
            <a:ext cx="5038328" cy="430887"/>
          </a:xfrm>
          <a:prstGeom prst="rect">
            <a:avLst/>
          </a:prstGeom>
          <a:noFill/>
          <a:ln w="9525">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50000"/>
              </a:spcBef>
              <a:buFont typeface="Arial" pitchFamily="34" charset="0"/>
              <a:buNone/>
            </a:pPr>
            <a:r>
              <a:rPr lang="en-US" altLang="zh-CN" sz="2200" b="1" dirty="0">
                <a:solidFill>
                  <a:srgbClr val="CC3300"/>
                </a:solidFill>
                <a:latin typeface="汉仪润圆简" pitchFamily="18" charset="-122"/>
                <a:ea typeface="汉仪润圆简" pitchFamily="18" charset="-122"/>
              </a:rPr>
              <a:t>以</a:t>
            </a:r>
            <a:r>
              <a:rPr lang="zh-CN" altLang="en-US" sz="2200" b="1" dirty="0">
                <a:solidFill>
                  <a:srgbClr val="CC3300"/>
                </a:solidFill>
                <a:latin typeface="汉仪润圆简" pitchFamily="18" charset="-122"/>
                <a:ea typeface="汉仪润圆简" pitchFamily="18" charset="-122"/>
              </a:rPr>
              <a:t>按劳分配</a:t>
            </a:r>
            <a:r>
              <a:rPr lang="en-US" altLang="zh-CN" sz="2200" b="1" dirty="0" err="1">
                <a:solidFill>
                  <a:srgbClr val="CC3300"/>
                </a:solidFill>
                <a:latin typeface="汉仪润圆简" pitchFamily="18" charset="-122"/>
                <a:ea typeface="汉仪润圆简" pitchFamily="18" charset="-122"/>
              </a:rPr>
              <a:t>为主体，多种</a:t>
            </a:r>
            <a:r>
              <a:rPr lang="zh-CN" altLang="en-US" sz="2200" b="1" dirty="0">
                <a:solidFill>
                  <a:srgbClr val="CC3300"/>
                </a:solidFill>
                <a:latin typeface="汉仪润圆简" pitchFamily="18" charset="-122"/>
                <a:ea typeface="汉仪润圆简" pitchFamily="18" charset="-122"/>
              </a:rPr>
              <a:t>分配方式并存</a:t>
            </a:r>
          </a:p>
        </p:txBody>
      </p:sp>
      <p:sp>
        <p:nvSpPr>
          <p:cNvPr id="47" name="右箭头 46"/>
          <p:cNvSpPr>
            <a:spLocks noChangeArrowheads="1"/>
          </p:cNvSpPr>
          <p:nvPr/>
        </p:nvSpPr>
        <p:spPr bwMode="auto">
          <a:xfrm>
            <a:off x="3078290" y="2587005"/>
            <a:ext cx="685800" cy="288925"/>
          </a:xfrm>
          <a:prstGeom prst="rightArrow">
            <a:avLst>
              <a:gd name="adj1" fmla="val 50000"/>
              <a:gd name="adj2" fmla="val 59330"/>
            </a:avLst>
          </a:prstGeom>
          <a:solidFill>
            <a:srgbClr val="CC3300"/>
          </a:solidFill>
          <a:ln>
            <a:noFill/>
          </a:ln>
          <a:effectLst>
            <a:outerShdw dist="45791" dir="2021404" algn="ctr" rotWithShape="0">
              <a:srgbClr val="B2B2B2">
                <a:alpha val="75000"/>
              </a:srgb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algn="ctr" eaLnBrk="1" hangingPunct="1">
              <a:spcBef>
                <a:spcPct val="0"/>
              </a:spcBef>
              <a:buFont typeface="Arial" pitchFamily="34" charset="0"/>
              <a:buNone/>
              <a:defRPr/>
            </a:pPr>
            <a:endParaRPr lang="zh-CN" altLang="en-US" sz="2400" smtClean="0">
              <a:solidFill>
                <a:srgbClr val="CC3300"/>
              </a:solidFill>
              <a:latin typeface="汉仪润圆简" panose="00020600040101010101" pitchFamily="18" charset="-122"/>
              <a:ea typeface="汉仪润圆简" panose="00020600040101010101" pitchFamily="18" charset="-122"/>
            </a:endParaRPr>
          </a:p>
        </p:txBody>
      </p:sp>
      <p:sp>
        <p:nvSpPr>
          <p:cNvPr id="48" name="右箭头 47"/>
          <p:cNvSpPr>
            <a:spLocks noChangeArrowheads="1"/>
          </p:cNvSpPr>
          <p:nvPr/>
        </p:nvSpPr>
        <p:spPr bwMode="auto">
          <a:xfrm>
            <a:off x="3419872" y="3140968"/>
            <a:ext cx="685800" cy="288925"/>
          </a:xfrm>
          <a:prstGeom prst="rightArrow">
            <a:avLst>
              <a:gd name="adj1" fmla="val 50000"/>
              <a:gd name="adj2" fmla="val 59330"/>
            </a:avLst>
          </a:prstGeom>
          <a:solidFill>
            <a:srgbClr val="CC3300"/>
          </a:solidFill>
          <a:ln>
            <a:noFill/>
          </a:ln>
          <a:effectLst>
            <a:outerShdw dist="45791" dir="2021404" algn="ctr" rotWithShape="0">
              <a:srgbClr val="B2B2B2">
                <a:alpha val="75000"/>
              </a:srgb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algn="ctr" eaLnBrk="1" hangingPunct="1">
              <a:spcBef>
                <a:spcPct val="0"/>
              </a:spcBef>
              <a:buFont typeface="Arial" pitchFamily="34" charset="0"/>
              <a:buNone/>
              <a:defRPr/>
            </a:pPr>
            <a:endParaRPr lang="zh-CN" altLang="en-US" sz="2400" smtClean="0">
              <a:solidFill>
                <a:srgbClr val="CC3300"/>
              </a:solidFill>
              <a:latin typeface="汉仪润圆简" panose="00020600040101010101" pitchFamily="18" charset="-122"/>
              <a:ea typeface="汉仪润圆简" panose="00020600040101010101" pitchFamily="18" charset="-122"/>
            </a:endParaRPr>
          </a:p>
        </p:txBody>
      </p:sp>
      <p:sp>
        <p:nvSpPr>
          <p:cNvPr id="49" name="右箭头 48"/>
          <p:cNvSpPr>
            <a:spLocks noChangeArrowheads="1"/>
          </p:cNvSpPr>
          <p:nvPr/>
        </p:nvSpPr>
        <p:spPr bwMode="auto">
          <a:xfrm>
            <a:off x="3347864" y="3744242"/>
            <a:ext cx="685800" cy="288925"/>
          </a:xfrm>
          <a:prstGeom prst="rightArrow">
            <a:avLst>
              <a:gd name="adj1" fmla="val 50000"/>
              <a:gd name="adj2" fmla="val 59330"/>
            </a:avLst>
          </a:prstGeom>
          <a:solidFill>
            <a:srgbClr val="CC3300"/>
          </a:solidFill>
          <a:ln>
            <a:noFill/>
          </a:ln>
          <a:effectLst>
            <a:outerShdw dist="45791" dir="2021404" algn="ctr" rotWithShape="0">
              <a:srgbClr val="B2B2B2">
                <a:alpha val="75000"/>
              </a:srgb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algn="ctr" eaLnBrk="1" hangingPunct="1">
              <a:spcBef>
                <a:spcPct val="0"/>
              </a:spcBef>
              <a:buFont typeface="Arial" pitchFamily="34" charset="0"/>
              <a:buNone/>
              <a:defRPr/>
            </a:pPr>
            <a:endParaRPr lang="zh-CN" altLang="en-US" sz="2400" smtClean="0">
              <a:solidFill>
                <a:srgbClr val="CC3300"/>
              </a:solidFill>
              <a:latin typeface="汉仪润圆简" panose="00020600040101010101" pitchFamily="18" charset="-122"/>
              <a:ea typeface="汉仪润圆简" panose="00020600040101010101" pitchFamily="18" charset="-122"/>
            </a:endParaRPr>
          </a:p>
        </p:txBody>
      </p:sp>
      <p:sp>
        <p:nvSpPr>
          <p:cNvPr id="50" name="文本框 23566"/>
          <p:cNvSpPr txBox="1">
            <a:spLocks noChangeArrowheads="1"/>
          </p:cNvSpPr>
          <p:nvPr/>
        </p:nvSpPr>
        <p:spPr bwMode="auto">
          <a:xfrm>
            <a:off x="1714500" y="4653136"/>
            <a:ext cx="6924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50000"/>
              </a:spcBef>
              <a:buFont typeface="Arial" pitchFamily="34" charset="0"/>
              <a:buNone/>
            </a:pPr>
            <a:r>
              <a:rPr lang="en-US" altLang="zh-CN" sz="2400" b="1" dirty="0">
                <a:solidFill>
                  <a:srgbClr val="0000CC"/>
                </a:solidFill>
                <a:latin typeface="方正粗圆宋简体" pitchFamily="2" charset="-122"/>
                <a:ea typeface="方正粗圆宋简体" pitchFamily="2" charset="-122"/>
              </a:rPr>
              <a:t>1992</a:t>
            </a:r>
            <a:r>
              <a:rPr lang="zh-CN" altLang="en-US" sz="2400" b="1" dirty="0">
                <a:solidFill>
                  <a:srgbClr val="0000CC"/>
                </a:solidFill>
                <a:latin typeface="方正粗圆宋简体" pitchFamily="2" charset="-122"/>
                <a:ea typeface="方正粗圆宋简体" pitchFamily="2" charset="-122"/>
              </a:rPr>
              <a:t>年十四大提出</a:t>
            </a:r>
            <a:r>
              <a:rPr lang="zh-CN" altLang="en-US" sz="2400" b="1" dirty="0">
                <a:solidFill>
                  <a:srgbClr val="CC3300"/>
                </a:solidFill>
                <a:latin typeface="方正粗圆宋简体" pitchFamily="2" charset="-122"/>
                <a:ea typeface="方正粗圆宋简体" pitchFamily="2" charset="-122"/>
              </a:rPr>
              <a:t>建设社会主义市场经济体制</a:t>
            </a:r>
          </a:p>
        </p:txBody>
      </p:sp>
      <p:sp>
        <p:nvSpPr>
          <p:cNvPr id="43039" name="左大括号 19469"/>
          <p:cNvSpPr>
            <a:spLocks/>
          </p:cNvSpPr>
          <p:nvPr/>
        </p:nvSpPr>
        <p:spPr bwMode="auto">
          <a:xfrm>
            <a:off x="1571672" y="4721853"/>
            <a:ext cx="236537" cy="927100"/>
          </a:xfrm>
          <a:prstGeom prst="leftBrace">
            <a:avLst>
              <a:gd name="adj1" fmla="val 63945"/>
              <a:gd name="adj2" fmla="val 50000"/>
            </a:avLst>
          </a:pr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endParaRPr lang="zh-CN" altLang="en-US" sz="1800">
              <a:solidFill>
                <a:prstClr val="black"/>
              </a:solidFill>
            </a:endParaRPr>
          </a:p>
        </p:txBody>
      </p:sp>
      <p:sp>
        <p:nvSpPr>
          <p:cNvPr id="52" name="文本框 23567"/>
          <p:cNvSpPr txBox="1">
            <a:spLocks noChangeArrowheads="1"/>
          </p:cNvSpPr>
          <p:nvPr/>
        </p:nvSpPr>
        <p:spPr bwMode="auto">
          <a:xfrm>
            <a:off x="1805782" y="5094461"/>
            <a:ext cx="73382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50000"/>
              </a:spcBef>
              <a:buFont typeface="Arial" pitchFamily="34" charset="0"/>
              <a:buNone/>
            </a:pPr>
            <a:r>
              <a:rPr lang="zh-CN" altLang="en-US" sz="2400" b="1" dirty="0">
                <a:solidFill>
                  <a:prstClr val="black"/>
                </a:solidFill>
                <a:latin typeface="汉仪润圆简" pitchFamily="18" charset="-122"/>
                <a:ea typeface="汉仪润圆简" pitchFamily="18" charset="-122"/>
              </a:rPr>
              <a:t>大中型企业推出公司制、股份制，对小型企业改组、联合。</a:t>
            </a:r>
          </a:p>
        </p:txBody>
      </p:sp>
      <p:sp>
        <p:nvSpPr>
          <p:cNvPr id="2" name="矩形 1"/>
          <p:cNvSpPr/>
          <p:nvPr/>
        </p:nvSpPr>
        <p:spPr>
          <a:xfrm>
            <a:off x="1767681" y="671513"/>
            <a:ext cx="7158718" cy="830997"/>
          </a:xfrm>
          <a:prstGeom prst="rect">
            <a:avLst/>
          </a:prstGeom>
        </p:spPr>
        <p:txBody>
          <a:bodyPr wrap="square">
            <a:spAutoFit/>
          </a:bodyPr>
          <a:lstStyle/>
          <a:p>
            <a:pPr fontAlgn="base">
              <a:spcBef>
                <a:spcPct val="0"/>
              </a:spcBef>
              <a:spcAft>
                <a:spcPct val="0"/>
              </a:spcAft>
            </a:pPr>
            <a:r>
              <a:rPr lang="en-US" altLang="zh-CN" sz="2400" b="1" dirty="0">
                <a:solidFill>
                  <a:srgbClr val="000000"/>
                </a:solidFill>
                <a:latin typeface="方正粗黑宋简体" panose="02000000000000000000" pitchFamily="2" charset="-122"/>
                <a:ea typeface="方正粗黑宋简体" panose="02000000000000000000" pitchFamily="2" charset="-122"/>
              </a:rPr>
              <a:t>“</a:t>
            </a:r>
            <a:r>
              <a:rPr lang="zh-CN" altLang="en-US" sz="2400" b="1" dirty="0">
                <a:solidFill>
                  <a:srgbClr val="000000"/>
                </a:solidFill>
                <a:latin typeface="方正粗黑宋简体" panose="02000000000000000000" pitchFamily="2" charset="-122"/>
                <a:ea typeface="方正粗黑宋简体" panose="02000000000000000000" pitchFamily="2" charset="-122"/>
              </a:rPr>
              <a:t>改革在农村取得成功，为继续深化改革</a:t>
            </a:r>
            <a:r>
              <a:rPr lang="zh-CN" altLang="en-US" sz="2400" b="1" dirty="0">
                <a:solidFill>
                  <a:srgbClr val="000000"/>
                </a:solidFill>
                <a:latin typeface="方正粗黑宋简体" panose="02000000000000000000" pitchFamily="2" charset="-122"/>
                <a:ea typeface="方正粗黑宋简体" panose="02000000000000000000" pitchFamily="2" charset="-122"/>
              </a:rPr>
              <a:t>打下</a:t>
            </a:r>
            <a:r>
              <a:rPr lang="zh-CN" altLang="en-US" sz="2400" b="1" dirty="0">
                <a:solidFill>
                  <a:srgbClr val="000000"/>
                </a:solidFill>
                <a:latin typeface="方正粗黑宋简体" panose="02000000000000000000" pitchFamily="2" charset="-122"/>
                <a:ea typeface="方正粗黑宋简体" panose="02000000000000000000" pitchFamily="2" charset="-122"/>
              </a:rPr>
              <a:t>了基础，改革的浪潮从农村涌向城市</a:t>
            </a:r>
          </a:p>
        </p:txBody>
      </p:sp>
      <p:sp>
        <p:nvSpPr>
          <p:cNvPr id="3" name="矩形 2"/>
          <p:cNvSpPr/>
          <p:nvPr/>
        </p:nvSpPr>
        <p:spPr>
          <a:xfrm>
            <a:off x="1904999" y="1503478"/>
            <a:ext cx="7034893" cy="769441"/>
          </a:xfrm>
          <a:prstGeom prst="rect">
            <a:avLst/>
          </a:prstGeom>
        </p:spPr>
        <p:txBody>
          <a:bodyPr wrap="square">
            <a:spAutoFit/>
          </a:bodyPr>
          <a:lstStyle/>
          <a:p>
            <a:pPr fontAlgn="base">
              <a:spcBef>
                <a:spcPct val="0"/>
              </a:spcBef>
              <a:spcAft>
                <a:spcPct val="0"/>
              </a:spcAft>
            </a:pPr>
            <a:r>
              <a:rPr lang="en-US" altLang="zh-CN" sz="2200" b="1" dirty="0">
                <a:solidFill>
                  <a:srgbClr val="000000"/>
                </a:solidFill>
                <a:latin typeface="方正粗黑宋简体" panose="02000000000000000000" pitchFamily="2" charset="-122"/>
                <a:ea typeface="方正粗黑宋简体" panose="02000000000000000000" pitchFamily="2" charset="-122"/>
              </a:rPr>
              <a:t>1984</a:t>
            </a:r>
            <a:r>
              <a:rPr lang="zh-CN" altLang="en-US" sz="2200" b="1" dirty="0">
                <a:solidFill>
                  <a:srgbClr val="000000"/>
                </a:solidFill>
                <a:latin typeface="方正粗黑宋简体" panose="02000000000000000000" pitchFamily="2" charset="-122"/>
                <a:ea typeface="方正粗黑宋简体" panose="02000000000000000000" pitchFamily="2" charset="-122"/>
              </a:rPr>
              <a:t>年</a:t>
            </a:r>
            <a:r>
              <a:rPr lang="en-US" altLang="zh-CN" sz="2200" b="1" dirty="0">
                <a:solidFill>
                  <a:srgbClr val="000000"/>
                </a:solidFill>
                <a:latin typeface="方正粗黑宋简体" panose="02000000000000000000" pitchFamily="2" charset="-122"/>
                <a:ea typeface="方正粗黑宋简体" panose="02000000000000000000" pitchFamily="2" charset="-122"/>
              </a:rPr>
              <a:t>10</a:t>
            </a:r>
            <a:r>
              <a:rPr lang="zh-CN" altLang="en-US" sz="2200" b="1" dirty="0">
                <a:solidFill>
                  <a:srgbClr val="000000"/>
                </a:solidFill>
                <a:latin typeface="方正粗黑宋简体" panose="02000000000000000000" pitchFamily="2" charset="-122"/>
                <a:ea typeface="方正粗黑宋简体" panose="02000000000000000000" pitchFamily="2" charset="-122"/>
              </a:rPr>
              <a:t>月</a:t>
            </a:r>
            <a:r>
              <a:rPr lang="zh-CN" altLang="en-US" sz="2200" b="1" dirty="0">
                <a:solidFill>
                  <a:srgbClr val="000000"/>
                </a:solidFill>
                <a:latin typeface="方正粗黑宋简体" panose="02000000000000000000" pitchFamily="2" charset="-122"/>
                <a:ea typeface="方正粗黑宋简体" panose="02000000000000000000" pitchFamily="2" charset="-122"/>
              </a:rPr>
              <a:t>，通过的《中共中央关于经济体制改革的决定》</a:t>
            </a:r>
            <a:r>
              <a:rPr lang="zh-CN" altLang="en-US" sz="2200" b="1" dirty="0">
                <a:solidFill>
                  <a:srgbClr val="000000"/>
                </a:solidFill>
                <a:latin typeface="方正粗黑宋简体" panose="02000000000000000000" pitchFamily="2" charset="-122"/>
                <a:ea typeface="方正粗黑宋简体" panose="02000000000000000000" pitchFamily="2" charset="-122"/>
              </a:rPr>
              <a:t>，要求</a:t>
            </a:r>
            <a:r>
              <a:rPr lang="zh-CN" altLang="en-US" sz="2200" b="1" dirty="0">
                <a:solidFill>
                  <a:srgbClr val="000000"/>
                </a:solidFill>
                <a:latin typeface="方正粗黑宋简体" panose="02000000000000000000" pitchFamily="2" charset="-122"/>
                <a:ea typeface="方正粗黑宋简体" panose="02000000000000000000" pitchFamily="2" charset="-122"/>
              </a:rPr>
              <a:t>加快以</a:t>
            </a:r>
            <a:r>
              <a:rPr lang="zh-CN" altLang="en-US" sz="2200" b="1" dirty="0">
                <a:solidFill>
                  <a:srgbClr val="000000"/>
                </a:solidFill>
                <a:latin typeface="方正粗黑宋简体" panose="02000000000000000000" pitchFamily="2" charset="-122"/>
                <a:ea typeface="方正粗黑宋简体" panose="02000000000000000000" pitchFamily="2" charset="-122"/>
              </a:rPr>
              <a:t>城市为重点的经济体制改革的步伐</a:t>
            </a:r>
          </a:p>
        </p:txBody>
      </p:sp>
      <p:sp>
        <p:nvSpPr>
          <p:cNvPr id="29" name="Rectangle 17"/>
          <p:cNvSpPr>
            <a:spLocks/>
          </p:cNvSpPr>
          <p:nvPr/>
        </p:nvSpPr>
        <p:spPr bwMode="auto">
          <a:xfrm>
            <a:off x="869948" y="4223615"/>
            <a:ext cx="1825625"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a:spcBef>
                <a:spcPts val="1400"/>
              </a:spcBef>
              <a:buFontTx/>
              <a:buNone/>
            </a:pPr>
            <a:r>
              <a:rPr lang="zh-CN" altLang="en-US" sz="2400" dirty="0" smtClean="0">
                <a:solidFill>
                  <a:srgbClr val="C00000"/>
                </a:solidFill>
                <a:latin typeface="方正粗圆宋简体" pitchFamily="2" charset="-122"/>
                <a:ea typeface="方正粗圆宋简体" pitchFamily="2" charset="-122"/>
                <a:sym typeface="黑体" pitchFamily="49" charset="-122"/>
              </a:rPr>
              <a:t>中心环节</a:t>
            </a:r>
            <a:r>
              <a:rPr lang="zh-CN" altLang="zh-CN" sz="2400" dirty="0" smtClean="0">
                <a:solidFill>
                  <a:srgbClr val="C00000"/>
                </a:solidFill>
                <a:latin typeface="方正粗圆宋简体" pitchFamily="2" charset="-122"/>
                <a:ea typeface="方正粗圆宋简体" pitchFamily="2" charset="-122"/>
                <a:sym typeface="黑体" pitchFamily="49" charset="-122"/>
              </a:rPr>
              <a:t>：</a:t>
            </a:r>
            <a:endParaRPr lang="zh-CN" altLang="zh-CN" sz="2400" dirty="0">
              <a:solidFill>
                <a:srgbClr val="C00000"/>
              </a:solidFill>
              <a:latin typeface="方正粗圆宋简体" pitchFamily="2" charset="-122"/>
              <a:ea typeface="方正粗圆宋简体" pitchFamily="2" charset="-122"/>
              <a:sym typeface="黑体" pitchFamily="49" charset="-122"/>
            </a:endParaRPr>
          </a:p>
        </p:txBody>
      </p:sp>
      <p:sp>
        <p:nvSpPr>
          <p:cNvPr id="31" name="文本框 23566"/>
          <p:cNvSpPr txBox="1">
            <a:spLocks noChangeArrowheads="1"/>
          </p:cNvSpPr>
          <p:nvPr/>
        </p:nvSpPr>
        <p:spPr bwMode="auto">
          <a:xfrm>
            <a:off x="2330059" y="4207931"/>
            <a:ext cx="272141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50000"/>
              </a:spcBef>
              <a:buFont typeface="Arial" pitchFamily="34" charset="0"/>
              <a:buNone/>
            </a:pPr>
            <a:r>
              <a:rPr lang="zh-CN" altLang="en-US" sz="2400" b="1" dirty="0" smtClean="0">
                <a:solidFill>
                  <a:srgbClr val="0000CC"/>
                </a:solidFill>
                <a:latin typeface="方正粗圆宋简体" pitchFamily="2" charset="-122"/>
                <a:ea typeface="方正粗圆宋简体" pitchFamily="2" charset="-122"/>
              </a:rPr>
              <a:t>增强企业活力</a:t>
            </a:r>
            <a:endParaRPr lang="zh-CN" altLang="en-US" sz="2400" b="1" dirty="0">
              <a:solidFill>
                <a:srgbClr val="CC3300"/>
              </a:solidFill>
              <a:latin typeface="方正粗圆宋简体" pitchFamily="2" charset="-122"/>
              <a:ea typeface="方正粗圆宋简体" pitchFamily="2" charset="-122"/>
            </a:endParaRPr>
          </a:p>
        </p:txBody>
      </p:sp>
      <p:sp>
        <p:nvSpPr>
          <p:cNvPr id="4" name="矩形 3"/>
          <p:cNvSpPr/>
          <p:nvPr/>
        </p:nvSpPr>
        <p:spPr>
          <a:xfrm>
            <a:off x="1654446" y="6135687"/>
            <a:ext cx="7454058" cy="461665"/>
          </a:xfrm>
          <a:prstGeom prst="rect">
            <a:avLst/>
          </a:prstGeom>
        </p:spPr>
        <p:txBody>
          <a:bodyPr wrap="square">
            <a:spAutoFit/>
          </a:bodyPr>
          <a:lstStyle/>
          <a:p>
            <a:pPr fontAlgn="base">
              <a:spcBef>
                <a:spcPct val="0"/>
              </a:spcBef>
              <a:spcAft>
                <a:spcPct val="0"/>
              </a:spcAft>
            </a:pPr>
            <a:r>
              <a:rPr lang="zh-CN" altLang="en-US" sz="2400" b="1" dirty="0">
                <a:solidFill>
                  <a:srgbClr val="000000"/>
                </a:solidFill>
                <a:latin typeface="方正粗黑宋简体" panose="02000000000000000000" pitchFamily="2" charset="-122"/>
                <a:ea typeface="方正粗黑宋简体" panose="02000000000000000000" pitchFamily="2" charset="-122"/>
              </a:rPr>
              <a:t>大大调动了企业、职工的积极性，增强了企业的活力</a:t>
            </a:r>
          </a:p>
        </p:txBody>
      </p:sp>
      <p:sp>
        <p:nvSpPr>
          <p:cNvPr id="32" name="Rectangle 13"/>
          <p:cNvSpPr>
            <a:spLocks/>
          </p:cNvSpPr>
          <p:nvPr/>
        </p:nvSpPr>
        <p:spPr bwMode="auto">
          <a:xfrm>
            <a:off x="819696" y="6135687"/>
            <a:ext cx="10160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a:spcBef>
                <a:spcPts val="1400"/>
              </a:spcBef>
              <a:buFontTx/>
              <a:buNone/>
            </a:pPr>
            <a:r>
              <a:rPr lang="zh-CN" altLang="en-US" sz="2400" dirty="0">
                <a:solidFill>
                  <a:srgbClr val="C00000"/>
                </a:solidFill>
                <a:latin typeface="方正粗圆宋简体" pitchFamily="2" charset="-122"/>
                <a:ea typeface="方正粗圆宋简体" pitchFamily="2" charset="-122"/>
                <a:sym typeface="黑体" pitchFamily="49" charset="-122"/>
              </a:rPr>
              <a:t>作用</a:t>
            </a:r>
            <a:r>
              <a:rPr lang="zh-CN" altLang="zh-CN" sz="2400" dirty="0" smtClean="0">
                <a:solidFill>
                  <a:srgbClr val="C00000"/>
                </a:solidFill>
                <a:latin typeface="方正粗圆宋简体" pitchFamily="2" charset="-122"/>
                <a:ea typeface="方正粗圆宋简体" pitchFamily="2" charset="-122"/>
                <a:sym typeface="黑体" pitchFamily="49" charset="-122"/>
              </a:rPr>
              <a:t>：</a:t>
            </a:r>
            <a:endParaRPr lang="zh-CN" altLang="zh-CN" sz="2400" dirty="0">
              <a:solidFill>
                <a:srgbClr val="C00000"/>
              </a:solidFill>
              <a:latin typeface="方正粗圆宋简体" pitchFamily="2" charset="-122"/>
              <a:ea typeface="方正粗圆宋简体" pitchFamily="2" charset="-122"/>
              <a:sym typeface="黑体" pitchFamily="49" charset="-122"/>
            </a:endParaRPr>
          </a:p>
        </p:txBody>
      </p:sp>
    </p:spTree>
    <p:extLst>
      <p:ext uri="{BB962C8B-B14F-4D97-AF65-F5344CB8AC3E}">
        <p14:creationId xmlns:p14="http://schemas.microsoft.com/office/powerpoint/2010/main" val="403860716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par>
                                <p:cTn id="14" presetID="3" presetClass="entr" presetSubtype="1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blinds(horizontal)">
                                      <p:cBhvr>
                                        <p:cTn id="16" dur="500"/>
                                        <p:tgtEl>
                                          <p:spTgt spid="47"/>
                                        </p:tgtEl>
                                      </p:cBhvr>
                                    </p:animEffect>
                                  </p:childTnLst>
                                </p:cTn>
                              </p:par>
                              <p:par>
                                <p:cTn id="17" presetID="3" presetClass="entr" presetSubtype="1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blinds(horizontal)">
                                      <p:cBhvr>
                                        <p:cTn id="19" dur="500"/>
                                        <p:tgtEl>
                                          <p:spTgt spid="48"/>
                                        </p:tgtEl>
                                      </p:cBhvr>
                                    </p:animEffect>
                                  </p:childTnLst>
                                </p:cTn>
                              </p:par>
                              <p:par>
                                <p:cTn id="20" presetID="3" presetClass="entr" presetSubtype="1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linds(horizontal)">
                                      <p:cBhvr>
                                        <p:cTn id="22" dur="500"/>
                                        <p:tgtEl>
                                          <p:spTgt spid="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linds(horizontal)">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blinds(horizontal)">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linds(horizontal)">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blinds(horizontal)">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blinds(horizontal)">
                                      <p:cBhvr>
                                        <p:cTn id="57" dur="500"/>
                                        <p:tgtEl>
                                          <p:spTgt spid="50"/>
                                        </p:tgtEl>
                                      </p:cBhvr>
                                    </p:animEffect>
                                  </p:childTnLst>
                                </p:cTn>
                              </p:par>
                            </p:childTnLst>
                          </p:cTn>
                        </p:par>
                        <p:par>
                          <p:cTn id="58" fill="hold">
                            <p:stCondLst>
                              <p:cond delay="500"/>
                            </p:stCondLst>
                            <p:childTnLst>
                              <p:par>
                                <p:cTn id="59" presetID="3" presetClass="entr" presetSubtype="10" fill="hold" grpId="0"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blinds(horizontal)">
                                      <p:cBhvr>
                                        <p:cTn id="61" dur="500"/>
                                        <p:tgtEl>
                                          <p:spTgt spid="5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P spid="37" grpId="0" animBg="1"/>
      <p:bldP spid="38" grpId="0" animBg="1"/>
      <p:bldP spid="46" grpId="0" animBg="1"/>
      <p:bldP spid="50" grpId="0"/>
      <p:bldP spid="52" grpId="0"/>
      <p:bldP spid="2" grpId="0"/>
      <p:bldP spid="3" grpId="0"/>
      <p:bldP spid="31"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descr="图片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34"/>
          <p:cNvGrpSpPr/>
          <p:nvPr/>
        </p:nvGrpSpPr>
        <p:grpSpPr>
          <a:xfrm>
            <a:off x="107504" y="386432"/>
            <a:ext cx="3612199" cy="522288"/>
            <a:chOff x="182" y="2181"/>
            <a:chExt cx="2223" cy="329"/>
          </a:xfrm>
        </p:grpSpPr>
        <p:sp>
          <p:nvSpPr>
            <p:cNvPr id="13" name="Text Box 35"/>
            <p:cNvSpPr txBox="1">
              <a:spLocks noChangeArrowheads="1"/>
            </p:cNvSpPr>
            <p:nvPr/>
          </p:nvSpPr>
          <p:spPr bwMode="auto">
            <a:xfrm>
              <a:off x="182" y="2181"/>
              <a:ext cx="908" cy="329"/>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algn="ctr">
                <a:spcBef>
                  <a:spcPct val="50000"/>
                </a:spcBef>
                <a:defRPr/>
              </a:pPr>
              <a:r>
                <a:rPr kumimoji="1" lang="zh-CN" altLang="en-US" sz="2800" b="1" dirty="0">
                  <a:solidFill>
                    <a:srgbClr val="FF0000"/>
                  </a:solidFill>
                  <a:latin typeface="方正风雅楷宋简体 ExtraBold" panose="02000900000000000000" pitchFamily="2" charset="-122"/>
                  <a:ea typeface="方正风雅楷宋简体 ExtraBold" panose="02000900000000000000" pitchFamily="2" charset="-122"/>
                </a:rPr>
                <a:t>第一步</a:t>
              </a:r>
            </a:p>
          </p:txBody>
        </p:sp>
        <p:sp>
          <p:nvSpPr>
            <p:cNvPr id="14" name="Text Box 36"/>
            <p:cNvSpPr txBox="1">
              <a:spLocks noChangeArrowheads="1"/>
            </p:cNvSpPr>
            <p:nvPr/>
          </p:nvSpPr>
          <p:spPr bwMode="auto">
            <a:xfrm>
              <a:off x="1271" y="2181"/>
              <a:ext cx="1134" cy="329"/>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kumimoji="1" lang="zh-CN" altLang="en-US" sz="2800" b="1" dirty="0">
                  <a:solidFill>
                    <a:srgbClr val="002060"/>
                  </a:solidFill>
                  <a:latin typeface="方正风雅楷宋简体 ExtraBold" panose="02000900000000000000" pitchFamily="2" charset="-122"/>
                  <a:ea typeface="方正风雅楷宋简体 ExtraBold" panose="02000900000000000000" pitchFamily="2" charset="-122"/>
                </a:rPr>
                <a:t>经济特区</a:t>
              </a:r>
            </a:p>
          </p:txBody>
        </p:sp>
      </p:grpSp>
      <p:sp>
        <p:nvSpPr>
          <p:cNvPr id="5" name="矩形 4"/>
          <p:cNvSpPr/>
          <p:nvPr/>
        </p:nvSpPr>
        <p:spPr>
          <a:xfrm>
            <a:off x="3772602" y="385500"/>
            <a:ext cx="3998210" cy="523220"/>
          </a:xfrm>
          <a:prstGeom prst="rect">
            <a:avLst/>
          </a:prstGeom>
        </p:spPr>
        <p:txBody>
          <a:bodyPr wrap="none">
            <a:spAutoFit/>
          </a:bodyPr>
          <a:lstStyle/>
          <a:p>
            <a:r>
              <a:rPr lang="zh-CN" altLang="en-US" sz="2800" b="1" i="1" dirty="0">
                <a:solidFill>
                  <a:prstClr val="black"/>
                </a:solidFill>
                <a:latin typeface="方正粗黑宋简体" panose="02000000000000000000" pitchFamily="2" charset="-122"/>
                <a:ea typeface="方正粗黑宋简体" panose="02000000000000000000" pitchFamily="2" charset="-122"/>
              </a:rPr>
              <a:t>找出我国的</a:t>
            </a:r>
            <a:r>
              <a:rPr lang="en-US" altLang="zh-CN" sz="2800" b="1" i="1" dirty="0">
                <a:solidFill>
                  <a:prstClr val="black"/>
                </a:solidFill>
                <a:latin typeface="方正粗黑宋简体" panose="02000000000000000000" pitchFamily="2" charset="-122"/>
                <a:ea typeface="方正粗黑宋简体" panose="02000000000000000000" pitchFamily="2" charset="-122"/>
              </a:rPr>
              <a:t>5</a:t>
            </a:r>
            <a:r>
              <a:rPr lang="zh-CN" altLang="en-US" sz="2800" b="1" i="1" dirty="0">
                <a:solidFill>
                  <a:prstClr val="black"/>
                </a:solidFill>
                <a:latin typeface="方正粗黑宋简体" panose="02000000000000000000" pitchFamily="2" charset="-122"/>
                <a:ea typeface="方正粗黑宋简体" panose="02000000000000000000" pitchFamily="2" charset="-122"/>
              </a:rPr>
              <a:t>个经济特区</a:t>
            </a:r>
            <a:endParaRPr lang="zh-CN" altLang="en-US" dirty="0">
              <a:solidFill>
                <a:prstClr val="black"/>
              </a:solidFill>
            </a:endParaRPr>
          </a:p>
        </p:txBody>
      </p:sp>
      <p:sp>
        <p:nvSpPr>
          <p:cNvPr id="15" name="Oval 6"/>
          <p:cNvSpPr>
            <a:spLocks noChangeArrowheads="1"/>
          </p:cNvSpPr>
          <p:nvPr/>
        </p:nvSpPr>
        <p:spPr bwMode="auto">
          <a:xfrm>
            <a:off x="5943600" y="5943600"/>
            <a:ext cx="152400" cy="152400"/>
          </a:xfrm>
          <a:prstGeom prst="ellipse">
            <a:avLst/>
          </a:prstGeom>
          <a:solidFill>
            <a:srgbClr val="FF33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endParaRPr lang="zh-CN" altLang="en-US" sz="1800">
              <a:solidFill>
                <a:prstClr val="black"/>
              </a:solidFill>
              <a:latin typeface="方正粗圆宋简体" pitchFamily="2" charset="-122"/>
              <a:ea typeface="方正粗圆宋简体" pitchFamily="2" charset="-122"/>
            </a:endParaRPr>
          </a:p>
        </p:txBody>
      </p:sp>
      <p:sp>
        <p:nvSpPr>
          <p:cNvPr id="16" name="Oval 7"/>
          <p:cNvSpPr>
            <a:spLocks noChangeArrowheads="1"/>
          </p:cNvSpPr>
          <p:nvPr/>
        </p:nvSpPr>
        <p:spPr bwMode="auto">
          <a:xfrm>
            <a:off x="5715000" y="5943600"/>
            <a:ext cx="152400" cy="152400"/>
          </a:xfrm>
          <a:prstGeom prst="ellipse">
            <a:avLst/>
          </a:prstGeom>
          <a:solidFill>
            <a:srgbClr val="FF33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endParaRPr lang="zh-CN" altLang="en-US" sz="1800">
              <a:solidFill>
                <a:prstClr val="black"/>
              </a:solidFill>
              <a:latin typeface="方正粗圆宋简体" pitchFamily="2" charset="-122"/>
              <a:ea typeface="方正粗圆宋简体" pitchFamily="2" charset="-122"/>
            </a:endParaRPr>
          </a:p>
        </p:txBody>
      </p:sp>
      <p:sp>
        <p:nvSpPr>
          <p:cNvPr id="17" name="Oval 8"/>
          <p:cNvSpPr>
            <a:spLocks noChangeArrowheads="1"/>
          </p:cNvSpPr>
          <p:nvPr/>
        </p:nvSpPr>
        <p:spPr bwMode="auto">
          <a:xfrm>
            <a:off x="6324600" y="5791200"/>
            <a:ext cx="152400" cy="152400"/>
          </a:xfrm>
          <a:prstGeom prst="ellipse">
            <a:avLst/>
          </a:prstGeom>
          <a:solidFill>
            <a:srgbClr val="FF33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endParaRPr lang="zh-CN" altLang="en-US" sz="1800">
              <a:solidFill>
                <a:prstClr val="black"/>
              </a:solidFill>
              <a:latin typeface="方正粗圆宋简体" pitchFamily="2" charset="-122"/>
              <a:ea typeface="方正粗圆宋简体" pitchFamily="2" charset="-122"/>
            </a:endParaRPr>
          </a:p>
        </p:txBody>
      </p:sp>
      <p:sp>
        <p:nvSpPr>
          <p:cNvPr id="18" name="Oval 9"/>
          <p:cNvSpPr>
            <a:spLocks noChangeArrowheads="1"/>
          </p:cNvSpPr>
          <p:nvPr/>
        </p:nvSpPr>
        <p:spPr bwMode="auto">
          <a:xfrm>
            <a:off x="6553200" y="5486400"/>
            <a:ext cx="152400" cy="152400"/>
          </a:xfrm>
          <a:prstGeom prst="ellipse">
            <a:avLst/>
          </a:prstGeom>
          <a:solidFill>
            <a:srgbClr val="FF33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endParaRPr lang="zh-CN" altLang="en-US" sz="1800">
              <a:solidFill>
                <a:prstClr val="black"/>
              </a:solidFill>
              <a:latin typeface="方正粗圆宋简体" pitchFamily="2" charset="-122"/>
              <a:ea typeface="方正粗圆宋简体" pitchFamily="2" charset="-122"/>
            </a:endParaRPr>
          </a:p>
        </p:txBody>
      </p:sp>
      <p:sp>
        <p:nvSpPr>
          <p:cNvPr id="19" name="AutoShape 2"/>
          <p:cNvSpPr>
            <a:spLocks noChangeArrowheads="1"/>
          </p:cNvSpPr>
          <p:nvPr/>
        </p:nvSpPr>
        <p:spPr bwMode="auto">
          <a:xfrm>
            <a:off x="5943600" y="6096000"/>
            <a:ext cx="1143000" cy="533400"/>
          </a:xfrm>
          <a:prstGeom prst="wedgeEllipseCallout">
            <a:avLst>
              <a:gd name="adj1" fmla="val -45139"/>
              <a:gd name="adj2" fmla="val -69046"/>
            </a:avLst>
          </a:prstGeom>
          <a:gradFill rotWithShape="0">
            <a:gsLst>
              <a:gs pos="0">
                <a:srgbClr val="99FF99"/>
              </a:gs>
              <a:gs pos="100000">
                <a:schemeClr val="bg1"/>
              </a:gs>
            </a:gsLst>
            <a:path path="rect">
              <a:fillToRect r="100000" b="100000"/>
            </a:path>
          </a:gradFill>
          <a:ln w="9525">
            <a:solidFill>
              <a:schemeClr val="tx1"/>
            </a:solidFill>
            <a:miter lim="800000"/>
            <a:headEnd/>
            <a:tailEnd/>
          </a:ln>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r>
              <a:rPr kumimoji="1" lang="zh-CN" altLang="en-US" sz="2400" b="1" dirty="0" smtClean="0">
                <a:solidFill>
                  <a:srgbClr val="FF0000"/>
                </a:solidFill>
                <a:latin typeface="方正粗圆宋简体" pitchFamily="2" charset="-122"/>
                <a:ea typeface="方正粗圆宋简体" pitchFamily="2" charset="-122"/>
              </a:rPr>
              <a:t>深圳</a:t>
            </a:r>
            <a:endParaRPr kumimoji="1" lang="zh-CN" altLang="en-US" sz="2400" b="1" dirty="0">
              <a:solidFill>
                <a:srgbClr val="FF0000"/>
              </a:solidFill>
              <a:latin typeface="方正粗圆宋简体" pitchFamily="2" charset="-122"/>
              <a:ea typeface="方正粗圆宋简体" pitchFamily="2" charset="-122"/>
            </a:endParaRPr>
          </a:p>
        </p:txBody>
      </p:sp>
      <p:sp>
        <p:nvSpPr>
          <p:cNvPr id="20" name="AutoShape 3"/>
          <p:cNvSpPr>
            <a:spLocks noChangeArrowheads="1"/>
          </p:cNvSpPr>
          <p:nvPr/>
        </p:nvSpPr>
        <p:spPr bwMode="auto">
          <a:xfrm>
            <a:off x="4495800" y="5562600"/>
            <a:ext cx="1143000" cy="533400"/>
          </a:xfrm>
          <a:prstGeom prst="wedgeEllipseCallout">
            <a:avLst>
              <a:gd name="adj1" fmla="val 61944"/>
              <a:gd name="adj2" fmla="val 33630"/>
            </a:avLst>
          </a:prstGeom>
          <a:gradFill rotWithShape="0">
            <a:gsLst>
              <a:gs pos="0">
                <a:srgbClr val="99CCFF"/>
              </a:gs>
              <a:gs pos="100000">
                <a:srgbClr val="CCECFF"/>
              </a:gs>
            </a:gsLst>
            <a:lin ang="5400000" scaled="1"/>
          </a:gradFill>
          <a:ln w="9525">
            <a:solidFill>
              <a:schemeClr val="tx1"/>
            </a:solidFill>
            <a:miter lim="800000"/>
            <a:headEnd/>
            <a:tailEnd/>
          </a:ln>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r>
              <a:rPr kumimoji="1" lang="zh-CN" altLang="en-US" sz="2400" b="1">
                <a:solidFill>
                  <a:srgbClr val="000000"/>
                </a:solidFill>
                <a:latin typeface="方正粗圆宋简体" pitchFamily="2" charset="-122"/>
                <a:ea typeface="方正粗圆宋简体" pitchFamily="2" charset="-122"/>
              </a:rPr>
              <a:t>珠海</a:t>
            </a:r>
          </a:p>
        </p:txBody>
      </p:sp>
      <p:sp>
        <p:nvSpPr>
          <p:cNvPr id="21" name="AutoShape 4"/>
          <p:cNvSpPr>
            <a:spLocks noChangeArrowheads="1"/>
          </p:cNvSpPr>
          <p:nvPr/>
        </p:nvSpPr>
        <p:spPr bwMode="auto">
          <a:xfrm>
            <a:off x="6705600" y="5486400"/>
            <a:ext cx="1152525" cy="533400"/>
          </a:xfrm>
          <a:prstGeom prst="wedgeEllipseCallout">
            <a:avLst>
              <a:gd name="adj1" fmla="val -79764"/>
              <a:gd name="adj2" fmla="val 21727"/>
            </a:avLst>
          </a:prstGeom>
          <a:gradFill rotWithShape="0">
            <a:gsLst>
              <a:gs pos="0">
                <a:srgbClr val="0099FF"/>
              </a:gs>
              <a:gs pos="100000">
                <a:srgbClr val="CCECFF"/>
              </a:gs>
            </a:gsLst>
            <a:lin ang="2700000" scaled="1"/>
          </a:gradFill>
          <a:ln w="9525">
            <a:solidFill>
              <a:schemeClr val="tx1"/>
            </a:solidFill>
            <a:miter lim="800000"/>
            <a:headEnd/>
            <a:tailEnd/>
          </a:ln>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r>
              <a:rPr kumimoji="1" lang="zh-CN" altLang="en-US" sz="2400" b="1" dirty="0">
                <a:solidFill>
                  <a:srgbClr val="000000"/>
                </a:solidFill>
                <a:latin typeface="方正粗圆宋简体" pitchFamily="2" charset="-122"/>
                <a:ea typeface="方正粗圆宋简体" pitchFamily="2" charset="-122"/>
              </a:rPr>
              <a:t>汕头</a:t>
            </a:r>
          </a:p>
        </p:txBody>
      </p:sp>
      <p:sp>
        <p:nvSpPr>
          <p:cNvPr id="22" name="AutoShape 5"/>
          <p:cNvSpPr>
            <a:spLocks noChangeArrowheads="1"/>
          </p:cNvSpPr>
          <p:nvPr/>
        </p:nvSpPr>
        <p:spPr bwMode="auto">
          <a:xfrm>
            <a:off x="5791200" y="4876800"/>
            <a:ext cx="1143000" cy="533400"/>
          </a:xfrm>
          <a:prstGeom prst="wedgeEllipseCallout">
            <a:avLst>
              <a:gd name="adj1" fmla="val 22917"/>
              <a:gd name="adj2" fmla="val 82144"/>
            </a:avLst>
          </a:prstGeom>
          <a:gradFill rotWithShape="0">
            <a:gsLst>
              <a:gs pos="0">
                <a:srgbClr val="FF9999"/>
              </a:gs>
              <a:gs pos="100000">
                <a:srgbClr val="CCECFF"/>
              </a:gs>
            </a:gsLst>
            <a:lin ang="2700000" scaled="1"/>
          </a:gradFill>
          <a:ln w="9525">
            <a:solidFill>
              <a:schemeClr val="tx1"/>
            </a:solidFill>
            <a:miter lim="800000"/>
            <a:headEnd/>
            <a:tailEnd/>
          </a:ln>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r>
              <a:rPr kumimoji="1" lang="zh-CN" altLang="en-US" sz="2400" b="1" dirty="0">
                <a:solidFill>
                  <a:srgbClr val="000000"/>
                </a:solidFill>
                <a:latin typeface="方正粗圆宋简体" pitchFamily="2" charset="-122"/>
                <a:ea typeface="方正粗圆宋简体" pitchFamily="2" charset="-122"/>
              </a:rPr>
              <a:t>厦门</a:t>
            </a:r>
          </a:p>
        </p:txBody>
      </p:sp>
      <p:sp>
        <p:nvSpPr>
          <p:cNvPr id="23" name="AutoShape 10"/>
          <p:cNvSpPr>
            <a:spLocks noChangeArrowheads="1"/>
          </p:cNvSpPr>
          <p:nvPr/>
        </p:nvSpPr>
        <p:spPr bwMode="auto">
          <a:xfrm>
            <a:off x="3563938" y="6096000"/>
            <a:ext cx="1293812" cy="762000"/>
          </a:xfrm>
          <a:prstGeom prst="cloudCallout">
            <a:avLst>
              <a:gd name="adj1" fmla="val 68546"/>
              <a:gd name="adj2" fmla="val 28750"/>
            </a:avLst>
          </a:prstGeom>
          <a:gradFill rotWithShape="0">
            <a:gsLst>
              <a:gs pos="0">
                <a:srgbClr val="00FF00"/>
              </a:gs>
              <a:gs pos="100000">
                <a:srgbClr val="FFFFCC"/>
              </a:gs>
            </a:gsLst>
            <a:lin ang="5400000" scaled="1"/>
          </a:gradFill>
          <a:ln w="9525">
            <a:solidFill>
              <a:schemeClr val="tx1"/>
            </a:solidFill>
            <a:round/>
            <a:headEnd/>
            <a:tailEnd/>
          </a:ln>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r>
              <a:rPr kumimoji="1" lang="zh-CN" altLang="en-US" sz="2400" b="1">
                <a:solidFill>
                  <a:srgbClr val="000000"/>
                </a:solidFill>
                <a:latin typeface="方正粗圆宋简体" pitchFamily="2" charset="-122"/>
                <a:ea typeface="方正粗圆宋简体" pitchFamily="2" charset="-122"/>
              </a:rPr>
              <a:t>海南</a:t>
            </a:r>
          </a:p>
        </p:txBody>
      </p:sp>
      <p:sp>
        <p:nvSpPr>
          <p:cNvPr id="24" name="矩形 23"/>
          <p:cNvSpPr/>
          <p:nvPr/>
        </p:nvSpPr>
        <p:spPr>
          <a:xfrm>
            <a:off x="7092280" y="6146140"/>
            <a:ext cx="906017" cy="52322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zh-CN" altLang="en-US" sz="2800" b="1" dirty="0">
                <a:solidFill>
                  <a:srgbClr val="0000CC"/>
                </a:solidFill>
                <a:latin typeface="方正粗圆宋简体" pitchFamily="2" charset="-122"/>
                <a:ea typeface="方正粗圆宋简体" pitchFamily="2" charset="-122"/>
              </a:rPr>
              <a:t>最早</a:t>
            </a:r>
            <a:endParaRPr lang="zh-CN" altLang="en-US" dirty="0">
              <a:solidFill>
                <a:prstClr val="black"/>
              </a:solidFill>
            </a:endParaRPr>
          </a:p>
        </p:txBody>
      </p:sp>
      <p:sp>
        <p:nvSpPr>
          <p:cNvPr id="25" name="矩形 24"/>
          <p:cNvSpPr/>
          <p:nvPr/>
        </p:nvSpPr>
        <p:spPr>
          <a:xfrm>
            <a:off x="2699792" y="6215390"/>
            <a:ext cx="906017" cy="52322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zh-CN" altLang="en-US" sz="2800" b="1" dirty="0">
                <a:solidFill>
                  <a:srgbClr val="0000CC"/>
                </a:solidFill>
                <a:latin typeface="方正粗圆宋简体" pitchFamily="2" charset="-122"/>
                <a:ea typeface="方正粗圆宋简体" pitchFamily="2" charset="-122"/>
              </a:rPr>
              <a:t>最大</a:t>
            </a:r>
            <a:endParaRPr lang="zh-CN" altLang="en-US" dirty="0">
              <a:solidFill>
                <a:prstClr val="black"/>
              </a:solidFill>
            </a:endParaRPr>
          </a:p>
        </p:txBody>
      </p:sp>
      <p:grpSp>
        <p:nvGrpSpPr>
          <p:cNvPr id="26" name="Group 34"/>
          <p:cNvGrpSpPr/>
          <p:nvPr/>
        </p:nvGrpSpPr>
        <p:grpSpPr>
          <a:xfrm>
            <a:off x="107504" y="1124740"/>
            <a:ext cx="4102925" cy="523875"/>
            <a:chOff x="182" y="2181"/>
            <a:chExt cx="2525" cy="330"/>
          </a:xfrm>
        </p:grpSpPr>
        <p:sp>
          <p:nvSpPr>
            <p:cNvPr id="27" name="Text Box 35"/>
            <p:cNvSpPr txBox="1">
              <a:spLocks noChangeArrowheads="1"/>
            </p:cNvSpPr>
            <p:nvPr/>
          </p:nvSpPr>
          <p:spPr bwMode="auto">
            <a:xfrm>
              <a:off x="182" y="2181"/>
              <a:ext cx="908" cy="329"/>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algn="ctr">
                <a:spcBef>
                  <a:spcPct val="50000"/>
                </a:spcBef>
                <a:defRPr/>
              </a:pPr>
              <a:r>
                <a:rPr kumimoji="1" lang="zh-CN" altLang="en-US" sz="2800" b="1" dirty="0">
                  <a:solidFill>
                    <a:srgbClr val="FF0000"/>
                  </a:solidFill>
                  <a:latin typeface="方正风雅楷宋简体 ExtraBold" panose="02000900000000000000" pitchFamily="2" charset="-122"/>
                  <a:ea typeface="方正风雅楷宋简体 ExtraBold" panose="02000900000000000000" pitchFamily="2" charset="-122"/>
                </a:rPr>
                <a:t>第二步</a:t>
              </a:r>
              <a:endParaRPr kumimoji="1" lang="zh-CN" altLang="en-US" sz="2800" b="1" dirty="0">
                <a:solidFill>
                  <a:srgbClr val="FF0000"/>
                </a:solidFill>
                <a:latin typeface="方正风雅楷宋简体 ExtraBold" panose="02000900000000000000" pitchFamily="2" charset="-122"/>
                <a:ea typeface="方正风雅楷宋简体 ExtraBold" panose="02000900000000000000" pitchFamily="2" charset="-122"/>
              </a:endParaRPr>
            </a:p>
          </p:txBody>
        </p:sp>
        <p:sp>
          <p:nvSpPr>
            <p:cNvPr id="28" name="Text Box 36"/>
            <p:cNvSpPr txBox="1">
              <a:spLocks noChangeArrowheads="1"/>
            </p:cNvSpPr>
            <p:nvPr/>
          </p:nvSpPr>
          <p:spPr bwMode="auto">
            <a:xfrm>
              <a:off x="1271" y="2181"/>
              <a:ext cx="1436" cy="33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kumimoji="1" lang="zh-CN" altLang="en-US" sz="2800" b="1" dirty="0">
                  <a:solidFill>
                    <a:srgbClr val="002060"/>
                  </a:solidFill>
                  <a:latin typeface="方正风雅楷宋简体 ExtraBold" panose="02000900000000000000" pitchFamily="2" charset="-122"/>
                  <a:ea typeface="方正风雅楷宋简体 ExtraBold" panose="02000900000000000000" pitchFamily="2" charset="-122"/>
                </a:rPr>
                <a:t>沿海开放城市</a:t>
              </a:r>
              <a:endParaRPr kumimoji="1" lang="zh-CN" altLang="en-US" sz="2800" b="1" dirty="0">
                <a:solidFill>
                  <a:srgbClr val="002060"/>
                </a:solidFill>
                <a:latin typeface="方正风雅楷宋简体 ExtraBold" panose="02000900000000000000" pitchFamily="2" charset="-122"/>
                <a:ea typeface="方正风雅楷宋简体 ExtraBold" panose="02000900000000000000" pitchFamily="2" charset="-122"/>
              </a:endParaRPr>
            </a:p>
          </p:txBody>
        </p:sp>
      </p:grpSp>
      <p:sp>
        <p:nvSpPr>
          <p:cNvPr id="29" name="Freeform 13"/>
          <p:cNvSpPr>
            <a:spLocks/>
          </p:cNvSpPr>
          <p:nvPr/>
        </p:nvSpPr>
        <p:spPr bwMode="auto">
          <a:xfrm>
            <a:off x="5105400" y="2590800"/>
            <a:ext cx="2024063" cy="3657600"/>
          </a:xfrm>
          <a:custGeom>
            <a:avLst/>
            <a:gdLst>
              <a:gd name="T0" fmla="*/ 2147483647 w 1275"/>
              <a:gd name="T1" fmla="*/ 2147483647 h 2304"/>
              <a:gd name="T2" fmla="*/ 2147483647 w 1275"/>
              <a:gd name="T3" fmla="*/ 2147483647 h 2304"/>
              <a:gd name="T4" fmla="*/ 2147483647 w 1275"/>
              <a:gd name="T5" fmla="*/ 2147483647 h 2304"/>
              <a:gd name="T6" fmla="*/ 2147483647 w 1275"/>
              <a:gd name="T7" fmla="*/ 0 h 2304"/>
              <a:gd name="T8" fmla="*/ 2147483647 w 1275"/>
              <a:gd name="T9" fmla="*/ 2147483647 h 2304"/>
              <a:gd name="T10" fmla="*/ 2147483647 w 1275"/>
              <a:gd name="T11" fmla="*/ 2147483647 h 2304"/>
              <a:gd name="T12" fmla="*/ 2147483647 w 1275"/>
              <a:gd name="T13" fmla="*/ 2147483647 h 2304"/>
              <a:gd name="T14" fmla="*/ 2147483647 w 1275"/>
              <a:gd name="T15" fmla="*/ 2147483647 h 2304"/>
              <a:gd name="T16" fmla="*/ 2147483647 w 1275"/>
              <a:gd name="T17" fmla="*/ 2147483647 h 2304"/>
              <a:gd name="T18" fmla="*/ 2147483647 w 1275"/>
              <a:gd name="T19" fmla="*/ 2147483647 h 2304"/>
              <a:gd name="T20" fmla="*/ 2147483647 w 1275"/>
              <a:gd name="T21" fmla="*/ 2147483647 h 2304"/>
              <a:gd name="T22" fmla="*/ 2147483647 w 1275"/>
              <a:gd name="T23" fmla="*/ 2147483647 h 2304"/>
              <a:gd name="T24" fmla="*/ 2147483647 w 1275"/>
              <a:gd name="T25" fmla="*/ 2147483647 h 2304"/>
              <a:gd name="T26" fmla="*/ 2147483647 w 1275"/>
              <a:gd name="T27" fmla="*/ 2147483647 h 2304"/>
              <a:gd name="T28" fmla="*/ 2147483647 w 1275"/>
              <a:gd name="T29" fmla="*/ 2147483647 h 2304"/>
              <a:gd name="T30" fmla="*/ 2147483647 w 1275"/>
              <a:gd name="T31" fmla="*/ 2147483647 h 2304"/>
              <a:gd name="T32" fmla="*/ 2147483647 w 1275"/>
              <a:gd name="T33" fmla="*/ 2147483647 h 2304"/>
              <a:gd name="T34" fmla="*/ 2147483647 w 1275"/>
              <a:gd name="T35" fmla="*/ 2147483647 h 2304"/>
              <a:gd name="T36" fmla="*/ 2147483647 w 1275"/>
              <a:gd name="T37" fmla="*/ 2147483647 h 2304"/>
              <a:gd name="T38" fmla="*/ 2147483647 w 1275"/>
              <a:gd name="T39" fmla="*/ 2147483647 h 2304"/>
              <a:gd name="T40" fmla="*/ 2147483647 w 1275"/>
              <a:gd name="T41" fmla="*/ 2147483647 h 2304"/>
              <a:gd name="T42" fmla="*/ 2147483647 w 1275"/>
              <a:gd name="T43" fmla="*/ 2147483647 h 2304"/>
              <a:gd name="T44" fmla="*/ 2147483647 w 1275"/>
              <a:gd name="T45" fmla="*/ 2147483647 h 2304"/>
              <a:gd name="T46" fmla="*/ 2147483647 w 1275"/>
              <a:gd name="T47" fmla="*/ 2147483647 h 2304"/>
              <a:gd name="T48" fmla="*/ 2147483647 w 1275"/>
              <a:gd name="T49" fmla="*/ 2147483647 h 2304"/>
              <a:gd name="T50" fmla="*/ 2147483647 w 1275"/>
              <a:gd name="T51" fmla="*/ 2147483647 h 2304"/>
              <a:gd name="T52" fmla="*/ 2147483647 w 1275"/>
              <a:gd name="T53" fmla="*/ 2147483647 h 2304"/>
              <a:gd name="T54" fmla="*/ 2147483647 w 1275"/>
              <a:gd name="T55" fmla="*/ 2147483647 h 2304"/>
              <a:gd name="T56" fmla="*/ 2147483647 w 1275"/>
              <a:gd name="T57" fmla="*/ 2147483647 h 2304"/>
              <a:gd name="T58" fmla="*/ 2147483647 w 1275"/>
              <a:gd name="T59" fmla="*/ 2147483647 h 2304"/>
              <a:gd name="T60" fmla="*/ 2147483647 w 1275"/>
              <a:gd name="T61" fmla="*/ 2147483647 h 2304"/>
              <a:gd name="T62" fmla="*/ 2147483647 w 1275"/>
              <a:gd name="T63" fmla="*/ 2147483647 h 2304"/>
              <a:gd name="T64" fmla="*/ 2147483647 w 1275"/>
              <a:gd name="T65" fmla="*/ 2147483647 h 2304"/>
              <a:gd name="T66" fmla="*/ 2147483647 w 1275"/>
              <a:gd name="T67" fmla="*/ 2147483647 h 2304"/>
              <a:gd name="T68" fmla="*/ 2147483647 w 1275"/>
              <a:gd name="T69" fmla="*/ 2147483647 h 2304"/>
              <a:gd name="T70" fmla="*/ 0 w 1275"/>
              <a:gd name="T71" fmla="*/ 2147483647 h 23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75"/>
              <a:gd name="T109" fmla="*/ 0 h 2304"/>
              <a:gd name="T110" fmla="*/ 1275 w 1275"/>
              <a:gd name="T111" fmla="*/ 2304 h 23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75" h="2304">
                <a:moveTo>
                  <a:pt x="1192" y="126"/>
                </a:moveTo>
                <a:cubicBezTo>
                  <a:pt x="1168" y="91"/>
                  <a:pt x="1139" y="85"/>
                  <a:pt x="1105" y="63"/>
                </a:cubicBezTo>
                <a:cubicBezTo>
                  <a:pt x="1089" y="39"/>
                  <a:pt x="1069" y="28"/>
                  <a:pt x="1042" y="16"/>
                </a:cubicBezTo>
                <a:cubicBezTo>
                  <a:pt x="1027" y="9"/>
                  <a:pt x="994" y="0"/>
                  <a:pt x="994" y="0"/>
                </a:cubicBezTo>
                <a:cubicBezTo>
                  <a:pt x="922" y="15"/>
                  <a:pt x="874" y="72"/>
                  <a:pt x="813" y="110"/>
                </a:cubicBezTo>
                <a:cubicBezTo>
                  <a:pt x="829" y="121"/>
                  <a:pt x="854" y="124"/>
                  <a:pt x="860" y="142"/>
                </a:cubicBezTo>
                <a:cubicBezTo>
                  <a:pt x="863" y="150"/>
                  <a:pt x="863" y="159"/>
                  <a:pt x="868" y="166"/>
                </a:cubicBezTo>
                <a:cubicBezTo>
                  <a:pt x="879" y="180"/>
                  <a:pt x="945" y="207"/>
                  <a:pt x="963" y="213"/>
                </a:cubicBezTo>
                <a:cubicBezTo>
                  <a:pt x="988" y="230"/>
                  <a:pt x="1009" y="252"/>
                  <a:pt x="1034" y="268"/>
                </a:cubicBezTo>
                <a:cubicBezTo>
                  <a:pt x="1076" y="296"/>
                  <a:pt x="1127" y="306"/>
                  <a:pt x="1176" y="316"/>
                </a:cubicBezTo>
                <a:cubicBezTo>
                  <a:pt x="1165" y="346"/>
                  <a:pt x="1156" y="361"/>
                  <a:pt x="1129" y="379"/>
                </a:cubicBezTo>
                <a:cubicBezTo>
                  <a:pt x="1108" y="440"/>
                  <a:pt x="1117" y="506"/>
                  <a:pt x="1057" y="544"/>
                </a:cubicBezTo>
                <a:cubicBezTo>
                  <a:pt x="1035" y="580"/>
                  <a:pt x="1034" y="619"/>
                  <a:pt x="1010" y="655"/>
                </a:cubicBezTo>
                <a:cubicBezTo>
                  <a:pt x="1028" y="707"/>
                  <a:pt x="1032" y="765"/>
                  <a:pt x="1081" y="797"/>
                </a:cubicBezTo>
                <a:cubicBezTo>
                  <a:pt x="1098" y="849"/>
                  <a:pt x="1160" y="948"/>
                  <a:pt x="1207" y="978"/>
                </a:cubicBezTo>
                <a:cubicBezTo>
                  <a:pt x="1215" y="1009"/>
                  <a:pt x="1222" y="1042"/>
                  <a:pt x="1231" y="1073"/>
                </a:cubicBezTo>
                <a:cubicBezTo>
                  <a:pt x="1235" y="1089"/>
                  <a:pt x="1247" y="1120"/>
                  <a:pt x="1247" y="1120"/>
                </a:cubicBezTo>
                <a:cubicBezTo>
                  <a:pt x="1252" y="1171"/>
                  <a:pt x="1275" y="1250"/>
                  <a:pt x="1255" y="1302"/>
                </a:cubicBezTo>
                <a:cubicBezTo>
                  <a:pt x="1248" y="1320"/>
                  <a:pt x="1234" y="1333"/>
                  <a:pt x="1223" y="1349"/>
                </a:cubicBezTo>
                <a:cubicBezTo>
                  <a:pt x="1218" y="1357"/>
                  <a:pt x="1207" y="1373"/>
                  <a:pt x="1207" y="1373"/>
                </a:cubicBezTo>
                <a:cubicBezTo>
                  <a:pt x="1191" y="1427"/>
                  <a:pt x="1166" y="1465"/>
                  <a:pt x="1144" y="1515"/>
                </a:cubicBezTo>
                <a:cubicBezTo>
                  <a:pt x="1123" y="1562"/>
                  <a:pt x="1112" y="1611"/>
                  <a:pt x="1089" y="1657"/>
                </a:cubicBezTo>
                <a:cubicBezTo>
                  <a:pt x="1080" y="1676"/>
                  <a:pt x="1079" y="1704"/>
                  <a:pt x="1065" y="1720"/>
                </a:cubicBezTo>
                <a:cubicBezTo>
                  <a:pt x="1043" y="1744"/>
                  <a:pt x="980" y="1780"/>
                  <a:pt x="947" y="1791"/>
                </a:cubicBezTo>
                <a:cubicBezTo>
                  <a:pt x="886" y="1852"/>
                  <a:pt x="796" y="1879"/>
                  <a:pt x="718" y="1917"/>
                </a:cubicBezTo>
                <a:cubicBezTo>
                  <a:pt x="702" y="1925"/>
                  <a:pt x="688" y="1935"/>
                  <a:pt x="671" y="1941"/>
                </a:cubicBezTo>
                <a:cubicBezTo>
                  <a:pt x="651" y="1948"/>
                  <a:pt x="608" y="1957"/>
                  <a:pt x="608" y="1957"/>
                </a:cubicBezTo>
                <a:cubicBezTo>
                  <a:pt x="566" y="1984"/>
                  <a:pt x="528" y="2004"/>
                  <a:pt x="481" y="2020"/>
                </a:cubicBezTo>
                <a:cubicBezTo>
                  <a:pt x="457" y="2037"/>
                  <a:pt x="438" y="2043"/>
                  <a:pt x="410" y="2051"/>
                </a:cubicBezTo>
                <a:cubicBezTo>
                  <a:pt x="353" y="2110"/>
                  <a:pt x="425" y="2038"/>
                  <a:pt x="355" y="2099"/>
                </a:cubicBezTo>
                <a:cubicBezTo>
                  <a:pt x="330" y="2121"/>
                  <a:pt x="320" y="2144"/>
                  <a:pt x="292" y="2162"/>
                </a:cubicBezTo>
                <a:cubicBezTo>
                  <a:pt x="272" y="2203"/>
                  <a:pt x="241" y="2229"/>
                  <a:pt x="205" y="2257"/>
                </a:cubicBezTo>
                <a:cubicBezTo>
                  <a:pt x="190" y="2268"/>
                  <a:pt x="174" y="2278"/>
                  <a:pt x="158" y="2288"/>
                </a:cubicBezTo>
                <a:cubicBezTo>
                  <a:pt x="150" y="2293"/>
                  <a:pt x="134" y="2304"/>
                  <a:pt x="134" y="2304"/>
                </a:cubicBezTo>
                <a:cubicBezTo>
                  <a:pt x="86" y="2292"/>
                  <a:pt x="54" y="2256"/>
                  <a:pt x="8" y="2241"/>
                </a:cubicBezTo>
                <a:cubicBezTo>
                  <a:pt x="5" y="2233"/>
                  <a:pt x="0" y="2217"/>
                  <a:pt x="0" y="2217"/>
                </a:cubicBezTo>
              </a:path>
            </a:pathLst>
          </a:custGeom>
          <a:noFill/>
          <a:ln w="31750">
            <a:solidFill>
              <a:srgbClr val="FF3300"/>
            </a:solidFill>
            <a:round/>
            <a:headEnd type="diamond" w="med" len="med"/>
            <a:tailEnd type="diamond" w="med" len="med"/>
          </a:ln>
          <a:extLst>
            <a:ext uri="{909E8E84-426E-40DD-AFC4-6F175D3DCCD1}">
              <a14:hiddenFill xmlns:a14="http://schemas.microsoft.com/office/drawing/2010/main">
                <a:solidFill>
                  <a:srgbClr val="FFFFFF"/>
                </a:solidFill>
              </a14:hiddenFill>
            </a:ext>
          </a:extLst>
        </p:spPr>
        <p:txBody>
          <a:bodyPr wrap="none"/>
          <a:lstStyle/>
          <a:p>
            <a:endParaRPr lang="zh-CN" altLang="en-US">
              <a:solidFill>
                <a:prstClr val="black"/>
              </a:solidFill>
            </a:endParaRPr>
          </a:p>
        </p:txBody>
      </p:sp>
      <p:sp>
        <p:nvSpPr>
          <p:cNvPr id="30" name="Oval 14"/>
          <p:cNvSpPr>
            <a:spLocks noChangeArrowheads="1"/>
          </p:cNvSpPr>
          <p:nvPr/>
        </p:nvSpPr>
        <p:spPr bwMode="auto">
          <a:xfrm>
            <a:off x="6934200" y="2743200"/>
            <a:ext cx="152400" cy="152400"/>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endParaRPr lang="zh-CN" altLang="en-US" sz="1800">
              <a:solidFill>
                <a:prstClr val="black"/>
              </a:solidFill>
              <a:latin typeface="方正粗圆宋简体" pitchFamily="2" charset="-122"/>
              <a:ea typeface="方正粗圆宋简体" pitchFamily="2" charset="-122"/>
            </a:endParaRPr>
          </a:p>
        </p:txBody>
      </p:sp>
      <p:sp>
        <p:nvSpPr>
          <p:cNvPr id="31" name="Oval 15"/>
          <p:cNvSpPr>
            <a:spLocks noChangeArrowheads="1"/>
          </p:cNvSpPr>
          <p:nvPr/>
        </p:nvSpPr>
        <p:spPr bwMode="auto">
          <a:xfrm>
            <a:off x="6629400" y="2514600"/>
            <a:ext cx="152400" cy="152400"/>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endParaRPr lang="zh-CN" altLang="en-US" sz="1800">
              <a:solidFill>
                <a:prstClr val="black"/>
              </a:solidFill>
              <a:latin typeface="方正粗圆宋简体" pitchFamily="2" charset="-122"/>
              <a:ea typeface="方正粗圆宋简体" pitchFamily="2" charset="-122"/>
            </a:endParaRPr>
          </a:p>
        </p:txBody>
      </p:sp>
      <p:sp>
        <p:nvSpPr>
          <p:cNvPr id="32" name="Oval 16"/>
          <p:cNvSpPr>
            <a:spLocks noChangeArrowheads="1"/>
          </p:cNvSpPr>
          <p:nvPr/>
        </p:nvSpPr>
        <p:spPr bwMode="auto">
          <a:xfrm>
            <a:off x="6324600" y="2743200"/>
            <a:ext cx="152400" cy="152400"/>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endParaRPr lang="zh-CN" altLang="en-US" sz="1800">
              <a:solidFill>
                <a:prstClr val="black"/>
              </a:solidFill>
              <a:latin typeface="方正粗圆宋简体" pitchFamily="2" charset="-122"/>
              <a:ea typeface="方正粗圆宋简体" pitchFamily="2" charset="-122"/>
            </a:endParaRPr>
          </a:p>
        </p:txBody>
      </p:sp>
      <p:sp>
        <p:nvSpPr>
          <p:cNvPr id="33" name="Oval 17"/>
          <p:cNvSpPr>
            <a:spLocks noChangeArrowheads="1"/>
          </p:cNvSpPr>
          <p:nvPr/>
        </p:nvSpPr>
        <p:spPr bwMode="auto">
          <a:xfrm>
            <a:off x="6858000" y="3048000"/>
            <a:ext cx="152400" cy="152400"/>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endParaRPr lang="zh-CN" altLang="en-US" sz="1800">
              <a:solidFill>
                <a:prstClr val="black"/>
              </a:solidFill>
              <a:latin typeface="方正粗圆宋简体" pitchFamily="2" charset="-122"/>
              <a:ea typeface="方正粗圆宋简体" pitchFamily="2" charset="-122"/>
            </a:endParaRPr>
          </a:p>
        </p:txBody>
      </p:sp>
      <p:sp>
        <p:nvSpPr>
          <p:cNvPr id="34" name="Oval 18"/>
          <p:cNvSpPr>
            <a:spLocks noChangeArrowheads="1"/>
          </p:cNvSpPr>
          <p:nvPr/>
        </p:nvSpPr>
        <p:spPr bwMode="auto">
          <a:xfrm>
            <a:off x="6858000" y="3276600"/>
            <a:ext cx="152400" cy="152400"/>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endParaRPr lang="zh-CN" altLang="en-US" sz="1800">
              <a:solidFill>
                <a:prstClr val="black"/>
              </a:solidFill>
              <a:latin typeface="方正粗圆宋简体" pitchFamily="2" charset="-122"/>
              <a:ea typeface="方正粗圆宋简体" pitchFamily="2" charset="-122"/>
            </a:endParaRPr>
          </a:p>
        </p:txBody>
      </p:sp>
      <p:sp>
        <p:nvSpPr>
          <p:cNvPr id="35" name="Oval 19"/>
          <p:cNvSpPr>
            <a:spLocks noChangeArrowheads="1"/>
          </p:cNvSpPr>
          <p:nvPr/>
        </p:nvSpPr>
        <p:spPr bwMode="auto">
          <a:xfrm>
            <a:off x="6705600" y="3657600"/>
            <a:ext cx="152400" cy="152400"/>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endParaRPr lang="zh-CN" altLang="en-US" sz="1800">
              <a:solidFill>
                <a:prstClr val="black"/>
              </a:solidFill>
              <a:latin typeface="方正粗圆宋简体" pitchFamily="2" charset="-122"/>
              <a:ea typeface="方正粗圆宋简体" pitchFamily="2" charset="-122"/>
            </a:endParaRPr>
          </a:p>
        </p:txBody>
      </p:sp>
      <p:sp>
        <p:nvSpPr>
          <p:cNvPr id="36" name="Oval 20"/>
          <p:cNvSpPr>
            <a:spLocks noChangeArrowheads="1"/>
          </p:cNvSpPr>
          <p:nvPr/>
        </p:nvSpPr>
        <p:spPr bwMode="auto">
          <a:xfrm>
            <a:off x="6934200" y="4038600"/>
            <a:ext cx="152400" cy="152400"/>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endParaRPr lang="zh-CN" altLang="en-US" sz="1800">
              <a:solidFill>
                <a:prstClr val="black"/>
              </a:solidFill>
              <a:latin typeface="方正粗圆宋简体" pitchFamily="2" charset="-122"/>
              <a:ea typeface="方正粗圆宋简体" pitchFamily="2" charset="-122"/>
            </a:endParaRPr>
          </a:p>
        </p:txBody>
      </p:sp>
      <p:sp>
        <p:nvSpPr>
          <p:cNvPr id="37" name="Oval 21"/>
          <p:cNvSpPr>
            <a:spLocks noChangeArrowheads="1"/>
          </p:cNvSpPr>
          <p:nvPr/>
        </p:nvSpPr>
        <p:spPr bwMode="auto">
          <a:xfrm>
            <a:off x="7010400" y="4191000"/>
            <a:ext cx="152400" cy="152400"/>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endParaRPr lang="zh-CN" altLang="en-US" sz="1800">
              <a:solidFill>
                <a:prstClr val="black"/>
              </a:solidFill>
              <a:latin typeface="方正粗圆宋简体" pitchFamily="2" charset="-122"/>
              <a:ea typeface="方正粗圆宋简体" pitchFamily="2" charset="-122"/>
            </a:endParaRPr>
          </a:p>
        </p:txBody>
      </p:sp>
      <p:sp>
        <p:nvSpPr>
          <p:cNvPr id="38" name="Oval 22"/>
          <p:cNvSpPr>
            <a:spLocks noChangeArrowheads="1"/>
          </p:cNvSpPr>
          <p:nvPr/>
        </p:nvSpPr>
        <p:spPr bwMode="auto">
          <a:xfrm>
            <a:off x="7086600" y="4495800"/>
            <a:ext cx="152400" cy="152400"/>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endParaRPr lang="zh-CN" altLang="en-US" sz="1800">
              <a:solidFill>
                <a:prstClr val="black"/>
              </a:solidFill>
              <a:latin typeface="方正粗圆宋简体" pitchFamily="2" charset="-122"/>
              <a:ea typeface="方正粗圆宋简体" pitchFamily="2" charset="-122"/>
            </a:endParaRPr>
          </a:p>
        </p:txBody>
      </p:sp>
      <p:sp>
        <p:nvSpPr>
          <p:cNvPr id="39" name="Oval 23"/>
          <p:cNvSpPr>
            <a:spLocks noChangeArrowheads="1"/>
          </p:cNvSpPr>
          <p:nvPr/>
        </p:nvSpPr>
        <p:spPr bwMode="auto">
          <a:xfrm>
            <a:off x="6934200" y="4876800"/>
            <a:ext cx="152400" cy="152400"/>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endParaRPr lang="zh-CN" altLang="en-US" sz="1800">
              <a:solidFill>
                <a:prstClr val="black"/>
              </a:solidFill>
              <a:latin typeface="方正粗圆宋简体" pitchFamily="2" charset="-122"/>
              <a:ea typeface="方正粗圆宋简体" pitchFamily="2" charset="-122"/>
            </a:endParaRPr>
          </a:p>
        </p:txBody>
      </p:sp>
      <p:sp>
        <p:nvSpPr>
          <p:cNvPr id="40" name="Oval 24"/>
          <p:cNvSpPr>
            <a:spLocks noChangeArrowheads="1"/>
          </p:cNvSpPr>
          <p:nvPr/>
        </p:nvSpPr>
        <p:spPr bwMode="auto">
          <a:xfrm>
            <a:off x="6705600" y="5257800"/>
            <a:ext cx="152400" cy="152400"/>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endParaRPr lang="zh-CN" altLang="en-US" sz="1800">
              <a:solidFill>
                <a:prstClr val="black"/>
              </a:solidFill>
              <a:latin typeface="方正粗圆宋简体" pitchFamily="2" charset="-122"/>
              <a:ea typeface="方正粗圆宋简体" pitchFamily="2" charset="-122"/>
            </a:endParaRPr>
          </a:p>
        </p:txBody>
      </p:sp>
      <p:sp>
        <p:nvSpPr>
          <p:cNvPr id="41" name="Oval 25"/>
          <p:cNvSpPr>
            <a:spLocks noChangeArrowheads="1"/>
          </p:cNvSpPr>
          <p:nvPr/>
        </p:nvSpPr>
        <p:spPr bwMode="auto">
          <a:xfrm>
            <a:off x="5715000" y="5791200"/>
            <a:ext cx="152400" cy="152400"/>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endParaRPr lang="zh-CN" altLang="en-US" sz="1800">
              <a:solidFill>
                <a:prstClr val="black"/>
              </a:solidFill>
              <a:latin typeface="方正粗圆宋简体" pitchFamily="2" charset="-122"/>
              <a:ea typeface="方正粗圆宋简体" pitchFamily="2" charset="-122"/>
            </a:endParaRPr>
          </a:p>
        </p:txBody>
      </p:sp>
      <p:sp>
        <p:nvSpPr>
          <p:cNvPr id="42" name="Oval 26"/>
          <p:cNvSpPr>
            <a:spLocks noChangeArrowheads="1"/>
          </p:cNvSpPr>
          <p:nvPr/>
        </p:nvSpPr>
        <p:spPr bwMode="auto">
          <a:xfrm>
            <a:off x="5029200" y="6096000"/>
            <a:ext cx="152400" cy="152400"/>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endParaRPr lang="zh-CN" altLang="en-US" sz="1800">
              <a:solidFill>
                <a:prstClr val="black"/>
              </a:solidFill>
              <a:latin typeface="方正粗圆宋简体" pitchFamily="2" charset="-122"/>
              <a:ea typeface="方正粗圆宋简体" pitchFamily="2" charset="-122"/>
            </a:endParaRPr>
          </a:p>
        </p:txBody>
      </p:sp>
      <p:sp>
        <p:nvSpPr>
          <p:cNvPr id="43" name="Oval 27"/>
          <p:cNvSpPr>
            <a:spLocks noChangeArrowheads="1"/>
          </p:cNvSpPr>
          <p:nvPr/>
        </p:nvSpPr>
        <p:spPr bwMode="auto">
          <a:xfrm>
            <a:off x="5257800" y="6172200"/>
            <a:ext cx="152400" cy="152400"/>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endParaRPr lang="zh-CN" altLang="en-US" sz="1800">
              <a:solidFill>
                <a:prstClr val="black"/>
              </a:solidFill>
              <a:latin typeface="方正粗圆宋简体" pitchFamily="2" charset="-122"/>
              <a:ea typeface="方正粗圆宋简体" pitchFamily="2" charset="-122"/>
            </a:endParaRPr>
          </a:p>
        </p:txBody>
      </p:sp>
      <p:sp>
        <p:nvSpPr>
          <p:cNvPr id="44" name="矩形 43"/>
          <p:cNvSpPr/>
          <p:nvPr/>
        </p:nvSpPr>
        <p:spPr>
          <a:xfrm>
            <a:off x="4139952" y="1123808"/>
            <a:ext cx="5030544" cy="523220"/>
          </a:xfrm>
          <a:prstGeom prst="rect">
            <a:avLst/>
          </a:prstGeom>
        </p:spPr>
        <p:txBody>
          <a:bodyPr wrap="none">
            <a:spAutoFit/>
          </a:bodyPr>
          <a:lstStyle/>
          <a:p>
            <a:r>
              <a:rPr lang="zh-CN" altLang="en-US" sz="2800" b="1" i="1" dirty="0">
                <a:solidFill>
                  <a:prstClr val="black"/>
                </a:solidFill>
                <a:latin typeface="方正粗黑宋简体" panose="02000000000000000000" pitchFamily="2" charset="-122"/>
                <a:ea typeface="方正粗黑宋简体" panose="02000000000000000000" pitchFamily="2" charset="-122"/>
              </a:rPr>
              <a:t>找出我国的</a:t>
            </a:r>
            <a:r>
              <a:rPr lang="en-US" altLang="zh-CN" sz="2800" b="1" i="1" dirty="0">
                <a:solidFill>
                  <a:prstClr val="black"/>
                </a:solidFill>
                <a:latin typeface="方正粗黑宋简体" panose="02000000000000000000" pitchFamily="2" charset="-122"/>
                <a:ea typeface="方正粗黑宋简体" panose="02000000000000000000" pitchFamily="2" charset="-122"/>
              </a:rPr>
              <a:t>14</a:t>
            </a:r>
            <a:r>
              <a:rPr lang="zh-CN" altLang="en-US" sz="2800" b="1" i="1" dirty="0">
                <a:solidFill>
                  <a:prstClr val="black"/>
                </a:solidFill>
                <a:latin typeface="方正粗黑宋简体" panose="02000000000000000000" pitchFamily="2" charset="-122"/>
                <a:ea typeface="方正粗黑宋简体" panose="02000000000000000000" pitchFamily="2" charset="-122"/>
              </a:rPr>
              <a:t>个沿海开放城市</a:t>
            </a:r>
            <a:endParaRPr lang="zh-CN" altLang="en-US" dirty="0">
              <a:solidFill>
                <a:prstClr val="black"/>
              </a:solidFill>
            </a:endParaRPr>
          </a:p>
        </p:txBody>
      </p:sp>
      <p:grpSp>
        <p:nvGrpSpPr>
          <p:cNvPr id="45" name="Group 34"/>
          <p:cNvGrpSpPr/>
          <p:nvPr/>
        </p:nvGrpSpPr>
        <p:grpSpPr>
          <a:xfrm>
            <a:off x="107504" y="1844824"/>
            <a:ext cx="4478282" cy="523875"/>
            <a:chOff x="182" y="2181"/>
            <a:chExt cx="2756" cy="330"/>
          </a:xfrm>
        </p:grpSpPr>
        <p:sp>
          <p:nvSpPr>
            <p:cNvPr id="46" name="Text Box 35"/>
            <p:cNvSpPr txBox="1">
              <a:spLocks noChangeArrowheads="1"/>
            </p:cNvSpPr>
            <p:nvPr/>
          </p:nvSpPr>
          <p:spPr bwMode="auto">
            <a:xfrm>
              <a:off x="182" y="2181"/>
              <a:ext cx="908" cy="329"/>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algn="ctr">
                <a:spcBef>
                  <a:spcPct val="50000"/>
                </a:spcBef>
                <a:defRPr/>
              </a:pPr>
              <a:r>
                <a:rPr kumimoji="1" lang="zh-CN" altLang="en-US" sz="2800" b="1" dirty="0">
                  <a:solidFill>
                    <a:srgbClr val="FF0000"/>
                  </a:solidFill>
                  <a:latin typeface="方正风雅楷宋简体 ExtraBold" panose="02000900000000000000" pitchFamily="2" charset="-122"/>
                  <a:ea typeface="方正风雅楷宋简体 ExtraBold" panose="02000900000000000000" pitchFamily="2" charset="-122"/>
                </a:rPr>
                <a:t>第三步</a:t>
              </a:r>
              <a:endParaRPr kumimoji="1" lang="zh-CN" altLang="en-US" sz="2800" b="1" dirty="0">
                <a:solidFill>
                  <a:srgbClr val="FF0000"/>
                </a:solidFill>
                <a:latin typeface="方正风雅楷宋简体 ExtraBold" panose="02000900000000000000" pitchFamily="2" charset="-122"/>
                <a:ea typeface="方正风雅楷宋简体 ExtraBold" panose="02000900000000000000" pitchFamily="2" charset="-122"/>
              </a:endParaRPr>
            </a:p>
          </p:txBody>
        </p:sp>
        <p:sp>
          <p:nvSpPr>
            <p:cNvPr id="47" name="Text Box 36"/>
            <p:cNvSpPr txBox="1">
              <a:spLocks noChangeArrowheads="1"/>
            </p:cNvSpPr>
            <p:nvPr/>
          </p:nvSpPr>
          <p:spPr bwMode="auto">
            <a:xfrm>
              <a:off x="1271" y="2181"/>
              <a:ext cx="1667" cy="33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kumimoji="1" lang="zh-CN" altLang="en-US" sz="2800" b="1" dirty="0">
                  <a:solidFill>
                    <a:srgbClr val="002060"/>
                  </a:solidFill>
                  <a:latin typeface="方正风雅楷宋简体 ExtraBold" panose="02000900000000000000" pitchFamily="2" charset="-122"/>
                  <a:ea typeface="方正风雅楷宋简体 ExtraBold" panose="02000900000000000000" pitchFamily="2" charset="-122"/>
                </a:rPr>
                <a:t>沿海经济开发区</a:t>
              </a:r>
              <a:endParaRPr kumimoji="1" lang="zh-CN" altLang="en-US" sz="2800" b="1" dirty="0">
                <a:solidFill>
                  <a:srgbClr val="002060"/>
                </a:solidFill>
                <a:latin typeface="方正风雅楷宋简体 ExtraBold" panose="02000900000000000000" pitchFamily="2" charset="-122"/>
                <a:ea typeface="方正风雅楷宋简体 ExtraBold" panose="02000900000000000000" pitchFamily="2" charset="-122"/>
              </a:endParaRPr>
            </a:p>
          </p:txBody>
        </p:sp>
      </p:grpSp>
      <p:sp>
        <p:nvSpPr>
          <p:cNvPr id="57" name="矩形 56"/>
          <p:cNvSpPr/>
          <p:nvPr/>
        </p:nvSpPr>
        <p:spPr>
          <a:xfrm>
            <a:off x="4532086" y="1843892"/>
            <a:ext cx="3791423" cy="523220"/>
          </a:xfrm>
          <a:prstGeom prst="rect">
            <a:avLst/>
          </a:prstGeom>
        </p:spPr>
        <p:txBody>
          <a:bodyPr wrap="none">
            <a:spAutoFit/>
          </a:bodyPr>
          <a:lstStyle/>
          <a:p>
            <a:r>
              <a:rPr lang="zh-CN" altLang="en-US" sz="2800" b="1" i="1" dirty="0">
                <a:solidFill>
                  <a:prstClr val="black"/>
                </a:solidFill>
                <a:latin typeface="方正粗黑宋简体" panose="02000000000000000000" pitchFamily="2" charset="-122"/>
                <a:ea typeface="方正粗黑宋简体" panose="02000000000000000000" pitchFamily="2" charset="-122"/>
              </a:rPr>
              <a:t>找出我国的沿海开发区</a:t>
            </a:r>
            <a:endParaRPr lang="zh-CN" altLang="en-US" dirty="0">
              <a:solidFill>
                <a:prstClr val="black"/>
              </a:solidFill>
            </a:endParaRPr>
          </a:p>
        </p:txBody>
      </p:sp>
      <p:sp>
        <p:nvSpPr>
          <p:cNvPr id="58" name="Freeform 28"/>
          <p:cNvSpPr>
            <a:spLocks/>
          </p:cNvSpPr>
          <p:nvPr/>
        </p:nvSpPr>
        <p:spPr bwMode="auto">
          <a:xfrm>
            <a:off x="6275388" y="2192338"/>
            <a:ext cx="1100137" cy="1470025"/>
          </a:xfrm>
          <a:custGeom>
            <a:avLst/>
            <a:gdLst>
              <a:gd name="T0" fmla="*/ 2147483647 w 693"/>
              <a:gd name="T1" fmla="*/ 2147483647 h 926"/>
              <a:gd name="T2" fmla="*/ 2147483647 w 693"/>
              <a:gd name="T3" fmla="*/ 2147483647 h 926"/>
              <a:gd name="T4" fmla="*/ 2147483647 w 693"/>
              <a:gd name="T5" fmla="*/ 2147483647 h 926"/>
              <a:gd name="T6" fmla="*/ 2147483647 w 693"/>
              <a:gd name="T7" fmla="*/ 2147483647 h 926"/>
              <a:gd name="T8" fmla="*/ 2147483647 w 693"/>
              <a:gd name="T9" fmla="*/ 2147483647 h 926"/>
              <a:gd name="T10" fmla="*/ 2147483647 w 693"/>
              <a:gd name="T11" fmla="*/ 2147483647 h 926"/>
              <a:gd name="T12" fmla="*/ 2147483647 w 693"/>
              <a:gd name="T13" fmla="*/ 2147483647 h 926"/>
              <a:gd name="T14" fmla="*/ 2147483647 w 693"/>
              <a:gd name="T15" fmla="*/ 2147483647 h 926"/>
              <a:gd name="T16" fmla="*/ 2147483647 w 693"/>
              <a:gd name="T17" fmla="*/ 2147483647 h 926"/>
              <a:gd name="T18" fmla="*/ 0 w 693"/>
              <a:gd name="T19" fmla="*/ 2147483647 h 926"/>
              <a:gd name="T20" fmla="*/ 2147483647 w 693"/>
              <a:gd name="T21" fmla="*/ 2147483647 h 926"/>
              <a:gd name="T22" fmla="*/ 2147483647 w 693"/>
              <a:gd name="T23" fmla="*/ 2147483647 h 926"/>
              <a:gd name="T24" fmla="*/ 2147483647 w 693"/>
              <a:gd name="T25" fmla="*/ 2147483647 h 926"/>
              <a:gd name="T26" fmla="*/ 2147483647 w 693"/>
              <a:gd name="T27" fmla="*/ 2147483647 h 926"/>
              <a:gd name="T28" fmla="*/ 2147483647 w 693"/>
              <a:gd name="T29" fmla="*/ 2147483647 h 926"/>
              <a:gd name="T30" fmla="*/ 2147483647 w 693"/>
              <a:gd name="T31" fmla="*/ 2147483647 h 926"/>
              <a:gd name="T32" fmla="*/ 2147483647 w 693"/>
              <a:gd name="T33" fmla="*/ 2147483647 h 926"/>
              <a:gd name="T34" fmla="*/ 2147483647 w 693"/>
              <a:gd name="T35" fmla="*/ 2147483647 h 926"/>
              <a:gd name="T36" fmla="*/ 2147483647 w 693"/>
              <a:gd name="T37" fmla="*/ 0 h 926"/>
              <a:gd name="T38" fmla="*/ 2147483647 w 693"/>
              <a:gd name="T39" fmla="*/ 2147483647 h 926"/>
              <a:gd name="T40" fmla="*/ 2147483647 w 693"/>
              <a:gd name="T41" fmla="*/ 2147483647 h 926"/>
              <a:gd name="T42" fmla="*/ 2147483647 w 693"/>
              <a:gd name="T43" fmla="*/ 2147483647 h 926"/>
              <a:gd name="T44" fmla="*/ 2147483647 w 693"/>
              <a:gd name="T45" fmla="*/ 2147483647 h 926"/>
              <a:gd name="T46" fmla="*/ 2147483647 w 693"/>
              <a:gd name="T47" fmla="*/ 2147483647 h 926"/>
              <a:gd name="T48" fmla="*/ 2147483647 w 693"/>
              <a:gd name="T49" fmla="*/ 2147483647 h 926"/>
              <a:gd name="T50" fmla="*/ 2147483647 w 693"/>
              <a:gd name="T51" fmla="*/ 2147483647 h 926"/>
              <a:gd name="T52" fmla="*/ 2147483647 w 693"/>
              <a:gd name="T53" fmla="*/ 2147483647 h 926"/>
              <a:gd name="T54" fmla="*/ 2147483647 w 693"/>
              <a:gd name="T55" fmla="*/ 2147483647 h 926"/>
              <a:gd name="T56" fmla="*/ 2147483647 w 693"/>
              <a:gd name="T57" fmla="*/ 2147483647 h 926"/>
              <a:gd name="T58" fmla="*/ 2147483647 w 693"/>
              <a:gd name="T59" fmla="*/ 2147483647 h 926"/>
              <a:gd name="T60" fmla="*/ 2147483647 w 693"/>
              <a:gd name="T61" fmla="*/ 2147483647 h 926"/>
              <a:gd name="T62" fmla="*/ 2147483647 w 693"/>
              <a:gd name="T63" fmla="*/ 2147483647 h 926"/>
              <a:gd name="T64" fmla="*/ 2147483647 w 693"/>
              <a:gd name="T65" fmla="*/ 2147483647 h 926"/>
              <a:gd name="T66" fmla="*/ 2147483647 w 693"/>
              <a:gd name="T67" fmla="*/ 2147483647 h 926"/>
              <a:gd name="T68" fmla="*/ 2147483647 w 693"/>
              <a:gd name="T69" fmla="*/ 2147483647 h 926"/>
              <a:gd name="T70" fmla="*/ 2147483647 w 693"/>
              <a:gd name="T71" fmla="*/ 2147483647 h 926"/>
              <a:gd name="T72" fmla="*/ 2147483647 w 693"/>
              <a:gd name="T73" fmla="*/ 2147483647 h 926"/>
              <a:gd name="T74" fmla="*/ 2147483647 w 693"/>
              <a:gd name="T75" fmla="*/ 2147483647 h 926"/>
              <a:gd name="T76" fmla="*/ 2147483647 w 693"/>
              <a:gd name="T77" fmla="*/ 2147483647 h 926"/>
              <a:gd name="T78" fmla="*/ 2147483647 w 693"/>
              <a:gd name="T79" fmla="*/ 2147483647 h 926"/>
              <a:gd name="T80" fmla="*/ 2147483647 w 693"/>
              <a:gd name="T81" fmla="*/ 2147483647 h 926"/>
              <a:gd name="T82" fmla="*/ 2147483647 w 693"/>
              <a:gd name="T83" fmla="*/ 2147483647 h 926"/>
              <a:gd name="T84" fmla="*/ 2147483647 w 693"/>
              <a:gd name="T85" fmla="*/ 2147483647 h 926"/>
              <a:gd name="T86" fmla="*/ 2147483647 w 693"/>
              <a:gd name="T87" fmla="*/ 2147483647 h 926"/>
              <a:gd name="T88" fmla="*/ 2147483647 w 693"/>
              <a:gd name="T89" fmla="*/ 2147483647 h 926"/>
              <a:gd name="T90" fmla="*/ 2147483647 w 693"/>
              <a:gd name="T91" fmla="*/ 2147483647 h 926"/>
              <a:gd name="T92" fmla="*/ 2147483647 w 693"/>
              <a:gd name="T93" fmla="*/ 2147483647 h 926"/>
              <a:gd name="T94" fmla="*/ 2147483647 w 693"/>
              <a:gd name="T95" fmla="*/ 2147483647 h 9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3"/>
              <a:gd name="T145" fmla="*/ 0 h 926"/>
              <a:gd name="T146" fmla="*/ 693 w 693"/>
              <a:gd name="T147" fmla="*/ 926 h 9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3" h="926">
                <a:moveTo>
                  <a:pt x="284" y="923"/>
                </a:moveTo>
                <a:cubicBezTo>
                  <a:pt x="276" y="918"/>
                  <a:pt x="269" y="911"/>
                  <a:pt x="260" y="907"/>
                </a:cubicBezTo>
                <a:cubicBezTo>
                  <a:pt x="253" y="903"/>
                  <a:pt x="238" y="907"/>
                  <a:pt x="237" y="899"/>
                </a:cubicBezTo>
                <a:cubicBezTo>
                  <a:pt x="233" y="866"/>
                  <a:pt x="257" y="847"/>
                  <a:pt x="276" y="828"/>
                </a:cubicBezTo>
                <a:cubicBezTo>
                  <a:pt x="261" y="770"/>
                  <a:pt x="241" y="778"/>
                  <a:pt x="197" y="749"/>
                </a:cubicBezTo>
                <a:cubicBezTo>
                  <a:pt x="165" y="756"/>
                  <a:pt x="135" y="765"/>
                  <a:pt x="103" y="773"/>
                </a:cubicBezTo>
                <a:cubicBezTo>
                  <a:pt x="39" y="765"/>
                  <a:pt x="34" y="772"/>
                  <a:pt x="16" y="718"/>
                </a:cubicBezTo>
                <a:cubicBezTo>
                  <a:pt x="27" y="676"/>
                  <a:pt x="44" y="645"/>
                  <a:pt x="87" y="631"/>
                </a:cubicBezTo>
                <a:cubicBezTo>
                  <a:pt x="109" y="566"/>
                  <a:pt x="119" y="517"/>
                  <a:pt x="40" y="489"/>
                </a:cubicBezTo>
                <a:cubicBezTo>
                  <a:pt x="24" y="465"/>
                  <a:pt x="16" y="442"/>
                  <a:pt x="0" y="418"/>
                </a:cubicBezTo>
                <a:cubicBezTo>
                  <a:pt x="12" y="346"/>
                  <a:pt x="42" y="316"/>
                  <a:pt x="63" y="252"/>
                </a:cubicBezTo>
                <a:cubicBezTo>
                  <a:pt x="89" y="261"/>
                  <a:pt x="134" y="292"/>
                  <a:pt x="134" y="292"/>
                </a:cubicBezTo>
                <a:cubicBezTo>
                  <a:pt x="169" y="288"/>
                  <a:pt x="210" y="298"/>
                  <a:pt x="237" y="276"/>
                </a:cubicBezTo>
                <a:cubicBezTo>
                  <a:pt x="245" y="270"/>
                  <a:pt x="246" y="258"/>
                  <a:pt x="253" y="252"/>
                </a:cubicBezTo>
                <a:cubicBezTo>
                  <a:pt x="267" y="240"/>
                  <a:pt x="300" y="221"/>
                  <a:pt x="300" y="221"/>
                </a:cubicBezTo>
                <a:cubicBezTo>
                  <a:pt x="341" y="157"/>
                  <a:pt x="320" y="189"/>
                  <a:pt x="363" y="126"/>
                </a:cubicBezTo>
                <a:cubicBezTo>
                  <a:pt x="373" y="111"/>
                  <a:pt x="400" y="121"/>
                  <a:pt x="418" y="118"/>
                </a:cubicBezTo>
                <a:cubicBezTo>
                  <a:pt x="450" y="113"/>
                  <a:pt x="482" y="104"/>
                  <a:pt x="513" y="95"/>
                </a:cubicBezTo>
                <a:cubicBezTo>
                  <a:pt x="535" y="62"/>
                  <a:pt x="546" y="31"/>
                  <a:pt x="568" y="0"/>
                </a:cubicBezTo>
                <a:cubicBezTo>
                  <a:pt x="600" y="11"/>
                  <a:pt x="606" y="24"/>
                  <a:pt x="616" y="55"/>
                </a:cubicBezTo>
                <a:cubicBezTo>
                  <a:pt x="597" y="111"/>
                  <a:pt x="614" y="93"/>
                  <a:pt x="576" y="118"/>
                </a:cubicBezTo>
                <a:cubicBezTo>
                  <a:pt x="579" y="131"/>
                  <a:pt x="577" y="146"/>
                  <a:pt x="584" y="158"/>
                </a:cubicBezTo>
                <a:cubicBezTo>
                  <a:pt x="603" y="191"/>
                  <a:pt x="615" y="168"/>
                  <a:pt x="623" y="150"/>
                </a:cubicBezTo>
                <a:cubicBezTo>
                  <a:pt x="650" y="88"/>
                  <a:pt x="620" y="114"/>
                  <a:pt x="663" y="87"/>
                </a:cubicBezTo>
                <a:cubicBezTo>
                  <a:pt x="688" y="123"/>
                  <a:pt x="693" y="213"/>
                  <a:pt x="671" y="252"/>
                </a:cubicBezTo>
                <a:cubicBezTo>
                  <a:pt x="665" y="262"/>
                  <a:pt x="650" y="264"/>
                  <a:pt x="639" y="268"/>
                </a:cubicBezTo>
                <a:cubicBezTo>
                  <a:pt x="603" y="280"/>
                  <a:pt x="584" y="279"/>
                  <a:pt x="552" y="300"/>
                </a:cubicBezTo>
                <a:cubicBezTo>
                  <a:pt x="534" y="328"/>
                  <a:pt x="510" y="338"/>
                  <a:pt x="489" y="363"/>
                </a:cubicBezTo>
                <a:cubicBezTo>
                  <a:pt x="483" y="370"/>
                  <a:pt x="481" y="380"/>
                  <a:pt x="474" y="386"/>
                </a:cubicBezTo>
                <a:cubicBezTo>
                  <a:pt x="467" y="391"/>
                  <a:pt x="458" y="391"/>
                  <a:pt x="450" y="394"/>
                </a:cubicBezTo>
                <a:cubicBezTo>
                  <a:pt x="442" y="386"/>
                  <a:pt x="432" y="380"/>
                  <a:pt x="426" y="371"/>
                </a:cubicBezTo>
                <a:cubicBezTo>
                  <a:pt x="393" y="323"/>
                  <a:pt x="467" y="287"/>
                  <a:pt x="489" y="252"/>
                </a:cubicBezTo>
                <a:cubicBezTo>
                  <a:pt x="478" y="176"/>
                  <a:pt x="492" y="180"/>
                  <a:pt x="426" y="158"/>
                </a:cubicBezTo>
                <a:cubicBezTo>
                  <a:pt x="402" y="166"/>
                  <a:pt x="395" y="165"/>
                  <a:pt x="379" y="189"/>
                </a:cubicBezTo>
                <a:cubicBezTo>
                  <a:pt x="374" y="196"/>
                  <a:pt x="376" y="206"/>
                  <a:pt x="371" y="213"/>
                </a:cubicBezTo>
                <a:cubicBezTo>
                  <a:pt x="359" y="228"/>
                  <a:pt x="317" y="257"/>
                  <a:pt x="300" y="268"/>
                </a:cubicBezTo>
                <a:cubicBezTo>
                  <a:pt x="270" y="313"/>
                  <a:pt x="251" y="365"/>
                  <a:pt x="221" y="410"/>
                </a:cubicBezTo>
                <a:cubicBezTo>
                  <a:pt x="205" y="476"/>
                  <a:pt x="197" y="549"/>
                  <a:pt x="237" y="607"/>
                </a:cubicBezTo>
                <a:cubicBezTo>
                  <a:pt x="251" y="650"/>
                  <a:pt x="264" y="648"/>
                  <a:pt x="308" y="639"/>
                </a:cubicBezTo>
                <a:cubicBezTo>
                  <a:pt x="352" y="573"/>
                  <a:pt x="409" y="589"/>
                  <a:pt x="489" y="584"/>
                </a:cubicBezTo>
                <a:cubicBezTo>
                  <a:pt x="522" y="562"/>
                  <a:pt x="539" y="555"/>
                  <a:pt x="552" y="599"/>
                </a:cubicBezTo>
                <a:cubicBezTo>
                  <a:pt x="525" y="642"/>
                  <a:pt x="471" y="665"/>
                  <a:pt x="426" y="686"/>
                </a:cubicBezTo>
                <a:cubicBezTo>
                  <a:pt x="412" y="701"/>
                  <a:pt x="396" y="715"/>
                  <a:pt x="387" y="734"/>
                </a:cubicBezTo>
                <a:cubicBezTo>
                  <a:pt x="362" y="790"/>
                  <a:pt x="386" y="784"/>
                  <a:pt x="324" y="805"/>
                </a:cubicBezTo>
                <a:cubicBezTo>
                  <a:pt x="321" y="813"/>
                  <a:pt x="321" y="822"/>
                  <a:pt x="316" y="828"/>
                </a:cubicBezTo>
                <a:cubicBezTo>
                  <a:pt x="310" y="835"/>
                  <a:pt x="294" y="835"/>
                  <a:pt x="292" y="844"/>
                </a:cubicBezTo>
                <a:cubicBezTo>
                  <a:pt x="288" y="859"/>
                  <a:pt x="297" y="875"/>
                  <a:pt x="300" y="891"/>
                </a:cubicBezTo>
                <a:cubicBezTo>
                  <a:pt x="291" y="926"/>
                  <a:pt x="303" y="923"/>
                  <a:pt x="284" y="923"/>
                </a:cubicBezTo>
                <a:close/>
              </a:path>
            </a:pathLst>
          </a:custGeom>
          <a:solidFill>
            <a:srgbClr val="00FFFF"/>
          </a:solidFill>
          <a:ln w="9525">
            <a:solidFill>
              <a:schemeClr val="tx1"/>
            </a:solidFill>
            <a:round/>
            <a:headEnd/>
            <a:tailEnd/>
          </a:ln>
        </p:spPr>
        <p:txBody>
          <a:bodyPr wrap="none"/>
          <a:lstStyle/>
          <a:p>
            <a:endParaRPr lang="zh-CN" altLang="en-US">
              <a:solidFill>
                <a:prstClr val="black"/>
              </a:solidFill>
            </a:endParaRPr>
          </a:p>
        </p:txBody>
      </p:sp>
      <p:sp>
        <p:nvSpPr>
          <p:cNvPr id="59" name="Freeform 29"/>
          <p:cNvSpPr>
            <a:spLocks/>
          </p:cNvSpPr>
          <p:nvPr/>
        </p:nvSpPr>
        <p:spPr bwMode="auto">
          <a:xfrm>
            <a:off x="6588125" y="3644900"/>
            <a:ext cx="671513" cy="1039813"/>
          </a:xfrm>
          <a:custGeom>
            <a:avLst/>
            <a:gdLst>
              <a:gd name="T0" fmla="*/ 2147483647 w 423"/>
              <a:gd name="T1" fmla="*/ 0 h 655"/>
              <a:gd name="T2" fmla="*/ 2147483647 w 423"/>
              <a:gd name="T3" fmla="*/ 2147483647 h 655"/>
              <a:gd name="T4" fmla="*/ 2147483647 w 423"/>
              <a:gd name="T5" fmla="*/ 2147483647 h 655"/>
              <a:gd name="T6" fmla="*/ 2147483647 w 423"/>
              <a:gd name="T7" fmla="*/ 2147483647 h 655"/>
              <a:gd name="T8" fmla="*/ 2147483647 w 423"/>
              <a:gd name="T9" fmla="*/ 2147483647 h 655"/>
              <a:gd name="T10" fmla="*/ 0 w 423"/>
              <a:gd name="T11" fmla="*/ 2147483647 h 655"/>
              <a:gd name="T12" fmla="*/ 2147483647 w 423"/>
              <a:gd name="T13" fmla="*/ 2147483647 h 655"/>
              <a:gd name="T14" fmla="*/ 2147483647 w 423"/>
              <a:gd name="T15" fmla="*/ 2147483647 h 655"/>
              <a:gd name="T16" fmla="*/ 2147483647 w 423"/>
              <a:gd name="T17" fmla="*/ 2147483647 h 655"/>
              <a:gd name="T18" fmla="*/ 2147483647 w 423"/>
              <a:gd name="T19" fmla="*/ 2147483647 h 655"/>
              <a:gd name="T20" fmla="*/ 2147483647 w 423"/>
              <a:gd name="T21" fmla="*/ 2147483647 h 655"/>
              <a:gd name="T22" fmla="*/ 2147483647 w 423"/>
              <a:gd name="T23" fmla="*/ 2147483647 h 655"/>
              <a:gd name="T24" fmla="*/ 2147483647 w 423"/>
              <a:gd name="T25" fmla="*/ 2147483647 h 655"/>
              <a:gd name="T26" fmla="*/ 2147483647 w 423"/>
              <a:gd name="T27" fmla="*/ 2147483647 h 655"/>
              <a:gd name="T28" fmla="*/ 2147483647 w 423"/>
              <a:gd name="T29" fmla="*/ 2147483647 h 655"/>
              <a:gd name="T30" fmla="*/ 2147483647 w 423"/>
              <a:gd name="T31" fmla="*/ 2147483647 h 655"/>
              <a:gd name="T32" fmla="*/ 2147483647 w 423"/>
              <a:gd name="T33" fmla="*/ 2147483647 h 655"/>
              <a:gd name="T34" fmla="*/ 2147483647 w 423"/>
              <a:gd name="T35" fmla="*/ 2147483647 h 655"/>
              <a:gd name="T36" fmla="*/ 2147483647 w 423"/>
              <a:gd name="T37" fmla="*/ 2147483647 h 655"/>
              <a:gd name="T38" fmla="*/ 2147483647 w 423"/>
              <a:gd name="T39" fmla="*/ 2147483647 h 655"/>
              <a:gd name="T40" fmla="*/ 2147483647 w 423"/>
              <a:gd name="T41" fmla="*/ 2147483647 h 655"/>
              <a:gd name="T42" fmla="*/ 2147483647 w 423"/>
              <a:gd name="T43" fmla="*/ 2147483647 h 655"/>
              <a:gd name="T44" fmla="*/ 2147483647 w 423"/>
              <a:gd name="T45" fmla="*/ 2147483647 h 655"/>
              <a:gd name="T46" fmla="*/ 2147483647 w 423"/>
              <a:gd name="T47" fmla="*/ 2147483647 h 655"/>
              <a:gd name="T48" fmla="*/ 2147483647 w 423"/>
              <a:gd name="T49" fmla="*/ 0 h 6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3"/>
              <a:gd name="T76" fmla="*/ 0 h 655"/>
              <a:gd name="T77" fmla="*/ 423 w 423"/>
              <a:gd name="T78" fmla="*/ 655 h 6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3" h="655">
                <a:moveTo>
                  <a:pt x="110" y="0"/>
                </a:moveTo>
                <a:cubicBezTo>
                  <a:pt x="60" y="35"/>
                  <a:pt x="68" y="98"/>
                  <a:pt x="126" y="118"/>
                </a:cubicBezTo>
                <a:cubicBezTo>
                  <a:pt x="134" y="126"/>
                  <a:pt x="144" y="133"/>
                  <a:pt x="150" y="142"/>
                </a:cubicBezTo>
                <a:cubicBezTo>
                  <a:pt x="166" y="165"/>
                  <a:pt x="155" y="204"/>
                  <a:pt x="134" y="221"/>
                </a:cubicBezTo>
                <a:cubicBezTo>
                  <a:pt x="127" y="226"/>
                  <a:pt x="118" y="225"/>
                  <a:pt x="110" y="229"/>
                </a:cubicBezTo>
                <a:cubicBezTo>
                  <a:pt x="73" y="247"/>
                  <a:pt x="41" y="260"/>
                  <a:pt x="0" y="268"/>
                </a:cubicBezTo>
                <a:cubicBezTo>
                  <a:pt x="10" y="317"/>
                  <a:pt x="13" y="350"/>
                  <a:pt x="55" y="379"/>
                </a:cubicBezTo>
                <a:cubicBezTo>
                  <a:pt x="29" y="417"/>
                  <a:pt x="16" y="441"/>
                  <a:pt x="71" y="457"/>
                </a:cubicBezTo>
                <a:cubicBezTo>
                  <a:pt x="79" y="455"/>
                  <a:pt x="87" y="447"/>
                  <a:pt x="95" y="450"/>
                </a:cubicBezTo>
                <a:cubicBezTo>
                  <a:pt x="125" y="462"/>
                  <a:pt x="101" y="503"/>
                  <a:pt x="95" y="521"/>
                </a:cubicBezTo>
                <a:cubicBezTo>
                  <a:pt x="109" y="606"/>
                  <a:pt x="98" y="594"/>
                  <a:pt x="189" y="584"/>
                </a:cubicBezTo>
                <a:cubicBezTo>
                  <a:pt x="210" y="591"/>
                  <a:pt x="235" y="587"/>
                  <a:pt x="253" y="599"/>
                </a:cubicBezTo>
                <a:cubicBezTo>
                  <a:pt x="267" y="608"/>
                  <a:pt x="256" y="635"/>
                  <a:pt x="268" y="647"/>
                </a:cubicBezTo>
                <a:cubicBezTo>
                  <a:pt x="274" y="653"/>
                  <a:pt x="284" y="652"/>
                  <a:pt x="292" y="655"/>
                </a:cubicBezTo>
                <a:cubicBezTo>
                  <a:pt x="318" y="652"/>
                  <a:pt x="346" y="655"/>
                  <a:pt x="371" y="647"/>
                </a:cubicBezTo>
                <a:cubicBezTo>
                  <a:pt x="423" y="629"/>
                  <a:pt x="370" y="541"/>
                  <a:pt x="339" y="521"/>
                </a:cubicBezTo>
                <a:cubicBezTo>
                  <a:pt x="302" y="528"/>
                  <a:pt x="277" y="536"/>
                  <a:pt x="237" y="521"/>
                </a:cubicBezTo>
                <a:cubicBezTo>
                  <a:pt x="229" y="518"/>
                  <a:pt x="253" y="517"/>
                  <a:pt x="260" y="513"/>
                </a:cubicBezTo>
                <a:cubicBezTo>
                  <a:pt x="279" y="503"/>
                  <a:pt x="295" y="489"/>
                  <a:pt x="308" y="473"/>
                </a:cubicBezTo>
                <a:cubicBezTo>
                  <a:pt x="336" y="440"/>
                  <a:pt x="334" y="402"/>
                  <a:pt x="371" y="379"/>
                </a:cubicBezTo>
                <a:cubicBezTo>
                  <a:pt x="368" y="363"/>
                  <a:pt x="371" y="345"/>
                  <a:pt x="363" y="331"/>
                </a:cubicBezTo>
                <a:cubicBezTo>
                  <a:pt x="359" y="324"/>
                  <a:pt x="345" y="329"/>
                  <a:pt x="339" y="323"/>
                </a:cubicBezTo>
                <a:cubicBezTo>
                  <a:pt x="315" y="300"/>
                  <a:pt x="340" y="284"/>
                  <a:pt x="292" y="268"/>
                </a:cubicBezTo>
                <a:cubicBezTo>
                  <a:pt x="274" y="216"/>
                  <a:pt x="261" y="142"/>
                  <a:pt x="213" y="110"/>
                </a:cubicBezTo>
                <a:cubicBezTo>
                  <a:pt x="194" y="53"/>
                  <a:pt x="180" y="0"/>
                  <a:pt x="110" y="0"/>
                </a:cubicBezTo>
                <a:close/>
              </a:path>
            </a:pathLst>
          </a:custGeom>
          <a:solidFill>
            <a:srgbClr val="00FFFF"/>
          </a:solidFill>
          <a:ln w="9525">
            <a:solidFill>
              <a:schemeClr val="tx1"/>
            </a:solidFill>
            <a:round/>
            <a:headEnd/>
            <a:tailEnd/>
          </a:ln>
        </p:spPr>
        <p:txBody>
          <a:bodyPr wrap="none"/>
          <a:lstStyle/>
          <a:p>
            <a:endParaRPr lang="zh-CN" altLang="en-US">
              <a:solidFill>
                <a:prstClr val="black"/>
              </a:solidFill>
            </a:endParaRPr>
          </a:p>
        </p:txBody>
      </p:sp>
      <p:sp>
        <p:nvSpPr>
          <p:cNvPr id="60" name="Freeform 30"/>
          <p:cNvSpPr>
            <a:spLocks/>
          </p:cNvSpPr>
          <p:nvPr/>
        </p:nvSpPr>
        <p:spPr bwMode="auto">
          <a:xfrm>
            <a:off x="6324600" y="4724400"/>
            <a:ext cx="863600" cy="1168400"/>
          </a:xfrm>
          <a:custGeom>
            <a:avLst/>
            <a:gdLst>
              <a:gd name="T0" fmla="*/ 2147483647 w 544"/>
              <a:gd name="T1" fmla="*/ 2147483647 h 736"/>
              <a:gd name="T2" fmla="*/ 2147483647 w 544"/>
              <a:gd name="T3" fmla="*/ 2147483647 h 736"/>
              <a:gd name="T4" fmla="*/ 2147483647 w 544"/>
              <a:gd name="T5" fmla="*/ 2147483647 h 736"/>
              <a:gd name="T6" fmla="*/ 2147483647 w 544"/>
              <a:gd name="T7" fmla="*/ 2147483647 h 736"/>
              <a:gd name="T8" fmla="*/ 2147483647 w 544"/>
              <a:gd name="T9" fmla="*/ 2147483647 h 736"/>
              <a:gd name="T10" fmla="*/ 2147483647 w 544"/>
              <a:gd name="T11" fmla="*/ 2147483647 h 736"/>
              <a:gd name="T12" fmla="*/ 2147483647 w 544"/>
              <a:gd name="T13" fmla="*/ 2147483647 h 736"/>
              <a:gd name="T14" fmla="*/ 0 w 544"/>
              <a:gd name="T15" fmla="*/ 2147483647 h 736"/>
              <a:gd name="T16" fmla="*/ 2147483647 w 544"/>
              <a:gd name="T17" fmla="*/ 2147483647 h 736"/>
              <a:gd name="T18" fmla="*/ 2147483647 w 544"/>
              <a:gd name="T19" fmla="*/ 2147483647 h 736"/>
              <a:gd name="T20" fmla="*/ 2147483647 w 544"/>
              <a:gd name="T21" fmla="*/ 2147483647 h 736"/>
              <a:gd name="T22" fmla="*/ 2147483647 w 544"/>
              <a:gd name="T23" fmla="*/ 2147483647 h 736"/>
              <a:gd name="T24" fmla="*/ 2147483647 w 544"/>
              <a:gd name="T25" fmla="*/ 2147483647 h 736"/>
              <a:gd name="T26" fmla="*/ 2147483647 w 544"/>
              <a:gd name="T27" fmla="*/ 2147483647 h 736"/>
              <a:gd name="T28" fmla="*/ 2147483647 w 544"/>
              <a:gd name="T29" fmla="*/ 2147483647 h 736"/>
              <a:gd name="T30" fmla="*/ 2147483647 w 544"/>
              <a:gd name="T31" fmla="*/ 2147483647 h 736"/>
              <a:gd name="T32" fmla="*/ 2147483647 w 544"/>
              <a:gd name="T33" fmla="*/ 2147483647 h 736"/>
              <a:gd name="T34" fmla="*/ 2147483647 w 544"/>
              <a:gd name="T35" fmla="*/ 2147483647 h 736"/>
              <a:gd name="T36" fmla="*/ 2147483647 w 544"/>
              <a:gd name="T37" fmla="*/ 2147483647 h 736"/>
              <a:gd name="T38" fmla="*/ 2147483647 w 544"/>
              <a:gd name="T39" fmla="*/ 2147483647 h 7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4"/>
              <a:gd name="T61" fmla="*/ 0 h 736"/>
              <a:gd name="T62" fmla="*/ 544 w 544"/>
              <a:gd name="T63" fmla="*/ 736 h 7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4" h="736">
                <a:moveTo>
                  <a:pt x="497" y="18"/>
                </a:moveTo>
                <a:cubicBezTo>
                  <a:pt x="451" y="10"/>
                  <a:pt x="422" y="0"/>
                  <a:pt x="394" y="41"/>
                </a:cubicBezTo>
                <a:cubicBezTo>
                  <a:pt x="379" y="115"/>
                  <a:pt x="371" y="192"/>
                  <a:pt x="315" y="246"/>
                </a:cubicBezTo>
                <a:cubicBezTo>
                  <a:pt x="306" y="274"/>
                  <a:pt x="291" y="292"/>
                  <a:pt x="276" y="317"/>
                </a:cubicBezTo>
                <a:cubicBezTo>
                  <a:pt x="242" y="376"/>
                  <a:pt x="227" y="421"/>
                  <a:pt x="165" y="459"/>
                </a:cubicBezTo>
                <a:cubicBezTo>
                  <a:pt x="151" y="500"/>
                  <a:pt x="130" y="522"/>
                  <a:pt x="94" y="546"/>
                </a:cubicBezTo>
                <a:cubicBezTo>
                  <a:pt x="83" y="578"/>
                  <a:pt x="70" y="584"/>
                  <a:pt x="39" y="594"/>
                </a:cubicBezTo>
                <a:cubicBezTo>
                  <a:pt x="3" y="628"/>
                  <a:pt x="7" y="644"/>
                  <a:pt x="0" y="696"/>
                </a:cubicBezTo>
                <a:cubicBezTo>
                  <a:pt x="37" y="722"/>
                  <a:pt x="13" y="709"/>
                  <a:pt x="71" y="728"/>
                </a:cubicBezTo>
                <a:cubicBezTo>
                  <a:pt x="79" y="731"/>
                  <a:pt x="94" y="736"/>
                  <a:pt x="94" y="736"/>
                </a:cubicBezTo>
                <a:cubicBezTo>
                  <a:pt x="151" y="698"/>
                  <a:pt x="127" y="652"/>
                  <a:pt x="165" y="609"/>
                </a:cubicBezTo>
                <a:cubicBezTo>
                  <a:pt x="180" y="592"/>
                  <a:pt x="197" y="578"/>
                  <a:pt x="213" y="562"/>
                </a:cubicBezTo>
                <a:cubicBezTo>
                  <a:pt x="231" y="545"/>
                  <a:pt x="276" y="523"/>
                  <a:pt x="276" y="523"/>
                </a:cubicBezTo>
                <a:cubicBezTo>
                  <a:pt x="302" y="444"/>
                  <a:pt x="297" y="399"/>
                  <a:pt x="371" y="349"/>
                </a:cubicBezTo>
                <a:cubicBezTo>
                  <a:pt x="373" y="341"/>
                  <a:pt x="374" y="332"/>
                  <a:pt x="378" y="325"/>
                </a:cubicBezTo>
                <a:cubicBezTo>
                  <a:pt x="384" y="314"/>
                  <a:pt x="398" y="306"/>
                  <a:pt x="402" y="294"/>
                </a:cubicBezTo>
                <a:cubicBezTo>
                  <a:pt x="409" y="271"/>
                  <a:pt x="404" y="246"/>
                  <a:pt x="410" y="223"/>
                </a:cubicBezTo>
                <a:cubicBezTo>
                  <a:pt x="418" y="190"/>
                  <a:pt x="462" y="173"/>
                  <a:pt x="489" y="160"/>
                </a:cubicBezTo>
                <a:cubicBezTo>
                  <a:pt x="512" y="125"/>
                  <a:pt x="531" y="97"/>
                  <a:pt x="544" y="57"/>
                </a:cubicBezTo>
                <a:cubicBezTo>
                  <a:pt x="509" y="45"/>
                  <a:pt x="522" y="40"/>
                  <a:pt x="497" y="18"/>
                </a:cubicBezTo>
                <a:close/>
              </a:path>
            </a:pathLst>
          </a:custGeom>
          <a:solidFill>
            <a:srgbClr val="00FFFF"/>
          </a:solidFill>
          <a:ln w="9525">
            <a:solidFill>
              <a:schemeClr val="tx1"/>
            </a:solidFill>
            <a:round/>
            <a:headEnd/>
            <a:tailEnd/>
          </a:ln>
        </p:spPr>
        <p:txBody>
          <a:bodyPr wrap="none"/>
          <a:lstStyle/>
          <a:p>
            <a:endParaRPr lang="zh-CN" altLang="en-US">
              <a:solidFill>
                <a:prstClr val="black"/>
              </a:solidFill>
            </a:endParaRPr>
          </a:p>
        </p:txBody>
      </p:sp>
      <p:sp>
        <p:nvSpPr>
          <p:cNvPr id="61" name="Freeform 31"/>
          <p:cNvSpPr>
            <a:spLocks/>
          </p:cNvSpPr>
          <p:nvPr/>
        </p:nvSpPr>
        <p:spPr bwMode="auto">
          <a:xfrm>
            <a:off x="4953000" y="5410200"/>
            <a:ext cx="1339850" cy="1042988"/>
          </a:xfrm>
          <a:custGeom>
            <a:avLst/>
            <a:gdLst>
              <a:gd name="T0" fmla="*/ 0 w 844"/>
              <a:gd name="T1" fmla="*/ 2147483647 h 657"/>
              <a:gd name="T2" fmla="*/ 2147483647 w 844"/>
              <a:gd name="T3" fmla="*/ 2147483647 h 657"/>
              <a:gd name="T4" fmla="*/ 2147483647 w 844"/>
              <a:gd name="T5" fmla="*/ 2147483647 h 657"/>
              <a:gd name="T6" fmla="*/ 2147483647 w 844"/>
              <a:gd name="T7" fmla="*/ 2147483647 h 657"/>
              <a:gd name="T8" fmla="*/ 2147483647 w 844"/>
              <a:gd name="T9" fmla="*/ 2147483647 h 657"/>
              <a:gd name="T10" fmla="*/ 2147483647 w 844"/>
              <a:gd name="T11" fmla="*/ 2147483647 h 657"/>
              <a:gd name="T12" fmla="*/ 2147483647 w 844"/>
              <a:gd name="T13" fmla="*/ 2147483647 h 657"/>
              <a:gd name="T14" fmla="*/ 2147483647 w 844"/>
              <a:gd name="T15" fmla="*/ 2147483647 h 657"/>
              <a:gd name="T16" fmla="*/ 2147483647 w 844"/>
              <a:gd name="T17" fmla="*/ 2147483647 h 657"/>
              <a:gd name="T18" fmla="*/ 2147483647 w 844"/>
              <a:gd name="T19" fmla="*/ 2147483647 h 657"/>
              <a:gd name="T20" fmla="*/ 2147483647 w 844"/>
              <a:gd name="T21" fmla="*/ 2147483647 h 657"/>
              <a:gd name="T22" fmla="*/ 2147483647 w 844"/>
              <a:gd name="T23" fmla="*/ 2147483647 h 657"/>
              <a:gd name="T24" fmla="*/ 2147483647 w 844"/>
              <a:gd name="T25" fmla="*/ 2147483647 h 657"/>
              <a:gd name="T26" fmla="*/ 2147483647 w 844"/>
              <a:gd name="T27" fmla="*/ 2147483647 h 657"/>
              <a:gd name="T28" fmla="*/ 2147483647 w 844"/>
              <a:gd name="T29" fmla="*/ 2147483647 h 657"/>
              <a:gd name="T30" fmla="*/ 2147483647 w 844"/>
              <a:gd name="T31" fmla="*/ 2147483647 h 657"/>
              <a:gd name="T32" fmla="*/ 2147483647 w 844"/>
              <a:gd name="T33" fmla="*/ 2147483647 h 657"/>
              <a:gd name="T34" fmla="*/ 2147483647 w 844"/>
              <a:gd name="T35" fmla="*/ 2147483647 h 657"/>
              <a:gd name="T36" fmla="*/ 2147483647 w 844"/>
              <a:gd name="T37" fmla="*/ 2147483647 h 657"/>
              <a:gd name="T38" fmla="*/ 2147483647 w 844"/>
              <a:gd name="T39" fmla="*/ 2147483647 h 657"/>
              <a:gd name="T40" fmla="*/ 2147483647 w 844"/>
              <a:gd name="T41" fmla="*/ 2147483647 h 657"/>
              <a:gd name="T42" fmla="*/ 2147483647 w 844"/>
              <a:gd name="T43" fmla="*/ 2147483647 h 657"/>
              <a:gd name="T44" fmla="*/ 2147483647 w 844"/>
              <a:gd name="T45" fmla="*/ 2147483647 h 657"/>
              <a:gd name="T46" fmla="*/ 2147483647 w 844"/>
              <a:gd name="T47" fmla="*/ 2147483647 h 657"/>
              <a:gd name="T48" fmla="*/ 2147483647 w 844"/>
              <a:gd name="T49" fmla="*/ 2147483647 h 657"/>
              <a:gd name="T50" fmla="*/ 2147483647 w 844"/>
              <a:gd name="T51" fmla="*/ 2147483647 h 657"/>
              <a:gd name="T52" fmla="*/ 2147483647 w 844"/>
              <a:gd name="T53" fmla="*/ 2147483647 h 657"/>
              <a:gd name="T54" fmla="*/ 2147483647 w 844"/>
              <a:gd name="T55" fmla="*/ 2147483647 h 657"/>
              <a:gd name="T56" fmla="*/ 2147483647 w 844"/>
              <a:gd name="T57" fmla="*/ 2147483647 h 657"/>
              <a:gd name="T58" fmla="*/ 2147483647 w 844"/>
              <a:gd name="T59" fmla="*/ 2147483647 h 657"/>
              <a:gd name="T60" fmla="*/ 2147483647 w 844"/>
              <a:gd name="T61" fmla="*/ 2147483647 h 657"/>
              <a:gd name="T62" fmla="*/ 2147483647 w 844"/>
              <a:gd name="T63" fmla="*/ 2147483647 h 657"/>
              <a:gd name="T64" fmla="*/ 2147483647 w 844"/>
              <a:gd name="T65" fmla="*/ 2147483647 h 657"/>
              <a:gd name="T66" fmla="*/ 2147483647 w 844"/>
              <a:gd name="T67" fmla="*/ 2147483647 h 657"/>
              <a:gd name="T68" fmla="*/ 2147483647 w 844"/>
              <a:gd name="T69" fmla="*/ 2147483647 h 657"/>
              <a:gd name="T70" fmla="*/ 0 w 844"/>
              <a:gd name="T71" fmla="*/ 2147483647 h 657"/>
              <a:gd name="T72" fmla="*/ 0 w 844"/>
              <a:gd name="T73" fmla="*/ 2147483647 h 6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44"/>
              <a:gd name="T112" fmla="*/ 0 h 657"/>
              <a:gd name="T113" fmla="*/ 844 w 844"/>
              <a:gd name="T114" fmla="*/ 657 h 6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44" h="657">
                <a:moveTo>
                  <a:pt x="0" y="436"/>
                </a:moveTo>
                <a:cubicBezTo>
                  <a:pt x="17" y="430"/>
                  <a:pt x="30" y="414"/>
                  <a:pt x="47" y="412"/>
                </a:cubicBezTo>
                <a:cubicBezTo>
                  <a:pt x="76" y="408"/>
                  <a:pt x="105" y="423"/>
                  <a:pt x="134" y="428"/>
                </a:cubicBezTo>
                <a:cubicBezTo>
                  <a:pt x="142" y="431"/>
                  <a:pt x="151" y="430"/>
                  <a:pt x="157" y="436"/>
                </a:cubicBezTo>
                <a:cubicBezTo>
                  <a:pt x="170" y="449"/>
                  <a:pt x="173" y="472"/>
                  <a:pt x="189" y="483"/>
                </a:cubicBezTo>
                <a:cubicBezTo>
                  <a:pt x="220" y="504"/>
                  <a:pt x="204" y="496"/>
                  <a:pt x="236" y="507"/>
                </a:cubicBezTo>
                <a:cubicBezTo>
                  <a:pt x="265" y="501"/>
                  <a:pt x="297" y="504"/>
                  <a:pt x="323" y="491"/>
                </a:cubicBezTo>
                <a:cubicBezTo>
                  <a:pt x="346" y="479"/>
                  <a:pt x="355" y="420"/>
                  <a:pt x="355" y="420"/>
                </a:cubicBezTo>
                <a:cubicBezTo>
                  <a:pt x="346" y="383"/>
                  <a:pt x="347" y="370"/>
                  <a:pt x="315" y="349"/>
                </a:cubicBezTo>
                <a:cubicBezTo>
                  <a:pt x="286" y="261"/>
                  <a:pt x="414" y="246"/>
                  <a:pt x="473" y="238"/>
                </a:cubicBezTo>
                <a:cubicBezTo>
                  <a:pt x="500" y="230"/>
                  <a:pt x="525" y="222"/>
                  <a:pt x="552" y="215"/>
                </a:cubicBezTo>
                <a:cubicBezTo>
                  <a:pt x="555" y="207"/>
                  <a:pt x="561" y="199"/>
                  <a:pt x="560" y="191"/>
                </a:cubicBezTo>
                <a:cubicBezTo>
                  <a:pt x="558" y="175"/>
                  <a:pt x="544" y="144"/>
                  <a:pt x="544" y="144"/>
                </a:cubicBezTo>
                <a:cubicBezTo>
                  <a:pt x="528" y="0"/>
                  <a:pt x="519" y="85"/>
                  <a:pt x="560" y="89"/>
                </a:cubicBezTo>
                <a:cubicBezTo>
                  <a:pt x="581" y="91"/>
                  <a:pt x="602" y="84"/>
                  <a:pt x="623" y="81"/>
                </a:cubicBezTo>
                <a:cubicBezTo>
                  <a:pt x="638" y="76"/>
                  <a:pt x="672" y="60"/>
                  <a:pt x="686" y="81"/>
                </a:cubicBezTo>
                <a:cubicBezTo>
                  <a:pt x="709" y="116"/>
                  <a:pt x="670" y="123"/>
                  <a:pt x="655" y="128"/>
                </a:cubicBezTo>
                <a:cubicBezTo>
                  <a:pt x="732" y="181"/>
                  <a:pt x="683" y="159"/>
                  <a:pt x="812" y="167"/>
                </a:cubicBezTo>
                <a:cubicBezTo>
                  <a:pt x="835" y="236"/>
                  <a:pt x="800" y="126"/>
                  <a:pt x="828" y="238"/>
                </a:cubicBezTo>
                <a:cubicBezTo>
                  <a:pt x="832" y="254"/>
                  <a:pt x="844" y="286"/>
                  <a:pt x="844" y="286"/>
                </a:cubicBezTo>
                <a:cubicBezTo>
                  <a:pt x="830" y="327"/>
                  <a:pt x="836" y="352"/>
                  <a:pt x="797" y="365"/>
                </a:cubicBezTo>
                <a:cubicBezTo>
                  <a:pt x="734" y="344"/>
                  <a:pt x="729" y="352"/>
                  <a:pt x="662" y="365"/>
                </a:cubicBezTo>
                <a:cubicBezTo>
                  <a:pt x="651" y="425"/>
                  <a:pt x="668" y="388"/>
                  <a:pt x="631" y="420"/>
                </a:cubicBezTo>
                <a:cubicBezTo>
                  <a:pt x="614" y="435"/>
                  <a:pt x="583" y="467"/>
                  <a:pt x="583" y="467"/>
                </a:cubicBezTo>
                <a:cubicBezTo>
                  <a:pt x="548" y="458"/>
                  <a:pt x="533" y="451"/>
                  <a:pt x="497" y="459"/>
                </a:cubicBezTo>
                <a:cubicBezTo>
                  <a:pt x="489" y="464"/>
                  <a:pt x="482" y="471"/>
                  <a:pt x="473" y="475"/>
                </a:cubicBezTo>
                <a:cubicBezTo>
                  <a:pt x="465" y="479"/>
                  <a:pt x="456" y="479"/>
                  <a:pt x="449" y="483"/>
                </a:cubicBezTo>
                <a:cubicBezTo>
                  <a:pt x="372" y="526"/>
                  <a:pt x="433" y="507"/>
                  <a:pt x="370" y="523"/>
                </a:cubicBezTo>
                <a:cubicBezTo>
                  <a:pt x="328" y="550"/>
                  <a:pt x="284" y="550"/>
                  <a:pt x="236" y="562"/>
                </a:cubicBezTo>
                <a:cubicBezTo>
                  <a:pt x="225" y="605"/>
                  <a:pt x="220" y="631"/>
                  <a:pt x="181" y="657"/>
                </a:cubicBezTo>
                <a:cubicBezTo>
                  <a:pt x="173" y="654"/>
                  <a:pt x="163" y="655"/>
                  <a:pt x="157" y="649"/>
                </a:cubicBezTo>
                <a:cubicBezTo>
                  <a:pt x="128" y="619"/>
                  <a:pt x="188" y="614"/>
                  <a:pt x="134" y="578"/>
                </a:cubicBezTo>
                <a:cubicBezTo>
                  <a:pt x="103" y="557"/>
                  <a:pt x="119" y="565"/>
                  <a:pt x="86" y="554"/>
                </a:cubicBezTo>
                <a:cubicBezTo>
                  <a:pt x="78" y="546"/>
                  <a:pt x="72" y="537"/>
                  <a:pt x="63" y="530"/>
                </a:cubicBezTo>
                <a:cubicBezTo>
                  <a:pt x="48" y="518"/>
                  <a:pt x="15" y="499"/>
                  <a:pt x="15" y="499"/>
                </a:cubicBezTo>
                <a:cubicBezTo>
                  <a:pt x="10" y="491"/>
                  <a:pt x="0" y="484"/>
                  <a:pt x="0" y="475"/>
                </a:cubicBezTo>
                <a:cubicBezTo>
                  <a:pt x="0" y="426"/>
                  <a:pt x="36" y="475"/>
                  <a:pt x="0" y="436"/>
                </a:cubicBezTo>
                <a:close/>
              </a:path>
            </a:pathLst>
          </a:custGeom>
          <a:solidFill>
            <a:srgbClr val="00FFFF"/>
          </a:solidFill>
          <a:ln w="9525">
            <a:solidFill>
              <a:schemeClr val="tx1"/>
            </a:solidFill>
            <a:round/>
            <a:headEnd/>
            <a:tailEnd/>
          </a:ln>
        </p:spPr>
        <p:txBody>
          <a:bodyPr wrap="none"/>
          <a:lstStyle/>
          <a:p>
            <a:endParaRPr lang="zh-CN" altLang="en-US">
              <a:solidFill>
                <a:prstClr val="black"/>
              </a:solidFill>
            </a:endParaRPr>
          </a:p>
        </p:txBody>
      </p:sp>
      <p:sp>
        <p:nvSpPr>
          <p:cNvPr id="62" name="Text Box 43"/>
          <p:cNvSpPr txBox="1">
            <a:spLocks noChangeArrowheads="1"/>
          </p:cNvSpPr>
          <p:nvPr/>
        </p:nvSpPr>
        <p:spPr bwMode="auto">
          <a:xfrm>
            <a:off x="6934200" y="4005263"/>
            <a:ext cx="2209800" cy="528637"/>
          </a:xfrm>
          <a:prstGeom prst="rect">
            <a:avLst/>
          </a:prstGeom>
          <a:solidFill>
            <a:srgbClr val="FFFF99">
              <a:alpha val="79999"/>
            </a:srgbClr>
          </a:solidFill>
          <a:ln w="9525">
            <a:solidFill>
              <a:srgbClr val="FFCC99"/>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50000"/>
              </a:spcBef>
              <a:buFont typeface="Arial" pitchFamily="34" charset="0"/>
              <a:buNone/>
            </a:pPr>
            <a:r>
              <a:rPr lang="zh-CN" altLang="en-US" sz="2800" b="1">
                <a:solidFill>
                  <a:srgbClr val="660066"/>
                </a:solidFill>
                <a:latin typeface="方正粗圆宋简体" pitchFamily="2" charset="-122"/>
                <a:ea typeface="方正粗圆宋简体" pitchFamily="2" charset="-122"/>
              </a:rPr>
              <a:t>长江三角洲</a:t>
            </a:r>
          </a:p>
        </p:txBody>
      </p:sp>
      <p:sp>
        <p:nvSpPr>
          <p:cNvPr id="63" name="Text Box 44"/>
          <p:cNvSpPr txBox="1">
            <a:spLocks noChangeArrowheads="1"/>
          </p:cNvSpPr>
          <p:nvPr/>
        </p:nvSpPr>
        <p:spPr bwMode="auto">
          <a:xfrm>
            <a:off x="6696075" y="5105400"/>
            <a:ext cx="2447925" cy="528638"/>
          </a:xfrm>
          <a:prstGeom prst="rect">
            <a:avLst/>
          </a:prstGeom>
          <a:solidFill>
            <a:srgbClr val="FFFF99">
              <a:alpha val="79999"/>
            </a:srgbClr>
          </a:solidFill>
          <a:ln w="9525">
            <a:solidFill>
              <a:srgbClr val="FFCC99"/>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50000"/>
              </a:spcBef>
              <a:buFont typeface="Arial" pitchFamily="34" charset="0"/>
              <a:buNone/>
            </a:pPr>
            <a:r>
              <a:rPr lang="zh-CN" altLang="en-US" sz="2800" b="1" dirty="0">
                <a:solidFill>
                  <a:srgbClr val="660066"/>
                </a:solidFill>
                <a:latin typeface="方正粗圆宋简体" pitchFamily="2" charset="-122"/>
                <a:ea typeface="方正粗圆宋简体" pitchFamily="2" charset="-122"/>
              </a:rPr>
              <a:t>厦漳泉开放区</a:t>
            </a:r>
          </a:p>
        </p:txBody>
      </p:sp>
      <p:sp>
        <p:nvSpPr>
          <p:cNvPr id="64" name="Text Box 46"/>
          <p:cNvSpPr txBox="1">
            <a:spLocks noChangeArrowheads="1"/>
          </p:cNvSpPr>
          <p:nvPr/>
        </p:nvSpPr>
        <p:spPr bwMode="auto">
          <a:xfrm>
            <a:off x="6732588" y="2636838"/>
            <a:ext cx="2209800" cy="528637"/>
          </a:xfrm>
          <a:prstGeom prst="rect">
            <a:avLst/>
          </a:prstGeom>
          <a:solidFill>
            <a:srgbClr val="FFFF99">
              <a:alpha val="79999"/>
            </a:srgbClr>
          </a:solidFill>
          <a:ln w="9525">
            <a:solidFill>
              <a:srgbClr val="FFCC99"/>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50000"/>
              </a:spcBef>
              <a:buFont typeface="Arial" pitchFamily="34" charset="0"/>
              <a:buNone/>
            </a:pPr>
            <a:r>
              <a:rPr lang="zh-CN" altLang="en-US" sz="2800" b="1" dirty="0">
                <a:solidFill>
                  <a:srgbClr val="660066"/>
                </a:solidFill>
                <a:latin typeface="方正粗圆宋简体" pitchFamily="2" charset="-122"/>
                <a:ea typeface="方正粗圆宋简体" pitchFamily="2" charset="-122"/>
              </a:rPr>
              <a:t>环渤海地区</a:t>
            </a:r>
          </a:p>
        </p:txBody>
      </p:sp>
      <p:sp>
        <p:nvSpPr>
          <p:cNvPr id="65" name="AutoShape 34"/>
          <p:cNvSpPr>
            <a:spLocks noChangeArrowheads="1"/>
          </p:cNvSpPr>
          <p:nvPr/>
        </p:nvSpPr>
        <p:spPr bwMode="auto">
          <a:xfrm>
            <a:off x="7596188" y="3141663"/>
            <a:ext cx="1368425" cy="719137"/>
          </a:xfrm>
          <a:prstGeom prst="cloudCallout">
            <a:avLst>
              <a:gd name="adj1" fmla="val -67750"/>
              <a:gd name="adj2" fmla="val 122847"/>
            </a:avLst>
          </a:prstGeom>
          <a:solidFill>
            <a:srgbClr val="F2B068"/>
          </a:solidFill>
          <a:ln w="9525">
            <a:solidFill>
              <a:schemeClr val="tx1"/>
            </a:solidFill>
            <a:round/>
            <a:headEnd/>
            <a:tailEnd/>
          </a:ln>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r>
              <a:rPr lang="zh-CN" altLang="en-US" sz="2400" b="1">
                <a:solidFill>
                  <a:srgbClr val="000000"/>
                </a:solidFill>
                <a:latin typeface="方正粗圆宋简体" pitchFamily="2" charset="-122"/>
                <a:ea typeface="方正粗圆宋简体" pitchFamily="2" charset="-122"/>
              </a:rPr>
              <a:t>浦东</a:t>
            </a:r>
          </a:p>
        </p:txBody>
      </p:sp>
      <p:grpSp>
        <p:nvGrpSpPr>
          <p:cNvPr id="66" name="Group 34"/>
          <p:cNvGrpSpPr/>
          <p:nvPr/>
        </p:nvGrpSpPr>
        <p:grpSpPr>
          <a:xfrm>
            <a:off x="108005" y="2557462"/>
            <a:ext cx="5987834" cy="523875"/>
            <a:chOff x="182" y="2181"/>
            <a:chExt cx="3685" cy="330"/>
          </a:xfrm>
        </p:grpSpPr>
        <p:sp>
          <p:nvSpPr>
            <p:cNvPr id="67" name="Text Box 35"/>
            <p:cNvSpPr txBox="1">
              <a:spLocks noChangeArrowheads="1"/>
            </p:cNvSpPr>
            <p:nvPr/>
          </p:nvSpPr>
          <p:spPr bwMode="auto">
            <a:xfrm>
              <a:off x="182" y="2181"/>
              <a:ext cx="908" cy="329"/>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algn="ctr">
                <a:spcBef>
                  <a:spcPct val="50000"/>
                </a:spcBef>
                <a:defRPr/>
              </a:pPr>
              <a:r>
                <a:rPr kumimoji="1" lang="zh-CN" altLang="en-US" sz="2800" b="1" dirty="0">
                  <a:solidFill>
                    <a:srgbClr val="FF0000"/>
                  </a:solidFill>
                  <a:latin typeface="方正风雅楷宋简体 ExtraBold" panose="02000900000000000000" pitchFamily="2" charset="-122"/>
                  <a:ea typeface="方正风雅楷宋简体 ExtraBold" panose="02000900000000000000" pitchFamily="2" charset="-122"/>
                </a:rPr>
                <a:t>第四步</a:t>
              </a:r>
              <a:endParaRPr kumimoji="1" lang="zh-CN" altLang="en-US" sz="2800" b="1" dirty="0">
                <a:solidFill>
                  <a:srgbClr val="FF0000"/>
                </a:solidFill>
                <a:latin typeface="方正风雅楷宋简体 ExtraBold" panose="02000900000000000000" pitchFamily="2" charset="-122"/>
                <a:ea typeface="方正风雅楷宋简体 ExtraBold" panose="02000900000000000000" pitchFamily="2" charset="-122"/>
              </a:endParaRPr>
            </a:p>
          </p:txBody>
        </p:sp>
        <p:sp>
          <p:nvSpPr>
            <p:cNvPr id="68" name="Text Box 36"/>
            <p:cNvSpPr txBox="1">
              <a:spLocks noChangeArrowheads="1"/>
            </p:cNvSpPr>
            <p:nvPr/>
          </p:nvSpPr>
          <p:spPr bwMode="auto">
            <a:xfrm>
              <a:off x="1271" y="2181"/>
              <a:ext cx="2596" cy="33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kumimoji="1" lang="zh-CN" altLang="en-US" sz="2800" b="1" dirty="0">
                  <a:solidFill>
                    <a:srgbClr val="002060"/>
                  </a:solidFill>
                  <a:latin typeface="方正风雅楷宋简体 ExtraBold" panose="02000900000000000000" pitchFamily="2" charset="-122"/>
                  <a:ea typeface="方正风雅楷宋简体 ExtraBold" panose="02000900000000000000" pitchFamily="2" charset="-122"/>
                </a:rPr>
                <a:t>内地（沿江、沿边、省会）</a:t>
              </a:r>
              <a:endParaRPr kumimoji="1" lang="zh-CN" altLang="en-US" sz="2800" b="1" dirty="0">
                <a:solidFill>
                  <a:srgbClr val="002060"/>
                </a:solidFill>
                <a:latin typeface="方正风雅楷宋简体 ExtraBold" panose="02000900000000000000" pitchFamily="2" charset="-122"/>
                <a:ea typeface="方正风雅楷宋简体 ExtraBold" panose="02000900000000000000" pitchFamily="2" charset="-122"/>
              </a:endParaRPr>
            </a:p>
          </p:txBody>
        </p:sp>
      </p:grpSp>
      <p:sp>
        <p:nvSpPr>
          <p:cNvPr id="69" name="Oval 18"/>
          <p:cNvSpPr>
            <a:spLocks noChangeArrowheads="1"/>
          </p:cNvSpPr>
          <p:nvPr/>
        </p:nvSpPr>
        <p:spPr bwMode="auto">
          <a:xfrm>
            <a:off x="4705350" y="4572000"/>
            <a:ext cx="152400" cy="152400"/>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endParaRPr lang="zh-CN" altLang="en-US" sz="1800">
              <a:solidFill>
                <a:prstClr val="black"/>
              </a:solidFill>
              <a:latin typeface="方正粗圆宋简体" pitchFamily="2" charset="-122"/>
              <a:ea typeface="方正粗圆宋简体" pitchFamily="2" charset="-122"/>
            </a:endParaRPr>
          </a:p>
        </p:txBody>
      </p:sp>
      <p:sp>
        <p:nvSpPr>
          <p:cNvPr id="70" name="Oval 18"/>
          <p:cNvSpPr>
            <a:spLocks noChangeArrowheads="1"/>
          </p:cNvSpPr>
          <p:nvPr/>
        </p:nvSpPr>
        <p:spPr bwMode="auto">
          <a:xfrm>
            <a:off x="5943600" y="4410075"/>
            <a:ext cx="152400" cy="152400"/>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endParaRPr lang="zh-CN" altLang="en-US" sz="1800">
              <a:solidFill>
                <a:prstClr val="black"/>
              </a:solidFill>
              <a:latin typeface="方正粗圆宋简体" pitchFamily="2" charset="-122"/>
              <a:ea typeface="方正粗圆宋简体" pitchFamily="2" charset="-122"/>
            </a:endParaRPr>
          </a:p>
        </p:txBody>
      </p:sp>
      <p:sp>
        <p:nvSpPr>
          <p:cNvPr id="72" name="AutoShape 2"/>
          <p:cNvSpPr>
            <a:spLocks noChangeArrowheads="1"/>
          </p:cNvSpPr>
          <p:nvPr/>
        </p:nvSpPr>
        <p:spPr bwMode="auto">
          <a:xfrm>
            <a:off x="3605809" y="3902075"/>
            <a:ext cx="1143000" cy="533400"/>
          </a:xfrm>
          <a:prstGeom prst="wedgeEllipseCallout">
            <a:avLst>
              <a:gd name="adj1" fmla="val 52639"/>
              <a:gd name="adj2" fmla="val 91498"/>
            </a:avLst>
          </a:prstGeom>
          <a:gradFill rotWithShape="0">
            <a:gsLst>
              <a:gs pos="0">
                <a:srgbClr val="99FF99"/>
              </a:gs>
              <a:gs pos="100000">
                <a:schemeClr val="bg1"/>
              </a:gs>
            </a:gsLst>
            <a:path path="rect">
              <a:fillToRect r="100000" b="100000"/>
            </a:path>
          </a:gradFill>
          <a:ln w="9525">
            <a:solidFill>
              <a:schemeClr val="tx1"/>
            </a:solidFill>
            <a:miter lim="800000"/>
            <a:headEnd/>
            <a:tailEnd/>
          </a:ln>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r>
              <a:rPr kumimoji="1" lang="zh-CN" altLang="en-US" sz="2400" b="1" dirty="0" smtClean="0">
                <a:solidFill>
                  <a:srgbClr val="FF0000"/>
                </a:solidFill>
                <a:latin typeface="方正粗圆宋简体" pitchFamily="2" charset="-122"/>
                <a:ea typeface="方正粗圆宋简体" pitchFamily="2" charset="-122"/>
              </a:rPr>
              <a:t>重庆</a:t>
            </a:r>
            <a:endParaRPr kumimoji="1" lang="zh-CN" altLang="en-US" sz="2400" b="1" dirty="0">
              <a:solidFill>
                <a:srgbClr val="FF0000"/>
              </a:solidFill>
              <a:latin typeface="方正粗圆宋简体" pitchFamily="2" charset="-122"/>
              <a:ea typeface="方正粗圆宋简体" pitchFamily="2" charset="-122"/>
            </a:endParaRPr>
          </a:p>
        </p:txBody>
      </p:sp>
      <p:sp>
        <p:nvSpPr>
          <p:cNvPr id="73" name="AutoShape 2"/>
          <p:cNvSpPr>
            <a:spLocks noChangeArrowheads="1"/>
          </p:cNvSpPr>
          <p:nvPr/>
        </p:nvSpPr>
        <p:spPr bwMode="auto">
          <a:xfrm>
            <a:off x="4827609" y="3655332"/>
            <a:ext cx="1143000" cy="533400"/>
          </a:xfrm>
          <a:prstGeom prst="wedgeEllipseCallout">
            <a:avLst>
              <a:gd name="adj1" fmla="val 52639"/>
              <a:gd name="adj2" fmla="val 91498"/>
            </a:avLst>
          </a:prstGeom>
          <a:gradFill rotWithShape="0">
            <a:gsLst>
              <a:gs pos="0">
                <a:srgbClr val="99FF99"/>
              </a:gs>
              <a:gs pos="100000">
                <a:schemeClr val="bg1"/>
              </a:gs>
            </a:gsLst>
            <a:path path="rect">
              <a:fillToRect r="100000" b="100000"/>
            </a:path>
          </a:gradFill>
          <a:ln w="9525">
            <a:solidFill>
              <a:schemeClr val="tx1"/>
            </a:solidFill>
            <a:miter lim="800000"/>
            <a:headEnd/>
            <a:tailEnd/>
          </a:ln>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r>
              <a:rPr kumimoji="1" lang="zh-CN" altLang="en-US" sz="2400" b="1" dirty="0" smtClean="0">
                <a:solidFill>
                  <a:srgbClr val="FF0000"/>
                </a:solidFill>
                <a:latin typeface="方正粗圆宋简体" pitchFamily="2" charset="-122"/>
                <a:ea typeface="方正粗圆宋简体" pitchFamily="2" charset="-122"/>
              </a:rPr>
              <a:t>武汉</a:t>
            </a:r>
            <a:endParaRPr kumimoji="1" lang="zh-CN" altLang="en-US" sz="2400" b="1" dirty="0">
              <a:solidFill>
                <a:srgbClr val="FF0000"/>
              </a:solidFill>
              <a:latin typeface="方正粗圆宋简体" pitchFamily="2" charset="-122"/>
              <a:ea typeface="方正粗圆宋简体" pitchFamily="2" charset="-122"/>
            </a:endParaRPr>
          </a:p>
        </p:txBody>
      </p:sp>
      <p:sp>
        <p:nvSpPr>
          <p:cNvPr id="74" name="Oval 18"/>
          <p:cNvSpPr>
            <a:spLocks noChangeArrowheads="1"/>
          </p:cNvSpPr>
          <p:nvPr/>
        </p:nvSpPr>
        <p:spPr bwMode="auto">
          <a:xfrm>
            <a:off x="6292850" y="692696"/>
            <a:ext cx="152400" cy="152400"/>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endParaRPr lang="zh-CN" altLang="en-US" sz="1800">
              <a:solidFill>
                <a:prstClr val="black"/>
              </a:solidFill>
              <a:latin typeface="方正粗圆宋简体" pitchFamily="2" charset="-122"/>
              <a:ea typeface="方正粗圆宋简体" pitchFamily="2" charset="-122"/>
            </a:endParaRPr>
          </a:p>
        </p:txBody>
      </p:sp>
      <p:sp>
        <p:nvSpPr>
          <p:cNvPr id="75" name="Oval 18"/>
          <p:cNvSpPr>
            <a:spLocks noChangeArrowheads="1"/>
          </p:cNvSpPr>
          <p:nvPr/>
        </p:nvSpPr>
        <p:spPr bwMode="auto">
          <a:xfrm>
            <a:off x="4052820" y="5369719"/>
            <a:ext cx="152400" cy="152400"/>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endParaRPr lang="zh-CN" altLang="en-US" sz="1800">
              <a:solidFill>
                <a:prstClr val="black"/>
              </a:solidFill>
              <a:latin typeface="方正粗圆宋简体" pitchFamily="2" charset="-122"/>
              <a:ea typeface="方正粗圆宋简体" pitchFamily="2" charset="-122"/>
            </a:endParaRPr>
          </a:p>
        </p:txBody>
      </p:sp>
      <p:sp>
        <p:nvSpPr>
          <p:cNvPr id="76" name="Oval 18"/>
          <p:cNvSpPr>
            <a:spLocks noChangeArrowheads="1"/>
          </p:cNvSpPr>
          <p:nvPr/>
        </p:nvSpPr>
        <p:spPr bwMode="auto">
          <a:xfrm>
            <a:off x="2411760" y="1412776"/>
            <a:ext cx="152400" cy="152400"/>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endParaRPr lang="zh-CN" altLang="en-US" sz="1800">
              <a:solidFill>
                <a:prstClr val="black"/>
              </a:solidFill>
              <a:latin typeface="方正粗圆宋简体" pitchFamily="2" charset="-122"/>
              <a:ea typeface="方正粗圆宋简体" pitchFamily="2" charset="-122"/>
            </a:endParaRPr>
          </a:p>
        </p:txBody>
      </p:sp>
      <p:sp>
        <p:nvSpPr>
          <p:cNvPr id="77" name="AutoShape 2"/>
          <p:cNvSpPr>
            <a:spLocks noChangeArrowheads="1"/>
          </p:cNvSpPr>
          <p:nvPr/>
        </p:nvSpPr>
        <p:spPr bwMode="auto">
          <a:xfrm>
            <a:off x="4705350" y="152039"/>
            <a:ext cx="1570038" cy="533400"/>
          </a:xfrm>
          <a:prstGeom prst="wedgeEllipseCallout">
            <a:avLst>
              <a:gd name="adj1" fmla="val 56672"/>
              <a:gd name="adj2" fmla="val 69729"/>
            </a:avLst>
          </a:prstGeom>
          <a:gradFill rotWithShape="0">
            <a:gsLst>
              <a:gs pos="0">
                <a:srgbClr val="99FF99"/>
              </a:gs>
              <a:gs pos="100000">
                <a:schemeClr val="bg1"/>
              </a:gs>
            </a:gsLst>
            <a:path path="rect">
              <a:fillToRect r="100000" b="100000"/>
            </a:path>
          </a:gradFill>
          <a:ln w="9525">
            <a:solidFill>
              <a:schemeClr val="tx1"/>
            </a:solidFill>
            <a:miter lim="800000"/>
            <a:headEnd/>
            <a:tailEnd/>
          </a:ln>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r>
              <a:rPr kumimoji="1" lang="zh-CN" altLang="en-US" sz="2400" b="1" dirty="0" smtClean="0">
                <a:solidFill>
                  <a:srgbClr val="FF0000"/>
                </a:solidFill>
                <a:latin typeface="方正粗圆宋简体" pitchFamily="2" charset="-122"/>
                <a:ea typeface="方正粗圆宋简体" pitchFamily="2" charset="-122"/>
              </a:rPr>
              <a:t>满洲里</a:t>
            </a:r>
            <a:endParaRPr kumimoji="1" lang="zh-CN" altLang="en-US" sz="2400" b="1" dirty="0">
              <a:solidFill>
                <a:srgbClr val="FF0000"/>
              </a:solidFill>
              <a:latin typeface="方正粗圆宋简体" pitchFamily="2" charset="-122"/>
              <a:ea typeface="方正粗圆宋简体" pitchFamily="2" charset="-122"/>
            </a:endParaRPr>
          </a:p>
        </p:txBody>
      </p:sp>
      <p:sp>
        <p:nvSpPr>
          <p:cNvPr id="78" name="AutoShape 2"/>
          <p:cNvSpPr>
            <a:spLocks noChangeArrowheads="1"/>
          </p:cNvSpPr>
          <p:nvPr/>
        </p:nvSpPr>
        <p:spPr bwMode="auto">
          <a:xfrm>
            <a:off x="4205220" y="768896"/>
            <a:ext cx="2119380" cy="533400"/>
          </a:xfrm>
          <a:prstGeom prst="wedgeEllipseCallout">
            <a:avLst>
              <a:gd name="adj1" fmla="val -131734"/>
              <a:gd name="adj2" fmla="val 80613"/>
            </a:avLst>
          </a:prstGeom>
          <a:gradFill rotWithShape="0">
            <a:gsLst>
              <a:gs pos="0">
                <a:srgbClr val="99FF99"/>
              </a:gs>
              <a:gs pos="100000">
                <a:schemeClr val="bg1"/>
              </a:gs>
            </a:gsLst>
            <a:path path="rect">
              <a:fillToRect r="100000" b="100000"/>
            </a:path>
          </a:gradFill>
          <a:ln w="9525">
            <a:solidFill>
              <a:schemeClr val="tx1"/>
            </a:solidFill>
            <a:miter lim="800000"/>
            <a:headEnd/>
            <a:tailEnd/>
          </a:ln>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0"/>
              </a:spcBef>
              <a:buFont typeface="Arial" pitchFamily="34" charset="0"/>
              <a:buNone/>
            </a:pPr>
            <a:r>
              <a:rPr kumimoji="1" lang="zh-CN" altLang="en-US" sz="2400" b="1" dirty="0" smtClean="0">
                <a:solidFill>
                  <a:srgbClr val="FF0000"/>
                </a:solidFill>
                <a:latin typeface="方正粗圆宋简体" pitchFamily="2" charset="-122"/>
                <a:ea typeface="方正粗圆宋简体" pitchFamily="2" charset="-122"/>
              </a:rPr>
              <a:t>乌鲁木齐</a:t>
            </a:r>
            <a:endParaRPr kumimoji="1" lang="zh-CN" altLang="en-US" sz="2400" b="1" dirty="0">
              <a:solidFill>
                <a:srgbClr val="FF0000"/>
              </a:solidFill>
              <a:latin typeface="方正粗圆宋简体" pitchFamily="2" charset="-122"/>
              <a:ea typeface="方正粗圆宋简体" pitchFamily="2" charset="-122"/>
            </a:endParaRPr>
          </a:p>
        </p:txBody>
      </p:sp>
      <p:sp>
        <p:nvSpPr>
          <p:cNvPr id="79" name="Text Box 45"/>
          <p:cNvSpPr txBox="1">
            <a:spLocks noChangeArrowheads="1"/>
          </p:cNvSpPr>
          <p:nvPr/>
        </p:nvSpPr>
        <p:spPr bwMode="auto">
          <a:xfrm>
            <a:off x="5508625" y="6092825"/>
            <a:ext cx="2241550" cy="528638"/>
          </a:xfrm>
          <a:prstGeom prst="rect">
            <a:avLst/>
          </a:prstGeom>
          <a:solidFill>
            <a:srgbClr val="FFFF99">
              <a:alpha val="79999"/>
            </a:srgbClr>
          </a:solidFill>
          <a:ln w="9525">
            <a:solidFill>
              <a:srgbClr val="FFCC99"/>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50000"/>
              </a:spcBef>
              <a:buFont typeface="Arial" pitchFamily="34" charset="0"/>
              <a:buNone/>
            </a:pPr>
            <a:r>
              <a:rPr lang="zh-CN" altLang="en-US" sz="2800" b="1" dirty="0">
                <a:solidFill>
                  <a:srgbClr val="660066"/>
                </a:solidFill>
                <a:latin typeface="方正粗圆宋简体" pitchFamily="2" charset="-122"/>
                <a:ea typeface="方正粗圆宋简体" pitchFamily="2" charset="-122"/>
              </a:rPr>
              <a:t>珠江三角洲</a:t>
            </a:r>
          </a:p>
        </p:txBody>
      </p:sp>
      <p:sp>
        <p:nvSpPr>
          <p:cNvPr id="80" name="Rectangle 91"/>
          <p:cNvSpPr>
            <a:spLocks noChangeArrowheads="1"/>
          </p:cNvSpPr>
          <p:nvPr/>
        </p:nvSpPr>
        <p:spPr bwMode="auto">
          <a:xfrm>
            <a:off x="35941" y="3145031"/>
            <a:ext cx="9072563" cy="1508105"/>
          </a:xfrm>
          <a:prstGeom prst="rect">
            <a:avLst/>
          </a:prstGeom>
          <a:solidFill>
            <a:schemeClr val="bg1">
              <a:alpha val="70195"/>
            </a:schemeClr>
          </a:solidFill>
          <a:ln w="9525">
            <a:solidFill>
              <a:srgbClr val="000000"/>
            </a:solidFill>
            <a:miter lim="800000"/>
            <a:headEnd/>
            <a:tailEnd/>
          </a:ln>
        </p:spPr>
        <p:txBody>
          <a:bodyPr wrap="square">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lnSpc>
                <a:spcPct val="150000"/>
              </a:lnSpc>
              <a:spcBef>
                <a:spcPts val="0"/>
              </a:spcBef>
              <a:buFont typeface="Arial" pitchFamily="34" charset="0"/>
              <a:buNone/>
            </a:pPr>
            <a:r>
              <a:rPr lang="zh-CN" altLang="en-US" b="1" dirty="0">
                <a:solidFill>
                  <a:srgbClr val="660066"/>
                </a:solidFill>
                <a:latin typeface="方正粗圆宋简体" pitchFamily="2" charset="-122"/>
                <a:ea typeface="方正粗圆宋简体" pitchFamily="2" charset="-122"/>
              </a:rPr>
              <a:t>格局：</a:t>
            </a:r>
            <a:r>
              <a:rPr lang="zh-CN" altLang="en-US" b="1" dirty="0">
                <a:solidFill>
                  <a:srgbClr val="0000FF"/>
                </a:solidFill>
                <a:latin typeface="方正粗圆宋简体" pitchFamily="2" charset="-122"/>
                <a:ea typeface="方正粗圆宋简体" pitchFamily="2" charset="-122"/>
              </a:rPr>
              <a:t>经济特区</a:t>
            </a:r>
            <a:r>
              <a:rPr lang="en-US" altLang="zh-CN" b="1" dirty="0">
                <a:solidFill>
                  <a:srgbClr val="0000FF"/>
                </a:solidFill>
                <a:latin typeface="方正粗圆宋简体" pitchFamily="2" charset="-122"/>
                <a:ea typeface="方正粗圆宋简体" pitchFamily="2" charset="-122"/>
              </a:rPr>
              <a:t>——</a:t>
            </a:r>
            <a:r>
              <a:rPr lang="zh-CN" altLang="en-US" b="1" dirty="0">
                <a:solidFill>
                  <a:srgbClr val="0000FF"/>
                </a:solidFill>
                <a:latin typeface="方正粗圆宋简体" pitchFamily="2" charset="-122"/>
                <a:ea typeface="方正粗圆宋简体" pitchFamily="2" charset="-122"/>
              </a:rPr>
              <a:t>沿海开放城市</a:t>
            </a:r>
            <a:r>
              <a:rPr lang="en-US" altLang="zh-CN" b="1" dirty="0">
                <a:solidFill>
                  <a:srgbClr val="0000FF"/>
                </a:solidFill>
                <a:latin typeface="方正粗圆宋简体" pitchFamily="2" charset="-122"/>
                <a:ea typeface="方正粗圆宋简体" pitchFamily="2" charset="-122"/>
              </a:rPr>
              <a:t>——</a:t>
            </a:r>
            <a:r>
              <a:rPr lang="zh-CN" altLang="en-US" b="1" dirty="0">
                <a:solidFill>
                  <a:srgbClr val="0000FF"/>
                </a:solidFill>
                <a:latin typeface="方正粗圆宋简体" pitchFamily="2" charset="-122"/>
                <a:ea typeface="方正粗圆宋简体" pitchFamily="2" charset="-122"/>
              </a:rPr>
              <a:t>沿海经济开放区</a:t>
            </a:r>
            <a:r>
              <a:rPr lang="en-US" altLang="zh-CN" b="1" dirty="0">
                <a:solidFill>
                  <a:srgbClr val="0000FF"/>
                </a:solidFill>
                <a:latin typeface="方正粗圆宋简体" pitchFamily="2" charset="-122"/>
                <a:ea typeface="方正粗圆宋简体" pitchFamily="2" charset="-122"/>
              </a:rPr>
              <a:t>——</a:t>
            </a:r>
            <a:r>
              <a:rPr lang="zh-CN" altLang="en-US" b="1" dirty="0">
                <a:solidFill>
                  <a:srgbClr val="0000FF"/>
                </a:solidFill>
                <a:latin typeface="方正粗圆宋简体" pitchFamily="2" charset="-122"/>
                <a:ea typeface="方正粗圆宋简体" pitchFamily="2" charset="-122"/>
              </a:rPr>
              <a:t>内地</a:t>
            </a:r>
          </a:p>
        </p:txBody>
      </p:sp>
      <p:sp>
        <p:nvSpPr>
          <p:cNvPr id="81" name="Rectangle 48"/>
          <p:cNvSpPr>
            <a:spLocks/>
          </p:cNvSpPr>
          <p:nvPr/>
        </p:nvSpPr>
        <p:spPr bwMode="auto">
          <a:xfrm>
            <a:off x="1941972" y="3765773"/>
            <a:ext cx="515938" cy="401637"/>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algn="ctr" eaLnBrk="1">
              <a:lnSpc>
                <a:spcPts val="2400"/>
              </a:lnSpc>
              <a:spcBef>
                <a:spcPct val="0"/>
              </a:spcBef>
              <a:buFontTx/>
              <a:buNone/>
            </a:pPr>
            <a:r>
              <a:rPr lang="zh-CN" altLang="zh-CN" sz="2400" dirty="0">
                <a:solidFill>
                  <a:srgbClr val="FF2600"/>
                </a:solidFill>
                <a:latin typeface="方正粗圆宋简体" pitchFamily="2" charset="-122"/>
                <a:ea typeface="方正粗圆宋简体" pitchFamily="2" charset="-122"/>
                <a:sym typeface="黑体" pitchFamily="49" charset="-122"/>
              </a:rPr>
              <a:t>点</a:t>
            </a:r>
          </a:p>
        </p:txBody>
      </p:sp>
      <p:sp>
        <p:nvSpPr>
          <p:cNvPr id="82" name="Rectangle 49"/>
          <p:cNvSpPr>
            <a:spLocks/>
          </p:cNvSpPr>
          <p:nvPr/>
        </p:nvSpPr>
        <p:spPr bwMode="auto">
          <a:xfrm>
            <a:off x="4549775" y="3837781"/>
            <a:ext cx="515938" cy="401637"/>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algn="ctr" eaLnBrk="1">
              <a:lnSpc>
                <a:spcPts val="2400"/>
              </a:lnSpc>
              <a:spcBef>
                <a:spcPct val="0"/>
              </a:spcBef>
              <a:buFontTx/>
              <a:buNone/>
            </a:pPr>
            <a:r>
              <a:rPr lang="zh-CN" altLang="zh-CN" sz="2400" dirty="0">
                <a:solidFill>
                  <a:srgbClr val="FF2600"/>
                </a:solidFill>
                <a:latin typeface="方正粗圆宋简体" pitchFamily="2" charset="-122"/>
                <a:ea typeface="方正粗圆宋简体" pitchFamily="2" charset="-122"/>
                <a:sym typeface="黑体" pitchFamily="49" charset="-122"/>
              </a:rPr>
              <a:t>线</a:t>
            </a:r>
          </a:p>
        </p:txBody>
      </p:sp>
      <p:sp>
        <p:nvSpPr>
          <p:cNvPr id="83" name="Rectangle 50"/>
          <p:cNvSpPr>
            <a:spLocks/>
          </p:cNvSpPr>
          <p:nvPr/>
        </p:nvSpPr>
        <p:spPr bwMode="auto">
          <a:xfrm>
            <a:off x="7815036" y="3837781"/>
            <a:ext cx="515937" cy="401637"/>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algn="ctr" eaLnBrk="1">
              <a:lnSpc>
                <a:spcPts val="2400"/>
              </a:lnSpc>
              <a:spcBef>
                <a:spcPct val="0"/>
              </a:spcBef>
              <a:buFontTx/>
              <a:buNone/>
            </a:pPr>
            <a:r>
              <a:rPr lang="zh-CN" altLang="zh-CN" sz="2400" dirty="0">
                <a:solidFill>
                  <a:srgbClr val="FF2600"/>
                </a:solidFill>
                <a:latin typeface="方正粗圆宋简体" pitchFamily="2" charset="-122"/>
                <a:ea typeface="方正粗圆宋简体" pitchFamily="2" charset="-122"/>
                <a:sym typeface="黑体" pitchFamily="49" charset="-122"/>
              </a:rPr>
              <a:t>面</a:t>
            </a:r>
          </a:p>
        </p:txBody>
      </p:sp>
      <p:sp>
        <p:nvSpPr>
          <p:cNvPr id="84" name="Line 51"/>
          <p:cNvSpPr>
            <a:spLocks noChangeShapeType="1"/>
          </p:cNvSpPr>
          <p:nvPr/>
        </p:nvSpPr>
        <p:spPr bwMode="auto">
          <a:xfrm>
            <a:off x="2541935" y="3966591"/>
            <a:ext cx="1355725" cy="0"/>
          </a:xfrm>
          <a:prstGeom prst="line">
            <a:avLst/>
          </a:prstGeom>
          <a:noFill/>
          <a:ln w="25400" cap="flat" cmpd="sng">
            <a:solidFill>
              <a:srgbClr val="FF2600"/>
            </a:solidFill>
            <a:prstDash val="solid"/>
            <a:round/>
            <a:headEnd type="none" w="med" len="med"/>
            <a:tailEnd type="triangle" w="med" len="med"/>
          </a:ln>
          <a:effectLst>
            <a:outerShdw blurRad="635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pPr hangingPunct="0">
              <a:defRPr/>
            </a:pPr>
            <a:endParaRPr lang="zh-CN" altLang="zh-CN">
              <a:solidFill>
                <a:srgbClr val="000000"/>
              </a:solidFill>
              <a:latin typeface="方正粗圆宋简体" panose="02000000000000000000" pitchFamily="2" charset="-122"/>
              <a:ea typeface="方正粗圆宋简体" panose="02000000000000000000" pitchFamily="2" charset="-122"/>
              <a:cs typeface="Calibri"/>
              <a:sym typeface="Calibri" pitchFamily="34" charset="0"/>
            </a:endParaRPr>
          </a:p>
        </p:txBody>
      </p:sp>
      <p:sp>
        <p:nvSpPr>
          <p:cNvPr id="85" name="Line 52"/>
          <p:cNvSpPr>
            <a:spLocks noChangeShapeType="1"/>
          </p:cNvSpPr>
          <p:nvPr/>
        </p:nvSpPr>
        <p:spPr bwMode="auto">
          <a:xfrm>
            <a:off x="5438775" y="3966591"/>
            <a:ext cx="1879600" cy="0"/>
          </a:xfrm>
          <a:prstGeom prst="line">
            <a:avLst/>
          </a:prstGeom>
          <a:noFill/>
          <a:ln w="25400" cap="flat" cmpd="sng">
            <a:solidFill>
              <a:srgbClr val="FF2600"/>
            </a:solidFill>
            <a:prstDash val="solid"/>
            <a:round/>
            <a:headEnd type="none" w="med" len="med"/>
            <a:tailEnd type="triangle" w="med" len="med"/>
          </a:ln>
          <a:effectLst>
            <a:outerShdw blurRad="635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pPr hangingPunct="0">
              <a:defRPr/>
            </a:pPr>
            <a:endParaRPr lang="zh-CN" altLang="zh-CN">
              <a:solidFill>
                <a:srgbClr val="000000"/>
              </a:solidFill>
              <a:latin typeface="方正粗圆宋简体" panose="02000000000000000000" pitchFamily="2" charset="-122"/>
              <a:ea typeface="方正粗圆宋简体" panose="02000000000000000000" pitchFamily="2" charset="-122"/>
              <a:cs typeface="Calibri"/>
              <a:sym typeface="Calibri" pitchFamily="34" charset="0"/>
            </a:endParaRPr>
          </a:p>
        </p:txBody>
      </p:sp>
      <p:sp>
        <p:nvSpPr>
          <p:cNvPr id="86" name="Rectangle 91"/>
          <p:cNvSpPr>
            <a:spLocks noChangeArrowheads="1"/>
          </p:cNvSpPr>
          <p:nvPr/>
        </p:nvSpPr>
        <p:spPr bwMode="auto">
          <a:xfrm>
            <a:off x="30848" y="4774953"/>
            <a:ext cx="9082747" cy="707886"/>
          </a:xfrm>
          <a:prstGeom prst="rect">
            <a:avLst/>
          </a:prstGeom>
          <a:solidFill>
            <a:schemeClr val="bg1">
              <a:alpha val="70195"/>
            </a:schemeClr>
          </a:solidFill>
          <a:ln w="9525">
            <a:solidFill>
              <a:srgbClr val="000000"/>
            </a:solidFill>
            <a:miter lim="800000"/>
            <a:headEnd/>
            <a:tailEnd/>
          </a:ln>
        </p:spPr>
        <p:txBody>
          <a:bodyPr wrap="square">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宋体" pitchFamily="2" charset="-122"/>
              </a:defRPr>
            </a:lvl9pPr>
          </a:lstStyle>
          <a:p>
            <a:pPr eaLnBrk="1" hangingPunct="1">
              <a:spcBef>
                <a:spcPct val="50000"/>
              </a:spcBef>
              <a:buFont typeface="Arial" pitchFamily="34" charset="0"/>
              <a:buNone/>
            </a:pPr>
            <a:r>
              <a:rPr lang="zh-CN" altLang="en-US" sz="4000" b="1" dirty="0">
                <a:solidFill>
                  <a:srgbClr val="660066"/>
                </a:solidFill>
                <a:latin typeface="方正粗圆宋简体" pitchFamily="2" charset="-122"/>
                <a:ea typeface="方正粗圆宋简体" pitchFamily="2" charset="-122"/>
              </a:rPr>
              <a:t>特点</a:t>
            </a:r>
            <a:r>
              <a:rPr lang="zh-CN" altLang="en-US" sz="4000" b="1" dirty="0" smtClean="0">
                <a:solidFill>
                  <a:srgbClr val="660066"/>
                </a:solidFill>
                <a:latin typeface="方正粗圆宋简体" pitchFamily="2" charset="-122"/>
                <a:ea typeface="方正粗圆宋简体" pitchFamily="2" charset="-122"/>
              </a:rPr>
              <a:t>：</a:t>
            </a:r>
            <a:r>
              <a:rPr lang="zh-CN" altLang="en-US" sz="3600" b="1" dirty="0" smtClean="0">
                <a:solidFill>
                  <a:srgbClr val="0000FF"/>
                </a:solidFill>
                <a:latin typeface="方正粗圆宋简体" pitchFamily="2" charset="-122"/>
                <a:ea typeface="方正粗圆宋简体" pitchFamily="2" charset="-122"/>
              </a:rPr>
              <a:t>全方位</a:t>
            </a:r>
            <a:r>
              <a:rPr lang="zh-CN" altLang="en-US" sz="3600" b="1" dirty="0">
                <a:solidFill>
                  <a:srgbClr val="0000FF"/>
                </a:solidFill>
                <a:latin typeface="方正粗圆宋简体" pitchFamily="2" charset="-122"/>
                <a:ea typeface="方正粗圆宋简体" pitchFamily="2" charset="-122"/>
              </a:rPr>
              <a:t>、多层次、宽领域</a:t>
            </a:r>
          </a:p>
        </p:txBody>
      </p:sp>
    </p:spTree>
    <p:extLst>
      <p:ext uri="{BB962C8B-B14F-4D97-AF65-F5344CB8AC3E}">
        <p14:creationId xmlns:p14="http://schemas.microsoft.com/office/powerpoint/2010/main" val="299342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xit" presetSubtype="4" fill="hold" grpId="1" nodeType="clickEffect">
                                  <p:stCondLst>
                                    <p:cond delay="0"/>
                                  </p:stCondLst>
                                  <p:childTnLst>
                                    <p:anim calcmode="lin" valueType="num">
                                      <p:cBhvr additive="base">
                                        <p:cTn id="31" dur="500"/>
                                        <p:tgtEl>
                                          <p:spTgt spid="5"/>
                                        </p:tgtEl>
                                        <p:attrNameLst>
                                          <p:attrName>ppt_y</p:attrName>
                                        </p:attrNameLst>
                                      </p:cBhvr>
                                      <p:tavLst>
                                        <p:tav tm="0">
                                          <p:val>
                                            <p:strVal val="#ppt_y"/>
                                          </p:val>
                                        </p:tav>
                                        <p:tav tm="100000">
                                          <p:val>
                                            <p:strVal val="#ppt_y+#ppt_h*1.125000"/>
                                          </p:val>
                                        </p:tav>
                                      </p:tavLst>
                                    </p:anim>
                                    <p:animEffect transition="out" filter="wipe(down)">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dissolve">
                                      <p:cBhvr>
                                        <p:cTn id="79" dur="500"/>
                                        <p:tgtEl>
                                          <p:spTgt spid="30"/>
                                        </p:tgtEl>
                                      </p:cBhvr>
                                    </p:animEffect>
                                  </p:childTnLst>
                                </p:cTn>
                              </p:par>
                            </p:childTnLst>
                          </p:cTn>
                        </p:par>
                        <p:par>
                          <p:cTn id="80" fill="hold">
                            <p:stCondLst>
                              <p:cond delay="500"/>
                            </p:stCondLst>
                            <p:childTnLst>
                              <p:par>
                                <p:cTn id="81" presetID="9"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dissolve">
                                      <p:cBhvr>
                                        <p:cTn id="83" dur="500"/>
                                        <p:tgtEl>
                                          <p:spTgt spid="31"/>
                                        </p:tgtEl>
                                      </p:cBhvr>
                                    </p:animEffect>
                                  </p:childTnLst>
                                </p:cTn>
                              </p:par>
                            </p:childTnLst>
                          </p:cTn>
                        </p:par>
                        <p:par>
                          <p:cTn id="84" fill="hold">
                            <p:stCondLst>
                              <p:cond delay="1000"/>
                            </p:stCondLst>
                            <p:childTnLst>
                              <p:par>
                                <p:cTn id="85" presetID="9" presetClass="entr" presetSubtype="0"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dissolve">
                                      <p:cBhvr>
                                        <p:cTn id="87" dur="500"/>
                                        <p:tgtEl>
                                          <p:spTgt spid="32"/>
                                        </p:tgtEl>
                                      </p:cBhvr>
                                    </p:animEffect>
                                  </p:childTnLst>
                                </p:cTn>
                              </p:par>
                            </p:childTnLst>
                          </p:cTn>
                        </p:par>
                        <p:par>
                          <p:cTn id="88" fill="hold">
                            <p:stCondLst>
                              <p:cond delay="1500"/>
                            </p:stCondLst>
                            <p:childTnLst>
                              <p:par>
                                <p:cTn id="89" presetID="9" presetClass="entr" presetSubtype="0"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dissolve">
                                      <p:cBhvr>
                                        <p:cTn id="91" dur="500"/>
                                        <p:tgtEl>
                                          <p:spTgt spid="33"/>
                                        </p:tgtEl>
                                      </p:cBhvr>
                                    </p:animEffect>
                                  </p:childTnLst>
                                </p:cTn>
                              </p:par>
                            </p:childTnLst>
                          </p:cTn>
                        </p:par>
                        <p:par>
                          <p:cTn id="92" fill="hold">
                            <p:stCondLst>
                              <p:cond delay="2000"/>
                            </p:stCondLst>
                            <p:childTnLst>
                              <p:par>
                                <p:cTn id="93" presetID="9" presetClass="entr" presetSubtype="0"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dissolve">
                                      <p:cBhvr>
                                        <p:cTn id="95" dur="500"/>
                                        <p:tgtEl>
                                          <p:spTgt spid="34"/>
                                        </p:tgtEl>
                                      </p:cBhvr>
                                    </p:animEffect>
                                  </p:childTnLst>
                                </p:cTn>
                              </p:par>
                            </p:childTnLst>
                          </p:cTn>
                        </p:par>
                        <p:par>
                          <p:cTn id="96" fill="hold">
                            <p:stCondLst>
                              <p:cond delay="2500"/>
                            </p:stCondLst>
                            <p:childTnLst>
                              <p:par>
                                <p:cTn id="97" presetID="9"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dissolve">
                                      <p:cBhvr>
                                        <p:cTn id="99" dur="500"/>
                                        <p:tgtEl>
                                          <p:spTgt spid="35"/>
                                        </p:tgtEl>
                                      </p:cBhvr>
                                    </p:animEffect>
                                  </p:childTnLst>
                                </p:cTn>
                              </p:par>
                            </p:childTnLst>
                          </p:cTn>
                        </p:par>
                        <p:par>
                          <p:cTn id="100" fill="hold">
                            <p:stCondLst>
                              <p:cond delay="3000"/>
                            </p:stCondLst>
                            <p:childTnLst>
                              <p:par>
                                <p:cTn id="101" presetID="9"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dissolve">
                                      <p:cBhvr>
                                        <p:cTn id="103" dur="500"/>
                                        <p:tgtEl>
                                          <p:spTgt spid="36"/>
                                        </p:tgtEl>
                                      </p:cBhvr>
                                    </p:animEffect>
                                  </p:childTnLst>
                                </p:cTn>
                              </p:par>
                            </p:childTnLst>
                          </p:cTn>
                        </p:par>
                        <p:par>
                          <p:cTn id="104" fill="hold">
                            <p:stCondLst>
                              <p:cond delay="3500"/>
                            </p:stCondLst>
                            <p:childTnLst>
                              <p:par>
                                <p:cTn id="105" presetID="9"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dissolve">
                                      <p:cBhvr>
                                        <p:cTn id="107" dur="500"/>
                                        <p:tgtEl>
                                          <p:spTgt spid="37"/>
                                        </p:tgtEl>
                                      </p:cBhvr>
                                    </p:animEffect>
                                  </p:childTnLst>
                                </p:cTn>
                              </p:par>
                            </p:childTnLst>
                          </p:cTn>
                        </p:par>
                        <p:par>
                          <p:cTn id="108" fill="hold">
                            <p:stCondLst>
                              <p:cond delay="4000"/>
                            </p:stCondLst>
                            <p:childTnLst>
                              <p:par>
                                <p:cTn id="109" presetID="9" presetClass="entr" presetSubtype="0" fill="hold" grpId="0" nodeType="after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dissolve">
                                      <p:cBhvr>
                                        <p:cTn id="111" dur="500"/>
                                        <p:tgtEl>
                                          <p:spTgt spid="38"/>
                                        </p:tgtEl>
                                      </p:cBhvr>
                                    </p:animEffect>
                                  </p:childTnLst>
                                </p:cTn>
                              </p:par>
                            </p:childTnLst>
                          </p:cTn>
                        </p:par>
                        <p:par>
                          <p:cTn id="112" fill="hold">
                            <p:stCondLst>
                              <p:cond delay="4500"/>
                            </p:stCondLst>
                            <p:childTnLst>
                              <p:par>
                                <p:cTn id="113" presetID="9" presetClass="entr" presetSubtype="0"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Effect transition="in" filter="dissolve">
                                      <p:cBhvr>
                                        <p:cTn id="115" dur="500"/>
                                        <p:tgtEl>
                                          <p:spTgt spid="39"/>
                                        </p:tgtEl>
                                      </p:cBhvr>
                                    </p:animEffect>
                                  </p:childTnLst>
                                </p:cTn>
                              </p:par>
                            </p:childTnLst>
                          </p:cTn>
                        </p:par>
                        <p:par>
                          <p:cTn id="116" fill="hold">
                            <p:stCondLst>
                              <p:cond delay="5000"/>
                            </p:stCondLst>
                            <p:childTnLst>
                              <p:par>
                                <p:cTn id="117" presetID="9" presetClass="entr" presetSubtype="0" fill="hold" grpId="0" nodeType="afterEffect">
                                  <p:stCondLst>
                                    <p:cond delay="0"/>
                                  </p:stCondLst>
                                  <p:childTnLst>
                                    <p:set>
                                      <p:cBhvr>
                                        <p:cTn id="118" dur="1" fill="hold">
                                          <p:stCondLst>
                                            <p:cond delay="0"/>
                                          </p:stCondLst>
                                        </p:cTn>
                                        <p:tgtEl>
                                          <p:spTgt spid="40"/>
                                        </p:tgtEl>
                                        <p:attrNameLst>
                                          <p:attrName>style.visibility</p:attrName>
                                        </p:attrNameLst>
                                      </p:cBhvr>
                                      <p:to>
                                        <p:strVal val="visible"/>
                                      </p:to>
                                    </p:set>
                                    <p:animEffect transition="in" filter="dissolve">
                                      <p:cBhvr>
                                        <p:cTn id="119" dur="500"/>
                                        <p:tgtEl>
                                          <p:spTgt spid="40"/>
                                        </p:tgtEl>
                                      </p:cBhvr>
                                    </p:animEffect>
                                  </p:childTnLst>
                                </p:cTn>
                              </p:par>
                            </p:childTnLst>
                          </p:cTn>
                        </p:par>
                        <p:par>
                          <p:cTn id="120" fill="hold">
                            <p:stCondLst>
                              <p:cond delay="5500"/>
                            </p:stCondLst>
                            <p:childTnLst>
                              <p:par>
                                <p:cTn id="121" presetID="9" presetClass="entr" presetSubtype="0" fill="hold" grpId="0" nodeType="afterEffect">
                                  <p:stCondLst>
                                    <p:cond delay="0"/>
                                  </p:stCondLst>
                                  <p:childTnLst>
                                    <p:set>
                                      <p:cBhvr>
                                        <p:cTn id="122" dur="1" fill="hold">
                                          <p:stCondLst>
                                            <p:cond delay="0"/>
                                          </p:stCondLst>
                                        </p:cTn>
                                        <p:tgtEl>
                                          <p:spTgt spid="41"/>
                                        </p:tgtEl>
                                        <p:attrNameLst>
                                          <p:attrName>style.visibility</p:attrName>
                                        </p:attrNameLst>
                                      </p:cBhvr>
                                      <p:to>
                                        <p:strVal val="visible"/>
                                      </p:to>
                                    </p:set>
                                    <p:animEffect transition="in" filter="dissolve">
                                      <p:cBhvr>
                                        <p:cTn id="123" dur="500"/>
                                        <p:tgtEl>
                                          <p:spTgt spid="41"/>
                                        </p:tgtEl>
                                      </p:cBhvr>
                                    </p:animEffect>
                                  </p:childTnLst>
                                </p:cTn>
                              </p:par>
                            </p:childTnLst>
                          </p:cTn>
                        </p:par>
                        <p:par>
                          <p:cTn id="124" fill="hold">
                            <p:stCondLst>
                              <p:cond delay="6000"/>
                            </p:stCondLst>
                            <p:childTnLst>
                              <p:par>
                                <p:cTn id="125" presetID="9" presetClass="entr" presetSubtype="0" fill="hold" grpId="0" nodeType="after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dissolve">
                                      <p:cBhvr>
                                        <p:cTn id="127" dur="500"/>
                                        <p:tgtEl>
                                          <p:spTgt spid="43"/>
                                        </p:tgtEl>
                                      </p:cBhvr>
                                    </p:animEffect>
                                  </p:childTnLst>
                                </p:cTn>
                              </p:par>
                            </p:childTnLst>
                          </p:cTn>
                        </p:par>
                        <p:par>
                          <p:cTn id="128" fill="hold">
                            <p:stCondLst>
                              <p:cond delay="6500"/>
                            </p:stCondLst>
                            <p:childTnLst>
                              <p:par>
                                <p:cTn id="129" presetID="31" presetClass="entr" presetSubtype="0" fill="hold" grpId="0" nodeType="afterEffect">
                                  <p:stCondLst>
                                    <p:cond delay="0"/>
                                  </p:stCondLst>
                                  <p:iterate type="lt">
                                    <p:tmPct val="5000"/>
                                  </p:iterate>
                                  <p:childTnLst>
                                    <p:set>
                                      <p:cBhvr>
                                        <p:cTn id="130" dur="1" fill="hold">
                                          <p:stCondLst>
                                            <p:cond delay="0"/>
                                          </p:stCondLst>
                                        </p:cTn>
                                        <p:tgtEl>
                                          <p:spTgt spid="42"/>
                                        </p:tgtEl>
                                        <p:attrNameLst>
                                          <p:attrName>style.visibility</p:attrName>
                                        </p:attrNameLst>
                                      </p:cBhvr>
                                      <p:to>
                                        <p:strVal val="visible"/>
                                      </p:to>
                                    </p:set>
                                    <p:anim calcmode="lin" valueType="num">
                                      <p:cBhvr>
                                        <p:cTn id="131" dur="1000" fill="hold"/>
                                        <p:tgtEl>
                                          <p:spTgt spid="42"/>
                                        </p:tgtEl>
                                        <p:attrNameLst>
                                          <p:attrName>ppt_w</p:attrName>
                                        </p:attrNameLst>
                                      </p:cBhvr>
                                      <p:tavLst>
                                        <p:tav tm="0">
                                          <p:val>
                                            <p:fltVal val="0"/>
                                          </p:val>
                                        </p:tav>
                                        <p:tav tm="100000">
                                          <p:val>
                                            <p:strVal val="#ppt_w"/>
                                          </p:val>
                                        </p:tav>
                                      </p:tavLst>
                                    </p:anim>
                                    <p:anim calcmode="lin" valueType="num">
                                      <p:cBhvr>
                                        <p:cTn id="132" dur="1000" fill="hold"/>
                                        <p:tgtEl>
                                          <p:spTgt spid="42"/>
                                        </p:tgtEl>
                                        <p:attrNameLst>
                                          <p:attrName>ppt_h</p:attrName>
                                        </p:attrNameLst>
                                      </p:cBhvr>
                                      <p:tavLst>
                                        <p:tav tm="0">
                                          <p:val>
                                            <p:fltVal val="0"/>
                                          </p:val>
                                        </p:tav>
                                        <p:tav tm="100000">
                                          <p:val>
                                            <p:strVal val="#ppt_h"/>
                                          </p:val>
                                        </p:tav>
                                      </p:tavLst>
                                    </p:anim>
                                    <p:anim calcmode="lin" valueType="num">
                                      <p:cBhvr>
                                        <p:cTn id="133" dur="1000" fill="hold"/>
                                        <p:tgtEl>
                                          <p:spTgt spid="42"/>
                                        </p:tgtEl>
                                        <p:attrNameLst>
                                          <p:attrName>style.rotation</p:attrName>
                                        </p:attrNameLst>
                                      </p:cBhvr>
                                      <p:tavLst>
                                        <p:tav tm="0">
                                          <p:val>
                                            <p:fltVal val="90"/>
                                          </p:val>
                                        </p:tav>
                                        <p:tav tm="100000">
                                          <p:val>
                                            <p:fltVal val="0"/>
                                          </p:val>
                                        </p:tav>
                                      </p:tavLst>
                                    </p:anim>
                                    <p:animEffect transition="in" filter="fade">
                                      <p:cBhvr>
                                        <p:cTn id="134" dur="1000"/>
                                        <p:tgtEl>
                                          <p:spTgt spid="42"/>
                                        </p:tgtEl>
                                      </p:cBhvr>
                                    </p:animEffect>
                                  </p:childTnLst>
                                </p:cTn>
                              </p:par>
                            </p:childTnLst>
                          </p:cTn>
                        </p:par>
                        <p:par>
                          <p:cTn id="135" fill="hold">
                            <p:stCondLst>
                              <p:cond delay="7500"/>
                            </p:stCondLst>
                            <p:childTnLst>
                              <p:par>
                                <p:cTn id="136" presetID="10" presetClass="entr" presetSubtype="0" fill="hold" grpId="0" nodeType="after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fade">
                                      <p:cBhvr>
                                        <p:cTn id="138" dur="500"/>
                                        <p:tgtEl>
                                          <p:spTgt spid="29"/>
                                        </p:tgtEl>
                                      </p:cBhvr>
                                    </p:animEffect>
                                  </p:childTnLst>
                                </p:cTn>
                              </p:par>
                            </p:childTnLst>
                          </p:cTn>
                        </p:par>
                        <p:par>
                          <p:cTn id="139" fill="hold">
                            <p:stCondLst>
                              <p:cond delay="8000"/>
                            </p:stCondLst>
                            <p:childTnLst>
                              <p:par>
                                <p:cTn id="140" presetID="10" presetClass="entr" presetSubtype="0" fill="hold" grpId="0" nodeType="afterEffect">
                                  <p:stCondLst>
                                    <p:cond delay="0"/>
                                  </p:stCondLst>
                                  <p:childTnLst>
                                    <p:set>
                                      <p:cBhvr>
                                        <p:cTn id="141" dur="1" fill="hold">
                                          <p:stCondLst>
                                            <p:cond delay="0"/>
                                          </p:stCondLst>
                                        </p:cTn>
                                        <p:tgtEl>
                                          <p:spTgt spid="44"/>
                                        </p:tgtEl>
                                        <p:attrNameLst>
                                          <p:attrName>style.visibility</p:attrName>
                                        </p:attrNameLst>
                                      </p:cBhvr>
                                      <p:to>
                                        <p:strVal val="visible"/>
                                      </p:to>
                                    </p:set>
                                    <p:animEffect transition="in" filter="fade">
                                      <p:cBhvr>
                                        <p:cTn id="142" dur="500"/>
                                        <p:tgtEl>
                                          <p:spTgt spid="44"/>
                                        </p:tgtEl>
                                      </p:cBhvr>
                                    </p:animEffect>
                                  </p:childTnLst>
                                </p:cTn>
                              </p:par>
                            </p:childTnLst>
                          </p:cTn>
                        </p:par>
                      </p:childTnLst>
                    </p:cTn>
                  </p:par>
                  <p:par>
                    <p:cTn id="143" fill="hold">
                      <p:stCondLst>
                        <p:cond delay="indefinite"/>
                      </p:stCondLst>
                      <p:childTnLst>
                        <p:par>
                          <p:cTn id="144" fill="hold">
                            <p:stCondLst>
                              <p:cond delay="0"/>
                            </p:stCondLst>
                            <p:childTnLst>
                              <p:par>
                                <p:cTn id="145" presetID="12" presetClass="exit" presetSubtype="4" fill="hold" grpId="1" nodeType="clickEffect">
                                  <p:stCondLst>
                                    <p:cond delay="0"/>
                                  </p:stCondLst>
                                  <p:childTnLst>
                                    <p:anim calcmode="lin" valueType="num">
                                      <p:cBhvr additive="base">
                                        <p:cTn id="146" dur="500"/>
                                        <p:tgtEl>
                                          <p:spTgt spid="44"/>
                                        </p:tgtEl>
                                        <p:attrNameLst>
                                          <p:attrName>ppt_y</p:attrName>
                                        </p:attrNameLst>
                                      </p:cBhvr>
                                      <p:tavLst>
                                        <p:tav tm="0">
                                          <p:val>
                                            <p:strVal val="#ppt_y"/>
                                          </p:val>
                                        </p:tav>
                                        <p:tav tm="100000">
                                          <p:val>
                                            <p:strVal val="#ppt_y+#ppt_h*1.125000"/>
                                          </p:val>
                                        </p:tav>
                                      </p:tavLst>
                                    </p:anim>
                                    <p:animEffect transition="out" filter="wipe(down)">
                                      <p:cBhvr>
                                        <p:cTn id="147" dur="500"/>
                                        <p:tgtEl>
                                          <p:spTgt spid="44"/>
                                        </p:tgtEl>
                                      </p:cBhvr>
                                    </p:animEffect>
                                    <p:set>
                                      <p:cBhvr>
                                        <p:cTn id="148" dur="1" fill="hold">
                                          <p:stCondLst>
                                            <p:cond delay="499"/>
                                          </p:stCondLst>
                                        </p:cTn>
                                        <p:tgtEl>
                                          <p:spTgt spid="44"/>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45"/>
                                        </p:tgtEl>
                                        <p:attrNameLst>
                                          <p:attrName>style.visibility</p:attrName>
                                        </p:attrNameLst>
                                      </p:cBhvr>
                                      <p:to>
                                        <p:strVal val="visible"/>
                                      </p:to>
                                    </p:set>
                                    <p:animEffect transition="in" filter="fade">
                                      <p:cBhvr>
                                        <p:cTn id="153" dur="500"/>
                                        <p:tgtEl>
                                          <p:spTgt spid="45"/>
                                        </p:tgtEl>
                                      </p:cBhvr>
                                    </p:animEffect>
                                  </p:childTnLst>
                                </p:cTn>
                              </p:par>
                            </p:childTnLst>
                          </p:cTn>
                        </p:par>
                        <p:par>
                          <p:cTn id="154" fill="hold">
                            <p:stCondLst>
                              <p:cond delay="500"/>
                            </p:stCondLst>
                            <p:childTnLst>
                              <p:par>
                                <p:cTn id="155" presetID="10" presetClass="entr" presetSubtype="0" fill="hold" grpId="0" nodeType="afterEffect">
                                  <p:stCondLst>
                                    <p:cond delay="0"/>
                                  </p:stCondLst>
                                  <p:childTnLst>
                                    <p:set>
                                      <p:cBhvr>
                                        <p:cTn id="156" dur="1" fill="hold">
                                          <p:stCondLst>
                                            <p:cond delay="0"/>
                                          </p:stCondLst>
                                        </p:cTn>
                                        <p:tgtEl>
                                          <p:spTgt spid="57"/>
                                        </p:tgtEl>
                                        <p:attrNameLst>
                                          <p:attrName>style.visibility</p:attrName>
                                        </p:attrNameLst>
                                      </p:cBhvr>
                                      <p:to>
                                        <p:strVal val="visible"/>
                                      </p:to>
                                    </p:set>
                                    <p:animEffect transition="in" filter="fade">
                                      <p:cBhvr>
                                        <p:cTn id="157" dur="500"/>
                                        <p:tgtEl>
                                          <p:spTgt spid="57"/>
                                        </p:tgtEl>
                                      </p:cBhvr>
                                    </p:animEffect>
                                  </p:childTnLst>
                                </p:cTn>
                              </p:par>
                            </p:childTnLst>
                          </p:cTn>
                        </p:par>
                      </p:childTnLst>
                    </p:cTn>
                  </p:par>
                  <p:par>
                    <p:cTn id="158" fill="hold">
                      <p:stCondLst>
                        <p:cond delay="indefinite"/>
                      </p:stCondLst>
                      <p:childTnLst>
                        <p:par>
                          <p:cTn id="159" fill="hold">
                            <p:stCondLst>
                              <p:cond delay="0"/>
                            </p:stCondLst>
                            <p:childTnLst>
                              <p:par>
                                <p:cTn id="160" presetID="12" presetClass="exit" presetSubtype="4" fill="hold" grpId="1" nodeType="clickEffect">
                                  <p:stCondLst>
                                    <p:cond delay="0"/>
                                  </p:stCondLst>
                                  <p:childTnLst>
                                    <p:anim calcmode="lin" valueType="num">
                                      <p:cBhvr additive="base">
                                        <p:cTn id="161" dur="500"/>
                                        <p:tgtEl>
                                          <p:spTgt spid="57"/>
                                        </p:tgtEl>
                                        <p:attrNameLst>
                                          <p:attrName>ppt_y</p:attrName>
                                        </p:attrNameLst>
                                      </p:cBhvr>
                                      <p:tavLst>
                                        <p:tav tm="0">
                                          <p:val>
                                            <p:strVal val="#ppt_y"/>
                                          </p:val>
                                        </p:tav>
                                        <p:tav tm="100000">
                                          <p:val>
                                            <p:strVal val="#ppt_y+#ppt_h*1.125000"/>
                                          </p:val>
                                        </p:tav>
                                      </p:tavLst>
                                    </p:anim>
                                    <p:animEffect transition="out" filter="wipe(down)">
                                      <p:cBhvr>
                                        <p:cTn id="162" dur="500"/>
                                        <p:tgtEl>
                                          <p:spTgt spid="57"/>
                                        </p:tgtEl>
                                      </p:cBhvr>
                                    </p:animEffect>
                                    <p:set>
                                      <p:cBhvr>
                                        <p:cTn id="163" dur="1" fill="hold">
                                          <p:stCondLst>
                                            <p:cond delay="499"/>
                                          </p:stCondLst>
                                        </p:cTn>
                                        <p:tgtEl>
                                          <p:spTgt spid="57"/>
                                        </p:tgtEl>
                                        <p:attrNameLst>
                                          <p:attrName>style.visibility</p:attrName>
                                        </p:attrNameLst>
                                      </p:cBhvr>
                                      <p:to>
                                        <p:strVal val="hidden"/>
                                      </p:to>
                                    </p:set>
                                  </p:childTnLst>
                                </p:cTn>
                              </p:par>
                            </p:childTnLst>
                          </p:cTn>
                        </p:par>
                        <p:par>
                          <p:cTn id="164" fill="hold">
                            <p:stCondLst>
                              <p:cond delay="500"/>
                            </p:stCondLst>
                            <p:childTnLst>
                              <p:par>
                                <p:cTn id="165" presetID="14" presetClass="entr" presetSubtype="10" fill="hold" grpId="0" nodeType="afterEffect">
                                  <p:stCondLst>
                                    <p:cond delay="0"/>
                                  </p:stCondLst>
                                  <p:childTnLst>
                                    <p:set>
                                      <p:cBhvr>
                                        <p:cTn id="166" dur="1" fill="hold">
                                          <p:stCondLst>
                                            <p:cond delay="0"/>
                                          </p:stCondLst>
                                        </p:cTn>
                                        <p:tgtEl>
                                          <p:spTgt spid="58"/>
                                        </p:tgtEl>
                                        <p:attrNameLst>
                                          <p:attrName>style.visibility</p:attrName>
                                        </p:attrNameLst>
                                      </p:cBhvr>
                                      <p:to>
                                        <p:strVal val="visible"/>
                                      </p:to>
                                    </p:set>
                                    <p:animEffect transition="in" filter="randombar(horizontal)">
                                      <p:cBhvr>
                                        <p:cTn id="167" dur="500"/>
                                        <p:tgtEl>
                                          <p:spTgt spid="58"/>
                                        </p:tgtEl>
                                      </p:cBhvr>
                                    </p:animEffect>
                                  </p:childTnLst>
                                </p:cTn>
                              </p:par>
                              <p:par>
                                <p:cTn id="168" presetID="14" presetClass="entr" presetSubtype="10" fill="hold" grpId="0" nodeType="withEffect">
                                  <p:stCondLst>
                                    <p:cond delay="0"/>
                                  </p:stCondLst>
                                  <p:childTnLst>
                                    <p:set>
                                      <p:cBhvr>
                                        <p:cTn id="169" dur="1" fill="hold">
                                          <p:stCondLst>
                                            <p:cond delay="0"/>
                                          </p:stCondLst>
                                        </p:cTn>
                                        <p:tgtEl>
                                          <p:spTgt spid="59"/>
                                        </p:tgtEl>
                                        <p:attrNameLst>
                                          <p:attrName>style.visibility</p:attrName>
                                        </p:attrNameLst>
                                      </p:cBhvr>
                                      <p:to>
                                        <p:strVal val="visible"/>
                                      </p:to>
                                    </p:set>
                                    <p:animEffect transition="in" filter="randombar(horizontal)">
                                      <p:cBhvr>
                                        <p:cTn id="170" dur="500"/>
                                        <p:tgtEl>
                                          <p:spTgt spid="59"/>
                                        </p:tgtEl>
                                      </p:cBhvr>
                                    </p:animEffect>
                                  </p:childTnLst>
                                </p:cTn>
                              </p:par>
                              <p:par>
                                <p:cTn id="171" presetID="14" presetClass="entr" presetSubtype="10" fill="hold" grpId="0" nodeType="withEffect">
                                  <p:stCondLst>
                                    <p:cond delay="0"/>
                                  </p:stCondLst>
                                  <p:childTnLst>
                                    <p:set>
                                      <p:cBhvr>
                                        <p:cTn id="172" dur="1" fill="hold">
                                          <p:stCondLst>
                                            <p:cond delay="0"/>
                                          </p:stCondLst>
                                        </p:cTn>
                                        <p:tgtEl>
                                          <p:spTgt spid="60"/>
                                        </p:tgtEl>
                                        <p:attrNameLst>
                                          <p:attrName>style.visibility</p:attrName>
                                        </p:attrNameLst>
                                      </p:cBhvr>
                                      <p:to>
                                        <p:strVal val="visible"/>
                                      </p:to>
                                    </p:set>
                                    <p:animEffect transition="in" filter="randombar(horizontal)">
                                      <p:cBhvr>
                                        <p:cTn id="173" dur="500"/>
                                        <p:tgtEl>
                                          <p:spTgt spid="60"/>
                                        </p:tgtEl>
                                      </p:cBhvr>
                                    </p:animEffect>
                                  </p:childTnLst>
                                </p:cTn>
                              </p:par>
                              <p:par>
                                <p:cTn id="174" presetID="14" presetClass="entr" presetSubtype="10" fill="hold" grpId="0" nodeType="withEffect">
                                  <p:stCondLst>
                                    <p:cond delay="0"/>
                                  </p:stCondLst>
                                  <p:childTnLst>
                                    <p:set>
                                      <p:cBhvr>
                                        <p:cTn id="175" dur="1" fill="hold">
                                          <p:stCondLst>
                                            <p:cond delay="0"/>
                                          </p:stCondLst>
                                        </p:cTn>
                                        <p:tgtEl>
                                          <p:spTgt spid="61"/>
                                        </p:tgtEl>
                                        <p:attrNameLst>
                                          <p:attrName>style.visibility</p:attrName>
                                        </p:attrNameLst>
                                      </p:cBhvr>
                                      <p:to>
                                        <p:strVal val="visible"/>
                                      </p:to>
                                    </p:set>
                                    <p:animEffect transition="in" filter="randombar(horizontal)">
                                      <p:cBhvr>
                                        <p:cTn id="176" dur="500"/>
                                        <p:tgtEl>
                                          <p:spTgt spid="61"/>
                                        </p:tgtEl>
                                      </p:cBhvr>
                                    </p:animEffect>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62"/>
                                        </p:tgtEl>
                                        <p:attrNameLst>
                                          <p:attrName>style.visibility</p:attrName>
                                        </p:attrNameLst>
                                      </p:cBhvr>
                                      <p:to>
                                        <p:strVal val="visible"/>
                                      </p:to>
                                    </p:set>
                                    <p:anim calcmode="lin" valueType="num">
                                      <p:cBhvr additive="base">
                                        <p:cTn id="181" dur="500" fill="hold"/>
                                        <p:tgtEl>
                                          <p:spTgt spid="62"/>
                                        </p:tgtEl>
                                        <p:attrNameLst>
                                          <p:attrName>ppt_x</p:attrName>
                                        </p:attrNameLst>
                                      </p:cBhvr>
                                      <p:tavLst>
                                        <p:tav tm="0">
                                          <p:val>
                                            <p:strVal val="#ppt_x"/>
                                          </p:val>
                                        </p:tav>
                                        <p:tav tm="100000">
                                          <p:val>
                                            <p:strVal val="#ppt_x"/>
                                          </p:val>
                                        </p:tav>
                                      </p:tavLst>
                                    </p:anim>
                                    <p:anim calcmode="lin" valueType="num">
                                      <p:cBhvr additive="base">
                                        <p:cTn id="182" dur="500" fill="hold"/>
                                        <p:tgtEl>
                                          <p:spTgt spid="62"/>
                                        </p:tgtEl>
                                        <p:attrNameLst>
                                          <p:attrName>ppt_y</p:attrName>
                                        </p:attrNameLst>
                                      </p:cBhvr>
                                      <p:tavLst>
                                        <p:tav tm="0">
                                          <p:val>
                                            <p:strVal val="1+#ppt_h/2"/>
                                          </p:val>
                                        </p:tav>
                                        <p:tav tm="100000">
                                          <p:val>
                                            <p:strVal val="#ppt_y"/>
                                          </p:val>
                                        </p:tav>
                                      </p:tavLst>
                                    </p:anim>
                                  </p:childTnLst>
                                </p:cTn>
                              </p:par>
                            </p:childTnLst>
                          </p:cTn>
                        </p:par>
                        <p:par>
                          <p:cTn id="183" fill="hold">
                            <p:stCondLst>
                              <p:cond delay="500"/>
                            </p:stCondLst>
                            <p:childTnLst>
                              <p:par>
                                <p:cTn id="184" presetID="2" presetClass="entr" presetSubtype="4" fill="hold" grpId="0" nodeType="afterEffect">
                                  <p:stCondLst>
                                    <p:cond delay="0"/>
                                  </p:stCondLst>
                                  <p:childTnLst>
                                    <p:set>
                                      <p:cBhvr>
                                        <p:cTn id="185" dur="1" fill="hold">
                                          <p:stCondLst>
                                            <p:cond delay="0"/>
                                          </p:stCondLst>
                                        </p:cTn>
                                        <p:tgtEl>
                                          <p:spTgt spid="63"/>
                                        </p:tgtEl>
                                        <p:attrNameLst>
                                          <p:attrName>style.visibility</p:attrName>
                                        </p:attrNameLst>
                                      </p:cBhvr>
                                      <p:to>
                                        <p:strVal val="visible"/>
                                      </p:to>
                                    </p:set>
                                    <p:anim calcmode="lin" valueType="num">
                                      <p:cBhvr additive="base">
                                        <p:cTn id="186" dur="500" fill="hold"/>
                                        <p:tgtEl>
                                          <p:spTgt spid="63"/>
                                        </p:tgtEl>
                                        <p:attrNameLst>
                                          <p:attrName>ppt_x</p:attrName>
                                        </p:attrNameLst>
                                      </p:cBhvr>
                                      <p:tavLst>
                                        <p:tav tm="0">
                                          <p:val>
                                            <p:strVal val="#ppt_x"/>
                                          </p:val>
                                        </p:tav>
                                        <p:tav tm="100000">
                                          <p:val>
                                            <p:strVal val="#ppt_x"/>
                                          </p:val>
                                        </p:tav>
                                      </p:tavLst>
                                    </p:anim>
                                    <p:anim calcmode="lin" valueType="num">
                                      <p:cBhvr additive="base">
                                        <p:cTn id="187" dur="500" fill="hold"/>
                                        <p:tgtEl>
                                          <p:spTgt spid="63"/>
                                        </p:tgtEl>
                                        <p:attrNameLst>
                                          <p:attrName>ppt_y</p:attrName>
                                        </p:attrNameLst>
                                      </p:cBhvr>
                                      <p:tavLst>
                                        <p:tav tm="0">
                                          <p:val>
                                            <p:strVal val="1+#ppt_h/2"/>
                                          </p:val>
                                        </p:tav>
                                        <p:tav tm="100000">
                                          <p:val>
                                            <p:strVal val="#ppt_y"/>
                                          </p:val>
                                        </p:tav>
                                      </p:tavLst>
                                    </p:anim>
                                  </p:childTnLst>
                                </p:cTn>
                              </p:par>
                            </p:childTnLst>
                          </p:cTn>
                        </p:par>
                        <p:par>
                          <p:cTn id="188" fill="hold">
                            <p:stCondLst>
                              <p:cond delay="1000"/>
                            </p:stCondLst>
                            <p:childTnLst>
                              <p:par>
                                <p:cTn id="189" presetID="2" presetClass="entr" presetSubtype="4" fill="hold" grpId="0" nodeType="afterEffect">
                                  <p:stCondLst>
                                    <p:cond delay="0"/>
                                  </p:stCondLst>
                                  <p:childTnLst>
                                    <p:set>
                                      <p:cBhvr>
                                        <p:cTn id="190" dur="1" fill="hold">
                                          <p:stCondLst>
                                            <p:cond delay="0"/>
                                          </p:stCondLst>
                                        </p:cTn>
                                        <p:tgtEl>
                                          <p:spTgt spid="64"/>
                                        </p:tgtEl>
                                        <p:attrNameLst>
                                          <p:attrName>style.visibility</p:attrName>
                                        </p:attrNameLst>
                                      </p:cBhvr>
                                      <p:to>
                                        <p:strVal val="visible"/>
                                      </p:to>
                                    </p:set>
                                    <p:anim calcmode="lin" valueType="num">
                                      <p:cBhvr additive="base">
                                        <p:cTn id="191" dur="500" fill="hold"/>
                                        <p:tgtEl>
                                          <p:spTgt spid="64"/>
                                        </p:tgtEl>
                                        <p:attrNameLst>
                                          <p:attrName>ppt_x</p:attrName>
                                        </p:attrNameLst>
                                      </p:cBhvr>
                                      <p:tavLst>
                                        <p:tav tm="0">
                                          <p:val>
                                            <p:strVal val="#ppt_x"/>
                                          </p:val>
                                        </p:tav>
                                        <p:tav tm="100000">
                                          <p:val>
                                            <p:strVal val="#ppt_x"/>
                                          </p:val>
                                        </p:tav>
                                      </p:tavLst>
                                    </p:anim>
                                    <p:anim calcmode="lin" valueType="num">
                                      <p:cBhvr additive="base">
                                        <p:cTn id="192" dur="500" fill="hold"/>
                                        <p:tgtEl>
                                          <p:spTgt spid="64"/>
                                        </p:tgtEl>
                                        <p:attrNameLst>
                                          <p:attrName>ppt_y</p:attrName>
                                        </p:attrNameLst>
                                      </p:cBhvr>
                                      <p:tavLst>
                                        <p:tav tm="0">
                                          <p:val>
                                            <p:strVal val="1+#ppt_h/2"/>
                                          </p:val>
                                        </p:tav>
                                        <p:tav tm="100000">
                                          <p:val>
                                            <p:strVal val="#ppt_y"/>
                                          </p:val>
                                        </p:tav>
                                      </p:tavLst>
                                    </p:anim>
                                  </p:childTnLst>
                                </p:cTn>
                              </p:par>
                            </p:childTnLst>
                          </p:cTn>
                        </p:par>
                        <p:par>
                          <p:cTn id="193" fill="hold">
                            <p:stCondLst>
                              <p:cond delay="1500"/>
                            </p:stCondLst>
                            <p:childTnLst>
                              <p:par>
                                <p:cTn id="194" presetID="2" presetClass="entr" presetSubtype="4" fill="hold" grpId="0" nodeType="afterEffect">
                                  <p:stCondLst>
                                    <p:cond delay="0"/>
                                  </p:stCondLst>
                                  <p:childTnLst>
                                    <p:set>
                                      <p:cBhvr>
                                        <p:cTn id="195" dur="1" fill="hold">
                                          <p:stCondLst>
                                            <p:cond delay="0"/>
                                          </p:stCondLst>
                                        </p:cTn>
                                        <p:tgtEl>
                                          <p:spTgt spid="79"/>
                                        </p:tgtEl>
                                        <p:attrNameLst>
                                          <p:attrName>style.visibility</p:attrName>
                                        </p:attrNameLst>
                                      </p:cBhvr>
                                      <p:to>
                                        <p:strVal val="visible"/>
                                      </p:to>
                                    </p:set>
                                    <p:anim calcmode="lin" valueType="num">
                                      <p:cBhvr additive="base">
                                        <p:cTn id="196" dur="500" fill="hold"/>
                                        <p:tgtEl>
                                          <p:spTgt spid="79"/>
                                        </p:tgtEl>
                                        <p:attrNameLst>
                                          <p:attrName>ppt_x</p:attrName>
                                        </p:attrNameLst>
                                      </p:cBhvr>
                                      <p:tavLst>
                                        <p:tav tm="0">
                                          <p:val>
                                            <p:strVal val="#ppt_x"/>
                                          </p:val>
                                        </p:tav>
                                        <p:tav tm="100000">
                                          <p:val>
                                            <p:strVal val="#ppt_x"/>
                                          </p:val>
                                        </p:tav>
                                      </p:tavLst>
                                    </p:anim>
                                    <p:anim calcmode="lin" valueType="num">
                                      <p:cBhvr additive="base">
                                        <p:cTn id="197"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9" presetClass="entr" presetSubtype="0" fill="hold" grpId="0" nodeType="clickEffect">
                                  <p:stCondLst>
                                    <p:cond delay="0"/>
                                  </p:stCondLst>
                                  <p:childTnLst>
                                    <p:set>
                                      <p:cBhvr>
                                        <p:cTn id="201" dur="1" fill="hold">
                                          <p:stCondLst>
                                            <p:cond delay="0"/>
                                          </p:stCondLst>
                                        </p:cTn>
                                        <p:tgtEl>
                                          <p:spTgt spid="65"/>
                                        </p:tgtEl>
                                        <p:attrNameLst>
                                          <p:attrName>style.visibility</p:attrName>
                                        </p:attrNameLst>
                                      </p:cBhvr>
                                      <p:to>
                                        <p:strVal val="visible"/>
                                      </p:to>
                                    </p:set>
                                    <p:animEffect transition="in" filter="dissolve">
                                      <p:cBhvr>
                                        <p:cTn id="202" dur="500"/>
                                        <p:tgtEl>
                                          <p:spTgt spid="65"/>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nodeType="clickEffect">
                                  <p:stCondLst>
                                    <p:cond delay="0"/>
                                  </p:stCondLst>
                                  <p:childTnLst>
                                    <p:set>
                                      <p:cBhvr>
                                        <p:cTn id="206" dur="1" fill="hold">
                                          <p:stCondLst>
                                            <p:cond delay="0"/>
                                          </p:stCondLst>
                                        </p:cTn>
                                        <p:tgtEl>
                                          <p:spTgt spid="66"/>
                                        </p:tgtEl>
                                        <p:attrNameLst>
                                          <p:attrName>style.visibility</p:attrName>
                                        </p:attrNameLst>
                                      </p:cBhvr>
                                      <p:to>
                                        <p:strVal val="visible"/>
                                      </p:to>
                                    </p:set>
                                    <p:animEffect transition="in" filter="fade">
                                      <p:cBhvr>
                                        <p:cTn id="207" dur="500"/>
                                        <p:tgtEl>
                                          <p:spTgt spid="66"/>
                                        </p:tgtEl>
                                      </p:cBhvr>
                                    </p:animEffect>
                                  </p:childTnLst>
                                </p:cTn>
                              </p:par>
                            </p:childTnLst>
                          </p:cTn>
                        </p:par>
                        <p:par>
                          <p:cTn id="208" fill="hold">
                            <p:stCondLst>
                              <p:cond delay="500"/>
                            </p:stCondLst>
                            <p:childTnLst>
                              <p:par>
                                <p:cTn id="209" presetID="9" presetClass="entr" presetSubtype="0" fill="hold" grpId="0" nodeType="afterEffect">
                                  <p:stCondLst>
                                    <p:cond delay="0"/>
                                  </p:stCondLst>
                                  <p:childTnLst>
                                    <p:set>
                                      <p:cBhvr>
                                        <p:cTn id="210" dur="1" fill="hold">
                                          <p:stCondLst>
                                            <p:cond delay="0"/>
                                          </p:stCondLst>
                                        </p:cTn>
                                        <p:tgtEl>
                                          <p:spTgt spid="69"/>
                                        </p:tgtEl>
                                        <p:attrNameLst>
                                          <p:attrName>style.visibility</p:attrName>
                                        </p:attrNameLst>
                                      </p:cBhvr>
                                      <p:to>
                                        <p:strVal val="visible"/>
                                      </p:to>
                                    </p:set>
                                    <p:animEffect transition="in" filter="dissolve">
                                      <p:cBhvr>
                                        <p:cTn id="211" dur="500"/>
                                        <p:tgtEl>
                                          <p:spTgt spid="69"/>
                                        </p:tgtEl>
                                      </p:cBhvr>
                                    </p:animEffect>
                                  </p:childTnLst>
                                </p:cTn>
                              </p:par>
                            </p:childTnLst>
                          </p:cTn>
                        </p:par>
                        <p:par>
                          <p:cTn id="212" fill="hold">
                            <p:stCondLst>
                              <p:cond delay="1000"/>
                            </p:stCondLst>
                            <p:childTnLst>
                              <p:par>
                                <p:cTn id="213" presetID="9" presetClass="entr" presetSubtype="0" fill="hold" grpId="0" nodeType="afterEffect">
                                  <p:stCondLst>
                                    <p:cond delay="0"/>
                                  </p:stCondLst>
                                  <p:childTnLst>
                                    <p:set>
                                      <p:cBhvr>
                                        <p:cTn id="214" dur="1" fill="hold">
                                          <p:stCondLst>
                                            <p:cond delay="0"/>
                                          </p:stCondLst>
                                        </p:cTn>
                                        <p:tgtEl>
                                          <p:spTgt spid="70"/>
                                        </p:tgtEl>
                                        <p:attrNameLst>
                                          <p:attrName>style.visibility</p:attrName>
                                        </p:attrNameLst>
                                      </p:cBhvr>
                                      <p:to>
                                        <p:strVal val="visible"/>
                                      </p:to>
                                    </p:set>
                                    <p:animEffect transition="in" filter="dissolve">
                                      <p:cBhvr>
                                        <p:cTn id="215" dur="500"/>
                                        <p:tgtEl>
                                          <p:spTgt spid="70"/>
                                        </p:tgtEl>
                                      </p:cBhvr>
                                    </p:animEffect>
                                  </p:child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grpId="0" nodeType="clickEffect">
                                  <p:stCondLst>
                                    <p:cond delay="0"/>
                                  </p:stCondLst>
                                  <p:childTnLst>
                                    <p:set>
                                      <p:cBhvr>
                                        <p:cTn id="219" dur="1" fill="hold">
                                          <p:stCondLst>
                                            <p:cond delay="0"/>
                                          </p:stCondLst>
                                        </p:cTn>
                                        <p:tgtEl>
                                          <p:spTgt spid="72"/>
                                        </p:tgtEl>
                                        <p:attrNameLst>
                                          <p:attrName>style.visibility</p:attrName>
                                        </p:attrNameLst>
                                      </p:cBhvr>
                                      <p:to>
                                        <p:strVal val="visible"/>
                                      </p:to>
                                    </p:set>
                                    <p:animEffect transition="in" filter="fade">
                                      <p:cBhvr>
                                        <p:cTn id="220" dur="500"/>
                                        <p:tgtEl>
                                          <p:spTgt spid="72"/>
                                        </p:tgtEl>
                                      </p:cBhvr>
                                    </p:animEffect>
                                  </p:childTnLst>
                                </p:cTn>
                              </p:par>
                            </p:childTnLst>
                          </p:cTn>
                        </p:par>
                        <p:par>
                          <p:cTn id="221" fill="hold">
                            <p:stCondLst>
                              <p:cond delay="500"/>
                            </p:stCondLst>
                            <p:childTnLst>
                              <p:par>
                                <p:cTn id="222" presetID="10" presetClass="entr" presetSubtype="0" fill="hold" grpId="0" nodeType="afterEffect">
                                  <p:stCondLst>
                                    <p:cond delay="0"/>
                                  </p:stCondLst>
                                  <p:childTnLst>
                                    <p:set>
                                      <p:cBhvr>
                                        <p:cTn id="223" dur="1" fill="hold">
                                          <p:stCondLst>
                                            <p:cond delay="0"/>
                                          </p:stCondLst>
                                        </p:cTn>
                                        <p:tgtEl>
                                          <p:spTgt spid="73"/>
                                        </p:tgtEl>
                                        <p:attrNameLst>
                                          <p:attrName>style.visibility</p:attrName>
                                        </p:attrNameLst>
                                      </p:cBhvr>
                                      <p:to>
                                        <p:strVal val="visible"/>
                                      </p:to>
                                    </p:set>
                                    <p:animEffect transition="in" filter="fade">
                                      <p:cBhvr>
                                        <p:cTn id="224" dur="500"/>
                                        <p:tgtEl>
                                          <p:spTgt spid="73"/>
                                        </p:tgtEl>
                                      </p:cBhvr>
                                    </p:animEffect>
                                  </p:childTnLst>
                                </p:cTn>
                              </p:par>
                            </p:childTnLst>
                          </p:cTn>
                        </p:par>
                        <p:par>
                          <p:cTn id="225" fill="hold">
                            <p:stCondLst>
                              <p:cond delay="1000"/>
                            </p:stCondLst>
                            <p:childTnLst>
                              <p:par>
                                <p:cTn id="226" presetID="9" presetClass="entr" presetSubtype="0" fill="hold" grpId="0" nodeType="afterEffect">
                                  <p:stCondLst>
                                    <p:cond delay="0"/>
                                  </p:stCondLst>
                                  <p:childTnLst>
                                    <p:set>
                                      <p:cBhvr>
                                        <p:cTn id="227" dur="1" fill="hold">
                                          <p:stCondLst>
                                            <p:cond delay="0"/>
                                          </p:stCondLst>
                                        </p:cTn>
                                        <p:tgtEl>
                                          <p:spTgt spid="74"/>
                                        </p:tgtEl>
                                        <p:attrNameLst>
                                          <p:attrName>style.visibility</p:attrName>
                                        </p:attrNameLst>
                                      </p:cBhvr>
                                      <p:to>
                                        <p:strVal val="visible"/>
                                      </p:to>
                                    </p:set>
                                    <p:animEffect transition="in" filter="dissolve">
                                      <p:cBhvr>
                                        <p:cTn id="228" dur="500"/>
                                        <p:tgtEl>
                                          <p:spTgt spid="74"/>
                                        </p:tgtEl>
                                      </p:cBhvr>
                                    </p:animEffect>
                                  </p:childTnLst>
                                </p:cTn>
                              </p:par>
                            </p:childTnLst>
                          </p:cTn>
                        </p:par>
                        <p:par>
                          <p:cTn id="229" fill="hold">
                            <p:stCondLst>
                              <p:cond delay="1500"/>
                            </p:stCondLst>
                            <p:childTnLst>
                              <p:par>
                                <p:cTn id="230" presetID="9" presetClass="entr" presetSubtype="0" fill="hold" grpId="0" nodeType="afterEffect">
                                  <p:stCondLst>
                                    <p:cond delay="0"/>
                                  </p:stCondLst>
                                  <p:childTnLst>
                                    <p:set>
                                      <p:cBhvr>
                                        <p:cTn id="231" dur="1" fill="hold">
                                          <p:stCondLst>
                                            <p:cond delay="0"/>
                                          </p:stCondLst>
                                        </p:cTn>
                                        <p:tgtEl>
                                          <p:spTgt spid="75"/>
                                        </p:tgtEl>
                                        <p:attrNameLst>
                                          <p:attrName>style.visibility</p:attrName>
                                        </p:attrNameLst>
                                      </p:cBhvr>
                                      <p:to>
                                        <p:strVal val="visible"/>
                                      </p:to>
                                    </p:set>
                                    <p:animEffect transition="in" filter="dissolve">
                                      <p:cBhvr>
                                        <p:cTn id="232" dur="500"/>
                                        <p:tgtEl>
                                          <p:spTgt spid="75"/>
                                        </p:tgtEl>
                                      </p:cBhvr>
                                    </p:animEffect>
                                  </p:childTnLst>
                                </p:cTn>
                              </p:par>
                            </p:childTnLst>
                          </p:cTn>
                        </p:par>
                        <p:par>
                          <p:cTn id="233" fill="hold">
                            <p:stCondLst>
                              <p:cond delay="2000"/>
                            </p:stCondLst>
                            <p:childTnLst>
                              <p:par>
                                <p:cTn id="234" presetID="9" presetClass="entr" presetSubtype="0" fill="hold" grpId="0" nodeType="afterEffect">
                                  <p:stCondLst>
                                    <p:cond delay="0"/>
                                  </p:stCondLst>
                                  <p:childTnLst>
                                    <p:set>
                                      <p:cBhvr>
                                        <p:cTn id="235" dur="1" fill="hold">
                                          <p:stCondLst>
                                            <p:cond delay="0"/>
                                          </p:stCondLst>
                                        </p:cTn>
                                        <p:tgtEl>
                                          <p:spTgt spid="76"/>
                                        </p:tgtEl>
                                        <p:attrNameLst>
                                          <p:attrName>style.visibility</p:attrName>
                                        </p:attrNameLst>
                                      </p:cBhvr>
                                      <p:to>
                                        <p:strVal val="visible"/>
                                      </p:to>
                                    </p:set>
                                    <p:animEffect transition="in" filter="dissolve">
                                      <p:cBhvr>
                                        <p:cTn id="236" dur="500"/>
                                        <p:tgtEl>
                                          <p:spTgt spid="76"/>
                                        </p:tgtEl>
                                      </p:cBhvr>
                                    </p:animEffect>
                                  </p:childTnLst>
                                </p:cTn>
                              </p:par>
                            </p:childTnLst>
                          </p:cTn>
                        </p:par>
                        <p:par>
                          <p:cTn id="237" fill="hold">
                            <p:stCondLst>
                              <p:cond delay="2500"/>
                            </p:stCondLst>
                            <p:childTnLst>
                              <p:par>
                                <p:cTn id="238" presetID="10" presetClass="entr" presetSubtype="0" fill="hold" grpId="0" nodeType="afterEffect">
                                  <p:stCondLst>
                                    <p:cond delay="0"/>
                                  </p:stCondLst>
                                  <p:childTnLst>
                                    <p:set>
                                      <p:cBhvr>
                                        <p:cTn id="239" dur="1" fill="hold">
                                          <p:stCondLst>
                                            <p:cond delay="0"/>
                                          </p:stCondLst>
                                        </p:cTn>
                                        <p:tgtEl>
                                          <p:spTgt spid="77"/>
                                        </p:tgtEl>
                                        <p:attrNameLst>
                                          <p:attrName>style.visibility</p:attrName>
                                        </p:attrNameLst>
                                      </p:cBhvr>
                                      <p:to>
                                        <p:strVal val="visible"/>
                                      </p:to>
                                    </p:set>
                                    <p:animEffect transition="in" filter="fade">
                                      <p:cBhvr>
                                        <p:cTn id="240" dur="500"/>
                                        <p:tgtEl>
                                          <p:spTgt spid="77"/>
                                        </p:tgtEl>
                                      </p:cBhvr>
                                    </p:animEffect>
                                  </p:childTnLst>
                                </p:cTn>
                              </p:par>
                            </p:childTnLst>
                          </p:cTn>
                        </p:par>
                        <p:par>
                          <p:cTn id="241" fill="hold">
                            <p:stCondLst>
                              <p:cond delay="3000"/>
                            </p:stCondLst>
                            <p:childTnLst>
                              <p:par>
                                <p:cTn id="242" presetID="10" presetClass="entr" presetSubtype="0" fill="hold" grpId="0" nodeType="afterEffect">
                                  <p:stCondLst>
                                    <p:cond delay="0"/>
                                  </p:stCondLst>
                                  <p:childTnLst>
                                    <p:set>
                                      <p:cBhvr>
                                        <p:cTn id="243" dur="1" fill="hold">
                                          <p:stCondLst>
                                            <p:cond delay="0"/>
                                          </p:stCondLst>
                                        </p:cTn>
                                        <p:tgtEl>
                                          <p:spTgt spid="78"/>
                                        </p:tgtEl>
                                        <p:attrNameLst>
                                          <p:attrName>style.visibility</p:attrName>
                                        </p:attrNameLst>
                                      </p:cBhvr>
                                      <p:to>
                                        <p:strVal val="visible"/>
                                      </p:to>
                                    </p:set>
                                    <p:animEffect transition="in" filter="fade">
                                      <p:cBhvr>
                                        <p:cTn id="244" dur="500"/>
                                        <p:tgtEl>
                                          <p:spTgt spid="78"/>
                                        </p:tgtEl>
                                      </p:cBhvr>
                                    </p:animEffect>
                                  </p:childTnLst>
                                </p:cTn>
                              </p:par>
                            </p:childTnLst>
                          </p:cTn>
                        </p:par>
                      </p:childTnLst>
                    </p:cTn>
                  </p:par>
                  <p:par>
                    <p:cTn id="245" fill="hold">
                      <p:stCondLst>
                        <p:cond delay="indefinite"/>
                      </p:stCondLst>
                      <p:childTnLst>
                        <p:par>
                          <p:cTn id="246" fill="hold">
                            <p:stCondLst>
                              <p:cond delay="0"/>
                            </p:stCondLst>
                            <p:childTnLst>
                              <p:par>
                                <p:cTn id="247" presetID="52" presetClass="entr" presetSubtype="0" fill="hold" grpId="0" nodeType="clickEffect">
                                  <p:stCondLst>
                                    <p:cond delay="0"/>
                                  </p:stCondLst>
                                  <p:childTnLst>
                                    <p:set>
                                      <p:cBhvr>
                                        <p:cTn id="248" dur="1" fill="hold">
                                          <p:stCondLst>
                                            <p:cond delay="0"/>
                                          </p:stCondLst>
                                        </p:cTn>
                                        <p:tgtEl>
                                          <p:spTgt spid="80"/>
                                        </p:tgtEl>
                                        <p:attrNameLst>
                                          <p:attrName>style.visibility</p:attrName>
                                        </p:attrNameLst>
                                      </p:cBhvr>
                                      <p:to>
                                        <p:strVal val="visible"/>
                                      </p:to>
                                    </p:set>
                                    <p:animScale>
                                      <p:cBhvr>
                                        <p:cTn id="249" dur="1000" decel="50000" fill="hold">
                                          <p:stCondLst>
                                            <p:cond delay="0"/>
                                          </p:stCondLst>
                                        </p:cTn>
                                        <p:tgtEl>
                                          <p:spTgt spid="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0" dur="1000" decel="50000" fill="hold">
                                          <p:stCondLst>
                                            <p:cond delay="0"/>
                                          </p:stCondLst>
                                        </p:cTn>
                                        <p:tgtEl>
                                          <p:spTgt spid="80"/>
                                        </p:tgtEl>
                                        <p:attrNameLst>
                                          <p:attrName>ppt_x</p:attrName>
                                          <p:attrName>ppt_y</p:attrName>
                                        </p:attrNameLst>
                                      </p:cBhvr>
                                    </p:animMotion>
                                    <p:animEffect transition="in" filter="fade">
                                      <p:cBhvr>
                                        <p:cTn id="251" dur="1000"/>
                                        <p:tgtEl>
                                          <p:spTgt spid="80"/>
                                        </p:tgtEl>
                                      </p:cBhvr>
                                    </p:animEffect>
                                  </p:childTnLst>
                                </p:cTn>
                              </p:par>
                            </p:childTnLst>
                          </p:cTn>
                        </p:par>
                      </p:childTnLst>
                    </p:cTn>
                  </p:par>
                  <p:par>
                    <p:cTn id="252" fill="hold">
                      <p:stCondLst>
                        <p:cond delay="indefinite"/>
                      </p:stCondLst>
                      <p:childTnLst>
                        <p:par>
                          <p:cTn id="253" fill="hold">
                            <p:stCondLst>
                              <p:cond delay="0"/>
                            </p:stCondLst>
                            <p:childTnLst>
                              <p:par>
                                <p:cTn id="254" presetID="10" presetClass="entr" presetSubtype="0" fill="hold" grpId="0" nodeType="clickEffect">
                                  <p:stCondLst>
                                    <p:cond delay="0"/>
                                  </p:stCondLst>
                                  <p:childTnLst>
                                    <p:set>
                                      <p:cBhvr>
                                        <p:cTn id="255" dur="1" fill="hold">
                                          <p:stCondLst>
                                            <p:cond delay="0"/>
                                          </p:stCondLst>
                                        </p:cTn>
                                        <p:tgtEl>
                                          <p:spTgt spid="81"/>
                                        </p:tgtEl>
                                        <p:attrNameLst>
                                          <p:attrName>style.visibility</p:attrName>
                                        </p:attrNameLst>
                                      </p:cBhvr>
                                      <p:to>
                                        <p:strVal val="visible"/>
                                      </p:to>
                                    </p:set>
                                    <p:animEffect transition="in" filter="fade">
                                      <p:cBhvr>
                                        <p:cTn id="256" dur="500"/>
                                        <p:tgtEl>
                                          <p:spTgt spid="81"/>
                                        </p:tgtEl>
                                      </p:cBhvr>
                                    </p:animEffect>
                                  </p:childTnLst>
                                </p:cTn>
                              </p:par>
                            </p:childTnLst>
                          </p:cTn>
                        </p:par>
                        <p:par>
                          <p:cTn id="257" fill="hold">
                            <p:stCondLst>
                              <p:cond delay="500"/>
                            </p:stCondLst>
                            <p:childTnLst>
                              <p:par>
                                <p:cTn id="258" presetID="22" presetClass="entr" presetSubtype="8" fill="hold" grpId="0" nodeType="afterEffect">
                                  <p:stCondLst>
                                    <p:cond delay="0"/>
                                  </p:stCondLst>
                                  <p:childTnLst>
                                    <p:set>
                                      <p:cBhvr>
                                        <p:cTn id="259" dur="1" fill="hold">
                                          <p:stCondLst>
                                            <p:cond delay="0"/>
                                          </p:stCondLst>
                                        </p:cTn>
                                        <p:tgtEl>
                                          <p:spTgt spid="84"/>
                                        </p:tgtEl>
                                        <p:attrNameLst>
                                          <p:attrName>style.visibility</p:attrName>
                                        </p:attrNameLst>
                                      </p:cBhvr>
                                      <p:to>
                                        <p:strVal val="visible"/>
                                      </p:to>
                                    </p:set>
                                    <p:animEffect transition="in" filter="wipe(left)">
                                      <p:cBhvr>
                                        <p:cTn id="260" dur="500"/>
                                        <p:tgtEl>
                                          <p:spTgt spid="84"/>
                                        </p:tgtEl>
                                      </p:cBhvr>
                                    </p:animEffect>
                                  </p:childTnLst>
                                </p:cTn>
                              </p:par>
                            </p:childTnLst>
                          </p:cTn>
                        </p:par>
                      </p:childTnLst>
                    </p:cTn>
                  </p:par>
                  <p:par>
                    <p:cTn id="261" fill="hold">
                      <p:stCondLst>
                        <p:cond delay="indefinite"/>
                      </p:stCondLst>
                      <p:childTnLst>
                        <p:par>
                          <p:cTn id="262" fill="hold">
                            <p:stCondLst>
                              <p:cond delay="0"/>
                            </p:stCondLst>
                            <p:childTnLst>
                              <p:par>
                                <p:cTn id="263" presetID="10" presetClass="entr" presetSubtype="0" fill="hold" grpId="0" nodeType="clickEffect">
                                  <p:stCondLst>
                                    <p:cond delay="0"/>
                                  </p:stCondLst>
                                  <p:childTnLst>
                                    <p:set>
                                      <p:cBhvr>
                                        <p:cTn id="264" dur="1" fill="hold">
                                          <p:stCondLst>
                                            <p:cond delay="0"/>
                                          </p:stCondLst>
                                        </p:cTn>
                                        <p:tgtEl>
                                          <p:spTgt spid="82"/>
                                        </p:tgtEl>
                                        <p:attrNameLst>
                                          <p:attrName>style.visibility</p:attrName>
                                        </p:attrNameLst>
                                      </p:cBhvr>
                                      <p:to>
                                        <p:strVal val="visible"/>
                                      </p:to>
                                    </p:set>
                                    <p:animEffect transition="in" filter="fade">
                                      <p:cBhvr>
                                        <p:cTn id="265" dur="500"/>
                                        <p:tgtEl>
                                          <p:spTgt spid="82"/>
                                        </p:tgtEl>
                                      </p:cBhvr>
                                    </p:animEffect>
                                  </p:childTnLst>
                                </p:cTn>
                              </p:par>
                            </p:childTnLst>
                          </p:cTn>
                        </p:par>
                        <p:par>
                          <p:cTn id="266" fill="hold">
                            <p:stCondLst>
                              <p:cond delay="500"/>
                            </p:stCondLst>
                            <p:childTnLst>
                              <p:par>
                                <p:cTn id="267" presetID="22" presetClass="entr" presetSubtype="8" fill="hold" grpId="0" nodeType="afterEffect">
                                  <p:stCondLst>
                                    <p:cond delay="0"/>
                                  </p:stCondLst>
                                  <p:childTnLst>
                                    <p:set>
                                      <p:cBhvr>
                                        <p:cTn id="268" dur="1" fill="hold">
                                          <p:stCondLst>
                                            <p:cond delay="0"/>
                                          </p:stCondLst>
                                        </p:cTn>
                                        <p:tgtEl>
                                          <p:spTgt spid="85"/>
                                        </p:tgtEl>
                                        <p:attrNameLst>
                                          <p:attrName>style.visibility</p:attrName>
                                        </p:attrNameLst>
                                      </p:cBhvr>
                                      <p:to>
                                        <p:strVal val="visible"/>
                                      </p:to>
                                    </p:set>
                                    <p:animEffect transition="in" filter="wipe(left)">
                                      <p:cBhvr>
                                        <p:cTn id="269" dur="500"/>
                                        <p:tgtEl>
                                          <p:spTgt spid="85"/>
                                        </p:tgtEl>
                                      </p:cBhvr>
                                    </p:animEffect>
                                  </p:childTnLst>
                                </p:cTn>
                              </p:par>
                            </p:childTnLst>
                          </p:cTn>
                        </p:par>
                      </p:childTnLst>
                    </p:cTn>
                  </p:par>
                  <p:par>
                    <p:cTn id="270" fill="hold">
                      <p:stCondLst>
                        <p:cond delay="indefinite"/>
                      </p:stCondLst>
                      <p:childTnLst>
                        <p:par>
                          <p:cTn id="271" fill="hold">
                            <p:stCondLst>
                              <p:cond delay="0"/>
                            </p:stCondLst>
                            <p:childTnLst>
                              <p:par>
                                <p:cTn id="272" presetID="10" presetClass="entr" presetSubtype="0" fill="hold" grpId="0" nodeType="clickEffect">
                                  <p:stCondLst>
                                    <p:cond delay="0"/>
                                  </p:stCondLst>
                                  <p:childTnLst>
                                    <p:set>
                                      <p:cBhvr>
                                        <p:cTn id="273" dur="1" fill="hold">
                                          <p:stCondLst>
                                            <p:cond delay="0"/>
                                          </p:stCondLst>
                                        </p:cTn>
                                        <p:tgtEl>
                                          <p:spTgt spid="83"/>
                                        </p:tgtEl>
                                        <p:attrNameLst>
                                          <p:attrName>style.visibility</p:attrName>
                                        </p:attrNameLst>
                                      </p:cBhvr>
                                      <p:to>
                                        <p:strVal val="visible"/>
                                      </p:to>
                                    </p:set>
                                    <p:animEffect transition="in" filter="fade">
                                      <p:cBhvr>
                                        <p:cTn id="274" dur="500"/>
                                        <p:tgtEl>
                                          <p:spTgt spid="83"/>
                                        </p:tgtEl>
                                      </p:cBhvr>
                                    </p:animEffect>
                                  </p:childTnLst>
                                </p:cTn>
                              </p:par>
                            </p:childTnLst>
                          </p:cTn>
                        </p:par>
                      </p:childTnLst>
                    </p:cTn>
                  </p:par>
                  <p:par>
                    <p:cTn id="275" fill="hold">
                      <p:stCondLst>
                        <p:cond delay="indefinite"/>
                      </p:stCondLst>
                      <p:childTnLst>
                        <p:par>
                          <p:cTn id="276" fill="hold">
                            <p:stCondLst>
                              <p:cond delay="0"/>
                            </p:stCondLst>
                            <p:childTnLst>
                              <p:par>
                                <p:cTn id="277" presetID="52" presetClass="entr" presetSubtype="0" fill="hold" grpId="0" nodeType="clickEffect">
                                  <p:stCondLst>
                                    <p:cond delay="0"/>
                                  </p:stCondLst>
                                  <p:childTnLst>
                                    <p:set>
                                      <p:cBhvr>
                                        <p:cTn id="278" dur="1" fill="hold">
                                          <p:stCondLst>
                                            <p:cond delay="0"/>
                                          </p:stCondLst>
                                        </p:cTn>
                                        <p:tgtEl>
                                          <p:spTgt spid="86"/>
                                        </p:tgtEl>
                                        <p:attrNameLst>
                                          <p:attrName>style.visibility</p:attrName>
                                        </p:attrNameLst>
                                      </p:cBhvr>
                                      <p:to>
                                        <p:strVal val="visible"/>
                                      </p:to>
                                    </p:set>
                                    <p:animScale>
                                      <p:cBhvr>
                                        <p:cTn id="279" dur="1000" decel="50000" fill="hold">
                                          <p:stCondLst>
                                            <p:cond delay="0"/>
                                          </p:stCondLst>
                                        </p:cTn>
                                        <p:tgtEl>
                                          <p:spTgt spid="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0" dur="1000" decel="50000" fill="hold">
                                          <p:stCondLst>
                                            <p:cond delay="0"/>
                                          </p:stCondLst>
                                        </p:cTn>
                                        <p:tgtEl>
                                          <p:spTgt spid="86"/>
                                        </p:tgtEl>
                                        <p:attrNameLst>
                                          <p:attrName>ppt_x</p:attrName>
                                          <p:attrName>ppt_y</p:attrName>
                                        </p:attrNameLst>
                                      </p:cBhvr>
                                    </p:animMotion>
                                    <p:animEffect transition="in" filter="fade">
                                      <p:cBhvr>
                                        <p:cTn id="281"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5" grpId="0" animBg="1"/>
      <p:bldP spid="16" grpId="0" animBg="1"/>
      <p:bldP spid="17" grpId="0" animBg="1"/>
      <p:bldP spid="18" grpId="0" animBg="1"/>
      <p:bldP spid="19" grpId="0" animBg="1"/>
      <p:bldP spid="20" grpId="0" animBg="1"/>
      <p:bldP spid="21" grpId="0" animBg="1"/>
      <p:bldP spid="22" grpId="0" animBg="1"/>
      <p:bldP spid="24" grpId="0" animBg="1"/>
      <p:bldP spid="25" grpId="0" animBg="1"/>
      <p:bldP spid="29"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4" grpId="1"/>
      <p:bldP spid="57" grpId="0"/>
      <p:bldP spid="57" grpId="1"/>
      <p:bldP spid="58" grpId="0" animBg="1"/>
      <p:bldP spid="59" grpId="0" animBg="1"/>
      <p:bldP spid="60" grpId="0" animBg="1"/>
      <p:bldP spid="61" grpId="0" animBg="1"/>
      <p:bldP spid="62" grpId="0" animBg="1"/>
      <p:bldP spid="63" grpId="0" animBg="1"/>
      <p:bldP spid="64" grpId="0" animBg="1"/>
      <p:bldP spid="65" grpId="0" animBg="1"/>
      <p:bldP spid="69" grpId="0" animBg="1"/>
      <p:bldP spid="70"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ChangeArrowheads="1"/>
          </p:cNvSpPr>
          <p:nvPr/>
        </p:nvSpPr>
        <p:spPr bwMode="auto">
          <a:xfrm>
            <a:off x="1777329" y="1205252"/>
            <a:ext cx="1249363" cy="381000"/>
          </a:xfrm>
          <a:prstGeom prst="rightArrow">
            <a:avLst>
              <a:gd name="adj1" fmla="val 50000"/>
              <a:gd name="adj2" fmla="val 105000"/>
            </a:avLst>
          </a:prstGeom>
          <a:solidFill>
            <a:srgbClr val="92D050"/>
          </a:solidFill>
          <a:ln w="9525">
            <a:solidFill>
              <a:schemeClr val="tx1"/>
            </a:solidFill>
            <a:miter lim="800000"/>
            <a:headEnd/>
            <a:tailEnd/>
          </a:ln>
          <a:scene3d>
            <a:camera prst="orthographicFront"/>
            <a:lightRig rig="threePt" dir="t"/>
          </a:scene3d>
          <a:sp3d>
            <a:bevelT/>
          </a:sp3d>
        </p:spPr>
        <p:txBody>
          <a:bodyPr wrap="none" anchor="ct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endParaRPr lang="zh-CN" altLang="en-US">
              <a:solidFill>
                <a:prstClr val="black"/>
              </a:solidFill>
              <a:latin typeface="华文新魏" pitchFamily="2" charset="-122"/>
              <a:ea typeface="华文新魏" pitchFamily="2" charset="-122"/>
            </a:endParaRPr>
          </a:p>
        </p:txBody>
      </p:sp>
      <p:sp>
        <p:nvSpPr>
          <p:cNvPr id="21509" name="AutoShape 5"/>
          <p:cNvSpPr>
            <a:spLocks noChangeArrowheads="1"/>
          </p:cNvSpPr>
          <p:nvPr/>
        </p:nvSpPr>
        <p:spPr bwMode="auto">
          <a:xfrm>
            <a:off x="523925" y="1964872"/>
            <a:ext cx="304800" cy="533400"/>
          </a:xfrm>
          <a:prstGeom prst="downArrow">
            <a:avLst>
              <a:gd name="adj1" fmla="val 50000"/>
              <a:gd name="adj2" fmla="val 43750"/>
            </a:avLst>
          </a:prstGeom>
          <a:solidFill>
            <a:srgbClr val="92D050"/>
          </a:solidFill>
          <a:ln w="9525">
            <a:solidFill>
              <a:schemeClr val="tx1"/>
            </a:solidFill>
            <a:miter lim="800000"/>
            <a:headEnd/>
            <a:tailEnd/>
          </a:ln>
          <a:scene3d>
            <a:camera prst="orthographicFront"/>
            <a:lightRig rig="threePt" dir="t"/>
          </a:scene3d>
          <a:sp3d>
            <a:bevelT/>
          </a:sp3d>
        </p:spPr>
        <p:txBody>
          <a:bodyPr vert="eaVert" wrap="none" anchor="ct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endParaRPr lang="zh-CN" altLang="en-US">
              <a:solidFill>
                <a:prstClr val="black"/>
              </a:solidFill>
              <a:latin typeface="华文新魏" pitchFamily="2" charset="-122"/>
              <a:ea typeface="华文新魏" pitchFamily="2" charset="-122"/>
            </a:endParaRPr>
          </a:p>
        </p:txBody>
      </p:sp>
      <p:sp>
        <p:nvSpPr>
          <p:cNvPr id="21511" name="Text Box 8"/>
          <p:cNvSpPr txBox="1">
            <a:spLocks noChangeArrowheads="1"/>
          </p:cNvSpPr>
          <p:nvPr/>
        </p:nvSpPr>
        <p:spPr bwMode="auto">
          <a:xfrm>
            <a:off x="2987675" y="4933032"/>
            <a:ext cx="590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r>
              <a:rPr lang="zh-CN" altLang="en-US" sz="3200" b="1">
                <a:solidFill>
                  <a:srgbClr val="FF0000"/>
                </a:solidFill>
                <a:latin typeface="方正风雅楷宋简体 ExtraBold" panose="02000900000000000000" pitchFamily="2" charset="-122"/>
                <a:ea typeface="方正风雅楷宋简体 ExtraBold" panose="02000900000000000000" pitchFamily="2" charset="-122"/>
              </a:rPr>
              <a:t>线</a:t>
            </a:r>
          </a:p>
        </p:txBody>
      </p:sp>
      <p:sp>
        <p:nvSpPr>
          <p:cNvPr id="21512" name="Rectangle 9"/>
          <p:cNvSpPr>
            <a:spLocks noChangeArrowheads="1"/>
          </p:cNvSpPr>
          <p:nvPr/>
        </p:nvSpPr>
        <p:spPr bwMode="auto">
          <a:xfrm>
            <a:off x="381050" y="4933032"/>
            <a:ext cx="590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r>
              <a:rPr lang="zh-CN" altLang="en-US" sz="3200" b="1">
                <a:solidFill>
                  <a:srgbClr val="FF0000"/>
                </a:solidFill>
                <a:latin typeface="方正风雅楷宋简体 ExtraBold" panose="02000900000000000000" pitchFamily="2" charset="-122"/>
                <a:ea typeface="方正风雅楷宋简体 ExtraBold" panose="02000900000000000000" pitchFamily="2" charset="-122"/>
              </a:rPr>
              <a:t>点</a:t>
            </a:r>
          </a:p>
        </p:txBody>
      </p:sp>
      <p:sp>
        <p:nvSpPr>
          <p:cNvPr id="21513" name="Rectangle 10"/>
          <p:cNvSpPr>
            <a:spLocks noChangeArrowheads="1"/>
          </p:cNvSpPr>
          <p:nvPr/>
        </p:nvSpPr>
        <p:spPr bwMode="auto">
          <a:xfrm>
            <a:off x="6299200" y="4933032"/>
            <a:ext cx="592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r>
              <a:rPr lang="zh-CN" altLang="en-US" sz="3200" b="1">
                <a:solidFill>
                  <a:srgbClr val="FF0000"/>
                </a:solidFill>
                <a:latin typeface="方正风雅楷宋简体 ExtraBold" panose="02000900000000000000" pitchFamily="2" charset="-122"/>
                <a:ea typeface="方正风雅楷宋简体 ExtraBold" panose="02000900000000000000" pitchFamily="2" charset="-122"/>
              </a:rPr>
              <a:t>面</a:t>
            </a:r>
          </a:p>
        </p:txBody>
      </p:sp>
      <p:sp>
        <p:nvSpPr>
          <p:cNvPr id="21514" name="AutoShape 11"/>
          <p:cNvSpPr>
            <a:spLocks noChangeArrowheads="1"/>
          </p:cNvSpPr>
          <p:nvPr/>
        </p:nvSpPr>
        <p:spPr bwMode="auto">
          <a:xfrm>
            <a:off x="523925" y="4358357"/>
            <a:ext cx="304800" cy="533400"/>
          </a:xfrm>
          <a:prstGeom prst="downArrow">
            <a:avLst>
              <a:gd name="adj1" fmla="val 50000"/>
              <a:gd name="adj2" fmla="val 43750"/>
            </a:avLst>
          </a:prstGeom>
          <a:solidFill>
            <a:srgbClr val="92D050"/>
          </a:solidFill>
          <a:ln w="9525">
            <a:solidFill>
              <a:schemeClr val="tx1"/>
            </a:solidFill>
            <a:miter lim="800000"/>
            <a:headEnd/>
            <a:tailEnd/>
          </a:ln>
          <a:scene3d>
            <a:camera prst="orthographicFront"/>
            <a:lightRig rig="threePt" dir="t"/>
          </a:scene3d>
          <a:sp3d>
            <a:bevelT/>
          </a:sp3d>
        </p:spPr>
        <p:txBody>
          <a:bodyPr vert="eaVert" wrap="none" anchor="ct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endParaRPr lang="zh-CN" altLang="en-US">
              <a:solidFill>
                <a:prstClr val="black"/>
              </a:solidFill>
              <a:latin typeface="华文新魏" pitchFamily="2" charset="-122"/>
              <a:ea typeface="华文新魏" pitchFamily="2" charset="-122"/>
            </a:endParaRPr>
          </a:p>
        </p:txBody>
      </p:sp>
      <p:sp>
        <p:nvSpPr>
          <p:cNvPr id="21515" name="AutoShape 12"/>
          <p:cNvSpPr>
            <a:spLocks noChangeArrowheads="1"/>
          </p:cNvSpPr>
          <p:nvPr/>
        </p:nvSpPr>
        <p:spPr bwMode="auto">
          <a:xfrm>
            <a:off x="3132138" y="4358357"/>
            <a:ext cx="304800" cy="533400"/>
          </a:xfrm>
          <a:prstGeom prst="downArrow">
            <a:avLst>
              <a:gd name="adj1" fmla="val 50000"/>
              <a:gd name="adj2" fmla="val 43750"/>
            </a:avLst>
          </a:prstGeom>
          <a:solidFill>
            <a:srgbClr val="92D050"/>
          </a:solidFill>
          <a:ln w="9525">
            <a:solidFill>
              <a:schemeClr val="tx1"/>
            </a:solidFill>
            <a:miter lim="800000"/>
            <a:headEnd/>
            <a:tailEnd/>
          </a:ln>
          <a:scene3d>
            <a:camera prst="orthographicFront"/>
            <a:lightRig rig="threePt" dir="t"/>
          </a:scene3d>
          <a:sp3d>
            <a:bevelT/>
          </a:sp3d>
        </p:spPr>
        <p:txBody>
          <a:bodyPr vert="eaVert" wrap="none" anchor="ct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endParaRPr lang="zh-CN" altLang="en-US">
              <a:solidFill>
                <a:prstClr val="black"/>
              </a:solidFill>
              <a:latin typeface="华文新魏" pitchFamily="2" charset="-122"/>
              <a:ea typeface="华文新魏" pitchFamily="2" charset="-122"/>
            </a:endParaRPr>
          </a:p>
        </p:txBody>
      </p:sp>
      <p:sp>
        <p:nvSpPr>
          <p:cNvPr id="21516" name="AutoShape 13"/>
          <p:cNvSpPr>
            <a:spLocks noChangeArrowheads="1"/>
          </p:cNvSpPr>
          <p:nvPr/>
        </p:nvSpPr>
        <p:spPr bwMode="auto">
          <a:xfrm>
            <a:off x="6443663" y="4358357"/>
            <a:ext cx="304800" cy="533400"/>
          </a:xfrm>
          <a:prstGeom prst="downArrow">
            <a:avLst>
              <a:gd name="adj1" fmla="val 50000"/>
              <a:gd name="adj2" fmla="val 43750"/>
            </a:avLst>
          </a:prstGeom>
          <a:solidFill>
            <a:srgbClr val="92D050"/>
          </a:solidFill>
          <a:ln w="9525">
            <a:solidFill>
              <a:schemeClr val="tx1"/>
            </a:solidFill>
            <a:miter lim="800000"/>
            <a:headEnd/>
            <a:tailEnd/>
          </a:ln>
          <a:scene3d>
            <a:camera prst="orthographicFront"/>
            <a:lightRig rig="threePt" dir="t"/>
          </a:scene3d>
          <a:sp3d>
            <a:bevelT/>
          </a:sp3d>
        </p:spPr>
        <p:txBody>
          <a:bodyPr vert="eaVert" wrap="none" anchor="ct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endParaRPr lang="zh-CN" altLang="en-US">
              <a:solidFill>
                <a:prstClr val="black"/>
              </a:solidFill>
              <a:latin typeface="华文新魏" pitchFamily="2" charset="-122"/>
              <a:ea typeface="华文新魏" pitchFamily="2" charset="-122"/>
            </a:endParaRPr>
          </a:p>
        </p:txBody>
      </p:sp>
      <p:grpSp>
        <p:nvGrpSpPr>
          <p:cNvPr id="20492" name="Group 14"/>
          <p:cNvGrpSpPr>
            <a:grpSpLocks/>
          </p:cNvGrpSpPr>
          <p:nvPr/>
        </p:nvGrpSpPr>
        <p:grpSpPr bwMode="auto">
          <a:xfrm>
            <a:off x="107504" y="2774032"/>
            <a:ext cx="7199313" cy="1638300"/>
            <a:chOff x="0" y="45"/>
            <a:chExt cx="4535" cy="1032"/>
          </a:xfrm>
        </p:grpSpPr>
        <p:sp>
          <p:nvSpPr>
            <p:cNvPr id="20494" name="Rectangle 15"/>
            <p:cNvSpPr>
              <a:spLocks noChangeArrowheads="1"/>
            </p:cNvSpPr>
            <p:nvPr/>
          </p:nvSpPr>
          <p:spPr bwMode="auto">
            <a:xfrm>
              <a:off x="3808" y="45"/>
              <a:ext cx="5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r>
                <a:rPr lang="zh-CN" altLang="en-US" sz="2800" b="1">
                  <a:solidFill>
                    <a:prstClr val="black"/>
                  </a:solidFill>
                  <a:latin typeface="方正风雅楷宋简体 ExtraBold" panose="02000900000000000000" pitchFamily="2" charset="-122"/>
                  <a:ea typeface="方正风雅楷宋简体 ExtraBold" panose="02000900000000000000" pitchFamily="2" charset="-122"/>
                </a:rPr>
                <a:t>沿江</a:t>
              </a:r>
            </a:p>
          </p:txBody>
        </p:sp>
        <p:sp>
          <p:nvSpPr>
            <p:cNvPr id="20495" name="Text Box 16"/>
            <p:cNvSpPr txBox="1">
              <a:spLocks noChangeArrowheads="1"/>
            </p:cNvSpPr>
            <p:nvPr/>
          </p:nvSpPr>
          <p:spPr bwMode="auto">
            <a:xfrm>
              <a:off x="0" y="299"/>
              <a:ext cx="56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r>
                <a:rPr lang="zh-CN" altLang="en-US" sz="2400" b="1" dirty="0">
                  <a:solidFill>
                    <a:prstClr val="black"/>
                  </a:solidFill>
                  <a:latin typeface="方正风雅楷宋简体 ExtraBold" panose="02000900000000000000" pitchFamily="2" charset="-122"/>
                  <a:ea typeface="方正风雅楷宋简体 ExtraBold" panose="02000900000000000000" pitchFamily="2" charset="-122"/>
                </a:rPr>
                <a:t>经济特区</a:t>
              </a:r>
            </a:p>
          </p:txBody>
        </p:sp>
        <p:sp>
          <p:nvSpPr>
            <p:cNvPr id="20496" name="Text Box 17"/>
            <p:cNvSpPr txBox="1">
              <a:spLocks noChangeArrowheads="1"/>
            </p:cNvSpPr>
            <p:nvPr/>
          </p:nvSpPr>
          <p:spPr bwMode="auto">
            <a:xfrm>
              <a:off x="998" y="203"/>
              <a:ext cx="561"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r>
                <a:rPr lang="zh-CN" altLang="en-US" sz="2400" b="1" dirty="0">
                  <a:solidFill>
                    <a:prstClr val="black"/>
                  </a:solidFill>
                  <a:latin typeface="方正风雅楷宋简体 ExtraBold" panose="02000900000000000000" pitchFamily="2" charset="-122"/>
                  <a:ea typeface="方正风雅楷宋简体 ExtraBold" panose="02000900000000000000" pitchFamily="2" charset="-122"/>
                </a:rPr>
                <a:t>沿海开放城市</a:t>
              </a:r>
            </a:p>
          </p:txBody>
        </p:sp>
        <p:sp>
          <p:nvSpPr>
            <p:cNvPr id="20497" name="Text Box 18"/>
            <p:cNvSpPr txBox="1">
              <a:spLocks noChangeArrowheads="1"/>
            </p:cNvSpPr>
            <p:nvPr/>
          </p:nvSpPr>
          <p:spPr bwMode="auto">
            <a:xfrm>
              <a:off x="2087" y="89"/>
              <a:ext cx="621" cy="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r>
                <a:rPr lang="zh-CN" altLang="en-US" sz="2400" b="1" dirty="0">
                  <a:solidFill>
                    <a:prstClr val="black"/>
                  </a:solidFill>
                  <a:latin typeface="方正风雅楷宋简体 ExtraBold" panose="02000900000000000000" pitchFamily="2" charset="-122"/>
                  <a:ea typeface="方正风雅楷宋简体 ExtraBold" panose="02000900000000000000" pitchFamily="2" charset="-122"/>
                </a:rPr>
                <a:t>沿海经济开放区</a:t>
              </a:r>
            </a:p>
          </p:txBody>
        </p:sp>
        <p:sp>
          <p:nvSpPr>
            <p:cNvPr id="20498" name="AutoShape 19"/>
            <p:cNvSpPr>
              <a:spLocks noChangeArrowheads="1"/>
            </p:cNvSpPr>
            <p:nvPr/>
          </p:nvSpPr>
          <p:spPr bwMode="auto">
            <a:xfrm>
              <a:off x="544" y="443"/>
              <a:ext cx="485" cy="240"/>
            </a:xfrm>
            <a:prstGeom prst="rightArrow">
              <a:avLst>
                <a:gd name="adj1" fmla="val 50000"/>
                <a:gd name="adj2" fmla="val 50437"/>
              </a:avLst>
            </a:prstGeom>
            <a:solidFill>
              <a:srgbClr val="00B0F0"/>
            </a:solidFill>
            <a:ln w="9525">
              <a:solidFill>
                <a:schemeClr val="tx1"/>
              </a:solidFill>
              <a:miter lim="800000"/>
              <a:headEnd/>
              <a:tailEnd/>
            </a:ln>
            <a:scene3d>
              <a:camera prst="orthographicFront"/>
              <a:lightRig rig="threePt" dir="t"/>
            </a:scene3d>
            <a:sp3d>
              <a:bevelT/>
            </a:sp3d>
          </p:spPr>
          <p:txBody>
            <a:bodyPr wrap="none" anchor="ct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endParaRPr lang="zh-CN" altLang="en-US">
                <a:solidFill>
                  <a:srgbClr val="FF0000"/>
                </a:solidFill>
                <a:latin typeface="方正风雅楷宋简体 ExtraBold" panose="02000900000000000000" pitchFamily="2" charset="-122"/>
                <a:ea typeface="方正风雅楷宋简体 ExtraBold" panose="02000900000000000000" pitchFamily="2" charset="-122"/>
              </a:endParaRPr>
            </a:p>
          </p:txBody>
        </p:sp>
        <p:sp>
          <p:nvSpPr>
            <p:cNvPr id="20499" name="AutoShape 20"/>
            <p:cNvSpPr>
              <a:spLocks noChangeArrowheads="1"/>
            </p:cNvSpPr>
            <p:nvPr/>
          </p:nvSpPr>
          <p:spPr bwMode="auto">
            <a:xfrm>
              <a:off x="1542" y="443"/>
              <a:ext cx="484" cy="240"/>
            </a:xfrm>
            <a:prstGeom prst="rightArrow">
              <a:avLst>
                <a:gd name="adj1" fmla="val 50000"/>
                <a:gd name="adj2" fmla="val 50333"/>
              </a:avLst>
            </a:prstGeom>
            <a:solidFill>
              <a:srgbClr val="00B0F0"/>
            </a:solidFill>
            <a:ln w="9525">
              <a:solidFill>
                <a:schemeClr val="tx1"/>
              </a:solidFill>
              <a:miter lim="800000"/>
              <a:headEnd/>
              <a:tailEnd/>
            </a:ln>
            <a:scene3d>
              <a:camera prst="orthographicFront"/>
              <a:lightRig rig="threePt" dir="t"/>
            </a:scene3d>
            <a:sp3d>
              <a:bevelT/>
            </a:sp3d>
          </p:spPr>
          <p:txBody>
            <a:bodyPr wrap="none" anchor="ct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endParaRPr lang="zh-CN" altLang="en-US">
                <a:solidFill>
                  <a:srgbClr val="FF0000"/>
                </a:solidFill>
                <a:latin typeface="方正风雅楷宋简体 ExtraBold" panose="02000900000000000000" pitchFamily="2" charset="-122"/>
                <a:ea typeface="方正风雅楷宋简体 ExtraBold" panose="02000900000000000000" pitchFamily="2" charset="-122"/>
              </a:endParaRPr>
            </a:p>
          </p:txBody>
        </p:sp>
        <p:sp>
          <p:nvSpPr>
            <p:cNvPr id="20500" name="AutoShape 21"/>
            <p:cNvSpPr>
              <a:spLocks noChangeArrowheads="1"/>
            </p:cNvSpPr>
            <p:nvPr/>
          </p:nvSpPr>
          <p:spPr bwMode="auto">
            <a:xfrm>
              <a:off x="2631" y="443"/>
              <a:ext cx="484" cy="240"/>
            </a:xfrm>
            <a:prstGeom prst="rightArrow">
              <a:avLst>
                <a:gd name="adj1" fmla="val 50000"/>
                <a:gd name="adj2" fmla="val 50333"/>
              </a:avLst>
            </a:prstGeom>
            <a:solidFill>
              <a:srgbClr val="00B0F0"/>
            </a:solidFill>
            <a:ln w="9525">
              <a:solidFill>
                <a:schemeClr val="tx1"/>
              </a:solidFill>
              <a:miter lim="800000"/>
              <a:headEnd/>
              <a:tailEnd/>
            </a:ln>
            <a:scene3d>
              <a:camera prst="orthographicFront"/>
              <a:lightRig rig="threePt" dir="t"/>
            </a:scene3d>
            <a:sp3d>
              <a:bevelT/>
            </a:sp3d>
          </p:spPr>
          <p:txBody>
            <a:bodyPr wrap="none" anchor="ct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endParaRPr lang="zh-CN" altLang="en-US">
                <a:solidFill>
                  <a:srgbClr val="FF0000"/>
                </a:solidFill>
                <a:latin typeface="方正风雅楷宋简体 ExtraBold" panose="02000900000000000000" pitchFamily="2" charset="-122"/>
                <a:ea typeface="方正风雅楷宋简体 ExtraBold" panose="02000900000000000000" pitchFamily="2" charset="-122"/>
              </a:endParaRPr>
            </a:p>
          </p:txBody>
        </p:sp>
        <p:sp>
          <p:nvSpPr>
            <p:cNvPr id="20501" name="Text Box 22"/>
            <p:cNvSpPr txBox="1">
              <a:spLocks noChangeArrowheads="1"/>
            </p:cNvSpPr>
            <p:nvPr/>
          </p:nvSpPr>
          <p:spPr bwMode="auto">
            <a:xfrm>
              <a:off x="3808" y="669"/>
              <a:ext cx="72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r>
                <a:rPr lang="zh-CN" altLang="en-US" sz="2800" b="1">
                  <a:solidFill>
                    <a:prstClr val="black"/>
                  </a:solidFill>
                  <a:latin typeface="方正风雅楷宋简体 ExtraBold" panose="02000900000000000000" pitchFamily="2" charset="-122"/>
                  <a:ea typeface="方正风雅楷宋简体 ExtraBold" panose="02000900000000000000" pitchFamily="2" charset="-122"/>
                </a:rPr>
                <a:t>沿边</a:t>
              </a:r>
            </a:p>
          </p:txBody>
        </p:sp>
        <p:sp>
          <p:nvSpPr>
            <p:cNvPr id="20502" name="Rectangle 23"/>
            <p:cNvSpPr>
              <a:spLocks noChangeArrowheads="1"/>
            </p:cNvSpPr>
            <p:nvPr/>
          </p:nvSpPr>
          <p:spPr bwMode="auto">
            <a:xfrm>
              <a:off x="3130" y="381"/>
              <a:ext cx="5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内地</a:t>
              </a:r>
            </a:p>
          </p:txBody>
        </p:sp>
        <p:sp>
          <p:nvSpPr>
            <p:cNvPr id="21527" name="AutoShape 24">
              <a:extLst>
                <a:ext uri="{FF2B5EF4-FFF2-40B4-BE49-F238E27FC236}"/>
              </a:extLst>
            </p:cNvPr>
            <p:cNvSpPr/>
            <p:nvPr/>
          </p:nvSpPr>
          <p:spPr>
            <a:xfrm>
              <a:off x="3712" y="237"/>
              <a:ext cx="96" cy="672"/>
            </a:xfrm>
            <a:prstGeom prst="leftBrace">
              <a:avLst>
                <a:gd name="adj1" fmla="val 58333"/>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wrap="none" anchor="ctr"/>
            <a:lstStyle/>
            <a:p>
              <a:pPr algn="ctr">
                <a:defRPr/>
              </a:pPr>
              <a:endParaRPr lang="zh-CN" altLang="en-US" sz="2800" b="1" noProof="1">
                <a:solidFill>
                  <a:srgbClr val="FF0000"/>
                </a:solidFill>
                <a:latin typeface="方正风雅楷宋简体 ExtraBold" panose="02000900000000000000" pitchFamily="2" charset="-122"/>
                <a:ea typeface="方正风雅楷宋简体 ExtraBold" panose="02000900000000000000" pitchFamily="2" charset="-122"/>
              </a:endParaRPr>
            </a:p>
          </p:txBody>
        </p:sp>
        <p:sp>
          <p:nvSpPr>
            <p:cNvPr id="20504" name="Rectangle 25"/>
            <p:cNvSpPr>
              <a:spLocks noChangeArrowheads="1"/>
            </p:cNvSpPr>
            <p:nvPr/>
          </p:nvSpPr>
          <p:spPr bwMode="auto">
            <a:xfrm>
              <a:off x="3808" y="342"/>
              <a:ext cx="57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r>
                <a:rPr lang="zh-CN" altLang="en-US" sz="2800" b="1">
                  <a:solidFill>
                    <a:prstClr val="black"/>
                  </a:solidFill>
                  <a:latin typeface="方正风雅楷宋简体 ExtraBold" panose="02000900000000000000" pitchFamily="2" charset="-122"/>
                  <a:ea typeface="方正风雅楷宋简体 ExtraBold" panose="02000900000000000000" pitchFamily="2" charset="-122"/>
                </a:rPr>
                <a:t>省会</a:t>
              </a:r>
            </a:p>
          </p:txBody>
        </p:sp>
      </p:grpSp>
      <p:sp>
        <p:nvSpPr>
          <p:cNvPr id="25" name="文本框 4103"/>
          <p:cNvSpPr txBox="1"/>
          <p:nvPr/>
        </p:nvSpPr>
        <p:spPr>
          <a:xfrm>
            <a:off x="137433" y="116632"/>
            <a:ext cx="2329780" cy="648896"/>
          </a:xfrm>
          <a:prstGeom prst="rect">
            <a:avLst/>
          </a:prstGeom>
          <a:noFill/>
          <a:ln w="9525">
            <a:noFill/>
          </a:ln>
        </p:spPr>
        <p:txBody>
          <a:bodyPr wrap="square" lIns="90170" tIns="46990" rIns="90170" bIns="46990">
            <a:spAutoFit/>
          </a:bodyPr>
          <a:lstStyle/>
          <a:p>
            <a:r>
              <a:rPr lang="zh-CN" altLang="zh-CN" sz="3600" b="1" dirty="0">
                <a:solidFill>
                  <a:srgbClr val="006666"/>
                </a:solidFill>
                <a:latin typeface="方正粗黑宋简体" panose="02000000000000000000" pitchFamily="2" charset="-122"/>
                <a:ea typeface="方正粗黑宋简体" panose="02000000000000000000" pitchFamily="2" charset="-122"/>
              </a:rPr>
              <a:t>课堂小结</a:t>
            </a:r>
          </a:p>
        </p:txBody>
      </p:sp>
      <p:pic>
        <p:nvPicPr>
          <p:cNvPr id="26" name="图片 25"/>
          <p:cNvPicPr/>
          <p:nvPr>
            <p:custDataLst>
              <p:tags r:id="rId1"/>
            </p:custDataLst>
          </p:nvPr>
        </p:nvPicPr>
        <p:blipFill>
          <a:blip r:embed="rId10"/>
          <a:srcRect t="50887"/>
          <a:stretch>
            <a:fillRect/>
          </a:stretch>
        </p:blipFill>
        <p:spPr>
          <a:xfrm>
            <a:off x="3233068" y="812346"/>
            <a:ext cx="2520950" cy="107950"/>
          </a:xfrm>
          <a:prstGeom prst="rect">
            <a:avLst/>
          </a:prstGeom>
          <a:noFill/>
          <a:ln w="9525">
            <a:noFill/>
          </a:ln>
        </p:spPr>
      </p:pic>
      <p:sp>
        <p:nvSpPr>
          <p:cNvPr id="27" name="矩形 26"/>
          <p:cNvSpPr/>
          <p:nvPr>
            <p:custDataLst>
              <p:tags r:id="rId2"/>
            </p:custDataLst>
          </p:nvPr>
        </p:nvSpPr>
        <p:spPr>
          <a:xfrm>
            <a:off x="3284538" y="269421"/>
            <a:ext cx="2520950" cy="542925"/>
          </a:xfrm>
          <a:prstGeom prst="rect">
            <a:avLst/>
          </a:prstGeom>
          <a:noFill/>
          <a:ln w="9525">
            <a:noFill/>
          </a:ln>
        </p:spPr>
        <p:txBody>
          <a:bodyPr anchor="ctr"/>
          <a:lstStyle/>
          <a:p>
            <a:pPr algn="ctr"/>
            <a:r>
              <a:rPr lang="zh-CN" altLang="en-US" sz="3200" b="1" dirty="0">
                <a:solidFill>
                  <a:prstClr val="black"/>
                </a:solidFill>
                <a:latin typeface="方正粗黑宋简体" panose="02000000000000000000" pitchFamily="2" charset="-122"/>
                <a:ea typeface="方正粗黑宋简体" panose="02000000000000000000" pitchFamily="2" charset="-122"/>
              </a:rPr>
              <a:t>对外开放</a:t>
            </a:r>
          </a:p>
        </p:txBody>
      </p:sp>
      <p:pic>
        <p:nvPicPr>
          <p:cNvPr id="28" name="图片 27"/>
          <p:cNvPicPr/>
          <p:nvPr>
            <p:custDataLst>
              <p:tags r:id="rId3"/>
            </p:custDataLst>
          </p:nvPr>
        </p:nvPicPr>
        <p:blipFill>
          <a:blip r:embed="rId11"/>
          <a:srcRect b="50887"/>
          <a:stretch>
            <a:fillRect/>
          </a:stretch>
        </p:blipFill>
        <p:spPr>
          <a:xfrm>
            <a:off x="3284538" y="161471"/>
            <a:ext cx="2520950" cy="107950"/>
          </a:xfrm>
          <a:prstGeom prst="rect">
            <a:avLst/>
          </a:prstGeom>
          <a:noFill/>
          <a:ln w="9525">
            <a:noFill/>
          </a:ln>
        </p:spPr>
      </p:pic>
      <p:sp>
        <p:nvSpPr>
          <p:cNvPr id="29" name="矩形 28"/>
          <p:cNvSpPr/>
          <p:nvPr>
            <p:custDataLst>
              <p:tags r:id="rId4"/>
            </p:custDataLst>
          </p:nvPr>
        </p:nvSpPr>
        <p:spPr>
          <a:xfrm>
            <a:off x="-25276" y="906009"/>
            <a:ext cx="1607344" cy="1058863"/>
          </a:xfrm>
          <a:prstGeom prst="rect">
            <a:avLst/>
          </a:prstGeom>
          <a:noFill/>
          <a:ln w="9525">
            <a:noFill/>
          </a:ln>
        </p:spPr>
        <p:txBody>
          <a:bodyPr tIns="180000"/>
          <a:lstStyle/>
          <a:p>
            <a:pPr algn="ctr"/>
            <a:r>
              <a:rPr lang="zh-CN" altLang="en-US" sz="4000" b="1" dirty="0">
                <a:solidFill>
                  <a:srgbClr val="FF0000"/>
                </a:solidFill>
                <a:latin typeface="方正粗黑宋简体" panose="02000000000000000000" pitchFamily="2" charset="-122"/>
                <a:ea typeface="方正粗黑宋简体" panose="02000000000000000000" pitchFamily="2" charset="-122"/>
              </a:rPr>
              <a:t>尝试</a:t>
            </a:r>
            <a:endParaRPr lang="zh-CN" altLang="en-US" sz="4000" b="1" dirty="0">
              <a:solidFill>
                <a:srgbClr val="FF0000"/>
              </a:solidFill>
              <a:latin typeface="方正粗黑宋简体" panose="02000000000000000000" pitchFamily="2" charset="-122"/>
              <a:ea typeface="方正粗黑宋简体" panose="02000000000000000000" pitchFamily="2" charset="-122"/>
            </a:endParaRPr>
          </a:p>
        </p:txBody>
      </p:sp>
      <p:sp>
        <p:nvSpPr>
          <p:cNvPr id="30" name="矩形 29"/>
          <p:cNvSpPr/>
          <p:nvPr>
            <p:custDataLst>
              <p:tags r:id="rId5"/>
            </p:custDataLst>
          </p:nvPr>
        </p:nvSpPr>
        <p:spPr>
          <a:xfrm>
            <a:off x="3180680" y="920296"/>
            <a:ext cx="1607344" cy="1058863"/>
          </a:xfrm>
          <a:prstGeom prst="rect">
            <a:avLst/>
          </a:prstGeom>
          <a:noFill/>
          <a:ln w="9525">
            <a:noFill/>
          </a:ln>
        </p:spPr>
        <p:txBody>
          <a:bodyPr tIns="180000"/>
          <a:lstStyle/>
          <a:p>
            <a:pPr algn="ctr"/>
            <a:r>
              <a:rPr lang="zh-CN" altLang="en-US" sz="4000" b="1" dirty="0">
                <a:solidFill>
                  <a:srgbClr val="FF0000"/>
                </a:solidFill>
                <a:latin typeface="方正粗黑宋简体" panose="02000000000000000000" pitchFamily="2" charset="-122"/>
                <a:ea typeface="方正粗黑宋简体" panose="02000000000000000000" pitchFamily="2" charset="-122"/>
              </a:rPr>
              <a:t>扩大</a:t>
            </a:r>
            <a:endParaRPr lang="zh-CN" altLang="en-US" sz="4000" b="1" dirty="0">
              <a:solidFill>
                <a:srgbClr val="FF0000"/>
              </a:solidFill>
              <a:latin typeface="方正粗黑宋简体" panose="02000000000000000000" pitchFamily="2" charset="-122"/>
              <a:ea typeface="方正粗黑宋简体" panose="02000000000000000000" pitchFamily="2" charset="-122"/>
            </a:endParaRPr>
          </a:p>
        </p:txBody>
      </p:sp>
      <p:sp>
        <p:nvSpPr>
          <p:cNvPr id="31" name="AutoShape 2"/>
          <p:cNvSpPr>
            <a:spLocks noChangeArrowheads="1"/>
          </p:cNvSpPr>
          <p:nvPr/>
        </p:nvSpPr>
        <p:spPr bwMode="auto">
          <a:xfrm>
            <a:off x="5348685" y="1205252"/>
            <a:ext cx="1249363" cy="381000"/>
          </a:xfrm>
          <a:prstGeom prst="rightArrow">
            <a:avLst>
              <a:gd name="adj1" fmla="val 50000"/>
              <a:gd name="adj2" fmla="val 105000"/>
            </a:avLst>
          </a:prstGeom>
          <a:solidFill>
            <a:srgbClr val="92D050"/>
          </a:solidFill>
          <a:ln w="9525">
            <a:solidFill>
              <a:schemeClr val="tx1"/>
            </a:solidFill>
            <a:miter lim="800000"/>
            <a:headEnd/>
            <a:tailEnd/>
          </a:ln>
          <a:scene3d>
            <a:camera prst="orthographicFront"/>
            <a:lightRig rig="threePt" dir="t"/>
          </a:scene3d>
          <a:sp3d>
            <a:bevelT/>
          </a:sp3d>
        </p:spPr>
        <p:txBody>
          <a:bodyPr wrap="none" anchor="ct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endParaRPr lang="zh-CN" altLang="en-US">
              <a:solidFill>
                <a:prstClr val="black"/>
              </a:solidFill>
              <a:latin typeface="华文新魏" pitchFamily="2" charset="-122"/>
              <a:ea typeface="华文新魏" pitchFamily="2" charset="-122"/>
            </a:endParaRPr>
          </a:p>
        </p:txBody>
      </p:sp>
      <p:sp>
        <p:nvSpPr>
          <p:cNvPr id="32" name="矩形 31"/>
          <p:cNvSpPr/>
          <p:nvPr>
            <p:custDataLst>
              <p:tags r:id="rId6"/>
            </p:custDataLst>
          </p:nvPr>
        </p:nvSpPr>
        <p:spPr>
          <a:xfrm>
            <a:off x="6748463" y="675820"/>
            <a:ext cx="2146300" cy="1058863"/>
          </a:xfrm>
          <a:prstGeom prst="rect">
            <a:avLst/>
          </a:prstGeom>
          <a:noFill/>
          <a:ln w="9525">
            <a:noFill/>
          </a:ln>
        </p:spPr>
        <p:txBody>
          <a:bodyPr tIns="180000"/>
          <a:lstStyle/>
          <a:p>
            <a:pPr algn="ctr"/>
            <a:r>
              <a:rPr lang="zh-CN" altLang="en-US" sz="4000" b="1" dirty="0">
                <a:solidFill>
                  <a:srgbClr val="FF0000"/>
                </a:solidFill>
                <a:latin typeface="方正粗黑宋简体" panose="02000000000000000000" pitchFamily="2" charset="-122"/>
                <a:ea typeface="方正粗黑宋简体" panose="02000000000000000000" pitchFamily="2" charset="-122"/>
              </a:rPr>
              <a:t>新阶段</a:t>
            </a:r>
            <a:endParaRPr lang="zh-CN" altLang="en-US" sz="4000" b="1" dirty="0">
              <a:solidFill>
                <a:srgbClr val="FF0000"/>
              </a:solidFill>
              <a:latin typeface="方正粗黑宋简体" panose="02000000000000000000" pitchFamily="2" charset="-122"/>
              <a:ea typeface="方正粗黑宋简体" panose="02000000000000000000" pitchFamily="2" charset="-122"/>
            </a:endParaRPr>
          </a:p>
        </p:txBody>
      </p:sp>
      <p:sp>
        <p:nvSpPr>
          <p:cNvPr id="2" name="矩形 1"/>
          <p:cNvSpPr/>
          <p:nvPr/>
        </p:nvSpPr>
        <p:spPr>
          <a:xfrm>
            <a:off x="118625" y="5879013"/>
            <a:ext cx="8776138" cy="646331"/>
          </a:xfrm>
          <a:prstGeom prst="rect">
            <a:avLst/>
          </a:prstGeom>
        </p:spPr>
        <p:txBody>
          <a:bodyPr wrap="square">
            <a:spAutoFit/>
          </a:bodyPr>
          <a:lstStyle/>
          <a:p>
            <a:r>
              <a:rPr lang="zh-CN" altLang="en-US" sz="3600" b="1" dirty="0">
                <a:solidFill>
                  <a:srgbClr val="0000FF"/>
                </a:solidFill>
                <a:latin typeface="方正粗圆宋简体" pitchFamily="2" charset="-122"/>
                <a:ea typeface="方正粗圆宋简体" pitchFamily="2" charset="-122"/>
              </a:rPr>
              <a:t>全方位、多层次、宽</a:t>
            </a:r>
            <a:r>
              <a:rPr lang="zh-CN" altLang="en-US" sz="3600" b="1" dirty="0">
                <a:solidFill>
                  <a:srgbClr val="0000FF"/>
                </a:solidFill>
                <a:latin typeface="方正粗圆宋简体" pitchFamily="2" charset="-122"/>
                <a:ea typeface="方正粗圆宋简体" pitchFamily="2" charset="-122"/>
              </a:rPr>
              <a:t>领域的对外开放格局</a:t>
            </a:r>
            <a:endParaRPr lang="zh-CN" altLang="en-US" dirty="0">
              <a:solidFill>
                <a:prstClr val="black"/>
              </a:solidFill>
            </a:endParaRPr>
          </a:p>
        </p:txBody>
      </p:sp>
      <p:sp>
        <p:nvSpPr>
          <p:cNvPr id="34" name="AutoShape 5"/>
          <p:cNvSpPr>
            <a:spLocks noChangeArrowheads="1"/>
          </p:cNvSpPr>
          <p:nvPr/>
        </p:nvSpPr>
        <p:spPr bwMode="auto">
          <a:xfrm>
            <a:off x="3761136" y="1774598"/>
            <a:ext cx="304800" cy="533400"/>
          </a:xfrm>
          <a:prstGeom prst="downArrow">
            <a:avLst>
              <a:gd name="adj1" fmla="val 50000"/>
              <a:gd name="adj2" fmla="val 43750"/>
            </a:avLst>
          </a:prstGeom>
          <a:solidFill>
            <a:srgbClr val="92D050"/>
          </a:solidFill>
          <a:ln w="9525">
            <a:solidFill>
              <a:schemeClr val="tx1"/>
            </a:solidFill>
            <a:miter lim="800000"/>
            <a:headEnd/>
            <a:tailEnd/>
          </a:ln>
          <a:scene3d>
            <a:camera prst="orthographicFront"/>
            <a:lightRig rig="threePt" dir="t"/>
          </a:scene3d>
          <a:sp3d>
            <a:bevelT/>
          </a:sp3d>
        </p:spPr>
        <p:txBody>
          <a:bodyPr vert="eaVert" wrap="none" anchor="ct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endParaRPr lang="zh-CN" altLang="en-US">
              <a:solidFill>
                <a:prstClr val="black"/>
              </a:solidFill>
              <a:latin typeface="华文新魏" pitchFamily="2" charset="-122"/>
              <a:ea typeface="华文新魏" pitchFamily="2" charset="-122"/>
            </a:endParaRPr>
          </a:p>
        </p:txBody>
      </p:sp>
      <p:sp>
        <p:nvSpPr>
          <p:cNvPr id="3" name="左大括号 2"/>
          <p:cNvSpPr/>
          <p:nvPr/>
        </p:nvSpPr>
        <p:spPr>
          <a:xfrm rot="5400000">
            <a:off x="4107940" y="356553"/>
            <a:ext cx="504056" cy="4470601"/>
          </a:xfrm>
          <a:prstGeom prst="leftBrace">
            <a:avLst>
              <a:gd name="adj1" fmla="val 30729"/>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36" name="AutoShape 5"/>
          <p:cNvSpPr>
            <a:spLocks noChangeArrowheads="1"/>
          </p:cNvSpPr>
          <p:nvPr/>
        </p:nvSpPr>
        <p:spPr bwMode="auto">
          <a:xfrm>
            <a:off x="7859835" y="1674360"/>
            <a:ext cx="304800" cy="533400"/>
          </a:xfrm>
          <a:prstGeom prst="downArrow">
            <a:avLst>
              <a:gd name="adj1" fmla="val 50000"/>
              <a:gd name="adj2" fmla="val 43750"/>
            </a:avLst>
          </a:prstGeom>
          <a:solidFill>
            <a:srgbClr val="92D050"/>
          </a:solidFill>
          <a:ln w="9525">
            <a:solidFill>
              <a:schemeClr val="tx1"/>
            </a:solidFill>
            <a:miter lim="800000"/>
            <a:headEnd/>
            <a:tailEnd/>
          </a:ln>
          <a:scene3d>
            <a:camera prst="orthographicFront"/>
            <a:lightRig rig="threePt" dir="t"/>
          </a:scene3d>
          <a:sp3d>
            <a:bevelT/>
          </a:sp3d>
        </p:spPr>
        <p:txBody>
          <a:bodyPr vert="eaVert" wrap="none" anchor="ct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endParaRPr lang="zh-CN" altLang="en-US">
              <a:solidFill>
                <a:prstClr val="black"/>
              </a:solidFill>
              <a:latin typeface="华文新魏" pitchFamily="2" charset="-122"/>
              <a:ea typeface="华文新魏" pitchFamily="2" charset="-122"/>
            </a:endParaRPr>
          </a:p>
        </p:txBody>
      </p:sp>
      <p:sp>
        <p:nvSpPr>
          <p:cNvPr id="37" name="矩形 36"/>
          <p:cNvSpPr/>
          <p:nvPr>
            <p:custDataLst>
              <p:tags r:id="rId7"/>
            </p:custDataLst>
          </p:nvPr>
        </p:nvSpPr>
        <p:spPr>
          <a:xfrm>
            <a:off x="7069570" y="3454547"/>
            <a:ext cx="2519362" cy="620171"/>
          </a:xfrm>
          <a:prstGeom prst="rect">
            <a:avLst/>
          </a:prstGeom>
          <a:noFill/>
          <a:ln w="9525">
            <a:noFill/>
          </a:ln>
        </p:spPr>
        <p:txBody>
          <a:bodyPr tIns="180000"/>
          <a:lstStyle/>
          <a:p>
            <a:pPr algn="just"/>
            <a:r>
              <a:rPr lang="en-US" altLang="zh-CN" sz="2800" b="1" dirty="0">
                <a:solidFill>
                  <a:srgbClr val="FF0000"/>
                </a:solidFill>
                <a:latin typeface="方正粗黑宋简体" panose="02000000000000000000" pitchFamily="2" charset="-122"/>
                <a:ea typeface="方正粗黑宋简体" panose="02000000000000000000" pitchFamily="2" charset="-122"/>
              </a:rPr>
              <a:t>2001</a:t>
            </a:r>
            <a:r>
              <a:rPr lang="zh-CN" altLang="en-US" sz="2800" b="1" dirty="0">
                <a:solidFill>
                  <a:srgbClr val="FF0000"/>
                </a:solidFill>
                <a:latin typeface="方正粗黑宋简体" panose="02000000000000000000" pitchFamily="2" charset="-122"/>
                <a:ea typeface="方正粗黑宋简体" panose="02000000000000000000" pitchFamily="2" charset="-122"/>
              </a:rPr>
              <a:t>年</a:t>
            </a:r>
            <a:r>
              <a:rPr lang="en-US" altLang="zh-CN" sz="2800" b="1" dirty="0">
                <a:solidFill>
                  <a:srgbClr val="FF0000"/>
                </a:solidFill>
                <a:latin typeface="方正粗黑宋简体" panose="02000000000000000000" pitchFamily="2" charset="-122"/>
                <a:ea typeface="方正粗黑宋简体" panose="02000000000000000000" pitchFamily="2" charset="-122"/>
              </a:rPr>
              <a:t>12</a:t>
            </a:r>
            <a:r>
              <a:rPr lang="zh-CN" altLang="en-US" sz="2800" b="1" dirty="0">
                <a:solidFill>
                  <a:srgbClr val="FF0000"/>
                </a:solidFill>
                <a:latin typeface="方正粗黑宋简体" panose="02000000000000000000" pitchFamily="2" charset="-122"/>
                <a:ea typeface="方正粗黑宋简体" panose="02000000000000000000" pitchFamily="2" charset="-122"/>
              </a:rPr>
              <a:t>月</a:t>
            </a:r>
          </a:p>
        </p:txBody>
      </p:sp>
      <p:sp>
        <p:nvSpPr>
          <p:cNvPr id="39" name="矩形 38"/>
          <p:cNvSpPr/>
          <p:nvPr>
            <p:custDataLst>
              <p:tags r:id="rId8"/>
            </p:custDataLst>
          </p:nvPr>
        </p:nvSpPr>
        <p:spPr>
          <a:xfrm>
            <a:off x="7050671" y="2463423"/>
            <a:ext cx="2093329" cy="829721"/>
          </a:xfrm>
          <a:prstGeom prst="rect">
            <a:avLst/>
          </a:prstGeom>
          <a:noFill/>
          <a:ln w="9525">
            <a:noFill/>
          </a:ln>
        </p:spPr>
        <p:txBody>
          <a:bodyPr anchor="ctr"/>
          <a:lstStyle/>
          <a:p>
            <a:pPr algn="ctr"/>
            <a:r>
              <a:rPr lang="zh-CN" altLang="en-US" sz="2800" b="1" dirty="0">
                <a:solidFill>
                  <a:srgbClr val="D2A516"/>
                </a:solidFill>
                <a:latin typeface="方正粗黑宋简体" panose="02000000000000000000" pitchFamily="2" charset="-122"/>
                <a:ea typeface="方正粗黑宋简体" panose="02000000000000000000" pitchFamily="2" charset="-122"/>
              </a:rPr>
              <a:t>加入世界贸易组织</a:t>
            </a:r>
          </a:p>
        </p:txBody>
      </p:sp>
    </p:spTree>
    <p:extLst>
      <p:ext uri="{BB962C8B-B14F-4D97-AF65-F5344CB8AC3E}">
        <p14:creationId xmlns:p14="http://schemas.microsoft.com/office/powerpoint/2010/main" val="235164941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内容占位符 3"/>
          <p:cNvGraphicFramePr>
            <a:graphicFrameLocks noGrp="1"/>
          </p:cNvGraphicFramePr>
          <p:nvPr>
            <p:ph idx="1"/>
            <p:extLst>
              <p:ext uri="{D42A27DB-BD31-4B8C-83A1-F6EECF244321}">
                <p14:modId xmlns:p14="http://schemas.microsoft.com/office/powerpoint/2010/main" val="2877092901"/>
              </p:ext>
            </p:extLst>
          </p:nvPr>
        </p:nvGraphicFramePr>
        <p:xfrm>
          <a:off x="1" y="0"/>
          <a:ext cx="9144000" cy="6859750"/>
        </p:xfrm>
        <a:graphic>
          <a:graphicData uri="http://schemas.openxmlformats.org/drawingml/2006/table">
            <a:tbl>
              <a:tblPr firstRow="1" bandRow="1">
                <a:tableStyleId>{5C22544A-7EE6-4342-B048-85BDC9FD1C3A}</a:tableStyleId>
              </a:tblPr>
              <a:tblGrid>
                <a:gridCol w="2527647"/>
                <a:gridCol w="6616353"/>
              </a:tblGrid>
              <a:tr h="602984">
                <a:tc gridSpan="2">
                  <a:txBody>
                    <a:bodyPr/>
                    <a:lstStyle/>
                    <a:p>
                      <a:pPr algn="ctr">
                        <a:buNone/>
                      </a:pPr>
                      <a:r>
                        <a:rPr lang="zh-CN" altLang="en-US" sz="2800" dirty="0" smtClean="0">
                          <a:solidFill>
                            <a:srgbClr val="FF0000"/>
                          </a:solidFill>
                          <a:latin typeface="方正粗黑宋简体" panose="02000000000000000000" pitchFamily="2" charset="-122"/>
                          <a:ea typeface="方正粗黑宋简体" panose="02000000000000000000" pitchFamily="2" charset="-122"/>
                        </a:rPr>
                        <a:t>中国特色社会主义理论形成过程</a:t>
                      </a:r>
                      <a:endParaRPr lang="zh-CN" altLang="en-US" sz="2800" dirty="0">
                        <a:solidFill>
                          <a:srgbClr val="FF0000"/>
                        </a:solidFill>
                        <a:latin typeface="方正粗黑宋简体" panose="02000000000000000000" pitchFamily="2" charset="-122"/>
                        <a:ea typeface="方正粗黑宋简体" panose="02000000000000000000" pitchFamily="2" charset="-122"/>
                      </a:endParaRPr>
                    </a:p>
                  </a:txBody>
                  <a:tcPr>
                    <a:noFill/>
                  </a:tcPr>
                </a:tc>
                <a:tc hMerge="1">
                  <a:txBody>
                    <a:bodyPr/>
                    <a:lstStyle/>
                    <a:p>
                      <a:endParaRPr lang="zh-CN"/>
                    </a:p>
                  </a:txBody>
                  <a:tcPr/>
                </a:tc>
              </a:tr>
              <a:tr h="781664">
                <a:tc>
                  <a:txBody>
                    <a:bodyPr/>
                    <a:lstStyle/>
                    <a:p>
                      <a:pPr algn="l">
                        <a:buNone/>
                      </a:pPr>
                      <a:r>
                        <a:rPr lang="zh-CN" altLang="en-US" sz="2200" dirty="0">
                          <a:latin typeface="方正粗黑宋简体" panose="02000000000000000000" pitchFamily="2" charset="-122"/>
                          <a:ea typeface="方正粗黑宋简体" panose="02000000000000000000" pitchFamily="2" charset="-122"/>
                          <a:sym typeface="+mn-ea"/>
                        </a:rPr>
                        <a:t>1978年中共十一届三中全会</a:t>
                      </a:r>
                    </a:p>
                  </a:txBody>
                  <a:tcPr anchor="ctr"/>
                </a:tc>
                <a:tc>
                  <a:txBody>
                    <a:bodyPr/>
                    <a:lstStyle/>
                    <a:p>
                      <a:pPr algn="l">
                        <a:buNone/>
                      </a:pPr>
                      <a:r>
                        <a:rPr lang="zh-CN" altLang="en-US" sz="2200" dirty="0" smtClean="0">
                          <a:latin typeface="方正粗黑宋简体" panose="02000000000000000000" pitchFamily="2" charset="-122"/>
                          <a:ea typeface="方正粗黑宋简体" panose="02000000000000000000" pitchFamily="2" charset="-122"/>
                          <a:sym typeface="+mn-ea"/>
                        </a:rPr>
                        <a:t>以</a:t>
                      </a:r>
                      <a:r>
                        <a:rPr lang="en-US" altLang="zh-CN" sz="2200" dirty="0" smtClean="0">
                          <a:latin typeface="方正粗黑宋简体" panose="02000000000000000000" pitchFamily="2" charset="-122"/>
                          <a:ea typeface="方正粗黑宋简体" panose="02000000000000000000" pitchFamily="2" charset="-122"/>
                          <a:sym typeface="+mn-ea"/>
                        </a:rPr>
                        <a:t>___________</a:t>
                      </a:r>
                      <a:r>
                        <a:rPr lang="zh-CN" altLang="en-US" sz="2200" dirty="0" smtClean="0">
                          <a:latin typeface="方正粗黑宋简体" panose="02000000000000000000" pitchFamily="2" charset="-122"/>
                          <a:ea typeface="方正粗黑宋简体" panose="02000000000000000000" pitchFamily="2" charset="-122"/>
                          <a:sym typeface="+mn-ea"/>
                        </a:rPr>
                        <a:t>为</a:t>
                      </a:r>
                      <a:r>
                        <a:rPr lang="zh-CN" altLang="en-US" sz="2200" dirty="0">
                          <a:latin typeface="方正粗黑宋简体" panose="02000000000000000000" pitchFamily="2" charset="-122"/>
                          <a:ea typeface="方正粗黑宋简体" panose="02000000000000000000" pitchFamily="2" charset="-122"/>
                          <a:sym typeface="+mn-ea"/>
                        </a:rPr>
                        <a:t>中心，</a:t>
                      </a:r>
                      <a:r>
                        <a:rPr lang="zh-CN" altLang="en-US" sz="2200" dirty="0" smtClean="0">
                          <a:latin typeface="方正粗黑宋简体" panose="02000000000000000000" pitchFamily="2" charset="-122"/>
                          <a:ea typeface="方正粗黑宋简体" panose="02000000000000000000" pitchFamily="2" charset="-122"/>
                          <a:sym typeface="+mn-ea"/>
                        </a:rPr>
                        <a:t>实行</a:t>
                      </a:r>
                      <a:r>
                        <a:rPr lang="en-US" altLang="zh-CN" sz="2200" dirty="0" smtClean="0">
                          <a:latin typeface="方正粗黑宋简体" panose="02000000000000000000" pitchFamily="2" charset="-122"/>
                          <a:ea typeface="方正粗黑宋简体" panose="02000000000000000000" pitchFamily="2" charset="-122"/>
                          <a:sym typeface="+mn-ea"/>
                        </a:rPr>
                        <a:t>___________</a:t>
                      </a:r>
                      <a:endParaRPr lang="zh-CN" altLang="en-US" sz="2200" dirty="0">
                        <a:latin typeface="方正粗黑宋简体" panose="02000000000000000000" pitchFamily="2" charset="-122"/>
                        <a:ea typeface="方正粗黑宋简体" panose="02000000000000000000" pitchFamily="2" charset="-122"/>
                        <a:sym typeface="+mn-ea"/>
                      </a:endParaRPr>
                    </a:p>
                    <a:p>
                      <a:pPr algn="l">
                        <a:buNone/>
                      </a:pPr>
                      <a:endParaRPr lang="zh-CN" altLang="en-US" sz="2200" dirty="0">
                        <a:latin typeface="方正粗黑宋简体" panose="02000000000000000000" pitchFamily="2" charset="-122"/>
                        <a:ea typeface="方正粗黑宋简体" panose="02000000000000000000" pitchFamily="2" charset="-122"/>
                        <a:sym typeface="+mn-ea"/>
                      </a:endParaRPr>
                    </a:p>
                  </a:txBody>
                  <a:tcPr anchor="ctr"/>
                </a:tc>
              </a:tr>
              <a:tr h="541152">
                <a:tc>
                  <a:txBody>
                    <a:bodyPr/>
                    <a:lstStyle/>
                    <a:p>
                      <a:pPr algn="l">
                        <a:buNone/>
                      </a:pPr>
                      <a:r>
                        <a:rPr lang="zh-CN" altLang="en-US" sz="2200" dirty="0">
                          <a:latin typeface="方正粗黑宋简体" panose="02000000000000000000" pitchFamily="2" charset="-122"/>
                          <a:ea typeface="方正粗黑宋简体" panose="02000000000000000000" pitchFamily="2" charset="-122"/>
                          <a:sym typeface="+mn-ea"/>
                        </a:rPr>
                        <a:t>1982年中共十二大</a:t>
                      </a:r>
                    </a:p>
                  </a:txBody>
                  <a:tcPr anchor="ctr"/>
                </a:tc>
                <a:tc>
                  <a:txBody>
                    <a:bodyPr/>
                    <a:lstStyle/>
                    <a:p>
                      <a:pPr algn="l">
                        <a:buNone/>
                      </a:pPr>
                      <a:r>
                        <a:rPr lang="zh-CN" altLang="en-US" sz="2200" dirty="0" smtClean="0">
                          <a:latin typeface="方正粗黑宋简体" panose="02000000000000000000" pitchFamily="2" charset="-122"/>
                          <a:ea typeface="方正粗黑宋简体" panose="02000000000000000000" pitchFamily="2" charset="-122"/>
                          <a:sym typeface="+mn-ea"/>
                        </a:rPr>
                        <a:t>提出“</a:t>
                      </a:r>
                      <a:r>
                        <a:rPr lang="en-US" altLang="zh-CN" sz="2200" dirty="0" smtClean="0">
                          <a:latin typeface="方正粗黑宋简体" panose="02000000000000000000" pitchFamily="2" charset="-122"/>
                          <a:ea typeface="方正粗黑宋简体" panose="02000000000000000000" pitchFamily="2" charset="-122"/>
                          <a:sym typeface="+mn-ea"/>
                        </a:rPr>
                        <a:t>_________________________________</a:t>
                      </a:r>
                      <a:r>
                        <a:rPr lang="zh-CN" altLang="en-US" sz="2200" dirty="0" smtClean="0">
                          <a:latin typeface="方正粗黑宋简体" panose="02000000000000000000" pitchFamily="2" charset="-122"/>
                          <a:ea typeface="方正粗黑宋简体" panose="02000000000000000000" pitchFamily="2" charset="-122"/>
                          <a:sym typeface="+mn-ea"/>
                        </a:rPr>
                        <a:t>”</a:t>
                      </a:r>
                      <a:endParaRPr lang="zh-CN" altLang="en-US" sz="2200" dirty="0">
                        <a:latin typeface="方正粗黑宋简体" panose="02000000000000000000" pitchFamily="2" charset="-122"/>
                        <a:ea typeface="方正粗黑宋简体" panose="02000000000000000000" pitchFamily="2" charset="-122"/>
                        <a:sym typeface="+mn-ea"/>
                      </a:endParaRPr>
                    </a:p>
                  </a:txBody>
                  <a:tcPr anchor="ctr"/>
                </a:tc>
              </a:tr>
              <a:tr h="666750">
                <a:tc>
                  <a:txBody>
                    <a:bodyPr/>
                    <a:lstStyle/>
                    <a:p>
                      <a:pPr algn="l">
                        <a:buNone/>
                      </a:pPr>
                      <a:r>
                        <a:rPr lang="zh-CN" altLang="en-US" sz="2200" dirty="0">
                          <a:latin typeface="方正粗黑宋简体" panose="02000000000000000000" pitchFamily="2" charset="-122"/>
                          <a:ea typeface="方正粗黑宋简体" panose="02000000000000000000" pitchFamily="2" charset="-122"/>
                          <a:sym typeface="+mn-ea"/>
                        </a:rPr>
                        <a:t>1987年中共十三</a:t>
                      </a:r>
                      <a:r>
                        <a:rPr lang="zh-CN" altLang="en-US" sz="2200" dirty="0" smtClean="0">
                          <a:latin typeface="方正粗黑宋简体" panose="02000000000000000000" pitchFamily="2" charset="-122"/>
                          <a:ea typeface="方正粗黑宋简体" panose="02000000000000000000" pitchFamily="2" charset="-122"/>
                          <a:sym typeface="+mn-ea"/>
                        </a:rPr>
                        <a:t>大</a:t>
                      </a:r>
                      <a:endParaRPr lang="zh-CN" altLang="en-US" sz="2200" dirty="0">
                        <a:latin typeface="方正粗黑宋简体" panose="02000000000000000000" pitchFamily="2" charset="-122"/>
                        <a:ea typeface="方正粗黑宋简体" panose="02000000000000000000" pitchFamily="2" charset="-122"/>
                        <a:sym typeface="+mn-ea"/>
                      </a:endParaRPr>
                    </a:p>
                  </a:txBody>
                  <a:tcPr anchor="ctr"/>
                </a:tc>
                <a:tc>
                  <a:txBody>
                    <a:bodyPr/>
                    <a:lstStyle/>
                    <a:p>
                      <a:pPr algn="l">
                        <a:buNone/>
                      </a:pPr>
                      <a:r>
                        <a:rPr lang="zh-CN" altLang="en-US" sz="2200" dirty="0" smtClean="0">
                          <a:latin typeface="方正粗黑宋简体" panose="02000000000000000000" pitchFamily="2" charset="-122"/>
                          <a:ea typeface="方正粗黑宋简体" panose="02000000000000000000" pitchFamily="2" charset="-122"/>
                          <a:sym typeface="+mn-ea"/>
                        </a:rPr>
                        <a:t>提出</a:t>
                      </a:r>
                      <a:r>
                        <a:rPr lang="en-US" altLang="zh-CN" sz="2200" dirty="0" smtClean="0">
                          <a:latin typeface="方正粗黑宋简体" panose="02000000000000000000" pitchFamily="2" charset="-122"/>
                          <a:ea typeface="方正粗黑宋简体" panose="02000000000000000000" pitchFamily="2" charset="-122"/>
                          <a:sym typeface="+mn-ea"/>
                        </a:rPr>
                        <a:t>_______________________________</a:t>
                      </a:r>
                      <a:endParaRPr lang="zh-CN" altLang="en-US" sz="2200" dirty="0">
                        <a:latin typeface="方正粗黑宋简体" panose="02000000000000000000" pitchFamily="2" charset="-122"/>
                        <a:ea typeface="方正粗黑宋简体" panose="02000000000000000000" pitchFamily="2" charset="-122"/>
                        <a:sym typeface="+mn-ea"/>
                      </a:endParaRPr>
                    </a:p>
                  </a:txBody>
                  <a:tcPr anchor="ctr"/>
                </a:tc>
              </a:tr>
              <a:tr h="666750">
                <a:tc>
                  <a:txBody>
                    <a:bodyPr/>
                    <a:lstStyle/>
                    <a:p>
                      <a:pPr algn="l">
                        <a:buNone/>
                      </a:pPr>
                      <a:r>
                        <a:rPr lang="zh-CN" altLang="en-US" sz="2200" dirty="0">
                          <a:latin typeface="方正粗黑宋简体" panose="02000000000000000000" pitchFamily="2" charset="-122"/>
                          <a:ea typeface="方正粗黑宋简体" panose="02000000000000000000" pitchFamily="2" charset="-122"/>
                          <a:sym typeface="+mn-ea"/>
                        </a:rPr>
                        <a:t>1992年邓小平南方</a:t>
                      </a:r>
                      <a:r>
                        <a:rPr lang="zh-CN" altLang="en-US" sz="2200" dirty="0" smtClean="0">
                          <a:latin typeface="方正粗黑宋简体" panose="02000000000000000000" pitchFamily="2" charset="-122"/>
                          <a:ea typeface="方正粗黑宋简体" panose="02000000000000000000" pitchFamily="2" charset="-122"/>
                          <a:sym typeface="+mn-ea"/>
                        </a:rPr>
                        <a:t>谈话</a:t>
                      </a:r>
                      <a:endParaRPr lang="zh-CN" altLang="en-US" sz="2200" dirty="0">
                        <a:latin typeface="方正粗黑宋简体" panose="02000000000000000000" pitchFamily="2" charset="-122"/>
                        <a:ea typeface="方正粗黑宋简体" panose="02000000000000000000" pitchFamily="2" charset="-122"/>
                        <a:sym typeface="+mn-ea"/>
                      </a:endParaRPr>
                    </a:p>
                  </a:txBody>
                  <a:tcPr anchor="ctr"/>
                </a:tc>
                <a:tc>
                  <a:txBody>
                    <a:bodyPr/>
                    <a:lstStyle/>
                    <a:p>
                      <a:pPr algn="l">
                        <a:buNone/>
                      </a:pPr>
                      <a:r>
                        <a:rPr lang="zh-CN" altLang="zh-CN" sz="2200" kern="1200" dirty="0" smtClean="0">
                          <a:solidFill>
                            <a:schemeClr val="dk1"/>
                          </a:solidFill>
                          <a:latin typeface="方正粗黑宋简体" panose="02000000000000000000" pitchFamily="2" charset="-122"/>
                          <a:ea typeface="方正粗黑宋简体" panose="02000000000000000000" pitchFamily="2" charset="-122"/>
                          <a:cs typeface="+mn-cs"/>
                        </a:rPr>
                        <a:t>进一步解放了人们的</a:t>
                      </a:r>
                      <a:r>
                        <a:rPr lang="en-US" altLang="zh-CN" sz="2200" kern="1200" dirty="0" smtClean="0">
                          <a:solidFill>
                            <a:schemeClr val="dk1"/>
                          </a:solidFill>
                          <a:latin typeface="方正粗黑宋简体" panose="02000000000000000000" pitchFamily="2" charset="-122"/>
                          <a:ea typeface="方正粗黑宋简体" panose="02000000000000000000" pitchFamily="2" charset="-122"/>
                          <a:cs typeface="+mn-cs"/>
                        </a:rPr>
                        <a:t>__________</a:t>
                      </a:r>
                      <a:r>
                        <a:rPr lang="zh-CN" altLang="zh-CN" sz="2200" kern="1200" dirty="0" smtClean="0">
                          <a:solidFill>
                            <a:schemeClr val="dk1"/>
                          </a:solidFill>
                          <a:latin typeface="方正粗黑宋简体" panose="02000000000000000000" pitchFamily="2" charset="-122"/>
                          <a:ea typeface="方正粗黑宋简体" panose="02000000000000000000" pitchFamily="2" charset="-122"/>
                          <a:cs typeface="+mn-cs"/>
                        </a:rPr>
                        <a:t>。强调</a:t>
                      </a:r>
                      <a:r>
                        <a:rPr lang="en-US" altLang="zh-CN" sz="2200" kern="1200" dirty="0" smtClean="0">
                          <a:solidFill>
                            <a:schemeClr val="dk1"/>
                          </a:solidFill>
                          <a:latin typeface="方正粗黑宋简体" panose="02000000000000000000" pitchFamily="2" charset="-122"/>
                          <a:ea typeface="方正粗黑宋简体" panose="02000000000000000000" pitchFamily="2" charset="-122"/>
                          <a:cs typeface="+mn-cs"/>
                        </a:rPr>
                        <a:t>_________</a:t>
                      </a:r>
                      <a:r>
                        <a:rPr lang="zh-CN" altLang="zh-CN" sz="2200" kern="1200" dirty="0" smtClean="0">
                          <a:solidFill>
                            <a:schemeClr val="dk1"/>
                          </a:solidFill>
                          <a:latin typeface="方正粗黑宋简体" panose="02000000000000000000" pitchFamily="2" charset="-122"/>
                          <a:ea typeface="方正粗黑宋简体" panose="02000000000000000000" pitchFamily="2" charset="-122"/>
                          <a:cs typeface="+mn-cs"/>
                        </a:rPr>
                        <a:t>才是硬道理</a:t>
                      </a:r>
                      <a:endParaRPr lang="zh-CN" altLang="en-US" sz="2200" kern="1200" dirty="0">
                        <a:solidFill>
                          <a:schemeClr val="dk1"/>
                        </a:solidFill>
                        <a:latin typeface="方正粗黑宋简体" panose="02000000000000000000" pitchFamily="2" charset="-122"/>
                        <a:ea typeface="方正粗黑宋简体" panose="02000000000000000000" pitchFamily="2" charset="-122"/>
                        <a:cs typeface="+mn-cs"/>
                        <a:sym typeface="+mn-ea"/>
                      </a:endParaRPr>
                    </a:p>
                  </a:txBody>
                  <a:tcPr anchor="ctr"/>
                </a:tc>
              </a:tr>
              <a:tr h="396875">
                <a:tc>
                  <a:txBody>
                    <a:bodyPr/>
                    <a:lstStyle/>
                    <a:p>
                      <a:pPr algn="l">
                        <a:buNone/>
                      </a:pPr>
                      <a:r>
                        <a:rPr lang="zh-CN" altLang="en-US" sz="2200" dirty="0">
                          <a:latin typeface="方正粗黑宋简体" panose="02000000000000000000" pitchFamily="2" charset="-122"/>
                          <a:ea typeface="方正粗黑宋简体" panose="02000000000000000000" pitchFamily="2" charset="-122"/>
                          <a:sym typeface="+mn-ea"/>
                        </a:rPr>
                        <a:t>1992年中共十四大</a:t>
                      </a:r>
                    </a:p>
                  </a:txBody>
                  <a:tcPr anchor="ctr"/>
                </a:tc>
                <a:tc>
                  <a:txBody>
                    <a:bodyPr/>
                    <a:lstStyle/>
                    <a:p>
                      <a:pPr algn="l">
                        <a:buNone/>
                      </a:pPr>
                      <a:r>
                        <a:rPr lang="zh-CN" altLang="en-US" sz="2200" dirty="0">
                          <a:latin typeface="方正粗黑宋简体" panose="02000000000000000000" pitchFamily="2" charset="-122"/>
                          <a:ea typeface="方正粗黑宋简体" panose="02000000000000000000" pitchFamily="2" charset="-122"/>
                          <a:sym typeface="+mn-ea"/>
                        </a:rPr>
                        <a:t>提出必须</a:t>
                      </a:r>
                      <a:r>
                        <a:rPr lang="zh-CN" altLang="en-US" sz="2200" dirty="0" smtClean="0">
                          <a:latin typeface="方正粗黑宋简体" panose="02000000000000000000" pitchFamily="2" charset="-122"/>
                          <a:ea typeface="方正粗黑宋简体" panose="02000000000000000000" pitchFamily="2" charset="-122"/>
                          <a:sym typeface="+mn-ea"/>
                        </a:rPr>
                        <a:t>用</a:t>
                      </a:r>
                      <a:r>
                        <a:rPr lang="en-US" altLang="zh-CN" sz="2200" dirty="0" smtClean="0">
                          <a:latin typeface="方正粗黑宋简体" panose="02000000000000000000" pitchFamily="2" charset="-122"/>
                          <a:ea typeface="方正粗黑宋简体" panose="02000000000000000000" pitchFamily="2" charset="-122"/>
                          <a:sym typeface="+mn-ea"/>
                        </a:rPr>
                        <a:t>______________________________</a:t>
                      </a:r>
                      <a:r>
                        <a:rPr lang="zh-CN" altLang="en-US" sz="2200" dirty="0" smtClean="0">
                          <a:latin typeface="方正粗黑宋简体" panose="02000000000000000000" pitchFamily="2" charset="-122"/>
                          <a:ea typeface="方正粗黑宋简体" panose="02000000000000000000" pitchFamily="2" charset="-122"/>
                          <a:sym typeface="+mn-ea"/>
                        </a:rPr>
                        <a:t>理论</a:t>
                      </a:r>
                      <a:r>
                        <a:rPr lang="zh-CN" altLang="en-US" sz="2200" dirty="0">
                          <a:latin typeface="方正粗黑宋简体" panose="02000000000000000000" pitchFamily="2" charset="-122"/>
                          <a:ea typeface="方正粗黑宋简体" panose="02000000000000000000" pitchFamily="2" charset="-122"/>
                          <a:sym typeface="+mn-ea"/>
                        </a:rPr>
                        <a:t>武装全党 </a:t>
                      </a:r>
                    </a:p>
                  </a:txBody>
                  <a:tcPr anchor="ctr"/>
                </a:tc>
              </a:tr>
              <a:tr h="396875">
                <a:tc>
                  <a:txBody>
                    <a:bodyPr/>
                    <a:lstStyle/>
                    <a:p>
                      <a:pPr algn="l">
                        <a:buNone/>
                      </a:pPr>
                      <a:r>
                        <a:rPr lang="zh-CN" altLang="en-US" sz="2200" dirty="0">
                          <a:latin typeface="方正粗黑宋简体" panose="02000000000000000000" pitchFamily="2" charset="-122"/>
                          <a:ea typeface="方正粗黑宋简体" panose="02000000000000000000" pitchFamily="2" charset="-122"/>
                          <a:sym typeface="+mn-ea"/>
                        </a:rPr>
                        <a:t>1997年中共十五大</a:t>
                      </a:r>
                    </a:p>
                  </a:txBody>
                  <a:tcPr anchor="ctr"/>
                </a:tc>
                <a:tc>
                  <a:txBody>
                    <a:bodyPr/>
                    <a:lstStyle/>
                    <a:p>
                      <a:pPr algn="l">
                        <a:buNone/>
                      </a:pPr>
                      <a:r>
                        <a:rPr lang="zh-CN" altLang="en-US" sz="2200" dirty="0">
                          <a:latin typeface="方正粗黑宋简体" panose="02000000000000000000" pitchFamily="2" charset="-122"/>
                          <a:ea typeface="方正粗黑宋简体" panose="02000000000000000000" pitchFamily="2" charset="-122"/>
                          <a:sym typeface="+mn-ea"/>
                        </a:rPr>
                        <a:t>邓小平理论被确立为中国共产党</a:t>
                      </a:r>
                      <a:r>
                        <a:rPr lang="zh-CN" altLang="en-US" sz="2200" dirty="0" smtClean="0">
                          <a:latin typeface="方正粗黑宋简体" panose="02000000000000000000" pitchFamily="2" charset="-122"/>
                          <a:ea typeface="方正粗黑宋简体" panose="02000000000000000000" pitchFamily="2" charset="-122"/>
                          <a:sym typeface="+mn-ea"/>
                        </a:rPr>
                        <a:t>的</a:t>
                      </a:r>
                      <a:r>
                        <a:rPr lang="en-US" altLang="zh-CN" sz="2200" dirty="0" smtClean="0">
                          <a:latin typeface="方正粗黑宋简体" panose="02000000000000000000" pitchFamily="2" charset="-122"/>
                          <a:ea typeface="方正粗黑宋简体" panose="02000000000000000000" pitchFamily="2" charset="-122"/>
                          <a:sym typeface="+mn-ea"/>
                        </a:rPr>
                        <a:t>___________</a:t>
                      </a:r>
                      <a:endParaRPr lang="zh-CN" altLang="en-US" sz="2200" dirty="0">
                        <a:latin typeface="方正粗黑宋简体" panose="02000000000000000000" pitchFamily="2" charset="-122"/>
                        <a:ea typeface="方正粗黑宋简体" panose="02000000000000000000" pitchFamily="2" charset="-122"/>
                        <a:sym typeface="+mn-ea"/>
                      </a:endParaRPr>
                    </a:p>
                  </a:txBody>
                  <a:tcPr anchor="ctr"/>
                </a:tc>
              </a:tr>
              <a:tr h="396875">
                <a:tc>
                  <a:txBody>
                    <a:bodyPr/>
                    <a:lstStyle/>
                    <a:p>
                      <a:pPr algn="l">
                        <a:buNone/>
                      </a:pPr>
                      <a:r>
                        <a:rPr lang="en-US" altLang="zh-CN" sz="2200" dirty="0" smtClean="0">
                          <a:latin typeface="方正粗黑宋简体" panose="02000000000000000000" pitchFamily="2" charset="-122"/>
                          <a:ea typeface="方正粗黑宋简体" panose="02000000000000000000" pitchFamily="2" charset="-122"/>
                          <a:sym typeface="+mn-ea"/>
                        </a:rPr>
                        <a:t>2002</a:t>
                      </a:r>
                      <a:r>
                        <a:rPr lang="zh-CN" altLang="en-US" sz="2200" dirty="0" smtClean="0">
                          <a:latin typeface="方正粗黑宋简体" panose="02000000000000000000" pitchFamily="2" charset="-122"/>
                          <a:ea typeface="方正粗黑宋简体" panose="02000000000000000000" pitchFamily="2" charset="-122"/>
                          <a:sym typeface="+mn-ea"/>
                        </a:rPr>
                        <a:t>年中共十六大</a:t>
                      </a:r>
                      <a:endParaRPr lang="zh-CN" altLang="en-US" sz="2200" dirty="0">
                        <a:latin typeface="方正粗黑宋简体" panose="02000000000000000000" pitchFamily="2" charset="-122"/>
                        <a:ea typeface="方正粗黑宋简体" panose="02000000000000000000" pitchFamily="2" charset="-122"/>
                        <a:sym typeface="+mn-ea"/>
                      </a:endParaRPr>
                    </a:p>
                  </a:txBody>
                  <a:tcPr anchor="ctr"/>
                </a:tc>
                <a:tc>
                  <a:txBody>
                    <a:bodyPr/>
                    <a:lstStyle/>
                    <a:p>
                      <a:pPr algn="l">
                        <a:buNone/>
                      </a:pPr>
                      <a:r>
                        <a:rPr lang="zh-CN" altLang="zh-CN" sz="2200" kern="1200" dirty="0" smtClean="0">
                          <a:solidFill>
                            <a:schemeClr val="dk1"/>
                          </a:solidFill>
                          <a:effectLst/>
                          <a:latin typeface="方正粗黑宋简体" panose="02000000000000000000" pitchFamily="2" charset="-122"/>
                          <a:ea typeface="方正粗黑宋简体" panose="02000000000000000000" pitchFamily="2" charset="-122"/>
                          <a:cs typeface="+mn-cs"/>
                        </a:rPr>
                        <a:t>确立“</a:t>
                      </a:r>
                      <a:r>
                        <a:rPr lang="en-US" altLang="zh-CN" sz="2200" u="sng" kern="1200" dirty="0" smtClean="0">
                          <a:solidFill>
                            <a:schemeClr val="dk1"/>
                          </a:solidFill>
                          <a:effectLst/>
                          <a:latin typeface="方正粗黑宋简体" panose="02000000000000000000" pitchFamily="2" charset="-122"/>
                          <a:ea typeface="方正粗黑宋简体" panose="02000000000000000000" pitchFamily="2" charset="-122"/>
                          <a:cs typeface="+mn-cs"/>
                        </a:rPr>
                        <a:t>            </a:t>
                      </a:r>
                      <a:r>
                        <a:rPr lang="zh-CN" altLang="zh-CN" sz="2200" kern="1200" dirty="0" smtClean="0">
                          <a:solidFill>
                            <a:schemeClr val="dk1"/>
                          </a:solidFill>
                          <a:effectLst/>
                          <a:latin typeface="方正粗黑宋简体" panose="02000000000000000000" pitchFamily="2" charset="-122"/>
                          <a:ea typeface="方正粗黑宋简体" panose="02000000000000000000" pitchFamily="2" charset="-122"/>
                          <a:cs typeface="+mn-cs"/>
                        </a:rPr>
                        <a:t>”重要思想为中国共产党的指导思想</a:t>
                      </a:r>
                      <a:endParaRPr lang="zh-CN" altLang="en-US" sz="2200" dirty="0">
                        <a:latin typeface="方正粗黑宋简体" panose="02000000000000000000" pitchFamily="2" charset="-122"/>
                        <a:ea typeface="方正粗黑宋简体" panose="02000000000000000000" pitchFamily="2" charset="-122"/>
                        <a:sym typeface="+mn-ea"/>
                      </a:endParaRPr>
                    </a:p>
                  </a:txBody>
                  <a:tcPr anchor="ctr"/>
                </a:tc>
              </a:tr>
              <a:tr h="396875">
                <a:tc>
                  <a:txBody>
                    <a:bodyPr/>
                    <a:lstStyle/>
                    <a:p>
                      <a:pPr algn="l">
                        <a:buNone/>
                      </a:pPr>
                      <a:r>
                        <a:rPr lang="en-US" altLang="zh-CN" sz="2200" dirty="0" smtClean="0">
                          <a:latin typeface="方正粗黑宋简体" panose="02000000000000000000" pitchFamily="2" charset="-122"/>
                          <a:ea typeface="方正粗黑宋简体" panose="02000000000000000000" pitchFamily="2" charset="-122"/>
                          <a:sym typeface="+mn-ea"/>
                        </a:rPr>
                        <a:t>2007</a:t>
                      </a:r>
                      <a:r>
                        <a:rPr lang="zh-CN" altLang="en-US" sz="2200" dirty="0" smtClean="0">
                          <a:latin typeface="方正粗黑宋简体" panose="02000000000000000000" pitchFamily="2" charset="-122"/>
                          <a:ea typeface="方正粗黑宋简体" panose="02000000000000000000" pitchFamily="2" charset="-122"/>
                          <a:sym typeface="+mn-ea"/>
                        </a:rPr>
                        <a:t>年中共十七大</a:t>
                      </a:r>
                      <a:endParaRPr lang="zh-CN" altLang="en-US" sz="2200" dirty="0">
                        <a:latin typeface="方正粗黑宋简体" panose="02000000000000000000" pitchFamily="2" charset="-122"/>
                        <a:ea typeface="方正粗黑宋简体" panose="02000000000000000000" pitchFamily="2" charset="-122"/>
                        <a:sym typeface="+mn-ea"/>
                      </a:endParaRPr>
                    </a:p>
                  </a:txBody>
                  <a:tcPr anchor="ctr"/>
                </a:tc>
                <a:tc>
                  <a:txBody>
                    <a:bodyPr/>
                    <a:lstStyle/>
                    <a:p>
                      <a:pPr algn="l">
                        <a:buNone/>
                      </a:pPr>
                      <a:r>
                        <a:rPr lang="zh-CN" altLang="zh-CN" sz="2200" kern="1200" dirty="0" smtClean="0">
                          <a:solidFill>
                            <a:schemeClr val="dk1"/>
                          </a:solidFill>
                          <a:effectLst/>
                          <a:latin typeface="方正粗黑宋简体" panose="02000000000000000000" pitchFamily="2" charset="-122"/>
                          <a:ea typeface="方正粗黑宋简体" panose="02000000000000000000" pitchFamily="2" charset="-122"/>
                          <a:cs typeface="+mn-cs"/>
                        </a:rPr>
                        <a:t>将</a:t>
                      </a:r>
                      <a:r>
                        <a:rPr lang="en-US" altLang="zh-CN" sz="2200" u="none" kern="1200" dirty="0" smtClean="0">
                          <a:solidFill>
                            <a:schemeClr val="dk1"/>
                          </a:solidFill>
                          <a:effectLst/>
                          <a:latin typeface="方正粗黑宋简体" panose="02000000000000000000" pitchFamily="2" charset="-122"/>
                          <a:ea typeface="方正粗黑宋简体" panose="02000000000000000000" pitchFamily="2" charset="-122"/>
                          <a:cs typeface="+mn-cs"/>
                        </a:rPr>
                        <a:t>____________</a:t>
                      </a:r>
                      <a:r>
                        <a:rPr lang="zh-CN" altLang="zh-CN" sz="2200" kern="1200" dirty="0" smtClean="0">
                          <a:solidFill>
                            <a:schemeClr val="dk1"/>
                          </a:solidFill>
                          <a:effectLst/>
                          <a:latin typeface="方正粗黑宋简体" panose="02000000000000000000" pitchFamily="2" charset="-122"/>
                          <a:ea typeface="方正粗黑宋简体" panose="02000000000000000000" pitchFamily="2" charset="-122"/>
                          <a:cs typeface="+mn-cs"/>
                        </a:rPr>
                        <a:t>写进党章</a:t>
                      </a:r>
                      <a:endParaRPr lang="zh-CN" altLang="en-US" sz="2200" dirty="0">
                        <a:latin typeface="方正粗黑宋简体" panose="02000000000000000000" pitchFamily="2" charset="-122"/>
                        <a:ea typeface="方正粗黑宋简体" panose="02000000000000000000" pitchFamily="2" charset="-122"/>
                        <a:sym typeface="+mn-ea"/>
                      </a:endParaRPr>
                    </a:p>
                  </a:txBody>
                  <a:tcPr anchor="ctr"/>
                </a:tc>
              </a:tr>
              <a:tr h="396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200" dirty="0" smtClean="0">
                          <a:latin typeface="方正粗黑宋简体" panose="02000000000000000000" pitchFamily="2" charset="-122"/>
                          <a:ea typeface="方正粗黑宋简体" panose="02000000000000000000" pitchFamily="2" charset="-122"/>
                          <a:sym typeface="+mn-ea"/>
                        </a:rPr>
                        <a:t>2012</a:t>
                      </a:r>
                      <a:r>
                        <a:rPr lang="zh-CN" altLang="en-US" sz="2200" dirty="0" smtClean="0">
                          <a:latin typeface="方正粗黑宋简体" panose="02000000000000000000" pitchFamily="2" charset="-122"/>
                          <a:ea typeface="方正粗黑宋简体" panose="02000000000000000000" pitchFamily="2" charset="-122"/>
                          <a:sym typeface="+mn-ea"/>
                        </a:rPr>
                        <a:t>年中共十八大</a:t>
                      </a:r>
                    </a:p>
                  </a:txBody>
                  <a:tcPr anchor="ctr"/>
                </a:tc>
                <a:tc>
                  <a:txBody>
                    <a:bodyPr/>
                    <a:lstStyle/>
                    <a:p>
                      <a:pPr algn="l">
                        <a:buNone/>
                      </a:pPr>
                      <a:r>
                        <a:rPr lang="zh-CN" altLang="zh-CN" sz="2000" kern="1200" dirty="0" smtClean="0">
                          <a:solidFill>
                            <a:schemeClr val="dk1"/>
                          </a:solidFill>
                          <a:effectLst/>
                          <a:latin typeface="方正粗黑宋简体" panose="02000000000000000000" pitchFamily="2" charset="-122"/>
                          <a:ea typeface="方正粗黑宋简体" panose="02000000000000000000" pitchFamily="2" charset="-122"/>
                          <a:cs typeface="+mn-cs"/>
                        </a:rPr>
                        <a:t>确定了全面建成</a:t>
                      </a:r>
                      <a:r>
                        <a:rPr lang="en-US" altLang="zh-CN" sz="2000" kern="1200" dirty="0" smtClean="0">
                          <a:solidFill>
                            <a:schemeClr val="dk1"/>
                          </a:solidFill>
                          <a:effectLst/>
                          <a:latin typeface="方正粗黑宋简体" panose="02000000000000000000" pitchFamily="2" charset="-122"/>
                          <a:ea typeface="方正粗黑宋简体" panose="02000000000000000000" pitchFamily="2" charset="-122"/>
                          <a:cs typeface="+mn-cs"/>
                        </a:rPr>
                        <a:t>_________</a:t>
                      </a:r>
                      <a:r>
                        <a:rPr lang="zh-CN" altLang="zh-CN" sz="2000" kern="1200" dirty="0" smtClean="0">
                          <a:solidFill>
                            <a:schemeClr val="dk1"/>
                          </a:solidFill>
                          <a:effectLst/>
                          <a:latin typeface="方正粗黑宋简体" panose="02000000000000000000" pitchFamily="2" charset="-122"/>
                          <a:ea typeface="方正粗黑宋简体" panose="02000000000000000000" pitchFamily="2" charset="-122"/>
                          <a:cs typeface="+mn-cs"/>
                        </a:rPr>
                        <a:t>和全面深化</a:t>
                      </a:r>
                      <a:r>
                        <a:rPr lang="en-US" altLang="zh-CN" sz="2000" u="none" kern="1200" dirty="0" smtClean="0">
                          <a:solidFill>
                            <a:schemeClr val="dk1"/>
                          </a:solidFill>
                          <a:effectLst/>
                          <a:latin typeface="方正粗黑宋简体" panose="02000000000000000000" pitchFamily="2" charset="-122"/>
                          <a:ea typeface="方正粗黑宋简体" panose="02000000000000000000" pitchFamily="2" charset="-122"/>
                          <a:cs typeface="+mn-cs"/>
                        </a:rPr>
                        <a:t>___________</a:t>
                      </a:r>
                      <a:r>
                        <a:rPr lang="zh-CN" altLang="zh-CN" sz="2000" kern="1200" dirty="0" smtClean="0">
                          <a:solidFill>
                            <a:schemeClr val="dk1"/>
                          </a:solidFill>
                          <a:effectLst/>
                          <a:latin typeface="方正粗黑宋简体" panose="02000000000000000000" pitchFamily="2" charset="-122"/>
                          <a:ea typeface="方正粗黑宋简体" panose="02000000000000000000" pitchFamily="2" charset="-122"/>
                          <a:cs typeface="+mn-cs"/>
                        </a:rPr>
                        <a:t>的目标</a:t>
                      </a:r>
                      <a:r>
                        <a:rPr lang="zh-CN" altLang="en-US" sz="2000" kern="1200" dirty="0" smtClean="0">
                          <a:solidFill>
                            <a:schemeClr val="dk1"/>
                          </a:solidFill>
                          <a:effectLst/>
                          <a:latin typeface="方正粗黑宋简体" panose="02000000000000000000" pitchFamily="2" charset="-122"/>
                          <a:ea typeface="方正粗黑宋简体" panose="02000000000000000000" pitchFamily="2" charset="-122"/>
                          <a:cs typeface="+mn-cs"/>
                        </a:rPr>
                        <a:t>。</a:t>
                      </a:r>
                      <a:r>
                        <a:rPr lang="en-US" altLang="zh-CN" sz="2000" kern="1200" dirty="0" smtClean="0">
                          <a:solidFill>
                            <a:schemeClr val="dk1"/>
                          </a:solidFill>
                          <a:effectLst/>
                          <a:latin typeface="方正粗黑宋简体" panose="02000000000000000000" pitchFamily="2" charset="-122"/>
                          <a:ea typeface="方正粗黑宋简体" panose="02000000000000000000" pitchFamily="2" charset="-122"/>
                          <a:cs typeface="+mn-cs"/>
                        </a:rPr>
                        <a:t>_______________</a:t>
                      </a:r>
                      <a:r>
                        <a:rPr lang="zh-CN" altLang="en-US" sz="2000" dirty="0" smtClean="0">
                          <a:latin typeface="方正粗黑宋简体" panose="02000000000000000000" pitchFamily="2" charset="-122"/>
                          <a:ea typeface="方正粗黑宋简体" panose="02000000000000000000" pitchFamily="2" charset="-122"/>
                          <a:sym typeface="+mn-ea"/>
                        </a:rPr>
                        <a:t>被确立为中国共产党的指导思想</a:t>
                      </a:r>
                      <a:endParaRPr lang="zh-CN" altLang="en-US" sz="2000" dirty="0">
                        <a:latin typeface="方正粗黑宋简体" panose="02000000000000000000" pitchFamily="2" charset="-122"/>
                        <a:ea typeface="方正粗黑宋简体" panose="02000000000000000000" pitchFamily="2" charset="-122"/>
                        <a:sym typeface="+mn-ea"/>
                      </a:endParaRPr>
                    </a:p>
                  </a:txBody>
                  <a:tcPr anchor="ctr"/>
                </a:tc>
              </a:tr>
              <a:tr h="396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200" dirty="0" smtClean="0">
                          <a:latin typeface="方正粗黑宋简体" panose="02000000000000000000" pitchFamily="2" charset="-122"/>
                          <a:ea typeface="方正粗黑宋简体" panose="02000000000000000000" pitchFamily="2" charset="-122"/>
                          <a:sym typeface="+mn-ea"/>
                        </a:rPr>
                        <a:t>2017</a:t>
                      </a:r>
                      <a:r>
                        <a:rPr lang="zh-CN" altLang="en-US" sz="2200" dirty="0" smtClean="0">
                          <a:latin typeface="方正粗黑宋简体" panose="02000000000000000000" pitchFamily="2" charset="-122"/>
                          <a:ea typeface="方正粗黑宋简体" panose="02000000000000000000" pitchFamily="2" charset="-122"/>
                          <a:sym typeface="+mn-ea"/>
                        </a:rPr>
                        <a:t>年中共十九大</a:t>
                      </a:r>
                    </a:p>
                  </a:txBody>
                  <a:tcPr anchor="ctr"/>
                </a:tc>
                <a:tc>
                  <a:txBody>
                    <a:bodyPr/>
                    <a:lstStyle/>
                    <a:p>
                      <a:pPr algn="l">
                        <a:buNone/>
                      </a:pPr>
                      <a:r>
                        <a:rPr lang="zh-CN" altLang="zh-CN" sz="2200" kern="1200" dirty="0" smtClean="0">
                          <a:solidFill>
                            <a:schemeClr val="dk1"/>
                          </a:solidFill>
                          <a:effectLst/>
                          <a:latin typeface="方正粗黑宋简体" panose="02000000000000000000" pitchFamily="2" charset="-122"/>
                          <a:ea typeface="方正粗黑宋简体" panose="02000000000000000000" pitchFamily="2" charset="-122"/>
                          <a:cs typeface="+mn-cs"/>
                        </a:rPr>
                        <a:t>确立</a:t>
                      </a:r>
                      <a:r>
                        <a:rPr lang="en-US" altLang="zh-CN" sz="2200" kern="1200" dirty="0" smtClean="0">
                          <a:solidFill>
                            <a:schemeClr val="dk1"/>
                          </a:solidFill>
                          <a:effectLst/>
                          <a:latin typeface="方正粗黑宋简体" panose="02000000000000000000" pitchFamily="2" charset="-122"/>
                          <a:ea typeface="方正粗黑宋简体" panose="02000000000000000000" pitchFamily="2" charset="-122"/>
                          <a:cs typeface="+mn-cs"/>
                        </a:rPr>
                        <a:t>__________________________________</a:t>
                      </a:r>
                      <a:r>
                        <a:rPr lang="zh-CN" altLang="zh-CN" sz="2200" kern="1200" dirty="0" smtClean="0">
                          <a:solidFill>
                            <a:schemeClr val="dk1"/>
                          </a:solidFill>
                          <a:effectLst/>
                          <a:latin typeface="方正粗黑宋简体" panose="02000000000000000000" pitchFamily="2" charset="-122"/>
                          <a:ea typeface="方正粗黑宋简体" panose="02000000000000000000" pitchFamily="2" charset="-122"/>
                          <a:cs typeface="+mn-cs"/>
                        </a:rPr>
                        <a:t>为中共必须长期坚持的指导思想</a:t>
                      </a:r>
                      <a:endParaRPr lang="zh-CN" altLang="en-US" sz="2200" dirty="0">
                        <a:latin typeface="方正粗黑宋简体" panose="02000000000000000000" pitchFamily="2" charset="-122"/>
                        <a:ea typeface="方正粗黑宋简体" panose="02000000000000000000" pitchFamily="2" charset="-122"/>
                        <a:sym typeface="+mn-ea"/>
                      </a:endParaRPr>
                    </a:p>
                  </a:txBody>
                  <a:tcPr anchor="ctr"/>
                </a:tc>
              </a:tr>
            </a:tbl>
          </a:graphicData>
        </a:graphic>
      </p:graphicFrame>
      <p:sp>
        <p:nvSpPr>
          <p:cNvPr id="2" name="矩形 1"/>
          <p:cNvSpPr/>
          <p:nvPr/>
        </p:nvSpPr>
        <p:spPr>
          <a:xfrm>
            <a:off x="2951042" y="482728"/>
            <a:ext cx="1415772" cy="461665"/>
          </a:xfrm>
          <a:prstGeom prst="rect">
            <a:avLst/>
          </a:prstGeom>
        </p:spPr>
        <p:txBody>
          <a:bodyPr wrap="none">
            <a:spAutoFit/>
          </a:bodyPr>
          <a:lstStyle/>
          <a:p>
            <a:r>
              <a:rPr lang="zh-CN" altLang="en-US" sz="2400" dirty="0">
                <a:solidFill>
                  <a:srgbClr val="C00000"/>
                </a:solidFill>
                <a:latin typeface="方正粗黑宋简体" panose="02000000000000000000" pitchFamily="2" charset="-122"/>
                <a:ea typeface="方正粗黑宋简体" panose="02000000000000000000" pitchFamily="2" charset="-122"/>
                <a:sym typeface="+mn-ea"/>
              </a:rPr>
              <a:t>经济建设</a:t>
            </a:r>
            <a:endParaRPr lang="zh-CN" altLang="en-US" sz="2400" dirty="0">
              <a:solidFill>
                <a:srgbClr val="C00000"/>
              </a:solidFill>
            </a:endParaRPr>
          </a:p>
        </p:txBody>
      </p:sp>
      <p:sp>
        <p:nvSpPr>
          <p:cNvPr id="3" name="矩形 2"/>
          <p:cNvSpPr/>
          <p:nvPr/>
        </p:nvSpPr>
        <p:spPr>
          <a:xfrm>
            <a:off x="6315712" y="528894"/>
            <a:ext cx="1313180" cy="430887"/>
          </a:xfrm>
          <a:prstGeom prst="rect">
            <a:avLst/>
          </a:prstGeom>
        </p:spPr>
        <p:txBody>
          <a:bodyPr wrap="none">
            <a:spAutoFit/>
          </a:bodyPr>
          <a:lstStyle/>
          <a:p>
            <a:r>
              <a:rPr lang="zh-CN" altLang="en-US" sz="2200" dirty="0">
                <a:solidFill>
                  <a:srgbClr val="C00000"/>
                </a:solidFill>
                <a:latin typeface="方正粗黑宋简体" panose="02000000000000000000" pitchFamily="2" charset="-122"/>
                <a:ea typeface="方正粗黑宋简体" panose="02000000000000000000" pitchFamily="2" charset="-122"/>
                <a:sym typeface="+mn-ea"/>
              </a:rPr>
              <a:t>改革开放</a:t>
            </a:r>
            <a:endParaRPr lang="zh-CN" altLang="en-US" dirty="0">
              <a:solidFill>
                <a:srgbClr val="C00000"/>
              </a:solidFill>
            </a:endParaRPr>
          </a:p>
        </p:txBody>
      </p:sp>
      <p:sp>
        <p:nvSpPr>
          <p:cNvPr id="4" name="矩形 3"/>
          <p:cNvSpPr/>
          <p:nvPr/>
        </p:nvSpPr>
        <p:spPr>
          <a:xfrm>
            <a:off x="3752444" y="1374657"/>
            <a:ext cx="3570208" cy="430887"/>
          </a:xfrm>
          <a:prstGeom prst="rect">
            <a:avLst/>
          </a:prstGeom>
        </p:spPr>
        <p:txBody>
          <a:bodyPr wrap="none">
            <a:spAutoFit/>
          </a:bodyPr>
          <a:lstStyle/>
          <a:p>
            <a:r>
              <a:rPr lang="zh-CN" altLang="en-US" sz="2200" dirty="0">
                <a:solidFill>
                  <a:srgbClr val="C00000"/>
                </a:solidFill>
                <a:latin typeface="方正粗黑宋简体" panose="02000000000000000000" pitchFamily="2" charset="-122"/>
                <a:ea typeface="方正粗黑宋简体" panose="02000000000000000000" pitchFamily="2" charset="-122"/>
                <a:sym typeface="+mn-ea"/>
              </a:rPr>
              <a:t>建设有中国特色的社会主义</a:t>
            </a:r>
            <a:endParaRPr lang="zh-CN" altLang="en-US" dirty="0">
              <a:solidFill>
                <a:srgbClr val="C00000"/>
              </a:solidFill>
            </a:endParaRPr>
          </a:p>
        </p:txBody>
      </p:sp>
      <p:sp>
        <p:nvSpPr>
          <p:cNvPr id="5" name="矩形 4"/>
          <p:cNvSpPr/>
          <p:nvPr/>
        </p:nvSpPr>
        <p:spPr>
          <a:xfrm>
            <a:off x="3249184" y="1925800"/>
            <a:ext cx="5894816" cy="769441"/>
          </a:xfrm>
          <a:prstGeom prst="rect">
            <a:avLst/>
          </a:prstGeom>
        </p:spPr>
        <p:txBody>
          <a:bodyPr wrap="square">
            <a:spAutoFit/>
          </a:bodyPr>
          <a:lstStyle/>
          <a:p>
            <a:r>
              <a:rPr lang="zh-CN" altLang="en-US" sz="2200" dirty="0">
                <a:solidFill>
                  <a:srgbClr val="C00000"/>
                </a:solidFill>
                <a:latin typeface="方正粗黑宋简体" panose="02000000000000000000" pitchFamily="2" charset="-122"/>
                <a:ea typeface="方正粗黑宋简体" panose="02000000000000000000" pitchFamily="2" charset="-122"/>
                <a:sym typeface="+mn-ea"/>
              </a:rPr>
              <a:t>社会主义初级阶段的</a:t>
            </a:r>
            <a:r>
              <a:rPr lang="zh-CN" altLang="en-US" sz="2200" dirty="0">
                <a:solidFill>
                  <a:srgbClr val="C00000"/>
                </a:solidFill>
                <a:latin typeface="方正粗黑宋简体" panose="02000000000000000000" pitchFamily="2" charset="-122"/>
                <a:ea typeface="方正粗黑宋简体" panose="02000000000000000000" pitchFamily="2" charset="-122"/>
                <a:sym typeface="+mn-ea"/>
              </a:rPr>
              <a:t>基本路线（</a:t>
            </a:r>
            <a:r>
              <a:rPr lang="zh-CN" altLang="en-US" sz="2200" dirty="0">
                <a:solidFill>
                  <a:srgbClr val="0000FF"/>
                </a:solidFill>
                <a:latin typeface="方正粗黑宋简体" panose="02000000000000000000" pitchFamily="2" charset="-122"/>
                <a:ea typeface="方正粗黑宋简体" panose="02000000000000000000" pitchFamily="2" charset="-122"/>
                <a:sym typeface="+mn-ea"/>
              </a:rPr>
              <a:t>一个中心，两个基本点</a:t>
            </a:r>
            <a:r>
              <a:rPr lang="zh-CN" altLang="en-US" sz="2200" dirty="0">
                <a:solidFill>
                  <a:srgbClr val="C00000"/>
                </a:solidFill>
                <a:latin typeface="方正粗黑宋简体" panose="02000000000000000000" pitchFamily="2" charset="-122"/>
                <a:ea typeface="方正粗黑宋简体" panose="02000000000000000000" pitchFamily="2" charset="-122"/>
                <a:sym typeface="+mn-ea"/>
              </a:rPr>
              <a:t>） </a:t>
            </a:r>
            <a:endParaRPr lang="zh-CN" altLang="en-US" dirty="0">
              <a:solidFill>
                <a:srgbClr val="C00000"/>
              </a:solidFill>
            </a:endParaRPr>
          </a:p>
        </p:txBody>
      </p:sp>
      <p:sp>
        <p:nvSpPr>
          <p:cNvPr id="7" name="矩形 6"/>
          <p:cNvSpPr/>
          <p:nvPr/>
        </p:nvSpPr>
        <p:spPr>
          <a:xfrm>
            <a:off x="6950747" y="4030280"/>
            <a:ext cx="1313180" cy="430887"/>
          </a:xfrm>
          <a:prstGeom prst="rect">
            <a:avLst/>
          </a:prstGeom>
        </p:spPr>
        <p:txBody>
          <a:bodyPr wrap="none">
            <a:spAutoFit/>
          </a:bodyPr>
          <a:lstStyle/>
          <a:p>
            <a:r>
              <a:rPr lang="zh-CN" altLang="en-US" sz="2200" dirty="0">
                <a:solidFill>
                  <a:srgbClr val="C00000"/>
                </a:solidFill>
                <a:latin typeface="方正粗黑宋简体" panose="02000000000000000000" pitchFamily="2" charset="-122"/>
                <a:ea typeface="方正粗黑宋简体" panose="02000000000000000000" pitchFamily="2" charset="-122"/>
                <a:sym typeface="+mn-ea"/>
              </a:rPr>
              <a:t>指导思想</a:t>
            </a:r>
          </a:p>
        </p:txBody>
      </p:sp>
      <p:sp>
        <p:nvSpPr>
          <p:cNvPr id="8" name="矩形 7"/>
          <p:cNvSpPr/>
          <p:nvPr/>
        </p:nvSpPr>
        <p:spPr>
          <a:xfrm>
            <a:off x="4129462" y="3298753"/>
            <a:ext cx="4134465" cy="430887"/>
          </a:xfrm>
          <a:prstGeom prst="rect">
            <a:avLst/>
          </a:prstGeom>
        </p:spPr>
        <p:txBody>
          <a:bodyPr wrap="none">
            <a:spAutoFit/>
          </a:bodyPr>
          <a:lstStyle/>
          <a:p>
            <a:r>
              <a:rPr lang="zh-CN" altLang="en-US" sz="2200" dirty="0">
                <a:solidFill>
                  <a:srgbClr val="C00000"/>
                </a:solidFill>
                <a:latin typeface="方正粗黑宋简体" panose="02000000000000000000" pitchFamily="2" charset="-122"/>
                <a:ea typeface="方正粗黑宋简体" panose="02000000000000000000" pitchFamily="2" charset="-122"/>
                <a:sym typeface="+mn-ea"/>
              </a:rPr>
              <a:t>邓小平建设有中国特色社会主义</a:t>
            </a:r>
            <a:endParaRPr lang="zh-CN" altLang="en-US" dirty="0">
              <a:solidFill>
                <a:srgbClr val="C00000"/>
              </a:solidFill>
            </a:endParaRPr>
          </a:p>
        </p:txBody>
      </p:sp>
      <p:sp>
        <p:nvSpPr>
          <p:cNvPr id="9" name="矩形 8"/>
          <p:cNvSpPr/>
          <p:nvPr/>
        </p:nvSpPr>
        <p:spPr>
          <a:xfrm>
            <a:off x="5497554" y="2527080"/>
            <a:ext cx="748923" cy="430887"/>
          </a:xfrm>
          <a:prstGeom prst="rect">
            <a:avLst/>
          </a:prstGeom>
        </p:spPr>
        <p:txBody>
          <a:bodyPr wrap="none">
            <a:spAutoFit/>
          </a:bodyPr>
          <a:lstStyle/>
          <a:p>
            <a:r>
              <a:rPr lang="zh-CN" altLang="en-US" sz="2200" dirty="0">
                <a:solidFill>
                  <a:srgbClr val="C00000"/>
                </a:solidFill>
                <a:latin typeface="方正粗黑宋简体" panose="02000000000000000000" pitchFamily="2" charset="-122"/>
                <a:ea typeface="方正粗黑宋简体" panose="02000000000000000000" pitchFamily="2" charset="-122"/>
                <a:sym typeface="+mn-ea"/>
              </a:rPr>
              <a:t>思想</a:t>
            </a:r>
            <a:endParaRPr lang="zh-CN" altLang="en-US" dirty="0">
              <a:solidFill>
                <a:srgbClr val="C00000"/>
              </a:solidFill>
            </a:endParaRPr>
          </a:p>
        </p:txBody>
      </p:sp>
      <p:sp>
        <p:nvSpPr>
          <p:cNvPr id="10" name="矩形 9"/>
          <p:cNvSpPr/>
          <p:nvPr/>
        </p:nvSpPr>
        <p:spPr>
          <a:xfrm>
            <a:off x="7628892" y="2527079"/>
            <a:ext cx="748923" cy="430887"/>
          </a:xfrm>
          <a:prstGeom prst="rect">
            <a:avLst/>
          </a:prstGeom>
        </p:spPr>
        <p:txBody>
          <a:bodyPr wrap="none">
            <a:spAutoFit/>
          </a:bodyPr>
          <a:lstStyle/>
          <a:p>
            <a:r>
              <a:rPr lang="zh-CN" altLang="en-US" sz="2200" dirty="0">
                <a:solidFill>
                  <a:srgbClr val="C00000"/>
                </a:solidFill>
                <a:latin typeface="方正粗黑宋简体" panose="02000000000000000000" pitchFamily="2" charset="-122"/>
                <a:ea typeface="方正粗黑宋简体" panose="02000000000000000000" pitchFamily="2" charset="-122"/>
                <a:sym typeface="+mn-ea"/>
              </a:rPr>
              <a:t>发展</a:t>
            </a:r>
            <a:endParaRPr lang="zh-CN" altLang="en-US" dirty="0">
              <a:solidFill>
                <a:srgbClr val="C00000"/>
              </a:solidFill>
            </a:endParaRPr>
          </a:p>
        </p:txBody>
      </p:sp>
      <p:sp>
        <p:nvSpPr>
          <p:cNvPr id="11" name="矩形 10"/>
          <p:cNvSpPr/>
          <p:nvPr/>
        </p:nvSpPr>
        <p:spPr>
          <a:xfrm>
            <a:off x="3066502" y="4904220"/>
            <a:ext cx="1595309" cy="430887"/>
          </a:xfrm>
          <a:prstGeom prst="rect">
            <a:avLst/>
          </a:prstGeom>
        </p:spPr>
        <p:txBody>
          <a:bodyPr wrap="none">
            <a:spAutoFit/>
          </a:bodyPr>
          <a:lstStyle/>
          <a:p>
            <a:r>
              <a:rPr lang="zh-CN" altLang="en-US" sz="2200" dirty="0">
                <a:solidFill>
                  <a:srgbClr val="C00000"/>
                </a:solidFill>
                <a:latin typeface="方正粗黑宋简体" panose="02000000000000000000" pitchFamily="2" charset="-122"/>
                <a:ea typeface="方正粗黑宋简体" panose="02000000000000000000" pitchFamily="2" charset="-122"/>
                <a:sym typeface="+mn-ea"/>
              </a:rPr>
              <a:t>科学发展观</a:t>
            </a:r>
            <a:endParaRPr lang="zh-CN" altLang="en-US" dirty="0">
              <a:solidFill>
                <a:srgbClr val="C00000"/>
              </a:solidFill>
            </a:endParaRPr>
          </a:p>
        </p:txBody>
      </p:sp>
      <p:sp>
        <p:nvSpPr>
          <p:cNvPr id="12" name="矩形 11"/>
          <p:cNvSpPr/>
          <p:nvPr/>
        </p:nvSpPr>
        <p:spPr>
          <a:xfrm>
            <a:off x="3249184" y="4457358"/>
            <a:ext cx="1313180" cy="430887"/>
          </a:xfrm>
          <a:prstGeom prst="rect">
            <a:avLst/>
          </a:prstGeom>
        </p:spPr>
        <p:txBody>
          <a:bodyPr wrap="none">
            <a:spAutoFit/>
          </a:bodyPr>
          <a:lstStyle/>
          <a:p>
            <a:r>
              <a:rPr lang="zh-CN" altLang="en-US" sz="2200" dirty="0">
                <a:solidFill>
                  <a:srgbClr val="C00000"/>
                </a:solidFill>
                <a:latin typeface="方正粗黑宋简体" panose="02000000000000000000" pitchFamily="2" charset="-122"/>
                <a:ea typeface="方正粗黑宋简体" panose="02000000000000000000" pitchFamily="2" charset="-122"/>
                <a:sym typeface="+mn-ea"/>
              </a:rPr>
              <a:t>三个代表</a:t>
            </a:r>
            <a:endParaRPr lang="zh-CN" altLang="en-US" dirty="0">
              <a:solidFill>
                <a:srgbClr val="C00000"/>
              </a:solidFill>
            </a:endParaRPr>
          </a:p>
        </p:txBody>
      </p:sp>
      <p:sp>
        <p:nvSpPr>
          <p:cNvPr id="13" name="矩形 12"/>
          <p:cNvSpPr/>
          <p:nvPr/>
        </p:nvSpPr>
        <p:spPr>
          <a:xfrm>
            <a:off x="4341124" y="5367949"/>
            <a:ext cx="1313180" cy="430887"/>
          </a:xfrm>
          <a:prstGeom prst="rect">
            <a:avLst/>
          </a:prstGeom>
        </p:spPr>
        <p:txBody>
          <a:bodyPr wrap="none">
            <a:spAutoFit/>
          </a:bodyPr>
          <a:lstStyle/>
          <a:p>
            <a:r>
              <a:rPr lang="zh-CN" altLang="en-US" sz="2200" dirty="0">
                <a:solidFill>
                  <a:srgbClr val="C00000"/>
                </a:solidFill>
                <a:latin typeface="方正粗黑宋简体" panose="02000000000000000000" pitchFamily="2" charset="-122"/>
                <a:ea typeface="方正粗黑宋简体" panose="02000000000000000000" pitchFamily="2" charset="-122"/>
                <a:sym typeface="+mn-ea"/>
              </a:rPr>
              <a:t>小康社会</a:t>
            </a:r>
            <a:endParaRPr lang="zh-CN" altLang="en-US" sz="2200" dirty="0">
              <a:solidFill>
                <a:srgbClr val="C00000"/>
              </a:solidFill>
              <a:latin typeface="方正粗黑宋简体" panose="02000000000000000000" pitchFamily="2" charset="-122"/>
              <a:ea typeface="方正粗黑宋简体" panose="02000000000000000000" pitchFamily="2" charset="-122"/>
              <a:sym typeface="+mn-ea"/>
            </a:endParaRPr>
          </a:p>
        </p:txBody>
      </p:sp>
      <p:sp>
        <p:nvSpPr>
          <p:cNvPr id="14" name="矩形 13"/>
          <p:cNvSpPr/>
          <p:nvPr/>
        </p:nvSpPr>
        <p:spPr>
          <a:xfrm>
            <a:off x="6818936" y="5305146"/>
            <a:ext cx="1313180" cy="430887"/>
          </a:xfrm>
          <a:prstGeom prst="rect">
            <a:avLst/>
          </a:prstGeom>
        </p:spPr>
        <p:txBody>
          <a:bodyPr wrap="none">
            <a:spAutoFit/>
          </a:bodyPr>
          <a:lstStyle/>
          <a:p>
            <a:r>
              <a:rPr lang="zh-CN" altLang="en-US" sz="2200" dirty="0">
                <a:solidFill>
                  <a:srgbClr val="C00000"/>
                </a:solidFill>
                <a:latin typeface="方正粗黑宋简体" panose="02000000000000000000" pitchFamily="2" charset="-122"/>
                <a:ea typeface="方正粗黑宋简体" panose="02000000000000000000" pitchFamily="2" charset="-122"/>
                <a:sym typeface="+mn-ea"/>
              </a:rPr>
              <a:t>改革开放</a:t>
            </a:r>
            <a:endParaRPr lang="zh-CN" altLang="en-US" dirty="0">
              <a:solidFill>
                <a:srgbClr val="C00000"/>
              </a:solidFill>
            </a:endParaRPr>
          </a:p>
        </p:txBody>
      </p:sp>
      <p:sp>
        <p:nvSpPr>
          <p:cNvPr id="15" name="矩形 14"/>
          <p:cNvSpPr/>
          <p:nvPr/>
        </p:nvSpPr>
        <p:spPr>
          <a:xfrm>
            <a:off x="2636045" y="5643745"/>
            <a:ext cx="1935953" cy="430887"/>
          </a:xfrm>
          <a:prstGeom prst="rect">
            <a:avLst/>
          </a:prstGeom>
        </p:spPr>
        <p:txBody>
          <a:bodyPr wrap="square">
            <a:spAutoFit/>
          </a:bodyPr>
          <a:lstStyle/>
          <a:p>
            <a:r>
              <a:rPr lang="zh-CN" altLang="en-US" sz="2200" dirty="0">
                <a:solidFill>
                  <a:srgbClr val="C00000"/>
                </a:solidFill>
                <a:latin typeface="方正粗黑宋简体" panose="02000000000000000000" pitchFamily="2" charset="-122"/>
                <a:ea typeface="方正粗黑宋简体" panose="02000000000000000000" pitchFamily="2" charset="-122"/>
                <a:sym typeface="+mn-ea"/>
              </a:rPr>
              <a:t>科学发展观</a:t>
            </a:r>
            <a:endParaRPr lang="zh-CN" altLang="en-US" dirty="0">
              <a:solidFill>
                <a:srgbClr val="C00000"/>
              </a:solidFill>
            </a:endParaRPr>
          </a:p>
        </p:txBody>
      </p:sp>
      <p:sp>
        <p:nvSpPr>
          <p:cNvPr id="16" name="矩形 15"/>
          <p:cNvSpPr/>
          <p:nvPr/>
        </p:nvSpPr>
        <p:spPr>
          <a:xfrm>
            <a:off x="3290005" y="6094328"/>
            <a:ext cx="4810240" cy="430887"/>
          </a:xfrm>
          <a:prstGeom prst="rect">
            <a:avLst/>
          </a:prstGeom>
        </p:spPr>
        <p:txBody>
          <a:bodyPr wrap="square">
            <a:spAutoFit/>
          </a:bodyPr>
          <a:lstStyle/>
          <a:p>
            <a:r>
              <a:rPr lang="zh-CN" altLang="en-US" sz="2200" dirty="0">
                <a:solidFill>
                  <a:srgbClr val="C00000"/>
                </a:solidFill>
                <a:latin typeface="方正粗黑宋简体" panose="02000000000000000000" pitchFamily="2" charset="-122"/>
                <a:ea typeface="方正粗黑宋简体" panose="02000000000000000000" pitchFamily="2" charset="-122"/>
                <a:sym typeface="+mn-ea"/>
              </a:rPr>
              <a:t>习近平新时代中国特色社会主义思想</a:t>
            </a:r>
            <a:endParaRPr lang="zh-CN" altLang="en-US" dirty="0">
              <a:solidFill>
                <a:srgbClr val="C00000"/>
              </a:solidFill>
            </a:endParaRPr>
          </a:p>
        </p:txBody>
      </p:sp>
    </p:spTree>
    <p:extLst>
      <p:ext uri="{BB962C8B-B14F-4D97-AF65-F5344CB8AC3E}">
        <p14:creationId xmlns:p14="http://schemas.microsoft.com/office/powerpoint/2010/main" val="2202665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0" grpId="0"/>
      <p:bldP spid="11" grpId="0"/>
      <p:bldP spid="12"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2528" y="182088"/>
            <a:ext cx="8838816" cy="2062103"/>
          </a:xfrm>
          <a:prstGeom prst="rect">
            <a:avLst/>
          </a:prstGeom>
        </p:spPr>
        <p:txBody>
          <a:bodyPr wrap="square">
            <a:spAutoFit/>
          </a:bodyPr>
          <a:lstStyle/>
          <a:p>
            <a:r>
              <a:rPr lang="zh-CN" altLang="en-US" sz="3200" dirty="0">
                <a:solidFill>
                  <a:srgbClr val="C00000"/>
                </a:solidFill>
                <a:latin typeface="方正粗黑宋简体" panose="02000000000000000000" pitchFamily="2" charset="-122"/>
                <a:ea typeface="方正粗黑宋简体" panose="02000000000000000000" pitchFamily="2" charset="-122"/>
                <a:sym typeface="+mn-ea"/>
              </a:rPr>
              <a:t>中国特色社会主义其实是马克思主义</a:t>
            </a:r>
            <a:r>
              <a:rPr lang="zh-CN" altLang="en-US" sz="3200" dirty="0">
                <a:solidFill>
                  <a:srgbClr val="C00000"/>
                </a:solidFill>
                <a:latin typeface="方正粗黑宋简体" panose="02000000000000000000" pitchFamily="2" charset="-122"/>
                <a:ea typeface="方正粗黑宋简体" panose="02000000000000000000" pitchFamily="2" charset="-122"/>
                <a:sym typeface="+mn-ea"/>
              </a:rPr>
              <a:t>普遍真理与中国具体国情</a:t>
            </a:r>
            <a:r>
              <a:rPr lang="zh-CN" altLang="en-US" sz="3200" dirty="0">
                <a:solidFill>
                  <a:srgbClr val="C00000"/>
                </a:solidFill>
                <a:latin typeface="方正粗黑宋简体" panose="02000000000000000000" pitchFamily="2" charset="-122"/>
                <a:ea typeface="方正粗黑宋简体" panose="02000000000000000000" pitchFamily="2" charset="-122"/>
                <a:sym typeface="+mn-ea"/>
              </a:rPr>
              <a:t>结合。在中共历史发展过程中出现了两条具有中国特色的发展道路，请同学们概括出这两条道路是什么？分别由谁创立的？</a:t>
            </a:r>
            <a:endParaRPr lang="zh-CN" altLang="en-US" sz="3200" dirty="0">
              <a:solidFill>
                <a:srgbClr val="C00000"/>
              </a:solidFill>
              <a:latin typeface="方正粗黑宋简体" panose="02000000000000000000" pitchFamily="2" charset="-122"/>
              <a:ea typeface="方正粗黑宋简体" panose="02000000000000000000" pitchFamily="2" charset="-122"/>
            </a:endParaRPr>
          </a:p>
        </p:txBody>
      </p:sp>
      <p:pic>
        <p:nvPicPr>
          <p:cNvPr id="8" name="Picture 11" descr="QQ截图201503261404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5" y="5172712"/>
            <a:ext cx="1506269" cy="150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毛泽东」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5" y="2346696"/>
            <a:ext cx="1506269" cy="20106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1"/>
          <p:cNvSpPr>
            <a:spLocks noChangeArrowheads="1"/>
          </p:cNvSpPr>
          <p:nvPr/>
        </p:nvSpPr>
        <p:spPr bwMode="auto">
          <a:xfrm>
            <a:off x="1739178" y="3020640"/>
            <a:ext cx="713849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itchFamily="34" charset="0"/>
                <a:ea typeface="宋体" pitchFamily="2" charset="-122"/>
              </a:defRPr>
            </a:lvl1pPr>
            <a:lvl2pPr marL="742950" indent="-285750" algn="l" eaLnBrk="0" hangingPunct="0">
              <a:spcBef>
                <a:spcPct val="20000"/>
              </a:spcBef>
              <a:buChar char="–"/>
              <a:defRPr sz="2800">
                <a:solidFill>
                  <a:schemeClr val="tx1"/>
                </a:solidFill>
                <a:latin typeface="Arial" pitchFamily="34" charset="0"/>
                <a:ea typeface="宋体" pitchFamily="2" charset="-122"/>
              </a:defRPr>
            </a:lvl2pPr>
            <a:lvl3pPr marL="1143000" indent="-228600" algn="l" eaLnBrk="0" hangingPunct="0">
              <a:spcBef>
                <a:spcPct val="20000"/>
              </a:spcBef>
              <a:buChar char="•"/>
              <a:defRPr sz="2400">
                <a:solidFill>
                  <a:schemeClr val="tx1"/>
                </a:solidFill>
                <a:latin typeface="Arial" pitchFamily="34" charset="0"/>
                <a:ea typeface="宋体" pitchFamily="2" charset="-122"/>
              </a:defRPr>
            </a:lvl3pPr>
            <a:lvl4pPr marL="1600200" indent="-228600" algn="l" eaLnBrk="0" hangingPunct="0">
              <a:spcBef>
                <a:spcPct val="20000"/>
              </a:spcBef>
              <a:buChar char="–"/>
              <a:defRPr sz="2000">
                <a:solidFill>
                  <a:schemeClr val="tx1"/>
                </a:solidFill>
                <a:latin typeface="Arial" pitchFamily="34" charset="0"/>
                <a:ea typeface="宋体" pitchFamily="2" charset="-122"/>
              </a:defRPr>
            </a:lvl4pPr>
            <a:lvl5pPr marL="2057400" indent="-228600" algn="l"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3000" b="1" dirty="0" smtClean="0">
                <a:solidFill>
                  <a:srgbClr val="000000"/>
                </a:solidFill>
                <a:latin typeface="方正粗圆宋简体" pitchFamily="2" charset="-122"/>
                <a:ea typeface="方正粗圆宋简体" pitchFamily="2" charset="-122"/>
              </a:rPr>
              <a:t>农村包围城市，武装夺取政权的革命道路</a:t>
            </a:r>
            <a:endParaRPr lang="zh-CN" altLang="en-US" sz="3000" dirty="0">
              <a:solidFill>
                <a:prstClr val="black"/>
              </a:solidFill>
              <a:latin typeface="方正粗圆宋简体" pitchFamily="2" charset="-122"/>
              <a:ea typeface="方正粗圆宋简体" pitchFamily="2" charset="-122"/>
            </a:endParaRPr>
          </a:p>
        </p:txBody>
      </p:sp>
      <p:sp>
        <p:nvSpPr>
          <p:cNvPr id="11" name="矩形 1"/>
          <p:cNvSpPr>
            <a:spLocks noChangeArrowheads="1"/>
          </p:cNvSpPr>
          <p:nvPr/>
        </p:nvSpPr>
        <p:spPr bwMode="auto">
          <a:xfrm>
            <a:off x="2704986" y="5533480"/>
            <a:ext cx="52068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itchFamily="34" charset="0"/>
                <a:ea typeface="宋体" pitchFamily="2" charset="-122"/>
              </a:defRPr>
            </a:lvl1pPr>
            <a:lvl2pPr marL="742950" indent="-285750" algn="l" eaLnBrk="0" hangingPunct="0">
              <a:spcBef>
                <a:spcPct val="20000"/>
              </a:spcBef>
              <a:buChar char="–"/>
              <a:defRPr sz="2800">
                <a:solidFill>
                  <a:schemeClr val="tx1"/>
                </a:solidFill>
                <a:latin typeface="Arial" pitchFamily="34" charset="0"/>
                <a:ea typeface="宋体" pitchFamily="2" charset="-122"/>
              </a:defRPr>
            </a:lvl2pPr>
            <a:lvl3pPr marL="1143000" indent="-228600" algn="l" eaLnBrk="0" hangingPunct="0">
              <a:spcBef>
                <a:spcPct val="20000"/>
              </a:spcBef>
              <a:buChar char="•"/>
              <a:defRPr sz="2400">
                <a:solidFill>
                  <a:schemeClr val="tx1"/>
                </a:solidFill>
                <a:latin typeface="Arial" pitchFamily="34" charset="0"/>
                <a:ea typeface="宋体" pitchFamily="2" charset="-122"/>
              </a:defRPr>
            </a:lvl3pPr>
            <a:lvl4pPr marL="1600200" indent="-228600" algn="l" eaLnBrk="0" hangingPunct="0">
              <a:spcBef>
                <a:spcPct val="20000"/>
              </a:spcBef>
              <a:buChar char="–"/>
              <a:defRPr sz="2000">
                <a:solidFill>
                  <a:schemeClr val="tx1"/>
                </a:solidFill>
                <a:latin typeface="Arial" pitchFamily="34" charset="0"/>
                <a:ea typeface="宋体" pitchFamily="2" charset="-122"/>
              </a:defRPr>
            </a:lvl4pPr>
            <a:lvl5pPr marL="2057400" indent="-228600" algn="l"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3000" b="1" dirty="0" smtClean="0">
                <a:solidFill>
                  <a:srgbClr val="000000"/>
                </a:solidFill>
                <a:latin typeface="方正粗圆宋简体" pitchFamily="2" charset="-122"/>
                <a:ea typeface="方正粗圆宋简体" pitchFamily="2" charset="-122"/>
              </a:rPr>
              <a:t>中国特色社会主义的建设道路</a:t>
            </a:r>
            <a:endParaRPr lang="zh-CN" altLang="en-US" sz="3000" dirty="0">
              <a:solidFill>
                <a:prstClr val="black"/>
              </a:solidFill>
              <a:latin typeface="方正粗圆宋简体" pitchFamily="2" charset="-122"/>
              <a:ea typeface="方正粗圆宋简体" pitchFamily="2" charset="-122"/>
            </a:endParaRPr>
          </a:p>
        </p:txBody>
      </p:sp>
    </p:spTree>
    <p:extLst>
      <p:ext uri="{BB962C8B-B14F-4D97-AF65-F5344CB8AC3E}">
        <p14:creationId xmlns:p14="http://schemas.microsoft.com/office/powerpoint/2010/main" val="108155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1556792"/>
            <a:ext cx="8928992" cy="5262979"/>
          </a:xfrm>
          <a:prstGeom prst="rect">
            <a:avLst/>
          </a:prstGeom>
        </p:spPr>
        <p:txBody>
          <a:bodyPr wrap="square">
            <a:spAutoFit/>
          </a:bodyPr>
          <a:lstStyle/>
          <a:p>
            <a:r>
              <a:rPr lang="zh-CN" altLang="en-US"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六</a:t>
            </a:r>
            <a:r>
              <a:rPr lang="zh-CN"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a:t>
            </a:r>
            <a:r>
              <a:rPr lang="zh-CN"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为实现中国梦而努力奋斗</a:t>
            </a:r>
            <a:endParaRPr lang="zh-CN" altLang="zh-CN" sz="2400" kern="100" dirty="0">
              <a:solidFill>
                <a:prstClr val="black"/>
              </a:solidFill>
              <a:latin typeface="方正风雅楷宋简体 ExtraBold" panose="02000900000000000000" pitchFamily="2" charset="-122"/>
              <a:ea typeface="方正风雅楷宋简体 ExtraBold" panose="02000900000000000000" pitchFamily="2" charset="-122"/>
              <a:cs typeface="Times New Roman"/>
            </a:endParaRPr>
          </a:p>
          <a:p>
            <a:r>
              <a:rPr lang="zh-CN"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a:t>
            </a:r>
            <a:r>
              <a:rPr lang="en-US"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1</a:t>
            </a:r>
            <a:r>
              <a:rPr lang="zh-CN"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）中国梦宏伟蓝图：</a:t>
            </a:r>
            <a:endParaRPr lang="zh-CN" altLang="zh-CN" sz="2400" kern="100" dirty="0">
              <a:solidFill>
                <a:prstClr val="black"/>
              </a:solidFill>
              <a:latin typeface="方正风雅楷宋简体 ExtraBold" panose="02000900000000000000" pitchFamily="2" charset="-122"/>
              <a:ea typeface="方正风雅楷宋简体 ExtraBold" panose="02000900000000000000" pitchFamily="2" charset="-122"/>
              <a:cs typeface="Times New Roman"/>
            </a:endParaRPr>
          </a:p>
          <a:p>
            <a:r>
              <a:rPr lang="en-US"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1</a:t>
            </a:r>
            <a:r>
              <a:rPr lang="zh-CN"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）提出：</a:t>
            </a:r>
            <a:r>
              <a:rPr lang="en-US"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2012</a:t>
            </a:r>
            <a:r>
              <a:rPr lang="zh-CN"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年</a:t>
            </a:r>
            <a:r>
              <a:rPr lang="en-US"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________</a:t>
            </a:r>
            <a:r>
              <a:rPr lang="zh-CN"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在</a:t>
            </a:r>
            <a:r>
              <a:rPr lang="zh-CN"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参观《复兴之路》时首次提出中国梦；</a:t>
            </a:r>
            <a:r>
              <a:rPr lang="en-US"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2013</a:t>
            </a:r>
            <a:r>
              <a:rPr lang="zh-CN"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年十二届全国人大一次会议上深刻阐述了中国梦的宏伟蓝图。</a:t>
            </a:r>
            <a:endParaRPr lang="zh-CN" altLang="zh-CN" sz="2400" kern="100" dirty="0">
              <a:solidFill>
                <a:prstClr val="black"/>
              </a:solidFill>
              <a:latin typeface="方正风雅楷宋简体 ExtraBold" panose="02000900000000000000" pitchFamily="2" charset="-122"/>
              <a:ea typeface="方正风雅楷宋简体 ExtraBold" panose="02000900000000000000" pitchFamily="2" charset="-122"/>
              <a:cs typeface="Times New Roman"/>
            </a:endParaRPr>
          </a:p>
          <a:p>
            <a:r>
              <a:rPr lang="en-US"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2</a:t>
            </a:r>
            <a:r>
              <a:rPr lang="zh-CN"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）基本内涵：国家</a:t>
            </a:r>
            <a:r>
              <a:rPr lang="en-US"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_______</a:t>
            </a:r>
            <a:r>
              <a:rPr lang="zh-CN"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a:t>
            </a:r>
            <a:r>
              <a:rPr lang="zh-CN"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民族</a:t>
            </a:r>
            <a:r>
              <a:rPr lang="en-US"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_________</a:t>
            </a:r>
            <a:r>
              <a:rPr lang="zh-CN"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a:t>
            </a:r>
            <a:r>
              <a:rPr lang="zh-CN"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人民</a:t>
            </a:r>
            <a:r>
              <a:rPr lang="en-US"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___________</a:t>
            </a:r>
            <a:endParaRPr lang="zh-CN" altLang="zh-CN" sz="2400" kern="100" dirty="0">
              <a:solidFill>
                <a:prstClr val="black"/>
              </a:solidFill>
              <a:latin typeface="方正风雅楷宋简体 ExtraBold" panose="02000900000000000000" pitchFamily="2" charset="-122"/>
              <a:ea typeface="方正风雅楷宋简体 ExtraBold" panose="02000900000000000000" pitchFamily="2" charset="-122"/>
              <a:cs typeface="Times New Roman"/>
            </a:endParaRPr>
          </a:p>
          <a:p>
            <a:r>
              <a:rPr lang="en-US"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3</a:t>
            </a:r>
            <a:r>
              <a:rPr lang="zh-CN"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）奋斗目标：</a:t>
            </a:r>
            <a:r>
              <a:rPr lang="en-US"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_________________</a:t>
            </a:r>
            <a:r>
              <a:rPr lang="zh-CN"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（第一个一百年目标：实现全面建成小康社会、第二个一百年目标：实现</a:t>
            </a:r>
            <a:r>
              <a:rPr lang="en-US"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__________________</a:t>
            </a:r>
            <a:r>
              <a:rPr lang="zh-CN"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a:t>
            </a:r>
            <a:endParaRPr lang="zh-CN" altLang="zh-CN" sz="2400" kern="100" dirty="0">
              <a:solidFill>
                <a:prstClr val="black"/>
              </a:solidFill>
              <a:latin typeface="方正风雅楷宋简体 ExtraBold" panose="02000900000000000000" pitchFamily="2" charset="-122"/>
              <a:ea typeface="方正风雅楷宋简体 ExtraBold" panose="02000900000000000000" pitchFamily="2" charset="-122"/>
              <a:cs typeface="Times New Roman"/>
            </a:endParaRPr>
          </a:p>
          <a:p>
            <a:r>
              <a:rPr lang="en-US"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4</a:t>
            </a:r>
            <a:r>
              <a:rPr lang="zh-CN"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）实现途径：中国道路（</a:t>
            </a:r>
            <a:r>
              <a:rPr lang="en-US"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________________________________</a:t>
            </a:r>
            <a:r>
              <a:rPr lang="zh-CN"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a:t>
            </a:r>
            <a:endParaRPr lang="zh-CN" altLang="zh-CN" sz="2400" kern="100" dirty="0">
              <a:solidFill>
                <a:prstClr val="black"/>
              </a:solidFill>
              <a:latin typeface="方正风雅楷宋简体 ExtraBold" panose="02000900000000000000" pitchFamily="2" charset="-122"/>
              <a:ea typeface="方正风雅楷宋简体 ExtraBold" panose="02000900000000000000" pitchFamily="2" charset="-122"/>
              <a:cs typeface="Times New Roman"/>
            </a:endParaRPr>
          </a:p>
          <a:p>
            <a:pPr marL="333375" indent="-333375"/>
            <a:r>
              <a:rPr lang="zh-CN"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a:t>
            </a:r>
            <a:r>
              <a:rPr lang="en-US"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2</a:t>
            </a:r>
            <a:r>
              <a:rPr lang="zh-CN"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）中国梦的理论指导和行动指南：四个全面的战略布局（即</a:t>
            </a:r>
            <a:r>
              <a:rPr lang="en-US"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____________________________________________________</a:t>
            </a:r>
            <a:r>
              <a:rPr lang="zh-CN"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）思想指引：新发展理念：创新、</a:t>
            </a:r>
            <a:r>
              <a:rPr lang="en-US"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_______________________</a:t>
            </a:r>
            <a:endParaRPr lang="zh-CN" altLang="zh-CN" sz="2400" kern="100" dirty="0">
              <a:solidFill>
                <a:prstClr val="black"/>
              </a:solidFill>
              <a:latin typeface="方正风雅楷宋简体 ExtraBold" panose="02000900000000000000" pitchFamily="2" charset="-122"/>
              <a:ea typeface="方正风雅楷宋简体 ExtraBold" panose="02000900000000000000" pitchFamily="2" charset="-122"/>
              <a:cs typeface="Times New Roman"/>
            </a:endParaRPr>
          </a:p>
          <a:p>
            <a:r>
              <a:rPr lang="zh-CN"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a:t>
            </a:r>
            <a:r>
              <a:rPr lang="en-US"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3</a:t>
            </a:r>
            <a:r>
              <a:rPr lang="zh-CN"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）强力保障：</a:t>
            </a:r>
            <a:r>
              <a:rPr lang="zh-CN" altLang="zh-CN" sz="2400" kern="100" spc="75" dirty="0">
                <a:solidFill>
                  <a:prstClr val="black"/>
                </a:solidFill>
                <a:latin typeface="方正风雅楷宋简体 ExtraBold" panose="02000900000000000000" pitchFamily="2" charset="-122"/>
                <a:ea typeface="方正风雅楷宋简体 ExtraBold" panose="02000900000000000000" pitchFamily="2" charset="-122"/>
                <a:cs typeface="Times New Roman"/>
              </a:rPr>
              <a:t>经济建设取得重大成就；</a:t>
            </a:r>
            <a:r>
              <a:rPr lang="zh-CN" altLang="zh-CN" sz="2400" kern="100" dirty="0">
                <a:solidFill>
                  <a:prstClr val="black"/>
                </a:solidFill>
                <a:latin typeface="方正风雅楷宋简体 ExtraBold" panose="02000900000000000000" pitchFamily="2" charset="-122"/>
                <a:ea typeface="方正风雅楷宋简体 ExtraBold" panose="02000900000000000000" pitchFamily="2" charset="-122"/>
                <a:cs typeface="Times New Roman"/>
              </a:rPr>
              <a:t>改革开放以来，我国的</a:t>
            </a:r>
            <a:r>
              <a:rPr lang="en-US" altLang="zh-CN" sz="2400" kern="100" dirty="0">
                <a:solidFill>
                  <a:prstClr val="black"/>
                </a:solidFill>
                <a:latin typeface="方正风雅楷宋简体 ExtraBold" panose="02000900000000000000" pitchFamily="2" charset="-122"/>
                <a:ea typeface="方正风雅楷宋简体 ExtraBold" panose="02000900000000000000" pitchFamily="2" charset="-122"/>
                <a:cs typeface="Times New Roman"/>
              </a:rPr>
              <a:t>______________</a:t>
            </a:r>
            <a:r>
              <a:rPr lang="zh-CN" altLang="zh-CN" sz="2400" kern="100" dirty="0">
                <a:solidFill>
                  <a:prstClr val="black"/>
                </a:solidFill>
                <a:latin typeface="方正风雅楷宋简体 ExtraBold" panose="02000900000000000000" pitchFamily="2" charset="-122"/>
                <a:ea typeface="方正风雅楷宋简体 ExtraBold" panose="02000900000000000000" pitchFamily="2" charset="-122"/>
                <a:cs typeface="Times New Roman"/>
              </a:rPr>
              <a:t>逐步提升，中华民族伟大复兴的中国梦一定能够实现。</a:t>
            </a:r>
          </a:p>
        </p:txBody>
      </p:sp>
      <p:sp>
        <p:nvSpPr>
          <p:cNvPr id="3" name="矩形 2"/>
          <p:cNvSpPr/>
          <p:nvPr/>
        </p:nvSpPr>
        <p:spPr>
          <a:xfrm>
            <a:off x="2699792" y="2258880"/>
            <a:ext cx="1031051" cy="430887"/>
          </a:xfrm>
          <a:prstGeom prst="rect">
            <a:avLst/>
          </a:prstGeom>
        </p:spPr>
        <p:txBody>
          <a:bodyPr wrap="none">
            <a:spAutoFit/>
          </a:bodyPr>
          <a:lstStyle/>
          <a:p>
            <a:r>
              <a:rPr lang="zh-CN" altLang="en-US" sz="2200" dirty="0">
                <a:solidFill>
                  <a:srgbClr val="C00000"/>
                </a:solidFill>
                <a:latin typeface="方正粗黑宋简体" panose="02000000000000000000" pitchFamily="2" charset="-122"/>
                <a:ea typeface="方正粗黑宋简体" panose="02000000000000000000" pitchFamily="2" charset="-122"/>
                <a:sym typeface="+mn-ea"/>
              </a:rPr>
              <a:t>邓小平</a:t>
            </a:r>
            <a:endParaRPr lang="zh-CN" altLang="en-US" dirty="0">
              <a:solidFill>
                <a:srgbClr val="C00000"/>
              </a:solidFill>
            </a:endParaRPr>
          </a:p>
        </p:txBody>
      </p:sp>
      <p:sp>
        <p:nvSpPr>
          <p:cNvPr id="4" name="矩形 3"/>
          <p:cNvSpPr/>
          <p:nvPr/>
        </p:nvSpPr>
        <p:spPr>
          <a:xfrm>
            <a:off x="2820869" y="3049807"/>
            <a:ext cx="748923" cy="430887"/>
          </a:xfrm>
          <a:prstGeom prst="rect">
            <a:avLst/>
          </a:prstGeom>
        </p:spPr>
        <p:txBody>
          <a:bodyPr wrap="none">
            <a:spAutoFit/>
          </a:bodyPr>
          <a:lstStyle/>
          <a:p>
            <a:r>
              <a:rPr lang="zh-CN" altLang="en-US" sz="2200" dirty="0">
                <a:solidFill>
                  <a:srgbClr val="C00000"/>
                </a:solidFill>
                <a:latin typeface="方正粗黑宋简体" panose="02000000000000000000" pitchFamily="2" charset="-122"/>
                <a:ea typeface="方正粗黑宋简体" panose="02000000000000000000" pitchFamily="2" charset="-122"/>
                <a:sym typeface="+mn-ea"/>
              </a:rPr>
              <a:t>富强</a:t>
            </a:r>
            <a:endParaRPr lang="zh-CN" altLang="en-US" dirty="0">
              <a:solidFill>
                <a:srgbClr val="C00000"/>
              </a:solidFill>
            </a:endParaRPr>
          </a:p>
        </p:txBody>
      </p:sp>
      <p:sp>
        <p:nvSpPr>
          <p:cNvPr id="5" name="矩形 4"/>
          <p:cNvSpPr/>
          <p:nvPr/>
        </p:nvSpPr>
        <p:spPr>
          <a:xfrm>
            <a:off x="4860032" y="3050968"/>
            <a:ext cx="748923" cy="430887"/>
          </a:xfrm>
          <a:prstGeom prst="rect">
            <a:avLst/>
          </a:prstGeom>
        </p:spPr>
        <p:txBody>
          <a:bodyPr wrap="none">
            <a:spAutoFit/>
          </a:bodyPr>
          <a:lstStyle/>
          <a:p>
            <a:r>
              <a:rPr lang="zh-CN" altLang="en-US" sz="2200" dirty="0">
                <a:solidFill>
                  <a:srgbClr val="C00000"/>
                </a:solidFill>
                <a:latin typeface="方正粗黑宋简体" panose="02000000000000000000" pitchFamily="2" charset="-122"/>
                <a:ea typeface="方正粗黑宋简体" panose="02000000000000000000" pitchFamily="2" charset="-122"/>
                <a:sym typeface="+mn-ea"/>
              </a:rPr>
              <a:t>振兴</a:t>
            </a:r>
            <a:endParaRPr lang="zh-CN" altLang="en-US" dirty="0">
              <a:solidFill>
                <a:srgbClr val="C00000"/>
              </a:solidFill>
            </a:endParaRPr>
          </a:p>
        </p:txBody>
      </p:sp>
      <p:sp>
        <p:nvSpPr>
          <p:cNvPr id="6" name="矩形 5"/>
          <p:cNvSpPr/>
          <p:nvPr/>
        </p:nvSpPr>
        <p:spPr>
          <a:xfrm>
            <a:off x="7236296" y="3049806"/>
            <a:ext cx="748923" cy="430887"/>
          </a:xfrm>
          <a:prstGeom prst="rect">
            <a:avLst/>
          </a:prstGeom>
        </p:spPr>
        <p:txBody>
          <a:bodyPr wrap="none">
            <a:spAutoFit/>
          </a:bodyPr>
          <a:lstStyle/>
          <a:p>
            <a:r>
              <a:rPr lang="zh-CN" altLang="en-US" sz="2200" dirty="0">
                <a:solidFill>
                  <a:srgbClr val="C00000"/>
                </a:solidFill>
                <a:latin typeface="方正粗黑宋简体" panose="02000000000000000000" pitchFamily="2" charset="-122"/>
                <a:ea typeface="方正粗黑宋简体" panose="02000000000000000000" pitchFamily="2" charset="-122"/>
                <a:sym typeface="+mn-ea"/>
              </a:rPr>
              <a:t>辛福</a:t>
            </a:r>
            <a:endParaRPr lang="zh-CN" altLang="en-US" dirty="0">
              <a:solidFill>
                <a:srgbClr val="C00000"/>
              </a:solidFill>
            </a:endParaRPr>
          </a:p>
        </p:txBody>
      </p:sp>
      <p:sp>
        <p:nvSpPr>
          <p:cNvPr id="7" name="矩形 6"/>
          <p:cNvSpPr/>
          <p:nvPr/>
        </p:nvSpPr>
        <p:spPr>
          <a:xfrm>
            <a:off x="2195736" y="3411008"/>
            <a:ext cx="1595309" cy="430887"/>
          </a:xfrm>
          <a:prstGeom prst="rect">
            <a:avLst/>
          </a:prstGeom>
        </p:spPr>
        <p:txBody>
          <a:bodyPr wrap="none">
            <a:spAutoFit/>
          </a:bodyPr>
          <a:lstStyle/>
          <a:p>
            <a:r>
              <a:rPr lang="zh-CN" altLang="en-US" sz="2200" dirty="0">
                <a:solidFill>
                  <a:srgbClr val="C00000"/>
                </a:solidFill>
                <a:latin typeface="方正粗黑宋简体" panose="02000000000000000000" pitchFamily="2" charset="-122"/>
                <a:ea typeface="方正粗黑宋简体" panose="02000000000000000000" pitchFamily="2" charset="-122"/>
                <a:sym typeface="+mn-ea"/>
              </a:rPr>
              <a:t>两个一百年</a:t>
            </a:r>
            <a:endParaRPr lang="zh-CN" altLang="en-US" dirty="0">
              <a:solidFill>
                <a:srgbClr val="C00000"/>
              </a:solidFill>
            </a:endParaRPr>
          </a:p>
        </p:txBody>
      </p:sp>
      <p:sp>
        <p:nvSpPr>
          <p:cNvPr id="8" name="矩形 7"/>
          <p:cNvSpPr/>
          <p:nvPr/>
        </p:nvSpPr>
        <p:spPr>
          <a:xfrm>
            <a:off x="6234762" y="3771048"/>
            <a:ext cx="2441694" cy="430887"/>
          </a:xfrm>
          <a:prstGeom prst="rect">
            <a:avLst/>
          </a:prstGeom>
        </p:spPr>
        <p:txBody>
          <a:bodyPr wrap="none">
            <a:spAutoFit/>
          </a:bodyPr>
          <a:lstStyle/>
          <a:p>
            <a:r>
              <a:rPr lang="zh-CN" altLang="en-US" sz="2200" dirty="0">
                <a:solidFill>
                  <a:srgbClr val="C00000"/>
                </a:solidFill>
                <a:latin typeface="方正粗黑宋简体" panose="02000000000000000000" pitchFamily="2" charset="-122"/>
                <a:ea typeface="方正粗黑宋简体" panose="02000000000000000000" pitchFamily="2" charset="-122"/>
                <a:sym typeface="+mn-ea"/>
              </a:rPr>
              <a:t>中华民族伟大复兴</a:t>
            </a:r>
            <a:endParaRPr lang="zh-CN" altLang="en-US" dirty="0">
              <a:solidFill>
                <a:srgbClr val="C00000"/>
              </a:solidFill>
            </a:endParaRPr>
          </a:p>
        </p:txBody>
      </p:sp>
      <p:sp>
        <p:nvSpPr>
          <p:cNvPr id="9" name="矩形 8"/>
          <p:cNvSpPr/>
          <p:nvPr/>
        </p:nvSpPr>
        <p:spPr>
          <a:xfrm>
            <a:off x="3639184" y="4157503"/>
            <a:ext cx="5037271" cy="430887"/>
          </a:xfrm>
          <a:prstGeom prst="rect">
            <a:avLst/>
          </a:prstGeom>
        </p:spPr>
        <p:txBody>
          <a:bodyPr wrap="square">
            <a:spAutoFit/>
          </a:bodyPr>
          <a:lstStyle/>
          <a:p>
            <a:pPr algn="ctr"/>
            <a:r>
              <a:rPr lang="zh-CN" altLang="en-US" sz="2200" dirty="0">
                <a:solidFill>
                  <a:srgbClr val="C00000"/>
                </a:solidFill>
                <a:latin typeface="方正粗黑宋简体" panose="02000000000000000000" pitchFamily="2" charset="-122"/>
                <a:ea typeface="方正粗黑宋简体" panose="02000000000000000000" pitchFamily="2" charset="-122"/>
                <a:sym typeface="+mn-ea"/>
              </a:rPr>
              <a:t>中国特色社会主义道路</a:t>
            </a:r>
            <a:endParaRPr lang="zh-CN" altLang="en-US" dirty="0">
              <a:solidFill>
                <a:srgbClr val="C00000"/>
              </a:solidFill>
            </a:endParaRPr>
          </a:p>
        </p:txBody>
      </p:sp>
      <p:sp>
        <p:nvSpPr>
          <p:cNvPr id="10" name="矩形 9"/>
          <p:cNvSpPr/>
          <p:nvPr/>
        </p:nvSpPr>
        <p:spPr>
          <a:xfrm>
            <a:off x="275049" y="4850007"/>
            <a:ext cx="8401407" cy="430887"/>
          </a:xfrm>
          <a:prstGeom prst="rect">
            <a:avLst/>
          </a:prstGeom>
        </p:spPr>
        <p:txBody>
          <a:bodyPr wrap="square">
            <a:spAutoFit/>
          </a:bodyPr>
          <a:lstStyle/>
          <a:p>
            <a:r>
              <a:rPr lang="zh-CN" altLang="en-US" sz="2200" dirty="0">
                <a:solidFill>
                  <a:srgbClr val="C00000"/>
                </a:solidFill>
                <a:latin typeface="方正粗黑宋简体" panose="02000000000000000000" pitchFamily="2" charset="-122"/>
                <a:ea typeface="方正粗黑宋简体" panose="02000000000000000000" pitchFamily="2" charset="-122"/>
                <a:sym typeface="+mn-ea"/>
              </a:rPr>
              <a:t>全面建成小康社会、全面深化改革、全面依法治国、全面从严治党</a:t>
            </a:r>
            <a:endParaRPr lang="zh-CN" altLang="en-US" dirty="0">
              <a:solidFill>
                <a:srgbClr val="C00000"/>
              </a:solidFill>
            </a:endParaRPr>
          </a:p>
        </p:txBody>
      </p:sp>
      <p:sp>
        <p:nvSpPr>
          <p:cNvPr id="11" name="矩形 10"/>
          <p:cNvSpPr/>
          <p:nvPr/>
        </p:nvSpPr>
        <p:spPr>
          <a:xfrm>
            <a:off x="4639453" y="5252282"/>
            <a:ext cx="4037003" cy="430887"/>
          </a:xfrm>
          <a:prstGeom prst="rect">
            <a:avLst/>
          </a:prstGeom>
        </p:spPr>
        <p:txBody>
          <a:bodyPr wrap="square">
            <a:spAutoFit/>
          </a:bodyPr>
          <a:lstStyle/>
          <a:p>
            <a:r>
              <a:rPr lang="zh-CN" altLang="en-US" sz="2200" dirty="0">
                <a:solidFill>
                  <a:srgbClr val="C00000"/>
                </a:solidFill>
                <a:latin typeface="方正粗黑宋简体" panose="02000000000000000000" pitchFamily="2" charset="-122"/>
                <a:ea typeface="方正粗黑宋简体" panose="02000000000000000000" pitchFamily="2" charset="-122"/>
                <a:sym typeface="+mn-ea"/>
              </a:rPr>
              <a:t>协调、绿色、开放、共享</a:t>
            </a:r>
            <a:endParaRPr lang="zh-CN" altLang="en-US" dirty="0">
              <a:solidFill>
                <a:srgbClr val="C00000"/>
              </a:solidFill>
            </a:endParaRPr>
          </a:p>
        </p:txBody>
      </p:sp>
      <p:sp>
        <p:nvSpPr>
          <p:cNvPr id="12" name="矩形 11"/>
          <p:cNvSpPr/>
          <p:nvPr/>
        </p:nvSpPr>
        <p:spPr>
          <a:xfrm>
            <a:off x="827584" y="5931288"/>
            <a:ext cx="1313180" cy="430887"/>
          </a:xfrm>
          <a:prstGeom prst="rect">
            <a:avLst/>
          </a:prstGeom>
        </p:spPr>
        <p:txBody>
          <a:bodyPr wrap="none">
            <a:spAutoFit/>
          </a:bodyPr>
          <a:lstStyle/>
          <a:p>
            <a:r>
              <a:rPr lang="zh-CN" altLang="en-US" sz="2200" dirty="0">
                <a:solidFill>
                  <a:srgbClr val="C00000"/>
                </a:solidFill>
                <a:latin typeface="方正粗黑宋简体" panose="02000000000000000000" pitchFamily="2" charset="-122"/>
                <a:ea typeface="方正粗黑宋简体" panose="02000000000000000000" pitchFamily="2" charset="-122"/>
                <a:sym typeface="+mn-ea"/>
              </a:rPr>
              <a:t>综合国力</a:t>
            </a:r>
            <a:endParaRPr lang="zh-CN" altLang="en-US" dirty="0">
              <a:solidFill>
                <a:srgbClr val="C00000"/>
              </a:solidFill>
            </a:endParaRPr>
          </a:p>
        </p:txBody>
      </p:sp>
      <p:sp>
        <p:nvSpPr>
          <p:cNvPr id="13" name="矩形 12"/>
          <p:cNvSpPr/>
          <p:nvPr/>
        </p:nvSpPr>
        <p:spPr>
          <a:xfrm>
            <a:off x="107504" y="84088"/>
            <a:ext cx="9036496" cy="1200329"/>
          </a:xfrm>
          <a:prstGeom prst="rect">
            <a:avLst/>
          </a:prstGeom>
        </p:spPr>
        <p:txBody>
          <a:bodyPr wrap="square">
            <a:spAutoFit/>
          </a:bodyPr>
          <a:lstStyle/>
          <a:p>
            <a:r>
              <a:rPr lang="zh-CN"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改革开放和社会主义现代化建设的指导思想——中国特色社会主义道路</a:t>
            </a:r>
            <a:r>
              <a:rPr lang="en-US"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 </a:t>
            </a:r>
            <a:endParaRPr lang="zh-CN" altLang="zh-CN" sz="2400" kern="100" dirty="0">
              <a:solidFill>
                <a:prstClr val="black"/>
              </a:solidFill>
              <a:latin typeface="方正风雅楷宋简体 ExtraBold" panose="02000900000000000000" pitchFamily="2" charset="-122"/>
              <a:ea typeface="方正风雅楷宋简体 ExtraBold" panose="02000900000000000000" pitchFamily="2" charset="-122"/>
              <a:cs typeface="Times New Roman"/>
            </a:endParaRPr>
          </a:p>
          <a:p>
            <a:r>
              <a:rPr lang="zh-CN"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邓小平</a:t>
            </a:r>
            <a:r>
              <a:rPr lang="zh-CN"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的历史地位：</a:t>
            </a:r>
            <a:r>
              <a:rPr lang="en-US"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________________________</a:t>
            </a:r>
            <a:r>
              <a:rPr lang="en-US"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 </a:t>
            </a:r>
            <a:r>
              <a:rPr lang="zh-CN"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a:t>
            </a:r>
            <a:r>
              <a:rPr lang="en-US" altLang="zh-CN" sz="24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 </a:t>
            </a:r>
            <a:endParaRPr lang="zh-CN" altLang="zh-CN" sz="2400" kern="100" dirty="0">
              <a:solidFill>
                <a:prstClr val="black"/>
              </a:solidFill>
              <a:latin typeface="方正风雅楷宋简体 ExtraBold" panose="02000900000000000000" pitchFamily="2" charset="-122"/>
              <a:ea typeface="方正风雅楷宋简体 ExtraBold" panose="02000900000000000000" pitchFamily="2" charset="-122"/>
              <a:cs typeface="Times New Roman"/>
            </a:endParaRPr>
          </a:p>
        </p:txBody>
      </p:sp>
      <p:sp>
        <p:nvSpPr>
          <p:cNvPr id="14" name="矩形 13"/>
          <p:cNvSpPr/>
          <p:nvPr/>
        </p:nvSpPr>
        <p:spPr>
          <a:xfrm>
            <a:off x="2820869" y="735087"/>
            <a:ext cx="6215627" cy="461665"/>
          </a:xfrm>
          <a:prstGeom prst="rect">
            <a:avLst/>
          </a:prstGeom>
        </p:spPr>
        <p:txBody>
          <a:bodyPr wrap="square">
            <a:spAutoFit/>
          </a:bodyPr>
          <a:lstStyle/>
          <a:p>
            <a:r>
              <a:rPr lang="zh-CN" altLang="zh-CN" sz="2400" kern="100" dirty="0">
                <a:solidFill>
                  <a:srgbClr val="FF0000"/>
                </a:solidFill>
                <a:latin typeface="方正风雅楷宋简体 ExtraBold" panose="02000900000000000000" pitchFamily="2" charset="-122"/>
                <a:ea typeface="方正风雅楷宋简体 ExtraBold" panose="02000900000000000000" pitchFamily="2" charset="-122"/>
                <a:cs typeface="Times New Roman"/>
              </a:rPr>
              <a:t>改革开放和社会主义现代化建设</a:t>
            </a:r>
            <a:r>
              <a:rPr lang="zh-CN" altLang="zh-CN" sz="2400" kern="100" dirty="0">
                <a:solidFill>
                  <a:srgbClr val="FF0000"/>
                </a:solidFill>
                <a:latin typeface="方正风雅楷宋简体 ExtraBold" panose="02000900000000000000" pitchFamily="2" charset="-122"/>
                <a:ea typeface="方正风雅楷宋简体 ExtraBold" panose="02000900000000000000" pitchFamily="2" charset="-122"/>
                <a:cs typeface="Times New Roman"/>
              </a:rPr>
              <a:t>的</a:t>
            </a:r>
            <a:r>
              <a:rPr lang="zh-CN" altLang="en-US" sz="2400" kern="100" dirty="0">
                <a:solidFill>
                  <a:srgbClr val="FF0000"/>
                </a:solidFill>
                <a:latin typeface="方正风雅楷宋简体 ExtraBold" panose="02000900000000000000" pitchFamily="2" charset="-122"/>
                <a:ea typeface="方正风雅楷宋简体 ExtraBold" panose="02000900000000000000" pitchFamily="2" charset="-122"/>
                <a:cs typeface="Times New Roman"/>
              </a:rPr>
              <a:t>总设计师</a:t>
            </a:r>
            <a:endParaRPr lang="zh-CN" altLang="en-US" dirty="0">
              <a:solidFill>
                <a:srgbClr val="FF0000"/>
              </a:solidFill>
            </a:endParaRPr>
          </a:p>
        </p:txBody>
      </p:sp>
    </p:spTree>
    <p:extLst>
      <p:ext uri="{BB962C8B-B14F-4D97-AF65-F5344CB8AC3E}">
        <p14:creationId xmlns:p14="http://schemas.microsoft.com/office/powerpoint/2010/main" val="108071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4306" t="15409" r="1064"/>
          <a:stretch/>
        </p:blipFill>
        <p:spPr bwMode="auto">
          <a:xfrm>
            <a:off x="0" y="2438399"/>
            <a:ext cx="9144000" cy="241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p:cNvSpPr txBox="1">
            <a:spLocks noChangeArrowheads="1"/>
          </p:cNvSpPr>
          <p:nvPr/>
        </p:nvSpPr>
        <p:spPr bwMode="auto">
          <a:xfrm>
            <a:off x="-1" y="0"/>
            <a:ext cx="25719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3600" b="1" dirty="0">
                <a:solidFill>
                  <a:srgbClr val="FF0000"/>
                </a:solidFill>
                <a:latin typeface="方正风雅楷宋简体 ExtraBold" panose="02000900000000000000" pitchFamily="2" charset="-122"/>
                <a:ea typeface="方正风雅楷宋简体 ExtraBold" panose="02000900000000000000" pitchFamily="2" charset="-122"/>
              </a:rPr>
              <a:t>单元时间轴</a:t>
            </a:r>
            <a:endParaRPr lang="zh-CN" altLang="en-US" sz="3600" b="1" dirty="0">
              <a:solidFill>
                <a:srgbClr val="FF0000"/>
              </a:solidFill>
              <a:latin typeface="方正风雅楷宋简体 ExtraBold" panose="02000900000000000000" pitchFamily="2" charset="-122"/>
              <a:ea typeface="方正风雅楷宋简体 ExtraBold" panose="02000900000000000000" pitchFamily="2" charset="-122"/>
            </a:endParaRPr>
          </a:p>
        </p:txBody>
      </p:sp>
      <p:sp>
        <p:nvSpPr>
          <p:cNvPr id="4" name="矩形 3"/>
          <p:cNvSpPr/>
          <p:nvPr/>
        </p:nvSpPr>
        <p:spPr>
          <a:xfrm>
            <a:off x="7005171" y="44624"/>
            <a:ext cx="1826141" cy="584775"/>
          </a:xfrm>
          <a:prstGeom prst="rect">
            <a:avLst/>
          </a:prstGeom>
        </p:spPr>
        <p:txBody>
          <a:bodyPr wrap="none">
            <a:spAutoFit/>
          </a:bodyPr>
          <a:lstStyle/>
          <a:p>
            <a:r>
              <a:rPr lang="zh-CN" altLang="en-US" sz="3200" b="1" dirty="0">
                <a:solidFill>
                  <a:srgbClr val="FF0000"/>
                </a:solidFill>
                <a:latin typeface="方正风雅楷宋简体 ExtraBold" panose="02000900000000000000" pitchFamily="2" charset="-122"/>
                <a:ea typeface="方正风雅楷宋简体 ExtraBold" panose="02000900000000000000" pitchFamily="2" charset="-122"/>
              </a:rPr>
              <a:t>归纳展示</a:t>
            </a:r>
            <a:endParaRPr lang="zh-CN" altLang="en-US" sz="3200" dirty="0">
              <a:solidFill>
                <a:prstClr val="black"/>
              </a:solidFill>
            </a:endParaRPr>
          </a:p>
        </p:txBody>
      </p:sp>
    </p:spTree>
    <p:extLst>
      <p:ext uri="{BB962C8B-B14F-4D97-AF65-F5344CB8AC3E}">
        <p14:creationId xmlns:p14="http://schemas.microsoft.com/office/powerpoint/2010/main" val="2246634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44624"/>
            <a:ext cx="1832553" cy="584775"/>
          </a:xfrm>
          <a:prstGeom prst="rect">
            <a:avLst/>
          </a:prstGeom>
        </p:spPr>
        <p:txBody>
          <a:bodyPr wrap="none">
            <a:spAutoFit/>
          </a:bodyPr>
          <a:lstStyle/>
          <a:p>
            <a:r>
              <a:rPr lang="zh-CN" altLang="en-US" sz="3200" b="1" dirty="0">
                <a:solidFill>
                  <a:srgbClr val="FF0000"/>
                </a:solidFill>
                <a:latin typeface="方正粗黑宋简体" panose="02000000000000000000" pitchFamily="2" charset="-122"/>
                <a:ea typeface="方正粗黑宋简体" panose="02000000000000000000" pitchFamily="2" charset="-122"/>
              </a:rPr>
              <a:t>中考演练</a:t>
            </a:r>
            <a:endParaRPr lang="zh-CN" altLang="en-US" sz="3200" dirty="0">
              <a:solidFill>
                <a:prstClr val="black"/>
              </a:solidFill>
            </a:endParaRPr>
          </a:p>
        </p:txBody>
      </p:sp>
      <p:sp>
        <p:nvSpPr>
          <p:cNvPr id="3" name="矩形 2"/>
          <p:cNvSpPr/>
          <p:nvPr/>
        </p:nvSpPr>
        <p:spPr>
          <a:xfrm>
            <a:off x="107504" y="548680"/>
            <a:ext cx="8928992" cy="6370975"/>
          </a:xfrm>
          <a:prstGeom prst="rect">
            <a:avLst/>
          </a:prstGeom>
        </p:spPr>
        <p:txBody>
          <a:bodyPr wrap="square">
            <a:spAutoFit/>
          </a:bodyPr>
          <a:lstStyle/>
          <a:p>
            <a:pPr algn="just"/>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1</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a:t>
            </a:r>
            <a:r>
              <a:rPr lang="zh-CN" altLang="zh-CN" sz="2400" dirty="0">
                <a:solidFill>
                  <a:srgbClr val="0000FF"/>
                </a:solidFill>
                <a:latin typeface="方正风雅楷宋简体 ExtraBold" panose="02000900000000000000" pitchFamily="2" charset="-122"/>
                <a:ea typeface="方正风雅楷宋简体 ExtraBold" panose="02000900000000000000" pitchFamily="2" charset="-122"/>
                <a:cs typeface="宋体"/>
              </a:rPr>
              <a:t>（</a:t>
            </a:r>
            <a:r>
              <a:rPr lang="en-US" altLang="zh-CN" sz="2400" dirty="0">
                <a:solidFill>
                  <a:srgbClr val="0000FF"/>
                </a:solidFill>
                <a:latin typeface="方正风雅楷宋简体 ExtraBold" panose="02000900000000000000" pitchFamily="2" charset="-122"/>
                <a:ea typeface="方正风雅楷宋简体 ExtraBold" panose="02000900000000000000" pitchFamily="2" charset="-122"/>
                <a:cs typeface="宋体"/>
              </a:rPr>
              <a:t>2017</a:t>
            </a:r>
            <a:r>
              <a:rPr lang="zh-CN" altLang="zh-CN" sz="2400" dirty="0">
                <a:solidFill>
                  <a:srgbClr val="0000FF"/>
                </a:solidFill>
                <a:latin typeface="方正风雅楷宋简体 ExtraBold" panose="02000900000000000000" pitchFamily="2" charset="-122"/>
                <a:ea typeface="方正风雅楷宋简体 ExtraBold" panose="02000900000000000000" pitchFamily="2" charset="-122"/>
                <a:cs typeface="宋体"/>
              </a:rPr>
              <a:t>·山东滨州</a:t>
            </a:r>
            <a:r>
              <a:rPr lang="zh-CN" altLang="zh-CN" sz="2400" dirty="0">
                <a:solidFill>
                  <a:srgbClr val="0000FF"/>
                </a:solidFill>
                <a:latin typeface="方正风雅楷宋简体 ExtraBold" panose="02000900000000000000" pitchFamily="2" charset="-122"/>
                <a:ea typeface="方正风雅楷宋简体 ExtraBold" panose="02000900000000000000" pitchFamily="2" charset="-122"/>
                <a:cs typeface="宋体"/>
              </a:rPr>
              <a:t>）</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十一</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届三中全会以后，中国农民以特有的首创精神奏响了改革的序曲。安徽、四川农村开始试行的改革是</a:t>
            </a:r>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a:t>
            </a:r>
            <a:r>
              <a:rPr lang="en-US"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   </a:t>
            </a:r>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a:t>
            </a:r>
            <a:endPar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endParaRPr>
          </a:p>
          <a:p>
            <a:pPr algn="just"/>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A</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．土地改革</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        B</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．农业合作化</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       C</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．人民公社化</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      D</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．家庭联产承包责任制</a:t>
            </a:r>
            <a:endPar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endParaRPr>
          </a:p>
          <a:p>
            <a:pPr algn="just"/>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2</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a:t>
            </a:r>
            <a:r>
              <a:rPr lang="zh-CN" altLang="zh-CN" sz="2400" dirty="0">
                <a:solidFill>
                  <a:srgbClr val="0000FF"/>
                </a:solidFill>
                <a:latin typeface="方正风雅楷宋简体 ExtraBold" panose="02000900000000000000" pitchFamily="2" charset="-122"/>
                <a:ea typeface="方正风雅楷宋简体 ExtraBold" panose="02000900000000000000" pitchFamily="2" charset="-122"/>
                <a:cs typeface="宋体"/>
              </a:rPr>
              <a:t>（</a:t>
            </a:r>
            <a:r>
              <a:rPr lang="en-US" altLang="zh-CN" sz="2400" dirty="0">
                <a:solidFill>
                  <a:srgbClr val="0000FF"/>
                </a:solidFill>
                <a:latin typeface="方正风雅楷宋简体 ExtraBold" panose="02000900000000000000" pitchFamily="2" charset="-122"/>
                <a:ea typeface="方正风雅楷宋简体 ExtraBold" panose="02000900000000000000" pitchFamily="2" charset="-122"/>
                <a:cs typeface="宋体"/>
              </a:rPr>
              <a:t>2017</a:t>
            </a:r>
            <a:r>
              <a:rPr lang="zh-CN" altLang="zh-CN" sz="2400" dirty="0">
                <a:solidFill>
                  <a:srgbClr val="0000FF"/>
                </a:solidFill>
                <a:latin typeface="方正风雅楷宋简体 ExtraBold" panose="02000900000000000000" pitchFamily="2" charset="-122"/>
                <a:ea typeface="方正风雅楷宋简体 ExtraBold" panose="02000900000000000000" pitchFamily="2" charset="-122"/>
                <a:cs typeface="宋体"/>
              </a:rPr>
              <a:t>·江苏徐州</a:t>
            </a:r>
            <a:r>
              <a:rPr lang="zh-CN" altLang="zh-CN" sz="2400" dirty="0">
                <a:solidFill>
                  <a:srgbClr val="0000FF"/>
                </a:solidFill>
                <a:latin typeface="方正风雅楷宋简体 ExtraBold" panose="02000900000000000000" pitchFamily="2" charset="-122"/>
                <a:ea typeface="方正风雅楷宋简体 ExtraBold" panose="02000900000000000000" pitchFamily="2" charset="-122"/>
                <a:cs typeface="宋体"/>
              </a:rPr>
              <a:t>）</a:t>
            </a:r>
            <a:r>
              <a:rPr lang="en-US"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1979</a:t>
            </a:r>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年至</a:t>
            </a:r>
            <a:r>
              <a:rPr lang="en-US"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1988</a:t>
            </a:r>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年，徐州粮食产量年均增长</a:t>
            </a:r>
            <a:r>
              <a:rPr lang="en-US"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6.0%</a:t>
            </a:r>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，累计生产</a:t>
            </a:r>
            <a:r>
              <a:rPr lang="en-US"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3391.15</a:t>
            </a:r>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万吨，相当于前</a:t>
            </a:r>
            <a:r>
              <a:rPr lang="en-US"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30</a:t>
            </a:r>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年粮食产量的总和。昔日贫穷落后、缺粮少吃的徐州农村变成苏北粮仓。这一变化主要得益于（　　</a:t>
            </a:r>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a:t>
            </a:r>
            <a:endPar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endParaRPr>
          </a:p>
          <a:p>
            <a:pPr algn="just"/>
            <a:r>
              <a:rPr lang="en-US"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A</a:t>
            </a:r>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．联产承包责任制的推行</a:t>
            </a:r>
            <a:r>
              <a:rPr lang="en-US"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     	B</a:t>
            </a:r>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．乡镇企业的蓬勃发展</a:t>
            </a:r>
          </a:p>
          <a:p>
            <a:pPr algn="just"/>
            <a:r>
              <a:rPr lang="en-US"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C</a:t>
            </a:r>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．农民土地所有权的获得</a:t>
            </a:r>
            <a:r>
              <a:rPr lang="en-US"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	        D</a:t>
            </a:r>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．南方谈话的正式发表</a:t>
            </a:r>
          </a:p>
          <a:p>
            <a:pPr>
              <a:tabLst>
                <a:tab pos="523875" algn="l"/>
              </a:tabLst>
            </a:pP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3</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a:t>
            </a:r>
            <a:r>
              <a:rPr lang="zh-CN" altLang="zh-CN" sz="2400" dirty="0">
                <a:solidFill>
                  <a:srgbClr val="0000FF"/>
                </a:solidFill>
                <a:latin typeface="方正风雅楷宋简体 ExtraBold" panose="02000900000000000000" pitchFamily="2" charset="-122"/>
                <a:ea typeface="方正风雅楷宋简体 ExtraBold" panose="02000900000000000000" pitchFamily="2" charset="-122"/>
                <a:cs typeface="宋体"/>
              </a:rPr>
              <a:t>（</a:t>
            </a:r>
            <a:r>
              <a:rPr lang="en-US" altLang="zh-CN" sz="2400" dirty="0">
                <a:solidFill>
                  <a:srgbClr val="0000FF"/>
                </a:solidFill>
                <a:latin typeface="方正风雅楷宋简体 ExtraBold" panose="02000900000000000000" pitchFamily="2" charset="-122"/>
                <a:ea typeface="方正风雅楷宋简体 ExtraBold" panose="02000900000000000000" pitchFamily="2" charset="-122"/>
                <a:cs typeface="宋体"/>
              </a:rPr>
              <a:t>2017</a:t>
            </a:r>
            <a:r>
              <a:rPr lang="zh-CN" altLang="zh-CN" sz="2400" dirty="0">
                <a:solidFill>
                  <a:srgbClr val="0000FF"/>
                </a:solidFill>
                <a:latin typeface="方正风雅楷宋简体 ExtraBold" panose="02000900000000000000" pitchFamily="2" charset="-122"/>
                <a:ea typeface="方正风雅楷宋简体 ExtraBold" panose="02000900000000000000" pitchFamily="2" charset="-122"/>
                <a:cs typeface="宋体"/>
              </a:rPr>
              <a:t>·广东</a:t>
            </a:r>
            <a:r>
              <a:rPr lang="zh-CN" altLang="zh-CN" sz="2400" dirty="0">
                <a:solidFill>
                  <a:srgbClr val="0000FF"/>
                </a:solidFill>
                <a:latin typeface="方正风雅楷宋简体 ExtraBold" panose="02000900000000000000" pitchFamily="2" charset="-122"/>
                <a:ea typeface="方正风雅楷宋简体 ExtraBold" panose="02000900000000000000" pitchFamily="2" charset="-122"/>
                <a:cs typeface="宋体"/>
              </a:rPr>
              <a:t>）</a:t>
            </a:r>
            <a:r>
              <a:rPr lang="en-US"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20</a:t>
            </a:r>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世纪</a:t>
            </a:r>
            <a:r>
              <a:rPr lang="en-US"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50</a:t>
            </a:r>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年代晚期以后，中国农村长期保持以“生产队”为单位的生产组织形式，到</a:t>
            </a:r>
            <a:r>
              <a:rPr lang="en-US"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80</a:t>
            </a:r>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年代初，以“家庭（户）”为单位的生产组织形式在农村得到广泛推行。这一生产组织形式的变迁反映了中国农村（</a:t>
            </a:r>
            <a:r>
              <a:rPr lang="en-US"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   </a:t>
            </a:r>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a:t>
            </a:r>
            <a:endPar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endParaRPr>
          </a:p>
          <a:p>
            <a:pPr>
              <a:tabLst>
                <a:tab pos="523875" algn="l"/>
              </a:tabLst>
            </a:pPr>
            <a:r>
              <a:rPr lang="en-US"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A</a:t>
            </a:r>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．土地所有权变化</a:t>
            </a:r>
            <a:r>
              <a:rPr lang="en-US"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   B</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a:t>
            </a:r>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经济体制的变革</a:t>
            </a:r>
            <a:r>
              <a:rPr lang="en-US"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    C</a:t>
            </a:r>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．乡镇企业的出现</a:t>
            </a:r>
            <a:r>
              <a:rPr lang="en-US"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   D</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a:t>
            </a:r>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农民积极性</a:t>
            </a:r>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提高</a:t>
            </a:r>
            <a:endPar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endParaRPr>
          </a:p>
        </p:txBody>
      </p:sp>
      <p:sp>
        <p:nvSpPr>
          <p:cNvPr id="4" name="矩形 3"/>
          <p:cNvSpPr/>
          <p:nvPr/>
        </p:nvSpPr>
        <p:spPr>
          <a:xfrm>
            <a:off x="1707461" y="1268760"/>
            <a:ext cx="465192" cy="584775"/>
          </a:xfrm>
          <a:prstGeom prst="rect">
            <a:avLst/>
          </a:prstGeom>
        </p:spPr>
        <p:txBody>
          <a:bodyPr wrap="none">
            <a:spAutoFit/>
          </a:bodyPr>
          <a:lstStyle/>
          <a:p>
            <a:r>
              <a:rPr lang="en-US" altLang="zh-CN" sz="3200" kern="100" dirty="0">
                <a:solidFill>
                  <a:srgbClr val="FF0000"/>
                </a:solidFill>
                <a:latin typeface="方正风雅楷宋简体 ExtraBold" panose="02000900000000000000" pitchFamily="2" charset="-122"/>
                <a:ea typeface="方正风雅楷宋简体 ExtraBold" panose="02000900000000000000" pitchFamily="2" charset="-122"/>
              </a:rPr>
              <a:t>D</a:t>
            </a:r>
            <a:endParaRPr lang="zh-CN" altLang="en-US" sz="3200" kern="100" dirty="0">
              <a:solidFill>
                <a:srgbClr val="FF0000"/>
              </a:solidFill>
              <a:latin typeface="方正风雅楷宋简体 ExtraBold" panose="02000900000000000000" pitchFamily="2" charset="-122"/>
              <a:ea typeface="方正风雅楷宋简体 ExtraBold" panose="02000900000000000000" pitchFamily="2" charset="-122"/>
            </a:endParaRPr>
          </a:p>
        </p:txBody>
      </p:sp>
      <p:sp>
        <p:nvSpPr>
          <p:cNvPr id="5" name="矩形 4"/>
          <p:cNvSpPr/>
          <p:nvPr/>
        </p:nvSpPr>
        <p:spPr>
          <a:xfrm>
            <a:off x="3707904" y="3441779"/>
            <a:ext cx="426720" cy="584775"/>
          </a:xfrm>
          <a:prstGeom prst="rect">
            <a:avLst/>
          </a:prstGeom>
        </p:spPr>
        <p:txBody>
          <a:bodyPr wrap="none">
            <a:spAutoFit/>
          </a:bodyPr>
          <a:lstStyle/>
          <a:p>
            <a:r>
              <a:rPr lang="en-US" altLang="zh-CN" sz="3200" kern="100" dirty="0">
                <a:solidFill>
                  <a:srgbClr val="FF0000"/>
                </a:solidFill>
                <a:latin typeface="方正风雅楷宋简体 ExtraBold" panose="02000900000000000000" pitchFamily="2" charset="-122"/>
                <a:ea typeface="方正风雅楷宋简体 ExtraBold" panose="02000900000000000000" pitchFamily="2" charset="-122"/>
              </a:rPr>
              <a:t>A</a:t>
            </a:r>
            <a:endParaRPr lang="zh-CN" altLang="en-US" sz="3200" kern="100" dirty="0">
              <a:solidFill>
                <a:srgbClr val="FF0000"/>
              </a:solidFill>
              <a:latin typeface="方正风雅楷宋简体 ExtraBold" panose="02000900000000000000" pitchFamily="2" charset="-122"/>
              <a:ea typeface="方正风雅楷宋简体 ExtraBold" panose="02000900000000000000" pitchFamily="2" charset="-122"/>
            </a:endParaRPr>
          </a:p>
        </p:txBody>
      </p:sp>
      <p:sp>
        <p:nvSpPr>
          <p:cNvPr id="6" name="矩形 5"/>
          <p:cNvSpPr/>
          <p:nvPr/>
        </p:nvSpPr>
        <p:spPr>
          <a:xfrm>
            <a:off x="5724128" y="5589240"/>
            <a:ext cx="426720" cy="584775"/>
          </a:xfrm>
          <a:prstGeom prst="rect">
            <a:avLst/>
          </a:prstGeom>
        </p:spPr>
        <p:txBody>
          <a:bodyPr wrap="none">
            <a:spAutoFit/>
          </a:bodyPr>
          <a:lstStyle/>
          <a:p>
            <a:r>
              <a:rPr lang="en-US" altLang="zh-CN" sz="3200" kern="100" dirty="0">
                <a:solidFill>
                  <a:srgbClr val="FF0000"/>
                </a:solidFill>
                <a:latin typeface="方正风雅楷宋简体 ExtraBold" panose="02000900000000000000" pitchFamily="2" charset="-122"/>
                <a:ea typeface="方正风雅楷宋简体 ExtraBold" panose="02000900000000000000" pitchFamily="2" charset="-122"/>
              </a:rPr>
              <a:t>B</a:t>
            </a:r>
            <a:endParaRPr lang="zh-CN" altLang="en-US" sz="3200" kern="100" dirty="0">
              <a:solidFill>
                <a:srgbClr val="FF0000"/>
              </a:solidFill>
              <a:latin typeface="方正风雅楷宋简体 ExtraBold" panose="02000900000000000000" pitchFamily="2" charset="-122"/>
              <a:ea typeface="方正风雅楷宋简体 ExtraBold" panose="02000900000000000000" pitchFamily="2" charset="-122"/>
            </a:endParaRPr>
          </a:p>
        </p:txBody>
      </p:sp>
    </p:spTree>
    <p:extLst>
      <p:ext uri="{BB962C8B-B14F-4D97-AF65-F5344CB8AC3E}">
        <p14:creationId xmlns:p14="http://schemas.microsoft.com/office/powerpoint/2010/main" val="72268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548680"/>
            <a:ext cx="8784976" cy="6001643"/>
          </a:xfrm>
          <a:prstGeom prst="rect">
            <a:avLst/>
          </a:prstGeom>
        </p:spPr>
        <p:txBody>
          <a:bodyPr wrap="square">
            <a:spAutoFit/>
          </a:bodyPr>
          <a:lstStyle/>
          <a:p>
            <a:pPr algn="just"/>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4</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2017</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·山东滨州）</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20</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世纪</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90</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年代以来，经济全球化成为世界经济发展的主要趋势。为了抓住这一趋势带来的历史机遇，中共中央于</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1983</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年确定我国经济体制改革的目标为（</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   </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a:t>
            </a:r>
            <a:endPar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endParaRPr>
          </a:p>
          <a:p>
            <a:pPr algn="just"/>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A</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．建立现代企业制度</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            B</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．发展乡镇企业</a:t>
            </a:r>
          </a:p>
          <a:p>
            <a:pPr algn="just"/>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C</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．建立社会主义市场经济体制</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  D</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．建立市场为导向的就业</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机制</a:t>
            </a:r>
            <a:endPar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endParaRPr>
          </a:p>
          <a:p>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5</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 ． （</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2017</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·贵州六盘水）归纳和整理是学习历史的有效方法之一，请问下列搭配不正确的一项是（</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   </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a:t>
            </a:r>
            <a:endPar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endParaRPr>
          </a:p>
          <a:p>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A</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．十一届三中全会</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改革开放</a:t>
            </a:r>
          </a:p>
          <a:p>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B</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．中共“十三大”</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社会主义初级阶段基本路线</a:t>
            </a:r>
          </a:p>
          <a:p>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C</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．中共“十四大”</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建立社会主义市场经济体制</a:t>
            </a:r>
          </a:p>
          <a:p>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D</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．中共“十五大”</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开始提出中国特色社会主义理论</a:t>
            </a:r>
          </a:p>
          <a:p>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6.</a:t>
            </a:r>
            <a:r>
              <a:rPr lang="zh-CN" altLang="zh-CN" sz="2400" dirty="0">
                <a:solidFill>
                  <a:prstClr val="black"/>
                </a:solidFill>
              </a:rPr>
              <a:t> </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2017</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·山东威海）</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2017</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年</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4</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月</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1</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日，中共中央、国务院决定设立雄安新区，这是千年大计、国家大事。改革开放后，成为经济特区的代表，对外开放“窗口”的是（</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   </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a:t>
            </a:r>
            <a:endPar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endParaRPr>
          </a:p>
          <a:p>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A</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．上海浦东开发区</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    </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    B</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．海南经济特区</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    </a:t>
            </a:r>
            <a:endPar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endParaRPr>
          </a:p>
          <a:p>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C</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．厦门经济特区</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    </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        D</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．深圳经济特区</a:t>
            </a:r>
          </a:p>
        </p:txBody>
      </p:sp>
      <p:sp>
        <p:nvSpPr>
          <p:cNvPr id="3" name="矩形 2"/>
          <p:cNvSpPr/>
          <p:nvPr/>
        </p:nvSpPr>
        <p:spPr>
          <a:xfrm>
            <a:off x="107504" y="44624"/>
            <a:ext cx="1832553" cy="584775"/>
          </a:xfrm>
          <a:prstGeom prst="rect">
            <a:avLst/>
          </a:prstGeom>
        </p:spPr>
        <p:txBody>
          <a:bodyPr wrap="none">
            <a:spAutoFit/>
          </a:bodyPr>
          <a:lstStyle/>
          <a:p>
            <a:r>
              <a:rPr lang="zh-CN" altLang="en-US" sz="3200" b="1" dirty="0">
                <a:solidFill>
                  <a:srgbClr val="FF0000"/>
                </a:solidFill>
                <a:latin typeface="方正粗黑宋简体" panose="02000000000000000000" pitchFamily="2" charset="-122"/>
                <a:ea typeface="方正粗黑宋简体" panose="02000000000000000000" pitchFamily="2" charset="-122"/>
              </a:rPr>
              <a:t>中考演练</a:t>
            </a:r>
            <a:endParaRPr lang="zh-CN" altLang="en-US" sz="3200" dirty="0">
              <a:solidFill>
                <a:prstClr val="black"/>
              </a:solidFill>
            </a:endParaRPr>
          </a:p>
        </p:txBody>
      </p:sp>
      <p:sp>
        <p:nvSpPr>
          <p:cNvPr id="4" name="矩形 3"/>
          <p:cNvSpPr/>
          <p:nvPr/>
        </p:nvSpPr>
        <p:spPr>
          <a:xfrm>
            <a:off x="7753561" y="1268760"/>
            <a:ext cx="421910" cy="584775"/>
          </a:xfrm>
          <a:prstGeom prst="rect">
            <a:avLst/>
          </a:prstGeom>
        </p:spPr>
        <p:txBody>
          <a:bodyPr wrap="none">
            <a:spAutoFit/>
          </a:bodyPr>
          <a:lstStyle/>
          <a:p>
            <a:r>
              <a:rPr lang="en-US" altLang="zh-CN" sz="3200" kern="100" dirty="0">
                <a:solidFill>
                  <a:srgbClr val="FF0000"/>
                </a:solidFill>
                <a:latin typeface="方正风雅楷宋简体 ExtraBold" panose="02000900000000000000" pitchFamily="2" charset="-122"/>
                <a:ea typeface="方正风雅楷宋简体 ExtraBold" panose="02000900000000000000" pitchFamily="2" charset="-122"/>
              </a:rPr>
              <a:t>C</a:t>
            </a:r>
            <a:endParaRPr lang="zh-CN" altLang="en-US" sz="3200" kern="100" dirty="0">
              <a:solidFill>
                <a:srgbClr val="FF0000"/>
              </a:solidFill>
              <a:latin typeface="方正风雅楷宋简体 ExtraBold" panose="02000900000000000000" pitchFamily="2" charset="-122"/>
              <a:ea typeface="方正风雅楷宋简体 ExtraBold" panose="02000900000000000000" pitchFamily="2" charset="-122"/>
            </a:endParaRPr>
          </a:p>
        </p:txBody>
      </p:sp>
      <p:sp>
        <p:nvSpPr>
          <p:cNvPr id="5" name="矩形 4"/>
          <p:cNvSpPr/>
          <p:nvPr/>
        </p:nvSpPr>
        <p:spPr>
          <a:xfrm>
            <a:off x="7380312" y="2852936"/>
            <a:ext cx="465192" cy="584775"/>
          </a:xfrm>
          <a:prstGeom prst="rect">
            <a:avLst/>
          </a:prstGeom>
        </p:spPr>
        <p:txBody>
          <a:bodyPr wrap="none">
            <a:spAutoFit/>
          </a:bodyPr>
          <a:lstStyle/>
          <a:p>
            <a:r>
              <a:rPr lang="en-US" altLang="zh-CN" sz="3200" kern="100" dirty="0">
                <a:solidFill>
                  <a:srgbClr val="FF0000"/>
                </a:solidFill>
                <a:latin typeface="方正风雅楷宋简体 ExtraBold" panose="02000900000000000000" pitchFamily="2" charset="-122"/>
                <a:ea typeface="方正风雅楷宋简体 ExtraBold" panose="02000900000000000000" pitchFamily="2" charset="-122"/>
              </a:rPr>
              <a:t>D</a:t>
            </a:r>
            <a:endParaRPr lang="zh-CN" altLang="en-US" sz="3200" kern="100" dirty="0">
              <a:solidFill>
                <a:srgbClr val="FF0000"/>
              </a:solidFill>
              <a:latin typeface="方正风雅楷宋简体 ExtraBold" panose="02000900000000000000" pitchFamily="2" charset="-122"/>
              <a:ea typeface="方正风雅楷宋简体 ExtraBold" panose="02000900000000000000" pitchFamily="2" charset="-122"/>
            </a:endParaRPr>
          </a:p>
        </p:txBody>
      </p:sp>
      <p:sp>
        <p:nvSpPr>
          <p:cNvPr id="6" name="矩形 5"/>
          <p:cNvSpPr/>
          <p:nvPr/>
        </p:nvSpPr>
        <p:spPr>
          <a:xfrm>
            <a:off x="6660232" y="5445224"/>
            <a:ext cx="465192" cy="584775"/>
          </a:xfrm>
          <a:prstGeom prst="rect">
            <a:avLst/>
          </a:prstGeom>
        </p:spPr>
        <p:txBody>
          <a:bodyPr wrap="none">
            <a:spAutoFit/>
          </a:bodyPr>
          <a:lstStyle/>
          <a:p>
            <a:r>
              <a:rPr lang="en-US" altLang="zh-CN" sz="3200" kern="100" dirty="0">
                <a:solidFill>
                  <a:srgbClr val="FF0000"/>
                </a:solidFill>
                <a:latin typeface="方正风雅楷宋简体 ExtraBold" panose="02000900000000000000" pitchFamily="2" charset="-122"/>
                <a:ea typeface="方正风雅楷宋简体 ExtraBold" panose="02000900000000000000" pitchFamily="2" charset="-122"/>
              </a:rPr>
              <a:t>D</a:t>
            </a:r>
            <a:endParaRPr lang="zh-CN" altLang="en-US" sz="3200" kern="100" dirty="0">
              <a:solidFill>
                <a:srgbClr val="FF0000"/>
              </a:solidFill>
              <a:latin typeface="方正风雅楷宋简体 ExtraBold" panose="02000900000000000000" pitchFamily="2" charset="-122"/>
              <a:ea typeface="方正风雅楷宋简体 ExtraBold" panose="02000900000000000000" pitchFamily="2" charset="-122"/>
            </a:endParaRPr>
          </a:p>
        </p:txBody>
      </p:sp>
    </p:spTree>
    <p:extLst>
      <p:ext uri="{BB962C8B-B14F-4D97-AF65-F5344CB8AC3E}">
        <p14:creationId xmlns:p14="http://schemas.microsoft.com/office/powerpoint/2010/main" val="410376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0224" y="1052736"/>
            <a:ext cx="8784976" cy="4832092"/>
          </a:xfrm>
          <a:prstGeom prst="rect">
            <a:avLst/>
          </a:prstGeom>
        </p:spPr>
        <p:txBody>
          <a:bodyPr wrap="square">
            <a:spAutoFit/>
          </a:bodyPr>
          <a:lstStyle/>
          <a:p>
            <a:pPr algn="just"/>
            <a:r>
              <a:rPr lang="zh-CN" altLang="zh-CN" sz="28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a:t>
            </a:r>
            <a:r>
              <a:rPr lang="en-US" altLang="zh-CN" sz="28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1</a:t>
            </a:r>
            <a:r>
              <a:rPr lang="zh-CN" altLang="zh-CN" sz="28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）认识中国共产党十一届三中全会是我国社会主义现代化建设史上的伟大转折。</a:t>
            </a:r>
            <a:r>
              <a:rPr lang="en-US" altLang="zh-CN" sz="28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   </a:t>
            </a:r>
            <a:endParaRPr lang="en-US" altLang="zh-CN" sz="28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endParaRPr>
          </a:p>
          <a:p>
            <a:pPr algn="just"/>
            <a:r>
              <a:rPr lang="zh-CN" altLang="zh-CN" sz="28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a:t>
            </a:r>
            <a:r>
              <a:rPr lang="en-US" altLang="zh-CN" sz="28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2</a:t>
            </a:r>
            <a:r>
              <a:rPr lang="zh-CN" altLang="zh-CN" sz="28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）知道家庭联产承包责任制的主要内容，也是我国农村改革的主要形式。</a:t>
            </a:r>
            <a:r>
              <a:rPr lang="en-US" altLang="zh-CN" sz="28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   </a:t>
            </a:r>
            <a:endParaRPr lang="zh-CN" altLang="zh-CN" sz="2800" kern="100" dirty="0">
              <a:solidFill>
                <a:prstClr val="black"/>
              </a:solidFill>
              <a:latin typeface="方正风雅楷宋简体 ExtraBold" panose="02000900000000000000" pitchFamily="2" charset="-122"/>
              <a:ea typeface="方正风雅楷宋简体 ExtraBold" panose="02000900000000000000" pitchFamily="2" charset="-122"/>
              <a:cs typeface="Times New Roman"/>
            </a:endParaRPr>
          </a:p>
          <a:p>
            <a:pPr algn="just"/>
            <a:r>
              <a:rPr lang="zh-CN" altLang="zh-CN" sz="28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a:t>
            </a:r>
            <a:r>
              <a:rPr lang="en-US" altLang="zh-CN" sz="28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3</a:t>
            </a:r>
            <a:r>
              <a:rPr lang="zh-CN" altLang="zh-CN" sz="28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）以深圳等经济特区的建立为例，探讨经济特区在社会主义现代化建设中的作用和影响。</a:t>
            </a:r>
            <a:r>
              <a:rPr lang="en-US" altLang="zh-CN" sz="28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  </a:t>
            </a:r>
            <a:r>
              <a:rPr lang="zh-CN" altLang="zh-CN" sz="28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a:t>
            </a:r>
            <a:r>
              <a:rPr lang="en-US" altLang="zh-CN" sz="28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4</a:t>
            </a:r>
            <a:r>
              <a:rPr lang="zh-CN" altLang="zh-CN" sz="28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）知道城市经济体制改革的主要内容。</a:t>
            </a:r>
            <a:r>
              <a:rPr lang="en-US" altLang="zh-CN" sz="28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   </a:t>
            </a:r>
            <a:endParaRPr lang="zh-CN" altLang="zh-CN" sz="2800" kern="100" dirty="0">
              <a:solidFill>
                <a:prstClr val="black"/>
              </a:solidFill>
              <a:latin typeface="方正风雅楷宋简体 ExtraBold" panose="02000900000000000000" pitchFamily="2" charset="-122"/>
              <a:ea typeface="方正风雅楷宋简体 ExtraBold" panose="02000900000000000000" pitchFamily="2" charset="-122"/>
              <a:cs typeface="Times New Roman"/>
            </a:endParaRPr>
          </a:p>
          <a:p>
            <a:r>
              <a:rPr lang="zh-CN" altLang="zh-CN" sz="28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a:t>
            </a:r>
            <a:r>
              <a:rPr lang="en-US" altLang="zh-CN" sz="28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5</a:t>
            </a:r>
            <a:r>
              <a:rPr lang="zh-CN" altLang="zh-CN" sz="28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）认识邓小平理论、三个代表思想上、科学发展观、习近平新时代中国特色社会主义思想等是改革开放和社会主义现代化建设的指导思想；中国梦的基本内涵等内容。</a:t>
            </a:r>
            <a:r>
              <a:rPr lang="en-US" altLang="zh-CN" sz="2800" kern="100" dirty="0">
                <a:solidFill>
                  <a:srgbClr val="000000"/>
                </a:solidFill>
                <a:latin typeface="方正风雅楷宋简体 ExtraBold" panose="02000900000000000000" pitchFamily="2" charset="-122"/>
                <a:ea typeface="方正风雅楷宋简体 ExtraBold" panose="02000900000000000000" pitchFamily="2" charset="-122"/>
                <a:cs typeface="Times New Roman"/>
              </a:rPr>
              <a:t>  </a:t>
            </a:r>
            <a:endParaRPr lang="zh-CN" altLang="en-US" sz="2800" dirty="0">
              <a:solidFill>
                <a:prstClr val="black"/>
              </a:solidFill>
              <a:latin typeface="方正风雅楷宋简体 ExtraBold" panose="02000900000000000000" pitchFamily="2" charset="-122"/>
              <a:ea typeface="方正风雅楷宋简体 ExtraBold" panose="02000900000000000000" pitchFamily="2" charset="-122"/>
            </a:endParaRPr>
          </a:p>
        </p:txBody>
      </p:sp>
      <p:sp>
        <p:nvSpPr>
          <p:cNvPr id="3" name="矩形 2"/>
          <p:cNvSpPr/>
          <p:nvPr/>
        </p:nvSpPr>
        <p:spPr>
          <a:xfrm>
            <a:off x="3203848" y="231716"/>
            <a:ext cx="2348720" cy="523220"/>
          </a:xfrm>
          <a:prstGeom prst="rect">
            <a:avLst/>
          </a:prstGeom>
        </p:spPr>
        <p:txBody>
          <a:bodyPr wrap="none">
            <a:spAutoFit/>
          </a:bodyPr>
          <a:lstStyle/>
          <a:p>
            <a:r>
              <a:rPr lang="zh-CN" altLang="zh-CN" sz="2800" b="1" kern="100" dirty="0">
                <a:solidFill>
                  <a:srgbClr val="FF0000"/>
                </a:solidFill>
                <a:latin typeface="方正风雅楷宋简体 ExtraBold" panose="02000900000000000000" pitchFamily="2" charset="-122"/>
                <a:ea typeface="方正风雅楷宋简体 ExtraBold" panose="02000900000000000000" pitchFamily="2" charset="-122"/>
              </a:rPr>
              <a:t>【学习目标】</a:t>
            </a:r>
            <a:endParaRPr lang="zh-CN" altLang="en-US" sz="2800" dirty="0">
              <a:solidFill>
                <a:srgbClr val="FF0000"/>
              </a:solidFill>
              <a:latin typeface="方正风雅楷宋简体 ExtraBold" panose="02000900000000000000" pitchFamily="2" charset="-122"/>
              <a:ea typeface="方正风雅楷宋简体 ExtraBold" panose="02000900000000000000" pitchFamily="2" charset="-122"/>
            </a:endParaRPr>
          </a:p>
        </p:txBody>
      </p:sp>
    </p:spTree>
    <p:extLst>
      <p:ext uri="{BB962C8B-B14F-4D97-AF65-F5344CB8AC3E}">
        <p14:creationId xmlns:p14="http://schemas.microsoft.com/office/powerpoint/2010/main" val="2003785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188640"/>
            <a:ext cx="8928992" cy="3785652"/>
          </a:xfrm>
          <a:prstGeom prst="rect">
            <a:avLst/>
          </a:prstGeom>
        </p:spPr>
        <p:txBody>
          <a:bodyPr wrap="square">
            <a:spAutoFit/>
          </a:bodyPr>
          <a:lstStyle/>
          <a:p>
            <a:pPr algn="just"/>
            <a:r>
              <a:rPr lang="zh-CN" altLang="zh-CN" sz="2400" dirty="0">
                <a:solidFill>
                  <a:srgbClr val="0000FF"/>
                </a:solidFill>
                <a:latin typeface="方正风雅楷宋简体 ExtraBold" panose="02000900000000000000" pitchFamily="2" charset="-122"/>
                <a:ea typeface="方正风雅楷宋简体 ExtraBold" panose="02000900000000000000" pitchFamily="2" charset="-122"/>
                <a:cs typeface="宋体"/>
              </a:rPr>
              <a:t>（</a:t>
            </a:r>
            <a:r>
              <a:rPr lang="en-US" altLang="zh-CN" sz="2400" dirty="0">
                <a:solidFill>
                  <a:srgbClr val="0000FF"/>
                </a:solidFill>
                <a:latin typeface="方正风雅楷宋简体 ExtraBold" panose="02000900000000000000" pitchFamily="2" charset="-122"/>
                <a:ea typeface="方正风雅楷宋简体 ExtraBold" panose="02000900000000000000" pitchFamily="2" charset="-122"/>
                <a:cs typeface="宋体"/>
              </a:rPr>
              <a:t>2017</a:t>
            </a:r>
            <a:r>
              <a:rPr lang="zh-CN" altLang="zh-CN" sz="2400" dirty="0">
                <a:solidFill>
                  <a:srgbClr val="0000FF"/>
                </a:solidFill>
                <a:latin typeface="方正风雅楷宋简体 ExtraBold" panose="02000900000000000000" pitchFamily="2" charset="-122"/>
                <a:ea typeface="方正风雅楷宋简体 ExtraBold" panose="02000900000000000000" pitchFamily="2" charset="-122"/>
                <a:cs typeface="宋体"/>
              </a:rPr>
              <a:t>·山东聊城</a:t>
            </a:r>
            <a:r>
              <a:rPr lang="zh-CN" altLang="zh-CN" sz="2400" dirty="0">
                <a:solidFill>
                  <a:srgbClr val="0000FF"/>
                </a:solidFill>
                <a:latin typeface="方正风雅楷宋简体 ExtraBold" panose="02000900000000000000" pitchFamily="2" charset="-122"/>
                <a:ea typeface="方正风雅楷宋简体 ExtraBold" panose="02000900000000000000" pitchFamily="2" charset="-122"/>
                <a:cs typeface="宋体"/>
              </a:rPr>
              <a:t>）</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7</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阅读下列材料，回答问题。</a:t>
            </a:r>
            <a:endPar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endParaRPr>
          </a:p>
          <a:p>
            <a:pPr algn="just"/>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材料一</a:t>
            </a:r>
            <a:r>
              <a:rPr lang="en-US"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  </a:t>
            </a:r>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说凤阳，道凤阳，改革鼓点先敲响，三年跨了三大步，如今飞出金凤凰</a:t>
            </a:r>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a:t>
            </a:r>
            <a:r>
              <a:rPr lang="en-US"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   </a:t>
            </a:r>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a:t>
            </a:r>
            <a:r>
              <a:rPr lang="en-US"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20</a:t>
            </a:r>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世纪</a:t>
            </a:r>
            <a:r>
              <a:rPr lang="en-US"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80</a:t>
            </a:r>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年代流传于民间的凤阳花鼓词</a:t>
            </a:r>
          </a:p>
          <a:p>
            <a:pPr algn="just"/>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材料二</a:t>
            </a:r>
            <a:r>
              <a:rPr lang="en-US"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  </a:t>
            </a:r>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（经济）特区是个窗口，是技术的窗口，管理的窗口，知识的窗口，也是对外政策的窗口</a:t>
            </a:r>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a:t>
            </a:r>
            <a:r>
              <a:rPr lang="en-US"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        </a:t>
            </a:r>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a:t>
            </a:r>
            <a:r>
              <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rPr>
              <a:t>邓小平</a:t>
            </a:r>
          </a:p>
          <a:p>
            <a:pPr algn="just"/>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1</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）材料一中的“改革”指的是哪一重大历史事件？（</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2</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分）该事件有何历史意义？（</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2</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分</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a:t>
            </a:r>
            <a:endPar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endParaRPr>
          </a:p>
          <a:p>
            <a:pPr algn="just"/>
            <a:endPar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endParaRPr>
          </a:p>
          <a:p>
            <a:pPr algn="just"/>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2</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）根据材料二和所学知识，分析设立经济特区的原因。（</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2</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分）并指出“经济特区”的特殊之处。（</a:t>
            </a:r>
            <a:r>
              <a:rPr lang="en-US"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2</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分</a:t>
            </a:r>
            <a:r>
              <a:rPr lang="zh-CN" altLang="zh-CN" sz="2400" dirty="0">
                <a:solidFill>
                  <a:srgbClr val="000000"/>
                </a:solidFill>
                <a:latin typeface="方正风雅楷宋简体 ExtraBold" panose="02000900000000000000" pitchFamily="2" charset="-122"/>
                <a:ea typeface="方正风雅楷宋简体 ExtraBold" panose="02000900000000000000" pitchFamily="2" charset="-122"/>
                <a:cs typeface="宋体"/>
              </a:rPr>
              <a:t>）</a:t>
            </a:r>
            <a:endPar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endParaRPr>
          </a:p>
        </p:txBody>
      </p:sp>
      <p:sp>
        <p:nvSpPr>
          <p:cNvPr id="3" name="矩形 2"/>
          <p:cNvSpPr/>
          <p:nvPr/>
        </p:nvSpPr>
        <p:spPr>
          <a:xfrm>
            <a:off x="107504" y="4063712"/>
            <a:ext cx="8928992" cy="2677656"/>
          </a:xfrm>
          <a:prstGeom prst="rect">
            <a:avLst/>
          </a:prstGeom>
        </p:spPr>
        <p:txBody>
          <a:bodyPr wrap="square">
            <a:spAutoFit/>
          </a:bodyPr>
          <a:lstStyle/>
          <a:p>
            <a:pPr algn="just"/>
            <a:r>
              <a:rPr lang="en-US" altLang="zh-CN" sz="2400" dirty="0">
                <a:solidFill>
                  <a:srgbClr val="FF0000"/>
                </a:solidFill>
                <a:latin typeface="方正风雅楷宋简体 ExtraBold" panose="02000900000000000000" pitchFamily="2" charset="-122"/>
                <a:ea typeface="方正风雅楷宋简体 ExtraBold" panose="02000900000000000000" pitchFamily="2" charset="-122"/>
                <a:cs typeface="宋体"/>
              </a:rPr>
              <a:t>7</a:t>
            </a:r>
            <a:r>
              <a:rPr lang="zh-CN" altLang="zh-CN" sz="2400" dirty="0">
                <a:solidFill>
                  <a:srgbClr val="FF0000"/>
                </a:solidFill>
                <a:latin typeface="方正风雅楷宋简体 ExtraBold" panose="02000900000000000000" pitchFamily="2" charset="-122"/>
                <a:ea typeface="方正风雅楷宋简体 ExtraBold" panose="02000900000000000000" pitchFamily="2" charset="-122"/>
                <a:cs typeface="宋体"/>
              </a:rPr>
              <a:t>．（</a:t>
            </a:r>
            <a:r>
              <a:rPr lang="en-US" altLang="zh-CN" sz="2400" dirty="0">
                <a:solidFill>
                  <a:srgbClr val="FF0000"/>
                </a:solidFill>
                <a:latin typeface="方正风雅楷宋简体 ExtraBold" panose="02000900000000000000" pitchFamily="2" charset="-122"/>
                <a:ea typeface="方正风雅楷宋简体 ExtraBold" panose="02000900000000000000" pitchFamily="2" charset="-122"/>
                <a:cs typeface="宋体"/>
              </a:rPr>
              <a:t>1</a:t>
            </a:r>
            <a:r>
              <a:rPr lang="zh-CN" altLang="zh-CN" sz="2400" dirty="0">
                <a:solidFill>
                  <a:srgbClr val="FF0000"/>
                </a:solidFill>
                <a:latin typeface="方正风雅楷宋简体 ExtraBold" panose="02000900000000000000" pitchFamily="2" charset="-122"/>
                <a:ea typeface="方正风雅楷宋简体 ExtraBold" panose="02000900000000000000" pitchFamily="2" charset="-122"/>
                <a:cs typeface="宋体"/>
              </a:rPr>
              <a:t>）事件：农民创造了“包产到户”这一以家庭联产承包为主要形式的责任制。（</a:t>
            </a:r>
            <a:r>
              <a:rPr lang="en-US" altLang="zh-CN" sz="2400" dirty="0">
                <a:solidFill>
                  <a:srgbClr val="FF0000"/>
                </a:solidFill>
                <a:latin typeface="方正风雅楷宋简体 ExtraBold" panose="02000900000000000000" pitchFamily="2" charset="-122"/>
                <a:ea typeface="方正风雅楷宋简体 ExtraBold" panose="02000900000000000000" pitchFamily="2" charset="-122"/>
                <a:cs typeface="宋体"/>
              </a:rPr>
              <a:t>2</a:t>
            </a:r>
            <a:r>
              <a:rPr lang="zh-CN" altLang="zh-CN" sz="2400" dirty="0">
                <a:solidFill>
                  <a:srgbClr val="FF0000"/>
                </a:solidFill>
                <a:latin typeface="方正风雅楷宋简体 ExtraBold" panose="02000900000000000000" pitchFamily="2" charset="-122"/>
                <a:ea typeface="方正风雅楷宋简体 ExtraBold" panose="02000900000000000000" pitchFamily="2" charset="-122"/>
                <a:cs typeface="宋体"/>
              </a:rPr>
              <a:t>分）意义：调动了农民的生产积极性；推动了农业大发展；促进了农村大变革；促进了城市经济体制改革。（</a:t>
            </a:r>
            <a:r>
              <a:rPr lang="en-US" altLang="zh-CN" sz="2400" dirty="0">
                <a:solidFill>
                  <a:srgbClr val="FF0000"/>
                </a:solidFill>
                <a:latin typeface="方正风雅楷宋简体 ExtraBold" panose="02000900000000000000" pitchFamily="2" charset="-122"/>
                <a:ea typeface="方正风雅楷宋简体 ExtraBold" panose="02000900000000000000" pitchFamily="2" charset="-122"/>
                <a:cs typeface="宋体"/>
              </a:rPr>
              <a:t>2</a:t>
            </a:r>
            <a:r>
              <a:rPr lang="zh-CN" altLang="zh-CN" sz="2400" dirty="0">
                <a:solidFill>
                  <a:srgbClr val="FF0000"/>
                </a:solidFill>
                <a:latin typeface="方正风雅楷宋简体 ExtraBold" panose="02000900000000000000" pitchFamily="2" charset="-122"/>
                <a:ea typeface="方正风雅楷宋简体 ExtraBold" panose="02000900000000000000" pitchFamily="2" charset="-122"/>
                <a:cs typeface="宋体"/>
              </a:rPr>
              <a:t>分。每点</a:t>
            </a:r>
            <a:r>
              <a:rPr lang="en-US" altLang="zh-CN" sz="2400" dirty="0">
                <a:solidFill>
                  <a:srgbClr val="FF0000"/>
                </a:solidFill>
                <a:latin typeface="方正风雅楷宋简体 ExtraBold" panose="02000900000000000000" pitchFamily="2" charset="-122"/>
                <a:ea typeface="方正风雅楷宋简体 ExtraBold" panose="02000900000000000000" pitchFamily="2" charset="-122"/>
                <a:cs typeface="宋体"/>
              </a:rPr>
              <a:t>1</a:t>
            </a:r>
            <a:r>
              <a:rPr lang="zh-CN" altLang="zh-CN" sz="2400" dirty="0">
                <a:solidFill>
                  <a:srgbClr val="FF0000"/>
                </a:solidFill>
                <a:latin typeface="方正风雅楷宋简体 ExtraBold" panose="02000900000000000000" pitchFamily="2" charset="-122"/>
                <a:ea typeface="方正风雅楷宋简体 ExtraBold" panose="02000900000000000000" pitchFamily="2" charset="-122"/>
                <a:cs typeface="宋体"/>
              </a:rPr>
              <a:t>分，答出其中两点即得满分。）</a:t>
            </a:r>
            <a:endParaRPr lang="zh-CN" altLang="zh-CN" sz="2400" dirty="0">
              <a:solidFill>
                <a:prstClr val="black"/>
              </a:solidFill>
              <a:latin typeface="方正风雅楷宋简体 ExtraBold" panose="02000900000000000000" pitchFamily="2" charset="-122"/>
              <a:ea typeface="方正风雅楷宋简体 ExtraBold" panose="02000900000000000000" pitchFamily="2" charset="-122"/>
              <a:cs typeface="宋体"/>
            </a:endParaRPr>
          </a:p>
          <a:p>
            <a:r>
              <a:rPr lang="zh-CN" altLang="zh-CN" sz="2400" dirty="0">
                <a:solidFill>
                  <a:srgbClr val="FF0000"/>
                </a:solidFill>
                <a:latin typeface="方正风雅楷宋简体 ExtraBold" panose="02000900000000000000" pitchFamily="2" charset="-122"/>
                <a:ea typeface="方正风雅楷宋简体 ExtraBold" panose="02000900000000000000" pitchFamily="2" charset="-122"/>
                <a:cs typeface="宋体"/>
              </a:rPr>
              <a:t>（</a:t>
            </a:r>
            <a:r>
              <a:rPr lang="en-US" altLang="zh-CN" sz="2400" dirty="0">
                <a:solidFill>
                  <a:srgbClr val="FF0000"/>
                </a:solidFill>
                <a:latin typeface="方正风雅楷宋简体 ExtraBold" panose="02000900000000000000" pitchFamily="2" charset="-122"/>
                <a:ea typeface="方正风雅楷宋简体 ExtraBold" panose="02000900000000000000" pitchFamily="2" charset="-122"/>
                <a:cs typeface="宋体"/>
              </a:rPr>
              <a:t>2</a:t>
            </a:r>
            <a:r>
              <a:rPr lang="zh-CN" altLang="zh-CN" sz="2400" dirty="0">
                <a:solidFill>
                  <a:srgbClr val="FF0000"/>
                </a:solidFill>
                <a:latin typeface="方正风雅楷宋简体 ExtraBold" panose="02000900000000000000" pitchFamily="2" charset="-122"/>
                <a:ea typeface="方正风雅楷宋简体 ExtraBold" panose="02000900000000000000" pitchFamily="2" charset="-122"/>
                <a:cs typeface="宋体"/>
              </a:rPr>
              <a:t>）原因：学习外国先进的技术、管理经验，引进外资；探索对外开放的路子。（每点</a:t>
            </a:r>
            <a:r>
              <a:rPr lang="en-US" altLang="zh-CN" sz="2400" dirty="0">
                <a:solidFill>
                  <a:srgbClr val="FF0000"/>
                </a:solidFill>
                <a:latin typeface="方正风雅楷宋简体 ExtraBold" panose="02000900000000000000" pitchFamily="2" charset="-122"/>
                <a:ea typeface="方正风雅楷宋简体 ExtraBold" panose="02000900000000000000" pitchFamily="2" charset="-122"/>
                <a:cs typeface="宋体"/>
              </a:rPr>
              <a:t>1</a:t>
            </a:r>
            <a:r>
              <a:rPr lang="zh-CN" altLang="zh-CN" sz="2400" dirty="0">
                <a:solidFill>
                  <a:srgbClr val="FF0000"/>
                </a:solidFill>
                <a:latin typeface="方正风雅楷宋简体 ExtraBold" panose="02000900000000000000" pitchFamily="2" charset="-122"/>
                <a:ea typeface="方正风雅楷宋简体 ExtraBold" panose="02000900000000000000" pitchFamily="2" charset="-122"/>
                <a:cs typeface="宋体"/>
              </a:rPr>
              <a:t>分，共</a:t>
            </a:r>
            <a:r>
              <a:rPr lang="en-US" altLang="zh-CN" sz="2400" dirty="0">
                <a:solidFill>
                  <a:srgbClr val="FF0000"/>
                </a:solidFill>
                <a:latin typeface="方正风雅楷宋简体 ExtraBold" panose="02000900000000000000" pitchFamily="2" charset="-122"/>
                <a:ea typeface="方正风雅楷宋简体 ExtraBold" panose="02000900000000000000" pitchFamily="2" charset="-122"/>
                <a:cs typeface="宋体"/>
              </a:rPr>
              <a:t>2</a:t>
            </a:r>
            <a:r>
              <a:rPr lang="zh-CN" altLang="zh-CN" sz="2400" dirty="0">
                <a:solidFill>
                  <a:srgbClr val="FF0000"/>
                </a:solidFill>
                <a:latin typeface="方正风雅楷宋简体 ExtraBold" panose="02000900000000000000" pitchFamily="2" charset="-122"/>
                <a:ea typeface="方正风雅楷宋简体 ExtraBold" panose="02000900000000000000" pitchFamily="2" charset="-122"/>
                <a:cs typeface="宋体"/>
              </a:rPr>
              <a:t>分）特殊之处：实行特殊的经济政策和经济管理方法。</a:t>
            </a:r>
            <a:endParaRPr lang="zh-CN" altLang="en-US" sz="2400" dirty="0">
              <a:solidFill>
                <a:prstClr val="black"/>
              </a:solidFill>
              <a:latin typeface="方正风雅楷宋简体 ExtraBold" panose="02000900000000000000" pitchFamily="2" charset="-122"/>
              <a:ea typeface="方正风雅楷宋简体 ExtraBold" panose="02000900000000000000" pitchFamily="2" charset="-122"/>
            </a:endParaRPr>
          </a:p>
        </p:txBody>
      </p:sp>
    </p:spTree>
    <p:extLst>
      <p:ext uri="{BB962C8B-B14F-4D97-AF65-F5344CB8AC3E}">
        <p14:creationId xmlns:p14="http://schemas.microsoft.com/office/powerpoint/2010/main" val="322390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矩形 129025"/>
          <p:cNvSpPr/>
          <p:nvPr/>
        </p:nvSpPr>
        <p:spPr>
          <a:xfrm>
            <a:off x="4343842" y="4076397"/>
            <a:ext cx="184150" cy="762000"/>
          </a:xfrm>
          <a:prstGeom prst="rect">
            <a:avLst/>
          </a:prstGeom>
          <a:noFill/>
          <a:ln w="9525">
            <a:noFill/>
          </a:ln>
        </p:spPr>
        <p:txBody>
          <a:bodyPr wrap="none" anchor="t">
            <a:spAutoFit/>
          </a:bodyPr>
          <a:lstStyle/>
          <a:p>
            <a:pPr>
              <a:buClr>
                <a:prstClr val="white"/>
              </a:buClr>
            </a:pPr>
            <a:endParaRPr sz="4400" dirty="0">
              <a:solidFill>
                <a:srgbClr val="1F497D"/>
              </a:solidFill>
              <a:latin typeface="方正风雅楷宋简体 ExtraBold" panose="02000900000000000000" pitchFamily="2" charset="-122"/>
              <a:ea typeface="方正风雅楷宋简体 ExtraBold" panose="02000900000000000000" pitchFamily="2" charset="-122"/>
            </a:endParaRPr>
          </a:p>
        </p:txBody>
      </p:sp>
      <p:sp>
        <p:nvSpPr>
          <p:cNvPr id="129029" name="文本框 129028"/>
          <p:cNvSpPr txBox="1"/>
          <p:nvPr/>
        </p:nvSpPr>
        <p:spPr>
          <a:xfrm>
            <a:off x="179512" y="1958037"/>
            <a:ext cx="8713787" cy="4999355"/>
          </a:xfrm>
          <a:prstGeom prst="rect">
            <a:avLst/>
          </a:prstGeom>
          <a:noFill/>
          <a:ln w="9525">
            <a:noFill/>
          </a:ln>
        </p:spPr>
        <p:txBody>
          <a:bodyPr>
            <a:spAutoFit/>
          </a:bodyPr>
          <a:lstStyle/>
          <a:p>
            <a:pPr>
              <a:lnSpc>
                <a:spcPct val="105000"/>
              </a:lnSpc>
            </a:pPr>
            <a:r>
              <a:rPr lang="en-US" altLang="zh-CN" sz="2800" b="1" dirty="0">
                <a:solidFill>
                  <a:prstClr val="black"/>
                </a:solidFill>
                <a:latin typeface="方正风雅楷宋简体 ExtraBold" panose="02000900000000000000" pitchFamily="2" charset="-122"/>
                <a:ea typeface="方正风雅楷宋简体 ExtraBold" panose="02000900000000000000" pitchFamily="2" charset="-122"/>
              </a:rPr>
              <a:t>2</a:t>
            </a:r>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、时间：</a:t>
            </a:r>
            <a:r>
              <a:rPr lang="zh-CN" altLang="en-US" sz="2800" b="1" u="sng" dirty="0">
                <a:solidFill>
                  <a:prstClr val="black"/>
                </a:solidFill>
                <a:latin typeface="方正风雅楷宋简体 ExtraBold" panose="02000900000000000000" pitchFamily="2" charset="-122"/>
                <a:ea typeface="方正风雅楷宋简体 ExtraBold" panose="02000900000000000000" pitchFamily="2" charset="-122"/>
              </a:rPr>
              <a:t>              </a:t>
            </a:r>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年底，地点：</a:t>
            </a:r>
            <a:r>
              <a:rPr lang="zh-CN" altLang="en-US" sz="2800" b="1" dirty="0">
                <a:solidFill>
                  <a:srgbClr val="FF0000"/>
                </a:solidFill>
                <a:latin typeface="方正风雅楷宋简体 ExtraBold" panose="02000900000000000000" pitchFamily="2" charset="-122"/>
                <a:ea typeface="方正风雅楷宋简体 ExtraBold" panose="02000900000000000000" pitchFamily="2" charset="-122"/>
              </a:rPr>
              <a:t>北京</a:t>
            </a:r>
          </a:p>
          <a:p>
            <a:pPr>
              <a:lnSpc>
                <a:spcPct val="105000"/>
              </a:lnSpc>
            </a:pPr>
            <a:r>
              <a:rPr lang="en-US" altLang="zh-CN" sz="2800" b="1" dirty="0">
                <a:solidFill>
                  <a:prstClr val="black"/>
                </a:solidFill>
                <a:latin typeface="方正风雅楷宋简体 ExtraBold" panose="02000900000000000000" pitchFamily="2" charset="-122"/>
                <a:ea typeface="方正风雅楷宋简体 ExtraBold" panose="02000900000000000000" pitchFamily="2" charset="-122"/>
              </a:rPr>
              <a:t>3</a:t>
            </a:r>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、内容：</a:t>
            </a:r>
          </a:p>
          <a:p>
            <a:pPr>
              <a:lnSpc>
                <a:spcPct val="105000"/>
              </a:lnSpc>
            </a:pPr>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     </a:t>
            </a:r>
            <a:r>
              <a:rPr lang="en-US" altLang="zh-CN" sz="2400" b="1" dirty="0">
                <a:solidFill>
                  <a:prstClr val="black"/>
                </a:solidFill>
                <a:latin typeface="方正风雅楷宋简体 ExtraBold" panose="02000900000000000000" pitchFamily="2" charset="-122"/>
                <a:ea typeface="方正风雅楷宋简体 ExtraBold" panose="02000900000000000000" pitchFamily="2" charset="-122"/>
              </a:rPr>
              <a:t>①</a:t>
            </a:r>
            <a:r>
              <a:rPr lang="zh-CN" altLang="en-US" sz="2400" b="1" dirty="0">
                <a:solidFill>
                  <a:prstClr val="black"/>
                </a:solidFill>
                <a:latin typeface="方正风雅楷宋简体 ExtraBold" panose="02000900000000000000" pitchFamily="2" charset="-122"/>
                <a:ea typeface="方正风雅楷宋简体 ExtraBold" panose="02000900000000000000" pitchFamily="2" charset="-122"/>
              </a:rPr>
              <a:t>思想上：重新确立了</a:t>
            </a:r>
            <a:r>
              <a:rPr lang="en-US" altLang="zh-CN" sz="2400" b="1" dirty="0">
                <a:solidFill>
                  <a:prstClr val="black"/>
                </a:solidFill>
                <a:latin typeface="方正风雅楷宋简体 ExtraBold" panose="02000900000000000000" pitchFamily="2" charset="-122"/>
                <a:ea typeface="方正风雅楷宋简体 ExtraBold" panose="02000900000000000000" pitchFamily="2" charset="-122"/>
              </a:rPr>
              <a:t>_________________  </a:t>
            </a:r>
            <a:r>
              <a:rPr lang="zh-CN" altLang="en-US" sz="2400" b="1" dirty="0">
                <a:solidFill>
                  <a:prstClr val="black"/>
                </a:solidFill>
                <a:latin typeface="方正风雅楷宋简体 ExtraBold" panose="02000900000000000000" pitchFamily="2" charset="-122"/>
                <a:ea typeface="方正风雅楷宋简体 ExtraBold" panose="02000900000000000000" pitchFamily="2" charset="-122"/>
              </a:rPr>
              <a:t>的思想路线；</a:t>
            </a:r>
          </a:p>
          <a:p>
            <a:pPr>
              <a:lnSpc>
                <a:spcPct val="105000"/>
              </a:lnSpc>
            </a:pPr>
            <a:r>
              <a:rPr lang="zh-CN" altLang="en-US" sz="2400" b="1" dirty="0">
                <a:solidFill>
                  <a:prstClr val="black"/>
                </a:solidFill>
                <a:latin typeface="方正风雅楷宋简体 ExtraBold" panose="02000900000000000000" pitchFamily="2" charset="-122"/>
                <a:ea typeface="方正风雅楷宋简体 ExtraBold" panose="02000900000000000000" pitchFamily="2" charset="-122"/>
              </a:rPr>
              <a:t>      </a:t>
            </a:r>
            <a:r>
              <a:rPr lang="en-US" altLang="zh-CN" sz="2400" b="1" dirty="0">
                <a:solidFill>
                  <a:prstClr val="black"/>
                </a:solidFill>
                <a:latin typeface="方正风雅楷宋简体 ExtraBold" panose="02000900000000000000" pitchFamily="2" charset="-122"/>
                <a:ea typeface="方正风雅楷宋简体 ExtraBold" panose="02000900000000000000" pitchFamily="2" charset="-122"/>
              </a:rPr>
              <a:t>②</a:t>
            </a:r>
            <a:r>
              <a:rPr lang="zh-CN" altLang="en-US" sz="2400" b="1" dirty="0">
                <a:solidFill>
                  <a:prstClr val="black"/>
                </a:solidFill>
                <a:latin typeface="方正风雅楷宋简体 ExtraBold" panose="02000900000000000000" pitchFamily="2" charset="-122"/>
                <a:ea typeface="方正风雅楷宋简体 ExtraBold" panose="02000900000000000000" pitchFamily="2" charset="-122"/>
              </a:rPr>
              <a:t>政治上：做出把党和国家的  </a:t>
            </a:r>
            <a:r>
              <a:rPr lang="zh-CN" altLang="en-US" sz="2800" b="1" dirty="0">
                <a:solidFill>
                  <a:srgbClr val="660066"/>
                </a:solidFill>
                <a:effectLst>
                  <a:outerShdw blurRad="38100" dist="38100" dir="2700000">
                    <a:srgbClr val="C0C0C0"/>
                  </a:outerShdw>
                </a:effectLst>
                <a:latin typeface="方正风雅楷宋简体 ExtraBold" panose="02000900000000000000" pitchFamily="2" charset="-122"/>
                <a:ea typeface="方正风雅楷宋简体 ExtraBold" panose="02000900000000000000" pitchFamily="2" charset="-122"/>
              </a:rPr>
              <a:t>工作重心 </a:t>
            </a:r>
            <a:r>
              <a:rPr lang="zh-CN" altLang="en-US" sz="2400" b="1" dirty="0">
                <a:solidFill>
                  <a:prstClr val="black"/>
                </a:solidFill>
                <a:latin typeface="方正风雅楷宋简体 ExtraBold" panose="02000900000000000000" pitchFamily="2" charset="-122"/>
                <a:ea typeface="方正风雅楷宋简体 ExtraBold" panose="02000900000000000000" pitchFamily="2" charset="-122"/>
              </a:rPr>
              <a:t>转移到</a:t>
            </a:r>
          </a:p>
          <a:p>
            <a:pPr>
              <a:lnSpc>
                <a:spcPct val="105000"/>
              </a:lnSpc>
            </a:pPr>
            <a:r>
              <a:rPr lang="zh-CN" altLang="en-US" sz="2400" b="1" dirty="0">
                <a:solidFill>
                  <a:prstClr val="black"/>
                </a:solidFill>
                <a:latin typeface="方正风雅楷宋简体 ExtraBold" panose="02000900000000000000" pitchFamily="2" charset="-122"/>
                <a:ea typeface="方正风雅楷宋简体 ExtraBold" panose="02000900000000000000" pitchFamily="2" charset="-122"/>
              </a:rPr>
              <a:t>                     </a:t>
            </a:r>
            <a:r>
              <a:rPr lang="en-US" altLang="zh-CN" sz="2400" b="1" dirty="0">
                <a:solidFill>
                  <a:prstClr val="black"/>
                </a:solidFill>
                <a:latin typeface="方正风雅楷宋简体 ExtraBold" panose="02000900000000000000" pitchFamily="2" charset="-122"/>
                <a:ea typeface="方正风雅楷宋简体 ExtraBold" panose="02000900000000000000" pitchFamily="2" charset="-122"/>
              </a:rPr>
              <a:t>___________</a:t>
            </a:r>
            <a:r>
              <a:rPr lang="zh-CN" altLang="en-US" sz="2400" b="1" dirty="0">
                <a:solidFill>
                  <a:prstClr val="black"/>
                </a:solidFill>
                <a:latin typeface="方正风雅楷宋简体 ExtraBold" panose="02000900000000000000" pitchFamily="2" charset="-122"/>
                <a:ea typeface="方正风雅楷宋简体 ExtraBold" panose="02000900000000000000" pitchFamily="2" charset="-122"/>
              </a:rPr>
              <a:t>上来，实行</a:t>
            </a:r>
            <a:r>
              <a:rPr lang="zh-CN" altLang="en-US" sz="2400" b="1" u="sng" dirty="0">
                <a:solidFill>
                  <a:prstClr val="black"/>
                </a:solidFill>
                <a:latin typeface="方正风雅楷宋简体 ExtraBold" panose="02000900000000000000" pitchFamily="2" charset="-122"/>
                <a:ea typeface="方正风雅楷宋简体 ExtraBold" panose="02000900000000000000" pitchFamily="2" charset="-122"/>
              </a:rPr>
              <a:t>                     </a:t>
            </a:r>
            <a:r>
              <a:rPr lang="zh-CN" altLang="en-US" sz="2400" b="1" dirty="0">
                <a:solidFill>
                  <a:prstClr val="black"/>
                </a:solidFill>
                <a:latin typeface="方正风雅楷宋简体 ExtraBold" panose="02000900000000000000" pitchFamily="2" charset="-122"/>
                <a:ea typeface="方正风雅楷宋简体 ExtraBold" panose="02000900000000000000" pitchFamily="2" charset="-122"/>
              </a:rPr>
              <a:t>的伟大决策。</a:t>
            </a:r>
          </a:p>
          <a:p>
            <a:pPr>
              <a:lnSpc>
                <a:spcPct val="105000"/>
              </a:lnSpc>
            </a:pPr>
            <a:r>
              <a:rPr lang="zh-CN" altLang="en-US" sz="2400" b="1" dirty="0">
                <a:solidFill>
                  <a:prstClr val="black"/>
                </a:solidFill>
                <a:latin typeface="方正风雅楷宋简体 ExtraBold" panose="02000900000000000000" pitchFamily="2" charset="-122"/>
                <a:ea typeface="方正风雅楷宋简体 ExtraBold" panose="02000900000000000000" pitchFamily="2" charset="-122"/>
              </a:rPr>
              <a:t>      </a:t>
            </a:r>
            <a:r>
              <a:rPr lang="en-US" altLang="zh-CN" sz="2400" b="1" dirty="0">
                <a:solidFill>
                  <a:prstClr val="black"/>
                </a:solidFill>
                <a:latin typeface="方正风雅楷宋简体 ExtraBold" panose="02000900000000000000" pitchFamily="2" charset="-122"/>
                <a:ea typeface="方正风雅楷宋简体 ExtraBold" panose="02000900000000000000" pitchFamily="2" charset="-122"/>
              </a:rPr>
              <a:t>③</a:t>
            </a:r>
            <a:r>
              <a:rPr lang="zh-CN" altLang="en-US" sz="2400" b="1" dirty="0">
                <a:solidFill>
                  <a:prstClr val="black"/>
                </a:solidFill>
                <a:latin typeface="方正风雅楷宋简体 ExtraBold" panose="02000900000000000000" pitchFamily="2" charset="-122"/>
                <a:ea typeface="方正风雅楷宋简体 ExtraBold" panose="02000900000000000000" pitchFamily="2" charset="-122"/>
              </a:rPr>
              <a:t>组织上：形成了以</a:t>
            </a:r>
            <a:r>
              <a:rPr lang="zh-CN" altLang="en-US" sz="2400" b="1" u="sng" dirty="0">
                <a:solidFill>
                  <a:prstClr val="black"/>
                </a:solidFill>
                <a:latin typeface="方正风雅楷宋简体 ExtraBold" panose="02000900000000000000" pitchFamily="2" charset="-122"/>
                <a:ea typeface="方正风雅楷宋简体 ExtraBold" panose="02000900000000000000" pitchFamily="2" charset="-122"/>
              </a:rPr>
              <a:t>                </a:t>
            </a:r>
            <a:r>
              <a:rPr lang="zh-CN" altLang="en-US" sz="2400" b="1" dirty="0">
                <a:solidFill>
                  <a:prstClr val="black"/>
                </a:solidFill>
                <a:latin typeface="方正风雅楷宋简体 ExtraBold" panose="02000900000000000000" pitchFamily="2" charset="-122"/>
                <a:ea typeface="方正风雅楷宋简体 ExtraBold" panose="02000900000000000000" pitchFamily="2" charset="-122"/>
              </a:rPr>
              <a:t>为核心的党中央领导集体。</a:t>
            </a:r>
          </a:p>
          <a:p>
            <a:pPr>
              <a:lnSpc>
                <a:spcPct val="105000"/>
              </a:lnSpc>
            </a:pPr>
            <a:r>
              <a:rPr lang="en-US" altLang="zh-CN" sz="2800" b="1" dirty="0">
                <a:solidFill>
                  <a:prstClr val="black"/>
                </a:solidFill>
                <a:latin typeface="方正风雅楷宋简体 ExtraBold" panose="02000900000000000000" pitchFamily="2" charset="-122"/>
                <a:ea typeface="方正风雅楷宋简体 ExtraBold" panose="02000900000000000000" pitchFamily="2" charset="-122"/>
              </a:rPr>
              <a:t>4</a:t>
            </a:r>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、意义：</a:t>
            </a:r>
          </a:p>
          <a:p>
            <a:pPr>
              <a:lnSpc>
                <a:spcPct val="105000"/>
              </a:lnSpc>
            </a:pPr>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a:t>
            </a:r>
            <a:r>
              <a:rPr lang="en-US" altLang="zh-CN" sz="2800" b="1" dirty="0">
                <a:solidFill>
                  <a:prstClr val="black"/>
                </a:solidFill>
                <a:latin typeface="方正风雅楷宋简体 ExtraBold" panose="02000900000000000000" pitchFamily="2" charset="-122"/>
                <a:ea typeface="方正风雅楷宋简体 ExtraBold" panose="02000900000000000000" pitchFamily="2" charset="-122"/>
              </a:rPr>
              <a:t>1</a:t>
            </a:r>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）是党史上具有深远意义的</a:t>
            </a:r>
            <a:r>
              <a:rPr lang="en-US" altLang="zh-CN" sz="2800" b="1" dirty="0">
                <a:solidFill>
                  <a:prstClr val="black"/>
                </a:solidFill>
                <a:latin typeface="方正风雅楷宋简体 ExtraBold" panose="02000900000000000000" pitchFamily="2" charset="-122"/>
                <a:ea typeface="方正风雅楷宋简体 ExtraBold" panose="02000900000000000000" pitchFamily="2" charset="-122"/>
              </a:rPr>
              <a:t>_______________</a:t>
            </a:r>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a:t>
            </a:r>
            <a:r>
              <a:rPr lang="en-US" altLang="zh-CN" sz="2800" b="1" dirty="0">
                <a:solidFill>
                  <a:prstClr val="black"/>
                </a:solidFill>
                <a:latin typeface="方正风雅楷宋简体 ExtraBold" panose="02000900000000000000" pitchFamily="2" charset="-122"/>
                <a:ea typeface="方正风雅楷宋简体 ExtraBold" panose="02000900000000000000" pitchFamily="2" charset="-122"/>
              </a:rPr>
              <a:t>2</a:t>
            </a:r>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）是</a:t>
            </a:r>
            <a:r>
              <a:rPr lang="en-US" altLang="zh-CN" sz="2800" b="1" dirty="0">
                <a:solidFill>
                  <a:prstClr val="black"/>
                </a:solidFill>
                <a:latin typeface="方正风雅楷宋简体 ExtraBold" panose="02000900000000000000" pitchFamily="2" charset="-122"/>
                <a:ea typeface="方正风雅楷宋简体 ExtraBold" panose="02000900000000000000" pitchFamily="2" charset="-122"/>
              </a:rPr>
              <a:t>____________ </a:t>
            </a:r>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开端。</a:t>
            </a:r>
          </a:p>
          <a:p>
            <a:pPr>
              <a:lnSpc>
                <a:spcPct val="105000"/>
              </a:lnSpc>
            </a:pPr>
            <a:r>
              <a:rPr lang="en-US" altLang="zh-CN" sz="2800" b="1" dirty="0">
                <a:solidFill>
                  <a:srgbClr val="7030A0"/>
                </a:solidFill>
                <a:latin typeface="方正风雅楷宋简体 ExtraBold" panose="02000900000000000000" pitchFamily="2" charset="-122"/>
                <a:ea typeface="方正风雅楷宋简体 ExtraBold" panose="02000900000000000000" pitchFamily="2" charset="-122"/>
              </a:rPr>
              <a:t>5</a:t>
            </a:r>
            <a:r>
              <a:rPr lang="zh-CN" altLang="en-US" sz="2800" b="1" dirty="0">
                <a:solidFill>
                  <a:srgbClr val="7030A0"/>
                </a:solidFill>
                <a:latin typeface="方正风雅楷宋简体 ExtraBold" panose="02000900000000000000" pitchFamily="2" charset="-122"/>
                <a:ea typeface="方正风雅楷宋简体 ExtraBold" panose="02000900000000000000" pitchFamily="2" charset="-122"/>
              </a:rPr>
              <a:t>、标志：</a:t>
            </a:r>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中国历史进入社会主义</a:t>
            </a:r>
            <a:r>
              <a:rPr lang="zh-CN" altLang="en-US" sz="2800" b="1" u="sng" dirty="0">
                <a:solidFill>
                  <a:prstClr val="black"/>
                </a:solidFill>
                <a:latin typeface="方正风雅楷宋简体 ExtraBold" panose="02000900000000000000" pitchFamily="2" charset="-122"/>
                <a:ea typeface="方正风雅楷宋简体 ExtraBold" panose="02000900000000000000" pitchFamily="2" charset="-122"/>
              </a:rPr>
              <a:t>                           </a:t>
            </a:r>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的</a:t>
            </a:r>
          </a:p>
          <a:p>
            <a:pPr>
              <a:lnSpc>
                <a:spcPct val="105000"/>
              </a:lnSpc>
            </a:pPr>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                </a:t>
            </a:r>
            <a:r>
              <a:rPr lang="zh-CN" altLang="en-US" sz="3200" b="1" dirty="0">
                <a:solidFill>
                  <a:srgbClr val="3333FF"/>
                </a:solidFill>
                <a:latin typeface="方正风雅楷宋简体 ExtraBold" panose="02000900000000000000" pitchFamily="2" charset="-122"/>
                <a:ea typeface="方正风雅楷宋简体 ExtraBold" panose="02000900000000000000" pitchFamily="2" charset="-122"/>
              </a:rPr>
              <a:t>新时期</a:t>
            </a:r>
          </a:p>
        </p:txBody>
      </p:sp>
      <p:sp>
        <p:nvSpPr>
          <p:cNvPr id="129033" name="文本框 129032"/>
          <p:cNvSpPr txBox="1"/>
          <p:nvPr/>
        </p:nvSpPr>
        <p:spPr>
          <a:xfrm>
            <a:off x="2161347" y="3713812"/>
            <a:ext cx="1828800" cy="457200"/>
          </a:xfrm>
          <a:prstGeom prst="rect">
            <a:avLst/>
          </a:prstGeom>
          <a:noFill/>
          <a:ln w="9525">
            <a:noFill/>
          </a:ln>
        </p:spPr>
        <p:txBody>
          <a:bodyPr>
            <a:spAutoFit/>
          </a:bodyPr>
          <a:lstStyle/>
          <a:p>
            <a:r>
              <a:rPr lang="zh-CN" altLang="en-US" sz="2400" b="1" dirty="0">
                <a:solidFill>
                  <a:srgbClr val="FF0000"/>
                </a:solidFill>
                <a:latin typeface="方正风雅楷宋简体 ExtraBold" panose="02000900000000000000" pitchFamily="2" charset="-122"/>
                <a:ea typeface="方正风雅楷宋简体 ExtraBold" panose="02000900000000000000" pitchFamily="2" charset="-122"/>
              </a:rPr>
              <a:t>经济建设</a:t>
            </a:r>
          </a:p>
        </p:txBody>
      </p:sp>
      <p:sp>
        <p:nvSpPr>
          <p:cNvPr id="129034" name="文本框 129033"/>
          <p:cNvSpPr txBox="1"/>
          <p:nvPr/>
        </p:nvSpPr>
        <p:spPr>
          <a:xfrm>
            <a:off x="3756149" y="2852434"/>
            <a:ext cx="4176713" cy="457200"/>
          </a:xfrm>
          <a:prstGeom prst="rect">
            <a:avLst/>
          </a:prstGeom>
          <a:noFill/>
          <a:ln w="9525">
            <a:noFill/>
          </a:ln>
        </p:spPr>
        <p:txBody>
          <a:bodyPr>
            <a:spAutoFit/>
          </a:bodyPr>
          <a:lstStyle/>
          <a:p>
            <a:r>
              <a:rPr lang="zh-CN" altLang="en-US" sz="2400" b="1" dirty="0">
                <a:solidFill>
                  <a:srgbClr val="FF0000"/>
                </a:solidFill>
                <a:latin typeface="方正风雅楷宋简体 ExtraBold" panose="02000900000000000000" pitchFamily="2" charset="-122"/>
                <a:ea typeface="方正风雅楷宋简体 ExtraBold" panose="02000900000000000000" pitchFamily="2" charset="-122"/>
              </a:rPr>
              <a:t>解放思想、实事求是</a:t>
            </a:r>
          </a:p>
        </p:txBody>
      </p:sp>
      <p:sp>
        <p:nvSpPr>
          <p:cNvPr id="129035" name="文本框 129034"/>
          <p:cNvSpPr txBox="1"/>
          <p:nvPr/>
        </p:nvSpPr>
        <p:spPr>
          <a:xfrm>
            <a:off x="5489064" y="3795409"/>
            <a:ext cx="1652905" cy="460375"/>
          </a:xfrm>
          <a:prstGeom prst="rect">
            <a:avLst/>
          </a:prstGeom>
          <a:noFill/>
          <a:ln w="9525">
            <a:noFill/>
          </a:ln>
        </p:spPr>
        <p:txBody>
          <a:bodyPr wrap="square">
            <a:spAutoFit/>
          </a:bodyPr>
          <a:lstStyle/>
          <a:p>
            <a:r>
              <a:rPr lang="zh-CN" altLang="en-US" sz="2400" b="1" dirty="0">
                <a:solidFill>
                  <a:srgbClr val="FF0000"/>
                </a:solidFill>
                <a:latin typeface="方正风雅楷宋简体 ExtraBold" panose="02000900000000000000" pitchFamily="2" charset="-122"/>
                <a:ea typeface="方正风雅楷宋简体 ExtraBold" panose="02000900000000000000" pitchFamily="2" charset="-122"/>
              </a:rPr>
              <a:t>改革开放</a:t>
            </a:r>
          </a:p>
        </p:txBody>
      </p:sp>
      <p:sp>
        <p:nvSpPr>
          <p:cNvPr id="129036" name="文本框 129035"/>
          <p:cNvSpPr txBox="1"/>
          <p:nvPr/>
        </p:nvSpPr>
        <p:spPr>
          <a:xfrm>
            <a:off x="3511039" y="4171329"/>
            <a:ext cx="1600200" cy="457200"/>
          </a:xfrm>
          <a:prstGeom prst="rect">
            <a:avLst/>
          </a:prstGeom>
          <a:noFill/>
          <a:ln w="9525">
            <a:noFill/>
          </a:ln>
        </p:spPr>
        <p:txBody>
          <a:bodyPr>
            <a:spAutoFit/>
          </a:bodyPr>
          <a:lstStyle/>
          <a:p>
            <a:r>
              <a:rPr lang="zh-CN" altLang="en-US" sz="2400" b="1" dirty="0">
                <a:solidFill>
                  <a:srgbClr val="FF0000"/>
                </a:solidFill>
                <a:latin typeface="方正风雅楷宋简体 ExtraBold" panose="02000900000000000000" pitchFamily="2" charset="-122"/>
                <a:ea typeface="方正风雅楷宋简体 ExtraBold" panose="02000900000000000000" pitchFamily="2" charset="-122"/>
              </a:rPr>
              <a:t>邓小平</a:t>
            </a:r>
          </a:p>
        </p:txBody>
      </p:sp>
      <p:sp>
        <p:nvSpPr>
          <p:cNvPr id="129038" name="文本框 129037"/>
          <p:cNvSpPr txBox="1"/>
          <p:nvPr/>
        </p:nvSpPr>
        <p:spPr>
          <a:xfrm>
            <a:off x="1755264" y="1958037"/>
            <a:ext cx="1409700" cy="549275"/>
          </a:xfrm>
          <a:prstGeom prst="rect">
            <a:avLst/>
          </a:prstGeom>
          <a:noFill/>
          <a:ln w="9525">
            <a:noFill/>
          </a:ln>
        </p:spPr>
        <p:txBody>
          <a:bodyPr wrap="none" anchor="t">
            <a:spAutoFit/>
          </a:bodyPr>
          <a:lstStyle/>
          <a:p>
            <a:r>
              <a:rPr lang="en-US" altLang="zh-CN" sz="3000" b="1" dirty="0">
                <a:solidFill>
                  <a:srgbClr val="FF0000"/>
                </a:solidFill>
                <a:latin typeface="方正风雅楷宋简体 ExtraBold" panose="02000900000000000000" pitchFamily="2" charset="-122"/>
                <a:ea typeface="方正风雅楷宋简体 ExtraBold" panose="02000900000000000000" pitchFamily="2" charset="-122"/>
              </a:rPr>
              <a:t>1978</a:t>
            </a:r>
            <a:r>
              <a:rPr lang="zh-CN" altLang="en-US" sz="3000" b="1" dirty="0">
                <a:solidFill>
                  <a:srgbClr val="FF0000"/>
                </a:solidFill>
                <a:latin typeface="方正风雅楷宋简体 ExtraBold" panose="02000900000000000000" pitchFamily="2" charset="-122"/>
                <a:ea typeface="方正风雅楷宋简体 ExtraBold" panose="02000900000000000000" pitchFamily="2" charset="-122"/>
              </a:rPr>
              <a:t>年</a:t>
            </a:r>
          </a:p>
        </p:txBody>
      </p:sp>
      <p:sp>
        <p:nvSpPr>
          <p:cNvPr id="129041" name="文本框 129040"/>
          <p:cNvSpPr txBox="1"/>
          <p:nvPr/>
        </p:nvSpPr>
        <p:spPr>
          <a:xfrm>
            <a:off x="5489064" y="4937774"/>
            <a:ext cx="2376488" cy="519113"/>
          </a:xfrm>
          <a:prstGeom prst="rect">
            <a:avLst/>
          </a:prstGeom>
          <a:noFill/>
          <a:ln w="9525">
            <a:noFill/>
          </a:ln>
        </p:spPr>
        <p:txBody>
          <a:bodyPr>
            <a:spAutoFit/>
          </a:bodyPr>
          <a:lstStyle/>
          <a:p>
            <a:r>
              <a:rPr lang="zh-CN" altLang="en-US" sz="2800" b="1" dirty="0">
                <a:solidFill>
                  <a:srgbClr val="FF0000"/>
                </a:solidFill>
                <a:latin typeface="方正风雅楷宋简体 ExtraBold" panose="02000900000000000000" pitchFamily="2" charset="-122"/>
                <a:ea typeface="方正风雅楷宋简体 ExtraBold" panose="02000900000000000000" pitchFamily="2" charset="-122"/>
              </a:rPr>
              <a:t>伟大转折</a:t>
            </a:r>
            <a:endParaRPr lang="zh-CN" altLang="en-US" sz="2800" b="1" dirty="0">
              <a:solidFill>
                <a:srgbClr val="FF0000"/>
              </a:solidFill>
              <a:latin typeface="方正风雅楷宋简体 ExtraBold" panose="02000900000000000000" pitchFamily="2" charset="-122"/>
              <a:ea typeface="方正风雅楷宋简体 ExtraBold" panose="02000900000000000000" pitchFamily="2" charset="-122"/>
            </a:endParaRPr>
          </a:p>
        </p:txBody>
      </p:sp>
      <p:sp>
        <p:nvSpPr>
          <p:cNvPr id="129042" name="文本框 129041"/>
          <p:cNvSpPr txBox="1"/>
          <p:nvPr/>
        </p:nvSpPr>
        <p:spPr>
          <a:xfrm>
            <a:off x="1117235" y="5357827"/>
            <a:ext cx="2016125" cy="519112"/>
          </a:xfrm>
          <a:prstGeom prst="rect">
            <a:avLst/>
          </a:prstGeom>
          <a:noFill/>
          <a:ln w="9525">
            <a:noFill/>
          </a:ln>
        </p:spPr>
        <p:txBody>
          <a:bodyPr>
            <a:spAutoFit/>
          </a:bodyPr>
          <a:lstStyle/>
          <a:p>
            <a:r>
              <a:rPr lang="zh-CN" altLang="en-US" sz="2800" b="1" dirty="0">
                <a:solidFill>
                  <a:srgbClr val="FF0000"/>
                </a:solidFill>
                <a:latin typeface="方正风雅楷宋简体 ExtraBold" panose="02000900000000000000" pitchFamily="2" charset="-122"/>
                <a:ea typeface="方正风雅楷宋简体 ExtraBold" panose="02000900000000000000" pitchFamily="2" charset="-122"/>
              </a:rPr>
              <a:t>改革开放</a:t>
            </a:r>
          </a:p>
        </p:txBody>
      </p:sp>
      <p:sp>
        <p:nvSpPr>
          <p:cNvPr id="129043" name="文本框 129042"/>
          <p:cNvSpPr txBox="1"/>
          <p:nvPr/>
        </p:nvSpPr>
        <p:spPr>
          <a:xfrm>
            <a:off x="5556057" y="5786769"/>
            <a:ext cx="2808287" cy="519113"/>
          </a:xfrm>
          <a:prstGeom prst="rect">
            <a:avLst/>
          </a:prstGeom>
          <a:noFill/>
          <a:ln w="9525">
            <a:noFill/>
          </a:ln>
        </p:spPr>
        <p:txBody>
          <a:bodyPr>
            <a:spAutoFit/>
          </a:bodyPr>
          <a:lstStyle/>
          <a:p>
            <a:r>
              <a:rPr lang="zh-CN" altLang="en-US" sz="2800" b="1" dirty="0">
                <a:solidFill>
                  <a:srgbClr val="FF0000"/>
                </a:solidFill>
                <a:latin typeface="方正风雅楷宋简体 ExtraBold" panose="02000900000000000000" pitchFamily="2" charset="-122"/>
                <a:ea typeface="方正风雅楷宋简体 ExtraBold" panose="02000900000000000000" pitchFamily="2" charset="-122"/>
              </a:rPr>
              <a:t>现代化建设</a:t>
            </a:r>
          </a:p>
        </p:txBody>
      </p:sp>
      <p:sp>
        <p:nvSpPr>
          <p:cNvPr id="129045" name="文本框 129044"/>
          <p:cNvSpPr txBox="1"/>
          <p:nvPr/>
        </p:nvSpPr>
        <p:spPr>
          <a:xfrm>
            <a:off x="35496" y="-27384"/>
            <a:ext cx="4248150" cy="579438"/>
          </a:xfrm>
          <a:prstGeom prst="rect">
            <a:avLst/>
          </a:prstGeom>
          <a:noFill/>
          <a:ln w="9525">
            <a:noFill/>
          </a:ln>
        </p:spPr>
        <p:txBody>
          <a:bodyPr>
            <a:spAutoFit/>
          </a:bodyPr>
          <a:lstStyle/>
          <a:p>
            <a:r>
              <a:rPr lang="zh-CN" altLang="en-US" sz="3200" b="1" dirty="0">
                <a:solidFill>
                  <a:srgbClr val="3333FF"/>
                </a:solidFill>
                <a:latin typeface="方正风雅楷宋简体 ExtraBold" panose="02000900000000000000" pitchFamily="2" charset="-122"/>
                <a:ea typeface="方正风雅楷宋简体 ExtraBold" panose="02000900000000000000" pitchFamily="2" charset="-122"/>
              </a:rPr>
              <a:t>一、十一届三中全会</a:t>
            </a:r>
          </a:p>
        </p:txBody>
      </p:sp>
      <p:sp>
        <p:nvSpPr>
          <p:cNvPr id="129046" name="椭圆 129045"/>
          <p:cNvSpPr/>
          <p:nvPr/>
        </p:nvSpPr>
        <p:spPr>
          <a:xfrm>
            <a:off x="6516217" y="1772990"/>
            <a:ext cx="2448272" cy="1079444"/>
          </a:xfrm>
          <a:prstGeom prst="ellipse">
            <a:avLst/>
          </a:prstGeom>
          <a:solidFill>
            <a:srgbClr val="FFFF99"/>
          </a:solidFill>
          <a:ln w="9525" cap="flat" cmpd="sng">
            <a:solidFill>
              <a:schemeClr val="tx1"/>
            </a:solidFill>
            <a:prstDash val="solid"/>
            <a:headEnd type="none" w="med" len="med"/>
            <a:tailEnd type="none" w="med" len="med"/>
          </a:ln>
        </p:spPr>
        <p:txBody>
          <a:bodyPr wrap="none" anchor="ctr"/>
          <a:lstStyle/>
          <a:p>
            <a:pPr algn="ctr"/>
            <a:r>
              <a:rPr lang="zh-CN" altLang="en-US" sz="2400" b="1" dirty="0">
                <a:solidFill>
                  <a:srgbClr val="660066"/>
                </a:solidFill>
                <a:latin typeface="方正风雅楷宋简体 ExtraBold" panose="02000900000000000000" pitchFamily="2" charset="-122"/>
                <a:ea typeface="方正风雅楷宋简体 ExtraBold" panose="02000900000000000000" pitchFamily="2" charset="-122"/>
              </a:rPr>
              <a:t>具深远意义的</a:t>
            </a:r>
          </a:p>
          <a:p>
            <a:pPr algn="ctr"/>
            <a:r>
              <a:rPr lang="zh-CN" altLang="en-US" sz="2400" b="1" dirty="0">
                <a:solidFill>
                  <a:srgbClr val="660066"/>
                </a:solidFill>
                <a:latin typeface="方正风雅楷宋简体 ExtraBold" panose="02000900000000000000" pitchFamily="2" charset="-122"/>
                <a:ea typeface="方正风雅楷宋简体 ExtraBold" panose="02000900000000000000" pitchFamily="2" charset="-122"/>
              </a:rPr>
              <a:t>转折</a:t>
            </a:r>
          </a:p>
        </p:txBody>
      </p:sp>
      <p:sp>
        <p:nvSpPr>
          <p:cNvPr id="129047" name="文本框 129046"/>
          <p:cNvSpPr txBox="1"/>
          <p:nvPr/>
        </p:nvSpPr>
        <p:spPr>
          <a:xfrm>
            <a:off x="4794057" y="3309634"/>
            <a:ext cx="1584325" cy="461665"/>
          </a:xfrm>
          <a:prstGeom prst="rect">
            <a:avLst/>
          </a:prstGeom>
          <a:noFill/>
          <a:ln w="28575" cap="flat" cmpd="sng">
            <a:solidFill>
              <a:srgbClr val="0000FF"/>
            </a:solidFill>
            <a:prstDash val="solid"/>
            <a:miter/>
            <a:headEnd type="none" w="med" len="med"/>
            <a:tailEnd type="none" w="med" len="med"/>
          </a:ln>
        </p:spPr>
        <p:txBody>
          <a:bodyPr>
            <a:spAutoFit/>
          </a:bodyPr>
          <a:lstStyle/>
          <a:p>
            <a:endParaRPr sz="2400" dirty="0">
              <a:solidFill>
                <a:prstClr val="black"/>
              </a:solidFill>
              <a:latin typeface="方正风雅楷宋简体 ExtraBold" panose="02000900000000000000" pitchFamily="2" charset="-122"/>
              <a:ea typeface="方正风雅楷宋简体 ExtraBold" panose="02000900000000000000" pitchFamily="2" charset="-122"/>
            </a:endParaRPr>
          </a:p>
        </p:txBody>
      </p:sp>
      <p:sp>
        <p:nvSpPr>
          <p:cNvPr id="129048" name="直接连接符 129047"/>
          <p:cNvSpPr/>
          <p:nvPr/>
        </p:nvSpPr>
        <p:spPr>
          <a:xfrm flipH="1">
            <a:off x="6378699" y="2667014"/>
            <a:ext cx="898525" cy="827405"/>
          </a:xfrm>
          <a:prstGeom prst="line">
            <a:avLst/>
          </a:prstGeom>
          <a:ln>
            <a:solidFill>
              <a:srgbClr val="7030A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sp>
      <p:sp>
        <p:nvSpPr>
          <p:cNvPr id="129049" name="文本框 129048"/>
          <p:cNvSpPr txBox="1"/>
          <p:nvPr/>
        </p:nvSpPr>
        <p:spPr>
          <a:xfrm>
            <a:off x="2171507" y="3710637"/>
            <a:ext cx="1584325" cy="460375"/>
          </a:xfrm>
          <a:prstGeom prst="rect">
            <a:avLst/>
          </a:prstGeom>
          <a:noFill/>
          <a:ln w="28575" cap="flat" cmpd="sng">
            <a:solidFill>
              <a:srgbClr val="0000FF"/>
            </a:solidFill>
            <a:prstDash val="solid"/>
            <a:miter/>
            <a:headEnd type="none" w="med" len="med"/>
            <a:tailEnd type="none" w="med" len="med"/>
          </a:ln>
        </p:spPr>
        <p:txBody>
          <a:bodyPr wrap="square">
            <a:spAutoFit/>
          </a:bodyPr>
          <a:lstStyle/>
          <a:p>
            <a:endParaRPr sz="2400" dirty="0">
              <a:solidFill>
                <a:prstClr val="black"/>
              </a:solidFill>
              <a:latin typeface="方正风雅楷宋简体 ExtraBold" panose="02000900000000000000" pitchFamily="2" charset="-122"/>
              <a:ea typeface="方正风雅楷宋简体 ExtraBold" panose="02000900000000000000" pitchFamily="2" charset="-122"/>
            </a:endParaRPr>
          </a:p>
        </p:txBody>
      </p:sp>
      <p:sp>
        <p:nvSpPr>
          <p:cNvPr id="129050" name="文本框 129049"/>
          <p:cNvSpPr txBox="1"/>
          <p:nvPr/>
        </p:nvSpPr>
        <p:spPr>
          <a:xfrm>
            <a:off x="5489064" y="3782709"/>
            <a:ext cx="1652270" cy="460375"/>
          </a:xfrm>
          <a:prstGeom prst="rect">
            <a:avLst/>
          </a:prstGeom>
          <a:noFill/>
          <a:ln w="28575" cap="flat" cmpd="sng">
            <a:solidFill>
              <a:srgbClr val="FF0000"/>
            </a:solidFill>
            <a:prstDash val="solid"/>
            <a:miter/>
            <a:headEnd type="none" w="med" len="med"/>
            <a:tailEnd type="none" w="med" len="med"/>
          </a:ln>
        </p:spPr>
        <p:txBody>
          <a:bodyPr wrap="square">
            <a:spAutoFit/>
          </a:bodyPr>
          <a:lstStyle/>
          <a:p>
            <a:endParaRPr sz="2400" dirty="0">
              <a:solidFill>
                <a:prstClr val="black"/>
              </a:solidFill>
              <a:latin typeface="方正风雅楷宋简体 ExtraBold" panose="02000900000000000000" pitchFamily="2" charset="-122"/>
              <a:ea typeface="方正风雅楷宋简体 ExtraBold" panose="02000900000000000000" pitchFamily="2" charset="-122"/>
            </a:endParaRPr>
          </a:p>
        </p:txBody>
      </p:sp>
      <p:sp>
        <p:nvSpPr>
          <p:cNvPr id="2" name="矩形 1"/>
          <p:cNvSpPr/>
          <p:nvPr/>
        </p:nvSpPr>
        <p:spPr>
          <a:xfrm>
            <a:off x="174113" y="476672"/>
            <a:ext cx="8719185" cy="1643527"/>
          </a:xfrm>
          <a:prstGeom prst="rect">
            <a:avLst/>
          </a:prstGeom>
          <a:noFill/>
          <a:ln w="9525">
            <a:noFill/>
          </a:ln>
        </p:spPr>
        <p:txBody>
          <a:bodyPr>
            <a:spAutoFit/>
          </a:bodyPr>
          <a:lstStyle/>
          <a:p>
            <a:pPr>
              <a:lnSpc>
                <a:spcPct val="105000"/>
              </a:lnSpc>
            </a:pPr>
            <a:r>
              <a:rPr lang="en-US" altLang="zh-CN" sz="2400" b="1" dirty="0">
                <a:solidFill>
                  <a:prstClr val="black"/>
                </a:solidFill>
                <a:latin typeface="方正风雅楷宋简体 ExtraBold" panose="02000900000000000000" pitchFamily="2" charset="-122"/>
                <a:ea typeface="方正风雅楷宋简体 ExtraBold" panose="02000900000000000000" pitchFamily="2" charset="-122"/>
              </a:rPr>
              <a:t>1</a:t>
            </a:r>
            <a:r>
              <a:rPr lang="zh-CN" altLang="en-US" sz="2400" b="1" dirty="0">
                <a:solidFill>
                  <a:prstClr val="black"/>
                </a:solidFill>
                <a:latin typeface="方正风雅楷宋简体 ExtraBold" panose="02000900000000000000" pitchFamily="2" charset="-122"/>
                <a:ea typeface="方正风雅楷宋简体 ExtraBold" panose="02000900000000000000" pitchFamily="2" charset="-122"/>
              </a:rPr>
              <a:t>、</a:t>
            </a:r>
            <a:r>
              <a:rPr lang="zh-CN" altLang="zh-CN" sz="2400" b="1" dirty="0">
                <a:solidFill>
                  <a:prstClr val="black"/>
                </a:solidFill>
                <a:latin typeface="方正风雅楷宋简体 ExtraBold" panose="02000900000000000000" pitchFamily="2" charset="-122"/>
                <a:ea typeface="方正风雅楷宋简体 ExtraBold" panose="02000900000000000000" pitchFamily="2" charset="-122"/>
              </a:rPr>
              <a:t>背景</a:t>
            </a:r>
            <a:r>
              <a:rPr lang="zh-CN" altLang="zh-CN" sz="2400" b="1" dirty="0">
                <a:solidFill>
                  <a:prstClr val="black"/>
                </a:solidFill>
                <a:latin typeface="方正风雅楷宋简体 ExtraBold" panose="02000900000000000000" pitchFamily="2" charset="-122"/>
                <a:ea typeface="方正风雅楷宋简体 ExtraBold" panose="02000900000000000000" pitchFamily="2" charset="-122"/>
              </a:rPr>
              <a:t>：①“文化大革命”后，中央的主要领导人提出“</a:t>
            </a:r>
            <a:r>
              <a:rPr lang="en-US" altLang="zh-CN" sz="2400" b="1" dirty="0">
                <a:solidFill>
                  <a:prstClr val="black"/>
                </a:solidFill>
                <a:latin typeface="方正风雅楷宋简体 ExtraBold" panose="02000900000000000000" pitchFamily="2" charset="-122"/>
                <a:ea typeface="方正风雅楷宋简体 ExtraBold" panose="02000900000000000000" pitchFamily="2" charset="-122"/>
              </a:rPr>
              <a:t>_________</a:t>
            </a:r>
            <a:r>
              <a:rPr lang="zh-CN" altLang="zh-CN" sz="2400" b="1" dirty="0">
                <a:solidFill>
                  <a:prstClr val="black"/>
                </a:solidFill>
                <a:latin typeface="方正风雅楷宋简体 ExtraBold" panose="02000900000000000000" pitchFamily="2" charset="-122"/>
                <a:ea typeface="方正风雅楷宋简体 ExtraBold" panose="02000900000000000000" pitchFamily="2" charset="-122"/>
              </a:rPr>
              <a:t>”的方针，引起全国上下的不满。③</a:t>
            </a:r>
            <a:r>
              <a:rPr lang="en-US" altLang="zh-CN" sz="2400" b="1" dirty="0">
                <a:solidFill>
                  <a:prstClr val="black"/>
                </a:solidFill>
                <a:latin typeface="方正风雅楷宋简体 ExtraBold" panose="02000900000000000000" pitchFamily="2" charset="-122"/>
                <a:ea typeface="方正风雅楷宋简体 ExtraBold" panose="02000900000000000000" pitchFamily="2" charset="-122"/>
              </a:rPr>
              <a:t>1978</a:t>
            </a:r>
            <a:r>
              <a:rPr lang="zh-CN" altLang="zh-CN" sz="2400" b="1" dirty="0">
                <a:solidFill>
                  <a:prstClr val="black"/>
                </a:solidFill>
                <a:latin typeface="方正风雅楷宋简体 ExtraBold" panose="02000900000000000000" pitchFamily="2" charset="-122"/>
                <a:ea typeface="方正风雅楷宋简体 ExtraBold" panose="02000900000000000000" pitchFamily="2" charset="-122"/>
              </a:rPr>
              <a:t>年，思想理论界开展了一场</a:t>
            </a:r>
            <a:r>
              <a:rPr lang="en-US" altLang="zh-CN" sz="2400" b="1" dirty="0">
                <a:solidFill>
                  <a:prstClr val="black"/>
                </a:solidFill>
                <a:latin typeface="方正风雅楷宋简体 ExtraBold" panose="02000900000000000000" pitchFamily="2" charset="-122"/>
                <a:ea typeface="方正风雅楷宋简体 ExtraBold" panose="02000900000000000000" pitchFamily="2" charset="-122"/>
              </a:rPr>
              <a:t>________________</a:t>
            </a:r>
            <a:r>
              <a:rPr lang="zh-CN" altLang="zh-CN" sz="2400" b="1" dirty="0">
                <a:solidFill>
                  <a:prstClr val="black"/>
                </a:solidFill>
                <a:latin typeface="方正风雅楷宋简体 ExtraBold" panose="02000900000000000000" pitchFamily="2" charset="-122"/>
                <a:ea typeface="方正风雅楷宋简体 ExtraBold" panose="02000900000000000000" pitchFamily="2" charset="-122"/>
              </a:rPr>
              <a:t>问题的大讨论，这是一场深刻的</a:t>
            </a:r>
            <a:r>
              <a:rPr lang="en-US" altLang="zh-CN" sz="2400" b="1" dirty="0">
                <a:solidFill>
                  <a:prstClr val="black"/>
                </a:solidFill>
                <a:latin typeface="方正风雅楷宋简体 ExtraBold" panose="02000900000000000000" pitchFamily="2" charset="-122"/>
                <a:ea typeface="方正风雅楷宋简体 ExtraBold" panose="02000900000000000000" pitchFamily="2" charset="-122"/>
              </a:rPr>
              <a:t>________________________________</a:t>
            </a:r>
            <a:endParaRPr lang="zh-CN" altLang="zh-CN" sz="2400" b="1" dirty="0">
              <a:solidFill>
                <a:prstClr val="black"/>
              </a:solidFill>
              <a:latin typeface="方正风雅楷宋简体 ExtraBold" panose="02000900000000000000" pitchFamily="2" charset="-122"/>
              <a:ea typeface="方正风雅楷宋简体 ExtraBold" panose="02000900000000000000" pitchFamily="2" charset="-122"/>
            </a:endParaRPr>
          </a:p>
        </p:txBody>
      </p:sp>
      <p:sp>
        <p:nvSpPr>
          <p:cNvPr id="19" name="文本框 128006"/>
          <p:cNvSpPr txBox="1"/>
          <p:nvPr/>
        </p:nvSpPr>
        <p:spPr>
          <a:xfrm>
            <a:off x="539651" y="836712"/>
            <a:ext cx="2016125" cy="457200"/>
          </a:xfrm>
          <a:prstGeom prst="rect">
            <a:avLst/>
          </a:prstGeom>
          <a:noFill/>
          <a:ln w="9525">
            <a:noFill/>
          </a:ln>
        </p:spPr>
        <p:txBody>
          <a:bodyPr>
            <a:spAutoFit/>
          </a:bodyPr>
          <a:lstStyle/>
          <a:p>
            <a:r>
              <a:rPr lang="zh-CN" altLang="en-US" sz="2400" b="1" dirty="0">
                <a:solidFill>
                  <a:srgbClr val="FF0000"/>
                </a:solidFill>
                <a:latin typeface="方正粗黑宋简体" panose="02000000000000000000" pitchFamily="2" charset="-122"/>
                <a:ea typeface="方正粗黑宋简体" panose="02000000000000000000" pitchFamily="2" charset="-122"/>
              </a:rPr>
              <a:t>两</a:t>
            </a:r>
            <a:r>
              <a:rPr lang="zh-CN" altLang="en-US" sz="2400" b="1" dirty="0">
                <a:solidFill>
                  <a:srgbClr val="FF0000"/>
                </a:solidFill>
                <a:latin typeface="方正粗黑宋简体" panose="02000000000000000000" pitchFamily="2" charset="-122"/>
                <a:ea typeface="方正粗黑宋简体" panose="02000000000000000000" pitchFamily="2" charset="-122"/>
              </a:rPr>
              <a:t>上</a:t>
            </a:r>
            <a:r>
              <a:rPr lang="zh-CN" altLang="en-US" sz="2400" b="1" dirty="0">
                <a:solidFill>
                  <a:srgbClr val="FF0000"/>
                </a:solidFill>
                <a:latin typeface="方正粗黑宋简体" panose="02000000000000000000" pitchFamily="2" charset="-122"/>
                <a:ea typeface="方正粗黑宋简体" panose="02000000000000000000" pitchFamily="2" charset="-122"/>
              </a:rPr>
              <a:t>凡是</a:t>
            </a:r>
            <a:endParaRPr lang="zh-CN" altLang="en-US" sz="2400" b="1" dirty="0">
              <a:solidFill>
                <a:srgbClr val="FF0000"/>
              </a:solidFill>
              <a:latin typeface="方正粗黑宋简体" panose="02000000000000000000" pitchFamily="2" charset="-122"/>
              <a:ea typeface="方正粗黑宋简体" panose="02000000000000000000" pitchFamily="2" charset="-122"/>
            </a:endParaRPr>
          </a:p>
        </p:txBody>
      </p:sp>
      <p:sp>
        <p:nvSpPr>
          <p:cNvPr id="20" name="文本框 128007"/>
          <p:cNvSpPr txBox="1"/>
          <p:nvPr/>
        </p:nvSpPr>
        <p:spPr>
          <a:xfrm>
            <a:off x="2844155" y="1196752"/>
            <a:ext cx="2447925" cy="457200"/>
          </a:xfrm>
          <a:prstGeom prst="rect">
            <a:avLst/>
          </a:prstGeom>
          <a:noFill/>
          <a:ln w="9525">
            <a:noFill/>
          </a:ln>
        </p:spPr>
        <p:txBody>
          <a:bodyPr>
            <a:spAutoFit/>
          </a:bodyPr>
          <a:lstStyle/>
          <a:p>
            <a:pPr fontAlgn="base">
              <a:spcBef>
                <a:spcPct val="0"/>
              </a:spcBef>
              <a:spcAft>
                <a:spcPct val="0"/>
              </a:spcAft>
            </a:pPr>
            <a:r>
              <a:rPr lang="zh-CN" altLang="en-US" sz="2400" b="1" dirty="0">
                <a:solidFill>
                  <a:srgbClr val="FF0000"/>
                </a:solidFill>
                <a:latin typeface="方正粗黑宋简体" panose="02000000000000000000" pitchFamily="2" charset="-122"/>
                <a:ea typeface="方正粗黑宋简体" panose="02000000000000000000" pitchFamily="2" charset="-122"/>
              </a:rPr>
              <a:t>真理</a:t>
            </a:r>
            <a:r>
              <a:rPr lang="zh-CN" altLang="en-US" sz="2400" b="1" dirty="0">
                <a:solidFill>
                  <a:srgbClr val="FF0000"/>
                </a:solidFill>
                <a:latin typeface="方正粗黑宋简体" panose="02000000000000000000" pitchFamily="2" charset="-122"/>
                <a:ea typeface="方正粗黑宋简体" panose="02000000000000000000" pitchFamily="2" charset="-122"/>
              </a:rPr>
              <a:t>标准</a:t>
            </a:r>
            <a:endParaRPr lang="zh-CN" altLang="en-US" sz="2400" b="1" dirty="0">
              <a:solidFill>
                <a:srgbClr val="FF0000"/>
              </a:solidFill>
              <a:latin typeface="方正粗黑宋简体" panose="02000000000000000000" pitchFamily="2" charset="-122"/>
              <a:ea typeface="方正粗黑宋简体" panose="02000000000000000000" pitchFamily="2" charset="-122"/>
            </a:endParaRPr>
          </a:p>
        </p:txBody>
      </p:sp>
      <p:sp>
        <p:nvSpPr>
          <p:cNvPr id="21" name="矩形 20"/>
          <p:cNvSpPr/>
          <p:nvPr/>
        </p:nvSpPr>
        <p:spPr>
          <a:xfrm>
            <a:off x="1259632" y="1628800"/>
            <a:ext cx="4229432" cy="457200"/>
          </a:xfrm>
          <a:prstGeom prst="rect">
            <a:avLst/>
          </a:prstGeom>
          <a:noFill/>
          <a:ln w="9525">
            <a:noFill/>
          </a:ln>
        </p:spPr>
        <p:txBody>
          <a:bodyPr wrap="square">
            <a:spAutoFit/>
          </a:bodyPr>
          <a:lstStyle/>
          <a:p>
            <a:pPr fontAlgn="base">
              <a:spcBef>
                <a:spcPct val="0"/>
              </a:spcBef>
              <a:spcAft>
                <a:spcPct val="0"/>
              </a:spcAft>
            </a:pPr>
            <a:r>
              <a:rPr lang="zh-CN" altLang="en-US" sz="2400" b="1" dirty="0">
                <a:solidFill>
                  <a:srgbClr val="FF0000"/>
                </a:solidFill>
                <a:latin typeface="方正粗黑宋简体" panose="02000000000000000000" pitchFamily="2" charset="-122"/>
                <a:ea typeface="方正粗黑宋简体" panose="02000000000000000000" pitchFamily="2" charset="-122"/>
              </a:rPr>
              <a:t>一场深刻的思想</a:t>
            </a:r>
            <a:r>
              <a:rPr lang="zh-CN" altLang="en-US" sz="2400" b="1" dirty="0">
                <a:solidFill>
                  <a:srgbClr val="FF0000"/>
                </a:solidFill>
                <a:latin typeface="方正粗黑宋简体" panose="02000000000000000000" pitchFamily="2" charset="-122"/>
                <a:ea typeface="方正粗黑宋简体" panose="02000000000000000000" pitchFamily="2" charset="-122"/>
              </a:rPr>
              <a:t>解放运动</a:t>
            </a:r>
            <a:endParaRPr lang="zh-CN" altLang="en-US" sz="2400" b="1" dirty="0">
              <a:solidFill>
                <a:srgbClr val="FF0000"/>
              </a:solidFill>
              <a:latin typeface="方正粗黑宋简体" panose="02000000000000000000" pitchFamily="2" charset="-122"/>
              <a:ea typeface="方正粗黑宋简体" panose="02000000000000000000" pitchFamily="2" charset="-122"/>
            </a:endParaRPr>
          </a:p>
        </p:txBody>
      </p:sp>
      <p:sp>
        <p:nvSpPr>
          <p:cNvPr id="22" name="矩形 21"/>
          <p:cNvSpPr/>
          <p:nvPr/>
        </p:nvSpPr>
        <p:spPr>
          <a:xfrm>
            <a:off x="6737596" y="87015"/>
            <a:ext cx="2226892" cy="461665"/>
          </a:xfrm>
          <a:prstGeom prst="rect">
            <a:avLst/>
          </a:prstGeom>
        </p:spPr>
        <p:txBody>
          <a:bodyPr wrap="none">
            <a:spAutoFit/>
          </a:bodyPr>
          <a:lstStyle/>
          <a:p>
            <a:r>
              <a:rPr lang="zh-CN" altLang="en-US" sz="2400" b="1" dirty="0">
                <a:solidFill>
                  <a:srgbClr val="FF0000"/>
                </a:solidFill>
                <a:latin typeface="方正粗黑宋简体" panose="02000000000000000000" pitchFamily="2" charset="-122"/>
                <a:ea typeface="方正粗黑宋简体" panose="02000000000000000000" pitchFamily="2" charset="-122"/>
              </a:rPr>
              <a:t>独学</a:t>
            </a:r>
            <a:r>
              <a:rPr lang="en-US" altLang="zh-CN" sz="2400" b="1" dirty="0">
                <a:solidFill>
                  <a:srgbClr val="FF0000"/>
                </a:solidFill>
                <a:latin typeface="方正粗黑宋简体" panose="02000000000000000000" pitchFamily="2" charset="-122"/>
                <a:ea typeface="方正粗黑宋简体" panose="02000000000000000000" pitchFamily="2" charset="-122"/>
              </a:rPr>
              <a:t>+</a:t>
            </a:r>
            <a:r>
              <a:rPr lang="zh-CN" altLang="en-US" sz="2400" b="1" dirty="0">
                <a:solidFill>
                  <a:srgbClr val="FF0000"/>
                </a:solidFill>
                <a:latin typeface="方正粗黑宋简体" panose="02000000000000000000" pitchFamily="2" charset="-122"/>
                <a:ea typeface="方正粗黑宋简体" panose="02000000000000000000" pitchFamily="2" charset="-122"/>
              </a:rPr>
              <a:t>对学展示</a:t>
            </a:r>
            <a:endParaRPr lang="zh-CN" altLang="en-US" sz="2400" dirty="0">
              <a:solidFill>
                <a:prstClr val="black"/>
              </a:solidFill>
            </a:endParaRPr>
          </a:p>
        </p:txBody>
      </p:sp>
    </p:spTree>
    <p:extLst>
      <p:ext uri="{BB962C8B-B14F-4D97-AF65-F5344CB8AC3E}">
        <p14:creationId xmlns:p14="http://schemas.microsoft.com/office/powerpoint/2010/main" val="2438324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9038"/>
                                        </p:tgtEl>
                                        <p:attrNameLst>
                                          <p:attrName>style.visibility</p:attrName>
                                        </p:attrNameLst>
                                      </p:cBhvr>
                                      <p:to>
                                        <p:strVal val="visible"/>
                                      </p:to>
                                    </p:set>
                                    <p:animEffect transition="in" filter="blinds(horizontal)">
                                      <p:cBhvr>
                                        <p:cTn id="22" dur="500"/>
                                        <p:tgtEl>
                                          <p:spTgt spid="12903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9034"/>
                                        </p:tgtEl>
                                        <p:attrNameLst>
                                          <p:attrName>style.visibility</p:attrName>
                                        </p:attrNameLst>
                                      </p:cBhvr>
                                      <p:to>
                                        <p:strVal val="visible"/>
                                      </p:to>
                                    </p:set>
                                    <p:animEffect transition="in" filter="blinds(horizontal)">
                                      <p:cBhvr>
                                        <p:cTn id="27" dur="500"/>
                                        <p:tgtEl>
                                          <p:spTgt spid="12903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9033"/>
                                        </p:tgtEl>
                                        <p:attrNameLst>
                                          <p:attrName>style.visibility</p:attrName>
                                        </p:attrNameLst>
                                      </p:cBhvr>
                                      <p:to>
                                        <p:strVal val="visible"/>
                                      </p:to>
                                    </p:set>
                                    <p:animEffect transition="in" filter="blinds(horizontal)">
                                      <p:cBhvr>
                                        <p:cTn id="32" dur="500"/>
                                        <p:tgtEl>
                                          <p:spTgt spid="12903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9035"/>
                                        </p:tgtEl>
                                        <p:attrNameLst>
                                          <p:attrName>style.visibility</p:attrName>
                                        </p:attrNameLst>
                                      </p:cBhvr>
                                      <p:to>
                                        <p:strVal val="visible"/>
                                      </p:to>
                                    </p:set>
                                    <p:animEffect transition="in" filter="blinds(horizontal)">
                                      <p:cBhvr>
                                        <p:cTn id="37" dur="500"/>
                                        <p:tgtEl>
                                          <p:spTgt spid="12903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9036">
                                            <p:txEl>
                                              <p:pRg st="0" end="0"/>
                                            </p:txEl>
                                          </p:spTgt>
                                        </p:tgtEl>
                                        <p:attrNameLst>
                                          <p:attrName>style.visibility</p:attrName>
                                        </p:attrNameLst>
                                      </p:cBhvr>
                                      <p:to>
                                        <p:strVal val="visible"/>
                                      </p:to>
                                    </p:set>
                                    <p:animEffect transition="in" filter="blinds(horizontal)">
                                      <p:cBhvr>
                                        <p:cTn id="42" dur="500"/>
                                        <p:tgtEl>
                                          <p:spTgt spid="12903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9041"/>
                                        </p:tgtEl>
                                        <p:attrNameLst>
                                          <p:attrName>style.visibility</p:attrName>
                                        </p:attrNameLst>
                                      </p:cBhvr>
                                      <p:to>
                                        <p:strVal val="visible"/>
                                      </p:to>
                                    </p:set>
                                    <p:animEffect transition="in" filter="blinds(horizontal)">
                                      <p:cBhvr>
                                        <p:cTn id="47" dur="500"/>
                                        <p:tgtEl>
                                          <p:spTgt spid="12904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9042"/>
                                        </p:tgtEl>
                                        <p:attrNameLst>
                                          <p:attrName>style.visibility</p:attrName>
                                        </p:attrNameLst>
                                      </p:cBhvr>
                                      <p:to>
                                        <p:strVal val="visible"/>
                                      </p:to>
                                    </p:set>
                                    <p:animEffect transition="in" filter="blinds(horizontal)">
                                      <p:cBhvr>
                                        <p:cTn id="52" dur="500"/>
                                        <p:tgtEl>
                                          <p:spTgt spid="12904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9043"/>
                                        </p:tgtEl>
                                        <p:attrNameLst>
                                          <p:attrName>style.visibility</p:attrName>
                                        </p:attrNameLst>
                                      </p:cBhvr>
                                      <p:to>
                                        <p:strVal val="visible"/>
                                      </p:to>
                                    </p:set>
                                    <p:animEffect transition="in" filter="blinds(horizontal)">
                                      <p:cBhvr>
                                        <p:cTn id="57" dur="500"/>
                                        <p:tgtEl>
                                          <p:spTgt spid="12904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29047"/>
                                        </p:tgtEl>
                                        <p:attrNameLst>
                                          <p:attrName>style.visibility</p:attrName>
                                        </p:attrNameLst>
                                      </p:cBhvr>
                                      <p:to>
                                        <p:strVal val="visible"/>
                                      </p:to>
                                    </p:set>
                                    <p:animEffect transition="in" filter="blinds(horizontal)">
                                      <p:cBhvr>
                                        <p:cTn id="62" dur="500"/>
                                        <p:tgtEl>
                                          <p:spTgt spid="12904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29046"/>
                                        </p:tgtEl>
                                        <p:attrNameLst>
                                          <p:attrName>style.visibility</p:attrName>
                                        </p:attrNameLst>
                                      </p:cBhvr>
                                      <p:to>
                                        <p:strVal val="visible"/>
                                      </p:to>
                                    </p:set>
                                    <p:animEffect transition="in" filter="blinds(horizontal)">
                                      <p:cBhvr>
                                        <p:cTn id="67" dur="500"/>
                                        <p:tgtEl>
                                          <p:spTgt spid="129046"/>
                                        </p:tgtEl>
                                      </p:cBhvr>
                                    </p:animEffect>
                                  </p:childTnLst>
                                </p:cTn>
                              </p:par>
                              <p:par>
                                <p:cTn id="68" presetID="3" presetClass="entr" presetSubtype="10" fill="hold" nodeType="withEffect">
                                  <p:stCondLst>
                                    <p:cond delay="0"/>
                                  </p:stCondLst>
                                  <p:childTnLst>
                                    <p:set>
                                      <p:cBhvr>
                                        <p:cTn id="69" dur="1" fill="hold">
                                          <p:stCondLst>
                                            <p:cond delay="0"/>
                                          </p:stCondLst>
                                        </p:cTn>
                                        <p:tgtEl>
                                          <p:spTgt spid="129048"/>
                                        </p:tgtEl>
                                        <p:attrNameLst>
                                          <p:attrName>style.visibility</p:attrName>
                                        </p:attrNameLst>
                                      </p:cBhvr>
                                      <p:to>
                                        <p:strVal val="visible"/>
                                      </p:to>
                                    </p:set>
                                    <p:animEffect transition="in" filter="blinds(horizontal)">
                                      <p:cBhvr>
                                        <p:cTn id="70" dur="500"/>
                                        <p:tgtEl>
                                          <p:spTgt spid="129048"/>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29049"/>
                                        </p:tgtEl>
                                        <p:attrNameLst>
                                          <p:attrName>style.visibility</p:attrName>
                                        </p:attrNameLst>
                                      </p:cBhvr>
                                      <p:to>
                                        <p:strVal val="visible"/>
                                      </p:to>
                                    </p:set>
                                    <p:animEffect transition="in" filter="blinds(horizontal)">
                                      <p:cBhvr>
                                        <p:cTn id="75" dur="500"/>
                                        <p:tgtEl>
                                          <p:spTgt spid="129049"/>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129050"/>
                                        </p:tgtEl>
                                        <p:attrNameLst>
                                          <p:attrName>style.visibility</p:attrName>
                                        </p:attrNameLst>
                                      </p:cBhvr>
                                      <p:to>
                                        <p:strVal val="visible"/>
                                      </p:to>
                                    </p:set>
                                    <p:animEffect transition="in" filter="blinds(horizontal)">
                                      <p:cBhvr>
                                        <p:cTn id="80" dur="500"/>
                                        <p:tgtEl>
                                          <p:spTgt spid="129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3" grpId="0"/>
      <p:bldP spid="129034" grpId="0"/>
      <p:bldP spid="129035" grpId="0"/>
      <p:bldP spid="129038" grpId="0"/>
      <p:bldP spid="129041" grpId="0"/>
      <p:bldP spid="129042" grpId="0"/>
      <p:bldP spid="129043" grpId="0"/>
      <p:bldP spid="129046" grpId="0" bldLvl="0" animBg="1"/>
      <p:bldP spid="129047" grpId="0" bldLvl="0" animBg="1"/>
      <p:bldP spid="129049" grpId="0" bldLvl="0" animBg="1"/>
      <p:bldP spid="129050" grpId="0" bldLvl="0" animBg="1"/>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a:off x="5435600" y="2852738"/>
            <a:ext cx="3419475" cy="129698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800" b="1" dirty="0" smtClean="0">
                <a:solidFill>
                  <a:prstClr val="black"/>
                </a:solidFill>
                <a:latin typeface="方正粗黑宋简体" panose="02000000000000000000" pitchFamily="2" charset="-122"/>
                <a:ea typeface="方正粗黑宋简体" panose="02000000000000000000" pitchFamily="2" charset="-122"/>
              </a:rPr>
              <a:t>彻底</a:t>
            </a:r>
            <a:r>
              <a:rPr lang="zh-CN" altLang="en-US" sz="2800" b="1" dirty="0" smtClean="0">
                <a:solidFill>
                  <a:srgbClr val="FF0000"/>
                </a:solidFill>
                <a:latin typeface="方正粗黑宋简体" panose="02000000000000000000" pitchFamily="2" charset="-122"/>
                <a:ea typeface="方正粗黑宋简体" panose="02000000000000000000" pitchFamily="2" charset="-122"/>
              </a:rPr>
              <a:t>纠正</a:t>
            </a:r>
            <a:r>
              <a:rPr lang="zh-CN" altLang="en-US" sz="2800" b="1" dirty="0" smtClean="0">
                <a:solidFill>
                  <a:srgbClr val="000000"/>
                </a:solidFill>
                <a:latin typeface="方正粗黑宋简体" panose="02000000000000000000" pitchFamily="2" charset="-122"/>
                <a:ea typeface="方正粗黑宋简体" panose="02000000000000000000" pitchFamily="2" charset="-122"/>
              </a:rPr>
              <a:t>了“</a:t>
            </a:r>
            <a:r>
              <a:rPr lang="en-US" altLang="zh-CN" sz="2800" b="1" dirty="0" smtClean="0">
                <a:solidFill>
                  <a:srgbClr val="000000"/>
                </a:solidFill>
                <a:latin typeface="方正粗黑宋简体" panose="02000000000000000000" pitchFamily="2" charset="-122"/>
                <a:ea typeface="方正粗黑宋简体" panose="02000000000000000000" pitchFamily="2" charset="-122"/>
              </a:rPr>
              <a:t>____</a:t>
            </a:r>
            <a:r>
              <a:rPr lang="zh-CN" altLang="en-US" sz="2800" b="1" dirty="0" smtClean="0">
                <a:solidFill>
                  <a:srgbClr val="000000"/>
                </a:solidFill>
                <a:latin typeface="方正粗黑宋简体" panose="02000000000000000000" pitchFamily="2" charset="-122"/>
                <a:ea typeface="方正粗黑宋简体" panose="02000000000000000000" pitchFamily="2" charset="-122"/>
              </a:rPr>
              <a:t>”的</a:t>
            </a:r>
            <a:r>
              <a:rPr lang="zh-CN" altLang="en-US" sz="2800" b="1" dirty="0" smtClean="0">
                <a:solidFill>
                  <a:srgbClr val="FF0000"/>
                </a:solidFill>
                <a:latin typeface="方正粗黑宋简体" panose="02000000000000000000" pitchFamily="2" charset="-122"/>
                <a:ea typeface="方正粗黑宋简体" panose="02000000000000000000" pitchFamily="2" charset="-122"/>
              </a:rPr>
              <a:t>思想错误</a:t>
            </a:r>
          </a:p>
        </p:txBody>
      </p:sp>
      <p:sp>
        <p:nvSpPr>
          <p:cNvPr id="15" name="圆角矩形 14"/>
          <p:cNvSpPr/>
          <p:nvPr/>
        </p:nvSpPr>
        <p:spPr>
          <a:xfrm>
            <a:off x="5435600" y="4221163"/>
            <a:ext cx="3457575" cy="10890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800" b="1" dirty="0" smtClean="0">
                <a:solidFill>
                  <a:srgbClr val="FF0000"/>
                </a:solidFill>
                <a:latin typeface="方正粗黑宋简体" panose="02000000000000000000" pitchFamily="2" charset="-122"/>
                <a:ea typeface="方正粗黑宋简体" panose="02000000000000000000" pitchFamily="2" charset="-122"/>
              </a:rPr>
              <a:t>形成</a:t>
            </a:r>
            <a:r>
              <a:rPr lang="zh-CN" altLang="en-US" sz="2800" b="1" dirty="0" smtClean="0">
                <a:solidFill>
                  <a:srgbClr val="000000"/>
                </a:solidFill>
                <a:latin typeface="方正粗黑宋简体" panose="02000000000000000000" pitchFamily="2" charset="-122"/>
                <a:ea typeface="方正粗黑宋简体" panose="02000000000000000000" pitchFamily="2" charset="-122"/>
              </a:rPr>
              <a:t>了以 </a:t>
            </a:r>
            <a:r>
              <a:rPr lang="en-US" altLang="zh-CN" sz="2800" b="1" dirty="0" smtClean="0">
                <a:solidFill>
                  <a:srgbClr val="000000"/>
                </a:solidFill>
                <a:latin typeface="方正粗黑宋简体" panose="02000000000000000000" pitchFamily="2" charset="-122"/>
                <a:ea typeface="方正粗黑宋简体" panose="02000000000000000000" pitchFamily="2" charset="-122"/>
              </a:rPr>
              <a:t>_______</a:t>
            </a:r>
            <a:r>
              <a:rPr lang="zh-CN" altLang="en-US" sz="2800" b="1" dirty="0" smtClean="0">
                <a:solidFill>
                  <a:srgbClr val="000000"/>
                </a:solidFill>
                <a:latin typeface="方正粗黑宋简体" panose="02000000000000000000" pitchFamily="2" charset="-122"/>
                <a:ea typeface="方正粗黑宋简体" panose="02000000000000000000" pitchFamily="2" charset="-122"/>
              </a:rPr>
              <a:t>     为核心的</a:t>
            </a:r>
            <a:r>
              <a:rPr lang="zh-CN" altLang="en-US" sz="2800" b="1" dirty="0" smtClean="0">
                <a:solidFill>
                  <a:srgbClr val="FF0000"/>
                </a:solidFill>
                <a:latin typeface="方正粗黑宋简体" panose="02000000000000000000" pitchFamily="2" charset="-122"/>
                <a:ea typeface="方正粗黑宋简体" panose="02000000000000000000" pitchFamily="2" charset="-122"/>
              </a:rPr>
              <a:t>领导集体</a:t>
            </a:r>
          </a:p>
        </p:txBody>
      </p:sp>
      <p:sp>
        <p:nvSpPr>
          <p:cNvPr id="18" name="圆角矩形 17"/>
          <p:cNvSpPr/>
          <p:nvPr/>
        </p:nvSpPr>
        <p:spPr>
          <a:xfrm>
            <a:off x="58057" y="4292600"/>
            <a:ext cx="4223655" cy="949325"/>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800" b="1" dirty="0" smtClean="0">
                <a:solidFill>
                  <a:srgbClr val="FF0000"/>
                </a:solidFill>
                <a:latin typeface="方正粗黑宋简体" panose="02000000000000000000" pitchFamily="2" charset="-122"/>
                <a:ea typeface="方正粗黑宋简体" panose="02000000000000000000" pitchFamily="2" charset="-122"/>
              </a:rPr>
              <a:t>确立</a:t>
            </a:r>
            <a:r>
              <a:rPr lang="zh-CN" altLang="en-US" sz="2800" b="1" dirty="0" smtClean="0">
                <a:solidFill>
                  <a:srgbClr val="000000"/>
                </a:solidFill>
                <a:latin typeface="方正粗黑宋简体" panose="02000000000000000000" pitchFamily="2" charset="-122"/>
                <a:ea typeface="方正粗黑宋简体" panose="02000000000000000000" pitchFamily="2" charset="-122"/>
              </a:rPr>
              <a:t>了 </a:t>
            </a:r>
            <a:r>
              <a:rPr lang="en-US" altLang="zh-CN" sz="2800" b="1" dirty="0" smtClean="0">
                <a:solidFill>
                  <a:srgbClr val="000000"/>
                </a:solidFill>
                <a:latin typeface="方正粗黑宋简体" panose="02000000000000000000" pitchFamily="2" charset="-122"/>
                <a:ea typeface="方正粗黑宋简体" panose="02000000000000000000" pitchFamily="2" charset="-122"/>
              </a:rPr>
              <a:t>_____</a:t>
            </a:r>
            <a:r>
              <a:rPr lang="zh-CN" altLang="en-US" sz="2800" b="1" dirty="0" smtClean="0">
                <a:solidFill>
                  <a:srgbClr val="000000"/>
                </a:solidFill>
                <a:latin typeface="方正粗黑宋简体" panose="02000000000000000000" pitchFamily="2" charset="-122"/>
                <a:ea typeface="方正粗黑宋简体" panose="02000000000000000000" pitchFamily="2" charset="-122"/>
              </a:rPr>
              <a:t> 的</a:t>
            </a:r>
            <a:r>
              <a:rPr lang="zh-CN" altLang="en-US" sz="2800" b="1" dirty="0" smtClean="0">
                <a:solidFill>
                  <a:srgbClr val="FF0000"/>
                </a:solidFill>
                <a:latin typeface="方正粗黑宋简体" panose="02000000000000000000" pitchFamily="2" charset="-122"/>
                <a:ea typeface="方正粗黑宋简体" panose="02000000000000000000" pitchFamily="2" charset="-122"/>
              </a:rPr>
              <a:t>领导地位</a:t>
            </a:r>
          </a:p>
        </p:txBody>
      </p:sp>
      <p:sp>
        <p:nvSpPr>
          <p:cNvPr id="19" name="圆角矩形 18"/>
          <p:cNvSpPr/>
          <p:nvPr/>
        </p:nvSpPr>
        <p:spPr>
          <a:xfrm>
            <a:off x="58057" y="5445125"/>
            <a:ext cx="4223656" cy="12954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800" b="1" dirty="0" smtClean="0">
                <a:solidFill>
                  <a:prstClr val="black"/>
                </a:solidFill>
                <a:latin typeface="方正粗黑宋简体" panose="02000000000000000000" pitchFamily="2" charset="-122"/>
                <a:ea typeface="方正粗黑宋简体" panose="02000000000000000000" pitchFamily="2" charset="-122"/>
              </a:rPr>
              <a:t>是党的历史上</a:t>
            </a:r>
            <a:r>
              <a:rPr lang="en-US" altLang="zh-CN" sz="2800" b="1" dirty="0" smtClean="0">
                <a:solidFill>
                  <a:prstClr val="black"/>
                </a:solidFill>
                <a:latin typeface="方正粗黑宋简体" panose="02000000000000000000" pitchFamily="2" charset="-122"/>
                <a:ea typeface="方正粗黑宋简体" panose="02000000000000000000" pitchFamily="2" charset="-122"/>
              </a:rPr>
              <a:t>_________________</a:t>
            </a:r>
            <a:endParaRPr lang="zh-CN" altLang="en-US" sz="2800" b="1" dirty="0" smtClean="0">
              <a:solidFill>
                <a:srgbClr val="FF0000"/>
              </a:solidFill>
              <a:latin typeface="方正粗黑宋简体" panose="02000000000000000000" pitchFamily="2" charset="-122"/>
              <a:ea typeface="方正粗黑宋简体" panose="02000000000000000000" pitchFamily="2" charset="-122"/>
            </a:endParaRPr>
          </a:p>
        </p:txBody>
      </p:sp>
      <p:sp>
        <p:nvSpPr>
          <p:cNvPr id="16389" name="Text Box 17"/>
          <p:cNvSpPr txBox="1">
            <a:spLocks noChangeArrowheads="1"/>
          </p:cNvSpPr>
          <p:nvPr/>
        </p:nvSpPr>
        <p:spPr bwMode="auto">
          <a:xfrm>
            <a:off x="1266033" y="4223430"/>
            <a:ext cx="1296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2800" dirty="0">
                <a:solidFill>
                  <a:srgbClr val="0000FF"/>
                </a:solidFill>
                <a:latin typeface="方正粗黑宋简体" panose="02000000000000000000" pitchFamily="2" charset="-122"/>
                <a:ea typeface="方正粗黑宋简体" panose="02000000000000000000" pitchFamily="2" charset="-122"/>
              </a:rPr>
              <a:t>毛泽东</a:t>
            </a:r>
          </a:p>
        </p:txBody>
      </p:sp>
      <p:sp>
        <p:nvSpPr>
          <p:cNvPr id="16390" name="Text Box 18"/>
          <p:cNvSpPr txBox="1">
            <a:spLocks noChangeArrowheads="1"/>
          </p:cNvSpPr>
          <p:nvPr/>
        </p:nvSpPr>
        <p:spPr bwMode="auto">
          <a:xfrm>
            <a:off x="7740650" y="2966361"/>
            <a:ext cx="97075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2800" dirty="0">
                <a:solidFill>
                  <a:srgbClr val="0000FF"/>
                </a:solidFill>
                <a:latin typeface="方正粗黑宋简体" panose="02000000000000000000" pitchFamily="2" charset="-122"/>
                <a:ea typeface="方正粗黑宋简体" panose="02000000000000000000" pitchFamily="2" charset="-122"/>
              </a:rPr>
              <a:t>左</a:t>
            </a:r>
          </a:p>
        </p:txBody>
      </p:sp>
      <p:sp>
        <p:nvSpPr>
          <p:cNvPr id="16391" name="Text Box 19"/>
          <p:cNvSpPr txBox="1">
            <a:spLocks noChangeArrowheads="1"/>
          </p:cNvSpPr>
          <p:nvPr/>
        </p:nvSpPr>
        <p:spPr bwMode="auto">
          <a:xfrm>
            <a:off x="6948488" y="4278313"/>
            <a:ext cx="1296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2800" dirty="0">
                <a:solidFill>
                  <a:srgbClr val="0000FF"/>
                </a:solidFill>
                <a:latin typeface="方正粗黑宋简体" panose="02000000000000000000" pitchFamily="2" charset="-122"/>
                <a:ea typeface="方正粗黑宋简体" panose="02000000000000000000" pitchFamily="2" charset="-122"/>
              </a:rPr>
              <a:t>邓小平</a:t>
            </a:r>
          </a:p>
        </p:txBody>
      </p:sp>
      <p:sp>
        <p:nvSpPr>
          <p:cNvPr id="2" name="圆角矩形 18"/>
          <p:cNvSpPr/>
          <p:nvPr/>
        </p:nvSpPr>
        <p:spPr>
          <a:xfrm>
            <a:off x="5435600" y="5445125"/>
            <a:ext cx="3529013" cy="1295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2800" b="1" dirty="0" smtClean="0">
                <a:solidFill>
                  <a:srgbClr val="000000"/>
                </a:solidFill>
                <a:latin typeface="方正粗黑宋简体" panose="02000000000000000000" pitchFamily="2" charset="-122"/>
                <a:ea typeface="方正粗黑宋简体" panose="02000000000000000000" pitchFamily="2" charset="-122"/>
              </a:rPr>
              <a:t>是＿＿以来党的历史上</a:t>
            </a:r>
            <a:r>
              <a:rPr lang="en-US" altLang="zh-CN" sz="2800" b="1" dirty="0" smtClean="0">
                <a:solidFill>
                  <a:srgbClr val="000000"/>
                </a:solidFill>
                <a:latin typeface="方正粗黑宋简体" panose="02000000000000000000" pitchFamily="2" charset="-122"/>
                <a:ea typeface="方正粗黑宋简体" panose="02000000000000000000" pitchFamily="2" charset="-122"/>
              </a:rPr>
              <a:t>_______________</a:t>
            </a:r>
            <a:endParaRPr lang="zh-CN" altLang="zh-CN" sz="2800" b="1" dirty="0" smtClean="0">
              <a:solidFill>
                <a:srgbClr val="FF0000"/>
              </a:solidFill>
              <a:latin typeface="方正粗黑宋简体" panose="02000000000000000000" pitchFamily="2" charset="-122"/>
              <a:ea typeface="方正粗黑宋简体" panose="02000000000000000000" pitchFamily="2" charset="-122"/>
            </a:endParaRPr>
          </a:p>
        </p:txBody>
      </p:sp>
      <p:sp>
        <p:nvSpPr>
          <p:cNvPr id="16393" name="Text Box 19"/>
          <p:cNvSpPr txBox="1">
            <a:spLocks noChangeArrowheads="1"/>
          </p:cNvSpPr>
          <p:nvPr/>
        </p:nvSpPr>
        <p:spPr bwMode="auto">
          <a:xfrm>
            <a:off x="5867400" y="5573713"/>
            <a:ext cx="12969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2800">
                <a:solidFill>
                  <a:srgbClr val="0000FF"/>
                </a:solidFill>
                <a:latin typeface="方正粗黑宋简体" panose="02000000000000000000" pitchFamily="2" charset="-122"/>
                <a:ea typeface="方正粗黑宋简体" panose="02000000000000000000" pitchFamily="2" charset="-122"/>
              </a:rPr>
              <a:t>建国</a:t>
            </a:r>
          </a:p>
        </p:txBody>
      </p:sp>
      <p:pic>
        <p:nvPicPr>
          <p:cNvPr id="16394" name="Picture 24" descr="http://i2.ce.cn/intl/zhuanti/kf/dsj/200908/18/W020090818586391423006.jpg"/>
          <p:cNvPicPr>
            <a:picLocks noChangeAspect="1" noChangeArrowheads="1"/>
          </p:cNvPicPr>
          <p:nvPr/>
        </p:nvPicPr>
        <p:blipFill>
          <a:blip r:embed="rId2">
            <a:extLst>
              <a:ext uri="{28A0092B-C50C-407E-A947-70E740481C1C}">
                <a14:useLocalDpi xmlns:a14="http://schemas.microsoft.com/office/drawing/2010/main" val="0"/>
              </a:ext>
            </a:extLst>
          </a:blip>
          <a:srcRect b="49278"/>
          <a:stretch>
            <a:fillRect/>
          </a:stretch>
        </p:blipFill>
        <p:spPr bwMode="auto">
          <a:xfrm>
            <a:off x="5457826" y="1123951"/>
            <a:ext cx="344487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26" descr="http://pic.baike.soso.com/p/20090103/20090103120000-104729.jpg"/>
          <p:cNvPicPr>
            <a:picLocks noChangeAspect="1" noChangeArrowheads="1"/>
          </p:cNvPicPr>
          <p:nvPr/>
        </p:nvPicPr>
        <p:blipFill>
          <a:blip r:embed="rId3">
            <a:extLst>
              <a:ext uri="{28A0092B-C50C-407E-A947-70E740481C1C}">
                <a14:useLocalDpi xmlns:a14="http://schemas.microsoft.com/office/drawing/2010/main" val="0"/>
              </a:ext>
            </a:extLst>
          </a:blip>
          <a:srcRect b="49278"/>
          <a:stretch>
            <a:fillRect/>
          </a:stretch>
        </p:blipFill>
        <p:spPr bwMode="auto">
          <a:xfrm>
            <a:off x="287336" y="1175542"/>
            <a:ext cx="338455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Text Box 25"/>
          <p:cNvSpPr txBox="1">
            <a:spLocks noChangeArrowheads="1"/>
          </p:cNvSpPr>
          <p:nvPr/>
        </p:nvSpPr>
        <p:spPr bwMode="auto">
          <a:xfrm>
            <a:off x="581819" y="718342"/>
            <a:ext cx="2665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0" hangingPunct="0">
              <a:spcBef>
                <a:spcPct val="50000"/>
              </a:spcBef>
            </a:pPr>
            <a:r>
              <a:rPr lang="zh-CN" altLang="en-US" sz="2400" dirty="0">
                <a:solidFill>
                  <a:prstClr val="black"/>
                </a:solidFill>
                <a:latin typeface="方正粗黑宋简体" panose="02000000000000000000" pitchFamily="2" charset="-122"/>
                <a:ea typeface="方正粗黑宋简体" panose="02000000000000000000" pitchFamily="2" charset="-122"/>
              </a:rPr>
              <a:t>     </a:t>
            </a:r>
            <a:r>
              <a:rPr lang="zh-CN" altLang="en-US" sz="2400" b="1" dirty="0">
                <a:solidFill>
                  <a:srgbClr val="CC0000"/>
                </a:solidFill>
                <a:latin typeface="方正粗黑宋简体" panose="02000000000000000000" pitchFamily="2" charset="-122"/>
                <a:ea typeface="方正粗黑宋简体" panose="02000000000000000000" pitchFamily="2" charset="-122"/>
              </a:rPr>
              <a:t>遵义会议</a:t>
            </a:r>
          </a:p>
        </p:txBody>
      </p:sp>
      <p:sp>
        <p:nvSpPr>
          <p:cNvPr id="16397" name="Text Box 26"/>
          <p:cNvSpPr txBox="1">
            <a:spLocks noChangeArrowheads="1"/>
          </p:cNvSpPr>
          <p:nvPr/>
        </p:nvSpPr>
        <p:spPr bwMode="auto">
          <a:xfrm>
            <a:off x="5614194" y="702688"/>
            <a:ext cx="3132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0" hangingPunct="0">
              <a:spcBef>
                <a:spcPct val="50000"/>
              </a:spcBef>
            </a:pPr>
            <a:r>
              <a:rPr lang="zh-CN" altLang="en-US" sz="2400" dirty="0">
                <a:solidFill>
                  <a:prstClr val="black"/>
                </a:solidFill>
                <a:latin typeface="方正粗黑宋简体" panose="02000000000000000000" pitchFamily="2" charset="-122"/>
                <a:ea typeface="方正粗黑宋简体" panose="02000000000000000000" pitchFamily="2" charset="-122"/>
              </a:rPr>
              <a:t>    </a:t>
            </a:r>
            <a:r>
              <a:rPr lang="zh-CN" altLang="en-US" sz="2400" b="1" dirty="0">
                <a:solidFill>
                  <a:srgbClr val="CC0000"/>
                </a:solidFill>
                <a:latin typeface="方正粗黑宋简体" panose="02000000000000000000" pitchFamily="2" charset="-122"/>
                <a:ea typeface="方正粗黑宋简体" panose="02000000000000000000" pitchFamily="2" charset="-122"/>
              </a:rPr>
              <a:t>十一届三中全会</a:t>
            </a:r>
          </a:p>
        </p:txBody>
      </p:sp>
      <p:sp>
        <p:nvSpPr>
          <p:cNvPr id="17" name="圆角矩形 16"/>
          <p:cNvSpPr/>
          <p:nvPr/>
        </p:nvSpPr>
        <p:spPr>
          <a:xfrm>
            <a:off x="58057" y="2852738"/>
            <a:ext cx="4223656" cy="1296987"/>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defRPr/>
            </a:pPr>
            <a:r>
              <a:rPr lang="zh-CN" altLang="en-US" sz="2800" b="1" dirty="0">
                <a:solidFill>
                  <a:srgbClr val="FF0000"/>
                </a:solidFill>
                <a:latin typeface="方正粗黑宋简体" panose="02000000000000000000" pitchFamily="2" charset="-122"/>
                <a:ea typeface="方正粗黑宋简体" panose="02000000000000000000" pitchFamily="2" charset="-122"/>
              </a:rPr>
              <a:t>纠正</a:t>
            </a:r>
            <a:r>
              <a:rPr lang="zh-CN" altLang="en-US" sz="2800" b="1" dirty="0">
                <a:solidFill>
                  <a:srgbClr val="000000"/>
                </a:solidFill>
                <a:latin typeface="方正粗黑宋简体" panose="02000000000000000000" pitchFamily="2" charset="-122"/>
                <a:ea typeface="方正粗黑宋简体" panose="02000000000000000000" pitchFamily="2" charset="-122"/>
              </a:rPr>
              <a:t>了</a:t>
            </a:r>
            <a:r>
              <a:rPr lang="en-US" altLang="zh-CN" sz="2800" b="1" dirty="0">
                <a:solidFill>
                  <a:srgbClr val="000000"/>
                </a:solidFill>
                <a:latin typeface="方正粗黑宋简体" panose="02000000000000000000" pitchFamily="2" charset="-122"/>
                <a:ea typeface="方正粗黑宋简体" panose="02000000000000000000" pitchFamily="2" charset="-122"/>
              </a:rPr>
              <a:t>______</a:t>
            </a:r>
            <a:r>
              <a:rPr lang="zh-CN" altLang="en-US" sz="2800" b="1" dirty="0">
                <a:solidFill>
                  <a:srgbClr val="000000"/>
                </a:solidFill>
                <a:latin typeface="方正粗黑宋简体" panose="02000000000000000000" pitchFamily="2" charset="-122"/>
                <a:ea typeface="方正粗黑宋简体" panose="02000000000000000000" pitchFamily="2" charset="-122"/>
              </a:rPr>
              <a:t>等</a:t>
            </a:r>
            <a:r>
              <a:rPr lang="zh-CN" altLang="en-US" sz="2800" b="1" dirty="0">
                <a:solidFill>
                  <a:srgbClr val="000000"/>
                </a:solidFill>
                <a:latin typeface="方正粗黑宋简体" panose="02000000000000000000" pitchFamily="2" charset="-122"/>
                <a:ea typeface="方正粗黑宋简体" panose="02000000000000000000" pitchFamily="2" charset="-122"/>
              </a:rPr>
              <a:t>人</a:t>
            </a:r>
          </a:p>
          <a:p>
            <a:pPr>
              <a:defRPr/>
            </a:pPr>
            <a:r>
              <a:rPr lang="zh-CN" altLang="en-US" sz="2800" b="1" dirty="0">
                <a:solidFill>
                  <a:srgbClr val="000000"/>
                </a:solidFill>
                <a:latin typeface="方正粗黑宋简体" panose="02000000000000000000" pitchFamily="2" charset="-122"/>
                <a:ea typeface="方正粗黑宋简体" panose="02000000000000000000" pitchFamily="2" charset="-122"/>
              </a:rPr>
              <a:t>在</a:t>
            </a:r>
            <a:r>
              <a:rPr lang="zh-CN" altLang="en-US" sz="2800" b="1" dirty="0">
                <a:solidFill>
                  <a:srgbClr val="FF0000"/>
                </a:solidFill>
                <a:latin typeface="方正粗黑宋简体" panose="02000000000000000000" pitchFamily="2" charset="-122"/>
                <a:ea typeface="方正粗黑宋简体" panose="02000000000000000000" pitchFamily="2" charset="-122"/>
              </a:rPr>
              <a:t>军事和组织上</a:t>
            </a:r>
            <a:r>
              <a:rPr lang="zh-CN" altLang="en-US" sz="2800" b="1" dirty="0">
                <a:solidFill>
                  <a:srgbClr val="000000"/>
                </a:solidFill>
                <a:latin typeface="方正粗黑宋简体" panose="02000000000000000000" pitchFamily="2" charset="-122"/>
                <a:ea typeface="方正粗黑宋简体" panose="02000000000000000000" pitchFamily="2" charset="-122"/>
              </a:rPr>
              <a:t>的</a:t>
            </a:r>
            <a:r>
              <a:rPr lang="zh-CN" altLang="en-US" sz="2800" b="1" dirty="0">
                <a:solidFill>
                  <a:srgbClr val="FF0000"/>
                </a:solidFill>
                <a:latin typeface="方正粗黑宋简体" panose="02000000000000000000" pitchFamily="2" charset="-122"/>
                <a:ea typeface="方正粗黑宋简体" panose="02000000000000000000" pitchFamily="2" charset="-122"/>
              </a:rPr>
              <a:t>错误</a:t>
            </a:r>
          </a:p>
        </p:txBody>
      </p:sp>
      <p:sp>
        <p:nvSpPr>
          <p:cNvPr id="16399" name="Text Box 16"/>
          <p:cNvSpPr txBox="1">
            <a:spLocks noChangeArrowheads="1"/>
          </p:cNvSpPr>
          <p:nvPr/>
        </p:nvSpPr>
        <p:spPr bwMode="auto">
          <a:xfrm>
            <a:off x="1331118" y="2904330"/>
            <a:ext cx="12969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2800" dirty="0">
                <a:solidFill>
                  <a:srgbClr val="0000FF"/>
                </a:solidFill>
                <a:latin typeface="方正粗黑宋简体" panose="02000000000000000000" pitchFamily="2" charset="-122"/>
                <a:ea typeface="方正粗黑宋简体" panose="02000000000000000000" pitchFamily="2" charset="-122"/>
              </a:rPr>
              <a:t>博古</a:t>
            </a:r>
          </a:p>
        </p:txBody>
      </p:sp>
      <p:sp>
        <p:nvSpPr>
          <p:cNvPr id="3" name="矩形 2"/>
          <p:cNvSpPr/>
          <p:nvPr/>
        </p:nvSpPr>
        <p:spPr>
          <a:xfrm>
            <a:off x="552683" y="6038750"/>
            <a:ext cx="2709396" cy="523220"/>
          </a:xfrm>
          <a:prstGeom prst="rect">
            <a:avLst/>
          </a:prstGeom>
        </p:spPr>
        <p:txBody>
          <a:bodyPr wrap="none">
            <a:spAutoFit/>
          </a:bodyPr>
          <a:lstStyle/>
          <a:p>
            <a:pPr>
              <a:defRPr/>
            </a:pPr>
            <a:r>
              <a:rPr lang="zh-CN" altLang="en-US" sz="2800" b="1" dirty="0">
                <a:solidFill>
                  <a:srgbClr val="000000"/>
                </a:solidFill>
                <a:latin typeface="方正粗黑宋简体" panose="02000000000000000000" pitchFamily="2" charset="-122"/>
                <a:ea typeface="方正粗黑宋简体" panose="02000000000000000000" pitchFamily="2" charset="-122"/>
              </a:rPr>
              <a:t>生死攸关的</a:t>
            </a:r>
            <a:r>
              <a:rPr lang="zh-CN" altLang="en-US" sz="2800" b="1" dirty="0">
                <a:solidFill>
                  <a:srgbClr val="FF0000"/>
                </a:solidFill>
                <a:latin typeface="方正粗黑宋简体" panose="02000000000000000000" pitchFamily="2" charset="-122"/>
                <a:ea typeface="方正粗黑宋简体" panose="02000000000000000000" pitchFamily="2" charset="-122"/>
              </a:rPr>
              <a:t>转折</a:t>
            </a:r>
          </a:p>
        </p:txBody>
      </p:sp>
      <p:sp>
        <p:nvSpPr>
          <p:cNvPr id="4" name="矩形 3"/>
          <p:cNvSpPr/>
          <p:nvPr/>
        </p:nvSpPr>
        <p:spPr>
          <a:xfrm>
            <a:off x="6002009" y="6038750"/>
            <a:ext cx="2709396" cy="523220"/>
          </a:xfrm>
          <a:prstGeom prst="rect">
            <a:avLst/>
          </a:prstGeom>
        </p:spPr>
        <p:txBody>
          <a:bodyPr wrap="none">
            <a:spAutoFit/>
          </a:bodyPr>
          <a:lstStyle/>
          <a:p>
            <a:pPr>
              <a:defRPr/>
            </a:pPr>
            <a:r>
              <a:rPr lang="zh-CN" altLang="en-US" sz="2800" b="1" dirty="0">
                <a:solidFill>
                  <a:srgbClr val="000000"/>
                </a:solidFill>
                <a:latin typeface="方正粗黑宋简体" panose="02000000000000000000" pitchFamily="2" charset="-122"/>
                <a:ea typeface="方正粗黑宋简体" panose="02000000000000000000" pitchFamily="2" charset="-122"/>
              </a:rPr>
              <a:t>深远意义的</a:t>
            </a:r>
            <a:r>
              <a:rPr lang="zh-CN" altLang="en-US" sz="2800" b="1" dirty="0">
                <a:solidFill>
                  <a:srgbClr val="FF0000"/>
                </a:solidFill>
                <a:latin typeface="方正粗黑宋简体" panose="02000000000000000000" pitchFamily="2" charset="-122"/>
                <a:ea typeface="方正粗黑宋简体" panose="02000000000000000000" pitchFamily="2" charset="-122"/>
              </a:rPr>
              <a:t>转折</a:t>
            </a:r>
            <a:endParaRPr lang="zh-CN" altLang="zh-CN" sz="2800" b="1" dirty="0">
              <a:solidFill>
                <a:srgbClr val="FF0000"/>
              </a:solidFill>
              <a:latin typeface="方正粗黑宋简体" panose="02000000000000000000" pitchFamily="2" charset="-122"/>
              <a:ea typeface="方正粗黑宋简体" panose="02000000000000000000" pitchFamily="2" charset="-122"/>
            </a:endParaRPr>
          </a:p>
        </p:txBody>
      </p:sp>
      <p:sp>
        <p:nvSpPr>
          <p:cNvPr id="20" name="TextBox 19"/>
          <p:cNvSpPr txBox="1"/>
          <p:nvPr/>
        </p:nvSpPr>
        <p:spPr>
          <a:xfrm>
            <a:off x="128813" y="0"/>
            <a:ext cx="8835800" cy="830997"/>
          </a:xfrm>
          <a:prstGeom prst="rect">
            <a:avLst/>
          </a:prstGeom>
          <a:noFill/>
          <a:ln w="9525">
            <a:noFill/>
          </a:ln>
        </p:spPr>
        <p:txBody>
          <a:bodyPr wrap="square" anchor="t">
            <a:spAutoFit/>
          </a:bodyPr>
          <a:lstStyle/>
          <a:p>
            <a:r>
              <a:rPr lang="zh-CN" altLang="en-US" sz="2400" b="1" dirty="0">
                <a:solidFill>
                  <a:srgbClr val="CC0000"/>
                </a:solidFill>
                <a:latin typeface="方正风雅楷宋简体 ExtraBold" panose="02000900000000000000" pitchFamily="2" charset="-122"/>
                <a:ea typeface="方正风雅楷宋简体 ExtraBold" panose="02000900000000000000" pitchFamily="2" charset="-122"/>
              </a:rPr>
              <a:t>历史学家胡绳认为</a:t>
            </a:r>
            <a:r>
              <a:rPr lang="zh-CN" altLang="en-US" sz="2400" b="1" dirty="0">
                <a:solidFill>
                  <a:srgbClr val="CC0000"/>
                </a:solidFill>
                <a:latin typeface="方正风雅楷宋简体 ExtraBold" panose="02000900000000000000" pitchFamily="2" charset="-122"/>
                <a:ea typeface="方正风雅楷宋简体 ExtraBold" panose="02000900000000000000" pitchFamily="2" charset="-122"/>
              </a:rPr>
              <a:t>：</a:t>
            </a:r>
            <a:r>
              <a:rPr lang="zh-CN" altLang="en-US" sz="2400" b="1" dirty="0">
                <a:solidFill>
                  <a:srgbClr val="000099"/>
                </a:solidFill>
                <a:latin typeface="方正风雅楷宋简体 ExtraBold" panose="02000900000000000000" pitchFamily="2" charset="-122"/>
                <a:ea typeface="方正风雅楷宋简体 ExtraBold" panose="02000900000000000000" pitchFamily="2" charset="-122"/>
              </a:rPr>
              <a:t>“</a:t>
            </a:r>
            <a:r>
              <a:rPr lang="zh-CN" altLang="en-US" sz="2400" b="1" dirty="0">
                <a:solidFill>
                  <a:srgbClr val="FF0000"/>
                </a:solidFill>
                <a:latin typeface="方正风雅楷宋简体 ExtraBold" panose="02000900000000000000" pitchFamily="2" charset="-122"/>
                <a:ea typeface="方正风雅楷宋简体 ExtraBold" panose="02000900000000000000" pitchFamily="2" charset="-122"/>
              </a:rPr>
              <a:t>十一届三中全会</a:t>
            </a:r>
            <a:r>
              <a:rPr lang="zh-CN" altLang="en-US" sz="2400" b="1" dirty="0">
                <a:solidFill>
                  <a:srgbClr val="000099"/>
                </a:solidFill>
                <a:latin typeface="方正风雅楷宋简体 ExtraBold" panose="02000900000000000000" pitchFamily="2" charset="-122"/>
                <a:ea typeface="方正风雅楷宋简体 ExtraBold" panose="02000900000000000000" pitchFamily="2" charset="-122"/>
              </a:rPr>
              <a:t>在中共党史上的地位类似于遵义会议。”</a:t>
            </a:r>
          </a:p>
        </p:txBody>
      </p:sp>
      <p:sp>
        <p:nvSpPr>
          <p:cNvPr id="21" name="圆角矩形 5"/>
          <p:cNvSpPr/>
          <p:nvPr/>
        </p:nvSpPr>
        <p:spPr>
          <a:xfrm>
            <a:off x="3563279" y="563344"/>
            <a:ext cx="2027555" cy="535305"/>
          </a:xfrm>
          <a:prstGeom prst="roundRect">
            <a:avLst>
              <a:gd name="adj" fmla="val 16667"/>
            </a:avLst>
          </a:prstGeom>
          <a:solidFill>
            <a:schemeClr val="bg1"/>
          </a:solidFill>
          <a:ln w="38100" cap="flat" cmpd="sng">
            <a:solidFill>
              <a:schemeClr val="tx1"/>
            </a:solidFill>
            <a:prstDash val="solid"/>
            <a:headEnd type="none" w="med" len="med"/>
            <a:tailEnd type="none" w="med" len="med"/>
          </a:ln>
          <a:effectLst>
            <a:outerShdw dist="20000" dir="5400000" rotWithShape="0">
              <a:srgbClr val="000000">
                <a:alpha val="37999"/>
              </a:srgbClr>
            </a:outerShdw>
          </a:effectLst>
        </p:spPr>
        <p:txBody>
          <a:bodyPr anchor="ctr"/>
          <a:lstStyle/>
          <a:p>
            <a:pPr algn="ctr"/>
            <a:r>
              <a:rPr lang="zh-CN" altLang="en-US" sz="2800" b="1" dirty="0">
                <a:solidFill>
                  <a:srgbClr val="FF0000"/>
                </a:solidFill>
                <a:latin typeface="方正粗黑宋简体" panose="02000000000000000000" pitchFamily="2" charset="-122"/>
                <a:ea typeface="方正粗黑宋简体" panose="02000000000000000000" pitchFamily="2" charset="-122"/>
              </a:rPr>
              <a:t>合作探究</a:t>
            </a:r>
          </a:p>
        </p:txBody>
      </p:sp>
    </p:spTree>
    <p:extLst>
      <p:ext uri="{BB962C8B-B14F-4D97-AF65-F5344CB8AC3E}">
        <p14:creationId xmlns:p14="http://schemas.microsoft.com/office/powerpoint/2010/main" val="968974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99"/>
                                        </p:tgtEl>
                                        <p:attrNameLst>
                                          <p:attrName>style.visibility</p:attrName>
                                        </p:attrNameLst>
                                      </p:cBhvr>
                                      <p:to>
                                        <p:strVal val="visible"/>
                                      </p:to>
                                    </p:set>
                                    <p:animEffect transition="in" filter="fade">
                                      <p:cBhvr>
                                        <p:cTn id="7" dur="500"/>
                                        <p:tgtEl>
                                          <p:spTgt spid="163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90"/>
                                        </p:tgtEl>
                                        <p:attrNameLst>
                                          <p:attrName>style.visibility</p:attrName>
                                        </p:attrNameLst>
                                      </p:cBhvr>
                                      <p:to>
                                        <p:strVal val="visible"/>
                                      </p:to>
                                    </p:set>
                                    <p:animEffect transition="in" filter="fade">
                                      <p:cBhvr>
                                        <p:cTn id="12" dur="500"/>
                                        <p:tgtEl>
                                          <p:spTgt spid="163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9"/>
                                        </p:tgtEl>
                                        <p:attrNameLst>
                                          <p:attrName>style.visibility</p:attrName>
                                        </p:attrNameLst>
                                      </p:cBhvr>
                                      <p:to>
                                        <p:strVal val="visible"/>
                                      </p:to>
                                    </p:set>
                                    <p:animEffect transition="in" filter="fade">
                                      <p:cBhvr>
                                        <p:cTn id="17" dur="500"/>
                                        <p:tgtEl>
                                          <p:spTgt spid="163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91"/>
                                        </p:tgtEl>
                                        <p:attrNameLst>
                                          <p:attrName>style.visibility</p:attrName>
                                        </p:attrNameLst>
                                      </p:cBhvr>
                                      <p:to>
                                        <p:strVal val="visible"/>
                                      </p:to>
                                    </p:set>
                                    <p:animEffect transition="in" filter="fade">
                                      <p:cBhvr>
                                        <p:cTn id="22" dur="500"/>
                                        <p:tgtEl>
                                          <p:spTgt spid="1639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p:bldP spid="16391" grpId="0"/>
      <p:bldP spid="16399"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p:nvPr/>
        </p:nvSpPr>
        <p:spPr>
          <a:xfrm>
            <a:off x="3311731" y="85090"/>
            <a:ext cx="2348840" cy="685800"/>
          </a:xfrm>
          <a:prstGeom prst="rect">
            <a:avLst/>
          </a:prstGeom>
          <a:solidFill>
            <a:srgbClr val="FFFF99"/>
          </a:solidFill>
          <a:ln w="12700" cap="flat" cmpd="sng">
            <a:solidFill>
              <a:schemeClr val="tx1"/>
            </a:solidFill>
            <a:prstDash val="solid"/>
            <a:miter/>
            <a:headEnd type="none" w="med" len="med"/>
            <a:tailEnd type="none" w="med" len="med"/>
          </a:ln>
        </p:spPr>
        <p:txBody>
          <a:bodyPr wrap="none" anchor="ctr"/>
          <a:lstStyle/>
          <a:p>
            <a:pPr algn="ctr"/>
            <a:r>
              <a:rPr lang="en-US" altLang="zh-CN" sz="3200" b="1" dirty="0">
                <a:solidFill>
                  <a:srgbClr val="1F497D"/>
                </a:solidFill>
                <a:latin typeface="方正粗黑宋简体" panose="02000000000000000000" pitchFamily="2" charset="-122"/>
                <a:ea typeface="方正粗黑宋简体" panose="02000000000000000000" pitchFamily="2" charset="-122"/>
              </a:rPr>
              <a:t>“</a:t>
            </a:r>
            <a:r>
              <a:rPr lang="zh-CN" altLang="en-US" sz="3200" b="1" dirty="0">
                <a:solidFill>
                  <a:srgbClr val="1F497D"/>
                </a:solidFill>
                <a:latin typeface="方正粗黑宋简体" panose="02000000000000000000" pitchFamily="2" charset="-122"/>
                <a:ea typeface="方正粗黑宋简体" panose="02000000000000000000" pitchFamily="2" charset="-122"/>
              </a:rPr>
              <a:t>两个凡是”</a:t>
            </a:r>
          </a:p>
        </p:txBody>
      </p:sp>
      <p:sp>
        <p:nvSpPr>
          <p:cNvPr id="26628" name="Rectangle 4"/>
          <p:cNvSpPr/>
          <p:nvPr/>
        </p:nvSpPr>
        <p:spPr>
          <a:xfrm>
            <a:off x="2740232" y="1778318"/>
            <a:ext cx="3892630" cy="990600"/>
          </a:xfrm>
          <a:prstGeom prst="rect">
            <a:avLst/>
          </a:prstGeom>
          <a:solidFill>
            <a:srgbClr val="FFFF99"/>
          </a:solidFill>
          <a:ln w="12700" cap="flat" cmpd="sng">
            <a:solidFill>
              <a:schemeClr val="tx1"/>
            </a:solidFill>
            <a:prstDash val="solid"/>
            <a:miter/>
            <a:headEnd type="none" w="med" len="med"/>
            <a:tailEnd type="none" w="med" len="med"/>
          </a:ln>
        </p:spPr>
        <p:txBody>
          <a:bodyPr wrap="none" anchor="ctr"/>
          <a:lstStyle/>
          <a:p>
            <a:pPr algn="ctr"/>
            <a:r>
              <a:rPr lang="zh-CN" altLang="en-US" sz="3200" b="1" dirty="0">
                <a:solidFill>
                  <a:srgbClr val="1F497D"/>
                </a:solidFill>
                <a:latin typeface="方正粗黑宋简体" panose="02000000000000000000" pitchFamily="2" charset="-122"/>
                <a:ea typeface="方正粗黑宋简体" panose="02000000000000000000" pitchFamily="2" charset="-122"/>
                <a:sym typeface="Arial" panose="020B0604020202020204" pitchFamily="34" charset="0"/>
              </a:rPr>
              <a:t>真理标准的大讨论</a:t>
            </a:r>
          </a:p>
          <a:p>
            <a:pPr algn="ctr"/>
            <a:r>
              <a:rPr lang="en-US" altLang="zh-CN" sz="2800" b="1" dirty="0">
                <a:solidFill>
                  <a:srgbClr val="1F497D"/>
                </a:solidFill>
                <a:latin typeface="方正粗黑宋简体" panose="02000000000000000000" pitchFamily="2" charset="-122"/>
                <a:ea typeface="方正粗黑宋简体" panose="02000000000000000000" pitchFamily="2" charset="-122"/>
                <a:sym typeface="Arial" panose="020B0604020202020204" pitchFamily="34" charset="0"/>
              </a:rPr>
              <a:t>—</a:t>
            </a:r>
            <a:r>
              <a:rPr lang="zh-CN" altLang="en-US" sz="2800" b="1" dirty="0">
                <a:solidFill>
                  <a:srgbClr val="1F497D"/>
                </a:solidFill>
                <a:latin typeface="方正粗黑宋简体" panose="02000000000000000000" pitchFamily="2" charset="-122"/>
                <a:ea typeface="方正粗黑宋简体" panose="02000000000000000000" pitchFamily="2" charset="-122"/>
                <a:sym typeface="Arial" panose="020B0604020202020204" pitchFamily="34" charset="0"/>
              </a:rPr>
              <a:t>思想解放运动</a:t>
            </a:r>
          </a:p>
        </p:txBody>
      </p:sp>
      <p:sp>
        <p:nvSpPr>
          <p:cNvPr id="26630" name="Oval 6"/>
          <p:cNvSpPr/>
          <p:nvPr/>
        </p:nvSpPr>
        <p:spPr>
          <a:xfrm>
            <a:off x="2256557" y="3988935"/>
            <a:ext cx="2429990" cy="1511616"/>
          </a:xfrm>
          <a:prstGeom prst="ellipse">
            <a:avLst/>
          </a:prstGeom>
          <a:solidFill>
            <a:srgbClr val="FFFF99"/>
          </a:solidFill>
          <a:ln w="12700" cap="flat" cmpd="sng">
            <a:solidFill>
              <a:schemeClr val="tx1"/>
            </a:solidFill>
            <a:prstDash val="solid"/>
            <a:round/>
            <a:headEnd type="none" w="med" len="med"/>
            <a:tailEnd type="none" w="med" len="med"/>
          </a:ln>
        </p:spPr>
        <p:txBody>
          <a:bodyPr wrap="none" anchor="ctr"/>
          <a:lstStyle/>
          <a:p>
            <a:pPr algn="ctr"/>
            <a:r>
              <a:rPr lang="zh-CN" altLang="en-US" sz="3200" b="1" dirty="0">
                <a:solidFill>
                  <a:srgbClr val="1F497D"/>
                </a:solidFill>
                <a:latin typeface="方正粗黑宋简体" panose="02000000000000000000" pitchFamily="2" charset="-122"/>
                <a:ea typeface="方正粗黑宋简体" panose="02000000000000000000" pitchFamily="2" charset="-122"/>
                <a:sym typeface="Arial" panose="020B0604020202020204" pitchFamily="34" charset="0"/>
              </a:rPr>
              <a:t>十一届</a:t>
            </a:r>
          </a:p>
          <a:p>
            <a:pPr algn="ctr"/>
            <a:r>
              <a:rPr lang="zh-CN" altLang="en-US" sz="3200" b="1" dirty="0">
                <a:solidFill>
                  <a:srgbClr val="1F497D"/>
                </a:solidFill>
                <a:latin typeface="方正粗黑宋简体" panose="02000000000000000000" pitchFamily="2" charset="-122"/>
                <a:ea typeface="方正粗黑宋简体" panose="02000000000000000000" pitchFamily="2" charset="-122"/>
                <a:sym typeface="Arial" panose="020B0604020202020204" pitchFamily="34" charset="0"/>
              </a:rPr>
              <a:t>三中全会</a:t>
            </a:r>
          </a:p>
        </p:txBody>
      </p:sp>
      <p:sp>
        <p:nvSpPr>
          <p:cNvPr id="26632" name="Oval 8"/>
          <p:cNvSpPr/>
          <p:nvPr/>
        </p:nvSpPr>
        <p:spPr>
          <a:xfrm>
            <a:off x="6632862" y="3740000"/>
            <a:ext cx="2090224" cy="1747467"/>
          </a:xfrm>
          <a:prstGeom prst="ellipse">
            <a:avLst/>
          </a:prstGeom>
          <a:solidFill>
            <a:srgbClr val="FFFF99"/>
          </a:solidFill>
          <a:ln w="12700" cap="flat" cmpd="sng">
            <a:solidFill>
              <a:schemeClr val="tx1"/>
            </a:solidFill>
            <a:prstDash val="solid"/>
            <a:round/>
            <a:headEnd type="none" w="med" len="med"/>
            <a:tailEnd type="none" w="med" len="med"/>
          </a:ln>
        </p:spPr>
        <p:txBody>
          <a:bodyPr wrap="none" anchor="ctr"/>
          <a:lstStyle/>
          <a:p>
            <a:pPr algn="ctr"/>
            <a:r>
              <a:rPr lang="zh-CN" altLang="en-US" sz="3200" b="1" dirty="0">
                <a:solidFill>
                  <a:srgbClr val="1F497D"/>
                </a:solidFill>
                <a:latin typeface="方正粗黑宋简体" panose="02000000000000000000" pitchFamily="2" charset="-122"/>
                <a:ea typeface="方正粗黑宋简体" panose="02000000000000000000" pitchFamily="2" charset="-122"/>
                <a:sym typeface="Arial" panose="020B0604020202020204" pitchFamily="34" charset="0"/>
              </a:rPr>
              <a:t>经济建设</a:t>
            </a:r>
          </a:p>
          <a:p>
            <a:pPr algn="ctr"/>
            <a:r>
              <a:rPr lang="zh-CN" altLang="en-US" sz="3200" b="1" dirty="0">
                <a:solidFill>
                  <a:srgbClr val="1F497D"/>
                </a:solidFill>
                <a:latin typeface="方正粗黑宋简体" panose="02000000000000000000" pitchFamily="2" charset="-122"/>
                <a:ea typeface="方正粗黑宋简体" panose="02000000000000000000" pitchFamily="2" charset="-122"/>
                <a:sym typeface="Arial" panose="020B0604020202020204" pitchFamily="34" charset="0"/>
              </a:rPr>
              <a:t>改革开放</a:t>
            </a:r>
          </a:p>
        </p:txBody>
      </p:sp>
      <p:sp>
        <p:nvSpPr>
          <p:cNvPr id="26634" name="Oval 10"/>
          <p:cNvSpPr/>
          <p:nvPr/>
        </p:nvSpPr>
        <p:spPr>
          <a:xfrm>
            <a:off x="2440838" y="6036945"/>
            <a:ext cx="2061428" cy="821055"/>
          </a:xfrm>
          <a:prstGeom prst="ellipse">
            <a:avLst/>
          </a:prstGeom>
          <a:solidFill>
            <a:srgbClr val="FFFF99"/>
          </a:solidFill>
          <a:ln w="12700" cap="flat" cmpd="sng">
            <a:solidFill>
              <a:schemeClr val="tx1"/>
            </a:solidFill>
            <a:prstDash val="solid"/>
            <a:round/>
            <a:headEnd type="none" w="med" len="med"/>
            <a:tailEnd type="none" w="med" len="med"/>
          </a:ln>
        </p:spPr>
        <p:txBody>
          <a:bodyPr wrap="none" anchor="ctr"/>
          <a:lstStyle/>
          <a:p>
            <a:pPr algn="ctr"/>
            <a:r>
              <a:rPr lang="zh-CN" altLang="en-US" sz="3200" b="1" dirty="0">
                <a:solidFill>
                  <a:srgbClr val="1F497D"/>
                </a:solidFill>
                <a:latin typeface="方正粗黑宋简体" panose="02000000000000000000" pitchFamily="2" charset="-122"/>
                <a:ea typeface="方正粗黑宋简体" panose="02000000000000000000" pitchFamily="2" charset="-122"/>
                <a:sym typeface="Arial" panose="020B0604020202020204" pitchFamily="34" charset="0"/>
              </a:rPr>
              <a:t>拨乱反正</a:t>
            </a:r>
          </a:p>
        </p:txBody>
      </p:sp>
      <p:sp>
        <p:nvSpPr>
          <p:cNvPr id="3" name="文本框 2"/>
          <p:cNvSpPr txBox="1"/>
          <p:nvPr/>
        </p:nvSpPr>
        <p:spPr>
          <a:xfrm>
            <a:off x="183969" y="4357113"/>
            <a:ext cx="2152842" cy="1077218"/>
          </a:xfrm>
          <a:prstGeom prst="rect">
            <a:avLst/>
          </a:prstGeom>
          <a:noFill/>
        </p:spPr>
        <p:txBody>
          <a:bodyPr wrap="square" rtlCol="0" anchor="t">
            <a:spAutoFit/>
          </a:bodyPr>
          <a:lstStyle/>
          <a:p>
            <a:r>
              <a:rPr lang="zh-CN" altLang="en-US" sz="3200" b="1" dirty="0">
                <a:solidFill>
                  <a:srgbClr val="FF0000"/>
                </a:solidFill>
                <a:latin typeface="方正粗黑宋简体" panose="02000000000000000000" pitchFamily="2" charset="-122"/>
                <a:ea typeface="方正粗黑宋简体" panose="02000000000000000000" pitchFamily="2" charset="-122"/>
                <a:sym typeface="+mn-ea"/>
              </a:rPr>
              <a:t>伟大的历史转折</a:t>
            </a:r>
          </a:p>
        </p:txBody>
      </p:sp>
      <p:sp>
        <p:nvSpPr>
          <p:cNvPr id="13" name="Rectangle 2"/>
          <p:cNvSpPr/>
          <p:nvPr/>
        </p:nvSpPr>
        <p:spPr>
          <a:xfrm>
            <a:off x="183969" y="200025"/>
            <a:ext cx="2818130" cy="1141730"/>
          </a:xfrm>
          <a:prstGeom prst="rect">
            <a:avLst/>
          </a:prstGeom>
          <a:noFill/>
          <a:ln w="9525">
            <a:noFill/>
          </a:ln>
        </p:spPr>
        <p:txBody>
          <a:bodyPr anchor="ctr"/>
          <a:lstStyle/>
          <a:p>
            <a:r>
              <a:rPr lang="zh-CN" altLang="en-US" sz="4800" b="1" dirty="0">
                <a:solidFill>
                  <a:srgbClr val="FF0000"/>
                </a:solidFill>
                <a:latin typeface="方正粗黑宋简体" panose="02000000000000000000" pitchFamily="2" charset="-122"/>
                <a:ea typeface="方正粗黑宋简体" panose="02000000000000000000" pitchFamily="2" charset="-122"/>
              </a:rPr>
              <a:t>思维导图</a:t>
            </a:r>
            <a:endParaRPr lang="zh-CN" altLang="en-US" sz="4800" b="1" dirty="0">
              <a:solidFill>
                <a:srgbClr val="FF0000"/>
              </a:solidFill>
              <a:latin typeface="方正粗黑宋简体" panose="02000000000000000000" pitchFamily="2" charset="-122"/>
              <a:ea typeface="方正粗黑宋简体" panose="02000000000000000000" pitchFamily="2" charset="-122"/>
            </a:endParaRPr>
          </a:p>
        </p:txBody>
      </p:sp>
      <p:cxnSp>
        <p:nvCxnSpPr>
          <p:cNvPr id="5" name="直接箭头连接符 4"/>
          <p:cNvCxnSpPr/>
          <p:nvPr/>
        </p:nvCxnSpPr>
        <p:spPr>
          <a:xfrm>
            <a:off x="4342446" y="770890"/>
            <a:ext cx="0" cy="10074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540329" y="811747"/>
            <a:ext cx="499516" cy="954107"/>
          </a:xfrm>
          <a:prstGeom prst="rect">
            <a:avLst/>
          </a:prstGeom>
        </p:spPr>
        <p:txBody>
          <a:bodyPr wrap="square">
            <a:spAutoFit/>
          </a:bodyPr>
          <a:lstStyle/>
          <a:p>
            <a:pPr algn="ctr"/>
            <a:r>
              <a:rPr lang="zh-CN" altLang="en-US" sz="2800" b="1" dirty="0">
                <a:solidFill>
                  <a:srgbClr val="333399"/>
                </a:solidFill>
                <a:latin typeface="方正粗黑宋简体" panose="02000000000000000000" pitchFamily="2" charset="-122"/>
                <a:ea typeface="方正粗黑宋简体" panose="02000000000000000000" pitchFamily="2" charset="-122"/>
              </a:rPr>
              <a:t>引发</a:t>
            </a:r>
            <a:endParaRPr lang="zh-CN" altLang="en-US" sz="2800" b="1" dirty="0">
              <a:solidFill>
                <a:srgbClr val="333399"/>
              </a:solidFill>
              <a:latin typeface="方正粗黑宋简体" panose="02000000000000000000" pitchFamily="2" charset="-122"/>
              <a:ea typeface="方正粗黑宋简体" panose="02000000000000000000" pitchFamily="2" charset="-122"/>
            </a:endParaRPr>
          </a:p>
        </p:txBody>
      </p:sp>
      <p:cxnSp>
        <p:nvCxnSpPr>
          <p:cNvPr id="18" name="直接箭头连接符 17"/>
          <p:cNvCxnSpPr/>
          <p:nvPr/>
        </p:nvCxnSpPr>
        <p:spPr>
          <a:xfrm>
            <a:off x="3487833" y="2863582"/>
            <a:ext cx="0" cy="10074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3685715" y="2904439"/>
            <a:ext cx="1104371" cy="954107"/>
          </a:xfrm>
          <a:prstGeom prst="rect">
            <a:avLst/>
          </a:prstGeom>
        </p:spPr>
        <p:txBody>
          <a:bodyPr wrap="square">
            <a:spAutoFit/>
          </a:bodyPr>
          <a:lstStyle/>
          <a:p>
            <a:pPr algn="ctr"/>
            <a:r>
              <a:rPr lang="zh-CN" altLang="en-US" sz="2800" b="1" dirty="0">
                <a:solidFill>
                  <a:srgbClr val="333399"/>
                </a:solidFill>
                <a:latin typeface="方正粗黑宋简体" panose="02000000000000000000" pitchFamily="2" charset="-122"/>
                <a:ea typeface="方正粗黑宋简体" panose="02000000000000000000" pitchFamily="2" charset="-122"/>
              </a:rPr>
              <a:t>思想基础</a:t>
            </a:r>
            <a:endParaRPr lang="zh-CN" altLang="en-US" sz="2800" b="1" dirty="0">
              <a:solidFill>
                <a:srgbClr val="333399"/>
              </a:solidFill>
              <a:latin typeface="方正粗黑宋简体" panose="02000000000000000000" pitchFamily="2" charset="-122"/>
              <a:ea typeface="方正粗黑宋简体" panose="02000000000000000000" pitchFamily="2" charset="-122"/>
            </a:endParaRPr>
          </a:p>
        </p:txBody>
      </p:sp>
      <p:cxnSp>
        <p:nvCxnSpPr>
          <p:cNvPr id="20" name="直接箭头连接符 19"/>
          <p:cNvCxnSpPr/>
          <p:nvPr/>
        </p:nvCxnSpPr>
        <p:spPr>
          <a:xfrm flipH="1">
            <a:off x="3471552" y="5560402"/>
            <a:ext cx="16281" cy="5037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4790087" y="4744743"/>
            <a:ext cx="162522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4686547" y="4090513"/>
            <a:ext cx="1842777" cy="523220"/>
          </a:xfrm>
          <a:prstGeom prst="rect">
            <a:avLst/>
          </a:prstGeom>
        </p:spPr>
        <p:txBody>
          <a:bodyPr wrap="square">
            <a:spAutoFit/>
          </a:bodyPr>
          <a:lstStyle/>
          <a:p>
            <a:pPr algn="ctr"/>
            <a:r>
              <a:rPr lang="zh-CN" altLang="en-US" sz="2800" b="1" dirty="0">
                <a:solidFill>
                  <a:srgbClr val="333399"/>
                </a:solidFill>
                <a:latin typeface="方正粗黑宋简体" panose="02000000000000000000" pitchFamily="2" charset="-122"/>
                <a:ea typeface="方正粗黑宋简体" panose="02000000000000000000" pitchFamily="2" charset="-122"/>
              </a:rPr>
              <a:t>重心转移</a:t>
            </a:r>
            <a:endParaRPr lang="zh-CN" altLang="en-US" sz="2800" b="1" dirty="0">
              <a:solidFill>
                <a:srgbClr val="333399"/>
              </a:solidFill>
              <a:latin typeface="方正粗黑宋简体" panose="02000000000000000000" pitchFamily="2" charset="-122"/>
              <a:ea typeface="方正粗黑宋简体" panose="02000000000000000000" pitchFamily="2" charset="-122"/>
            </a:endParaRPr>
          </a:p>
        </p:txBody>
      </p:sp>
    </p:spTree>
    <p:extLst>
      <p:ext uri="{BB962C8B-B14F-4D97-AF65-F5344CB8AC3E}">
        <p14:creationId xmlns:p14="http://schemas.microsoft.com/office/powerpoint/2010/main" val="145977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628"/>
                                        </p:tgtEl>
                                        <p:attrNameLst>
                                          <p:attrName>style.visibility</p:attrName>
                                        </p:attrNameLst>
                                      </p:cBhvr>
                                      <p:to>
                                        <p:strVal val="visible"/>
                                      </p:to>
                                    </p:set>
                                    <p:animEffect transition="in" filter="fade">
                                      <p:cBhvr>
                                        <p:cTn id="15" dur="500"/>
                                        <p:tgtEl>
                                          <p:spTgt spid="26628"/>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630"/>
                                        </p:tgtEl>
                                        <p:attrNameLst>
                                          <p:attrName>style.visibility</p:attrName>
                                        </p:attrNameLst>
                                      </p:cBhvr>
                                      <p:to>
                                        <p:strVal val="visible"/>
                                      </p:to>
                                    </p:set>
                                    <p:animEffect transition="in" filter="fade">
                                      <p:cBhvr>
                                        <p:cTn id="27" dur="500"/>
                                        <p:tgtEl>
                                          <p:spTgt spid="26630"/>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6632"/>
                                        </p:tgtEl>
                                        <p:attrNameLst>
                                          <p:attrName>style.visibility</p:attrName>
                                        </p:attrNameLst>
                                      </p:cBhvr>
                                      <p:to>
                                        <p:strVal val="visible"/>
                                      </p:to>
                                    </p:set>
                                    <p:animEffect transition="in" filter="fade">
                                      <p:cBhvr>
                                        <p:cTn id="39" dur="500"/>
                                        <p:tgtEl>
                                          <p:spTgt spid="266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up)">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6634"/>
                                        </p:tgtEl>
                                        <p:attrNameLst>
                                          <p:attrName>style.visibility</p:attrName>
                                        </p:attrNameLst>
                                      </p:cBhvr>
                                      <p:to>
                                        <p:strVal val="visible"/>
                                      </p:to>
                                    </p:set>
                                    <p:animEffect transition="in" filter="fade">
                                      <p:cBhvr>
                                        <p:cTn id="53" dur="5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ldLvl="0"/>
      <p:bldP spid="26628" grpId="0" animBg="1"/>
      <p:bldP spid="26630" grpId="0" animBg="1"/>
      <p:bldP spid="26632" grpId="0" animBg="1"/>
      <p:bldP spid="26634" grpId="0" animBg="1"/>
      <p:bldP spid="3" grpId="0"/>
      <p:bldP spid="7" grpId="0"/>
      <p:bldP spid="19"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7504" y="3789040"/>
            <a:ext cx="8928992" cy="2952328"/>
            <a:chOff x="107504" y="3789040"/>
            <a:chExt cx="8928992" cy="2952328"/>
          </a:xfrm>
        </p:grpSpPr>
        <p:sp>
          <p:nvSpPr>
            <p:cNvPr id="13" name="矩形标注 12"/>
            <p:cNvSpPr/>
            <p:nvPr/>
          </p:nvSpPr>
          <p:spPr>
            <a:xfrm>
              <a:off x="107504" y="3789040"/>
              <a:ext cx="8928992" cy="2952328"/>
            </a:xfrm>
            <a:prstGeom prst="wedgeRectCallout">
              <a:avLst>
                <a:gd name="adj1" fmla="val 39542"/>
                <a:gd name="adj2" fmla="val -54665"/>
              </a:avLst>
            </a:prstGeom>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prstClr val="black"/>
                </a:solidFill>
                <a:latin typeface="方正风雅楷宋简体 ExtraBold" panose="02000900000000000000" pitchFamily="2" charset="-122"/>
                <a:ea typeface="方正风雅楷宋简体 ExtraBold" panose="02000900000000000000" pitchFamily="2" charset="-122"/>
              </a:endParaRPr>
            </a:p>
          </p:txBody>
        </p:sp>
        <p:sp>
          <p:nvSpPr>
            <p:cNvPr id="7" name="矩形 6"/>
            <p:cNvSpPr/>
            <p:nvPr/>
          </p:nvSpPr>
          <p:spPr>
            <a:xfrm>
              <a:off x="179512" y="4052679"/>
              <a:ext cx="8760462" cy="2400657"/>
            </a:xfrm>
            <a:prstGeom prst="rect">
              <a:avLst/>
            </a:prstGeom>
          </p:spPr>
          <p:txBody>
            <a:bodyPr wrap="square">
              <a:spAutoFit/>
            </a:bodyPr>
            <a:lstStyle/>
            <a:p>
              <a:pPr>
                <a:defRPr/>
              </a:pPr>
              <a:r>
                <a:rPr lang="en-US" altLang="zh-CN" sz="5000" b="1" kern="0" dirty="0">
                  <a:solidFill>
                    <a:prstClr val="black"/>
                  </a:solidFill>
                  <a:latin typeface="方正风雅楷宋简体 ExtraBold" panose="02000900000000000000" pitchFamily="2" charset="-122"/>
                  <a:ea typeface="方正风雅楷宋简体 ExtraBold" panose="02000900000000000000" pitchFamily="2" charset="-122"/>
                </a:rPr>
                <a:t>20</a:t>
              </a:r>
              <a:r>
                <a:rPr lang="zh-CN" altLang="en-US" sz="5000" b="1" kern="0" dirty="0">
                  <a:solidFill>
                    <a:prstClr val="black"/>
                  </a:solidFill>
                  <a:latin typeface="方正风雅楷宋简体 ExtraBold" panose="02000900000000000000" pitchFamily="2" charset="-122"/>
                  <a:ea typeface="方正风雅楷宋简体 ExtraBold" panose="02000900000000000000" pitchFamily="2" charset="-122"/>
                </a:rPr>
                <a:t>世纪中国历史上的三次巨变，这三次巨变分别与三位历史人物有关，这三位人物是哪三位？</a:t>
              </a:r>
              <a:endParaRPr lang="zh-CN" altLang="en-US" sz="5000" kern="0" dirty="0">
                <a:solidFill>
                  <a:prstClr val="black"/>
                </a:solidFill>
                <a:latin typeface="方正风雅楷宋简体 ExtraBold" panose="02000900000000000000" pitchFamily="2" charset="-122"/>
                <a:ea typeface="方正风雅楷宋简体 ExtraBold" panose="02000900000000000000" pitchFamily="2" charset="-122"/>
              </a:endParaRPr>
            </a:p>
          </p:txBody>
        </p:sp>
      </p:grpSp>
      <p:pic>
        <p:nvPicPr>
          <p:cNvPr id="1028" name="Picture 4" descr="邓小平 资料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8572" y="1"/>
            <a:ext cx="2729794" cy="35487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hotres.cn/upload/2010-08/100829194590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0370" y="0"/>
            <a:ext cx="2528010" cy="35487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a3.att.hudong.com/03/01/013000002069001299840120035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0"/>
            <a:ext cx="2808312" cy="35487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表格 4"/>
          <p:cNvGraphicFramePr>
            <a:graphicFrameLocks noGrp="1"/>
          </p:cNvGraphicFramePr>
          <p:nvPr>
            <p:extLst>
              <p:ext uri="{D42A27DB-BD31-4B8C-83A1-F6EECF244321}">
                <p14:modId xmlns:p14="http://schemas.microsoft.com/office/powerpoint/2010/main" val="1618338050"/>
              </p:ext>
            </p:extLst>
          </p:nvPr>
        </p:nvGraphicFramePr>
        <p:xfrm>
          <a:off x="107504" y="3717032"/>
          <a:ext cx="8975260" cy="3036312"/>
        </p:xfrm>
        <a:graphic>
          <a:graphicData uri="http://schemas.openxmlformats.org/drawingml/2006/table">
            <a:tbl>
              <a:tblPr firstRow="1" bandRow="1">
                <a:tableStyleId>{5C22544A-7EE6-4342-B048-85BDC9FD1C3A}</a:tableStyleId>
              </a:tblPr>
              <a:tblGrid>
                <a:gridCol w="1080120"/>
                <a:gridCol w="2808312"/>
                <a:gridCol w="3456384"/>
                <a:gridCol w="1630444"/>
              </a:tblGrid>
              <a:tr h="658872">
                <a:tc>
                  <a:txBody>
                    <a:bodyPr/>
                    <a:lstStyle/>
                    <a:p>
                      <a:pPr algn="ctr"/>
                      <a:endParaRPr lang="zh-CN" altLang="en-US" sz="3000" b="1" dirty="0">
                        <a:solidFill>
                          <a:schemeClr val="tx1"/>
                        </a:solidFill>
                        <a:latin typeface="方正苏新诗柳楷简体" pitchFamily="2" charset="-122"/>
                        <a:ea typeface="方正苏新诗柳楷简体"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3000" b="1" dirty="0" smtClean="0">
                          <a:solidFill>
                            <a:schemeClr val="tx1"/>
                          </a:solidFill>
                          <a:latin typeface="方正苏新诗柳楷简体" pitchFamily="2" charset="-122"/>
                          <a:ea typeface="方正苏新诗柳楷简体" pitchFamily="2" charset="-122"/>
                        </a:rPr>
                        <a:t>巨变</a:t>
                      </a:r>
                      <a:endParaRPr lang="zh-CN" altLang="en-US" sz="3000" b="1" dirty="0">
                        <a:solidFill>
                          <a:schemeClr val="tx1"/>
                        </a:solidFill>
                        <a:latin typeface="方正苏新诗柳楷简体" pitchFamily="2" charset="-122"/>
                        <a:ea typeface="方正苏新诗柳楷简体"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3000" b="1" dirty="0" smtClean="0">
                          <a:solidFill>
                            <a:schemeClr val="tx1"/>
                          </a:solidFill>
                          <a:latin typeface="方正苏新诗柳楷简体" pitchFamily="2" charset="-122"/>
                          <a:ea typeface="方正苏新诗柳楷简体" pitchFamily="2" charset="-122"/>
                        </a:rPr>
                        <a:t>表现</a:t>
                      </a:r>
                      <a:endParaRPr lang="zh-CN" altLang="en-US" sz="3000" b="1" dirty="0">
                        <a:solidFill>
                          <a:schemeClr val="tx1"/>
                        </a:solidFill>
                        <a:latin typeface="方正苏新诗柳楷简体" pitchFamily="2" charset="-122"/>
                        <a:ea typeface="方正苏新诗柳楷简体"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3000" b="1" dirty="0" smtClean="0">
                          <a:solidFill>
                            <a:schemeClr val="tx1"/>
                          </a:solidFill>
                          <a:latin typeface="方正苏新诗柳楷简体" pitchFamily="2" charset="-122"/>
                          <a:ea typeface="方正苏新诗柳楷简体" pitchFamily="2" charset="-122"/>
                        </a:rPr>
                        <a:t>人物</a:t>
                      </a:r>
                      <a:endParaRPr lang="zh-CN" altLang="en-US" sz="3000" b="1" dirty="0">
                        <a:solidFill>
                          <a:schemeClr val="tx1"/>
                        </a:solidFill>
                        <a:latin typeface="方正苏新诗柳楷简体" pitchFamily="2" charset="-122"/>
                        <a:ea typeface="方正苏新诗柳楷简体"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8872">
                <a:tc>
                  <a:txBody>
                    <a:bodyPr/>
                    <a:lstStyle/>
                    <a:p>
                      <a:pPr algn="ctr"/>
                      <a:r>
                        <a:rPr lang="zh-CN" altLang="en-US" sz="2300" b="1" dirty="0" smtClean="0">
                          <a:solidFill>
                            <a:schemeClr val="tx1"/>
                          </a:solidFill>
                          <a:latin typeface="方正苏新诗柳楷简体" pitchFamily="2" charset="-122"/>
                          <a:ea typeface="方正苏新诗柳楷简体" pitchFamily="2" charset="-122"/>
                        </a:rPr>
                        <a:t>第一次</a:t>
                      </a:r>
                      <a:endParaRPr lang="zh-CN" altLang="en-US" sz="2300" b="1" dirty="0">
                        <a:solidFill>
                          <a:schemeClr val="tx1"/>
                        </a:solidFill>
                        <a:latin typeface="方正苏新诗柳楷简体" pitchFamily="2" charset="-122"/>
                        <a:ea typeface="方正苏新诗柳楷简体"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2300" b="1" dirty="0" smtClean="0">
                          <a:solidFill>
                            <a:schemeClr val="tx1"/>
                          </a:solidFill>
                          <a:latin typeface="方正苏新诗柳楷简体" pitchFamily="2" charset="-122"/>
                          <a:ea typeface="方正苏新诗柳楷简体" pitchFamily="2" charset="-122"/>
                        </a:rPr>
                        <a:t>辛亥革命</a:t>
                      </a:r>
                      <a:endParaRPr lang="zh-CN" altLang="en-US" sz="2300" b="1" dirty="0">
                        <a:solidFill>
                          <a:schemeClr val="tx1"/>
                        </a:solidFill>
                        <a:latin typeface="方正苏新诗柳楷简体" pitchFamily="2" charset="-122"/>
                        <a:ea typeface="方正苏新诗柳楷简体"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2300" b="1" dirty="0" smtClean="0">
                          <a:solidFill>
                            <a:schemeClr val="tx1"/>
                          </a:solidFill>
                          <a:latin typeface="方正苏新诗柳楷简体" pitchFamily="2" charset="-122"/>
                          <a:ea typeface="方正苏新诗柳楷简体" pitchFamily="2" charset="-122"/>
                        </a:rPr>
                        <a:t>结束两千多年的君主专制制度，建立民主共和国</a:t>
                      </a:r>
                      <a:endParaRPr lang="zh-CN" altLang="en-US" sz="2300" b="1" dirty="0">
                        <a:solidFill>
                          <a:schemeClr val="tx1"/>
                        </a:solidFill>
                        <a:latin typeface="方正苏新诗柳楷简体" pitchFamily="2" charset="-122"/>
                        <a:ea typeface="方正苏新诗柳楷简体"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sz="2300" b="1" dirty="0">
                        <a:solidFill>
                          <a:schemeClr val="tx1"/>
                        </a:solidFill>
                        <a:latin typeface="方正苏新诗柳楷简体" pitchFamily="2" charset="-122"/>
                        <a:ea typeface="方正苏新诗柳楷简体"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8872">
                <a:tc>
                  <a:txBody>
                    <a:bodyPr/>
                    <a:lstStyle/>
                    <a:p>
                      <a:pPr algn="ctr"/>
                      <a:r>
                        <a:rPr lang="zh-CN" altLang="en-US" sz="2300" b="1" dirty="0" smtClean="0">
                          <a:solidFill>
                            <a:schemeClr val="tx1"/>
                          </a:solidFill>
                          <a:latin typeface="方正苏新诗柳楷简体" pitchFamily="2" charset="-122"/>
                          <a:ea typeface="方正苏新诗柳楷简体" pitchFamily="2" charset="-122"/>
                        </a:rPr>
                        <a:t>第二次</a:t>
                      </a:r>
                      <a:endParaRPr lang="zh-CN" altLang="en-US" sz="2300" b="1" dirty="0">
                        <a:solidFill>
                          <a:schemeClr val="tx1"/>
                        </a:solidFill>
                        <a:latin typeface="方正苏新诗柳楷简体" pitchFamily="2" charset="-122"/>
                        <a:ea typeface="方正苏新诗柳楷简体"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2300" b="1" dirty="0" smtClean="0">
                          <a:solidFill>
                            <a:schemeClr val="tx1"/>
                          </a:solidFill>
                          <a:latin typeface="方正苏新诗柳楷简体" pitchFamily="2" charset="-122"/>
                          <a:ea typeface="方正苏新诗柳楷简体" pitchFamily="2" charset="-122"/>
                        </a:rPr>
                        <a:t>新中国的成立和社会主义制度的建立</a:t>
                      </a:r>
                      <a:endParaRPr lang="zh-CN" altLang="en-US" sz="2300" b="1" dirty="0">
                        <a:solidFill>
                          <a:schemeClr val="tx1"/>
                        </a:solidFill>
                        <a:latin typeface="方正苏新诗柳楷简体" pitchFamily="2" charset="-122"/>
                        <a:ea typeface="方正苏新诗柳楷简体"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2300" b="1" dirty="0" smtClean="0">
                          <a:solidFill>
                            <a:schemeClr val="tx1"/>
                          </a:solidFill>
                          <a:latin typeface="方正苏新诗柳楷简体" pitchFamily="2" charset="-122"/>
                          <a:ea typeface="方正苏新诗柳楷简体" pitchFamily="2" charset="-122"/>
                        </a:rPr>
                        <a:t>结束中国半殖民地半封建社会的历史</a:t>
                      </a:r>
                      <a:endParaRPr lang="zh-CN" altLang="en-US" sz="2300" b="1" dirty="0">
                        <a:solidFill>
                          <a:schemeClr val="tx1"/>
                        </a:solidFill>
                        <a:latin typeface="方正苏新诗柳楷简体" pitchFamily="2" charset="-122"/>
                        <a:ea typeface="方正苏新诗柳楷简体"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sz="2300" b="1" dirty="0">
                        <a:solidFill>
                          <a:schemeClr val="tx1"/>
                        </a:solidFill>
                        <a:latin typeface="方正苏新诗柳楷简体" pitchFamily="2" charset="-122"/>
                        <a:ea typeface="方正苏新诗柳楷简体"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8872">
                <a:tc>
                  <a:txBody>
                    <a:bodyPr/>
                    <a:lstStyle/>
                    <a:p>
                      <a:pPr algn="ctr"/>
                      <a:r>
                        <a:rPr lang="zh-CN" altLang="en-US" sz="2300" b="1" dirty="0" smtClean="0">
                          <a:solidFill>
                            <a:schemeClr val="tx1"/>
                          </a:solidFill>
                          <a:latin typeface="方正苏新诗柳楷简体" pitchFamily="2" charset="-122"/>
                          <a:ea typeface="方正苏新诗柳楷简体" pitchFamily="2" charset="-122"/>
                        </a:rPr>
                        <a:t>第三次</a:t>
                      </a:r>
                      <a:endParaRPr lang="zh-CN" altLang="en-US" sz="2300" b="1" dirty="0">
                        <a:solidFill>
                          <a:schemeClr val="tx1"/>
                        </a:solidFill>
                        <a:latin typeface="方正苏新诗柳楷简体" pitchFamily="2" charset="-122"/>
                        <a:ea typeface="方正苏新诗柳楷简体"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2300" b="1" dirty="0" smtClean="0">
                          <a:solidFill>
                            <a:schemeClr val="tx1"/>
                          </a:solidFill>
                          <a:latin typeface="方正苏新诗柳楷简体" pitchFamily="2" charset="-122"/>
                          <a:ea typeface="方正苏新诗柳楷简体" pitchFamily="2" charset="-122"/>
                        </a:rPr>
                        <a:t>改革开放</a:t>
                      </a:r>
                      <a:endParaRPr lang="zh-CN" altLang="en-US" sz="2300" b="1" dirty="0">
                        <a:solidFill>
                          <a:schemeClr val="tx1"/>
                        </a:solidFill>
                        <a:latin typeface="方正苏新诗柳楷简体" pitchFamily="2" charset="-122"/>
                        <a:ea typeface="方正苏新诗柳楷简体"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2300" b="1" dirty="0" smtClean="0">
                          <a:solidFill>
                            <a:schemeClr val="tx1"/>
                          </a:solidFill>
                          <a:latin typeface="方正苏新诗柳楷简体" pitchFamily="2" charset="-122"/>
                          <a:ea typeface="方正苏新诗柳楷简体" pitchFamily="2" charset="-122"/>
                        </a:rPr>
                        <a:t>开始进入社会主义现代化建设新时期</a:t>
                      </a:r>
                      <a:endParaRPr lang="zh-CN" altLang="en-US" sz="2300" b="1" dirty="0">
                        <a:solidFill>
                          <a:schemeClr val="tx1"/>
                        </a:solidFill>
                        <a:latin typeface="方正苏新诗柳楷简体" pitchFamily="2" charset="-122"/>
                        <a:ea typeface="方正苏新诗柳楷简体"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sz="2300" b="1" dirty="0">
                        <a:solidFill>
                          <a:schemeClr val="tx1"/>
                        </a:solidFill>
                        <a:latin typeface="方正苏新诗柳楷简体" pitchFamily="2" charset="-122"/>
                        <a:ea typeface="方正苏新诗柳楷简体"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矩形 5"/>
          <p:cNvSpPr/>
          <p:nvPr/>
        </p:nvSpPr>
        <p:spPr>
          <a:xfrm>
            <a:off x="7596336" y="4509120"/>
            <a:ext cx="1343638" cy="553998"/>
          </a:xfrm>
          <a:prstGeom prst="rect">
            <a:avLst/>
          </a:prstGeom>
        </p:spPr>
        <p:txBody>
          <a:bodyPr wrap="none">
            <a:spAutoFit/>
          </a:bodyPr>
          <a:lstStyle/>
          <a:p>
            <a:r>
              <a:rPr lang="zh-CN" altLang="en-US" sz="3000" b="1" dirty="0">
                <a:solidFill>
                  <a:srgbClr val="C00000"/>
                </a:solidFill>
                <a:latin typeface="方正风雅楷宋简体 ExtraBold" panose="02000900000000000000" pitchFamily="2" charset="-122"/>
                <a:ea typeface="方正风雅楷宋简体 ExtraBold" panose="02000900000000000000" pitchFamily="2" charset="-122"/>
              </a:rPr>
              <a:t>孙中山</a:t>
            </a:r>
            <a:endParaRPr lang="zh-CN" altLang="en-US" sz="3000" dirty="0">
              <a:solidFill>
                <a:srgbClr val="C00000"/>
              </a:solidFill>
              <a:latin typeface="方正风雅楷宋简体 ExtraBold" panose="02000900000000000000" pitchFamily="2" charset="-122"/>
              <a:ea typeface="方正风雅楷宋简体 ExtraBold" panose="02000900000000000000" pitchFamily="2" charset="-122"/>
            </a:endParaRPr>
          </a:p>
        </p:txBody>
      </p:sp>
      <p:sp>
        <p:nvSpPr>
          <p:cNvPr id="11" name="矩形 10"/>
          <p:cNvSpPr/>
          <p:nvPr/>
        </p:nvSpPr>
        <p:spPr>
          <a:xfrm>
            <a:off x="7596336" y="5301208"/>
            <a:ext cx="1343638" cy="553998"/>
          </a:xfrm>
          <a:prstGeom prst="rect">
            <a:avLst/>
          </a:prstGeom>
        </p:spPr>
        <p:txBody>
          <a:bodyPr wrap="none">
            <a:spAutoFit/>
          </a:bodyPr>
          <a:lstStyle/>
          <a:p>
            <a:r>
              <a:rPr lang="zh-CN" altLang="en-US" sz="3000" b="1" dirty="0">
                <a:solidFill>
                  <a:srgbClr val="C00000"/>
                </a:solidFill>
                <a:latin typeface="方正风雅楷宋简体 ExtraBold" panose="02000900000000000000" pitchFamily="2" charset="-122"/>
                <a:ea typeface="方正风雅楷宋简体 ExtraBold" panose="02000900000000000000" pitchFamily="2" charset="-122"/>
              </a:rPr>
              <a:t>毛泽东</a:t>
            </a:r>
            <a:endParaRPr lang="zh-CN" altLang="en-US" sz="3000" dirty="0">
              <a:solidFill>
                <a:srgbClr val="C00000"/>
              </a:solidFill>
              <a:latin typeface="方正风雅楷宋简体 ExtraBold" panose="02000900000000000000" pitchFamily="2" charset="-122"/>
              <a:ea typeface="方正风雅楷宋简体 ExtraBold" panose="02000900000000000000" pitchFamily="2" charset="-122"/>
            </a:endParaRPr>
          </a:p>
        </p:txBody>
      </p:sp>
      <p:sp>
        <p:nvSpPr>
          <p:cNvPr id="12" name="矩形 11"/>
          <p:cNvSpPr/>
          <p:nvPr/>
        </p:nvSpPr>
        <p:spPr>
          <a:xfrm>
            <a:off x="7596336" y="6093296"/>
            <a:ext cx="1343638" cy="553998"/>
          </a:xfrm>
          <a:prstGeom prst="rect">
            <a:avLst/>
          </a:prstGeom>
        </p:spPr>
        <p:txBody>
          <a:bodyPr wrap="none">
            <a:spAutoFit/>
          </a:bodyPr>
          <a:lstStyle/>
          <a:p>
            <a:r>
              <a:rPr lang="zh-CN" altLang="en-US" sz="3000" b="1" dirty="0">
                <a:solidFill>
                  <a:srgbClr val="C00000"/>
                </a:solidFill>
                <a:latin typeface="方正风雅楷宋简体 ExtraBold" panose="02000900000000000000" pitchFamily="2" charset="-122"/>
                <a:ea typeface="方正风雅楷宋简体 ExtraBold" panose="02000900000000000000" pitchFamily="2" charset="-122"/>
              </a:rPr>
              <a:t>邓小平</a:t>
            </a:r>
            <a:endParaRPr lang="zh-CN" altLang="en-US" sz="3000" dirty="0">
              <a:solidFill>
                <a:srgbClr val="C00000"/>
              </a:solidFill>
              <a:latin typeface="方正风雅楷宋简体 ExtraBold" panose="02000900000000000000" pitchFamily="2" charset="-122"/>
              <a:ea typeface="方正风雅楷宋简体 ExtraBold" panose="02000900000000000000" pitchFamily="2" charset="-122"/>
            </a:endParaRPr>
          </a:p>
        </p:txBody>
      </p:sp>
    </p:spTree>
    <p:extLst>
      <p:ext uri="{BB962C8B-B14F-4D97-AF65-F5344CB8AC3E}">
        <p14:creationId xmlns:p14="http://schemas.microsoft.com/office/powerpoint/2010/main" val="165387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a:spLocks noChangeArrowheads="1"/>
          </p:cNvSpPr>
          <p:nvPr/>
        </p:nvSpPr>
        <p:spPr bwMode="auto">
          <a:xfrm>
            <a:off x="1403648" y="819468"/>
            <a:ext cx="721260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800" b="1" dirty="0" smtClean="0">
                <a:solidFill>
                  <a:prstClr val="black"/>
                </a:solidFill>
                <a:latin typeface="方正粗黑宋简体" panose="02000000000000000000" pitchFamily="2" charset="-122"/>
                <a:ea typeface="方正粗黑宋简体" panose="02000000000000000000" pitchFamily="2" charset="-122"/>
              </a:rPr>
              <a:t>中共</a:t>
            </a:r>
            <a:r>
              <a:rPr lang="zh-CN" altLang="en-US" sz="2800" b="1" dirty="0">
                <a:solidFill>
                  <a:prstClr val="black"/>
                </a:solidFill>
                <a:latin typeface="方正粗黑宋简体" panose="02000000000000000000" pitchFamily="2" charset="-122"/>
                <a:ea typeface="方正粗黑宋简体" panose="02000000000000000000" pitchFamily="2" charset="-122"/>
              </a:rPr>
              <a:t>十一届三中全会以后，党和政府</a:t>
            </a:r>
            <a:r>
              <a:rPr lang="zh-CN" altLang="en-US" sz="2800" b="1" dirty="0" smtClean="0">
                <a:solidFill>
                  <a:prstClr val="black"/>
                </a:solidFill>
                <a:latin typeface="方正粗黑宋简体" panose="02000000000000000000" pitchFamily="2" charset="-122"/>
                <a:ea typeface="方正粗黑宋简体" panose="02000000000000000000" pitchFamily="2" charset="-122"/>
              </a:rPr>
              <a:t>实行改革开放</a:t>
            </a:r>
            <a:r>
              <a:rPr lang="zh-CN" altLang="en-US" sz="2800" b="1" dirty="0">
                <a:solidFill>
                  <a:prstClr val="black"/>
                </a:solidFill>
                <a:latin typeface="方正粗黑宋简体" panose="02000000000000000000" pitchFamily="2" charset="-122"/>
                <a:ea typeface="方正粗黑宋简体" panose="02000000000000000000" pitchFamily="2" charset="-122"/>
              </a:rPr>
              <a:t>政策。改革先从农村开始。</a:t>
            </a:r>
          </a:p>
        </p:txBody>
      </p:sp>
      <p:sp>
        <p:nvSpPr>
          <p:cNvPr id="3" name="文本框 5"/>
          <p:cNvSpPr txBox="1">
            <a:spLocks noChangeArrowheads="1"/>
          </p:cNvSpPr>
          <p:nvPr/>
        </p:nvSpPr>
        <p:spPr bwMode="auto">
          <a:xfrm>
            <a:off x="1577676" y="1826593"/>
            <a:ext cx="7314804"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800" b="1" dirty="0" smtClean="0">
                <a:solidFill>
                  <a:prstClr val="black"/>
                </a:solidFill>
                <a:latin typeface="方正粗黑宋简体" panose="02000000000000000000" pitchFamily="2" charset="-122"/>
                <a:ea typeface="方正粗黑宋简体" panose="02000000000000000000" pitchFamily="2" charset="-122"/>
              </a:rPr>
              <a:t>调动</a:t>
            </a:r>
            <a:r>
              <a:rPr lang="zh-CN" altLang="en-US" sz="2800" b="1" dirty="0">
                <a:solidFill>
                  <a:prstClr val="black"/>
                </a:solidFill>
                <a:latin typeface="方正粗黑宋简体" panose="02000000000000000000" pitchFamily="2" charset="-122"/>
                <a:ea typeface="方正粗黑宋简体" panose="02000000000000000000" pitchFamily="2" charset="-122"/>
              </a:rPr>
              <a:t>农民的生产积极性，促进农村经济发展。</a:t>
            </a:r>
          </a:p>
        </p:txBody>
      </p:sp>
      <p:sp>
        <p:nvSpPr>
          <p:cNvPr id="4" name="文本框 6"/>
          <p:cNvSpPr txBox="1">
            <a:spLocks noChangeArrowheads="1"/>
          </p:cNvSpPr>
          <p:nvPr/>
        </p:nvSpPr>
        <p:spPr bwMode="auto">
          <a:xfrm>
            <a:off x="35496" y="2901927"/>
            <a:ext cx="1397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2800" b="1" dirty="0">
                <a:solidFill>
                  <a:srgbClr val="FF0000"/>
                </a:solidFill>
                <a:latin typeface="方正粗黑宋简体" panose="02000000000000000000" pitchFamily="2" charset="-122"/>
                <a:ea typeface="方正粗黑宋简体" panose="02000000000000000000" pitchFamily="2" charset="-122"/>
              </a:rPr>
              <a:t>3.</a:t>
            </a:r>
            <a:r>
              <a:rPr lang="zh-CN" altLang="en-US" sz="2800" b="1" dirty="0">
                <a:solidFill>
                  <a:srgbClr val="FF0000"/>
                </a:solidFill>
                <a:latin typeface="方正粗黑宋简体" panose="02000000000000000000" pitchFamily="2" charset="-122"/>
                <a:ea typeface="方正粗黑宋简体" panose="02000000000000000000" pitchFamily="2" charset="-122"/>
              </a:rPr>
              <a:t>实施</a:t>
            </a:r>
          </a:p>
        </p:txBody>
      </p:sp>
      <p:sp>
        <p:nvSpPr>
          <p:cNvPr id="5" name="文本框 7"/>
          <p:cNvSpPr txBox="1">
            <a:spLocks noChangeArrowheads="1"/>
          </p:cNvSpPr>
          <p:nvPr/>
        </p:nvSpPr>
        <p:spPr bwMode="auto">
          <a:xfrm>
            <a:off x="2579248" y="3494301"/>
            <a:ext cx="7124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2800" b="1" dirty="0" smtClean="0">
                <a:solidFill>
                  <a:prstClr val="black"/>
                </a:solidFill>
                <a:latin typeface="方正粗黑宋简体" panose="02000000000000000000" pitchFamily="2" charset="-122"/>
                <a:ea typeface="方正粗黑宋简体" panose="02000000000000000000" pitchFamily="2" charset="-122"/>
              </a:rPr>
              <a:t>1983</a:t>
            </a:r>
            <a:r>
              <a:rPr lang="zh-CN" altLang="en-US" sz="2800" b="1" dirty="0">
                <a:solidFill>
                  <a:prstClr val="black"/>
                </a:solidFill>
                <a:latin typeface="方正粗黑宋简体" panose="02000000000000000000" pitchFamily="2" charset="-122"/>
                <a:ea typeface="方正粗黑宋简体" panose="02000000000000000000" pitchFamily="2" charset="-122"/>
              </a:rPr>
              <a:t>年，基本在全国农村普遍实行</a:t>
            </a:r>
          </a:p>
        </p:txBody>
      </p:sp>
      <p:sp>
        <p:nvSpPr>
          <p:cNvPr id="6" name="文本框 1"/>
          <p:cNvSpPr txBox="1"/>
          <p:nvPr/>
        </p:nvSpPr>
        <p:spPr>
          <a:xfrm>
            <a:off x="217189" y="108903"/>
            <a:ext cx="4152099" cy="609398"/>
          </a:xfrm>
          <a:prstGeom prst="rect">
            <a:avLst/>
          </a:prstGeom>
          <a:noFill/>
          <a:ln w="9525">
            <a:noFill/>
          </a:ln>
        </p:spPr>
        <p:txBody>
          <a:bodyPr wrap="none">
            <a:spAutoFit/>
            <a:scene3d>
              <a:camera prst="orthographicFront"/>
              <a:lightRig rig="threePt" dir="t"/>
            </a:scene3d>
          </a:bodyPr>
          <a:lstStyle/>
          <a:p>
            <a:pPr>
              <a:lnSpc>
                <a:spcPct val="120000"/>
              </a:lnSpc>
              <a:defRPr/>
            </a:pPr>
            <a:r>
              <a:rPr lang="zh-CN" altLang="en-US" sz="2800" b="1" noProof="1">
                <a:solidFill>
                  <a:prstClr val="black"/>
                </a:solidFill>
                <a:latin typeface="方正粗黑宋简体" panose="02000000000000000000" pitchFamily="2" charset="-122"/>
                <a:ea typeface="方正粗黑宋简体" panose="02000000000000000000" pitchFamily="2" charset="-122"/>
                <a:sym typeface="+mn-ea"/>
              </a:rPr>
              <a:t>二、</a:t>
            </a:r>
            <a:r>
              <a:rPr lang="zh-CN" altLang="en-US" sz="2800" b="1" noProof="1">
                <a:solidFill>
                  <a:prstClr val="black"/>
                </a:solidFill>
                <a:latin typeface="方正粗黑宋简体" panose="02000000000000000000" pitchFamily="2" charset="-122"/>
                <a:ea typeface="方正粗黑宋简体" panose="02000000000000000000" pitchFamily="2" charset="-122"/>
                <a:sym typeface="+mn-ea"/>
              </a:rPr>
              <a:t>家庭联产承包责任制</a:t>
            </a:r>
          </a:p>
        </p:txBody>
      </p:sp>
      <p:sp>
        <p:nvSpPr>
          <p:cNvPr id="7" name="文本框 5"/>
          <p:cNvSpPr txBox="1">
            <a:spLocks noChangeArrowheads="1"/>
          </p:cNvSpPr>
          <p:nvPr/>
        </p:nvSpPr>
        <p:spPr bwMode="auto">
          <a:xfrm>
            <a:off x="92373" y="4694961"/>
            <a:ext cx="1311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defRPr sz="2800" b="1">
                <a:solidFill>
                  <a:srgbClr val="FF0000"/>
                </a:solidFill>
                <a:latin typeface="方正粗黑宋简体" panose="02000000000000000000" pitchFamily="2" charset="-122"/>
                <a:ea typeface="方正粗黑宋简体" panose="02000000000000000000" pitchFamily="2" charset="-122"/>
              </a:defRPr>
            </a:lvl1pPr>
            <a:lvl2pPr marL="742950" indent="-285750" eaLnBrk="0" hangingPunct="0">
              <a:defRPr>
                <a:latin typeface="Arial" pitchFamily="34" charset="0"/>
                <a:ea typeface="宋体" pitchFamily="2" charset="-122"/>
              </a:defRPr>
            </a:lvl2pPr>
            <a:lvl3pPr marL="1143000" indent="-228600" eaLnBrk="0" hangingPunct="0">
              <a:defRPr>
                <a:latin typeface="Arial" pitchFamily="34" charset="0"/>
                <a:ea typeface="宋体" pitchFamily="2" charset="-122"/>
              </a:defRPr>
            </a:lvl3pPr>
            <a:lvl4pPr marL="1600200" indent="-228600" eaLnBrk="0" hangingPunct="0">
              <a:defRPr>
                <a:latin typeface="Arial" pitchFamily="34" charset="0"/>
                <a:ea typeface="宋体" pitchFamily="2" charset="-122"/>
              </a:defRPr>
            </a:lvl4pPr>
            <a:lvl5pPr marL="2057400" indent="-228600" eaLnBrk="0" hangingPunct="0">
              <a:defRPr>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latin typeface="Arial" pitchFamily="34" charset="0"/>
                <a:ea typeface="宋体" pitchFamily="2" charset="-122"/>
              </a:defRPr>
            </a:lvl9pPr>
          </a:lstStyle>
          <a:p>
            <a:r>
              <a:rPr lang="en-US" altLang="zh-CN" dirty="0" smtClean="0"/>
              <a:t>5.</a:t>
            </a:r>
            <a:r>
              <a:rPr lang="zh-CN" altLang="en-US" dirty="0"/>
              <a:t>意义</a:t>
            </a:r>
          </a:p>
        </p:txBody>
      </p:sp>
      <p:sp>
        <p:nvSpPr>
          <p:cNvPr id="8" name="文本框 3"/>
          <p:cNvSpPr txBox="1">
            <a:spLocks noChangeArrowheads="1"/>
          </p:cNvSpPr>
          <p:nvPr/>
        </p:nvSpPr>
        <p:spPr bwMode="auto">
          <a:xfrm>
            <a:off x="217189" y="5243716"/>
            <a:ext cx="874208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400" b="1" dirty="0">
                <a:solidFill>
                  <a:prstClr val="black"/>
                </a:solidFill>
                <a:latin typeface="方正粗黑宋简体" panose="02000000000000000000" pitchFamily="2" charset="-122"/>
                <a:ea typeface="方正粗黑宋简体" panose="02000000000000000000" pitchFamily="2" charset="-122"/>
              </a:rPr>
              <a:t>（</a:t>
            </a:r>
            <a:r>
              <a:rPr lang="en-US" altLang="zh-CN" sz="2400" b="1" dirty="0">
                <a:solidFill>
                  <a:prstClr val="black"/>
                </a:solidFill>
                <a:latin typeface="方正粗黑宋简体" panose="02000000000000000000" pitchFamily="2" charset="-122"/>
                <a:ea typeface="方正粗黑宋简体" panose="02000000000000000000" pitchFamily="2" charset="-122"/>
              </a:rPr>
              <a:t>1</a:t>
            </a:r>
            <a:r>
              <a:rPr lang="zh-CN" altLang="en-US" sz="2400" b="1" dirty="0">
                <a:solidFill>
                  <a:prstClr val="black"/>
                </a:solidFill>
                <a:latin typeface="方正粗黑宋简体" panose="02000000000000000000" pitchFamily="2" charset="-122"/>
                <a:ea typeface="方正粗黑宋简体" panose="02000000000000000000" pitchFamily="2" charset="-122"/>
              </a:rPr>
              <a:t>）激发了农民的劳动热情，带来农村生产力的大解放，农业生产和农民收入均有很大提高。</a:t>
            </a:r>
          </a:p>
          <a:p>
            <a:pPr eaLnBrk="1" hangingPunct="1"/>
            <a:r>
              <a:rPr lang="zh-CN" altLang="en-US" sz="2400" b="1" dirty="0" smtClean="0">
                <a:solidFill>
                  <a:prstClr val="black"/>
                </a:solidFill>
                <a:latin typeface="方正粗黑宋简体" panose="02000000000000000000" pitchFamily="2" charset="-122"/>
                <a:ea typeface="方正粗黑宋简体" panose="02000000000000000000" pitchFamily="2" charset="-122"/>
              </a:rPr>
              <a:t>（</a:t>
            </a:r>
            <a:r>
              <a:rPr lang="en-US" altLang="zh-CN" sz="2400" b="1" dirty="0">
                <a:solidFill>
                  <a:prstClr val="black"/>
                </a:solidFill>
                <a:latin typeface="方正粗黑宋简体" panose="02000000000000000000" pitchFamily="2" charset="-122"/>
                <a:ea typeface="方正粗黑宋简体" panose="02000000000000000000" pitchFamily="2" charset="-122"/>
              </a:rPr>
              <a:t>2</a:t>
            </a:r>
            <a:r>
              <a:rPr lang="zh-CN" altLang="en-US" sz="2400" b="1" dirty="0">
                <a:solidFill>
                  <a:prstClr val="black"/>
                </a:solidFill>
                <a:latin typeface="方正粗黑宋简体" panose="02000000000000000000" pitchFamily="2" charset="-122"/>
                <a:ea typeface="方正粗黑宋简体" panose="02000000000000000000" pitchFamily="2" charset="-122"/>
              </a:rPr>
              <a:t>）随着农业向专业化、商品化、社会化发展，农村乡镇企业也迅速发展起来，为农民致富和实现现代化开辟了一条新路。</a:t>
            </a:r>
          </a:p>
        </p:txBody>
      </p:sp>
      <p:sp>
        <p:nvSpPr>
          <p:cNvPr id="9" name="文本框 5"/>
          <p:cNvSpPr txBox="1">
            <a:spLocks noChangeArrowheads="1"/>
          </p:cNvSpPr>
          <p:nvPr/>
        </p:nvSpPr>
        <p:spPr bwMode="auto">
          <a:xfrm>
            <a:off x="150531" y="4053282"/>
            <a:ext cx="1311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defRPr sz="2800" b="1">
                <a:solidFill>
                  <a:srgbClr val="FF0000"/>
                </a:solidFill>
                <a:latin typeface="方正粗黑宋简体" panose="02000000000000000000" pitchFamily="2" charset="-122"/>
                <a:ea typeface="方正粗黑宋简体" panose="02000000000000000000" pitchFamily="2" charset="-122"/>
              </a:defRPr>
            </a:lvl1pPr>
            <a:lvl2pPr marL="742950" indent="-285750" eaLnBrk="0" hangingPunct="0">
              <a:defRPr>
                <a:latin typeface="Arial" pitchFamily="34" charset="0"/>
                <a:ea typeface="宋体" pitchFamily="2" charset="-122"/>
              </a:defRPr>
            </a:lvl2pPr>
            <a:lvl3pPr marL="1143000" indent="-228600" eaLnBrk="0" hangingPunct="0">
              <a:defRPr>
                <a:latin typeface="Arial" pitchFamily="34" charset="0"/>
                <a:ea typeface="宋体" pitchFamily="2" charset="-122"/>
              </a:defRPr>
            </a:lvl3pPr>
            <a:lvl4pPr marL="1600200" indent="-228600" eaLnBrk="0" hangingPunct="0">
              <a:defRPr>
                <a:latin typeface="Arial" pitchFamily="34" charset="0"/>
                <a:ea typeface="宋体" pitchFamily="2" charset="-122"/>
              </a:defRPr>
            </a:lvl4pPr>
            <a:lvl5pPr marL="2057400" indent="-228600" eaLnBrk="0" hangingPunct="0">
              <a:defRPr>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latin typeface="Arial" pitchFamily="34" charset="0"/>
                <a:ea typeface="宋体" pitchFamily="2" charset="-122"/>
              </a:defRPr>
            </a:lvl9pPr>
          </a:lstStyle>
          <a:p>
            <a:r>
              <a:rPr lang="en-US" altLang="zh-CN" dirty="0" smtClean="0"/>
              <a:t>4.</a:t>
            </a:r>
            <a:r>
              <a:rPr lang="zh-CN" altLang="en-US" dirty="0" smtClean="0"/>
              <a:t>形式</a:t>
            </a:r>
            <a:endParaRPr lang="zh-CN" altLang="en-US" dirty="0"/>
          </a:p>
        </p:txBody>
      </p:sp>
      <p:sp>
        <p:nvSpPr>
          <p:cNvPr id="10" name="矩形 9"/>
          <p:cNvSpPr/>
          <p:nvPr/>
        </p:nvSpPr>
        <p:spPr>
          <a:xfrm>
            <a:off x="0" y="1034901"/>
            <a:ext cx="1577676" cy="523220"/>
          </a:xfrm>
          <a:prstGeom prst="rect">
            <a:avLst/>
          </a:prstGeom>
        </p:spPr>
        <p:txBody>
          <a:bodyPr wrap="none">
            <a:spAutoFit/>
          </a:bodyPr>
          <a:lstStyle/>
          <a:p>
            <a:r>
              <a:rPr lang="en-US" altLang="zh-CN" sz="2800" b="1" dirty="0">
                <a:solidFill>
                  <a:srgbClr val="FF0000"/>
                </a:solidFill>
                <a:latin typeface="方正粗黑宋简体" panose="02000000000000000000" pitchFamily="2" charset="-122"/>
                <a:ea typeface="方正粗黑宋简体" panose="02000000000000000000" pitchFamily="2" charset="-122"/>
              </a:rPr>
              <a:t>1.</a:t>
            </a:r>
            <a:r>
              <a:rPr lang="zh-CN" altLang="en-US" sz="2800" b="1" dirty="0">
                <a:solidFill>
                  <a:srgbClr val="FF0000"/>
                </a:solidFill>
                <a:latin typeface="方正粗黑宋简体" panose="02000000000000000000" pitchFamily="2" charset="-122"/>
                <a:ea typeface="方正粗黑宋简体" panose="02000000000000000000" pitchFamily="2" charset="-122"/>
              </a:rPr>
              <a:t>背景：</a:t>
            </a:r>
            <a:endParaRPr lang="zh-CN" altLang="en-US" dirty="0">
              <a:solidFill>
                <a:prstClr val="black"/>
              </a:solidFill>
            </a:endParaRPr>
          </a:p>
        </p:txBody>
      </p:sp>
      <p:sp>
        <p:nvSpPr>
          <p:cNvPr id="11" name="矩形 10"/>
          <p:cNvSpPr/>
          <p:nvPr/>
        </p:nvSpPr>
        <p:spPr>
          <a:xfrm>
            <a:off x="17331" y="1800613"/>
            <a:ext cx="1577676" cy="523220"/>
          </a:xfrm>
          <a:prstGeom prst="rect">
            <a:avLst/>
          </a:prstGeom>
        </p:spPr>
        <p:txBody>
          <a:bodyPr wrap="none">
            <a:spAutoFit/>
          </a:bodyPr>
          <a:lstStyle/>
          <a:p>
            <a:r>
              <a:rPr lang="en-US" altLang="zh-CN" sz="2800" b="1" dirty="0">
                <a:solidFill>
                  <a:srgbClr val="FF0000"/>
                </a:solidFill>
                <a:latin typeface="方正粗黑宋简体" panose="02000000000000000000" pitchFamily="2" charset="-122"/>
                <a:ea typeface="方正粗黑宋简体" panose="02000000000000000000" pitchFamily="2" charset="-122"/>
              </a:rPr>
              <a:t>2.</a:t>
            </a:r>
            <a:r>
              <a:rPr lang="zh-CN" altLang="en-US" sz="2800" b="1" dirty="0">
                <a:solidFill>
                  <a:srgbClr val="FF0000"/>
                </a:solidFill>
                <a:latin typeface="方正粗黑宋简体" panose="02000000000000000000" pitchFamily="2" charset="-122"/>
                <a:ea typeface="方正粗黑宋简体" panose="02000000000000000000" pitchFamily="2" charset="-122"/>
              </a:rPr>
              <a:t>目的：</a:t>
            </a:r>
            <a:endParaRPr lang="zh-CN" altLang="en-US" dirty="0">
              <a:solidFill>
                <a:prstClr val="black"/>
              </a:solidFill>
            </a:endParaRPr>
          </a:p>
        </p:txBody>
      </p:sp>
      <p:sp>
        <p:nvSpPr>
          <p:cNvPr id="12" name="Text Box 6"/>
          <p:cNvSpPr txBox="1">
            <a:spLocks noChangeArrowheads="1"/>
          </p:cNvSpPr>
          <p:nvPr/>
        </p:nvSpPr>
        <p:spPr bwMode="auto">
          <a:xfrm>
            <a:off x="1682055" y="4201239"/>
            <a:ext cx="3419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宋体" charset="-122"/>
              </a:defRPr>
            </a:lvl9pPr>
          </a:lstStyle>
          <a:p>
            <a:pPr eaLnBrk="1" hangingPunct="1">
              <a:spcBef>
                <a:spcPct val="50000"/>
              </a:spcBef>
              <a:buFont typeface="Arial" charset="0"/>
              <a:buNone/>
            </a:pPr>
            <a:r>
              <a:rPr lang="zh-CN" altLang="en-US" sz="2800" b="1" dirty="0">
                <a:solidFill>
                  <a:srgbClr val="000099"/>
                </a:solidFill>
                <a:latin typeface="方正粗圆宋简体" pitchFamily="2" charset="-122"/>
                <a:ea typeface="方正粗圆宋简体" pitchFamily="2" charset="-122"/>
              </a:rPr>
              <a:t>包产到户、自负盈亏</a:t>
            </a:r>
          </a:p>
        </p:txBody>
      </p:sp>
      <p:sp>
        <p:nvSpPr>
          <p:cNvPr id="13" name="左大括号 12"/>
          <p:cNvSpPr/>
          <p:nvPr/>
        </p:nvSpPr>
        <p:spPr>
          <a:xfrm>
            <a:off x="1227907" y="2492896"/>
            <a:ext cx="377231" cy="1524625"/>
          </a:xfrm>
          <a:prstGeom prst="leftBrace">
            <a:avLst>
              <a:gd name="adj1" fmla="val 21615"/>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14" name="矩形 13"/>
          <p:cNvSpPr/>
          <p:nvPr/>
        </p:nvSpPr>
        <p:spPr>
          <a:xfrm>
            <a:off x="1637547" y="2492896"/>
            <a:ext cx="1266693" cy="523220"/>
          </a:xfrm>
          <a:prstGeom prst="rect">
            <a:avLst/>
          </a:prstGeom>
        </p:spPr>
        <p:txBody>
          <a:bodyPr wrap="none">
            <a:spAutoFit/>
          </a:bodyPr>
          <a:lstStyle/>
          <a:p>
            <a:r>
              <a:rPr lang="zh-CN" altLang="en-US" sz="2800" b="1" dirty="0">
                <a:solidFill>
                  <a:srgbClr val="FF0000"/>
                </a:solidFill>
                <a:latin typeface="方正粗黑宋简体" panose="02000000000000000000" pitchFamily="2" charset="-122"/>
                <a:ea typeface="方正粗黑宋简体" panose="02000000000000000000" pitchFamily="2" charset="-122"/>
              </a:rPr>
              <a:t>开始：</a:t>
            </a:r>
            <a:endParaRPr lang="zh-CN" altLang="en-US" dirty="0">
              <a:solidFill>
                <a:prstClr val="black"/>
              </a:solidFill>
            </a:endParaRPr>
          </a:p>
        </p:txBody>
      </p:sp>
      <p:sp>
        <p:nvSpPr>
          <p:cNvPr id="15" name="矩形 14"/>
          <p:cNvSpPr/>
          <p:nvPr/>
        </p:nvSpPr>
        <p:spPr>
          <a:xfrm>
            <a:off x="1605138" y="3444686"/>
            <a:ext cx="1266693" cy="523220"/>
          </a:xfrm>
          <a:prstGeom prst="rect">
            <a:avLst/>
          </a:prstGeom>
        </p:spPr>
        <p:txBody>
          <a:bodyPr wrap="none">
            <a:spAutoFit/>
          </a:bodyPr>
          <a:lstStyle/>
          <a:p>
            <a:r>
              <a:rPr lang="zh-CN" altLang="en-US" sz="2800" b="1" dirty="0">
                <a:solidFill>
                  <a:srgbClr val="FF0000"/>
                </a:solidFill>
                <a:latin typeface="方正粗黑宋简体" panose="02000000000000000000" pitchFamily="2" charset="-122"/>
                <a:ea typeface="方正粗黑宋简体" panose="02000000000000000000" pitchFamily="2" charset="-122"/>
              </a:rPr>
              <a:t>发展：</a:t>
            </a:r>
            <a:endParaRPr lang="zh-CN" altLang="en-US" dirty="0">
              <a:solidFill>
                <a:prstClr val="black"/>
              </a:solidFill>
            </a:endParaRPr>
          </a:p>
        </p:txBody>
      </p:sp>
      <p:sp>
        <p:nvSpPr>
          <p:cNvPr id="16" name="矩形 15"/>
          <p:cNvSpPr/>
          <p:nvPr/>
        </p:nvSpPr>
        <p:spPr>
          <a:xfrm>
            <a:off x="2579248" y="2356697"/>
            <a:ext cx="6673272" cy="954107"/>
          </a:xfrm>
          <a:prstGeom prst="rect">
            <a:avLst/>
          </a:prstGeom>
        </p:spPr>
        <p:txBody>
          <a:bodyPr wrap="square">
            <a:spAutoFit/>
          </a:bodyPr>
          <a:lstStyle/>
          <a:p>
            <a:r>
              <a:rPr lang="en-US" altLang="zh-CN" sz="2800" b="1" dirty="0">
                <a:solidFill>
                  <a:prstClr val="black"/>
                </a:solidFill>
                <a:latin typeface="方正粗黑宋简体" panose="02000000000000000000" pitchFamily="2" charset="-122"/>
                <a:ea typeface="方正粗黑宋简体" panose="02000000000000000000" pitchFamily="2" charset="-122"/>
              </a:rPr>
              <a:t>1978</a:t>
            </a:r>
            <a:r>
              <a:rPr lang="zh-CN" altLang="en-US" sz="2800" b="1" dirty="0">
                <a:solidFill>
                  <a:prstClr val="black"/>
                </a:solidFill>
                <a:latin typeface="方正粗黑宋简体" panose="02000000000000000000" pitchFamily="2" charset="-122"/>
                <a:ea typeface="方正粗黑宋简体" panose="02000000000000000000" pitchFamily="2" charset="-122"/>
              </a:rPr>
              <a:t>年，安徽凤阳小岗村农民实行分田包 产到户，自负盈亏</a:t>
            </a:r>
            <a:endParaRPr lang="zh-CN" altLang="en-US" dirty="0">
              <a:solidFill>
                <a:prstClr val="black"/>
              </a:solidFill>
            </a:endParaRPr>
          </a:p>
        </p:txBody>
      </p:sp>
    </p:spTree>
    <p:extLst>
      <p:ext uri="{BB962C8B-B14F-4D97-AF65-F5344CB8AC3E}">
        <p14:creationId xmlns:p14="http://schemas.microsoft.com/office/powerpoint/2010/main" val="203160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1+#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P spid="12" grpId="0" autoUpdateAnimBg="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endParaRPr lang="zh-CN" altLang="zh-CN">
              <a:solidFill>
                <a:prstClr val="black"/>
              </a:solidFill>
            </a:endParaRPr>
          </a:p>
        </p:txBody>
      </p:sp>
      <p:sp>
        <p:nvSpPr>
          <p:cNvPr id="48132" name="Rectangle 4"/>
          <p:cNvSpPr>
            <a:spLocks noChangeArrowheads="1"/>
          </p:cNvSpPr>
          <p:nvPr/>
        </p:nvSpPr>
        <p:spPr bwMode="auto">
          <a:xfrm>
            <a:off x="468313" y="1916113"/>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zh-CN" sz="2400" b="1">
              <a:solidFill>
                <a:srgbClr val="00FF00"/>
              </a:solidFill>
              <a:ea typeface="幼圆" pitchFamily="49" charset="-122"/>
            </a:endParaRPr>
          </a:p>
        </p:txBody>
      </p:sp>
      <p:pic>
        <p:nvPicPr>
          <p:cNvPr id="137221" name="Picture 5" descr="200992721501240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052513"/>
            <a:ext cx="43561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Line 6"/>
          <p:cNvSpPr>
            <a:spLocks noChangeShapeType="1"/>
          </p:cNvSpPr>
          <p:nvPr/>
        </p:nvSpPr>
        <p:spPr bwMode="auto">
          <a:xfrm>
            <a:off x="684213" y="764704"/>
            <a:ext cx="8001000" cy="0"/>
          </a:xfrm>
          <a:prstGeom prst="line">
            <a:avLst/>
          </a:prstGeom>
          <a:noFill/>
          <a:ln w="508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prstClr val="black"/>
              </a:solidFill>
            </a:endParaRPr>
          </a:p>
        </p:txBody>
      </p:sp>
      <p:sp>
        <p:nvSpPr>
          <p:cNvPr id="137223" name="Text Box 7"/>
          <p:cNvSpPr txBox="1">
            <a:spLocks noChangeArrowheads="1"/>
          </p:cNvSpPr>
          <p:nvPr/>
        </p:nvSpPr>
        <p:spPr bwMode="auto">
          <a:xfrm>
            <a:off x="179388" y="1700213"/>
            <a:ext cx="4572000"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zh-CN" sz="3200" b="1" dirty="0">
                <a:solidFill>
                  <a:srgbClr val="FF0000"/>
                </a:solidFill>
                <a:latin typeface="方正风雅楷宋简体 ExtraBold" panose="02000900000000000000" pitchFamily="2" charset="-122"/>
                <a:ea typeface="方正风雅楷宋简体 ExtraBold" panose="02000900000000000000" pitchFamily="2" charset="-122"/>
              </a:rPr>
              <a:t> </a:t>
            </a:r>
            <a:r>
              <a:rPr lang="en-US" altLang="zh-CN" sz="2800" b="1" dirty="0">
                <a:solidFill>
                  <a:srgbClr val="FF0000"/>
                </a:solidFill>
                <a:latin typeface="方正风雅楷宋简体 ExtraBold" panose="02000900000000000000" pitchFamily="2" charset="-122"/>
                <a:ea typeface="方正风雅楷宋简体 ExtraBold" panose="02000900000000000000" pitchFamily="2" charset="-122"/>
              </a:rPr>
              <a:t>2</a:t>
            </a:r>
            <a:r>
              <a:rPr lang="zh-CN" altLang="en-US" sz="2800" b="1" dirty="0">
                <a:solidFill>
                  <a:srgbClr val="FF0000"/>
                </a:solidFill>
                <a:latin typeface="方正风雅楷宋简体 ExtraBold" panose="02000900000000000000" pitchFamily="2" charset="-122"/>
                <a:ea typeface="方正风雅楷宋简体 ExtraBold" panose="02000900000000000000" pitchFamily="2" charset="-122"/>
              </a:rPr>
              <a:t>、 </a:t>
            </a:r>
            <a:r>
              <a:rPr lang="en-US" altLang="zh-CN" sz="2800" b="1" dirty="0">
                <a:solidFill>
                  <a:srgbClr val="FF0000"/>
                </a:solidFill>
                <a:latin typeface="方正风雅楷宋简体 ExtraBold" panose="02000900000000000000" pitchFamily="2" charset="-122"/>
                <a:ea typeface="方正风雅楷宋简体 ExtraBold" panose="02000900000000000000" pitchFamily="2" charset="-122"/>
              </a:rPr>
              <a:t>1978</a:t>
            </a:r>
            <a:r>
              <a:rPr lang="zh-CN" altLang="en-US" sz="2800" b="1" dirty="0">
                <a:solidFill>
                  <a:srgbClr val="FF0000"/>
                </a:solidFill>
                <a:latin typeface="方正风雅楷宋简体 ExtraBold" panose="02000900000000000000" pitchFamily="2" charset="-122"/>
                <a:ea typeface="方正风雅楷宋简体 ExtraBold" panose="02000900000000000000" pitchFamily="2" charset="-122"/>
              </a:rPr>
              <a:t>年安徽凤阳    小岗村</a:t>
            </a:r>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拉开了我国对内改革的大幕</a:t>
            </a:r>
            <a:r>
              <a:rPr lang="en-US" altLang="zh-CN" sz="2800" b="1" dirty="0">
                <a:solidFill>
                  <a:prstClr val="black"/>
                </a:solidFill>
                <a:latin typeface="方正风雅楷宋简体 ExtraBold" panose="02000900000000000000" pitchFamily="2" charset="-122"/>
                <a:ea typeface="方正风雅楷宋简体 ExtraBold" panose="02000900000000000000" pitchFamily="2" charset="-122"/>
              </a:rPr>
              <a:t>.</a:t>
            </a:r>
          </a:p>
          <a:p>
            <a:pPr>
              <a:defRPr/>
            </a:pPr>
            <a:r>
              <a:rPr lang="en-US" altLang="zh-CN" sz="2800" b="1" dirty="0">
                <a:solidFill>
                  <a:prstClr val="black"/>
                </a:solidFill>
                <a:latin typeface="方正风雅楷宋简体 ExtraBold" panose="02000900000000000000" pitchFamily="2" charset="-122"/>
                <a:ea typeface="方正风雅楷宋简体 ExtraBold" panose="02000900000000000000" pitchFamily="2" charset="-122"/>
              </a:rPr>
              <a:t>3.</a:t>
            </a:r>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内容：实行分田</a:t>
            </a:r>
            <a:r>
              <a:rPr lang="zh-CN" altLang="en-US" sz="2800" b="1" dirty="0">
                <a:solidFill>
                  <a:srgbClr val="1F497D"/>
                </a:solidFill>
                <a:latin typeface="方正风雅楷宋简体 ExtraBold" panose="02000900000000000000" pitchFamily="2" charset="-122"/>
                <a:ea typeface="方正风雅楷宋简体 ExtraBold" panose="02000900000000000000" pitchFamily="2" charset="-122"/>
              </a:rPr>
              <a:t>包产到户、自负盈亏</a:t>
            </a:r>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的</a:t>
            </a:r>
            <a:r>
              <a:rPr lang="zh-CN" altLang="en-US" sz="2800" b="1" dirty="0">
                <a:solidFill>
                  <a:srgbClr val="FF0000"/>
                </a:solidFill>
                <a:latin typeface="方正风雅楷宋简体 ExtraBold" panose="02000900000000000000" pitchFamily="2" charset="-122"/>
                <a:ea typeface="方正风雅楷宋简体 ExtraBold" panose="02000900000000000000" pitchFamily="2" charset="-122"/>
              </a:rPr>
              <a:t>家庭联产承包责任制。</a:t>
            </a:r>
          </a:p>
          <a:p>
            <a:pPr>
              <a:defRPr/>
            </a:pPr>
            <a:r>
              <a:rPr lang="en-US" altLang="zh-CN" sz="2800" b="1" dirty="0">
                <a:solidFill>
                  <a:prstClr val="black"/>
                </a:solidFill>
                <a:latin typeface="方正风雅楷宋简体 ExtraBold" panose="02000900000000000000" pitchFamily="2" charset="-122"/>
                <a:ea typeface="方正风雅楷宋简体 ExtraBold" panose="02000900000000000000" pitchFamily="2" charset="-122"/>
              </a:rPr>
              <a:t>4. </a:t>
            </a:r>
            <a:r>
              <a:rPr lang="zh-CN" altLang="en-US" sz="2800" b="1" dirty="0">
                <a:solidFill>
                  <a:prstClr val="black"/>
                </a:solidFill>
                <a:latin typeface="方正风雅楷宋简体 ExtraBold" panose="02000900000000000000" pitchFamily="2" charset="-122"/>
                <a:ea typeface="方正风雅楷宋简体 ExtraBold" panose="02000900000000000000" pitchFamily="2" charset="-122"/>
              </a:rPr>
              <a:t>影响：</a:t>
            </a:r>
            <a:r>
              <a:rPr lang="zh-CN" altLang="en-US" sz="2400" b="1" dirty="0">
                <a:solidFill>
                  <a:srgbClr val="0000FF"/>
                </a:solidFill>
                <a:latin typeface="方正风雅楷宋简体 ExtraBold" panose="02000900000000000000" pitchFamily="2" charset="-122"/>
                <a:ea typeface="方正风雅楷宋简体 ExtraBold" panose="02000900000000000000" pitchFamily="2" charset="-122"/>
              </a:rPr>
              <a:t>①使农民获得了生产  和分配的自主权，</a:t>
            </a:r>
          </a:p>
          <a:p>
            <a:pPr>
              <a:defRPr/>
            </a:pPr>
            <a:r>
              <a:rPr lang="zh-CN" altLang="en-US" sz="2400" b="1" dirty="0">
                <a:solidFill>
                  <a:srgbClr val="0000FF"/>
                </a:solidFill>
                <a:latin typeface="方正风雅楷宋简体 ExtraBold" panose="02000900000000000000" pitchFamily="2" charset="-122"/>
                <a:ea typeface="方正风雅楷宋简体 ExtraBold" panose="02000900000000000000" pitchFamily="2" charset="-122"/>
              </a:rPr>
              <a:t>②大大提高了农民的生产积极性，</a:t>
            </a:r>
          </a:p>
          <a:p>
            <a:pPr>
              <a:defRPr/>
            </a:pPr>
            <a:r>
              <a:rPr lang="zh-CN" altLang="en-US" sz="2400" b="1" dirty="0">
                <a:solidFill>
                  <a:srgbClr val="0000FF"/>
                </a:solidFill>
                <a:latin typeface="方正风雅楷宋简体 ExtraBold" panose="02000900000000000000" pitchFamily="2" charset="-122"/>
                <a:ea typeface="方正风雅楷宋简体 ExtraBold" panose="02000900000000000000" pitchFamily="2" charset="-122"/>
              </a:rPr>
              <a:t>③促进了农业生产的发展。</a:t>
            </a:r>
          </a:p>
          <a:p>
            <a:pPr>
              <a:defRPr/>
            </a:pPr>
            <a:endParaRPr lang="zh-CN" altLang="en-US" sz="2400" b="1" dirty="0">
              <a:solidFill>
                <a:prstClr val="black"/>
              </a:solidFill>
              <a:latin typeface="方正风雅楷宋简体 ExtraBold" panose="02000900000000000000" pitchFamily="2" charset="-122"/>
              <a:ea typeface="方正风雅楷宋简体 ExtraBold" panose="02000900000000000000" pitchFamily="2" charset="-122"/>
            </a:endParaRPr>
          </a:p>
        </p:txBody>
      </p:sp>
      <p:sp>
        <p:nvSpPr>
          <p:cNvPr id="137224" name="Text Box 8"/>
          <p:cNvSpPr txBox="1">
            <a:spLocks noChangeArrowheads="1"/>
          </p:cNvSpPr>
          <p:nvPr/>
        </p:nvSpPr>
        <p:spPr bwMode="auto">
          <a:xfrm>
            <a:off x="0" y="1125538"/>
            <a:ext cx="4495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3200" b="1">
                <a:solidFill>
                  <a:prstClr val="black"/>
                </a:solidFill>
                <a:latin typeface="方正风雅楷宋简体 ExtraBold" panose="02000900000000000000" pitchFamily="2" charset="-122"/>
                <a:ea typeface="方正风雅楷宋简体 ExtraBold" panose="02000900000000000000" pitchFamily="2" charset="-122"/>
              </a:rPr>
              <a:t>1</a:t>
            </a:r>
            <a:r>
              <a:rPr lang="zh-CN" altLang="en-US" sz="3200" b="1">
                <a:solidFill>
                  <a:prstClr val="black"/>
                </a:solidFill>
                <a:latin typeface="方正风雅楷宋简体 ExtraBold" panose="02000900000000000000" pitchFamily="2" charset="-122"/>
                <a:ea typeface="方正风雅楷宋简体 ExtraBold" panose="02000900000000000000" pitchFamily="2" charset="-122"/>
              </a:rPr>
              <a:t>、改革首先从</a:t>
            </a:r>
            <a:r>
              <a:rPr lang="zh-CN" altLang="en-US" sz="3200" b="1">
                <a:solidFill>
                  <a:srgbClr val="FF0000"/>
                </a:solidFill>
                <a:latin typeface="方正风雅楷宋简体 ExtraBold" panose="02000900000000000000" pitchFamily="2" charset="-122"/>
                <a:ea typeface="方正风雅楷宋简体 ExtraBold" panose="02000900000000000000" pitchFamily="2" charset="-122"/>
              </a:rPr>
              <a:t>农村</a:t>
            </a:r>
            <a:r>
              <a:rPr lang="zh-CN" altLang="en-US" sz="3200" b="1">
                <a:solidFill>
                  <a:prstClr val="black"/>
                </a:solidFill>
                <a:latin typeface="方正风雅楷宋简体 ExtraBold" panose="02000900000000000000" pitchFamily="2" charset="-122"/>
                <a:ea typeface="方正风雅楷宋简体 ExtraBold" panose="02000900000000000000" pitchFamily="2" charset="-122"/>
              </a:rPr>
              <a:t>开始</a:t>
            </a:r>
          </a:p>
        </p:txBody>
      </p:sp>
      <p:sp>
        <p:nvSpPr>
          <p:cNvPr id="137226" name="AutoShape 10"/>
          <p:cNvSpPr>
            <a:spLocks noChangeArrowheads="1"/>
          </p:cNvSpPr>
          <p:nvPr/>
        </p:nvSpPr>
        <p:spPr bwMode="auto">
          <a:xfrm>
            <a:off x="4614636" y="146902"/>
            <a:ext cx="533400" cy="533400"/>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solidFill>
                <a:prstClr val="black"/>
              </a:solidFill>
            </a:endParaRPr>
          </a:p>
        </p:txBody>
      </p:sp>
      <p:sp>
        <p:nvSpPr>
          <p:cNvPr id="11" name="文本框 1"/>
          <p:cNvSpPr txBox="1"/>
          <p:nvPr/>
        </p:nvSpPr>
        <p:spPr>
          <a:xfrm>
            <a:off x="217189" y="108903"/>
            <a:ext cx="4152099" cy="609398"/>
          </a:xfrm>
          <a:prstGeom prst="rect">
            <a:avLst/>
          </a:prstGeom>
          <a:noFill/>
          <a:ln w="9525">
            <a:noFill/>
          </a:ln>
        </p:spPr>
        <p:txBody>
          <a:bodyPr wrap="none">
            <a:spAutoFit/>
            <a:scene3d>
              <a:camera prst="orthographicFront"/>
              <a:lightRig rig="threePt" dir="t"/>
            </a:scene3d>
          </a:bodyPr>
          <a:lstStyle/>
          <a:p>
            <a:pPr>
              <a:lnSpc>
                <a:spcPct val="120000"/>
              </a:lnSpc>
              <a:defRPr/>
            </a:pPr>
            <a:r>
              <a:rPr lang="zh-CN" altLang="en-US" sz="2800" b="1" noProof="1">
                <a:solidFill>
                  <a:prstClr val="black"/>
                </a:solidFill>
                <a:latin typeface="方正粗黑宋简体" panose="02000000000000000000" pitchFamily="2" charset="-122"/>
                <a:ea typeface="方正粗黑宋简体" panose="02000000000000000000" pitchFamily="2" charset="-122"/>
                <a:sym typeface="+mn-ea"/>
              </a:rPr>
              <a:t>二、</a:t>
            </a:r>
            <a:r>
              <a:rPr lang="zh-CN" altLang="en-US" sz="2800" b="1" noProof="1">
                <a:solidFill>
                  <a:prstClr val="black"/>
                </a:solidFill>
                <a:latin typeface="方正粗黑宋简体" panose="02000000000000000000" pitchFamily="2" charset="-122"/>
                <a:ea typeface="方正粗黑宋简体" panose="02000000000000000000" pitchFamily="2" charset="-122"/>
                <a:sym typeface="+mn-ea"/>
              </a:rPr>
              <a:t>家庭联产承包责任制</a:t>
            </a:r>
          </a:p>
        </p:txBody>
      </p:sp>
    </p:spTree>
    <p:extLst>
      <p:ext uri="{BB962C8B-B14F-4D97-AF65-F5344CB8AC3E}">
        <p14:creationId xmlns:p14="http://schemas.microsoft.com/office/powerpoint/2010/main" val="4012820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7224"/>
                                        </p:tgtEl>
                                        <p:attrNameLst>
                                          <p:attrName>style.visibility</p:attrName>
                                        </p:attrNameLst>
                                      </p:cBhvr>
                                      <p:to>
                                        <p:strVal val="visible"/>
                                      </p:to>
                                    </p:set>
                                    <p:anim calcmode="lin" valueType="num">
                                      <p:cBhvr additive="base">
                                        <p:cTn id="7" dur="500" fill="hold"/>
                                        <p:tgtEl>
                                          <p:spTgt spid="137224"/>
                                        </p:tgtEl>
                                        <p:attrNameLst>
                                          <p:attrName>ppt_x</p:attrName>
                                        </p:attrNameLst>
                                      </p:cBhvr>
                                      <p:tavLst>
                                        <p:tav tm="0">
                                          <p:val>
                                            <p:strVal val="#ppt_x"/>
                                          </p:val>
                                        </p:tav>
                                        <p:tav tm="100000">
                                          <p:val>
                                            <p:strVal val="#ppt_x"/>
                                          </p:val>
                                        </p:tav>
                                      </p:tavLst>
                                    </p:anim>
                                    <p:anim calcmode="lin" valueType="num">
                                      <p:cBhvr additive="base">
                                        <p:cTn id="8" dur="500" fill="hold"/>
                                        <p:tgtEl>
                                          <p:spTgt spid="137224"/>
                                        </p:tgtEl>
                                        <p:attrNameLst>
                                          <p:attrName>ppt_y</p:attrName>
                                        </p:attrNameLst>
                                      </p:cBhvr>
                                      <p:tavLst>
                                        <p:tav tm="0">
                                          <p:val>
                                            <p:strVal val="1+#ppt_h/2"/>
                                          </p:val>
                                        </p:tav>
                                        <p:tav tm="100000">
                                          <p:val>
                                            <p:strVal val="#ppt_y"/>
                                          </p:val>
                                        </p:tav>
                                      </p:tavLst>
                                    </p:anim>
                                  </p:childTnLst>
                                </p:cTn>
                              </p:par>
                              <p:par>
                                <p:cTn id="9" presetID="20" presetClass="entr" presetSubtype="0" fill="hold" nodeType="withEffect">
                                  <p:stCondLst>
                                    <p:cond delay="0"/>
                                  </p:stCondLst>
                                  <p:childTnLst>
                                    <p:set>
                                      <p:cBhvr>
                                        <p:cTn id="10" dur="1" fill="hold">
                                          <p:stCondLst>
                                            <p:cond delay="0"/>
                                          </p:stCondLst>
                                        </p:cTn>
                                        <p:tgtEl>
                                          <p:spTgt spid="137221"/>
                                        </p:tgtEl>
                                        <p:attrNameLst>
                                          <p:attrName>style.visibility</p:attrName>
                                        </p:attrNameLst>
                                      </p:cBhvr>
                                      <p:to>
                                        <p:strVal val="visible"/>
                                      </p:to>
                                    </p:set>
                                    <p:animEffect transition="in" filter="wedge">
                                      <p:cBhvr>
                                        <p:cTn id="11" dur="2000"/>
                                        <p:tgtEl>
                                          <p:spTgt spid="1372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37223"/>
                                        </p:tgtEl>
                                        <p:attrNameLst>
                                          <p:attrName>style.visibility</p:attrName>
                                        </p:attrNameLst>
                                      </p:cBhvr>
                                      <p:to>
                                        <p:strVal val="visible"/>
                                      </p:to>
                                    </p:set>
                                    <p:anim calcmode="lin" valueType="num">
                                      <p:cBhvr additive="base">
                                        <p:cTn id="16" dur="500" fill="hold"/>
                                        <p:tgtEl>
                                          <p:spTgt spid="137223"/>
                                        </p:tgtEl>
                                        <p:attrNameLst>
                                          <p:attrName>ppt_x</p:attrName>
                                        </p:attrNameLst>
                                      </p:cBhvr>
                                      <p:tavLst>
                                        <p:tav tm="0">
                                          <p:val>
                                            <p:strVal val="#ppt_x"/>
                                          </p:val>
                                        </p:tav>
                                        <p:tav tm="100000">
                                          <p:val>
                                            <p:strVal val="#ppt_x"/>
                                          </p:val>
                                        </p:tav>
                                      </p:tavLst>
                                    </p:anim>
                                    <p:anim calcmode="lin" valueType="num">
                                      <p:cBhvr additive="base">
                                        <p:cTn id="17" dur="500" fill="hold"/>
                                        <p:tgtEl>
                                          <p:spTgt spid="1372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3" grpId="0"/>
      <p:bldP spid="1372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2"/>
          <p:cNvGrpSpPr>
            <a:grpSpLocks/>
          </p:cNvGrpSpPr>
          <p:nvPr/>
        </p:nvGrpSpPr>
        <p:grpSpPr bwMode="auto">
          <a:xfrm>
            <a:off x="2928626" y="2209328"/>
            <a:ext cx="4381500" cy="663575"/>
            <a:chOff x="2954204" y="1184769"/>
            <a:chExt cx="4130491" cy="663081"/>
          </a:xfrm>
        </p:grpSpPr>
        <p:sp>
          <p:nvSpPr>
            <p:cNvPr id="17410" name="任意多边形 10"/>
            <p:cNvSpPr>
              <a:spLocks noChangeArrowheads="1"/>
            </p:cNvSpPr>
            <p:nvPr>
              <p:custDataLst>
                <p:tags r:id="rId7"/>
              </p:custDataLst>
            </p:nvPr>
          </p:nvSpPr>
          <p:spPr bwMode="auto">
            <a:xfrm>
              <a:off x="2954204" y="1184769"/>
              <a:ext cx="1382286" cy="663081"/>
            </a:xfrm>
            <a:custGeom>
              <a:avLst/>
              <a:gdLst>
                <a:gd name="T0" fmla="*/ 186130 w 2153021"/>
                <a:gd name="T1" fmla="*/ 0 h 1181100"/>
                <a:gd name="T2" fmla="*/ 678591 w 2153021"/>
                <a:gd name="T3" fmla="*/ 0 h 1181100"/>
                <a:gd name="T4" fmla="*/ 678591 w 2153021"/>
                <a:gd name="T5" fmla="*/ 372260 h 1181100"/>
                <a:gd name="T6" fmla="*/ 186130 w 2153021"/>
                <a:gd name="T7" fmla="*/ 372260 h 1181100"/>
                <a:gd name="T8" fmla="*/ 0 w 2153021"/>
                <a:gd name="T9" fmla="*/ 186130 h 1181100"/>
                <a:gd name="T10" fmla="*/ 186130 w 2153021"/>
                <a:gd name="T11" fmla="*/ 0 h 1181100"/>
                <a:gd name="T12" fmla="*/ 0 60000 65536"/>
                <a:gd name="T13" fmla="*/ 0 60000 65536"/>
                <a:gd name="T14" fmla="*/ 0 60000 65536"/>
                <a:gd name="T15" fmla="*/ 0 60000 65536"/>
                <a:gd name="T16" fmla="*/ 0 60000 65536"/>
                <a:gd name="T17" fmla="*/ 0 60000 65536"/>
                <a:gd name="T18" fmla="*/ 0 w 2153021"/>
                <a:gd name="T19" fmla="*/ 0 h 1181100"/>
                <a:gd name="T20" fmla="*/ 2153021 w 2153021"/>
                <a:gd name="T21" fmla="*/ 1181100 h 1181100"/>
              </a:gdLst>
              <a:ahLst/>
              <a:cxnLst>
                <a:cxn ang="T12">
                  <a:pos x="T0" y="T1"/>
                </a:cxn>
                <a:cxn ang="T13">
                  <a:pos x="T2" y="T3"/>
                </a:cxn>
                <a:cxn ang="T14">
                  <a:pos x="T4" y="T5"/>
                </a:cxn>
                <a:cxn ang="T15">
                  <a:pos x="T6" y="T7"/>
                </a:cxn>
                <a:cxn ang="T16">
                  <a:pos x="T8" y="T9"/>
                </a:cxn>
                <a:cxn ang="T17">
                  <a:pos x="T10" y="T11"/>
                </a:cxn>
              </a:cxnLst>
              <a:rect l="T18" t="T19" r="T20" b="T21"/>
              <a:pathLst>
                <a:path w="2153021" h="1181100">
                  <a:moveTo>
                    <a:pt x="590550" y="0"/>
                  </a:moveTo>
                  <a:lnTo>
                    <a:pt x="2153021" y="0"/>
                  </a:lnTo>
                  <a:lnTo>
                    <a:pt x="2153021" y="1181100"/>
                  </a:lnTo>
                  <a:lnTo>
                    <a:pt x="590550" y="1181100"/>
                  </a:lnTo>
                  <a:cubicBezTo>
                    <a:pt x="264398" y="1181100"/>
                    <a:pt x="0" y="916702"/>
                    <a:pt x="0" y="590550"/>
                  </a:cubicBezTo>
                  <a:cubicBezTo>
                    <a:pt x="0" y="264398"/>
                    <a:pt x="264398" y="0"/>
                    <a:pt x="590550" y="0"/>
                  </a:cubicBezTo>
                  <a:close/>
                </a:path>
              </a:pathLst>
            </a:custGeom>
            <a:solidFill>
              <a:srgbClr val="01C8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pPr>
              <a:r>
                <a:rPr lang="en-US" altLang="zh-CN" sz="2800" b="1" dirty="0">
                  <a:solidFill>
                    <a:srgbClr val="C00000"/>
                  </a:solidFill>
                  <a:latin typeface="方正粗黑宋简体" panose="02000000000000000000" pitchFamily="2" charset="-122"/>
                  <a:ea typeface="方正粗黑宋简体" panose="02000000000000000000" pitchFamily="2" charset="-122"/>
                  <a:sym typeface="Arial" pitchFamily="34" charset="0"/>
                </a:rPr>
                <a:t>1950</a:t>
              </a:r>
              <a:r>
                <a:rPr lang="zh-CN" altLang="en-US" sz="2800" b="1" dirty="0">
                  <a:solidFill>
                    <a:srgbClr val="C00000"/>
                  </a:solidFill>
                  <a:latin typeface="方正粗黑宋简体" panose="02000000000000000000" pitchFamily="2" charset="-122"/>
                  <a:ea typeface="方正粗黑宋简体" panose="02000000000000000000" pitchFamily="2" charset="-122"/>
                  <a:sym typeface="Arial" pitchFamily="34" charset="0"/>
                </a:rPr>
                <a:t>年</a:t>
              </a:r>
            </a:p>
          </p:txBody>
        </p:sp>
        <p:sp>
          <p:nvSpPr>
            <p:cNvPr id="17411" name="任意多边形 7"/>
            <p:cNvSpPr>
              <a:spLocks noChangeArrowheads="1"/>
            </p:cNvSpPr>
            <p:nvPr>
              <p:custDataLst>
                <p:tags r:id="rId8"/>
              </p:custDataLst>
            </p:nvPr>
          </p:nvSpPr>
          <p:spPr bwMode="auto">
            <a:xfrm>
              <a:off x="4154305" y="1184769"/>
              <a:ext cx="2930390" cy="663081"/>
            </a:xfrm>
            <a:custGeom>
              <a:avLst/>
              <a:gdLst>
                <a:gd name="T0" fmla="*/ 0 w 5219700"/>
                <a:gd name="T1" fmla="*/ 0 h 1181100"/>
                <a:gd name="T2" fmla="*/ 1459018 w 5219700"/>
                <a:gd name="T3" fmla="*/ 0 h 1181100"/>
                <a:gd name="T4" fmla="*/ 1645149 w 5219700"/>
                <a:gd name="T5" fmla="*/ 186130 h 1181100"/>
                <a:gd name="T6" fmla="*/ 1459018 w 5219700"/>
                <a:gd name="T7" fmla="*/ 372260 h 1181100"/>
                <a:gd name="T8" fmla="*/ 0 w 5219700"/>
                <a:gd name="T9" fmla="*/ 372260 h 1181100"/>
                <a:gd name="T10" fmla="*/ 0 w 5219700"/>
                <a:gd name="T11" fmla="*/ 350023 h 1181100"/>
                <a:gd name="T12" fmla="*/ 1456988 w 5219700"/>
                <a:gd name="T13" fmla="*/ 350023 h 1181100"/>
                <a:gd name="T14" fmla="*/ 1620882 w 5219700"/>
                <a:gd name="T15" fmla="*/ 186130 h 1181100"/>
                <a:gd name="T16" fmla="*/ 1620882 w 5219700"/>
                <a:gd name="T17" fmla="*/ 186130 h 1181100"/>
                <a:gd name="T18" fmla="*/ 1456988 w 5219700"/>
                <a:gd name="T19" fmla="*/ 22237 h 1181100"/>
                <a:gd name="T20" fmla="*/ 0 w 5219700"/>
                <a:gd name="T21" fmla="*/ 22237 h 1181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19700"/>
                <a:gd name="T34" fmla="*/ 0 h 1181100"/>
                <a:gd name="T35" fmla="*/ 5219700 w 5219700"/>
                <a:gd name="T36" fmla="*/ 1181100 h 1181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19700" h="1181100">
                  <a:moveTo>
                    <a:pt x="0" y="0"/>
                  </a:moveTo>
                  <a:lnTo>
                    <a:pt x="4629150" y="0"/>
                  </a:lnTo>
                  <a:cubicBezTo>
                    <a:pt x="4955302" y="0"/>
                    <a:pt x="5219700" y="264398"/>
                    <a:pt x="5219700" y="590550"/>
                  </a:cubicBezTo>
                  <a:cubicBezTo>
                    <a:pt x="5219700" y="916702"/>
                    <a:pt x="4955302" y="1181100"/>
                    <a:pt x="4629150" y="1181100"/>
                  </a:cubicBezTo>
                  <a:lnTo>
                    <a:pt x="0" y="1181100"/>
                  </a:lnTo>
                  <a:lnTo>
                    <a:pt x="0" y="1110548"/>
                  </a:lnTo>
                  <a:lnTo>
                    <a:pt x="4622708" y="1110549"/>
                  </a:lnTo>
                  <a:cubicBezTo>
                    <a:pt x="4909895" y="1110549"/>
                    <a:pt x="5142706" y="877738"/>
                    <a:pt x="5142706" y="590551"/>
                  </a:cubicBezTo>
                  <a:lnTo>
                    <a:pt x="5142707" y="590551"/>
                  </a:lnTo>
                  <a:cubicBezTo>
                    <a:pt x="5142707" y="303364"/>
                    <a:pt x="4909896" y="70553"/>
                    <a:pt x="4622709" y="70553"/>
                  </a:cubicBezTo>
                  <a:lnTo>
                    <a:pt x="0" y="70553"/>
                  </a:lnTo>
                  <a:close/>
                </a:path>
              </a:pathLst>
            </a:custGeom>
            <a:solidFill>
              <a:srgbClr val="01C8D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180000" anchor="ctr"/>
            <a:lstStyle/>
            <a:p>
              <a:pPr algn="just">
                <a:lnSpc>
                  <a:spcPct val="110000"/>
                </a:lnSpc>
                <a:buFont typeface="Arial" pitchFamily="34" charset="0"/>
                <a:buNone/>
              </a:pPr>
              <a:r>
                <a:rPr lang="en-US" altLang="zh-CN" sz="2800" b="1">
                  <a:solidFill>
                    <a:prstClr val="black"/>
                  </a:solidFill>
                  <a:latin typeface="方正粗黑宋简体" panose="02000000000000000000" pitchFamily="2" charset="-122"/>
                  <a:ea typeface="方正粗黑宋简体" panose="02000000000000000000" pitchFamily="2" charset="-122"/>
                  <a:sym typeface="Arial" pitchFamily="34" charset="0"/>
                </a:rPr>
                <a:t>    </a:t>
              </a:r>
              <a:r>
                <a:rPr lang="zh-CN" altLang="en-US" sz="2800" b="1">
                  <a:solidFill>
                    <a:prstClr val="black"/>
                  </a:solidFill>
                  <a:latin typeface="方正粗黑宋简体" panose="02000000000000000000" pitchFamily="2" charset="-122"/>
                  <a:ea typeface="方正粗黑宋简体" panose="02000000000000000000" pitchFamily="2" charset="-122"/>
                  <a:sym typeface="Arial" pitchFamily="34" charset="0"/>
                </a:rPr>
                <a:t>土地改革</a:t>
              </a:r>
            </a:p>
          </p:txBody>
        </p:sp>
      </p:grpSp>
      <p:grpSp>
        <p:nvGrpSpPr>
          <p:cNvPr id="3" name="组合 33"/>
          <p:cNvGrpSpPr>
            <a:grpSpLocks/>
          </p:cNvGrpSpPr>
          <p:nvPr/>
        </p:nvGrpSpPr>
        <p:grpSpPr bwMode="auto">
          <a:xfrm>
            <a:off x="1978372" y="3042766"/>
            <a:ext cx="4349750" cy="663575"/>
            <a:chOff x="1239704" y="1968994"/>
            <a:chExt cx="4350385" cy="663081"/>
          </a:xfrm>
        </p:grpSpPr>
        <p:sp>
          <p:nvSpPr>
            <p:cNvPr id="17413" name="任意多边形 15"/>
            <p:cNvSpPr>
              <a:spLocks noChangeArrowheads="1"/>
            </p:cNvSpPr>
            <p:nvPr>
              <p:custDataLst>
                <p:tags r:id="rId5"/>
              </p:custDataLst>
            </p:nvPr>
          </p:nvSpPr>
          <p:spPr bwMode="auto">
            <a:xfrm flipH="1">
              <a:off x="4161339" y="1968994"/>
              <a:ext cx="1428750" cy="662940"/>
            </a:xfrm>
            <a:custGeom>
              <a:avLst/>
              <a:gdLst>
                <a:gd name="T0" fmla="*/ 260059 w 2153021"/>
                <a:gd name="T1" fmla="*/ 0 h 1181100"/>
                <a:gd name="T2" fmla="*/ 948122 w 2153021"/>
                <a:gd name="T3" fmla="*/ 0 h 1181100"/>
                <a:gd name="T4" fmla="*/ 948122 w 2153021"/>
                <a:gd name="T5" fmla="*/ 372102 h 1181100"/>
                <a:gd name="T6" fmla="*/ 260059 w 2153021"/>
                <a:gd name="T7" fmla="*/ 372102 h 1181100"/>
                <a:gd name="T8" fmla="*/ 0 w 2153021"/>
                <a:gd name="T9" fmla="*/ 186051 h 1181100"/>
                <a:gd name="T10" fmla="*/ 260059 w 2153021"/>
                <a:gd name="T11" fmla="*/ 0 h 1181100"/>
                <a:gd name="T12" fmla="*/ 0 60000 65536"/>
                <a:gd name="T13" fmla="*/ 0 60000 65536"/>
                <a:gd name="T14" fmla="*/ 0 60000 65536"/>
                <a:gd name="T15" fmla="*/ 0 60000 65536"/>
                <a:gd name="T16" fmla="*/ 0 60000 65536"/>
                <a:gd name="T17" fmla="*/ 0 60000 65536"/>
                <a:gd name="T18" fmla="*/ 0 w 2153021"/>
                <a:gd name="T19" fmla="*/ 0 h 1181100"/>
                <a:gd name="T20" fmla="*/ 2153021 w 2153021"/>
                <a:gd name="T21" fmla="*/ 1181100 h 1181100"/>
              </a:gdLst>
              <a:ahLst/>
              <a:cxnLst>
                <a:cxn ang="T12">
                  <a:pos x="T0" y="T1"/>
                </a:cxn>
                <a:cxn ang="T13">
                  <a:pos x="T2" y="T3"/>
                </a:cxn>
                <a:cxn ang="T14">
                  <a:pos x="T4" y="T5"/>
                </a:cxn>
                <a:cxn ang="T15">
                  <a:pos x="T6" y="T7"/>
                </a:cxn>
                <a:cxn ang="T16">
                  <a:pos x="T8" y="T9"/>
                </a:cxn>
                <a:cxn ang="T17">
                  <a:pos x="T10" y="T11"/>
                </a:cxn>
              </a:cxnLst>
              <a:rect l="T18" t="T19" r="T20" b="T21"/>
              <a:pathLst>
                <a:path w="2153021" h="1181100">
                  <a:moveTo>
                    <a:pt x="590550" y="0"/>
                  </a:moveTo>
                  <a:lnTo>
                    <a:pt x="2153021" y="0"/>
                  </a:lnTo>
                  <a:lnTo>
                    <a:pt x="2153021" y="1181100"/>
                  </a:lnTo>
                  <a:lnTo>
                    <a:pt x="590550" y="1181100"/>
                  </a:lnTo>
                  <a:cubicBezTo>
                    <a:pt x="264398" y="1181100"/>
                    <a:pt x="0" y="916702"/>
                    <a:pt x="0" y="590550"/>
                  </a:cubicBezTo>
                  <a:cubicBezTo>
                    <a:pt x="0" y="264398"/>
                    <a:pt x="264398" y="0"/>
                    <a:pt x="590550" y="0"/>
                  </a:cubicBezTo>
                  <a:close/>
                </a:path>
              </a:pathLst>
            </a:custGeom>
            <a:solidFill>
              <a:srgbClr val="77C7A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pPr>
              <a:r>
                <a:rPr lang="en-US" altLang="zh-CN" sz="2800" b="1">
                  <a:solidFill>
                    <a:srgbClr val="C00000"/>
                  </a:solidFill>
                  <a:latin typeface="方正粗黑宋简体" panose="02000000000000000000" pitchFamily="2" charset="-122"/>
                  <a:ea typeface="方正粗黑宋简体" panose="02000000000000000000" pitchFamily="2" charset="-122"/>
                  <a:sym typeface="Arial" pitchFamily="34" charset="0"/>
                </a:rPr>
                <a:t>1953</a:t>
              </a:r>
              <a:r>
                <a:rPr lang="zh-CN" altLang="en-US" sz="2800" b="1">
                  <a:solidFill>
                    <a:srgbClr val="C00000"/>
                  </a:solidFill>
                  <a:latin typeface="方正粗黑宋简体" panose="02000000000000000000" pitchFamily="2" charset="-122"/>
                  <a:ea typeface="方正粗黑宋简体" panose="02000000000000000000" pitchFamily="2" charset="-122"/>
                  <a:sym typeface="Arial" pitchFamily="34" charset="0"/>
                </a:rPr>
                <a:t>年</a:t>
              </a:r>
            </a:p>
          </p:txBody>
        </p:sp>
        <p:sp>
          <p:nvSpPr>
            <p:cNvPr id="17414" name="任意多边形 16"/>
            <p:cNvSpPr>
              <a:spLocks noChangeArrowheads="1"/>
            </p:cNvSpPr>
            <p:nvPr>
              <p:custDataLst>
                <p:tags r:id="rId6"/>
              </p:custDataLst>
            </p:nvPr>
          </p:nvSpPr>
          <p:spPr bwMode="auto">
            <a:xfrm flipH="1">
              <a:off x="1239704" y="1968994"/>
              <a:ext cx="2930390" cy="663081"/>
            </a:xfrm>
            <a:custGeom>
              <a:avLst/>
              <a:gdLst>
                <a:gd name="T0" fmla="*/ 0 w 5219700"/>
                <a:gd name="T1" fmla="*/ 0 h 1181100"/>
                <a:gd name="T2" fmla="*/ 1459018 w 5219700"/>
                <a:gd name="T3" fmla="*/ 0 h 1181100"/>
                <a:gd name="T4" fmla="*/ 1645149 w 5219700"/>
                <a:gd name="T5" fmla="*/ 186130 h 1181100"/>
                <a:gd name="T6" fmla="*/ 1459018 w 5219700"/>
                <a:gd name="T7" fmla="*/ 372260 h 1181100"/>
                <a:gd name="T8" fmla="*/ 0 w 5219700"/>
                <a:gd name="T9" fmla="*/ 372260 h 1181100"/>
                <a:gd name="T10" fmla="*/ 0 w 5219700"/>
                <a:gd name="T11" fmla="*/ 350023 h 1181100"/>
                <a:gd name="T12" fmla="*/ 1456988 w 5219700"/>
                <a:gd name="T13" fmla="*/ 350023 h 1181100"/>
                <a:gd name="T14" fmla="*/ 1620882 w 5219700"/>
                <a:gd name="T15" fmla="*/ 186130 h 1181100"/>
                <a:gd name="T16" fmla="*/ 1620882 w 5219700"/>
                <a:gd name="T17" fmla="*/ 186130 h 1181100"/>
                <a:gd name="T18" fmla="*/ 1456988 w 5219700"/>
                <a:gd name="T19" fmla="*/ 22237 h 1181100"/>
                <a:gd name="T20" fmla="*/ 0 w 5219700"/>
                <a:gd name="T21" fmla="*/ 22237 h 1181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19700"/>
                <a:gd name="T34" fmla="*/ 0 h 1181100"/>
                <a:gd name="T35" fmla="*/ 5219700 w 5219700"/>
                <a:gd name="T36" fmla="*/ 1181100 h 1181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19700" h="1181100">
                  <a:moveTo>
                    <a:pt x="0" y="0"/>
                  </a:moveTo>
                  <a:lnTo>
                    <a:pt x="4629150" y="0"/>
                  </a:lnTo>
                  <a:cubicBezTo>
                    <a:pt x="4955302" y="0"/>
                    <a:pt x="5219700" y="264398"/>
                    <a:pt x="5219700" y="590550"/>
                  </a:cubicBezTo>
                  <a:cubicBezTo>
                    <a:pt x="5219700" y="916702"/>
                    <a:pt x="4955302" y="1181100"/>
                    <a:pt x="4629150" y="1181100"/>
                  </a:cubicBezTo>
                  <a:lnTo>
                    <a:pt x="0" y="1181100"/>
                  </a:lnTo>
                  <a:lnTo>
                    <a:pt x="0" y="1110548"/>
                  </a:lnTo>
                  <a:lnTo>
                    <a:pt x="4622708" y="1110549"/>
                  </a:lnTo>
                  <a:cubicBezTo>
                    <a:pt x="4909895" y="1110549"/>
                    <a:pt x="5142706" y="877738"/>
                    <a:pt x="5142706" y="590551"/>
                  </a:cubicBezTo>
                  <a:lnTo>
                    <a:pt x="5142707" y="590551"/>
                  </a:lnTo>
                  <a:cubicBezTo>
                    <a:pt x="5142707" y="303364"/>
                    <a:pt x="4909896" y="70553"/>
                    <a:pt x="4622709" y="70553"/>
                  </a:cubicBezTo>
                  <a:lnTo>
                    <a:pt x="0" y="70553"/>
                  </a:lnTo>
                  <a:close/>
                </a:path>
              </a:pathLst>
            </a:custGeom>
            <a:solidFill>
              <a:srgbClr val="77C7A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rIns="90000" anchor="ctr"/>
            <a:lstStyle/>
            <a:p>
              <a:pPr algn="just">
                <a:lnSpc>
                  <a:spcPct val="110000"/>
                </a:lnSpc>
                <a:buFont typeface="Arial" pitchFamily="34" charset="0"/>
                <a:buNone/>
              </a:pPr>
              <a:r>
                <a:rPr lang="zh-CN" altLang="en-US" sz="2800" b="1" dirty="0">
                  <a:solidFill>
                    <a:prstClr val="black"/>
                  </a:solidFill>
                  <a:latin typeface="方正粗黑宋简体" panose="02000000000000000000" pitchFamily="2" charset="-122"/>
                  <a:ea typeface="方正粗黑宋简体" panose="02000000000000000000" pitchFamily="2" charset="-122"/>
                  <a:sym typeface="Arial" pitchFamily="34" charset="0"/>
                </a:rPr>
                <a:t>农业生产合作社</a:t>
              </a:r>
            </a:p>
          </p:txBody>
        </p:sp>
      </p:grpSp>
      <p:grpSp>
        <p:nvGrpSpPr>
          <p:cNvPr id="4" name="组合 34"/>
          <p:cNvGrpSpPr>
            <a:grpSpLocks/>
          </p:cNvGrpSpPr>
          <p:nvPr/>
        </p:nvGrpSpPr>
        <p:grpSpPr bwMode="auto">
          <a:xfrm>
            <a:off x="2928626" y="3876203"/>
            <a:ext cx="4381500" cy="663575"/>
            <a:chOff x="2954204" y="2753219"/>
            <a:chExt cx="4130491" cy="663081"/>
          </a:xfrm>
        </p:grpSpPr>
        <p:sp>
          <p:nvSpPr>
            <p:cNvPr id="17416" name="任意多边形 18"/>
            <p:cNvSpPr>
              <a:spLocks noChangeArrowheads="1"/>
            </p:cNvSpPr>
            <p:nvPr>
              <p:custDataLst>
                <p:tags r:id="rId3"/>
              </p:custDataLst>
            </p:nvPr>
          </p:nvSpPr>
          <p:spPr bwMode="auto">
            <a:xfrm>
              <a:off x="2954204" y="2753219"/>
              <a:ext cx="1374034" cy="663081"/>
            </a:xfrm>
            <a:custGeom>
              <a:avLst/>
              <a:gdLst>
                <a:gd name="T0" fmla="*/ 186113 w 2153021"/>
                <a:gd name="T1" fmla="*/ 0 h 1181100"/>
                <a:gd name="T2" fmla="*/ 678530 w 2153021"/>
                <a:gd name="T3" fmla="*/ 0 h 1181100"/>
                <a:gd name="T4" fmla="*/ 678530 w 2153021"/>
                <a:gd name="T5" fmla="*/ 372260 h 1181100"/>
                <a:gd name="T6" fmla="*/ 186113 w 2153021"/>
                <a:gd name="T7" fmla="*/ 372260 h 1181100"/>
                <a:gd name="T8" fmla="*/ 0 w 2153021"/>
                <a:gd name="T9" fmla="*/ 186130 h 1181100"/>
                <a:gd name="T10" fmla="*/ 186113 w 2153021"/>
                <a:gd name="T11" fmla="*/ 0 h 1181100"/>
                <a:gd name="T12" fmla="*/ 0 60000 65536"/>
                <a:gd name="T13" fmla="*/ 0 60000 65536"/>
                <a:gd name="T14" fmla="*/ 0 60000 65536"/>
                <a:gd name="T15" fmla="*/ 0 60000 65536"/>
                <a:gd name="T16" fmla="*/ 0 60000 65536"/>
                <a:gd name="T17" fmla="*/ 0 60000 65536"/>
                <a:gd name="T18" fmla="*/ 0 w 2153021"/>
                <a:gd name="T19" fmla="*/ 0 h 1181100"/>
                <a:gd name="T20" fmla="*/ 2153021 w 2153021"/>
                <a:gd name="T21" fmla="*/ 1181100 h 1181100"/>
              </a:gdLst>
              <a:ahLst/>
              <a:cxnLst>
                <a:cxn ang="T12">
                  <a:pos x="T0" y="T1"/>
                </a:cxn>
                <a:cxn ang="T13">
                  <a:pos x="T2" y="T3"/>
                </a:cxn>
                <a:cxn ang="T14">
                  <a:pos x="T4" y="T5"/>
                </a:cxn>
                <a:cxn ang="T15">
                  <a:pos x="T6" y="T7"/>
                </a:cxn>
                <a:cxn ang="T16">
                  <a:pos x="T8" y="T9"/>
                </a:cxn>
                <a:cxn ang="T17">
                  <a:pos x="T10" y="T11"/>
                </a:cxn>
              </a:cxnLst>
              <a:rect l="T18" t="T19" r="T20" b="T21"/>
              <a:pathLst>
                <a:path w="2153021" h="1181100">
                  <a:moveTo>
                    <a:pt x="590550" y="0"/>
                  </a:moveTo>
                  <a:lnTo>
                    <a:pt x="2153021" y="0"/>
                  </a:lnTo>
                  <a:lnTo>
                    <a:pt x="2153021" y="1181100"/>
                  </a:lnTo>
                  <a:lnTo>
                    <a:pt x="590550" y="1181100"/>
                  </a:lnTo>
                  <a:cubicBezTo>
                    <a:pt x="264398" y="1181100"/>
                    <a:pt x="0" y="916702"/>
                    <a:pt x="0" y="590550"/>
                  </a:cubicBezTo>
                  <a:cubicBezTo>
                    <a:pt x="0" y="264398"/>
                    <a:pt x="264398" y="0"/>
                    <a:pt x="590550" y="0"/>
                  </a:cubicBezTo>
                  <a:close/>
                </a:path>
              </a:pathLst>
            </a:custGeom>
            <a:solidFill>
              <a:srgbClr val="28C2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pPr>
              <a:r>
                <a:rPr lang="en-US" altLang="zh-CN" sz="2800" b="1" dirty="0">
                  <a:solidFill>
                    <a:srgbClr val="C00000"/>
                  </a:solidFill>
                  <a:latin typeface="方正粗黑宋简体" panose="02000000000000000000" pitchFamily="2" charset="-122"/>
                  <a:ea typeface="方正粗黑宋简体" panose="02000000000000000000" pitchFamily="2" charset="-122"/>
                  <a:sym typeface="Arial" pitchFamily="34" charset="0"/>
                </a:rPr>
                <a:t>1958</a:t>
              </a:r>
              <a:r>
                <a:rPr lang="zh-CN" altLang="en-US" sz="2800" b="1" dirty="0">
                  <a:solidFill>
                    <a:srgbClr val="C00000"/>
                  </a:solidFill>
                  <a:latin typeface="方正粗黑宋简体" panose="02000000000000000000" pitchFamily="2" charset="-122"/>
                  <a:ea typeface="方正粗黑宋简体" panose="02000000000000000000" pitchFamily="2" charset="-122"/>
                  <a:sym typeface="Arial" pitchFamily="34" charset="0"/>
                </a:rPr>
                <a:t>年</a:t>
              </a:r>
            </a:p>
          </p:txBody>
        </p:sp>
        <p:sp>
          <p:nvSpPr>
            <p:cNvPr id="17417" name="任意多边形 19"/>
            <p:cNvSpPr>
              <a:spLocks noChangeArrowheads="1"/>
            </p:cNvSpPr>
            <p:nvPr>
              <p:custDataLst>
                <p:tags r:id="rId4"/>
              </p:custDataLst>
            </p:nvPr>
          </p:nvSpPr>
          <p:spPr bwMode="auto">
            <a:xfrm>
              <a:off x="4154305" y="2753219"/>
              <a:ext cx="2930390" cy="663081"/>
            </a:xfrm>
            <a:custGeom>
              <a:avLst/>
              <a:gdLst>
                <a:gd name="T0" fmla="*/ 0 w 5219700"/>
                <a:gd name="T1" fmla="*/ 0 h 1181100"/>
                <a:gd name="T2" fmla="*/ 1459018 w 5219700"/>
                <a:gd name="T3" fmla="*/ 0 h 1181100"/>
                <a:gd name="T4" fmla="*/ 1645149 w 5219700"/>
                <a:gd name="T5" fmla="*/ 186130 h 1181100"/>
                <a:gd name="T6" fmla="*/ 1459018 w 5219700"/>
                <a:gd name="T7" fmla="*/ 372260 h 1181100"/>
                <a:gd name="T8" fmla="*/ 0 w 5219700"/>
                <a:gd name="T9" fmla="*/ 372260 h 1181100"/>
                <a:gd name="T10" fmla="*/ 0 w 5219700"/>
                <a:gd name="T11" fmla="*/ 350023 h 1181100"/>
                <a:gd name="T12" fmla="*/ 1456988 w 5219700"/>
                <a:gd name="T13" fmla="*/ 350023 h 1181100"/>
                <a:gd name="T14" fmla="*/ 1620882 w 5219700"/>
                <a:gd name="T15" fmla="*/ 186130 h 1181100"/>
                <a:gd name="T16" fmla="*/ 1620882 w 5219700"/>
                <a:gd name="T17" fmla="*/ 186130 h 1181100"/>
                <a:gd name="T18" fmla="*/ 1456988 w 5219700"/>
                <a:gd name="T19" fmla="*/ 22237 h 1181100"/>
                <a:gd name="T20" fmla="*/ 0 w 5219700"/>
                <a:gd name="T21" fmla="*/ 22237 h 1181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19700"/>
                <a:gd name="T34" fmla="*/ 0 h 1181100"/>
                <a:gd name="T35" fmla="*/ 5219700 w 5219700"/>
                <a:gd name="T36" fmla="*/ 1181100 h 1181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19700" h="1181100">
                  <a:moveTo>
                    <a:pt x="0" y="0"/>
                  </a:moveTo>
                  <a:lnTo>
                    <a:pt x="4629150" y="0"/>
                  </a:lnTo>
                  <a:cubicBezTo>
                    <a:pt x="4955302" y="0"/>
                    <a:pt x="5219700" y="264398"/>
                    <a:pt x="5219700" y="590550"/>
                  </a:cubicBezTo>
                  <a:cubicBezTo>
                    <a:pt x="5219700" y="916702"/>
                    <a:pt x="4955302" y="1181100"/>
                    <a:pt x="4629150" y="1181100"/>
                  </a:cubicBezTo>
                  <a:lnTo>
                    <a:pt x="0" y="1181100"/>
                  </a:lnTo>
                  <a:lnTo>
                    <a:pt x="0" y="1110548"/>
                  </a:lnTo>
                  <a:lnTo>
                    <a:pt x="4622708" y="1110549"/>
                  </a:lnTo>
                  <a:cubicBezTo>
                    <a:pt x="4909895" y="1110549"/>
                    <a:pt x="5142706" y="877738"/>
                    <a:pt x="5142706" y="590551"/>
                  </a:cubicBezTo>
                  <a:lnTo>
                    <a:pt x="5142707" y="590551"/>
                  </a:lnTo>
                  <a:cubicBezTo>
                    <a:pt x="5142707" y="303364"/>
                    <a:pt x="4909896" y="70553"/>
                    <a:pt x="4622709" y="70553"/>
                  </a:cubicBezTo>
                  <a:lnTo>
                    <a:pt x="0" y="70553"/>
                  </a:lnTo>
                  <a:close/>
                </a:path>
              </a:pathLst>
            </a:custGeom>
            <a:solidFill>
              <a:srgbClr val="28C2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rIns="180000" anchor="ctr"/>
            <a:lstStyle/>
            <a:p>
              <a:pPr algn="just">
                <a:lnSpc>
                  <a:spcPct val="110000"/>
                </a:lnSpc>
                <a:buFont typeface="Arial" pitchFamily="34" charset="0"/>
                <a:buNone/>
              </a:pPr>
              <a:r>
                <a:rPr lang="en-US" altLang="zh-CN" sz="2800" b="1" dirty="0">
                  <a:solidFill>
                    <a:prstClr val="black"/>
                  </a:solidFill>
                  <a:latin typeface="方正粗黑宋简体" panose="02000000000000000000" pitchFamily="2" charset="-122"/>
                  <a:ea typeface="方正粗黑宋简体" panose="02000000000000000000" pitchFamily="2" charset="-122"/>
                  <a:sym typeface="Arial" pitchFamily="34" charset="0"/>
                </a:rPr>
                <a:t>  </a:t>
              </a:r>
              <a:r>
                <a:rPr lang="zh-CN" altLang="en-US" sz="2800" b="1" dirty="0">
                  <a:solidFill>
                    <a:prstClr val="black"/>
                  </a:solidFill>
                  <a:latin typeface="方正粗黑宋简体" panose="02000000000000000000" pitchFamily="2" charset="-122"/>
                  <a:ea typeface="方正粗黑宋简体" panose="02000000000000000000" pitchFamily="2" charset="-122"/>
                  <a:sym typeface="Arial" pitchFamily="34" charset="0"/>
                </a:rPr>
                <a:t>人民公社化运动</a:t>
              </a:r>
              <a:endParaRPr lang="zh-CN" altLang="en-US" sz="2800" b="1" dirty="0">
                <a:solidFill>
                  <a:prstClr val="black"/>
                </a:solidFill>
                <a:latin typeface="方正粗黑宋简体" panose="02000000000000000000" pitchFamily="2" charset="-122"/>
                <a:ea typeface="方正粗黑宋简体" panose="02000000000000000000" pitchFamily="2" charset="-122"/>
                <a:sym typeface="Arial" pitchFamily="34" charset="0"/>
              </a:endParaRPr>
            </a:p>
          </p:txBody>
        </p:sp>
      </p:grpSp>
      <p:grpSp>
        <p:nvGrpSpPr>
          <p:cNvPr id="5" name="组合 35"/>
          <p:cNvGrpSpPr>
            <a:grpSpLocks/>
          </p:cNvGrpSpPr>
          <p:nvPr/>
        </p:nvGrpSpPr>
        <p:grpSpPr bwMode="auto">
          <a:xfrm>
            <a:off x="1978372" y="4711228"/>
            <a:ext cx="5041900" cy="661988"/>
            <a:chOff x="1239704" y="3537444"/>
            <a:chExt cx="4130491" cy="663081"/>
          </a:xfrm>
        </p:grpSpPr>
        <p:sp>
          <p:nvSpPr>
            <p:cNvPr id="17419" name="任意多边形 21"/>
            <p:cNvSpPr>
              <a:spLocks noChangeArrowheads="1"/>
            </p:cNvSpPr>
            <p:nvPr>
              <p:custDataLst>
                <p:tags r:id="rId1"/>
              </p:custDataLst>
            </p:nvPr>
          </p:nvSpPr>
          <p:spPr bwMode="auto">
            <a:xfrm flipH="1">
              <a:off x="4161468" y="3537444"/>
              <a:ext cx="1208727" cy="663081"/>
            </a:xfrm>
            <a:custGeom>
              <a:avLst/>
              <a:gdLst>
                <a:gd name="T0" fmla="*/ 186130 w 2153021"/>
                <a:gd name="T1" fmla="*/ 0 h 1181100"/>
                <a:gd name="T2" fmla="*/ 678591 w 2153021"/>
                <a:gd name="T3" fmla="*/ 0 h 1181100"/>
                <a:gd name="T4" fmla="*/ 678591 w 2153021"/>
                <a:gd name="T5" fmla="*/ 372260 h 1181100"/>
                <a:gd name="T6" fmla="*/ 186130 w 2153021"/>
                <a:gd name="T7" fmla="*/ 372260 h 1181100"/>
                <a:gd name="T8" fmla="*/ 0 w 2153021"/>
                <a:gd name="T9" fmla="*/ 186130 h 1181100"/>
                <a:gd name="T10" fmla="*/ 186130 w 2153021"/>
                <a:gd name="T11" fmla="*/ 0 h 1181100"/>
                <a:gd name="T12" fmla="*/ 0 60000 65536"/>
                <a:gd name="T13" fmla="*/ 0 60000 65536"/>
                <a:gd name="T14" fmla="*/ 0 60000 65536"/>
                <a:gd name="T15" fmla="*/ 0 60000 65536"/>
                <a:gd name="T16" fmla="*/ 0 60000 65536"/>
                <a:gd name="T17" fmla="*/ 0 60000 65536"/>
                <a:gd name="T18" fmla="*/ 0 w 2153021"/>
                <a:gd name="T19" fmla="*/ 0 h 1181100"/>
                <a:gd name="T20" fmla="*/ 2153021 w 2153021"/>
                <a:gd name="T21" fmla="*/ 1181100 h 1181100"/>
              </a:gdLst>
              <a:ahLst/>
              <a:cxnLst>
                <a:cxn ang="T12">
                  <a:pos x="T0" y="T1"/>
                </a:cxn>
                <a:cxn ang="T13">
                  <a:pos x="T2" y="T3"/>
                </a:cxn>
                <a:cxn ang="T14">
                  <a:pos x="T4" y="T5"/>
                </a:cxn>
                <a:cxn ang="T15">
                  <a:pos x="T6" y="T7"/>
                </a:cxn>
                <a:cxn ang="T16">
                  <a:pos x="T8" y="T9"/>
                </a:cxn>
                <a:cxn ang="T17">
                  <a:pos x="T10" y="T11"/>
                </a:cxn>
              </a:cxnLst>
              <a:rect l="T18" t="T19" r="T20" b="T21"/>
              <a:pathLst>
                <a:path w="2153021" h="1181100">
                  <a:moveTo>
                    <a:pt x="590550" y="0"/>
                  </a:moveTo>
                  <a:lnTo>
                    <a:pt x="2153021" y="0"/>
                  </a:lnTo>
                  <a:lnTo>
                    <a:pt x="2153021" y="1181100"/>
                  </a:lnTo>
                  <a:lnTo>
                    <a:pt x="590550" y="1181100"/>
                  </a:lnTo>
                  <a:cubicBezTo>
                    <a:pt x="264398" y="1181100"/>
                    <a:pt x="0" y="916702"/>
                    <a:pt x="0" y="590550"/>
                  </a:cubicBezTo>
                  <a:cubicBezTo>
                    <a:pt x="0" y="264398"/>
                    <a:pt x="264398" y="0"/>
                    <a:pt x="590550" y="0"/>
                  </a:cubicBezTo>
                  <a:close/>
                </a:path>
              </a:pathLst>
            </a:custGeom>
            <a:solidFill>
              <a:srgbClr val="01C8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pPr>
              <a:r>
                <a:rPr lang="en-US" altLang="zh-CN" sz="2800" b="1">
                  <a:solidFill>
                    <a:srgbClr val="C00000"/>
                  </a:solidFill>
                  <a:latin typeface="方正粗黑宋简体" panose="02000000000000000000" pitchFamily="2" charset="-122"/>
                  <a:ea typeface="方正粗黑宋简体" panose="02000000000000000000" pitchFamily="2" charset="-122"/>
                  <a:sym typeface="Arial" pitchFamily="34" charset="0"/>
                </a:rPr>
                <a:t>1978</a:t>
              </a:r>
              <a:r>
                <a:rPr lang="zh-CN" altLang="en-US" sz="2800" b="1">
                  <a:solidFill>
                    <a:srgbClr val="C00000"/>
                  </a:solidFill>
                  <a:latin typeface="方正粗黑宋简体" panose="02000000000000000000" pitchFamily="2" charset="-122"/>
                  <a:ea typeface="方正粗黑宋简体" panose="02000000000000000000" pitchFamily="2" charset="-122"/>
                  <a:sym typeface="Arial" pitchFamily="34" charset="0"/>
                </a:rPr>
                <a:t>年</a:t>
              </a:r>
            </a:p>
          </p:txBody>
        </p:sp>
        <p:sp>
          <p:nvSpPr>
            <p:cNvPr id="17420" name="任意多边形 22"/>
            <p:cNvSpPr>
              <a:spLocks noChangeArrowheads="1"/>
            </p:cNvSpPr>
            <p:nvPr>
              <p:custDataLst>
                <p:tags r:id="rId2"/>
              </p:custDataLst>
            </p:nvPr>
          </p:nvSpPr>
          <p:spPr bwMode="auto">
            <a:xfrm flipH="1">
              <a:off x="1239704" y="3537444"/>
              <a:ext cx="2930360" cy="663081"/>
            </a:xfrm>
            <a:custGeom>
              <a:avLst/>
              <a:gdLst>
                <a:gd name="T0" fmla="*/ 0 w 5219700"/>
                <a:gd name="T1" fmla="*/ 0 h 1181100"/>
                <a:gd name="T2" fmla="*/ 1458989 w 5219700"/>
                <a:gd name="T3" fmla="*/ 0 h 1181100"/>
                <a:gd name="T4" fmla="*/ 1645115 w 5219700"/>
                <a:gd name="T5" fmla="*/ 186130 h 1181100"/>
                <a:gd name="T6" fmla="*/ 1458989 w 5219700"/>
                <a:gd name="T7" fmla="*/ 372260 h 1181100"/>
                <a:gd name="T8" fmla="*/ 0 w 5219700"/>
                <a:gd name="T9" fmla="*/ 372260 h 1181100"/>
                <a:gd name="T10" fmla="*/ 0 w 5219700"/>
                <a:gd name="T11" fmla="*/ 350023 h 1181100"/>
                <a:gd name="T12" fmla="*/ 1456959 w 5219700"/>
                <a:gd name="T13" fmla="*/ 350023 h 1181100"/>
                <a:gd name="T14" fmla="*/ 1620848 w 5219700"/>
                <a:gd name="T15" fmla="*/ 186130 h 1181100"/>
                <a:gd name="T16" fmla="*/ 1620848 w 5219700"/>
                <a:gd name="T17" fmla="*/ 186130 h 1181100"/>
                <a:gd name="T18" fmla="*/ 1456959 w 5219700"/>
                <a:gd name="T19" fmla="*/ 22237 h 1181100"/>
                <a:gd name="T20" fmla="*/ 0 w 5219700"/>
                <a:gd name="T21" fmla="*/ 22237 h 1181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19700"/>
                <a:gd name="T34" fmla="*/ 0 h 1181100"/>
                <a:gd name="T35" fmla="*/ 5219700 w 5219700"/>
                <a:gd name="T36" fmla="*/ 1181100 h 1181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19700" h="1181100">
                  <a:moveTo>
                    <a:pt x="0" y="0"/>
                  </a:moveTo>
                  <a:lnTo>
                    <a:pt x="4629150" y="0"/>
                  </a:lnTo>
                  <a:cubicBezTo>
                    <a:pt x="4955302" y="0"/>
                    <a:pt x="5219700" y="264398"/>
                    <a:pt x="5219700" y="590550"/>
                  </a:cubicBezTo>
                  <a:cubicBezTo>
                    <a:pt x="5219700" y="916702"/>
                    <a:pt x="4955302" y="1181100"/>
                    <a:pt x="4629150" y="1181100"/>
                  </a:cubicBezTo>
                  <a:lnTo>
                    <a:pt x="0" y="1181100"/>
                  </a:lnTo>
                  <a:lnTo>
                    <a:pt x="0" y="1110548"/>
                  </a:lnTo>
                  <a:lnTo>
                    <a:pt x="4622708" y="1110549"/>
                  </a:lnTo>
                  <a:cubicBezTo>
                    <a:pt x="4909895" y="1110549"/>
                    <a:pt x="5142706" y="877738"/>
                    <a:pt x="5142706" y="590551"/>
                  </a:cubicBezTo>
                  <a:lnTo>
                    <a:pt x="5142707" y="590551"/>
                  </a:lnTo>
                  <a:cubicBezTo>
                    <a:pt x="5142707" y="303364"/>
                    <a:pt x="4909896" y="70553"/>
                    <a:pt x="4622709" y="70553"/>
                  </a:cubicBezTo>
                  <a:lnTo>
                    <a:pt x="0" y="70553"/>
                  </a:lnTo>
                  <a:close/>
                </a:path>
              </a:pathLst>
            </a:custGeom>
            <a:solidFill>
              <a:srgbClr val="01C8D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rIns="90000" anchor="ctr"/>
            <a:lstStyle/>
            <a:p>
              <a:pPr algn="just">
                <a:lnSpc>
                  <a:spcPct val="110000"/>
                </a:lnSpc>
                <a:buFont typeface="Arial" pitchFamily="34" charset="0"/>
                <a:buNone/>
              </a:pPr>
              <a:r>
                <a:rPr lang="zh-CN" altLang="en-US" sz="2800" b="1" dirty="0">
                  <a:solidFill>
                    <a:prstClr val="black"/>
                  </a:solidFill>
                  <a:latin typeface="方正粗黑宋简体" panose="02000000000000000000" pitchFamily="2" charset="-122"/>
                  <a:ea typeface="方正粗黑宋简体" panose="02000000000000000000" pitchFamily="2" charset="-122"/>
                  <a:sym typeface="Arial" pitchFamily="34" charset="0"/>
                </a:rPr>
                <a:t>家庭联产承包责任制</a:t>
              </a:r>
            </a:p>
          </p:txBody>
        </p:sp>
      </p:grpSp>
      <p:sp>
        <p:nvSpPr>
          <p:cNvPr id="17421" name="Text Box 2"/>
          <p:cNvSpPr txBox="1">
            <a:spLocks noChangeArrowheads="1"/>
          </p:cNvSpPr>
          <p:nvPr/>
        </p:nvSpPr>
        <p:spPr bwMode="auto">
          <a:xfrm>
            <a:off x="142998" y="140439"/>
            <a:ext cx="889349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itchFamily="34" charset="0"/>
              <a:buNone/>
            </a:pPr>
            <a:r>
              <a:rPr lang="zh-CN" altLang="en-US" sz="3200" b="1" dirty="0">
                <a:solidFill>
                  <a:srgbClr val="FF0000"/>
                </a:solidFill>
                <a:latin typeface="Aa语文老师的字" panose="02010600010101010101" pitchFamily="2" charset="-122"/>
                <a:ea typeface="Aa语文老师的字" panose="02010600010101010101" pitchFamily="2" charset="-122"/>
              </a:rPr>
              <a:t>想一想</a:t>
            </a:r>
            <a:r>
              <a:rPr lang="zh-CN" altLang="en-US" sz="3200" b="1" dirty="0">
                <a:solidFill>
                  <a:srgbClr val="FF0000"/>
                </a:solidFill>
                <a:latin typeface="Aa语文老师的字" panose="02010600010101010101" pitchFamily="2" charset="-122"/>
                <a:ea typeface="Aa语文老师的字" panose="02010600010101010101" pitchFamily="2" charset="-122"/>
              </a:rPr>
              <a:t>：新中国</a:t>
            </a:r>
            <a:r>
              <a:rPr lang="zh-CN" altLang="en-US" sz="3200" b="1" dirty="0">
                <a:solidFill>
                  <a:srgbClr val="FF0000"/>
                </a:solidFill>
                <a:latin typeface="Aa语文老师的字" panose="02010600010101010101" pitchFamily="2" charset="-122"/>
                <a:ea typeface="Aa语文老师的字" panose="02010600010101010101" pitchFamily="2" charset="-122"/>
              </a:rPr>
              <a:t>成立以来，我国农村经历了哪几次生产关系的变革或调整？</a:t>
            </a:r>
          </a:p>
        </p:txBody>
      </p:sp>
      <p:sp>
        <p:nvSpPr>
          <p:cNvPr id="6" name="矩形 5"/>
          <p:cNvSpPr/>
          <p:nvPr/>
        </p:nvSpPr>
        <p:spPr>
          <a:xfrm>
            <a:off x="179512" y="1546591"/>
            <a:ext cx="1497526" cy="523220"/>
          </a:xfrm>
          <a:prstGeom prst="rect">
            <a:avLst/>
          </a:prstGeom>
        </p:spPr>
        <p:txBody>
          <a:bodyPr wrap="none">
            <a:spAutoFit/>
          </a:bodyPr>
          <a:lstStyle/>
          <a:p>
            <a:r>
              <a:rPr lang="zh-CN" altLang="en-US" sz="2800" noProof="1">
                <a:solidFill>
                  <a:prstClr val="black"/>
                </a:solidFill>
                <a:latin typeface="新蒂黑板报底字" panose="03000600000000000000" pitchFamily="66" charset="-122"/>
                <a:ea typeface="新蒂黑板报底字" panose="03000600000000000000" pitchFamily="66" charset="-122"/>
                <a:sym typeface="+mn-ea"/>
              </a:rPr>
              <a:t>所有制</a:t>
            </a:r>
            <a:endParaRPr lang="zh-CN" altLang="en-US" dirty="0">
              <a:solidFill>
                <a:prstClr val="black"/>
              </a:solidFill>
            </a:endParaRPr>
          </a:p>
        </p:txBody>
      </p:sp>
      <p:sp>
        <p:nvSpPr>
          <p:cNvPr id="16" name="矩形 15"/>
          <p:cNvSpPr/>
          <p:nvPr/>
        </p:nvSpPr>
        <p:spPr>
          <a:xfrm>
            <a:off x="7195761" y="1260227"/>
            <a:ext cx="1935145" cy="523220"/>
          </a:xfrm>
          <a:prstGeom prst="rect">
            <a:avLst/>
          </a:prstGeom>
        </p:spPr>
        <p:txBody>
          <a:bodyPr wrap="none">
            <a:spAutoFit/>
          </a:bodyPr>
          <a:lstStyle/>
          <a:p>
            <a:r>
              <a:rPr lang="zh-CN" altLang="en-US" sz="2800" noProof="1">
                <a:solidFill>
                  <a:prstClr val="black"/>
                </a:solidFill>
                <a:latin typeface="新蒂黑板报底字" panose="03000600000000000000" pitchFamily="66" charset="-122"/>
                <a:ea typeface="新蒂黑板报底字" panose="03000600000000000000" pitchFamily="66" charset="-122"/>
                <a:sym typeface="+mn-ea"/>
              </a:rPr>
              <a:t>集中程度</a:t>
            </a:r>
            <a:endParaRPr lang="zh-CN" altLang="en-US" dirty="0">
              <a:solidFill>
                <a:prstClr val="black"/>
              </a:solidFill>
            </a:endParaRPr>
          </a:p>
        </p:txBody>
      </p:sp>
      <p:sp>
        <p:nvSpPr>
          <p:cNvPr id="7" name="矩形 6"/>
          <p:cNvSpPr/>
          <p:nvPr/>
        </p:nvSpPr>
        <p:spPr>
          <a:xfrm>
            <a:off x="142998" y="2234052"/>
            <a:ext cx="1806905" cy="646331"/>
          </a:xfrm>
          <a:prstGeom prst="rect">
            <a:avLst/>
          </a:prstGeom>
        </p:spPr>
        <p:txBody>
          <a:bodyPr wrap="none">
            <a:spAutoFit/>
          </a:bodyPr>
          <a:lstStyle/>
          <a:p>
            <a:r>
              <a:rPr lang="zh-CN" altLang="en-US" sz="3600" b="1" dirty="0">
                <a:solidFill>
                  <a:srgbClr val="FF0000"/>
                </a:solidFill>
                <a:latin typeface="Hanyi Senty Tang 汉仪新蒂唐朝体" panose="02000500000000000000" pitchFamily="2" charset="-122"/>
                <a:ea typeface="Hanyi Senty Tang 汉仪新蒂唐朝体" panose="02000500000000000000" pitchFamily="2" charset="-122"/>
              </a:rPr>
              <a:t>土地私有</a:t>
            </a:r>
            <a:endParaRPr lang="zh-CN" altLang="en-US" dirty="0">
              <a:solidFill>
                <a:prstClr val="black"/>
              </a:solidFill>
            </a:endParaRPr>
          </a:p>
        </p:txBody>
      </p:sp>
      <p:cxnSp>
        <p:nvCxnSpPr>
          <p:cNvPr id="9" name="直接箭头连接符 8"/>
          <p:cNvCxnSpPr/>
          <p:nvPr/>
        </p:nvCxnSpPr>
        <p:spPr>
          <a:xfrm flipH="1">
            <a:off x="1848506" y="2557217"/>
            <a:ext cx="108012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左大括号 9"/>
          <p:cNvSpPr/>
          <p:nvPr/>
        </p:nvSpPr>
        <p:spPr>
          <a:xfrm>
            <a:off x="1575379" y="3374483"/>
            <a:ext cx="273127" cy="1944216"/>
          </a:xfrm>
          <a:prstGeom prst="leftBrace">
            <a:avLst>
              <a:gd name="adj1" fmla="val 4818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21" name="矩形 20"/>
          <p:cNvSpPr/>
          <p:nvPr/>
        </p:nvSpPr>
        <p:spPr>
          <a:xfrm>
            <a:off x="215006" y="3649541"/>
            <a:ext cx="1260650" cy="1200329"/>
          </a:xfrm>
          <a:prstGeom prst="rect">
            <a:avLst/>
          </a:prstGeom>
        </p:spPr>
        <p:txBody>
          <a:bodyPr wrap="square">
            <a:spAutoFit/>
          </a:bodyPr>
          <a:lstStyle/>
          <a:p>
            <a:pPr algn="ctr"/>
            <a:r>
              <a:rPr lang="zh-CN" altLang="en-US" sz="3600" b="1" dirty="0">
                <a:solidFill>
                  <a:srgbClr val="FF0000"/>
                </a:solidFill>
                <a:latin typeface="Hanyi Senty Tang 汉仪新蒂唐朝体" panose="02000500000000000000" pitchFamily="2" charset="-122"/>
                <a:ea typeface="Hanyi Senty Tang 汉仪新蒂唐朝体" panose="02000500000000000000" pitchFamily="2" charset="-122"/>
              </a:rPr>
              <a:t>土地公有</a:t>
            </a:r>
            <a:endParaRPr lang="zh-CN" altLang="en-US" dirty="0">
              <a:solidFill>
                <a:prstClr val="black"/>
              </a:solidFill>
            </a:endParaRPr>
          </a:p>
        </p:txBody>
      </p:sp>
      <p:sp>
        <p:nvSpPr>
          <p:cNvPr id="22" name="矩形 21"/>
          <p:cNvSpPr/>
          <p:nvPr/>
        </p:nvSpPr>
        <p:spPr>
          <a:xfrm>
            <a:off x="7342018" y="2206605"/>
            <a:ext cx="995785" cy="646331"/>
          </a:xfrm>
          <a:prstGeom prst="rect">
            <a:avLst/>
          </a:prstGeom>
        </p:spPr>
        <p:txBody>
          <a:bodyPr wrap="none">
            <a:spAutoFit/>
          </a:bodyPr>
          <a:lstStyle/>
          <a:p>
            <a:r>
              <a:rPr lang="zh-CN" altLang="en-US" sz="3600" b="1" dirty="0">
                <a:solidFill>
                  <a:srgbClr val="FF0000"/>
                </a:solidFill>
                <a:latin typeface="Hanyi Senty Tang 汉仪新蒂唐朝体" panose="02000500000000000000" pitchFamily="2" charset="-122"/>
                <a:ea typeface="Hanyi Senty Tang 汉仪新蒂唐朝体" panose="02000500000000000000" pitchFamily="2" charset="-122"/>
              </a:rPr>
              <a:t>分散</a:t>
            </a:r>
            <a:endParaRPr lang="zh-CN" altLang="en-US" dirty="0">
              <a:solidFill>
                <a:prstClr val="black"/>
              </a:solidFill>
            </a:endParaRPr>
          </a:p>
        </p:txBody>
      </p:sp>
      <p:sp>
        <p:nvSpPr>
          <p:cNvPr id="23" name="矩形 22"/>
          <p:cNvSpPr/>
          <p:nvPr/>
        </p:nvSpPr>
        <p:spPr>
          <a:xfrm>
            <a:off x="7524328" y="4719056"/>
            <a:ext cx="995785" cy="646331"/>
          </a:xfrm>
          <a:prstGeom prst="rect">
            <a:avLst/>
          </a:prstGeom>
        </p:spPr>
        <p:txBody>
          <a:bodyPr wrap="none">
            <a:spAutoFit/>
          </a:bodyPr>
          <a:lstStyle/>
          <a:p>
            <a:r>
              <a:rPr lang="zh-CN" altLang="en-US" sz="3600" b="1" dirty="0">
                <a:solidFill>
                  <a:srgbClr val="FF0000"/>
                </a:solidFill>
                <a:latin typeface="Hanyi Senty Tang 汉仪新蒂唐朝体" panose="02000500000000000000" pitchFamily="2" charset="-122"/>
                <a:ea typeface="Hanyi Senty Tang 汉仪新蒂唐朝体" panose="02000500000000000000" pitchFamily="2" charset="-122"/>
              </a:rPr>
              <a:t>分散</a:t>
            </a:r>
            <a:endParaRPr lang="zh-CN" altLang="en-US" dirty="0">
              <a:solidFill>
                <a:prstClr val="black"/>
              </a:solidFill>
            </a:endParaRPr>
          </a:p>
        </p:txBody>
      </p:sp>
      <p:sp>
        <p:nvSpPr>
          <p:cNvPr id="24" name="矩形 23"/>
          <p:cNvSpPr/>
          <p:nvPr/>
        </p:nvSpPr>
        <p:spPr>
          <a:xfrm>
            <a:off x="7524327" y="3021816"/>
            <a:ext cx="995785" cy="646331"/>
          </a:xfrm>
          <a:prstGeom prst="rect">
            <a:avLst/>
          </a:prstGeom>
        </p:spPr>
        <p:txBody>
          <a:bodyPr wrap="none">
            <a:spAutoFit/>
          </a:bodyPr>
          <a:lstStyle/>
          <a:p>
            <a:r>
              <a:rPr lang="zh-CN" altLang="en-US" sz="3600" b="1" dirty="0">
                <a:solidFill>
                  <a:srgbClr val="FF0000"/>
                </a:solidFill>
                <a:latin typeface="Hanyi Senty Tang 汉仪新蒂唐朝体" panose="02000500000000000000" pitchFamily="2" charset="-122"/>
                <a:ea typeface="Hanyi Senty Tang 汉仪新蒂唐朝体" panose="02000500000000000000" pitchFamily="2" charset="-122"/>
              </a:rPr>
              <a:t>集中</a:t>
            </a:r>
            <a:endParaRPr lang="zh-CN" altLang="en-US" dirty="0">
              <a:solidFill>
                <a:prstClr val="black"/>
              </a:solidFill>
            </a:endParaRPr>
          </a:p>
        </p:txBody>
      </p:sp>
      <p:sp>
        <p:nvSpPr>
          <p:cNvPr id="25" name="矩形 24"/>
          <p:cNvSpPr/>
          <p:nvPr/>
        </p:nvSpPr>
        <p:spPr>
          <a:xfrm>
            <a:off x="7524328" y="3876203"/>
            <a:ext cx="995785" cy="646331"/>
          </a:xfrm>
          <a:prstGeom prst="rect">
            <a:avLst/>
          </a:prstGeom>
        </p:spPr>
        <p:txBody>
          <a:bodyPr wrap="none">
            <a:spAutoFit/>
          </a:bodyPr>
          <a:lstStyle/>
          <a:p>
            <a:r>
              <a:rPr lang="zh-CN" altLang="en-US" sz="3600" b="1" dirty="0">
                <a:solidFill>
                  <a:srgbClr val="FF0000"/>
                </a:solidFill>
                <a:latin typeface="Hanyi Senty Tang 汉仪新蒂唐朝体" panose="02000500000000000000" pitchFamily="2" charset="-122"/>
                <a:ea typeface="Hanyi Senty Tang 汉仪新蒂唐朝体" panose="02000500000000000000" pitchFamily="2" charset="-122"/>
              </a:rPr>
              <a:t>集中</a:t>
            </a:r>
            <a:endParaRPr lang="zh-CN" altLang="en-US" dirty="0">
              <a:solidFill>
                <a:prstClr val="black"/>
              </a:solidFill>
            </a:endParaRPr>
          </a:p>
        </p:txBody>
      </p:sp>
    </p:spTree>
    <p:extLst>
      <p:ext uri="{BB962C8B-B14F-4D97-AF65-F5344CB8AC3E}">
        <p14:creationId xmlns:p14="http://schemas.microsoft.com/office/powerpoint/2010/main" val="38565039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83"/>
  <p:tag name="KSO_WM_UNIT_TYPE" val="l_h_a"/>
  <p:tag name="KSO_WM_UNIT_INDEX" val="1_4_1"/>
  <p:tag name="KSO_WM_UNIT_ID" val="257*l_h_a*1_4_1"/>
  <p:tag name="KSO_WM_UNIT_CLEAR" val="1"/>
  <p:tag name="KSO_WM_UNIT_LAYERLEVEL" val="1_1_1"/>
  <p:tag name="KSO_WM_UNIT_VALUE" val="8"/>
  <p:tag name="KSO_WM_UNIT_HIGHLIGHT" val="0"/>
  <p:tag name="KSO_WM_UNIT_COMPATIBLE" val="0"/>
  <p:tag name="KSO_WM_UNIT_PRESET_TEXT" val="LOREM"/>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8"/>
  <p:tag name="KSO_WM_UNIT_TYPE" val="l_h_a"/>
  <p:tag name="KSO_WM_UNIT_INDEX" val="1_1_1"/>
  <p:tag name="KSO_WM_UNIT_ID" val="259*l_h_a*1_1_1"/>
  <p:tag name="KSO_WM_UNIT_CLEAR" val="1"/>
  <p:tag name="KSO_WM_UNIT_LAYERLEVEL" val="1_1_1"/>
  <p:tag name="KSO_WM_UNIT_VALUE" val="10"/>
  <p:tag name="KSO_WM_UNIT_HIGHLIGHT" val="0"/>
  <p:tag name="KSO_WM_UNIT_COMPATIBLE" val="0"/>
  <p:tag name="KSO_WM_BEAUTIFY_FLAG" val="#wm#"/>
  <p:tag name="KSO_WM_UNIT_PRESET_TEXT_INDEX" val="3"/>
  <p:tag name="KSO_WM_UNIT_PRESET_TEXT_LEN" val="12"/>
  <p:tag name="KSO_WM_DIAGRAM_GROUP_CODE" val="l1-1"/>
  <p:tag name="KSO_WM_UNIT_TEXT_FILL_FORE_SCHEMECOLOR_INDEX" val="5"/>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8"/>
  <p:tag name="KSO_WM_UNIT_TYPE" val="l_i"/>
  <p:tag name="KSO_WM_UNIT_INDEX" val="1_2"/>
  <p:tag name="KSO_WM_UNIT_ID" val="259*l_i*1_2"/>
  <p:tag name="KSO_WM_UNIT_CLEAR" val="1"/>
  <p:tag name="KSO_WM_UNIT_LAYERLEVEL" val="1_1"/>
  <p:tag name="KSO_WM_BEAUTIFY_FLAG" val="#wm#"/>
  <p:tag name="KSO_WM_DIAGRAM_GROUP_CODE" val="l1-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8"/>
  <p:tag name="KSO_WM_UNIT_TYPE" val="l_h_f"/>
  <p:tag name="KSO_WM_UNIT_INDEX" val="1_1_1"/>
  <p:tag name="KSO_WM_UNIT_ID" val="259*l_h_f*1_1_1"/>
  <p:tag name="KSO_WM_UNIT_CLEAR" val="1"/>
  <p:tag name="KSO_WM_UNIT_LAYERLEVEL" val="1_1_1"/>
  <p:tag name="KSO_WM_UNIT_VALUE" val="40"/>
  <p:tag name="KSO_WM_UNIT_HIGHLIGHT" val="0"/>
  <p:tag name="KSO_WM_UNIT_COMPATIBLE" val="0"/>
  <p:tag name="KSO_WM_BEAUTIFY_FLAG" val="#wm#"/>
  <p:tag name="KSO_WM_UNIT_PRESET_TEXT_INDEX" val="4"/>
  <p:tag name="KSO_WM_UNIT_PRESET_TEXT_LEN" val="62"/>
  <p:tag name="KSO_WM_DIAGRAM_GROUP_CODE" val="l1-1"/>
  <p:tag name="KSO_WM_UNIT_TEXT_FILL_FORE_SCHEMECOLOR_INDEX" val="13"/>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8"/>
  <p:tag name="KSO_WM_UNIT_TYPE" val="l_h_f"/>
  <p:tag name="KSO_WM_UNIT_INDEX" val="1_1_1"/>
  <p:tag name="KSO_WM_UNIT_ID" val="259*l_h_f*1_1_1"/>
  <p:tag name="KSO_WM_UNIT_CLEAR" val="1"/>
  <p:tag name="KSO_WM_UNIT_LAYERLEVEL" val="1_1_1"/>
  <p:tag name="KSO_WM_UNIT_VALUE" val="40"/>
  <p:tag name="KSO_WM_UNIT_HIGHLIGHT" val="0"/>
  <p:tag name="KSO_WM_UNIT_COMPATIBLE" val="0"/>
  <p:tag name="KSO_WM_BEAUTIFY_FLAG" val="#wm#"/>
  <p:tag name="KSO_WM_UNIT_PRESET_TEXT_INDEX" val="4"/>
  <p:tag name="KSO_WM_UNIT_PRESET_TEXT_LEN" val="62"/>
  <p:tag name="KSO_WM_DIAGRAM_GROUP_CODE" val="l1-1"/>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8"/>
  <p:tag name="KSO_WM_UNIT_TYPE" val="l_h_f"/>
  <p:tag name="KSO_WM_UNIT_INDEX" val="1_1_1"/>
  <p:tag name="KSO_WM_UNIT_ID" val="259*l_h_f*1_1_1"/>
  <p:tag name="KSO_WM_UNIT_CLEAR" val="1"/>
  <p:tag name="KSO_WM_UNIT_LAYERLEVEL" val="1_1_1"/>
  <p:tag name="KSO_WM_UNIT_VALUE" val="40"/>
  <p:tag name="KSO_WM_UNIT_HIGHLIGHT" val="0"/>
  <p:tag name="KSO_WM_UNIT_COMPATIBLE" val="0"/>
  <p:tag name="KSO_WM_BEAUTIFY_FLAG" val="#wm#"/>
  <p:tag name="KSO_WM_UNIT_PRESET_TEXT_INDEX" val="4"/>
  <p:tag name="KSO_WM_UNIT_PRESET_TEXT_LEN" val="62"/>
  <p:tag name="KSO_WM_DIAGRAM_GROUP_CODE" val="l1-1"/>
  <p:tag name="KSO_WM_UNIT_TEXT_FILL_FORE_SCHEMECOLOR_INDEX" val="13"/>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8"/>
  <p:tag name="KSO_WM_UNIT_TYPE" val="l_h_f"/>
  <p:tag name="KSO_WM_UNIT_INDEX" val="1_3_1"/>
  <p:tag name="KSO_WM_UNIT_ID" val="259*l_h_f*1_3_1"/>
  <p:tag name="KSO_WM_UNIT_CLEAR" val="1"/>
  <p:tag name="KSO_WM_UNIT_LAYERLEVEL" val="1_1_1"/>
  <p:tag name="KSO_WM_UNIT_VALUE" val="40"/>
  <p:tag name="KSO_WM_UNIT_HIGHLIGHT" val="0"/>
  <p:tag name="KSO_WM_UNIT_COMPATIBLE" val="0"/>
  <p:tag name="KSO_WM_BEAUTIFY_FLAG" val="#wm#"/>
  <p:tag name="KSO_WM_UNIT_PRESET_TEXT_INDEX" val="4"/>
  <p:tag name="KSO_WM_UNIT_PRESET_TEXT_LEN" val="62"/>
  <p:tag name="KSO_WM_DIAGRAM_GROUP_CODE" val="l1-1"/>
  <p:tag name="KSO_WM_UNIT_TEXT_FILL_FORE_SCHEMECOLOR_INDEX" val="13"/>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8"/>
  <p:tag name="KSO_WM_UNIT_TYPE" val="l_h_a"/>
  <p:tag name="KSO_WM_UNIT_INDEX" val="1_3_1"/>
  <p:tag name="KSO_WM_UNIT_ID" val="259*l_h_a*1_3_1"/>
  <p:tag name="KSO_WM_UNIT_CLEAR" val="1"/>
  <p:tag name="KSO_WM_UNIT_LAYERLEVEL" val="1_1_1"/>
  <p:tag name="KSO_WM_UNIT_VALUE" val="10"/>
  <p:tag name="KSO_WM_UNIT_HIGHLIGHT" val="0"/>
  <p:tag name="KSO_WM_UNIT_COMPATIBLE" val="0"/>
  <p:tag name="KSO_WM_BEAUTIFY_FLAG" val="#wm#"/>
  <p:tag name="KSO_WM_UNIT_PRESET_TEXT_INDEX" val="3"/>
  <p:tag name="KSO_WM_UNIT_PRESET_TEXT_LEN" val="12"/>
  <p:tag name="KSO_WM_DIAGRAM_GROUP_CODE" val="l1-1"/>
  <p:tag name="KSO_WM_UNIT_TEXT_FILL_FORE_SCHEMECOLOR_INDEX" val="6"/>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83"/>
  <p:tag name="KSO_WM_UNIT_TYPE" val="l_h_f"/>
  <p:tag name="KSO_WM_UNIT_INDEX" val="1_4_1"/>
  <p:tag name="KSO_WM_UNIT_ID" val="257*l_h_f*1_4_1"/>
  <p:tag name="KSO_WM_UNIT_CLEAR" val="1"/>
  <p:tag name="KSO_WM_UNIT_LAYERLEVEL" val="1_1_1"/>
  <p:tag name="KSO_WM_UNIT_VALUE" val="22"/>
  <p:tag name="KSO_WM_UNIT_HIGHLIGHT" val="0"/>
  <p:tag name="KSO_WM_UNIT_COMPATIBLE" val="0"/>
  <p:tag name="KSO_WM_BEAUTIFY_FLAG" val="#wm#"/>
  <p:tag name="KSO_WM_UNIT_PRESET_TEXT_INDEX" val="4"/>
  <p:tag name="KSO_WM_UNIT_PRESET_TEXT_LEN" val="40"/>
  <p:tag name="KSO_WM_DIAGRAM_GROUP_CODE" val="l1-1"/>
  <p:tag name="KSO_WM_UNIT_FILL_FORE_SCHEMECOLOR_INDEX" val="5"/>
  <p:tag name="KSO_WM_UNIT_FILL_TYPE" val="1"/>
  <p:tag name="KSO_WM_UNIT_TEXT_FILL_FORE_SCHEMECOLOR_INDEX" val="13"/>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83"/>
  <p:tag name="KSO_WM_UNIT_TYPE" val="l_h_a"/>
  <p:tag name="KSO_WM_UNIT_INDEX" val="1_3_1"/>
  <p:tag name="KSO_WM_UNIT_ID" val="257*l_h_a*1_3_1"/>
  <p:tag name="KSO_WM_UNIT_CLEAR" val="1"/>
  <p:tag name="KSO_WM_UNIT_LAYERLEVEL" val="1_1_1"/>
  <p:tag name="KSO_WM_UNIT_VALUE" val="8"/>
  <p:tag name="KSO_WM_UNIT_HIGHLIGHT" val="0"/>
  <p:tag name="KSO_WM_UNIT_COMPATIBLE" val="0"/>
  <p:tag name="KSO_WM_UNIT_PRESET_TEXT" val="LOREM"/>
  <p:tag name="KSO_WM_BEAUTIFY_FLAG" val="#wm#"/>
  <p:tag name="KSO_WM_DIAGRAM_GROUP_CODE" val="l1-1"/>
  <p:tag name="KSO_WM_UNIT_FILL_FORE_SCHEMECOLOR_INDEX" val="7"/>
  <p:tag name="KSO_WM_UNIT_FILL_TYPE" val="1"/>
  <p:tag name="KSO_WM_UNIT_TEXT_FILL_FORE_SCHEMECOLOR_INDEX" val="14"/>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83"/>
  <p:tag name="KSO_WM_UNIT_TYPE" val="l_h_f"/>
  <p:tag name="KSO_WM_UNIT_INDEX" val="1_3_1"/>
  <p:tag name="KSO_WM_UNIT_ID" val="257*l_h_f*1_3_1"/>
  <p:tag name="KSO_WM_UNIT_CLEAR" val="1"/>
  <p:tag name="KSO_WM_UNIT_LAYERLEVEL" val="1_1_1"/>
  <p:tag name="KSO_WM_UNIT_VALUE" val="22"/>
  <p:tag name="KSO_WM_UNIT_HIGHLIGHT" val="0"/>
  <p:tag name="KSO_WM_UNIT_COMPATIBLE" val="0"/>
  <p:tag name="KSO_WM_BEAUTIFY_FLAG" val="#wm#"/>
  <p:tag name="KSO_WM_UNIT_PRESET_TEXT_INDEX" val="4"/>
  <p:tag name="KSO_WM_UNIT_PRESET_TEXT_LEN" val="40"/>
  <p:tag name="KSO_WM_DIAGRAM_GROUP_CODE" val="l1-1"/>
  <p:tag name="KSO_WM_UNIT_FILL_FORE_SCHEMECOLOR_INDEX" val="7"/>
  <p:tag name="KSO_WM_UNIT_FILL_TYPE" val="1"/>
  <p:tag name="KSO_WM_UNIT_TEXT_FILL_FORE_SCHEMECOLOR_INDEX" val="13"/>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83"/>
  <p:tag name="KSO_WM_UNIT_TYPE" val="l_h_a"/>
  <p:tag name="KSO_WM_UNIT_INDEX" val="1_2_1"/>
  <p:tag name="KSO_WM_UNIT_ID" val="257*l_h_a*1_2_1"/>
  <p:tag name="KSO_WM_UNIT_CLEAR" val="1"/>
  <p:tag name="KSO_WM_UNIT_LAYERLEVEL" val="1_1_1"/>
  <p:tag name="KSO_WM_UNIT_VALUE" val="8"/>
  <p:tag name="KSO_WM_UNIT_HIGHLIGHT" val="0"/>
  <p:tag name="KSO_WM_UNIT_COMPATIBLE" val="0"/>
  <p:tag name="KSO_WM_UNIT_PRESET_TEXT" val="LOREM"/>
  <p:tag name="KSO_WM_BEAUTIFY_FLAG" val="#wm#"/>
  <p:tag name="KSO_WM_DIAGRAM_GROUP_CODE" val="l1-1"/>
  <p:tag name="KSO_WM_UNIT_FILL_FORE_SCHEMECOLOR_INDEX" val="6"/>
  <p:tag name="KSO_WM_UNIT_FILL_TYPE" val="1"/>
  <p:tag name="KSO_WM_UNIT_TEXT_FILL_FORE_SCHEMECOLOR_INDEX" val="14"/>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83"/>
  <p:tag name="KSO_WM_UNIT_TYPE" val="l_h_f"/>
  <p:tag name="KSO_WM_UNIT_INDEX" val="1_2_1"/>
  <p:tag name="KSO_WM_UNIT_ID" val="257*l_h_f*1_2_1"/>
  <p:tag name="KSO_WM_UNIT_CLEAR" val="1"/>
  <p:tag name="KSO_WM_UNIT_LAYERLEVEL" val="1_1_1"/>
  <p:tag name="KSO_WM_UNIT_VALUE" val="22"/>
  <p:tag name="KSO_WM_UNIT_HIGHLIGHT" val="0"/>
  <p:tag name="KSO_WM_UNIT_COMPATIBLE" val="0"/>
  <p:tag name="KSO_WM_BEAUTIFY_FLAG" val="#wm#"/>
  <p:tag name="KSO_WM_UNIT_PRESET_TEXT_INDEX" val="4"/>
  <p:tag name="KSO_WM_UNIT_PRESET_TEXT_LEN" val="40"/>
  <p:tag name="KSO_WM_DIAGRAM_GROUP_CODE" val="l1-1"/>
  <p:tag name="KSO_WM_UNIT_FILL_FORE_SCHEMECOLOR_INDEX" val="6"/>
  <p:tag name="KSO_WM_UNIT_FILL_TYPE" val="1"/>
  <p:tag name="KSO_WM_UNIT_TEXT_FILL_FORE_SCHEMECOLOR_INDEX" val="13"/>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83"/>
  <p:tag name="KSO_WM_UNIT_TYPE" val="l_h_a"/>
  <p:tag name="KSO_WM_UNIT_INDEX" val="1_1_1"/>
  <p:tag name="KSO_WM_UNIT_ID" val="257*l_h_a*1_1_1"/>
  <p:tag name="KSO_WM_UNIT_CLEAR" val="1"/>
  <p:tag name="KSO_WM_UNIT_LAYERLEVEL" val="1_1_1"/>
  <p:tag name="KSO_WM_UNIT_VALUE" val="8"/>
  <p:tag name="KSO_WM_UNIT_HIGHLIGHT" val="0"/>
  <p:tag name="KSO_WM_UNIT_COMPATIBLE" val="0"/>
  <p:tag name="KSO_WM_UNIT_PRESET_TEXT" val="LOREM"/>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83"/>
  <p:tag name="KSO_WM_UNIT_TYPE" val="l_h_f"/>
  <p:tag name="KSO_WM_UNIT_INDEX" val="1_1_1"/>
  <p:tag name="KSO_WM_UNIT_ID" val="257*l_h_f*1_1_1"/>
  <p:tag name="KSO_WM_UNIT_CLEAR" val="1"/>
  <p:tag name="KSO_WM_UNIT_LAYERLEVEL" val="1_1_1"/>
  <p:tag name="KSO_WM_UNIT_VALUE" val="22"/>
  <p:tag name="KSO_WM_UNIT_HIGHLIGHT" val="0"/>
  <p:tag name="KSO_WM_UNIT_COMPATIBLE" val="0"/>
  <p:tag name="KSO_WM_BEAUTIFY_FLAG" val="#wm#"/>
  <p:tag name="KSO_WM_UNIT_PRESET_TEXT_INDEX" val="4"/>
  <p:tag name="KSO_WM_UNIT_PRESET_TEXT_LEN" val="40"/>
  <p:tag name="KSO_WM_DIAGRAM_GROUP_CODE" val="l1-1"/>
  <p:tag name="KSO_WM_UNIT_FILL_FORE_SCHEMECOLOR_INDEX" val="5"/>
  <p:tag name="KSO_WM_UNIT_FILL_TYPE" val="1"/>
  <p:tag name="KSO_WM_UNIT_TEXT_FILL_FORE_SCHEMECOLOR_INDEX" val="13"/>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8"/>
  <p:tag name="KSO_WM_UNIT_TYPE" val="l_i"/>
  <p:tag name="KSO_WM_UNIT_INDEX" val="1_1"/>
  <p:tag name="KSO_WM_UNIT_ID" val="259*l_i*1_1"/>
  <p:tag name="KSO_WM_UNIT_CLEAR" val="1"/>
  <p:tag name="KSO_WM_UNIT_LAYERLEVEL" val="1_1"/>
  <p:tag name="KSO_WM_BEAUTIFY_FLAG" val="#wm#"/>
  <p:tag name="KSO_WM_DIAGRAM_GROUP_CODE" val="l1-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2058</Words>
  <Application>Microsoft Office PowerPoint</Application>
  <PresentationFormat>全屏显示(4:3)</PresentationFormat>
  <Paragraphs>303</Paragraphs>
  <Slides>20</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20</vt:i4>
      </vt:variant>
    </vt:vector>
  </HeadingPairs>
  <TitlesOfParts>
    <vt:vector size="37" baseType="lpstr">
      <vt:lpstr>Arial</vt:lpstr>
      <vt:lpstr>宋体</vt:lpstr>
      <vt:lpstr>幼圆</vt:lpstr>
      <vt:lpstr>汉仪润圆简</vt:lpstr>
      <vt:lpstr>Hanyi Senty Tang 汉仪新蒂唐朝体</vt:lpstr>
      <vt:lpstr>黑体</vt:lpstr>
      <vt:lpstr>华文新魏</vt:lpstr>
      <vt:lpstr>方正风雅楷宋简体 ExtraBold</vt:lpstr>
      <vt:lpstr>Calibri</vt:lpstr>
      <vt:lpstr>新蒂黑板报底字</vt:lpstr>
      <vt:lpstr>Aa语文老师的字</vt:lpstr>
      <vt:lpstr>方正粗圆宋简体</vt:lpstr>
      <vt:lpstr>方正苏新诗柳楷简体</vt:lpstr>
      <vt:lpstr>方正粗黑宋简体</vt:lpstr>
      <vt:lpstr>汉仪闫锐敏行楷W</vt:lpstr>
      <vt:lpstr>Times New Roman</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wanghung</dc:creator>
  <cp:lastModifiedBy>wanghung</cp:lastModifiedBy>
  <cp:revision>1</cp:revision>
  <dcterms:created xsi:type="dcterms:W3CDTF">2018-06-12T08:50:12Z</dcterms:created>
  <dcterms:modified xsi:type="dcterms:W3CDTF">2018-06-12T08:52:07Z</dcterms:modified>
</cp:coreProperties>
</file>