
<file path=[Content_Types].xml><?xml version="1.0" encoding="utf-8"?>
<Types xmlns="http://schemas.openxmlformats.org/package/2006/content-types">
  <Default Extension="jpeg" ContentType="image/jpeg"/>
  <Default Extension="png" ContentType="image/png"/>
  <Default Extension="wmv" ContentType="video/x-ms-wmv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520" r:id="rId3"/>
    <p:sldId id="258" r:id="rId4"/>
    <p:sldId id="460" r:id="rId5"/>
    <p:sldId id="495" r:id="rId7"/>
    <p:sldId id="494" r:id="rId8"/>
    <p:sldId id="545" r:id="rId9"/>
    <p:sldId id="496" r:id="rId10"/>
    <p:sldId id="521" r:id="rId11"/>
    <p:sldId id="499" r:id="rId12"/>
    <p:sldId id="498" r:id="rId13"/>
    <p:sldId id="384" r:id="rId14"/>
    <p:sldId id="525" r:id="rId15"/>
    <p:sldId id="363" r:id="rId16"/>
    <p:sldId id="463" r:id="rId17"/>
    <p:sldId id="502" r:id="rId18"/>
    <p:sldId id="500" r:id="rId19"/>
    <p:sldId id="503" r:id="rId20"/>
    <p:sldId id="564" r:id="rId21"/>
    <p:sldId id="546" r:id="rId22"/>
    <p:sldId id="522" r:id="rId23"/>
    <p:sldId id="524" r:id="rId24"/>
    <p:sldId id="523" r:id="rId25"/>
    <p:sldId id="547" r:id="rId26"/>
    <p:sldId id="526" r:id="rId27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102" autoAdjust="0"/>
    <p:restoredTop sz="94660"/>
  </p:normalViewPr>
  <p:slideViewPr>
    <p:cSldViewPr snapToGrid="0">
      <p:cViewPr varScale="1">
        <p:scale>
          <a:sx n="94" d="100"/>
          <a:sy n="94" d="100"/>
        </p:scale>
        <p:origin x="-462" y="-96"/>
      </p:cViewPr>
      <p:guideLst>
        <p:guide orient="horz" pos="1582"/>
        <p:guide pos="287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6280" y="1143000"/>
            <a:ext cx="548544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分散经营有何弊端？如何才能克服分散经营的弊端。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分散经营有何弊端？如何才能克服分散经营的弊端。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土地为何被卖？是土地改革做的不好吗？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社会主义改造效果如何？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社会主义改造效果如何？</a:t>
            </a: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社会主义改造效果如何？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分散经营有何弊端？如何才能克服分散经营的弊端。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bg>
      <p:bgPr>
        <a:blipFill rotWithShape="0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8098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fld id="{7F3DA70B-489C-4B26-81FC-2F55934894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8098"/>
            <a:ext cx="3086100" cy="273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8098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fld id="{69DABA3C-8921-457F-8E72-769C1F89A4ED}" type="slidenum">
              <a:rPr lang="zh-CN" altLang="en-US" smtClean="0"/>
            </a:fld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-26035" y="476"/>
            <a:ext cx="9166860" cy="5143923"/>
            <a:chOff x="-26035" y="635"/>
            <a:chExt cx="9166860" cy="6857365"/>
          </a:xfrm>
        </p:grpSpPr>
        <p:sp>
          <p:nvSpPr>
            <p:cNvPr id="6" name="矩形 5"/>
            <p:cNvSpPr/>
            <p:nvPr/>
          </p:nvSpPr>
          <p:spPr>
            <a:xfrm>
              <a:off x="-26035" y="635"/>
              <a:ext cx="9166860" cy="68573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" name="矩形 6"/>
            <p:cNvSpPr/>
            <p:nvPr/>
          </p:nvSpPr>
          <p:spPr>
            <a:xfrm>
              <a:off x="252095" y="231140"/>
              <a:ext cx="8609965" cy="638365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DA70B-489C-4B26-81FC-2F55934894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ABA3C-8921-457F-8E72-769C1F89A4ED}" type="slidenum">
              <a:rPr lang="zh-CN" altLang="en-US" smtClean="0"/>
            </a:fld>
            <a:endParaRPr lang="zh-CN" altLang="en-US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340997" y="266272"/>
            <a:ext cx="7122177" cy="679252"/>
            <a:chOff x="340995" y="354965"/>
            <a:chExt cx="7122177" cy="905510"/>
          </a:xfrm>
        </p:grpSpPr>
        <p:sp>
          <p:nvSpPr>
            <p:cNvPr id="13" name="矩形 12"/>
            <p:cNvSpPr/>
            <p:nvPr/>
          </p:nvSpPr>
          <p:spPr>
            <a:xfrm>
              <a:off x="643890" y="354965"/>
              <a:ext cx="631825" cy="56642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矩形 13"/>
            <p:cNvSpPr/>
            <p:nvPr/>
          </p:nvSpPr>
          <p:spPr>
            <a:xfrm>
              <a:off x="340995" y="935990"/>
              <a:ext cx="302260" cy="3175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6539865" y="390525"/>
              <a:ext cx="923307" cy="869950"/>
              <a:chOff x="9816" y="4531"/>
              <a:chExt cx="1472" cy="1370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9816" y="5009"/>
                <a:ext cx="995" cy="892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10813" y="4531"/>
                <a:ext cx="475" cy="478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1277620" y="371475"/>
              <a:ext cx="5262245" cy="88201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100" b="1" dirty="0" smtClean="0">
                  <a:latin typeface="方正北魏楷书简体" charset="0"/>
                  <a:ea typeface="方正北魏楷书简体" charset="0"/>
                </a:rPr>
                <a:t>二、大刀阔斧</a:t>
              </a:r>
              <a:r>
                <a:rPr lang="en-US" altLang="zh-CN" sz="2100" b="1" dirty="0" smtClean="0">
                  <a:latin typeface="方正北魏楷书简体" charset="0"/>
                  <a:ea typeface="方正北魏楷书简体" charset="0"/>
                </a:rPr>
                <a:t>:</a:t>
              </a:r>
              <a:r>
                <a:rPr lang="zh-CN" altLang="en-US" sz="2100" b="1" dirty="0" smtClean="0">
                  <a:latin typeface="方正北魏楷书简体" charset="0"/>
                  <a:ea typeface="方正北魏楷书简体" charset="0"/>
                </a:rPr>
                <a:t>土地改革的实施</a:t>
              </a:r>
              <a:endParaRPr lang="zh-CN" altLang="en-US" sz="2100" b="1" dirty="0">
                <a:latin typeface="方正北魏楷书简体" charset="0"/>
                <a:ea typeface="方正北魏楷书简体" charset="0"/>
              </a:endParaRPr>
            </a:p>
          </p:txBody>
        </p:sp>
      </p:grpSp>
      <p:sp>
        <p:nvSpPr>
          <p:cNvPr id="20" name="流程图: 可选过程 19"/>
          <p:cNvSpPr/>
          <p:nvPr userDrawn="1"/>
        </p:nvSpPr>
        <p:spPr>
          <a:xfrm>
            <a:off x="668700" y="4088688"/>
            <a:ext cx="7631857" cy="579416"/>
          </a:xfrm>
          <a:prstGeom prst="flowChartAlternateProcess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中华人民共和国土地改革法</a:t>
            </a: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》1950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年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150" y="87324"/>
            <a:ext cx="1276350" cy="505460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700" b="1" i="0" u="none" strike="noStrike" kern="1200" cap="none" spc="-112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 Black" panose="020B0A04020102020204" pitchFamily="34" charset="0"/>
                <a:ea typeface="微软雅黑" panose="020B0503020204020204" charset="-122"/>
                <a:cs typeface="+mn-cs"/>
              </a:rPr>
              <a:t>LOGO</a:t>
            </a:r>
            <a:endParaRPr kumimoji="0" lang="zh-CN" altLang="en-US" sz="2700" b="1" i="0" u="none" strike="noStrike" kern="1200" cap="none" spc="-112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 Black" panose="020B0A04020102020204" pitchFamily="34" charset="0"/>
              <a:ea typeface="微软雅黑" panose="020B0503020204020204" charset="-122"/>
              <a:cs typeface="+mn-cs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171575" y="520764"/>
            <a:ext cx="7972425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6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4573993"/>
            <a:ext cx="9144000" cy="570410"/>
          </a:xfrm>
          <a:prstGeom prst="rect">
            <a:avLst/>
          </a:prstGeom>
          <a:solidFill>
            <a:srgbClr val="B110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sz="1350" strike="noStrike" noProof="1"/>
          </a:p>
        </p:txBody>
      </p:sp>
      <p:sp>
        <p:nvSpPr>
          <p:cNvPr id="8" name="任意多边形 7"/>
          <p:cNvSpPr/>
          <p:nvPr/>
        </p:nvSpPr>
        <p:spPr>
          <a:xfrm flipH="1">
            <a:off x="0" y="4604954"/>
            <a:ext cx="9144000" cy="512058"/>
          </a:xfrm>
          <a:custGeom>
            <a:avLst/>
            <a:gdLst>
              <a:gd name="connsiteX0" fmla="*/ 12192000 w 12192000"/>
              <a:gd name="connsiteY0" fmla="*/ 0 h 682579"/>
              <a:gd name="connsiteX1" fmla="*/ 0 w 12192000"/>
              <a:gd name="connsiteY1" fmla="*/ 0 h 682579"/>
              <a:gd name="connsiteX2" fmla="*/ 0 w 12192000"/>
              <a:gd name="connsiteY2" fmla="*/ 373488 h 682579"/>
              <a:gd name="connsiteX3" fmla="*/ 8045004 w 12192000"/>
              <a:gd name="connsiteY3" fmla="*/ 682579 h 682579"/>
              <a:gd name="connsiteX4" fmla="*/ 12192000 w 12192000"/>
              <a:gd name="connsiteY4" fmla="*/ 141668 h 682579"/>
              <a:gd name="connsiteX5" fmla="*/ 12192000 w 12192000"/>
              <a:gd name="connsiteY5" fmla="*/ 0 h 682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2579">
                <a:moveTo>
                  <a:pt x="12192000" y="0"/>
                </a:moveTo>
                <a:lnTo>
                  <a:pt x="0" y="0"/>
                </a:lnTo>
                <a:lnTo>
                  <a:pt x="0" y="373488"/>
                </a:lnTo>
                <a:lnTo>
                  <a:pt x="8045004" y="682579"/>
                </a:lnTo>
                <a:lnTo>
                  <a:pt x="12192000" y="141668"/>
                </a:lnTo>
                <a:lnTo>
                  <a:pt x="12192000" y="0"/>
                </a:lnTo>
                <a:close/>
              </a:path>
            </a:pathLst>
          </a:custGeom>
          <a:solidFill>
            <a:srgbClr val="9E0B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sz="1350" strike="noStrike" noProof="1"/>
          </a:p>
        </p:txBody>
      </p:sp>
      <p:sp>
        <p:nvSpPr>
          <p:cNvPr id="9" name="任意多边形 8"/>
          <p:cNvSpPr/>
          <p:nvPr/>
        </p:nvSpPr>
        <p:spPr>
          <a:xfrm flipH="1">
            <a:off x="0" y="4573993"/>
            <a:ext cx="9144000" cy="512058"/>
          </a:xfrm>
          <a:custGeom>
            <a:avLst/>
            <a:gdLst>
              <a:gd name="connsiteX0" fmla="*/ 12192000 w 12192000"/>
              <a:gd name="connsiteY0" fmla="*/ 0 h 682579"/>
              <a:gd name="connsiteX1" fmla="*/ 0 w 12192000"/>
              <a:gd name="connsiteY1" fmla="*/ 0 h 682579"/>
              <a:gd name="connsiteX2" fmla="*/ 0 w 12192000"/>
              <a:gd name="connsiteY2" fmla="*/ 373488 h 682579"/>
              <a:gd name="connsiteX3" fmla="*/ 8045004 w 12192000"/>
              <a:gd name="connsiteY3" fmla="*/ 682579 h 682579"/>
              <a:gd name="connsiteX4" fmla="*/ 12192000 w 12192000"/>
              <a:gd name="connsiteY4" fmla="*/ 141668 h 682579"/>
              <a:gd name="connsiteX5" fmla="*/ 12192000 w 12192000"/>
              <a:gd name="connsiteY5" fmla="*/ 0 h 682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2579">
                <a:moveTo>
                  <a:pt x="12192000" y="0"/>
                </a:moveTo>
                <a:lnTo>
                  <a:pt x="0" y="0"/>
                </a:lnTo>
                <a:lnTo>
                  <a:pt x="0" y="373488"/>
                </a:lnTo>
                <a:lnTo>
                  <a:pt x="8045004" y="682579"/>
                </a:lnTo>
                <a:lnTo>
                  <a:pt x="12192000" y="141668"/>
                </a:lnTo>
                <a:lnTo>
                  <a:pt x="12192000" y="0"/>
                </a:lnTo>
                <a:close/>
              </a:path>
            </a:pathLst>
          </a:custGeom>
          <a:solidFill>
            <a:srgbClr val="ED1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sz="1350" strike="noStrike" noProof="1"/>
          </a:p>
        </p:txBody>
      </p:sp>
      <p:sp>
        <p:nvSpPr>
          <p:cNvPr id="2053" name="文本占位符 2"/>
          <p:cNvSpPr>
            <a:spLocks noGrp="1"/>
          </p:cNvSpPr>
          <p:nvPr>
            <p:ph type="body"/>
          </p:nvPr>
        </p:nvSpPr>
        <p:spPr>
          <a:xfrm>
            <a:off x="628650" y="622808"/>
            <a:ext cx="7886700" cy="3921414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40" tIns="45720" rIns="91440" bIns="45720" anchor="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2860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098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7F3DA70B-489C-4B26-81FC-2F55934894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098"/>
            <a:ext cx="3086100" cy="273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098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69DABA3C-8921-457F-8E72-769C1F89A4ED}" type="slidenum">
              <a:rPr lang="zh-CN" altLang="en-US" smtClean="0"/>
            </a:fld>
            <a:endParaRPr lang="zh-CN" altLang="en-US"/>
          </a:p>
        </p:txBody>
      </p:sp>
      <p:grpSp>
        <p:nvGrpSpPr>
          <p:cNvPr id="2057" name="组合 20"/>
          <p:cNvGrpSpPr/>
          <p:nvPr/>
        </p:nvGrpSpPr>
        <p:grpSpPr>
          <a:xfrm>
            <a:off x="1584326" y="0"/>
            <a:ext cx="5975350" cy="458471"/>
            <a:chOff x="3655454" y="-1"/>
            <a:chExt cx="4881094" cy="611749"/>
          </a:xfrm>
        </p:grpSpPr>
        <p:sp>
          <p:nvSpPr>
            <p:cNvPr id="23" name="任意多边形 22"/>
            <p:cNvSpPr/>
            <p:nvPr/>
          </p:nvSpPr>
          <p:spPr>
            <a:xfrm rot="16200000">
              <a:off x="7857186" y="-67613"/>
              <a:ext cx="611748" cy="746974"/>
            </a:xfrm>
            <a:custGeom>
              <a:avLst/>
              <a:gdLst>
                <a:gd name="connsiteX0" fmla="*/ 0 w 2511380"/>
                <a:gd name="connsiteY0" fmla="*/ 0 h 746974"/>
                <a:gd name="connsiteX1" fmla="*/ 2511380 w 2511380"/>
                <a:gd name="connsiteY1" fmla="*/ 0 h 746974"/>
                <a:gd name="connsiteX2" fmla="*/ 2511380 w 2511380"/>
                <a:gd name="connsiteY2" fmla="*/ 373487 h 746974"/>
                <a:gd name="connsiteX3" fmla="*/ 2511380 w 2511380"/>
                <a:gd name="connsiteY3" fmla="*/ 746974 h 746974"/>
                <a:gd name="connsiteX4" fmla="*/ 0 w 2511380"/>
                <a:gd name="connsiteY4" fmla="*/ 476517 h 746974"/>
                <a:gd name="connsiteX5" fmla="*/ 0 w 2511380"/>
                <a:gd name="connsiteY5" fmla="*/ 373487 h 746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11380" h="746974">
                  <a:moveTo>
                    <a:pt x="0" y="0"/>
                  </a:moveTo>
                  <a:lnTo>
                    <a:pt x="2511380" y="0"/>
                  </a:lnTo>
                  <a:lnTo>
                    <a:pt x="2511380" y="373487"/>
                  </a:lnTo>
                  <a:lnTo>
                    <a:pt x="2511380" y="746974"/>
                  </a:lnTo>
                  <a:lnTo>
                    <a:pt x="0" y="476517"/>
                  </a:lnTo>
                  <a:lnTo>
                    <a:pt x="0" y="3734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350" strike="noStrike" noProof="1">
                <a:cs typeface="+mn-ea"/>
                <a:sym typeface="+mn-lt"/>
              </a:endParaRPr>
            </a:p>
          </p:txBody>
        </p:sp>
        <p:sp>
          <p:nvSpPr>
            <p:cNvPr id="24" name="任意多边形 23"/>
            <p:cNvSpPr/>
            <p:nvPr/>
          </p:nvSpPr>
          <p:spPr>
            <a:xfrm rot="16200000" flipH="1" flipV="1">
              <a:off x="3723066" y="-67612"/>
              <a:ext cx="611749" cy="746974"/>
            </a:xfrm>
            <a:custGeom>
              <a:avLst/>
              <a:gdLst>
                <a:gd name="connsiteX0" fmla="*/ 0 w 2511380"/>
                <a:gd name="connsiteY0" fmla="*/ 0 h 746974"/>
                <a:gd name="connsiteX1" fmla="*/ 2511380 w 2511380"/>
                <a:gd name="connsiteY1" fmla="*/ 0 h 746974"/>
                <a:gd name="connsiteX2" fmla="*/ 2511380 w 2511380"/>
                <a:gd name="connsiteY2" fmla="*/ 373487 h 746974"/>
                <a:gd name="connsiteX3" fmla="*/ 2511380 w 2511380"/>
                <a:gd name="connsiteY3" fmla="*/ 746974 h 746974"/>
                <a:gd name="connsiteX4" fmla="*/ 0 w 2511380"/>
                <a:gd name="connsiteY4" fmla="*/ 476517 h 746974"/>
                <a:gd name="connsiteX5" fmla="*/ 0 w 2511380"/>
                <a:gd name="connsiteY5" fmla="*/ 373487 h 746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11380" h="746974">
                  <a:moveTo>
                    <a:pt x="0" y="0"/>
                  </a:moveTo>
                  <a:lnTo>
                    <a:pt x="2511380" y="0"/>
                  </a:lnTo>
                  <a:lnTo>
                    <a:pt x="2511380" y="373487"/>
                  </a:lnTo>
                  <a:lnTo>
                    <a:pt x="2511380" y="746974"/>
                  </a:lnTo>
                  <a:lnTo>
                    <a:pt x="0" y="476517"/>
                  </a:lnTo>
                  <a:lnTo>
                    <a:pt x="0" y="3734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350" strike="noStrike" noProof="1">
                <a:cs typeface="+mn-ea"/>
                <a:sym typeface="+mn-lt"/>
              </a:endParaRPr>
            </a:p>
          </p:txBody>
        </p:sp>
        <p:sp>
          <p:nvSpPr>
            <p:cNvPr id="25" name="任意多边形 24"/>
            <p:cNvSpPr/>
            <p:nvPr/>
          </p:nvSpPr>
          <p:spPr>
            <a:xfrm rot="16200000" flipV="1">
              <a:off x="5790126" y="-2134672"/>
              <a:ext cx="611749" cy="4881094"/>
            </a:xfrm>
            <a:custGeom>
              <a:avLst/>
              <a:gdLst>
                <a:gd name="connsiteX0" fmla="*/ 611749 w 611749"/>
                <a:gd name="connsiteY0" fmla="*/ 746974 h 4881094"/>
                <a:gd name="connsiteX1" fmla="*/ 611749 w 611749"/>
                <a:gd name="connsiteY1" fmla="*/ 373487 h 4881094"/>
                <a:gd name="connsiteX2" fmla="*/ 611749 w 611749"/>
                <a:gd name="connsiteY2" fmla="*/ 270457 h 4881094"/>
                <a:gd name="connsiteX3" fmla="*/ 1 w 611749"/>
                <a:gd name="connsiteY3" fmla="*/ 0 h 4881094"/>
                <a:gd name="connsiteX4" fmla="*/ 1 w 611749"/>
                <a:gd name="connsiteY4" fmla="*/ 373487 h 4881094"/>
                <a:gd name="connsiteX5" fmla="*/ 1 w 611749"/>
                <a:gd name="connsiteY5" fmla="*/ 746974 h 4881094"/>
                <a:gd name="connsiteX6" fmla="*/ 611749 w 611749"/>
                <a:gd name="connsiteY6" fmla="*/ 4881094 h 4881094"/>
                <a:gd name="connsiteX7" fmla="*/ 611749 w 611749"/>
                <a:gd name="connsiteY7" fmla="*/ 4507607 h 4881094"/>
                <a:gd name="connsiteX8" fmla="*/ 611749 w 611749"/>
                <a:gd name="connsiteY8" fmla="*/ 4134120 h 4881094"/>
                <a:gd name="connsiteX9" fmla="*/ 611749 w 611749"/>
                <a:gd name="connsiteY9" fmla="*/ 4134120 h 4881094"/>
                <a:gd name="connsiteX10" fmla="*/ 611749 w 611749"/>
                <a:gd name="connsiteY10" fmla="*/ 746975 h 4881094"/>
                <a:gd name="connsiteX11" fmla="*/ 1 w 611749"/>
                <a:gd name="connsiteY11" fmla="*/ 746975 h 4881094"/>
                <a:gd name="connsiteX12" fmla="*/ 1 w 611749"/>
                <a:gd name="connsiteY12" fmla="*/ 4134120 h 4881094"/>
                <a:gd name="connsiteX13" fmla="*/ 0 w 611749"/>
                <a:gd name="connsiteY13" fmla="*/ 4134120 h 4881094"/>
                <a:gd name="connsiteX14" fmla="*/ 0 w 611749"/>
                <a:gd name="connsiteY14" fmla="*/ 4507607 h 4881094"/>
                <a:gd name="connsiteX15" fmla="*/ 0 w 611749"/>
                <a:gd name="connsiteY15" fmla="*/ 4610637 h 4881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1749" h="4881094">
                  <a:moveTo>
                    <a:pt x="611749" y="746974"/>
                  </a:moveTo>
                  <a:lnTo>
                    <a:pt x="611749" y="373487"/>
                  </a:lnTo>
                  <a:lnTo>
                    <a:pt x="611749" y="270457"/>
                  </a:lnTo>
                  <a:lnTo>
                    <a:pt x="1" y="0"/>
                  </a:lnTo>
                  <a:lnTo>
                    <a:pt x="1" y="373487"/>
                  </a:lnTo>
                  <a:lnTo>
                    <a:pt x="1" y="746974"/>
                  </a:lnTo>
                  <a:close/>
                  <a:moveTo>
                    <a:pt x="611749" y="4881094"/>
                  </a:moveTo>
                  <a:lnTo>
                    <a:pt x="611749" y="4507607"/>
                  </a:lnTo>
                  <a:lnTo>
                    <a:pt x="611749" y="4134120"/>
                  </a:lnTo>
                  <a:lnTo>
                    <a:pt x="611749" y="4134120"/>
                  </a:lnTo>
                  <a:lnTo>
                    <a:pt x="611749" y="746975"/>
                  </a:lnTo>
                  <a:lnTo>
                    <a:pt x="1" y="746975"/>
                  </a:lnTo>
                  <a:lnTo>
                    <a:pt x="1" y="4134120"/>
                  </a:lnTo>
                  <a:lnTo>
                    <a:pt x="0" y="4134120"/>
                  </a:lnTo>
                  <a:lnTo>
                    <a:pt x="0" y="4507607"/>
                  </a:lnTo>
                  <a:lnTo>
                    <a:pt x="0" y="461063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350" strike="noStrike" noProof="1">
                <a:cs typeface="+mn-ea"/>
                <a:sym typeface="+mn-lt"/>
              </a:endParaRPr>
            </a:p>
          </p:txBody>
        </p:sp>
      </p:grpSp>
      <p:sp>
        <p:nvSpPr>
          <p:cNvPr id="2061" name="标题占位符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458471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91440" tIns="45720" rIns="91440" bIns="45720"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-26035" y="476"/>
            <a:ext cx="9166860" cy="5143923"/>
            <a:chOff x="-26035" y="635"/>
            <a:chExt cx="9166860" cy="6857365"/>
          </a:xfrm>
        </p:grpSpPr>
        <p:sp>
          <p:nvSpPr>
            <p:cNvPr id="15" name="矩形 14"/>
            <p:cNvSpPr/>
            <p:nvPr/>
          </p:nvSpPr>
          <p:spPr>
            <a:xfrm>
              <a:off x="-26035" y="635"/>
              <a:ext cx="9166860" cy="68573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矩形 15"/>
            <p:cNvSpPr/>
            <p:nvPr/>
          </p:nvSpPr>
          <p:spPr>
            <a:xfrm>
              <a:off x="252095" y="231140"/>
              <a:ext cx="8609965" cy="638365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100" b="1" kern="1200">
          <a:solidFill>
            <a:srgbClr val="F7F7F9"/>
          </a:solidFill>
          <a:latin typeface="+mj-lt"/>
          <a:ea typeface="+mj-ea"/>
          <a:cs typeface="+mj-cs"/>
        </a:defRPr>
      </a:lvl1pPr>
    </p:titleStyle>
    <p:bodyStyle>
      <a:lvl1pPr marL="214630" indent="-21463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5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8.xml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21.xml"/><Relationship Id="rId4" Type="http://schemas.openxmlformats.org/officeDocument/2006/relationships/image" Target="../media/image1.svg"/><Relationship Id="rId3" Type="http://schemas.openxmlformats.org/officeDocument/2006/relationships/image" Target="../media/image25.png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5.xml"/><Relationship Id="rId2" Type="http://schemas.openxmlformats.org/officeDocument/2006/relationships/slide" Target="slide7.xml"/><Relationship Id="rId1" Type="http://schemas.openxmlformats.org/officeDocument/2006/relationships/slide" Target="slide1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2.xml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tags" Target="../tags/tag4.xml"/><Relationship Id="rId7" Type="http://schemas.openxmlformats.org/officeDocument/2006/relationships/tags" Target="../tags/tag3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2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7.xml"/><Relationship Id="rId10" Type="http://schemas.openxmlformats.org/officeDocument/2006/relationships/tags" Target="../tags/tag6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image" Target="../media/image6.png"/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microsoft.com/office/2007/relationships/hdphoto" Target="../media/image14.png"/><Relationship Id="rId4" Type="http://schemas.openxmlformats.org/officeDocument/2006/relationships/image" Target="../media/image13.png"/><Relationship Id="rId3" Type="http://schemas.microsoft.com/office/2007/relationships/hdphoto" Target="../media/image9.png"/><Relationship Id="rId2" Type="http://schemas.openxmlformats.org/officeDocument/2006/relationships/image" Target="../media/image8.png"/><Relationship Id="rId10" Type="http://schemas.openxmlformats.org/officeDocument/2006/relationships/notesSlide" Target="../notesSlides/notesSlide11.xml"/><Relationship Id="rId1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8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8.xml"/><Relationship Id="rId4" Type="http://schemas.microsoft.com/office/2007/relationships/hdphoto" Target="../media/image11.png"/><Relationship Id="rId3" Type="http://schemas.openxmlformats.org/officeDocument/2006/relationships/image" Target="../media/image10.png"/><Relationship Id="rId2" Type="http://schemas.microsoft.com/office/2007/relationships/hdphoto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1.xml"/><Relationship Id="rId2" Type="http://schemas.microsoft.com/office/2007/relationships/hdphoto" Target="../media/image14.pn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2.xml"/><Relationship Id="rId3" Type="http://schemas.openxmlformats.org/officeDocument/2006/relationships/image" Target="../media/image15.png"/><Relationship Id="rId2" Type="http://schemas.microsoft.com/office/2007/relationships/hdphoto" Target="../media/image14.png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3.xml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4.xml"/><Relationship Id="rId3" Type="http://schemas.openxmlformats.org/officeDocument/2006/relationships/image" Target="../media/image18.png"/><Relationship Id="rId2" Type="http://schemas.microsoft.com/office/2007/relationships/media" Target="../media/media1.wmv"/><Relationship Id="rId1" Type="http://schemas.openxmlformats.org/officeDocument/2006/relationships/video" Target="../media/media1.wm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76095" y="609600"/>
            <a:ext cx="5591810" cy="3146425"/>
          </a:xfrm>
          <a:prstGeom prst="round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649730" y="4044315"/>
            <a:ext cx="6126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/>
              <a:t>你看到了什么？想到了什么？</a:t>
            </a:r>
            <a:endParaRPr lang="zh-CN" altLang="en-US" sz="3600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45075" y="403860"/>
            <a:ext cx="3384550" cy="19456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450" t="-461" r="19" b="461"/>
          <a:stretch>
            <a:fillRect/>
          </a:stretch>
        </p:blipFill>
        <p:spPr>
          <a:xfrm>
            <a:off x="5087620" y="2575560"/>
            <a:ext cx="3298825" cy="208534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38150" y="1275080"/>
            <a:ext cx="4174490" cy="21583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zh-CN" sz="2800"/>
              <a:t>1997</a:t>
            </a:r>
            <a:r>
              <a:rPr lang="zh-CN" altLang="en-US" sz="2800"/>
              <a:t>年</a:t>
            </a:r>
            <a:r>
              <a:rPr lang="en-US" altLang="zh-CN" sz="2800"/>
              <a:t>2</a:t>
            </a:r>
            <a:r>
              <a:rPr lang="zh-CN" altLang="en-US" sz="2800"/>
              <a:t>月</a:t>
            </a:r>
            <a:r>
              <a:rPr lang="en-US" altLang="zh-CN" sz="2800"/>
              <a:t>19</a:t>
            </a:r>
            <a:r>
              <a:rPr lang="zh-CN" altLang="en-US" sz="2800"/>
              <a:t>日，改革开放实业蒸蒸日上，香港即将回归，邓小平同志因病去世，享年</a:t>
            </a:r>
            <a:r>
              <a:rPr lang="en-US" altLang="zh-CN" sz="2800"/>
              <a:t>93</a:t>
            </a:r>
            <a:r>
              <a:rPr lang="zh-CN" altLang="en-US" sz="2800"/>
              <a:t>岁。</a:t>
            </a:r>
            <a:endParaRPr lang="zh-CN" altLang="en-US" sz="2800"/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云形标注 3"/>
          <p:cNvSpPr/>
          <p:nvPr/>
        </p:nvSpPr>
        <p:spPr>
          <a:xfrm>
            <a:off x="4599940" y="3766820"/>
            <a:ext cx="4029075" cy="1025525"/>
          </a:xfrm>
          <a:prstGeom prst="cloudCallout">
            <a:avLst>
              <a:gd name="adj1" fmla="val -50217"/>
              <a:gd name="adj2" fmla="val -740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邓小平理论</a:t>
            </a:r>
            <a:endParaRPr lang="zh-CN" altLang="en-US" sz="36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0241" name="矩形 33796"/>
          <p:cNvSpPr/>
          <p:nvPr/>
        </p:nvSpPr>
        <p:spPr>
          <a:xfrm>
            <a:off x="804545" y="478155"/>
            <a:ext cx="7229475" cy="12725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3600" b="1" dirty="0">
                <a:latin typeface="+mn-ea"/>
              </a:rPr>
              <a:t>中共十四大（</a:t>
            </a:r>
            <a:r>
              <a:rPr lang="en-US" altLang="zh-CN" sz="3600" b="1" dirty="0">
                <a:latin typeface="+mn-ea"/>
              </a:rPr>
              <a:t>1992</a:t>
            </a:r>
            <a:r>
              <a:rPr lang="zh-CN" altLang="en-US" sz="3600" b="1" dirty="0">
                <a:latin typeface="+mn-ea"/>
              </a:rPr>
              <a:t>）</a:t>
            </a:r>
            <a:r>
              <a:rPr lang="zh-CN" altLang="en-US" sz="3600" b="1" dirty="0">
                <a:latin typeface="+mn-ea"/>
              </a:rPr>
              <a:t>：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必须用邓小平理论武装全党。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矩形 33796"/>
          <p:cNvSpPr/>
          <p:nvPr/>
        </p:nvSpPr>
        <p:spPr>
          <a:xfrm>
            <a:off x="804545" y="1935480"/>
            <a:ext cx="7229475" cy="12725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3600" b="1" dirty="0">
                <a:latin typeface="+mn-ea"/>
              </a:rPr>
              <a:t>中共十五大（</a:t>
            </a:r>
            <a:r>
              <a:rPr lang="en-US" altLang="zh-CN" sz="3600" b="1" dirty="0">
                <a:latin typeface="+mn-ea"/>
              </a:rPr>
              <a:t>1997</a:t>
            </a:r>
            <a:r>
              <a:rPr lang="zh-CN" altLang="en-US" sz="3600" b="1" dirty="0">
                <a:latin typeface="+mn-ea"/>
              </a:rPr>
              <a:t>）</a:t>
            </a:r>
            <a:r>
              <a:rPr lang="zh-CN" altLang="en-US" sz="3600" b="1" dirty="0">
                <a:latin typeface="+mn-ea"/>
              </a:rPr>
              <a:t>：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邓小平理论确立为党的指导思想。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 bldLvl="0" animBg="1"/>
      <p:bldP spid="3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3" name="Line 2"/>
          <p:cNvSpPr>
            <a:spLocks noChangeShapeType="1"/>
          </p:cNvSpPr>
          <p:nvPr/>
        </p:nvSpPr>
        <p:spPr bwMode="auto">
          <a:xfrm>
            <a:off x="476568" y="2102803"/>
            <a:ext cx="8001000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>
            <a:outerShdw dist="17961" dir="2700000" algn="ctr" rotWithShape="0">
              <a:schemeClr val="bg2"/>
            </a:outerShdw>
          </a:effectLst>
        </p:spPr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4" name="Oval 3"/>
          <p:cNvSpPr>
            <a:spLocks noChangeArrowheads="1"/>
          </p:cNvSpPr>
          <p:nvPr/>
        </p:nvSpPr>
        <p:spPr bwMode="auto">
          <a:xfrm>
            <a:off x="7548880" y="1914608"/>
            <a:ext cx="438234" cy="520854"/>
          </a:xfrm>
          <a:prstGeom prst="ellipse">
            <a:avLst/>
          </a:prstGeom>
          <a:solidFill>
            <a:schemeClr val="tx2"/>
          </a:solidFill>
          <a:ln w="9525">
            <a:noFill/>
            <a:rou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anchor="ctr">
            <a:spAutoFit/>
          </a:bodyPr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3075" name="Oval 4"/>
          <p:cNvSpPr>
            <a:spLocks noChangeArrowheads="1"/>
          </p:cNvSpPr>
          <p:nvPr/>
        </p:nvSpPr>
        <p:spPr bwMode="auto">
          <a:xfrm>
            <a:off x="1262380" y="2102803"/>
            <a:ext cx="71438" cy="144463"/>
          </a:xfrm>
          <a:prstGeom prst="ellipse">
            <a:avLst/>
          </a:prstGeom>
          <a:solidFill>
            <a:schemeClr val="tx2"/>
          </a:solidFill>
          <a:ln w="9525">
            <a:noFill/>
            <a:rou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anchor="ctr">
            <a:spAutoFit/>
          </a:bodyPr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3076" name="Oval 5"/>
          <p:cNvSpPr>
            <a:spLocks noChangeArrowheads="1"/>
          </p:cNvSpPr>
          <p:nvPr/>
        </p:nvSpPr>
        <p:spPr bwMode="auto">
          <a:xfrm>
            <a:off x="2691130" y="2102803"/>
            <a:ext cx="71438" cy="144463"/>
          </a:xfrm>
          <a:prstGeom prst="ellipse">
            <a:avLst/>
          </a:prstGeom>
          <a:solidFill>
            <a:schemeClr val="tx2"/>
          </a:solidFill>
          <a:ln w="9525">
            <a:noFill/>
            <a:rou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anchor="ctr">
            <a:spAutoFit/>
          </a:bodyPr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3077" name="Oval 6"/>
          <p:cNvSpPr>
            <a:spLocks noChangeArrowheads="1"/>
          </p:cNvSpPr>
          <p:nvPr/>
        </p:nvSpPr>
        <p:spPr bwMode="auto">
          <a:xfrm>
            <a:off x="6263005" y="2102803"/>
            <a:ext cx="71438" cy="144463"/>
          </a:xfrm>
          <a:prstGeom prst="ellipse">
            <a:avLst/>
          </a:prstGeom>
          <a:solidFill>
            <a:schemeClr val="tx2"/>
          </a:solidFill>
          <a:ln w="9525">
            <a:noFill/>
            <a:rou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anchor="ctr">
            <a:spAutoFit/>
          </a:bodyPr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3078" name="Oval 7"/>
          <p:cNvSpPr>
            <a:spLocks noChangeArrowheads="1"/>
          </p:cNvSpPr>
          <p:nvPr/>
        </p:nvSpPr>
        <p:spPr bwMode="auto">
          <a:xfrm>
            <a:off x="5191443" y="2031365"/>
            <a:ext cx="71438" cy="144463"/>
          </a:xfrm>
          <a:prstGeom prst="ellipse">
            <a:avLst/>
          </a:prstGeom>
          <a:solidFill>
            <a:schemeClr val="tx2"/>
          </a:solidFill>
          <a:ln w="9525">
            <a:noFill/>
            <a:rou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anchor="ctr">
            <a:spAutoFit/>
          </a:bodyPr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3079" name="Oval 8"/>
          <p:cNvSpPr>
            <a:spLocks noChangeArrowheads="1"/>
          </p:cNvSpPr>
          <p:nvPr/>
        </p:nvSpPr>
        <p:spPr bwMode="auto">
          <a:xfrm>
            <a:off x="3905568" y="2102803"/>
            <a:ext cx="71438" cy="144463"/>
          </a:xfrm>
          <a:prstGeom prst="ellipse">
            <a:avLst/>
          </a:prstGeom>
          <a:solidFill>
            <a:schemeClr val="tx2"/>
          </a:solidFill>
          <a:ln w="9525">
            <a:noFill/>
            <a:rou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anchor="ctr">
            <a:spAutoFit/>
          </a:bodyPr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7181" name="Text Box 13"/>
          <p:cNvSpPr txBox="1"/>
          <p:nvPr/>
        </p:nvSpPr>
        <p:spPr>
          <a:xfrm>
            <a:off x="3476943" y="2245678"/>
            <a:ext cx="677862" cy="2143125"/>
          </a:xfrm>
          <a:prstGeom prst="rect">
            <a:avLst/>
          </a:prstGeom>
          <a:noFill/>
          <a:ln w="9525">
            <a:noFill/>
          </a:ln>
          <a:effectLst>
            <a:outerShdw dist="17961" dir="2699999" algn="ctr" rotWithShape="0">
              <a:schemeClr val="bg2"/>
            </a:outerShdw>
          </a:effectLst>
        </p:spPr>
        <p:txBody>
          <a:bodyPr vert="eaVert" anchor="t">
            <a:spAutoFit/>
          </a:bodyPr>
          <a:p>
            <a:pPr defTabSz="914400" eaLnBrk="0" hangingPunct="0">
              <a:spcBef>
                <a:spcPct val="50000"/>
              </a:spcBef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中共十三大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183" name="Text Box 15"/>
          <p:cNvSpPr txBox="1"/>
          <p:nvPr/>
        </p:nvSpPr>
        <p:spPr>
          <a:xfrm>
            <a:off x="5905818" y="2245678"/>
            <a:ext cx="677862" cy="2286000"/>
          </a:xfrm>
          <a:prstGeom prst="rect">
            <a:avLst/>
          </a:prstGeom>
          <a:noFill/>
          <a:ln w="9525">
            <a:noFill/>
          </a:ln>
          <a:effectLst>
            <a:outerShdw dist="17961" dir="2699999" algn="ctr" rotWithShape="0">
              <a:schemeClr val="bg2"/>
            </a:outerShdw>
          </a:effectLst>
        </p:spPr>
        <p:txBody>
          <a:bodyPr vert="eaVert" anchor="t">
            <a:spAutoFit/>
          </a:bodyPr>
          <a:p>
            <a:pPr defTabSz="914400" eaLnBrk="0" hangingPunct="0">
              <a:spcBef>
                <a:spcPct val="50000"/>
              </a:spcBef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中共十四大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184" name="Text Box 16"/>
          <p:cNvSpPr txBox="1"/>
          <p:nvPr/>
        </p:nvSpPr>
        <p:spPr>
          <a:xfrm>
            <a:off x="7263130" y="2174240"/>
            <a:ext cx="677863" cy="2214563"/>
          </a:xfrm>
          <a:prstGeom prst="rect">
            <a:avLst/>
          </a:prstGeom>
          <a:noFill/>
          <a:ln w="9525">
            <a:noFill/>
          </a:ln>
          <a:effectLst>
            <a:outerShdw dist="17961" dir="2699999" algn="ctr" rotWithShape="0">
              <a:schemeClr val="bg2"/>
            </a:outerShdw>
          </a:effectLst>
        </p:spPr>
        <p:txBody>
          <a:bodyPr vert="eaVert" anchor="t">
            <a:spAutoFit/>
          </a:bodyPr>
          <a:p>
            <a:pPr defTabSz="914400" eaLnBrk="0" hangingPunct="0">
              <a:spcBef>
                <a:spcPct val="50000"/>
              </a:spcBef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中共十五大</a:t>
            </a:r>
            <a:endParaRPr lang="zh-CN" altLang="en-US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185" name="Text Box 17"/>
          <p:cNvSpPr txBox="1"/>
          <p:nvPr/>
        </p:nvSpPr>
        <p:spPr>
          <a:xfrm>
            <a:off x="762318" y="1459865"/>
            <a:ext cx="1285875" cy="584200"/>
          </a:xfrm>
          <a:prstGeom prst="rect">
            <a:avLst/>
          </a:prstGeom>
          <a:noFill/>
          <a:ln w="9525">
            <a:noFill/>
          </a:ln>
          <a:effectLst>
            <a:outerShdw dist="17961" dir="2699999" algn="ctr" rotWithShape="0">
              <a:schemeClr val="bg2"/>
            </a:outerShdw>
          </a:effectLst>
        </p:spPr>
        <p:txBody>
          <a:bodyPr anchor="t">
            <a:spAutoFit/>
          </a:bodyPr>
          <a:p>
            <a:pPr defTabSz="914400" eaLnBrk="0" hangingPunct="0"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1978</a:t>
            </a:r>
            <a:endParaRPr lang="en-US" altLang="zh-CN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186" name="Text Box 18"/>
          <p:cNvSpPr txBox="1"/>
          <p:nvPr/>
        </p:nvSpPr>
        <p:spPr>
          <a:xfrm>
            <a:off x="2119630" y="1459865"/>
            <a:ext cx="1214438" cy="584200"/>
          </a:xfrm>
          <a:prstGeom prst="rect">
            <a:avLst/>
          </a:prstGeom>
          <a:noFill/>
          <a:ln w="9525">
            <a:noFill/>
          </a:ln>
          <a:effectLst>
            <a:outerShdw dist="17961" dir="2699999" algn="ctr" rotWithShape="0">
              <a:schemeClr val="bg2"/>
            </a:outerShdw>
          </a:effectLst>
        </p:spPr>
        <p:txBody>
          <a:bodyPr anchor="t">
            <a:spAutoFit/>
          </a:bodyPr>
          <a:p>
            <a:pPr defTabSz="914400" eaLnBrk="0" hangingPunct="0">
              <a:spcBef>
                <a:spcPct val="50000"/>
              </a:spcBef>
            </a:pPr>
            <a:r>
              <a:rPr lang="en-US" altLang="zh-CN" sz="32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1982</a:t>
            </a:r>
            <a:endParaRPr lang="en-US" altLang="zh-CN" sz="3200" b="1" dirty="0">
              <a:solidFill>
                <a:srgbClr val="0000FF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187" name="Text Box 19"/>
          <p:cNvSpPr txBox="1"/>
          <p:nvPr/>
        </p:nvSpPr>
        <p:spPr>
          <a:xfrm>
            <a:off x="3405505" y="1459865"/>
            <a:ext cx="1214438" cy="584200"/>
          </a:xfrm>
          <a:prstGeom prst="rect">
            <a:avLst/>
          </a:prstGeom>
          <a:noFill/>
          <a:ln w="9525">
            <a:noFill/>
          </a:ln>
          <a:effectLst>
            <a:outerShdw dist="17961" dir="2699999" algn="ctr" rotWithShape="0">
              <a:schemeClr val="bg2"/>
            </a:outerShdw>
          </a:effectLst>
        </p:spPr>
        <p:txBody>
          <a:bodyPr anchor="t">
            <a:spAutoFit/>
          </a:bodyPr>
          <a:p>
            <a:pPr defTabSz="914400" eaLnBrk="0" hangingPunct="0"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1987</a:t>
            </a:r>
            <a:endParaRPr lang="en-US" altLang="zh-CN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188" name="Text Box 20"/>
          <p:cNvSpPr txBox="1"/>
          <p:nvPr/>
        </p:nvSpPr>
        <p:spPr>
          <a:xfrm>
            <a:off x="4619943" y="1174115"/>
            <a:ext cx="1071562" cy="1077913"/>
          </a:xfrm>
          <a:prstGeom prst="rect">
            <a:avLst/>
          </a:prstGeom>
          <a:noFill/>
          <a:ln w="9525">
            <a:noFill/>
          </a:ln>
          <a:effectLst>
            <a:outerShdw dist="17961" dir="2699999" algn="ctr" rotWithShape="0">
              <a:schemeClr val="bg2"/>
            </a:outerShdw>
          </a:effectLst>
        </p:spPr>
        <p:txBody>
          <a:bodyPr anchor="t">
            <a:spAutoFit/>
          </a:bodyPr>
          <a:p>
            <a:pPr algn="ctr" defTabSz="914400" eaLnBrk="0" hangingPunct="0">
              <a:spcBef>
                <a:spcPct val="50000"/>
              </a:spcBef>
            </a:pPr>
            <a:r>
              <a:rPr lang="en-US" altLang="zh-CN" sz="32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1992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初</a:t>
            </a:r>
            <a:endParaRPr lang="zh-CN" altLang="en-US" sz="3200" b="1" dirty="0">
              <a:solidFill>
                <a:srgbClr val="0000FF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7189" name="Text Box 21"/>
          <p:cNvSpPr txBox="1"/>
          <p:nvPr/>
        </p:nvSpPr>
        <p:spPr>
          <a:xfrm>
            <a:off x="5762943" y="1388428"/>
            <a:ext cx="1285875" cy="584200"/>
          </a:xfrm>
          <a:prstGeom prst="rect">
            <a:avLst/>
          </a:prstGeom>
          <a:noFill/>
          <a:ln w="9525">
            <a:noFill/>
          </a:ln>
          <a:effectLst>
            <a:outerShdw dist="17961" dir="2699999" algn="ctr" rotWithShape="0">
              <a:schemeClr val="bg2"/>
            </a:outerShdw>
          </a:effectLst>
        </p:spPr>
        <p:txBody>
          <a:bodyPr anchor="t">
            <a:spAutoFit/>
          </a:bodyPr>
          <a:p>
            <a:pPr defTabSz="914400" eaLnBrk="0" hangingPunct="0"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1992</a:t>
            </a:r>
            <a:endParaRPr lang="en-US" altLang="zh-CN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190" name="Text Box 22"/>
          <p:cNvSpPr txBox="1"/>
          <p:nvPr/>
        </p:nvSpPr>
        <p:spPr>
          <a:xfrm>
            <a:off x="7048818" y="1459865"/>
            <a:ext cx="1214437" cy="584200"/>
          </a:xfrm>
          <a:prstGeom prst="rect">
            <a:avLst/>
          </a:prstGeom>
          <a:noFill/>
          <a:ln w="9525">
            <a:noFill/>
          </a:ln>
          <a:effectLst>
            <a:outerShdw dist="17961" dir="2699999" algn="ctr" rotWithShape="0">
              <a:schemeClr val="bg2"/>
            </a:outerShdw>
          </a:effectLst>
        </p:spPr>
        <p:txBody>
          <a:bodyPr anchor="t">
            <a:spAutoFit/>
          </a:bodyPr>
          <a:p>
            <a:pPr defTabSz="914400" eaLnBrk="0" hangingPunct="0">
              <a:spcBef>
                <a:spcPct val="50000"/>
              </a:spcBef>
            </a:pPr>
            <a:r>
              <a:rPr lang="en-US" altLang="zh-CN" sz="32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1997</a:t>
            </a:r>
            <a:endParaRPr lang="en-US" altLang="zh-CN" sz="3200" b="1" dirty="0">
              <a:solidFill>
                <a:srgbClr val="0000FF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3571" name="Text Box 23"/>
          <p:cNvSpPr txBox="1"/>
          <p:nvPr/>
        </p:nvSpPr>
        <p:spPr>
          <a:xfrm>
            <a:off x="654685" y="264795"/>
            <a:ext cx="6394450" cy="70675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t">
            <a:spAutoFit/>
          </a:bodyPr>
          <a:p>
            <a:pPr defTabSz="914400" eaLnBrk="0" hangingPunct="0">
              <a:spcBef>
                <a:spcPct val="50000"/>
              </a:spcBef>
            </a:pPr>
            <a:r>
              <a:rPr lang="zh-CN" altLang="en-US" sz="4000" b="1" dirty="0">
                <a:latin typeface="黑体" panose="02010609060101010101" charset="-122"/>
                <a:ea typeface="黑体" panose="02010609060101010101" charset="-122"/>
              </a:rPr>
              <a:t>邓小平理论指导地位的确立</a:t>
            </a:r>
            <a:endParaRPr lang="zh-CN" altLang="en-US" sz="40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5130" y="2174240"/>
            <a:ext cx="1500188" cy="15700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>
              <a:spcBef>
                <a:spcPct val="50000"/>
              </a:spcBef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中共十一届三中全会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Text Box 13"/>
          <p:cNvSpPr txBox="1"/>
          <p:nvPr/>
        </p:nvSpPr>
        <p:spPr>
          <a:xfrm>
            <a:off x="2389505" y="2316798"/>
            <a:ext cx="675005" cy="2143125"/>
          </a:xfrm>
          <a:prstGeom prst="rect">
            <a:avLst/>
          </a:prstGeom>
          <a:noFill/>
          <a:ln w="9525">
            <a:noFill/>
          </a:ln>
          <a:effectLst>
            <a:outerShdw dist="17961" dir="2699999" algn="ctr" rotWithShape="0">
              <a:schemeClr val="bg2"/>
            </a:outerShdw>
          </a:effectLst>
        </p:spPr>
        <p:txBody>
          <a:bodyPr vert="eaVert" anchor="t">
            <a:spAutoFit/>
          </a:bodyPr>
          <a:p>
            <a:pPr defTabSz="914400" eaLnBrk="0" hangingPunct="0">
              <a:spcBef>
                <a:spcPct val="50000"/>
              </a:spcBef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中共十二大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Text Box 13"/>
          <p:cNvSpPr txBox="1"/>
          <p:nvPr/>
        </p:nvSpPr>
        <p:spPr>
          <a:xfrm>
            <a:off x="4819650" y="2316798"/>
            <a:ext cx="675005" cy="2143125"/>
          </a:xfrm>
          <a:prstGeom prst="rect">
            <a:avLst/>
          </a:prstGeom>
          <a:noFill/>
          <a:ln w="9525">
            <a:noFill/>
          </a:ln>
          <a:effectLst>
            <a:outerShdw dist="17961" dir="2699999" algn="ctr" rotWithShape="0">
              <a:schemeClr val="bg2"/>
            </a:outerShdw>
          </a:effectLst>
        </p:spPr>
        <p:txBody>
          <a:bodyPr vert="eaVert" anchor="t">
            <a:spAutoFit/>
          </a:bodyPr>
          <a:p>
            <a:pPr defTabSz="914400" eaLnBrk="0" hangingPunct="0">
              <a:spcBef>
                <a:spcPct val="50000"/>
              </a:spcBef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南巡讲话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1" grpId="0" bldLvl="0" animBg="1"/>
      <p:bldP spid="7183" grpId="0" bldLvl="0" animBg="1"/>
      <p:bldP spid="7184" grpId="0" bldLvl="0" animBg="1"/>
      <p:bldP spid="7185" grpId="0" bldLvl="0" animBg="1"/>
      <p:bldP spid="7186" grpId="0" bldLvl="0" animBg="1"/>
      <p:bldP spid="7187" grpId="0" bldLvl="0" animBg="1"/>
      <p:bldP spid="7188" grpId="0" bldLvl="0" animBg="1"/>
      <p:bldP spid="7189" grpId="0" bldLvl="0" animBg="1"/>
      <p:bldP spid="26" grpId="0"/>
      <p:bldP spid="2" grpId="0" bldLvl="0" animBg="1"/>
      <p:bldP spid="3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SO_Shape"/>
          <p:cNvSpPr/>
          <p:nvPr/>
        </p:nvSpPr>
        <p:spPr>
          <a:xfrm>
            <a:off x="1902479" y="548217"/>
            <a:ext cx="502640" cy="1041871"/>
          </a:xfrm>
          <a:custGeom>
            <a:avLst/>
            <a:gdLst>
              <a:gd name="connsiteX0" fmla="*/ 1193800 w 2387600"/>
              <a:gd name="connsiteY0" fmla="*/ 342900 h 5404814"/>
              <a:gd name="connsiteX1" fmla="*/ 930275 w 2387600"/>
              <a:gd name="connsiteY1" fmla="*/ 606425 h 5404814"/>
              <a:gd name="connsiteX2" fmla="*/ 1193800 w 2387600"/>
              <a:gd name="connsiteY2" fmla="*/ 869950 h 5404814"/>
              <a:gd name="connsiteX3" fmla="*/ 1457325 w 2387600"/>
              <a:gd name="connsiteY3" fmla="*/ 606425 h 5404814"/>
              <a:gd name="connsiteX4" fmla="*/ 1193800 w 2387600"/>
              <a:gd name="connsiteY4" fmla="*/ 342900 h 5404814"/>
              <a:gd name="connsiteX5" fmla="*/ 1193800 w 2387600"/>
              <a:gd name="connsiteY5" fmla="*/ 0 h 5404814"/>
              <a:gd name="connsiteX6" fmla="*/ 2387600 w 2387600"/>
              <a:gd name="connsiteY6" fmla="*/ 1193800 h 5404814"/>
              <a:gd name="connsiteX7" fmla="*/ 1658481 w 2387600"/>
              <a:gd name="connsiteY7" fmla="*/ 2293786 h 5404814"/>
              <a:gd name="connsiteX8" fmla="*/ 1580853 w 2387600"/>
              <a:gd name="connsiteY8" fmla="*/ 2317883 h 5404814"/>
              <a:gd name="connsiteX9" fmla="*/ 1580853 w 2387600"/>
              <a:gd name="connsiteY9" fmla="*/ 3478606 h 5404814"/>
              <a:gd name="connsiteX10" fmla="*/ 1320504 w 2387600"/>
              <a:gd name="connsiteY10" fmla="*/ 3735389 h 5404814"/>
              <a:gd name="connsiteX11" fmla="*/ 1580853 w 2387600"/>
              <a:gd name="connsiteY11" fmla="*/ 3992173 h 5404814"/>
              <a:gd name="connsiteX12" fmla="*/ 1580853 w 2387600"/>
              <a:gd name="connsiteY12" fmla="*/ 4001885 h 5404814"/>
              <a:gd name="connsiteX13" fmla="*/ 1320504 w 2387600"/>
              <a:gd name="connsiteY13" fmla="*/ 4258668 h 5404814"/>
              <a:gd name="connsiteX14" fmla="*/ 1580853 w 2387600"/>
              <a:gd name="connsiteY14" fmla="*/ 4515452 h 5404814"/>
              <a:gd name="connsiteX15" fmla="*/ 1580853 w 2387600"/>
              <a:gd name="connsiteY15" fmla="*/ 4525164 h 5404814"/>
              <a:gd name="connsiteX16" fmla="*/ 1320504 w 2387600"/>
              <a:gd name="connsiteY16" fmla="*/ 4781947 h 5404814"/>
              <a:gd name="connsiteX17" fmla="*/ 1577964 w 2387600"/>
              <a:gd name="connsiteY17" fmla="*/ 5035881 h 5404814"/>
              <a:gd name="connsiteX18" fmla="*/ 1191121 w 2387600"/>
              <a:gd name="connsiteY18" fmla="*/ 5404814 h 5404814"/>
              <a:gd name="connsiteX19" fmla="*/ 806747 w 2387600"/>
              <a:gd name="connsiteY19" fmla="*/ 5038235 h 5404814"/>
              <a:gd name="connsiteX20" fmla="*/ 806747 w 2387600"/>
              <a:gd name="connsiteY20" fmla="*/ 2317883 h 5404814"/>
              <a:gd name="connsiteX21" fmla="*/ 729119 w 2387600"/>
              <a:gd name="connsiteY21" fmla="*/ 2293786 h 5404814"/>
              <a:gd name="connsiteX22" fmla="*/ 0 w 2387600"/>
              <a:gd name="connsiteY22" fmla="*/ 1193800 h 5404814"/>
              <a:gd name="connsiteX23" fmla="*/ 1193800 w 2387600"/>
              <a:gd name="connsiteY23" fmla="*/ 0 h 5404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87600" h="5404814">
                <a:moveTo>
                  <a:pt x="1193800" y="342900"/>
                </a:moveTo>
                <a:cubicBezTo>
                  <a:pt x="1048259" y="342900"/>
                  <a:pt x="930275" y="460884"/>
                  <a:pt x="930275" y="606425"/>
                </a:cubicBezTo>
                <a:cubicBezTo>
                  <a:pt x="930275" y="751966"/>
                  <a:pt x="1048259" y="869950"/>
                  <a:pt x="1193800" y="869950"/>
                </a:cubicBezTo>
                <a:cubicBezTo>
                  <a:pt x="1339341" y="869950"/>
                  <a:pt x="1457325" y="751966"/>
                  <a:pt x="1457325" y="606425"/>
                </a:cubicBezTo>
                <a:cubicBezTo>
                  <a:pt x="1457325" y="460884"/>
                  <a:pt x="1339341" y="342900"/>
                  <a:pt x="1193800" y="342900"/>
                </a:cubicBezTo>
                <a:close/>
                <a:moveTo>
                  <a:pt x="1193800" y="0"/>
                </a:moveTo>
                <a:cubicBezTo>
                  <a:pt x="1853118" y="0"/>
                  <a:pt x="2387600" y="534482"/>
                  <a:pt x="2387600" y="1193800"/>
                </a:cubicBezTo>
                <a:cubicBezTo>
                  <a:pt x="2387600" y="1688289"/>
                  <a:pt x="2086954" y="2112557"/>
                  <a:pt x="1658481" y="2293786"/>
                </a:cubicBezTo>
                <a:lnTo>
                  <a:pt x="1580853" y="2317883"/>
                </a:lnTo>
                <a:lnTo>
                  <a:pt x="1580853" y="3478606"/>
                </a:lnTo>
                <a:lnTo>
                  <a:pt x="1320504" y="3735389"/>
                </a:lnTo>
                <a:lnTo>
                  <a:pt x="1580853" y="3992173"/>
                </a:lnTo>
                <a:lnTo>
                  <a:pt x="1580853" y="4001885"/>
                </a:lnTo>
                <a:lnTo>
                  <a:pt x="1320504" y="4258668"/>
                </a:lnTo>
                <a:lnTo>
                  <a:pt x="1580853" y="4515452"/>
                </a:lnTo>
                <a:lnTo>
                  <a:pt x="1580853" y="4525164"/>
                </a:lnTo>
                <a:lnTo>
                  <a:pt x="1320504" y="4781947"/>
                </a:lnTo>
                <a:lnTo>
                  <a:pt x="1577964" y="5035881"/>
                </a:lnTo>
                <a:lnTo>
                  <a:pt x="1191121" y="5404814"/>
                </a:lnTo>
                <a:lnTo>
                  <a:pt x="806747" y="5038235"/>
                </a:lnTo>
                <a:lnTo>
                  <a:pt x="806747" y="2317883"/>
                </a:lnTo>
                <a:lnTo>
                  <a:pt x="729119" y="2293786"/>
                </a:lnTo>
                <a:cubicBezTo>
                  <a:pt x="300646" y="2112557"/>
                  <a:pt x="0" y="1688289"/>
                  <a:pt x="0" y="1193800"/>
                </a:cubicBezTo>
                <a:cubicBezTo>
                  <a:pt x="0" y="534482"/>
                  <a:pt x="534482" y="0"/>
                  <a:pt x="11938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15">
              <a:solidFill>
                <a:srgbClr val="FFFFFF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757623" y="722842"/>
            <a:ext cx="2194560" cy="691515"/>
          </a:xfrm>
          <a:prstGeom prst="rect">
            <a:avLst/>
          </a:prstGeom>
          <a:noFill/>
        </p:spPr>
        <p:txBody>
          <a:bodyPr wrap="none" lIns="68591" tIns="34295" rIns="68591" bIns="34295">
            <a:spAutoFit/>
          </a:bodyPr>
          <a:lstStyle/>
          <a:p>
            <a:pPr algn="ctr"/>
            <a:r>
              <a:rPr lang="zh-CN" altLang="en-US" sz="4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众说纷纭</a:t>
            </a:r>
            <a:endParaRPr lang="zh-CN" altLang="en-US" sz="4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矩形 4"/>
          <p:cNvSpPr/>
          <p:nvPr/>
        </p:nvSpPr>
        <p:spPr>
          <a:xfrm>
            <a:off x="1588135" y="3512185"/>
            <a:ext cx="5377815" cy="7550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l">
              <a:lnSpc>
                <a:spcPts val="4500"/>
              </a:lnSpc>
            </a:pPr>
            <a:r>
              <a:rPr lang="zh-CN" altLang="en-US" sz="3200" b="1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如何评价邓小平的贡献？</a:t>
            </a:r>
            <a:endParaRPr lang="zh-CN" altLang="en-US" sz="3200" b="1" dirty="0" smtClean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0" name="折角形 9"/>
          <p:cNvSpPr/>
          <p:nvPr/>
        </p:nvSpPr>
        <p:spPr>
          <a:xfrm>
            <a:off x="3277235" y="1724025"/>
            <a:ext cx="3112135" cy="1379855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364230" y="1828800"/>
            <a:ext cx="3025140" cy="11703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</a:rPr>
              <a:t>我是中国人民的儿子，我深情地爱着我的祖国和人民。</a:t>
            </a:r>
            <a:endParaRPr lang="zh-CN" altLang="en-US">
              <a:solidFill>
                <a:schemeClr val="bg1"/>
              </a:solidFill>
            </a:endParaRPr>
          </a:p>
          <a:p>
            <a:pPr algn="r">
              <a:lnSpc>
                <a:spcPct val="130000"/>
              </a:lnSpc>
            </a:pPr>
            <a:r>
              <a:rPr lang="en-US" altLang="zh-CN">
                <a:solidFill>
                  <a:schemeClr val="bg1"/>
                </a:solidFill>
              </a:rPr>
              <a:t>——</a:t>
            </a:r>
            <a:r>
              <a:rPr lang="zh-CN" altLang="en-US">
                <a:solidFill>
                  <a:schemeClr val="bg1"/>
                </a:solidFill>
              </a:rPr>
              <a:t>邓小平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0090" y="1724025"/>
            <a:ext cx="967740" cy="13081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685165" y="1534160"/>
            <a:ext cx="46310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685165" y="3041015"/>
            <a:ext cx="46310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466090" y="1657350"/>
            <a:ext cx="509968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邓小平是我国改革开放和社会主义现代化建设的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总设计师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，是中国特色社会主义的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领路人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62650" y="1534160"/>
            <a:ext cx="2540000" cy="16065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3" t="8489" r="34882" b="70086"/>
          <a:stretch>
            <a:fillRect/>
          </a:stretch>
        </p:blipFill>
        <p:spPr>
          <a:xfrm>
            <a:off x="646067" y="532580"/>
            <a:ext cx="1285772" cy="838943"/>
          </a:xfrm>
          <a:prstGeom prst="rect">
            <a:avLst/>
          </a:prstGeom>
        </p:spPr>
      </p:pic>
      <p:sp>
        <p:nvSpPr>
          <p:cNvPr id="54" name="椭圆 81"/>
          <p:cNvSpPr>
            <a:spLocks noChangeArrowheads="1"/>
          </p:cNvSpPr>
          <p:nvPr/>
        </p:nvSpPr>
        <p:spPr bwMode="auto">
          <a:xfrm>
            <a:off x="645795" y="1746250"/>
            <a:ext cx="2433320" cy="2499995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lIns="121785" tIns="60896" rIns="121785" bIns="60896"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9pPr>
          </a:lstStyle>
          <a:p>
            <a:pPr algn="ctr" defTabSz="1217295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zh-CN" sz="190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4" name="文本框 59"/>
          <p:cNvSpPr txBox="1"/>
          <p:nvPr/>
        </p:nvSpPr>
        <p:spPr>
          <a:xfrm>
            <a:off x="3604260" y="605790"/>
            <a:ext cx="4495165" cy="38354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indent="0" defTabSz="1217295">
              <a:buFont typeface="Wingdings" panose="05000000000000000000" pitchFamily="2" charset="2"/>
              <a:buNone/>
              <a:defRPr/>
            </a:pPr>
            <a:r>
              <a:rPr lang="en-US" altLang="zh-CN" sz="19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1997</a:t>
            </a:r>
            <a:r>
              <a:rPr lang="zh-CN" altLang="en-US" sz="19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年邓小平再次登上</a:t>
            </a:r>
            <a:r>
              <a:rPr lang="en-US" altLang="zh-CN" sz="19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lang="zh-CN" altLang="en-US" sz="19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时代周刊</a:t>
            </a:r>
            <a:r>
              <a:rPr lang="en-US" altLang="zh-CN" sz="19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》</a:t>
            </a:r>
            <a:endParaRPr lang="zh-CN" altLang="en-US" b="1" dirty="0">
              <a:solidFill>
                <a:srgbClr val="FFC535">
                  <a:lumMod val="7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3422015" y="1174115"/>
            <a:ext cx="5329555" cy="13087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defTabSz="1217295">
              <a:lnSpc>
                <a:spcPct val="110000"/>
              </a:lnSpc>
              <a:defRPr/>
            </a:pPr>
            <a:r>
              <a:rPr lang="zh-CN" altLang="zh-CN" sz="2400" dirty="0">
                <a:latin typeface="楷体" panose="02010609060101010101" charset="-122"/>
                <a:ea typeface="楷体" panose="02010609060101010101" charset="-122"/>
              </a:rPr>
              <a:t>下一个中国：</a:t>
            </a:r>
            <a:endParaRPr lang="zh-CN" altLang="zh-CN" sz="2400" dirty="0">
              <a:latin typeface="楷体" panose="02010609060101010101" charset="-122"/>
              <a:ea typeface="楷体" panose="02010609060101010101" charset="-122"/>
            </a:endParaRPr>
          </a:p>
          <a:p>
            <a:pPr defTabSz="1217295">
              <a:lnSpc>
                <a:spcPct val="110000"/>
              </a:lnSpc>
              <a:defRPr/>
            </a:pPr>
            <a:r>
              <a:rPr lang="zh-CN" altLang="zh-CN" sz="2400" dirty="0">
                <a:latin typeface="楷体" panose="02010609060101010101" charset="-122"/>
                <a:ea typeface="楷体" panose="02010609060101010101" charset="-122"/>
              </a:rPr>
              <a:t>邓的继任者能否把中国变成一个为世界所接受或喜欢的超级力量？</a:t>
            </a:r>
            <a:endParaRPr lang="zh-CN" altLang="zh-CN" sz="2400" dirty="0">
              <a:solidFill>
                <a:srgbClr val="242424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6665" y="2861310"/>
            <a:ext cx="1207135" cy="1780540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7805" y="2861310"/>
            <a:ext cx="1320165" cy="1769745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5465" y="2861310"/>
            <a:ext cx="1356995" cy="1770380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Tm="3323">
        <p:zoom/>
      </p:transition>
    </mc:Choice>
    <mc:Fallback>
      <p:transition advTm="3323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双波形 4"/>
          <p:cNvSpPr/>
          <p:nvPr/>
        </p:nvSpPr>
        <p:spPr>
          <a:xfrm>
            <a:off x="1475105" y="1494790"/>
            <a:ext cx="3069590" cy="1101725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594995" y="390525"/>
            <a:ext cx="473710" cy="42481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17" name="矩形 16"/>
          <p:cNvSpPr/>
          <p:nvPr/>
        </p:nvSpPr>
        <p:spPr>
          <a:xfrm>
            <a:off x="367665" y="826770"/>
            <a:ext cx="226695" cy="2381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grpSp>
        <p:nvGrpSpPr>
          <p:cNvPr id="18" name="组合 17"/>
          <p:cNvGrpSpPr/>
          <p:nvPr/>
        </p:nvGrpSpPr>
        <p:grpSpPr>
          <a:xfrm>
            <a:off x="7011670" y="412115"/>
            <a:ext cx="692785" cy="652780"/>
            <a:chOff x="9816" y="4531"/>
            <a:chExt cx="1472" cy="1370"/>
          </a:xfrm>
        </p:grpSpPr>
        <p:sp>
          <p:nvSpPr>
            <p:cNvPr id="20" name="矩形 19"/>
            <p:cNvSpPr/>
            <p:nvPr/>
          </p:nvSpPr>
          <p:spPr>
            <a:xfrm>
              <a:off x="9816" y="5009"/>
              <a:ext cx="995" cy="89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  <p:sp>
          <p:nvSpPr>
            <p:cNvPr id="21" name="矩形 20"/>
            <p:cNvSpPr/>
            <p:nvPr/>
          </p:nvSpPr>
          <p:spPr>
            <a:xfrm>
              <a:off x="10813" y="4531"/>
              <a:ext cx="475" cy="47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</p:grpSp>
      <p:sp>
        <p:nvSpPr>
          <p:cNvPr id="19" name="矩形 18"/>
          <p:cNvSpPr/>
          <p:nvPr/>
        </p:nvSpPr>
        <p:spPr>
          <a:xfrm>
            <a:off x="1068705" y="403225"/>
            <a:ext cx="5942965" cy="66167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600" b="1" dirty="0" smtClean="0">
                <a:latin typeface="方正北魏楷书简体" charset="0"/>
                <a:ea typeface="方正北魏楷书简体" charset="0"/>
              </a:rPr>
              <a:t>三、走上正路，飞速发展</a:t>
            </a:r>
            <a:endParaRPr lang="zh-CN" altLang="en-US" sz="3600" b="1" dirty="0" smtClean="0">
              <a:latin typeface="方正北魏楷书简体" charset="0"/>
              <a:ea typeface="方正北魏楷书简体" charset="0"/>
            </a:endParaRPr>
          </a:p>
        </p:txBody>
      </p:sp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1303655" y="2874645"/>
            <a:ext cx="7016750" cy="438785"/>
          </a:xfrm>
          <a:prstGeom prst="rect">
            <a:avLst/>
          </a:prstGeom>
        </p:spPr>
        <p:txBody>
          <a:bodyPr wrap="square"/>
          <a:p>
            <a:pPr algn="l">
              <a:lnSpc>
                <a:spcPct val="150000"/>
              </a:lnSpc>
            </a:pPr>
            <a:r>
              <a:rPr lang="zh-CN" altLang="en-US" sz="36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j-cs"/>
                <a:sym typeface="Arial" panose="020B0604020202020204" pitchFamily="34" charset="0"/>
              </a:rPr>
              <a:t>党的十六大、十七大、十八大、十九大分别解决了什么问题？</a:t>
            </a:r>
            <a:endParaRPr lang="zh-CN" altLang="en-US" sz="36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43" name="矩形 42"/>
          <p:cNvSpPr/>
          <p:nvPr>
            <p:custDataLst>
              <p:tags r:id="rId2"/>
            </p:custDataLst>
          </p:nvPr>
        </p:nvSpPr>
        <p:spPr>
          <a:xfrm>
            <a:off x="233680" y="1626394"/>
            <a:ext cx="5314950" cy="438626"/>
          </a:xfrm>
          <a:prstGeom prst="rect">
            <a:avLst/>
          </a:prstGeom>
        </p:spPr>
        <p:txBody>
          <a:bodyPr wrap="square">
            <a:noAutofit/>
          </a:bodyPr>
          <a:p>
            <a:pPr algn="ctr"/>
            <a:r>
              <a:rPr lang="zh-CN" altLang="en-US" sz="4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华文琥珀" panose="02010800040101010101" charset="-122"/>
                <a:ea typeface="华文琥珀" panose="02010800040101010101" charset="-122"/>
                <a:cs typeface="+mj-cs"/>
                <a:sym typeface="Arial" panose="020B0604020202020204" pitchFamily="34" charset="0"/>
              </a:rPr>
              <a:t>自主学习</a:t>
            </a:r>
            <a:endParaRPr lang="zh-CN" altLang="en-US" sz="4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  <a:latin typeface="华文琥珀" panose="02010800040101010101" charset="-122"/>
              <a:ea typeface="华文琥珀" panose="02010800040101010101" charset="-122"/>
              <a:cs typeface="+mj-cs"/>
              <a:sym typeface="Arial" panose="020B0604020202020204" pitchFamily="34" charset="0"/>
            </a:endParaRPr>
          </a:p>
        </p:txBody>
      </p:sp>
      <p:pic>
        <p:nvPicPr>
          <p:cNvPr id="3" name="图片 2" descr="3481816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355" y="1064895"/>
            <a:ext cx="1299210" cy="129921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Par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3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7" name="表格 11266"/>
          <p:cNvGraphicFramePr/>
          <p:nvPr/>
        </p:nvGraphicFramePr>
        <p:xfrm>
          <a:off x="304165" y="555625"/>
          <a:ext cx="8520430" cy="4032250"/>
        </p:xfrm>
        <a:graphic>
          <a:graphicData uri="http://schemas.openxmlformats.org/drawingml/2006/table">
            <a:tbl>
              <a:tblPr/>
              <a:tblGrid>
                <a:gridCol w="2042160"/>
                <a:gridCol w="1596390"/>
                <a:gridCol w="4881880"/>
              </a:tblGrid>
              <a:tr h="452755"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20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时间</a:t>
                      </a:r>
                      <a:endParaRPr lang="zh-CN" altLang="en-US" sz="20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920" marR="121920" marT="45712" marB="45712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20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会议名称</a:t>
                      </a:r>
                      <a:endParaRPr lang="zh-CN" altLang="en-US" sz="20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920" marR="121920" marT="45712" marB="45712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zh-CN" altLang="en-US" sz="20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内容</a:t>
                      </a:r>
                      <a:endParaRPr lang="zh-CN" altLang="en-US" sz="20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920" marR="121920" marT="45712" marB="45712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2630"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en-US" altLang="zh-CN" sz="2000" b="0" dirty="0">
                          <a:solidFill>
                            <a:srgbClr val="0000CC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2002</a:t>
                      </a:r>
                      <a:r>
                        <a:rPr lang="zh-CN" altLang="en-US" sz="2000" b="0" dirty="0">
                          <a:solidFill>
                            <a:srgbClr val="0000CC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年</a:t>
                      </a:r>
                      <a:endParaRPr lang="zh-CN" altLang="en-US" sz="2000" b="0" dirty="0">
                        <a:solidFill>
                          <a:srgbClr val="0000CC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920" marR="121920" marT="45712" marB="45712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endParaRPr sz="2000" b="0">
                        <a:solidFill>
                          <a:srgbClr val="FF0066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920" marR="121920" marT="45712" marB="45712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spcBef>
                          <a:spcPct val="50000"/>
                        </a:spcBef>
                        <a:buNone/>
                      </a:pPr>
                      <a:endParaRPr sz="2000" b="0">
                        <a:solidFill>
                          <a:srgbClr val="FF0066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920" marR="121920" marT="45712" marB="45712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1360"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en-US" altLang="zh-CN" sz="2000" b="0" dirty="0">
                          <a:solidFill>
                            <a:srgbClr val="0000CC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2007</a:t>
                      </a:r>
                      <a:r>
                        <a:rPr lang="zh-CN" altLang="en-US" sz="2000" b="0" dirty="0">
                          <a:solidFill>
                            <a:srgbClr val="0000CC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年</a:t>
                      </a:r>
                      <a:endParaRPr lang="zh-CN" altLang="en-US" sz="2000" b="0" dirty="0">
                        <a:solidFill>
                          <a:srgbClr val="0000CC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920" marR="121920" marT="45712" marB="45712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endParaRPr sz="2000" b="0">
                        <a:solidFill>
                          <a:srgbClr val="FF0066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920" marR="121920" marT="45712" marB="45712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sz="2000" b="0">
                        <a:solidFill>
                          <a:srgbClr val="FF0066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920" marR="121920" marT="45712" marB="45712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9665"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en-US" altLang="zh-CN" sz="2000" b="0" dirty="0">
                          <a:solidFill>
                            <a:srgbClr val="0000CC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2012</a:t>
                      </a:r>
                      <a:r>
                        <a:rPr lang="zh-CN" altLang="en-US" sz="2000" b="0" dirty="0">
                          <a:solidFill>
                            <a:srgbClr val="0000CC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年</a:t>
                      </a:r>
                      <a:endParaRPr lang="zh-CN" altLang="en-US" sz="2000" b="0" dirty="0">
                        <a:solidFill>
                          <a:srgbClr val="0000CC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920" marR="121920" marT="45712" marB="45712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endParaRPr sz="2000" b="0">
                        <a:solidFill>
                          <a:srgbClr val="FF0066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920" marR="121920" marT="45712" marB="45712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endParaRPr sz="2000" b="0">
                        <a:solidFill>
                          <a:srgbClr val="FF0066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920" marR="121920" marT="45712" marB="45712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0225">
                <a:tc>
                  <a:txBody>
                    <a:bodyPr/>
                    <a:p>
                      <a:pPr marL="0" lvl="0" indent="0" algn="ctr">
                        <a:buNone/>
                      </a:pPr>
                      <a:r>
                        <a:rPr lang="en-US" altLang="zh-CN" sz="2000" b="0" dirty="0">
                          <a:solidFill>
                            <a:srgbClr val="0000CC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2017年</a:t>
                      </a:r>
                      <a:endParaRPr lang="zh-CN" altLang="en-US" sz="2000" b="0" dirty="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0" lvl="0" indent="0" algn="ctr">
                        <a:buNone/>
                      </a:pPr>
                      <a:endParaRPr lang="zh-CN" altLang="en-US" sz="2000" b="0" dirty="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0" lvl="0" indent="0" algn="ctr">
                        <a:buNone/>
                      </a:pPr>
                      <a:endParaRPr lang="zh-CN" altLang="en-US" sz="2000" b="0" dirty="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920" marR="121920" marT="45712" marB="45712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>
                        <a:buNone/>
                      </a:pPr>
                      <a:endParaRPr sz="2000" b="0">
                        <a:solidFill>
                          <a:srgbClr val="FF0066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920" marR="121920" marT="45712" marB="45712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>
                        <a:buNone/>
                      </a:pPr>
                      <a:endParaRPr sz="2000" b="0">
                        <a:solidFill>
                          <a:srgbClr val="FF0066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920" marR="121920" marT="45712" marB="45712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307" name="矩形 11306"/>
          <p:cNvSpPr/>
          <p:nvPr/>
        </p:nvSpPr>
        <p:spPr>
          <a:xfrm>
            <a:off x="2265680" y="1078548"/>
            <a:ext cx="2754313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None/>
            </a:pPr>
            <a:r>
              <a:rPr lang="zh-CN" altLang="en-US" sz="2400" dirty="0">
                <a:solidFill>
                  <a:srgbClr val="FF0066"/>
                </a:solidFill>
                <a:latin typeface="微软雅黑" panose="020B0503020204020204" charset="-122"/>
                <a:ea typeface="微软雅黑" panose="020B0503020204020204" charset="-122"/>
              </a:rPr>
              <a:t>中共十六大</a:t>
            </a:r>
            <a:endParaRPr lang="zh-CN" altLang="en-US" sz="2400" dirty="0">
              <a:solidFill>
                <a:srgbClr val="FF0066"/>
              </a:solidFill>
              <a:latin typeface="微软雅黑" panose="020B0503020204020204" charset="-122"/>
              <a:ea typeface="微软雅黑" panose="020B0503020204020204" charset="-122"/>
              <a:hlinkClick r:id="rId1" action="ppaction://hlinksldjump"/>
            </a:endParaRPr>
          </a:p>
        </p:txBody>
      </p:sp>
      <p:sp>
        <p:nvSpPr>
          <p:cNvPr id="11308" name="文本框 11307">
            <a:hlinkClick r:id="rId2" action="ppaction://hlinksldjump"/>
          </p:cNvPr>
          <p:cNvSpPr txBox="1"/>
          <p:nvPr/>
        </p:nvSpPr>
        <p:spPr>
          <a:xfrm>
            <a:off x="4232910" y="1078865"/>
            <a:ext cx="296545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None/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奋斗目标、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三个代表</a:t>
            </a: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309" name="文本框 11308"/>
          <p:cNvSpPr txBox="1"/>
          <p:nvPr/>
        </p:nvSpPr>
        <p:spPr>
          <a:xfrm>
            <a:off x="4232910" y="1710055"/>
            <a:ext cx="17513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科学发展观</a:t>
            </a:r>
            <a:endParaRPr lang="zh-CN" altLang="en-US" sz="20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310" name="矩形 11309"/>
          <p:cNvSpPr/>
          <p:nvPr/>
        </p:nvSpPr>
        <p:spPr>
          <a:xfrm>
            <a:off x="2241868" y="1710055"/>
            <a:ext cx="2801937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2400" dirty="0">
                <a:solidFill>
                  <a:srgbClr val="FF0066"/>
                </a:solidFill>
                <a:latin typeface="微软雅黑" panose="020B0503020204020204" charset="-122"/>
                <a:ea typeface="微软雅黑" panose="020B0503020204020204" charset="-122"/>
              </a:rPr>
              <a:t>中共十七大</a:t>
            </a:r>
            <a:endParaRPr lang="zh-CN" altLang="en-US" sz="2400" dirty="0">
              <a:solidFill>
                <a:srgbClr val="FF0066"/>
              </a:solidFill>
              <a:latin typeface="微软雅黑" panose="020B0503020204020204" charset="-122"/>
              <a:ea typeface="微软雅黑" panose="020B0503020204020204" charset="-122"/>
              <a:hlinkClick r:id="rId2" action="ppaction://hlinksldjump"/>
            </a:endParaRPr>
          </a:p>
        </p:txBody>
      </p:sp>
      <p:sp>
        <p:nvSpPr>
          <p:cNvPr id="16431" name="矩形 11310"/>
          <p:cNvSpPr/>
          <p:nvPr/>
        </p:nvSpPr>
        <p:spPr>
          <a:xfrm>
            <a:off x="2265363" y="2618740"/>
            <a:ext cx="254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None/>
            </a:pPr>
            <a:r>
              <a:rPr lang="zh-CN" altLang="en-US" sz="2400" dirty="0">
                <a:solidFill>
                  <a:srgbClr val="0000CC"/>
                </a:solidFill>
                <a:latin typeface="微软雅黑" panose="020B0503020204020204" charset="-122"/>
                <a:ea typeface="微软雅黑" panose="020B0503020204020204" charset="-122"/>
              </a:rPr>
              <a:t>中共十八大</a:t>
            </a:r>
            <a:endParaRPr lang="zh-CN" altLang="en-US" sz="2400" dirty="0">
              <a:solidFill>
                <a:srgbClr val="0000C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312" name="文本框 11311"/>
          <p:cNvSpPr txBox="1"/>
          <p:nvPr/>
        </p:nvSpPr>
        <p:spPr>
          <a:xfrm>
            <a:off x="4232910" y="2618740"/>
            <a:ext cx="416560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新的领导集体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科学发展观成为党的指导思想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spcBef>
                <a:spcPct val="50000"/>
              </a:spcBef>
            </a:pP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313" name="矩形 11312"/>
          <p:cNvSpPr/>
          <p:nvPr/>
        </p:nvSpPr>
        <p:spPr>
          <a:xfrm>
            <a:off x="2265680" y="3943985"/>
            <a:ext cx="2717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2400" dirty="0">
                <a:solidFill>
                  <a:srgbClr val="FF0066"/>
                </a:solidFill>
                <a:latin typeface="微软雅黑" panose="020B0503020204020204" charset="-122"/>
                <a:ea typeface="微软雅黑" panose="020B0503020204020204" charset="-122"/>
              </a:rPr>
              <a:t>中共十九大</a:t>
            </a:r>
            <a:endParaRPr lang="zh-CN" altLang="en-US" sz="2400" dirty="0">
              <a:solidFill>
                <a:srgbClr val="FF0066"/>
              </a:solidFill>
              <a:latin typeface="微软雅黑" panose="020B0503020204020204" charset="-122"/>
              <a:ea typeface="微软雅黑" panose="020B0503020204020204" charset="-122"/>
              <a:hlinkClick r:id="rId1" action="ppaction://hlinksldjump"/>
            </a:endParaRPr>
          </a:p>
        </p:txBody>
      </p:sp>
      <p:sp>
        <p:nvSpPr>
          <p:cNvPr id="11314" name="文本框 11313"/>
          <p:cNvSpPr txBox="1"/>
          <p:nvPr/>
        </p:nvSpPr>
        <p:spPr>
          <a:xfrm>
            <a:off x="4232593" y="3666808"/>
            <a:ext cx="5622925" cy="7372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新时代主要矛盾变化</a:t>
            </a: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新时代中特思想为党的指导思想</a:t>
            </a: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Tm="1076">
        <p:zoom/>
      </p:transition>
    </mc:Choice>
    <mc:Fallback>
      <p:transition advTm="1076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07" grpId="0"/>
      <p:bldP spid="11308" grpId="0"/>
      <p:bldP spid="11309" grpId="0"/>
      <p:bldP spid="11310" grpId="0"/>
      <p:bldP spid="11312" grpId="0"/>
      <p:bldP spid="11313" grpId="0"/>
      <p:bldP spid="11314" grpId="0"/>
      <p:bldP spid="164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3" t="8489" r="34882" b="70086"/>
          <a:stretch>
            <a:fillRect/>
          </a:stretch>
        </p:blipFill>
        <p:spPr>
          <a:xfrm>
            <a:off x="646067" y="532580"/>
            <a:ext cx="1285772" cy="838943"/>
          </a:xfrm>
          <a:prstGeom prst="rect">
            <a:avLst/>
          </a:prstGeom>
        </p:spPr>
      </p:pic>
      <p:sp>
        <p:nvSpPr>
          <p:cNvPr id="54" name="椭圆 81"/>
          <p:cNvSpPr>
            <a:spLocks noChangeArrowheads="1"/>
          </p:cNvSpPr>
          <p:nvPr/>
        </p:nvSpPr>
        <p:spPr bwMode="auto">
          <a:xfrm>
            <a:off x="645795" y="1746250"/>
            <a:ext cx="2433320" cy="2499995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lIns="121785" tIns="60896" rIns="121785" bIns="60896"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9pPr>
          </a:lstStyle>
          <a:p>
            <a:pPr algn="ctr" defTabSz="1217295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zh-CN" sz="190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4" name="文本框 59"/>
          <p:cNvSpPr txBox="1"/>
          <p:nvPr/>
        </p:nvSpPr>
        <p:spPr>
          <a:xfrm>
            <a:off x="3604260" y="605790"/>
            <a:ext cx="4495165" cy="38354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indent="0" defTabSz="1217295">
              <a:buFont typeface="Wingdings" panose="05000000000000000000" pitchFamily="2" charset="2"/>
              <a:buNone/>
              <a:defRPr/>
            </a:pPr>
            <a:r>
              <a:rPr lang="en-US" altLang="zh-CN" sz="19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1997</a:t>
            </a:r>
            <a:r>
              <a:rPr lang="zh-CN" altLang="en-US" sz="19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年邓小平再次登上</a:t>
            </a:r>
            <a:r>
              <a:rPr lang="en-US" altLang="zh-CN" sz="19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lang="zh-CN" altLang="en-US" sz="19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时代周刊</a:t>
            </a:r>
            <a:r>
              <a:rPr lang="en-US" altLang="zh-CN" sz="19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》</a:t>
            </a:r>
            <a:endParaRPr lang="zh-CN" altLang="en-US" b="1" dirty="0">
              <a:solidFill>
                <a:srgbClr val="FFC535">
                  <a:lumMod val="7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3422015" y="1174115"/>
            <a:ext cx="5329555" cy="13087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defTabSz="1217295">
              <a:lnSpc>
                <a:spcPct val="110000"/>
              </a:lnSpc>
              <a:defRPr/>
            </a:pPr>
            <a:r>
              <a:rPr lang="zh-CN" altLang="zh-CN" sz="2400" dirty="0">
                <a:latin typeface="楷体" panose="02010609060101010101" charset="-122"/>
                <a:ea typeface="楷体" panose="02010609060101010101" charset="-122"/>
              </a:rPr>
              <a:t>下一个中国：</a:t>
            </a:r>
            <a:endParaRPr lang="zh-CN" altLang="zh-CN" sz="2400" dirty="0">
              <a:latin typeface="楷体" panose="02010609060101010101" charset="-122"/>
              <a:ea typeface="楷体" panose="02010609060101010101" charset="-122"/>
            </a:endParaRPr>
          </a:p>
          <a:p>
            <a:pPr defTabSz="1217295">
              <a:lnSpc>
                <a:spcPct val="110000"/>
              </a:lnSpc>
              <a:defRPr/>
            </a:pPr>
            <a:r>
              <a:rPr lang="zh-CN" altLang="zh-CN" sz="2400" dirty="0">
                <a:latin typeface="楷体" panose="02010609060101010101" charset="-122"/>
                <a:ea typeface="楷体" panose="02010609060101010101" charset="-122"/>
              </a:rPr>
              <a:t>邓的继任者能否把中国变成一个为世界所接受或喜欢的超级力量？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</a:rPr>
              <a:t>→yes!</a:t>
            </a:r>
            <a:endParaRPr lang="en-US" altLang="zh-CN" sz="2400" dirty="0">
              <a:solidFill>
                <a:srgbClr val="242424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6665" y="2861310"/>
            <a:ext cx="1207135" cy="1780540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7805" y="2861310"/>
            <a:ext cx="1320165" cy="1769745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5465" y="2861310"/>
            <a:ext cx="1356995" cy="1770380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Tm="3323">
        <p:zoom/>
      </p:transition>
    </mc:Choice>
    <mc:Fallback>
      <p:transition advTm="3323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30200" y="514985"/>
            <a:ext cx="4370705" cy="591820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众说纷纭</a:t>
            </a: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流程图: 可选过程 2"/>
          <p:cNvSpPr/>
          <p:nvPr/>
        </p:nvSpPr>
        <p:spPr>
          <a:xfrm>
            <a:off x="876935" y="1444625"/>
            <a:ext cx="7390130" cy="1113155"/>
          </a:xfrm>
          <a:prstGeom prst="flowChartAlternateProcess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p>
            <a:pPr algn="l">
              <a:lnSpc>
                <a:spcPct val="13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说一说，中共十一届三中全会以来，我们国家有哪些事让你感到自豪？</a:t>
            </a:r>
            <a:endParaRPr lang="zh-CN" altLang="en-US" sz="24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39890" y="2816860"/>
            <a:ext cx="1449070" cy="2091690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6880225" y="2865120"/>
            <a:ext cx="336550" cy="380365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35" y="-26035"/>
            <a:ext cx="9201150" cy="5197475"/>
          </a:xfrm>
          <a:prstGeom prst="rect">
            <a:avLst/>
          </a:prstGeom>
        </p:spPr>
      </p:pic>
      <p:sp>
        <p:nvSpPr>
          <p:cNvPr id="45" name="文本框 44"/>
          <p:cNvSpPr txBox="1"/>
          <p:nvPr>
            <p:custDataLst>
              <p:tags r:id="rId2"/>
            </p:custDataLst>
          </p:nvPr>
        </p:nvSpPr>
        <p:spPr>
          <a:xfrm>
            <a:off x="2509520" y="1342390"/>
            <a:ext cx="6787515" cy="54165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1400" dirty="0" smtClean="0">
                <a:sym typeface="Arial" panose="020B0604020202020204" pitchFamily="34" charset="0"/>
              </a:rPr>
              <a:t>第三单元 中国特色社会主义道路</a:t>
            </a:r>
            <a:endParaRPr lang="zh-CN" altLang="en-US" sz="1400" dirty="0">
              <a:sym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 dirty="0" smtClean="0">
                <a:sym typeface="Arial" panose="020B0604020202020204" pitchFamily="34" charset="0"/>
              </a:rPr>
              <a:t>第</a:t>
            </a:r>
            <a:r>
              <a:rPr lang="en-US" altLang="zh-CN" sz="2800" b="1" dirty="0" smtClean="0">
                <a:sym typeface="Arial" panose="020B0604020202020204" pitchFamily="34" charset="0"/>
              </a:rPr>
              <a:t>10</a:t>
            </a:r>
            <a:r>
              <a:rPr lang="zh-CN" altLang="en-US" sz="2800" b="1" dirty="0" smtClean="0">
                <a:sym typeface="Arial" panose="020B0604020202020204" pitchFamily="34" charset="0"/>
              </a:rPr>
              <a:t>课 建设中国特色社会主义</a:t>
            </a:r>
            <a:endParaRPr lang="zh-CN" altLang="en-US" sz="2800" b="1" dirty="0" smtClean="0">
              <a:sym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770" y="2470150"/>
            <a:ext cx="1207135" cy="1780540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905" y="2491105"/>
            <a:ext cx="1320165" cy="1769745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1070" y="2480310"/>
            <a:ext cx="1356995" cy="1770380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0482" name="Picture 3" descr="3792cb39e9c0ddbb3b87ce2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2660" y="2480310"/>
            <a:ext cx="1261110" cy="1780540"/>
          </a:xfrm>
          <a:prstGeom prst="rect">
            <a:avLst/>
          </a:prstGeom>
          <a:noFill/>
          <a:ln w="9525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1" name="椭圆 10"/>
          <p:cNvSpPr/>
          <p:nvPr>
            <p:custDataLst>
              <p:tags r:id="rId7"/>
            </p:custDataLst>
          </p:nvPr>
        </p:nvSpPr>
        <p:spPr>
          <a:xfrm rot="16200000">
            <a:off x="5839270" y="6282055"/>
            <a:ext cx="127000" cy="127000"/>
          </a:xfrm>
          <a:prstGeom prst="ellipse">
            <a:avLst/>
          </a:prstGeom>
          <a:noFill/>
          <a:ln w="158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2" name="椭圆 11"/>
          <p:cNvSpPr/>
          <p:nvPr>
            <p:custDataLst>
              <p:tags r:id="rId8"/>
            </p:custDataLst>
          </p:nvPr>
        </p:nvSpPr>
        <p:spPr>
          <a:xfrm rot="16200000">
            <a:off x="5495969" y="6282055"/>
            <a:ext cx="127000" cy="127000"/>
          </a:xfrm>
          <a:prstGeom prst="ellipse">
            <a:avLst/>
          </a:prstGeom>
          <a:noFill/>
          <a:ln w="158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3" name="椭圆 12"/>
          <p:cNvSpPr/>
          <p:nvPr>
            <p:custDataLst>
              <p:tags r:id="rId9"/>
            </p:custDataLst>
          </p:nvPr>
        </p:nvSpPr>
        <p:spPr>
          <a:xfrm rot="16200000">
            <a:off x="6182571" y="6282055"/>
            <a:ext cx="127000" cy="127000"/>
          </a:xfrm>
          <a:prstGeom prst="ellipse">
            <a:avLst/>
          </a:prstGeom>
          <a:noFill/>
          <a:ln w="158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8" name="椭圆 17"/>
          <p:cNvSpPr/>
          <p:nvPr>
            <p:custDataLst>
              <p:tags r:id="rId10"/>
            </p:custDataLst>
          </p:nvPr>
        </p:nvSpPr>
        <p:spPr>
          <a:xfrm rot="16200000">
            <a:off x="6525872" y="6282055"/>
            <a:ext cx="127000" cy="127000"/>
          </a:xfrm>
          <a:prstGeom prst="ellipse">
            <a:avLst/>
          </a:prstGeom>
          <a:noFill/>
          <a:ln w="158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  <p:custDataLst>
      <p:tags r:id="rId1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FABAB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FABAB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FABAB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AFABAB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54380" y="359410"/>
            <a:ext cx="2435225" cy="530225"/>
          </a:xfrm>
          <a:prstGeom prst="rect">
            <a:avLst/>
          </a:prstGeom>
          <a:noFill/>
          <a:ln>
            <a:solidFill>
              <a:srgbClr val="D60E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3" t="8489" r="34882" b="70086"/>
          <a:stretch>
            <a:fillRect/>
          </a:stretch>
        </p:blipFill>
        <p:spPr>
          <a:xfrm>
            <a:off x="-33655" y="76200"/>
            <a:ext cx="939165" cy="6127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57885" y="306070"/>
            <a:ext cx="23317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>
                <a:solidFill>
                  <a:srgbClr val="D60E18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课堂小结</a:t>
            </a:r>
            <a:endParaRPr lang="zh-CN" altLang="en-US" sz="3200">
              <a:solidFill>
                <a:srgbClr val="D60E18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ea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/>
                </a14:imgProps>
              </a:ext>
            </a:extLst>
          </a:blip>
          <a:srcRect/>
          <a:stretch>
            <a:fillRect/>
          </a:stretch>
        </p:blipFill>
        <p:spPr>
          <a:xfrm>
            <a:off x="2596515" y="1346200"/>
            <a:ext cx="1337310" cy="1689735"/>
          </a:xfrm>
          <a:prstGeom prst="rect">
            <a:avLst/>
          </a:prstGeom>
        </p:spPr>
      </p:pic>
      <p:pic>
        <p:nvPicPr>
          <p:cNvPr id="13322" name="图片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>
            <a:off x="6098540" y="1346200"/>
            <a:ext cx="1873250" cy="154241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7730" y="3249930"/>
            <a:ext cx="949960" cy="1401445"/>
          </a:xfrm>
          <a:prstGeom prst="pentagon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4685" y="3258820"/>
            <a:ext cx="1038225" cy="1392555"/>
          </a:xfrm>
          <a:prstGeom prst="pentagon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0075" y="3268980"/>
            <a:ext cx="1067435" cy="1393190"/>
          </a:xfrm>
          <a:prstGeom prst="pentagon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8" name="文本框 17"/>
          <p:cNvSpPr txBox="1"/>
          <p:nvPr/>
        </p:nvSpPr>
        <p:spPr>
          <a:xfrm>
            <a:off x="754380" y="1837690"/>
            <a:ext cx="171450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回首来路，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一片茫然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……</a:t>
            </a:r>
            <a:endParaRPr lang="en-US" altLang="zh-CN"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384040" y="1907540"/>
            <a:ext cx="171450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探索新路，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步履蹒跚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……</a:t>
            </a:r>
            <a:endParaRPr lang="en-US" altLang="zh-CN"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640840" y="3757295"/>
            <a:ext cx="171450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走上正路，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飞速发展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……</a:t>
            </a:r>
            <a:endParaRPr lang="en-US" altLang="zh-CN"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Tm="2200">
        <p:zoom/>
      </p:transition>
    </mc:Choice>
    <mc:Fallback>
      <p:transition advTm="22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03860" y="702310"/>
            <a:ext cx="874966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00000"/>
              </a:lnSpc>
            </a:pPr>
            <a:r>
              <a:rPr lang="en-US" altLang="x-none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1.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党章规定：中国共产党把马列主义、毛泽东思想、邓小平理论作为自己的行动指南是在（　　　）。</a:t>
            </a:r>
            <a:endParaRPr lang="zh-CN" altLang="en-US" sz="2400" b="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　</a:t>
            </a:r>
            <a:r>
              <a:rPr lang="en-US" altLang="x-none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A.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中共十二大　              　    </a:t>
            </a:r>
            <a:r>
              <a:rPr lang="en-US" altLang="x-none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B.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中共十三大　　</a:t>
            </a:r>
            <a:endParaRPr lang="zh-CN" altLang="en-US" sz="24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r>
              <a:rPr lang="en-US" altLang="x-none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C.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中共十四大　                  　</a:t>
            </a:r>
            <a:r>
              <a:rPr lang="en-US" altLang="x-none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D.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中共十五大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4822" name="矩形 34821"/>
          <p:cNvSpPr/>
          <p:nvPr/>
        </p:nvSpPr>
        <p:spPr>
          <a:xfrm flipH="1">
            <a:off x="3740785" y="1036320"/>
            <a:ext cx="986155" cy="61531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1">
            <a:spAutoFit/>
          </a:bodyPr>
          <a:p>
            <a:pPr algn="ctr"/>
            <a:r>
              <a:rPr lang="en-US" altLang="x-none" sz="4000" b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endParaRPr lang="en-US" altLang="x-none" sz="4000" b="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32105" y="2270760"/>
            <a:ext cx="861568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1" hangingPunct="1">
              <a:lnSpc>
                <a:spcPct val="100000"/>
              </a:lnSpc>
              <a:buNone/>
            </a:pP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.被誉为中国实行改革开放和社会主义现代化建设的总设计师的是（       ）</a:t>
            </a:r>
            <a:endParaRPr lang="zh-CN" altLang="en-US" sz="24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eaLnBrk="1" hangingPunct="1">
              <a:lnSpc>
                <a:spcPct val="100000"/>
              </a:lnSpc>
              <a:buNone/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A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毛泽东        B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周恩来       C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刘少奇　    D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邓小平</a:t>
            </a:r>
            <a:endParaRPr lang="zh-CN" altLang="en-US" sz="24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8675" name="Text Box 3"/>
          <p:cNvSpPr txBox="1"/>
          <p:nvPr/>
        </p:nvSpPr>
        <p:spPr>
          <a:xfrm>
            <a:off x="1106488" y="2516188"/>
            <a:ext cx="757237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/>
            <a:r>
              <a:rPr lang="en-US" altLang="x-none" sz="4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endParaRPr lang="en-US" altLang="x-none" sz="40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32105" y="3564890"/>
            <a:ext cx="889317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1" hangingPunct="1">
              <a:lnSpc>
                <a:spcPct val="100000"/>
              </a:lnSpc>
              <a:buNone/>
            </a:pP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3.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提出党在社会主义初级阶段的基本路线的会议是：（     ）</a:t>
            </a:r>
            <a:endParaRPr lang="zh-CN" altLang="en-US" sz="24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eaLnBrk="1" hangingPunct="1">
              <a:lnSpc>
                <a:spcPct val="100000"/>
              </a:lnSpc>
              <a:buNone/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  A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十一届三中全会　  B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中共十二大 </a:t>
            </a:r>
            <a:endParaRPr lang="zh-CN" altLang="en-US" sz="24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eaLnBrk="1" hangingPunct="1">
              <a:lnSpc>
                <a:spcPct val="100000"/>
              </a:lnSpc>
              <a:buNone/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C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中共十三大　         D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中共十四大</a:t>
            </a:r>
            <a:endParaRPr lang="zh-CN" altLang="en-US" sz="24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8677" name="Text Box 5"/>
          <p:cNvSpPr txBox="1"/>
          <p:nvPr/>
        </p:nvSpPr>
        <p:spPr>
          <a:xfrm>
            <a:off x="7800340" y="3469323"/>
            <a:ext cx="755650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x-none" sz="4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endParaRPr lang="en-US" altLang="x-none" sz="40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48945" y="117475"/>
            <a:ext cx="2435225" cy="530225"/>
          </a:xfrm>
          <a:prstGeom prst="rect">
            <a:avLst/>
          </a:prstGeom>
          <a:noFill/>
          <a:ln>
            <a:solidFill>
              <a:srgbClr val="D60E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3" t="8489" r="34882" b="70086"/>
          <a:stretch>
            <a:fillRect/>
          </a:stretch>
        </p:blipFill>
        <p:spPr>
          <a:xfrm>
            <a:off x="-33655" y="76200"/>
            <a:ext cx="939165" cy="6127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16280" y="90805"/>
            <a:ext cx="23317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>
                <a:solidFill>
                  <a:srgbClr val="D60E18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课堂检测</a:t>
            </a:r>
            <a:endParaRPr lang="zh-CN" altLang="en-US" sz="3200">
              <a:solidFill>
                <a:srgbClr val="D60E18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Tm="2200">
        <p:zoom/>
      </p:transition>
    </mc:Choice>
    <mc:Fallback>
      <p:transition advTm="22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4822" grpId="0"/>
      <p:bldP spid="8" grpId="0"/>
      <p:bldP spid="28675" grpId="0"/>
      <p:bldP spid="9" grpId="0"/>
      <p:bldP spid="2867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3525" y="444500"/>
            <a:ext cx="8444865" cy="13087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1" hangingPunct="1">
              <a:lnSpc>
                <a:spcPct val="110000"/>
              </a:lnSpc>
              <a:buNone/>
            </a:pP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4.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以下哪一项不是社会主义初级阶段基本路线的内容 ：（   ）</a:t>
            </a:r>
            <a:endParaRPr lang="zh-CN" altLang="en-US" sz="24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eaLnBrk="1" hangingPunct="1">
              <a:lnSpc>
                <a:spcPct val="110000"/>
              </a:lnSpc>
              <a:buNone/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A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以经济建设为中心            B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坚持改革开放</a:t>
            </a:r>
            <a:endParaRPr lang="zh-CN" altLang="en-US" sz="24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eaLnBrk="1" hangingPunct="1">
              <a:lnSpc>
                <a:spcPct val="110000"/>
              </a:lnSpc>
              <a:buNone/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C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坚持四项基本原则            D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分三步走的战略部署</a:t>
            </a:r>
            <a:endParaRPr lang="zh-CN" altLang="en-US" sz="24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4822" name="矩形 34821"/>
          <p:cNvSpPr/>
          <p:nvPr/>
        </p:nvSpPr>
        <p:spPr>
          <a:xfrm flipH="1">
            <a:off x="7942580" y="141605"/>
            <a:ext cx="986155" cy="61531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1">
            <a:spAutoFit/>
          </a:bodyPr>
          <a:p>
            <a:pPr algn="ctr"/>
            <a:r>
              <a:rPr lang="en-US" altLang="x-none" sz="4000" b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endParaRPr lang="en-US" altLang="x-none" sz="4000" b="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87985" y="1753235"/>
            <a:ext cx="8368665" cy="2749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5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.1992年邓小平南方谈话和1978年真理标准问题大讨论的相同点是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宋体" panose="02010600030101010101" pitchFamily="2" charset="-122"/>
              </a:rPr>
              <a:t>（    ）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                                                </a:t>
            </a:r>
            <a:endParaRPr lang="zh-CN" altLang="en-US" sz="24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A.极大地解放了人们的思想 </a:t>
            </a:r>
            <a:endParaRPr lang="zh-CN" altLang="en-US" sz="24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B.深化了改革开放 </a:t>
            </a:r>
            <a:endParaRPr lang="zh-CN" altLang="en-US" sz="24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C.巩固了以邓小平为核心的领导 </a:t>
            </a:r>
            <a:endParaRPr lang="zh-CN" altLang="en-US" sz="24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D.指出了实践是检验真理的唯一标准</a:t>
            </a:r>
            <a:endParaRPr lang="zh-CN" altLang="en-US" sz="24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 flipH="1">
            <a:off x="1328420" y="2065655"/>
            <a:ext cx="986155" cy="61531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1">
            <a:spAutoFit/>
          </a:bodyPr>
          <a:p>
            <a:pPr algn="ctr"/>
            <a:r>
              <a:rPr lang="en-US" altLang="x-none" sz="4000" b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A</a:t>
            </a:r>
            <a:endParaRPr lang="en-US" altLang="x-none" sz="4000" b="0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Tm="2200">
        <p:zoom/>
      </p:transition>
    </mc:Choice>
    <mc:Fallback>
      <p:transition advTm="22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822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48615" y="354330"/>
            <a:ext cx="844677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我们是如何站起来，富起来，强起来的？</a:t>
            </a:r>
            <a:endParaRPr lang="zh-CN" altLang="en-US" sz="36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10走进新时代-_标清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430655" y="1103630"/>
            <a:ext cx="5815965" cy="3794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Tm="983">
        <p:zoom/>
      </p:transition>
    </mc:Choice>
    <mc:Fallback>
      <p:transition advTm="983">
        <p:zoom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48615" y="810260"/>
            <a:ext cx="844677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我们是如何站起来，富起来，强起来的？</a:t>
            </a:r>
            <a:endParaRPr lang="zh-CN" altLang="en-US" sz="36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7150" y="1572260"/>
            <a:ext cx="6118225" cy="29330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Tm="983">
        <p:zoom/>
      </p:transition>
    </mc:Choice>
    <mc:Fallback>
      <p:transition advTm="983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594995" y="390525"/>
            <a:ext cx="473710" cy="42481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17" name="矩形 16"/>
          <p:cNvSpPr/>
          <p:nvPr/>
        </p:nvSpPr>
        <p:spPr>
          <a:xfrm>
            <a:off x="367665" y="826770"/>
            <a:ext cx="226695" cy="2381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grpSp>
        <p:nvGrpSpPr>
          <p:cNvPr id="18" name="组合 17"/>
          <p:cNvGrpSpPr/>
          <p:nvPr/>
        </p:nvGrpSpPr>
        <p:grpSpPr>
          <a:xfrm>
            <a:off x="7011670" y="412115"/>
            <a:ext cx="692785" cy="652780"/>
            <a:chOff x="9816" y="4531"/>
            <a:chExt cx="1472" cy="1370"/>
          </a:xfrm>
        </p:grpSpPr>
        <p:sp>
          <p:nvSpPr>
            <p:cNvPr id="20" name="矩形 19"/>
            <p:cNvSpPr/>
            <p:nvPr/>
          </p:nvSpPr>
          <p:spPr>
            <a:xfrm>
              <a:off x="9816" y="5009"/>
              <a:ext cx="995" cy="89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  <p:sp>
          <p:nvSpPr>
            <p:cNvPr id="21" name="矩形 20"/>
            <p:cNvSpPr/>
            <p:nvPr/>
          </p:nvSpPr>
          <p:spPr>
            <a:xfrm>
              <a:off x="10813" y="4531"/>
              <a:ext cx="475" cy="47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</p:grpSp>
      <p:sp>
        <p:nvSpPr>
          <p:cNvPr id="19" name="矩形 18"/>
          <p:cNvSpPr/>
          <p:nvPr/>
        </p:nvSpPr>
        <p:spPr>
          <a:xfrm>
            <a:off x="1068705" y="403225"/>
            <a:ext cx="5942965" cy="66167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latin typeface="方正北魏楷书简体" charset="0"/>
                <a:ea typeface="方正北魏楷书简体" charset="0"/>
              </a:rPr>
              <a:t>一</a:t>
            </a:r>
            <a:r>
              <a:rPr lang="zh-CN" altLang="en-US" sz="3600" b="1" dirty="0" smtClean="0">
                <a:latin typeface="方正北魏楷书简体" charset="0"/>
                <a:ea typeface="方正北魏楷书简体" charset="0"/>
              </a:rPr>
              <a:t>、回首来路，一片茫然</a:t>
            </a:r>
            <a:endParaRPr lang="zh-CN" altLang="en-US" sz="3600" b="1" dirty="0" smtClean="0">
              <a:latin typeface="方正北魏楷书简体" charset="0"/>
              <a:ea typeface="方正北魏楷书简体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729740" y="1286510"/>
            <a:ext cx="148336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altLang="en-US" sz="2400" b="0">
                <a:ea typeface="宋体" panose="02010600030101010101" pitchFamily="2" charset="-122"/>
              </a:rPr>
              <a:t>毛泽东</a:t>
            </a:r>
            <a:endParaRPr lang="zh-CN" altLang="en-US" sz="2400" b="0"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/>
                </a14:imgProps>
              </a:ext>
            </a:extLst>
          </a:blip>
          <a:srcRect/>
          <a:stretch>
            <a:fillRect/>
          </a:stretch>
        </p:blipFill>
        <p:spPr>
          <a:xfrm>
            <a:off x="1566545" y="1882140"/>
            <a:ext cx="1810385" cy="228727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/>
                </a14:imgProps>
              </a:ext>
            </a:extLst>
          </a:blip>
          <a:srcRect/>
          <a:stretch>
            <a:fillRect/>
          </a:stretch>
        </p:blipFill>
        <p:spPr>
          <a:xfrm>
            <a:off x="4166870" y="1811655"/>
            <a:ext cx="3783330" cy="242887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316855" y="1286510"/>
            <a:ext cx="148336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altLang="en-US" sz="2400" b="0">
                <a:ea typeface="宋体" panose="02010600030101010101" pitchFamily="2" charset="-122"/>
              </a:rPr>
              <a:t>开国大典</a:t>
            </a:r>
            <a:endParaRPr lang="zh-CN" altLang="en-US" sz="2400" b="0">
              <a:ea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905635" y="4240530"/>
            <a:ext cx="579882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我们的路：社会主义道路</a:t>
            </a:r>
            <a:endParaRPr lang="zh-CN" altLang="en-US" sz="4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  <p:bldP spid="100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文本框 17409"/>
          <p:cNvSpPr txBox="1"/>
          <p:nvPr/>
        </p:nvSpPr>
        <p:spPr>
          <a:xfrm>
            <a:off x="718185" y="737235"/>
            <a:ext cx="7707630" cy="121094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 eaLnBrk="1" hangingPunct="1">
              <a:lnSpc>
                <a:spcPct val="130000"/>
              </a:lnSpc>
            </a:pPr>
            <a:r>
              <a:rPr lang="zh-CN" altLang="en-US" sz="1600" dirty="0">
                <a:latin typeface="Arial" panose="020B0604020202020204" pitchFamily="34" charset="0"/>
                <a:ea typeface="宋体" panose="02010600030101010101" pitchFamily="2" charset="-122"/>
              </a:rPr>
              <a:t>         </a:t>
            </a:r>
            <a:r>
              <a:rPr lang="en-US" altLang="zh-CN" sz="2800" b="1" dirty="0">
                <a:latin typeface="Arial" panose="020B0604020202020204" pitchFamily="34" charset="0"/>
                <a:ea typeface="楷体_GB2312" pitchFamily="49" charset="-122"/>
              </a:rPr>
              <a:t>1949</a:t>
            </a:r>
            <a:r>
              <a:rPr lang="zh-CN" altLang="en-US" sz="2800" b="1" dirty="0">
                <a:latin typeface="Arial" panose="020B0604020202020204" pitchFamily="34" charset="0"/>
                <a:ea typeface="楷体_GB2312" pitchFamily="49" charset="-122"/>
              </a:rPr>
              <a:t>年新中国成立后，中国共产党领导中国人民取得了哪些建设成果？犯了哪些错误？</a:t>
            </a:r>
            <a:endParaRPr lang="zh-CN" altLang="en-US" sz="2800" b="1" dirty="0">
              <a:latin typeface="Arial" panose="020B0604020202020204" pitchFamily="34" charset="0"/>
              <a:ea typeface="楷体_GB2312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560195" y="2517775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土地改革</a:t>
            </a:r>
            <a:endParaRPr lang="zh-CN" altLang="en-US" sz="28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304415" y="3191510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200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抗美援朝</a:t>
            </a:r>
            <a:endParaRPr lang="zh-CN" altLang="en-US" sz="2000"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811905" y="3590290"/>
            <a:ext cx="10972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大跃进</a:t>
            </a:r>
            <a:endParaRPr lang="zh-CN" altLang="en-US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651000" y="3837305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三大改造</a:t>
            </a:r>
            <a:endParaRPr lang="zh-CN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491230" y="2644775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2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一五计划</a:t>
            </a:r>
            <a:endParaRPr lang="zh-CN" altLang="en-US" sz="24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021580" y="3990975"/>
            <a:ext cx="1960880" cy="39878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r>
              <a:rPr lang="zh-CN" altLang="en-US" sz="2000">
                <a:solidFill>
                  <a:schemeClr val="accent4"/>
                </a:solidFill>
                <a:effectLst/>
              </a:rPr>
              <a:t>人民公社化运动</a:t>
            </a:r>
            <a:endParaRPr lang="zh-CN" altLang="en-US" sz="2000">
              <a:solidFill>
                <a:schemeClr val="accent4"/>
              </a:solidFill>
              <a:effectLst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315585" y="2924810"/>
            <a:ext cx="1910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文化大革命</a:t>
            </a: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”</a:t>
            </a:r>
            <a:endParaRPr lang="en-US" altLang="zh-CN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6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6635" y="910590"/>
            <a:ext cx="3646170" cy="3321685"/>
          </a:xfrm>
          <a:prstGeom prst="round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378450" y="2346960"/>
            <a:ext cx="26212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/>
              <a:t>该往哪里走？</a:t>
            </a:r>
            <a:endParaRPr lang="zh-CN" altLang="en-US" sz="3200"/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594995" y="390525"/>
            <a:ext cx="473710" cy="42481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1015"/>
          </a:p>
        </p:txBody>
      </p:sp>
      <p:sp>
        <p:nvSpPr>
          <p:cNvPr id="17" name="矩形 16"/>
          <p:cNvSpPr/>
          <p:nvPr/>
        </p:nvSpPr>
        <p:spPr>
          <a:xfrm>
            <a:off x="367665" y="826770"/>
            <a:ext cx="226695" cy="2381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1015"/>
          </a:p>
        </p:txBody>
      </p:sp>
      <p:grpSp>
        <p:nvGrpSpPr>
          <p:cNvPr id="18" name="组合 17"/>
          <p:cNvGrpSpPr/>
          <p:nvPr/>
        </p:nvGrpSpPr>
        <p:grpSpPr>
          <a:xfrm>
            <a:off x="7011670" y="412115"/>
            <a:ext cx="692785" cy="652780"/>
            <a:chOff x="9816" y="4531"/>
            <a:chExt cx="1472" cy="1370"/>
          </a:xfrm>
        </p:grpSpPr>
        <p:sp>
          <p:nvSpPr>
            <p:cNvPr id="20" name="矩形 19"/>
            <p:cNvSpPr/>
            <p:nvPr/>
          </p:nvSpPr>
          <p:spPr>
            <a:xfrm>
              <a:off x="9816" y="5009"/>
              <a:ext cx="995" cy="89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 sz="1015"/>
            </a:p>
          </p:txBody>
        </p:sp>
        <p:sp>
          <p:nvSpPr>
            <p:cNvPr id="21" name="矩形 20"/>
            <p:cNvSpPr/>
            <p:nvPr/>
          </p:nvSpPr>
          <p:spPr>
            <a:xfrm>
              <a:off x="10813" y="4531"/>
              <a:ext cx="475" cy="47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 sz="1015"/>
            </a:p>
          </p:txBody>
        </p:sp>
      </p:grpSp>
      <p:sp>
        <p:nvSpPr>
          <p:cNvPr id="19" name="矩形 18"/>
          <p:cNvSpPr/>
          <p:nvPr/>
        </p:nvSpPr>
        <p:spPr>
          <a:xfrm>
            <a:off x="1068705" y="403225"/>
            <a:ext cx="5942965" cy="66167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3600" b="1" dirty="0">
                <a:latin typeface="方正北魏楷书简体" charset="0"/>
                <a:ea typeface="方正北魏楷书简体" charset="0"/>
              </a:rPr>
              <a:t>二</a:t>
            </a:r>
            <a:r>
              <a:rPr lang="zh-CN" altLang="en-US" sz="3600" b="1" dirty="0" smtClean="0">
                <a:latin typeface="方正北魏楷书简体" charset="0"/>
                <a:ea typeface="方正北魏楷书简体" charset="0"/>
              </a:rPr>
              <a:t>、探索新路，步履蹒跚</a:t>
            </a:r>
            <a:endParaRPr lang="zh-CN" altLang="en-US" sz="3600" b="1" dirty="0" smtClean="0">
              <a:latin typeface="方正北魏楷书简体" charset="0"/>
              <a:ea typeface="方正北魏楷书简体" charset="0"/>
            </a:endParaRPr>
          </a:p>
        </p:txBody>
      </p:sp>
      <p:sp>
        <p:nvSpPr>
          <p:cNvPr id="10241" name="矩形 33796"/>
          <p:cNvSpPr/>
          <p:nvPr/>
        </p:nvSpPr>
        <p:spPr>
          <a:xfrm>
            <a:off x="3198495" y="1315085"/>
            <a:ext cx="5411470" cy="15068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t">
            <a:spAutoFit/>
          </a:bodyPr>
          <a:p>
            <a:r>
              <a:rPr lang="zh-CN" altLang="en-US" sz="3600" b="1" dirty="0">
                <a:latin typeface="+mn-ea"/>
              </a:rPr>
              <a:t>十一届三中全会（</a:t>
            </a:r>
            <a:r>
              <a:rPr lang="en-US" altLang="zh-CN" sz="3600" b="1" dirty="0">
                <a:latin typeface="+mn-ea"/>
              </a:rPr>
              <a:t>1978</a:t>
            </a:r>
            <a:r>
              <a:rPr lang="zh-CN" altLang="en-US" sz="3600" b="1" dirty="0">
                <a:latin typeface="+mn-ea"/>
              </a:rPr>
              <a:t>）</a:t>
            </a:r>
            <a:r>
              <a:rPr lang="zh-CN" altLang="en-US" sz="3600" b="1" dirty="0">
                <a:latin typeface="+mn-ea"/>
              </a:rPr>
              <a:t>：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邓小平提出要实行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改革开放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，以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经济建设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为中心。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3322" name="图片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/>
                </a14:imgProps>
              </a:ext>
            </a:extLst>
          </a:blip>
          <a:srcRect/>
          <a:stretch>
            <a:fillRect/>
          </a:stretch>
        </p:blipFill>
        <p:spPr>
          <a:xfrm>
            <a:off x="490855" y="2675255"/>
            <a:ext cx="2366645" cy="1947545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2" name="矩形 33796"/>
          <p:cNvSpPr/>
          <p:nvPr/>
        </p:nvSpPr>
        <p:spPr>
          <a:xfrm>
            <a:off x="3197860" y="3115945"/>
            <a:ext cx="5327650" cy="15068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t">
            <a:spAutoFit/>
          </a:bodyPr>
          <a:p>
            <a:r>
              <a:rPr lang="zh-CN" altLang="en-US" sz="3600" b="1" dirty="0">
                <a:latin typeface="+mn-ea"/>
              </a:rPr>
              <a:t>中共十二大（</a:t>
            </a:r>
            <a:r>
              <a:rPr lang="en-US" altLang="zh-CN" sz="3600" b="1" dirty="0">
                <a:latin typeface="+mn-ea"/>
              </a:rPr>
              <a:t>1982</a:t>
            </a:r>
            <a:r>
              <a:rPr lang="zh-CN" altLang="en-US" sz="3600" b="1" dirty="0">
                <a:latin typeface="+mn-ea"/>
              </a:rPr>
              <a:t>）</a:t>
            </a:r>
            <a:r>
              <a:rPr lang="zh-CN" altLang="en-US" sz="3600" b="1" dirty="0">
                <a:latin typeface="+mn-ea"/>
              </a:rPr>
              <a:t>：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现代化建设必须从中国的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实际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出发；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建设有中国特色的社会主义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流程图: 可选过程 2"/>
          <p:cNvSpPr/>
          <p:nvPr/>
        </p:nvSpPr>
        <p:spPr>
          <a:xfrm>
            <a:off x="571500" y="1473200"/>
            <a:ext cx="2204720" cy="956945"/>
          </a:xfrm>
          <a:prstGeom prst="flowChartAlternateProcess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p>
            <a:pPr algn="l">
              <a:lnSpc>
                <a:spcPct val="11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如何建设和发展社会主义？</a:t>
            </a:r>
            <a:endParaRPr lang="zh-CN" altLang="en-US" sz="24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7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流程图: 可选过程 5"/>
          <p:cNvSpPr/>
          <p:nvPr/>
        </p:nvSpPr>
        <p:spPr>
          <a:xfrm>
            <a:off x="640715" y="410210"/>
            <a:ext cx="7254240" cy="610870"/>
          </a:xfrm>
          <a:prstGeom prst="flowChartAlternateProcess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l">
              <a:lnSpc>
                <a:spcPct val="11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改革开放之初，中国的实际是什么？该如何应对？</a:t>
            </a:r>
            <a:endParaRPr lang="zh-CN" altLang="en-US" sz="24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241" name="矩形 33796"/>
          <p:cNvSpPr/>
          <p:nvPr/>
        </p:nvSpPr>
        <p:spPr>
          <a:xfrm>
            <a:off x="2835910" y="1334135"/>
            <a:ext cx="5818505" cy="17887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3600" b="1" dirty="0">
                <a:latin typeface="+mn-ea"/>
              </a:rPr>
              <a:t>中共十三大（</a:t>
            </a:r>
            <a:r>
              <a:rPr lang="en-US" altLang="zh-CN" sz="3600" b="1" dirty="0">
                <a:latin typeface="+mn-ea"/>
              </a:rPr>
              <a:t>1987</a:t>
            </a:r>
            <a:r>
              <a:rPr lang="zh-CN" altLang="en-US" sz="3600" b="1" dirty="0">
                <a:latin typeface="+mn-ea"/>
              </a:rPr>
              <a:t>）</a:t>
            </a:r>
            <a:r>
              <a:rPr lang="zh-CN" altLang="en-US" sz="3600" b="1" dirty="0">
                <a:latin typeface="+mn-ea"/>
              </a:rPr>
              <a:t>：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社会主义</a:t>
            </a:r>
            <a:r>
              <a:rPr lang="zh-CN" altLang="en-US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初级阶段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理论。</a:t>
            </a:r>
            <a:endParaRPr lang="zh-CN" altLang="en-US" sz="2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基本路线：一个中心，两个基本点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3322" name="图片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/>
                </a14:imgProps>
              </a:ext>
            </a:extLst>
          </a:blip>
          <a:srcRect/>
          <a:stretch>
            <a:fillRect/>
          </a:stretch>
        </p:blipFill>
        <p:spPr>
          <a:xfrm>
            <a:off x="469265" y="1254760"/>
            <a:ext cx="2366645" cy="1947545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4594225" y="3202305"/>
            <a:ext cx="1816100" cy="5835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zh-CN" altLang="en-US" sz="32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经济建设</a:t>
            </a:r>
            <a:endParaRPr lang="zh-CN" altLang="en-US" sz="3200" b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矩形 6"/>
          <p:cNvSpPr/>
          <p:nvPr/>
        </p:nvSpPr>
        <p:spPr>
          <a:xfrm>
            <a:off x="3333115" y="4029710"/>
            <a:ext cx="1714500" cy="70675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zh-CN" altLang="en-US" sz="20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四项基本原则</a:t>
            </a:r>
            <a:endParaRPr lang="zh-CN" altLang="en-US" sz="2000" b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zh-CN" altLang="en-US" sz="20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（立国之本）</a:t>
            </a:r>
            <a:endParaRPr lang="zh-CN" altLang="en-US" sz="2000" b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矩形 7"/>
          <p:cNvSpPr/>
          <p:nvPr/>
        </p:nvSpPr>
        <p:spPr>
          <a:xfrm>
            <a:off x="5960745" y="4029710"/>
            <a:ext cx="1714500" cy="70675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p>
            <a:pPr algn="ctr"/>
            <a:r>
              <a:rPr lang="zh-CN" altLang="en-US" sz="20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改革开放</a:t>
            </a:r>
            <a:endParaRPr lang="zh-CN" altLang="en-US" sz="2000" b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zh-CN" altLang="en-US" sz="20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（强国之路）</a:t>
            </a:r>
            <a:endParaRPr lang="zh-CN" altLang="en-US" sz="2000" b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>
            <a:off x="6555105" y="3566160"/>
            <a:ext cx="523875" cy="38481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V="1">
            <a:off x="5175885" y="4394200"/>
            <a:ext cx="684530" cy="635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H="1">
            <a:off x="4055745" y="3576955"/>
            <a:ext cx="446405" cy="35750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t="5932" r="3763" b="15503"/>
          <a:stretch>
            <a:fillRect/>
          </a:stretch>
        </p:blipFill>
        <p:spPr>
          <a:xfrm>
            <a:off x="469265" y="3538220"/>
            <a:ext cx="2527935" cy="119824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 bldLvl="0" animBg="1"/>
      <p:bldP spid="4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6" name="图片 135174" descr="L2`4T_ITO4~UN4AI6[JI(09"/>
          <p:cNvPicPr>
            <a:picLocks noChangeAspect="1"/>
          </p:cNvPicPr>
          <p:nvPr/>
        </p:nvPicPr>
        <p:blipFill>
          <a:blip r:embed="rId1">
            <a:lum contrast="41999"/>
          </a:blip>
          <a:srcRect t="28320" r="11705" b="13139"/>
          <a:stretch>
            <a:fillRect/>
          </a:stretch>
        </p:blipFill>
        <p:spPr>
          <a:xfrm>
            <a:off x="813435" y="1173480"/>
            <a:ext cx="8073390" cy="3969385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30200" y="514985"/>
            <a:ext cx="4370705" cy="591820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三步走战略</a:t>
            </a: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" y="3146425"/>
            <a:ext cx="1477010" cy="1539240"/>
          </a:xfrm>
          <a:prstGeom prst="rect">
            <a:avLst/>
          </a:prstGeom>
        </p:spPr>
      </p:pic>
      <p:sp>
        <p:nvSpPr>
          <p:cNvPr id="6" name="文本框 135175"/>
          <p:cNvSpPr txBox="1"/>
          <p:nvPr/>
        </p:nvSpPr>
        <p:spPr>
          <a:xfrm>
            <a:off x="1894205" y="3995103"/>
            <a:ext cx="1727200" cy="460375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>
            <a:prstShdw prst="shdw17" dist="17961" dir="2699999">
              <a:srgbClr val="999999"/>
            </a:prstShdw>
          </a:effectLst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2400" dirty="0">
                <a:solidFill>
                  <a:schemeClr val="hlink"/>
                </a:solidFill>
                <a:latin typeface="微软雅黑" panose="020B0503020204020204" charset="-122"/>
                <a:ea typeface="微软雅黑" panose="020B0503020204020204" charset="-122"/>
              </a:rPr>
              <a:t>1956</a:t>
            </a:r>
            <a:r>
              <a:rPr lang="zh-CN" altLang="en-US" sz="2400" dirty="0">
                <a:solidFill>
                  <a:schemeClr val="hlink"/>
                </a:solidFill>
                <a:latin typeface="微软雅黑" panose="020B0503020204020204" charset="-122"/>
                <a:ea typeface="微软雅黑" panose="020B0503020204020204" charset="-122"/>
              </a:rPr>
              <a:t>年</a:t>
            </a:r>
            <a:endParaRPr lang="zh-CN" altLang="en-US" sz="2400" dirty="0">
              <a:solidFill>
                <a:schemeClr val="hlin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135176"/>
          <p:cNvSpPr txBox="1"/>
          <p:nvPr/>
        </p:nvSpPr>
        <p:spPr>
          <a:xfrm>
            <a:off x="3189605" y="3995103"/>
            <a:ext cx="2160588" cy="457200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>
            <a:prstShdw prst="shdw17" dist="17961" dir="2699999">
              <a:srgbClr val="999999"/>
            </a:prstShdw>
          </a:effectLst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2400" dirty="0">
                <a:solidFill>
                  <a:schemeClr val="hlink"/>
                </a:solidFill>
                <a:latin typeface="微软雅黑" panose="020B0503020204020204" charset="-122"/>
                <a:ea typeface="微软雅黑" panose="020B0503020204020204" charset="-122"/>
              </a:rPr>
              <a:t>1990</a:t>
            </a:r>
            <a:r>
              <a:rPr lang="zh-CN" altLang="en-US" sz="2400" dirty="0">
                <a:solidFill>
                  <a:schemeClr val="hlink"/>
                </a:solidFill>
                <a:latin typeface="微软雅黑" panose="020B0503020204020204" charset="-122"/>
                <a:ea typeface="微软雅黑" panose="020B0503020204020204" charset="-122"/>
              </a:rPr>
              <a:t>年底</a:t>
            </a:r>
            <a:endParaRPr lang="zh-CN" altLang="en-US" sz="2400" dirty="0">
              <a:solidFill>
                <a:schemeClr val="hlin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135177"/>
          <p:cNvSpPr txBox="1"/>
          <p:nvPr/>
        </p:nvSpPr>
        <p:spPr>
          <a:xfrm>
            <a:off x="4629468" y="3995103"/>
            <a:ext cx="1800225" cy="457200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>
            <a:prstShdw prst="shdw17" dist="17961" dir="2699999">
              <a:srgbClr val="999999"/>
            </a:prstShdw>
          </a:effectLst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2400" dirty="0">
                <a:solidFill>
                  <a:schemeClr val="hlink"/>
                </a:solidFill>
                <a:latin typeface="微软雅黑" panose="020B0503020204020204" charset="-122"/>
                <a:ea typeface="微软雅黑" panose="020B0503020204020204" charset="-122"/>
              </a:rPr>
              <a:t>20</a:t>
            </a:r>
            <a:r>
              <a:rPr lang="zh-CN" altLang="en-US" sz="2400" dirty="0">
                <a:solidFill>
                  <a:schemeClr val="hlink"/>
                </a:solidFill>
                <a:latin typeface="微软雅黑" panose="020B0503020204020204" charset="-122"/>
                <a:ea typeface="微软雅黑" panose="020B0503020204020204" charset="-122"/>
              </a:rPr>
              <a:t>世纪末</a:t>
            </a:r>
            <a:endParaRPr lang="zh-CN" altLang="en-US" sz="2400" dirty="0">
              <a:solidFill>
                <a:schemeClr val="hlin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135178"/>
          <p:cNvSpPr txBox="1"/>
          <p:nvPr/>
        </p:nvSpPr>
        <p:spPr>
          <a:xfrm>
            <a:off x="6069330" y="3995103"/>
            <a:ext cx="2233613" cy="457200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>
            <a:prstShdw prst="shdw17" dist="17961" dir="2699999">
              <a:srgbClr val="999999"/>
            </a:prstShdw>
          </a:effectLst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2400" dirty="0">
                <a:solidFill>
                  <a:schemeClr val="hlink"/>
                </a:solidFill>
                <a:latin typeface="黑体" panose="02010609060101010101" charset="-122"/>
                <a:ea typeface="黑体" panose="02010609060101010101" charset="-122"/>
              </a:rPr>
              <a:t>21</a:t>
            </a:r>
            <a:r>
              <a:rPr lang="zh-CN" altLang="en-US" sz="2400" dirty="0">
                <a:solidFill>
                  <a:schemeClr val="hlink"/>
                </a:solidFill>
                <a:latin typeface="黑体" panose="02010609060101010101" charset="-122"/>
                <a:ea typeface="黑体" panose="02010609060101010101" charset="-122"/>
              </a:rPr>
              <a:t>世纪中叶</a:t>
            </a:r>
            <a:endParaRPr lang="zh-CN" altLang="en-US" sz="2400" dirty="0">
              <a:solidFill>
                <a:schemeClr val="hlink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文本框 135179"/>
          <p:cNvSpPr txBox="1"/>
          <p:nvPr/>
        </p:nvSpPr>
        <p:spPr>
          <a:xfrm>
            <a:off x="2902268" y="2410778"/>
            <a:ext cx="1439862" cy="457200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>
            <a:prstShdw prst="shdw17" dist="17961" dir="2699999">
              <a:srgbClr val="999999"/>
            </a:prstShdw>
          </a:effectLst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温饱水平</a:t>
            </a:r>
            <a:endParaRPr lang="zh-CN" altLang="en-US" sz="24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35180"/>
          <p:cNvSpPr txBox="1"/>
          <p:nvPr/>
        </p:nvSpPr>
        <p:spPr>
          <a:xfrm>
            <a:off x="4197668" y="1691640"/>
            <a:ext cx="1441450" cy="457200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>
            <a:prstShdw prst="shdw17" dist="17961" dir="2699999">
              <a:srgbClr val="999999"/>
            </a:prstShdw>
          </a:effectLst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小康水平</a:t>
            </a:r>
            <a:endParaRPr lang="zh-CN" altLang="en-US" sz="24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35181"/>
          <p:cNvSpPr txBox="1"/>
          <p:nvPr/>
        </p:nvSpPr>
        <p:spPr>
          <a:xfrm>
            <a:off x="5836603" y="618173"/>
            <a:ext cx="1512887" cy="822325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>
            <a:prstShdw prst="shdw17" dist="17961" dir="2699999">
              <a:srgbClr val="999999"/>
            </a:prstShdw>
          </a:effectLst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中等发达国家水平</a:t>
            </a:r>
            <a:endParaRPr lang="zh-CN" altLang="en-US" sz="24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35183"/>
          <p:cNvSpPr txBox="1"/>
          <p:nvPr/>
        </p:nvSpPr>
        <p:spPr>
          <a:xfrm>
            <a:off x="2468880" y="1258253"/>
            <a:ext cx="1512888" cy="396875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>
            <a:prstShdw prst="shdw17" dist="17961" dir="2699999">
              <a:srgbClr val="999999"/>
            </a:prstShdw>
          </a:effectLst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（发展水平）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35185"/>
          <p:cNvSpPr txBox="1"/>
          <p:nvPr/>
        </p:nvSpPr>
        <p:spPr>
          <a:xfrm>
            <a:off x="3476943" y="4635818"/>
            <a:ext cx="2808287" cy="457200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>
            <a:prstShdw prst="shdw17" dist="17961" dir="2699999">
              <a:srgbClr val="999999"/>
            </a:prstShdw>
          </a:effectLst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社会主义初级阶段</a:t>
            </a:r>
            <a:endParaRPr lang="zh-CN" altLang="en-US" sz="24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流程图: 可选过程 5"/>
          <p:cNvSpPr/>
          <p:nvPr/>
        </p:nvSpPr>
        <p:spPr>
          <a:xfrm>
            <a:off x="347980" y="225425"/>
            <a:ext cx="8291195" cy="645795"/>
          </a:xfrm>
          <a:prstGeom prst="flowChartAlternateProcess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l">
              <a:lnSpc>
                <a:spcPct val="130000"/>
              </a:lnSpc>
            </a:pPr>
            <a:r>
              <a:rPr lang="en-US" altLang="zh-CN" sz="2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1992</a:t>
            </a:r>
            <a:r>
              <a:rPr lang="zh-CN" altLang="en-US" sz="2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年为了进一步推动改革开放的进程，邓小平发表了哪些重要讲话？</a:t>
            </a:r>
            <a:endParaRPr lang="zh-CN" altLang="en-US" sz="2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" name="8南巡谈话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37590" y="1003300"/>
            <a:ext cx="5706745" cy="37560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875145" y="2249170"/>
            <a:ext cx="1633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如何判断姓</a:t>
            </a:r>
            <a:r>
              <a:rPr lang="en-US" altLang="zh-CN"/>
              <a:t>“</a:t>
            </a:r>
            <a:r>
              <a:rPr lang="zh-CN" altLang="en-US"/>
              <a:t>资</a:t>
            </a:r>
            <a:r>
              <a:rPr lang="en-US" altLang="zh-CN"/>
              <a:t>”</a:t>
            </a:r>
            <a:r>
              <a:rPr lang="zh-CN" altLang="en-US"/>
              <a:t>还是姓</a:t>
            </a:r>
            <a:r>
              <a:rPr lang="en-US" altLang="zh-CN"/>
              <a:t>“</a:t>
            </a:r>
            <a:r>
              <a:rPr lang="zh-CN" altLang="en-US"/>
              <a:t>社</a:t>
            </a:r>
            <a:r>
              <a:rPr lang="en-US" altLang="zh-CN"/>
              <a:t>”</a:t>
            </a:r>
            <a:r>
              <a:rPr lang="zh-CN" altLang="en-US"/>
              <a:t>？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p="http://schemas.openxmlformats.org/presentationml/2006/main">
  <p:tag name="KSO_WM_BEAUTIFY_FLAG" val="#wm#"/>
  <p:tag name="KSO_WM_TEMPLATE_CATEGORY" val="custom"/>
  <p:tag name="KSO_WM_TEMPLATE_INDEX" val="5"/>
</p:tagLst>
</file>

<file path=ppt/tags/tag10.xml><?xml version="1.0" encoding="utf-8"?>
<p:tagLst xmlns:p="http://schemas.openxmlformats.org/presentationml/2006/main">
  <p:tag name="KSO_WM_BEAUTIFY_FLAG" val="#wm#"/>
  <p:tag name="KSO_WM_TEMPLATE_CATEGORY" val="custom"/>
  <p:tag name="KSO_WM_TEMPLATE_INDEX" val="5"/>
</p:tagLst>
</file>

<file path=ppt/tags/tag11.xml><?xml version="1.0" encoding="utf-8"?>
<p:tagLst xmlns:p="http://schemas.openxmlformats.org/presentationml/2006/main">
  <p:tag name="KSO_WM_BEAUTIFY_FLAG" val="#wm#"/>
  <p:tag name="KSO_WM_TEMPLATE_CATEGORY" val="custom"/>
  <p:tag name="KSO_WM_TEMPLATE_INDEX" val="5"/>
</p:tagLst>
</file>

<file path=ppt/tags/tag12.xml><?xml version="1.0" encoding="utf-8"?>
<p:tagLst xmlns:p="http://schemas.openxmlformats.org/presentationml/2006/main">
  <p:tag name="KSO_WM_SLIDE_ID" val="diagram160314_2"/>
  <p:tag name="KSO_WM_SLIDE_INDEX" val="2"/>
  <p:tag name="KSO_WM_SLIDE_ITEM_CNT" val="2"/>
  <p:tag name="KSO_WM_SLIDE_LAYOUT" val="g_l"/>
  <p:tag name="KSO_WM_SLIDE_LAYOUT_CNT" val="1_1"/>
  <p:tag name="KSO_WM_SLIDE_TYPE" val="text"/>
  <p:tag name="KSO_WM_BEAUTIFY_FLAG" val="#wm#"/>
  <p:tag name="KSO_WM_SLIDE_POSITION" val="104*165"/>
  <p:tag name="KSO_WM_SLIDE_SIZE" val="511*235"/>
  <p:tag name="KSO_WM_TEMPLATE_CATEGORY" val="custom"/>
  <p:tag name="KSO_WM_TEMPLATE_INDEX" val="5"/>
  <p:tag name="KSO_WM_DIAGRAM_GROUP_CODE" val="l1-1"/>
  <p:tag name="KSO_WM_TAG_VERSION" val="1.0"/>
</p:tagLst>
</file>

<file path=ppt/tags/tag13.xml><?xml version="1.0" encoding="utf-8"?>
<p:tagLst xmlns:p="http://schemas.openxmlformats.org/presentationml/2006/main">
  <p:tag name="KSO_WM_BEAUTIFY_FLAG" val="#wm#"/>
  <p:tag name="KSO_WM_TEMPLATE_CATEGORY" val="custom"/>
  <p:tag name="KSO_WM_TEMPLATE_INDEX" val="5"/>
</p:tagLst>
</file>

<file path=ppt/tags/tag14.xml><?xml version="1.0" encoding="utf-8"?>
<p:tagLst xmlns:p="http://schemas.openxmlformats.org/presentationml/2006/main">
  <p:tag name="KSO_WM_SLIDE_ID" val="diagram160314_2"/>
  <p:tag name="KSO_WM_SLIDE_INDEX" val="2"/>
  <p:tag name="KSO_WM_SLIDE_ITEM_CNT" val="2"/>
  <p:tag name="KSO_WM_SLIDE_LAYOUT" val="g_l"/>
  <p:tag name="KSO_WM_SLIDE_LAYOUT_CNT" val="1_1"/>
  <p:tag name="KSO_WM_SLIDE_TYPE" val="text"/>
  <p:tag name="KSO_WM_BEAUTIFY_FLAG" val="#wm#"/>
  <p:tag name="KSO_WM_SLIDE_POSITION" val="104*165"/>
  <p:tag name="KSO_WM_SLIDE_SIZE" val="511*235"/>
  <p:tag name="KSO_WM_TEMPLATE_CATEGORY" val="custom"/>
  <p:tag name="KSO_WM_TEMPLATE_INDEX" val="5"/>
  <p:tag name="KSO_WM_DIAGRAM_GROUP_CODE" val="l1-1"/>
  <p:tag name="KSO_WM_TAG_VERSION" val="1.0"/>
</p:tagLst>
</file>

<file path=ppt/tags/tag15.xml><?xml version="1.0" encoding="utf-8"?>
<p:tagLst xmlns:p="http://schemas.openxmlformats.org/presentationml/2006/main">
  <p:tag name="KSO_WM_SLIDE_ID" val="diagram160314_2"/>
  <p:tag name="KSO_WM_SLIDE_INDEX" val="2"/>
  <p:tag name="KSO_WM_SLIDE_ITEM_CNT" val="2"/>
  <p:tag name="KSO_WM_SLIDE_LAYOUT" val="g_l"/>
  <p:tag name="KSO_WM_SLIDE_LAYOUT_CNT" val="1_1"/>
  <p:tag name="KSO_WM_SLIDE_TYPE" val="text"/>
  <p:tag name="KSO_WM_BEAUTIFY_FLAG" val="#wm#"/>
  <p:tag name="KSO_WM_SLIDE_POSITION" val="104*165"/>
  <p:tag name="KSO_WM_SLIDE_SIZE" val="511*235"/>
  <p:tag name="KSO_WM_TEMPLATE_CATEGORY" val="custom"/>
  <p:tag name="KSO_WM_TEMPLATE_INDEX" val="5"/>
  <p:tag name="KSO_WM_DIAGRAM_GROUP_CODE" val="l1-1"/>
  <p:tag name="KSO_WM_TAG_VERSION" val="1.0"/>
</p:tagLst>
</file>

<file path=ppt/tags/tag16.xml><?xml version="1.0" encoding="utf-8"?>
<p:tagLst xmlns:p="http://schemas.openxmlformats.org/presentationml/2006/main">
  <p:tag name="KSO_WM_SLIDE_ID" val="diagram160314_2"/>
  <p:tag name="KSO_WM_SLIDE_INDEX" val="2"/>
  <p:tag name="KSO_WM_SLIDE_ITEM_CNT" val="2"/>
  <p:tag name="KSO_WM_SLIDE_LAYOUT" val="g_l"/>
  <p:tag name="KSO_WM_SLIDE_LAYOUT_CNT" val="1_1"/>
  <p:tag name="KSO_WM_SLIDE_TYPE" val="text"/>
  <p:tag name="KSO_WM_BEAUTIFY_FLAG" val="#wm#"/>
  <p:tag name="KSO_WM_SLIDE_POSITION" val="104*165"/>
  <p:tag name="KSO_WM_SLIDE_SIZE" val="511*235"/>
  <p:tag name="KSO_WM_TEMPLATE_CATEGORY" val="custom"/>
  <p:tag name="KSO_WM_TEMPLATE_INDEX" val="5"/>
  <p:tag name="KSO_WM_DIAGRAM_GROUP_CODE" val="l1-1"/>
  <p:tag name="KSO_WM_TAG_VERSION" val="1.0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5"/>
</p:tagLst>
</file>

<file path=ppt/tags/tag18.xml><?xml version="1.0" encoding="utf-8"?>
<p:tagLst xmlns:p="http://schemas.openxmlformats.org/presentationml/2006/main">
  <p:tag name="KSO_WM_SLIDE_ID" val="diagram160314_2"/>
  <p:tag name="KSO_WM_SLIDE_INDEX" val="2"/>
  <p:tag name="KSO_WM_SLIDE_ITEM_CNT" val="2"/>
  <p:tag name="KSO_WM_SLIDE_LAYOUT" val="g_l"/>
  <p:tag name="KSO_WM_SLIDE_LAYOUT_CNT" val="1_1"/>
  <p:tag name="KSO_WM_SLIDE_TYPE" val="text"/>
  <p:tag name="KSO_WM_BEAUTIFY_FLAG" val="#wm#"/>
  <p:tag name="KSO_WM_SLIDE_POSITION" val="104*165"/>
  <p:tag name="KSO_WM_SLIDE_SIZE" val="511*235"/>
  <p:tag name="KSO_WM_TEMPLATE_CATEGORY" val="custom"/>
  <p:tag name="KSO_WM_TEMPLATE_INDEX" val="5"/>
  <p:tag name="KSO_WM_DIAGRAM_GROUP_CODE" val="l1-1"/>
  <p:tag name="KSO_WM_TAG_VERSION" val="1.0"/>
</p:tagLst>
</file>

<file path=ppt/tags/tag19.xml><?xml version="1.0" encoding="utf-8"?>
<p:tagLst xmlns:p="http://schemas.openxmlformats.org/presentationml/2006/main">
  <p:tag name="KSO_WM_TAG_VERSION" val="1.0"/>
  <p:tag name="KSO_WM_TEMPLATE_CATEGORY" val="diagram"/>
  <p:tag name="KSO_WM_TEMPLATE_INDEX" val="537"/>
  <p:tag name="KSO_WM_UNIT_TYPE" val="a"/>
  <p:tag name="KSO_WM_UNIT_INDEX" val="1"/>
  <p:tag name="KSO_WM_UNIT_ID" val="260*a*1"/>
  <p:tag name="KSO_WM_UNIT_CLEAR" val="1"/>
  <p:tag name="KSO_WM_UNIT_LAYERLEVEL" val="1"/>
  <p:tag name="KSO_WM_UNIT_ISCONTENTSTITLE" val="1"/>
  <p:tag name="KSO_WM_UNIT_VALUE" val="21"/>
  <p:tag name="KSO_WM_UNIT_HIGHLIGHT" val="0"/>
  <p:tag name="KSO_WM_UNIT_COMPATIBLE" val="1"/>
  <p:tag name="KSO_WM_UNIT_PRESET_TEXT_INDEX" val="3"/>
  <p:tag name="KSO_WM_UNIT_PRESET_TEXT_LEN" val="17"/>
  <p:tag name="KSO_WM_BEAUTIFY_FLAG" val="#wm#"/>
</p:tagLst>
</file>

<file path=ppt/tags/tag2.xml><?xml version="1.0" encoding="utf-8"?>
<p:tagLst xmlns:p="http://schemas.openxmlformats.org/presentationml/2006/main">
  <p:tag name="KSO_WM_TEMPLATE_CATEGORY" val="diagram"/>
  <p:tag name="KSO_WM_TEMPLATE_INDEX" val="160314"/>
  <p:tag name="KSO_WM_UNIT_TYPE" val="g"/>
  <p:tag name="KSO_WM_UNIT_INDEX" val="1"/>
  <p:tag name="KSO_WM_UNIT_ID" val="258*g*1"/>
  <p:tag name="KSO_WM_UNIT_CLEAR" val="1"/>
  <p:tag name="KSO_WM_UNIT_LAYERLEVEL" val="1"/>
  <p:tag name="KSO_WM_UNIT_VALUE" val="11"/>
  <p:tag name="KSO_WM_UNIT_HIGHLIGHT" val="0"/>
  <p:tag name="KSO_WM_UNIT_COMPATIBLE" val="1"/>
  <p:tag name="KSO_WM_UNIT_RELATE_UNITID" val="diagram160314_2*l*1"/>
  <p:tag name="KSO_WM_BEAUTIFY_FLAG" val="#wm#"/>
  <p:tag name="KSO_WM_UNIT_PRESET_TEXT_INDEX" val="3"/>
  <p:tag name="KSO_WM_UNIT_PRESET_TEXT_LEN" val="18"/>
  <p:tag name="KSO_WM_TAG_VERSION" val="1.0"/>
</p:tagLst>
</file>

<file path=ppt/tags/tag20.xml><?xml version="1.0" encoding="utf-8"?>
<p:tagLst xmlns:p="http://schemas.openxmlformats.org/presentationml/2006/main">
  <p:tag name="KSO_WM_TAG_VERSION" val="1.0"/>
  <p:tag name="KSO_WM_TEMPLATE_CATEGORY" val="diagram"/>
  <p:tag name="KSO_WM_TEMPLATE_INDEX" val="537"/>
  <p:tag name="KSO_WM_UNIT_TYPE" val="a"/>
  <p:tag name="KSO_WM_UNIT_INDEX" val="1"/>
  <p:tag name="KSO_WM_UNIT_ID" val="260*a*1"/>
  <p:tag name="KSO_WM_UNIT_CLEAR" val="1"/>
  <p:tag name="KSO_WM_UNIT_LAYERLEVEL" val="1"/>
  <p:tag name="KSO_WM_UNIT_ISCONTENTSTITLE" val="1"/>
  <p:tag name="KSO_WM_UNIT_VALUE" val="21"/>
  <p:tag name="KSO_WM_UNIT_HIGHLIGHT" val="0"/>
  <p:tag name="KSO_WM_UNIT_COMPATIBLE" val="1"/>
  <p:tag name="KSO_WM_UNIT_PRESET_TEXT_INDEX" val="3"/>
  <p:tag name="KSO_WM_UNIT_PRESET_TEXT_LEN" val="17"/>
  <p:tag name="KSO_WM_BEAUTIFY_FLAG" val="#wm#"/>
</p:tagLst>
</file>

<file path=ppt/tags/tag21.xml><?xml version="1.0" encoding="utf-8"?>
<p:tagLst xmlns:p="http://schemas.openxmlformats.org/presentationml/2006/main">
  <p:tag name="KSO_WM_SLIDE_ID" val="diagram160314_2"/>
  <p:tag name="KSO_WM_SLIDE_INDEX" val="2"/>
  <p:tag name="KSO_WM_SLIDE_ITEM_CNT" val="2"/>
  <p:tag name="KSO_WM_SLIDE_LAYOUT" val="g_l"/>
  <p:tag name="KSO_WM_SLIDE_LAYOUT_CNT" val="1_1"/>
  <p:tag name="KSO_WM_SLIDE_TYPE" val="text"/>
  <p:tag name="KSO_WM_BEAUTIFY_FLAG" val="#wm#"/>
  <p:tag name="KSO_WM_SLIDE_POSITION" val="104*165"/>
  <p:tag name="KSO_WM_SLIDE_SIZE" val="511*235"/>
  <p:tag name="KSO_WM_TEMPLATE_CATEGORY" val="custom"/>
  <p:tag name="KSO_WM_TEMPLATE_INDEX" val="5"/>
  <p:tag name="KSO_WM_DIAGRAM_GROUP_CODE" val="l1-1"/>
  <p:tag name="KSO_WM_TAG_VERSION" val="1.0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5"/>
</p:tagLst>
</file>

<file path=ppt/tags/tag3.xml><?xml version="1.0" encoding="utf-8"?>
<p:tagLst xmlns:p="http://schemas.openxmlformats.org/presentationml/2006/main"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2_1"/>
  <p:tag name="KSO_WM_UNIT_ID" val="mixed20199730_1*ζ_h_i*1_2_1"/>
  <p:tag name="KSO_WM_TEMPLATE_CATEGORY" val="mixed"/>
  <p:tag name="KSO_WM_TEMPLATE_INDEX" val="20199730"/>
  <p:tag name="KSO_WM_UNIT_LAYERLEVEL" val="1_1_1"/>
  <p:tag name="KSO_WM_TAG_VERSION" val="1.0"/>
  <p:tag name="KSO_WM_BEAUTIFY_FLAG" val="#wm#"/>
  <p:tag name="KSO_WM_UNIT_FLASH_PICTURE_RATE" val="2"/>
</p:tagLst>
</file>

<file path=ppt/tags/tag4.xml><?xml version="1.0" encoding="utf-8"?>
<p:tagLst xmlns:p="http://schemas.openxmlformats.org/presentationml/2006/main"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1"/>
  <p:tag name="KSO_WM_UNIT_ID" val="mixed20199730_1*ζ_h_i*1_1_1"/>
  <p:tag name="KSO_WM_TEMPLATE_CATEGORY" val="mixed"/>
  <p:tag name="KSO_WM_TEMPLATE_INDEX" val="20199730"/>
  <p:tag name="KSO_WM_UNIT_LAYERLEVEL" val="1_1_1"/>
  <p:tag name="KSO_WM_TAG_VERSION" val="1.0"/>
  <p:tag name="KSO_WM_BEAUTIFY_FLAG" val="#wm#"/>
  <p:tag name="KSO_WM_UNIT_FLASH_PICTURE_RATE" val="2"/>
</p:tagLst>
</file>

<file path=ppt/tags/tag5.xml><?xml version="1.0" encoding="utf-8"?>
<p:tagLst xmlns:p="http://schemas.openxmlformats.org/presentationml/2006/main"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3_1"/>
  <p:tag name="KSO_WM_UNIT_ID" val="mixed20199730_1*ζ_h_i*1_3_1"/>
  <p:tag name="KSO_WM_TEMPLATE_CATEGORY" val="mixed"/>
  <p:tag name="KSO_WM_TEMPLATE_INDEX" val="20199730"/>
  <p:tag name="KSO_WM_UNIT_LAYERLEVEL" val="1_1_1"/>
  <p:tag name="KSO_WM_TAG_VERSION" val="1.0"/>
  <p:tag name="KSO_WM_BEAUTIFY_FLAG" val="#wm#"/>
  <p:tag name="KSO_WM_UNIT_FLASH_PICTURE_RATE" val="2"/>
</p:tagLst>
</file>

<file path=ppt/tags/tag6.xml><?xml version="1.0" encoding="utf-8"?>
<p:tagLst xmlns:p="http://schemas.openxmlformats.org/presentationml/2006/main"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4_1"/>
  <p:tag name="KSO_WM_UNIT_ID" val="mixed20199730_1*ζ_h_i*1_4_1"/>
  <p:tag name="KSO_WM_TEMPLATE_CATEGORY" val="mixed"/>
  <p:tag name="KSO_WM_TEMPLATE_INDEX" val="20199730"/>
  <p:tag name="KSO_WM_UNIT_LAYERLEVEL" val="1_1_1"/>
  <p:tag name="KSO_WM_TAG_VERSION" val="1.0"/>
  <p:tag name="KSO_WM_BEAUTIFY_FLAG" val="#wm#"/>
  <p:tag name="KSO_WM_UNIT_FLASH_PICTURE_RATE" val="2"/>
</p:tagLst>
</file>

<file path=ppt/tags/tag7.xml><?xml version="1.0" encoding="utf-8"?>
<p:tagLst xmlns:p="http://schemas.openxmlformats.org/presentationml/2006/main">
  <p:tag name="KSO_WM_SLIDE_ID" val="diagram160314_2"/>
  <p:tag name="KSO_WM_SLIDE_INDEX" val="2"/>
  <p:tag name="KSO_WM_SLIDE_ITEM_CNT" val="2"/>
  <p:tag name="KSO_WM_SLIDE_LAYOUT" val="g_l"/>
  <p:tag name="KSO_WM_SLIDE_LAYOUT_CNT" val="1_1"/>
  <p:tag name="KSO_WM_SLIDE_TYPE" val="text"/>
  <p:tag name="KSO_WM_BEAUTIFY_FLAG" val="#wm#"/>
  <p:tag name="KSO_WM_SLIDE_POSITION" val="104*165"/>
  <p:tag name="KSO_WM_SLIDE_SIZE" val="511*235"/>
  <p:tag name="KSO_WM_TEMPLATE_CATEGORY" val="custom"/>
  <p:tag name="KSO_WM_TEMPLATE_INDEX" val="5"/>
  <p:tag name="KSO_WM_DIAGRAM_GROUP_CODE" val="l1-1"/>
  <p:tag name="KSO_WM_TAG_VERSION" val="1.0"/>
  <p:tag name="KSO_WM_UNIT_FLASH_PICTURE_TYPE" val="1"/>
</p:tagLst>
</file>

<file path=ppt/tags/tag8.xml><?xml version="1.0" encoding="utf-8"?>
<p:tagLst xmlns:p="http://schemas.openxmlformats.org/presentationml/2006/main">
  <p:tag name="KSO_WM_SLIDE_ID" val="diagram160314_2"/>
  <p:tag name="KSO_WM_SLIDE_INDEX" val="2"/>
  <p:tag name="KSO_WM_SLIDE_ITEM_CNT" val="2"/>
  <p:tag name="KSO_WM_SLIDE_LAYOUT" val="g_l"/>
  <p:tag name="KSO_WM_SLIDE_LAYOUT_CNT" val="1_1"/>
  <p:tag name="KSO_WM_SLIDE_TYPE" val="text"/>
  <p:tag name="KSO_WM_BEAUTIFY_FLAG" val="#wm#"/>
  <p:tag name="KSO_WM_SLIDE_POSITION" val="104*165"/>
  <p:tag name="KSO_WM_SLIDE_SIZE" val="511*235"/>
  <p:tag name="KSO_WM_TEMPLATE_CATEGORY" val="custom"/>
  <p:tag name="KSO_WM_TEMPLATE_INDEX" val="5"/>
  <p:tag name="KSO_WM_DIAGRAM_GROUP_CODE" val="l1-1"/>
  <p:tag name="KSO_WM_TAG_VERSION" val="1.0"/>
</p:tagLst>
</file>

<file path=ppt/tags/tag9.xml><?xml version="1.0" encoding="utf-8"?>
<p:tagLst xmlns:p="http://schemas.openxmlformats.org/presentationml/2006/main">
  <p:tag name="KSO_WM_SLIDE_ID" val="diagram160314_2"/>
  <p:tag name="KSO_WM_SLIDE_INDEX" val="2"/>
  <p:tag name="KSO_WM_SLIDE_ITEM_CNT" val="2"/>
  <p:tag name="KSO_WM_SLIDE_LAYOUT" val="g_l"/>
  <p:tag name="KSO_WM_SLIDE_LAYOUT_CNT" val="1_1"/>
  <p:tag name="KSO_WM_SLIDE_TYPE" val="text"/>
  <p:tag name="KSO_WM_BEAUTIFY_FLAG" val="#wm#"/>
  <p:tag name="KSO_WM_SLIDE_POSITION" val="104*165"/>
  <p:tag name="KSO_WM_SLIDE_SIZE" val="511*235"/>
  <p:tag name="KSO_WM_TEMPLATE_CATEGORY" val="custom"/>
  <p:tag name="KSO_WM_TEMPLATE_INDEX" val="5"/>
  <p:tag name="KSO_WM_DIAGRAM_GROUP_CODE" val="l1-1"/>
  <p:tag name="KSO_WM_TAG_VERSION" val="1.0"/>
</p:tagLst>
</file>

<file path=ppt/theme/theme1.xml><?xml version="1.0" encoding="utf-8"?>
<a:theme xmlns:a="http://schemas.openxmlformats.org/drawingml/2006/main" name="1_Office 主题">
  <a:themeElements>
    <a:clrScheme name="自定义 2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D1B24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Temp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1630</Words>
  <Application>WPS 演示</Application>
  <PresentationFormat>全屏显示(16:9)</PresentationFormat>
  <Paragraphs>227</Paragraphs>
  <Slides>24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3" baseType="lpstr">
      <vt:lpstr>Arial</vt:lpstr>
      <vt:lpstr>宋体</vt:lpstr>
      <vt:lpstr>Wingdings</vt:lpstr>
      <vt:lpstr>方正北魏楷书简体</vt:lpstr>
      <vt:lpstr>华文楷体</vt:lpstr>
      <vt:lpstr>Arial Black</vt:lpstr>
      <vt:lpstr>微软雅黑</vt:lpstr>
      <vt:lpstr>Arial</vt:lpstr>
      <vt:lpstr>楷体_GB2312</vt:lpstr>
      <vt:lpstr>新宋体</vt:lpstr>
      <vt:lpstr>楷体</vt:lpstr>
      <vt:lpstr>黑体</vt:lpstr>
      <vt:lpstr>Arial Unicode MS</vt:lpstr>
      <vt:lpstr>Calibri</vt:lpstr>
      <vt:lpstr>华文行楷</vt:lpstr>
      <vt:lpstr>方正兰亭黑_GBK</vt:lpstr>
      <vt:lpstr>华文琥珀</vt:lpstr>
      <vt:lpstr>华文新魏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三步走战略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众说纷纭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45970</cp:lastModifiedBy>
  <cp:revision>100</cp:revision>
  <dcterms:created xsi:type="dcterms:W3CDTF">2016-02-27T02:04:00Z</dcterms:created>
  <dcterms:modified xsi:type="dcterms:W3CDTF">2019-08-19T09:48:36Z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2052-11.1.0.8976</vt:lpwstr>
  </property>
</Properties>
</file>