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359" r:id="rId3"/>
    <p:sldId id="415" r:id="rId5"/>
    <p:sldId id="370" r:id="rId6"/>
    <p:sldId id="402" r:id="rId7"/>
    <p:sldId id="440" r:id="rId8"/>
    <p:sldId id="441" r:id="rId9"/>
    <p:sldId id="442" r:id="rId10"/>
    <p:sldId id="443" r:id="rId11"/>
    <p:sldId id="444" r:id="rId12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81E"/>
    <a:srgbClr val="1A56D3"/>
    <a:srgbClr val="5E3406"/>
    <a:srgbClr val="640007"/>
    <a:srgbClr val="CA6F01"/>
    <a:srgbClr val="007600"/>
    <a:srgbClr val="01077A"/>
    <a:srgbClr val="021381"/>
    <a:srgbClr val="3EA3F7"/>
    <a:srgbClr val="610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75" autoAdjust="0"/>
    <p:restoredTop sz="94660" autoAdjust="0"/>
  </p:normalViewPr>
  <p:slideViewPr>
    <p:cSldViewPr>
      <p:cViewPr>
        <p:scale>
          <a:sx n="50" d="100"/>
          <a:sy n="50" d="100"/>
        </p:scale>
        <p:origin x="-702" y="-2028"/>
      </p:cViewPr>
      <p:guideLst>
        <p:guide orient="horz" pos="10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15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0" y="0"/>
            <a:ext cx="9144000" cy="5141214"/>
            <a:chOff x="0" y="0"/>
            <a:chExt cx="9144000" cy="5141214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286"/>
              <a:ext cx="9144000" cy="5138928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0" y="0"/>
              <a:ext cx="9144000" cy="2849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20510326">
            <a:off x="5498336" y="-441049"/>
            <a:ext cx="3847379" cy="24004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6948264" y="401191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精美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工作总结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www.1ppt.com/xiazai/zongjie/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工作计划：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www.1ppt.com/xiazai/jihua/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商务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www.1ppt.com/moban/shangwu/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个人简历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www.1ppt.com/xiazai/jianli/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毕业答辩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www.1ppt.com/xiazai/dabian/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工作汇报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www.1ppt.com/xiazai/huibao/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jpeg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10" cstate="screen"/>
          <a:srcRect/>
          <a:stretch>
            <a:fillRect/>
          </a:stretch>
        </p:blipFill>
        <p:spPr>
          <a:xfrm>
            <a:off x="5523091" y="3407339"/>
            <a:ext cx="3620909" cy="173775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.xml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3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-17780" y="0"/>
            <a:ext cx="9144000" cy="5141214"/>
            <a:chOff x="0" y="0"/>
            <a:chExt cx="9144000" cy="5141214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286"/>
              <a:ext cx="9144000" cy="5138928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0" y="0"/>
              <a:ext cx="9144000" cy="2849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TextBox 7"/>
          <p:cNvSpPr txBox="1"/>
          <p:nvPr/>
        </p:nvSpPr>
        <p:spPr>
          <a:xfrm>
            <a:off x="1650131" y="1131590"/>
            <a:ext cx="1296144" cy="130330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endParaRPr lang="zh-CN" altLang="en-US" sz="11500" b="1" dirty="0">
              <a:ln w="41275">
                <a:solidFill>
                  <a:schemeClr val="bg1"/>
                </a:solidFill>
              </a:ln>
              <a:gradFill>
                <a:gsLst>
                  <a:gs pos="21000">
                    <a:srgbClr val="021381"/>
                  </a:gs>
                  <a:gs pos="79000">
                    <a:srgbClr val="3EA3F7"/>
                  </a:gs>
                </a:gsLst>
                <a:lin ang="7200000" scaled="0"/>
              </a:gradFill>
              <a:effectLst>
                <a:outerShdw blurRad="50800" dist="127000" dir="10800000" algn="r" rotWithShape="0">
                  <a:prstClr val="black">
                    <a:alpha val="40000"/>
                  </a:prstClr>
                </a:outerShdw>
              </a:effectLst>
              <a:latin typeface="汉仪行楷简" panose="02010609000101010101" pitchFamily="49" charset="-122"/>
              <a:ea typeface="汉仪行楷简" panose="02010609000101010101" pitchFamily="49" charset="-122"/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4932771" y="1210758"/>
            <a:ext cx="1296144" cy="130330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endParaRPr lang="zh-CN" altLang="en-US" sz="11500" b="1" dirty="0">
              <a:ln w="41275">
                <a:solidFill>
                  <a:schemeClr val="bg1"/>
                </a:solidFill>
              </a:ln>
              <a:gradFill>
                <a:gsLst>
                  <a:gs pos="21000">
                    <a:srgbClr val="007600"/>
                  </a:gs>
                  <a:gs pos="72000">
                    <a:srgbClr val="50C81E"/>
                  </a:gs>
                </a:gsLst>
                <a:lin ang="7200000" scaled="0"/>
              </a:gradFill>
              <a:effectLst>
                <a:outerShdw blurRad="50800" dist="127000" dir="10800000" algn="r" rotWithShape="0">
                  <a:prstClr val="black">
                    <a:alpha val="40000"/>
                  </a:prstClr>
                </a:outerShdw>
              </a:effectLst>
              <a:latin typeface="汉仪行楷简" panose="02010609000101010101" pitchFamily="49" charset="-122"/>
              <a:ea typeface="汉仪行楷简" panose="02010609000101010101" pitchFamily="49" charset="-122"/>
            </a:endParaRPr>
          </a:p>
        </p:txBody>
      </p:sp>
      <p:sp>
        <p:nvSpPr>
          <p:cNvPr id="25" name="TextBox 7"/>
          <p:cNvSpPr txBox="1"/>
          <p:nvPr/>
        </p:nvSpPr>
        <p:spPr>
          <a:xfrm>
            <a:off x="5796136" y="994734"/>
            <a:ext cx="1296144" cy="130330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endParaRPr lang="zh-CN" altLang="en-US" sz="11500" b="1" dirty="0">
              <a:ln w="41275">
                <a:solidFill>
                  <a:schemeClr val="bg1"/>
                </a:solidFill>
              </a:ln>
              <a:gradFill>
                <a:gsLst>
                  <a:gs pos="21000">
                    <a:srgbClr val="021381"/>
                  </a:gs>
                  <a:gs pos="79000">
                    <a:srgbClr val="3EA3F7"/>
                  </a:gs>
                </a:gsLst>
                <a:lin ang="7200000" scaled="0"/>
              </a:gradFill>
              <a:effectLst>
                <a:outerShdw blurRad="50800" dist="127000" dir="10800000" algn="r" rotWithShape="0">
                  <a:prstClr val="black">
                    <a:alpha val="40000"/>
                  </a:prstClr>
                </a:outerShdw>
              </a:effectLst>
              <a:latin typeface="汉仪行楷简" panose="02010609000101010101" pitchFamily="49" charset="-122"/>
              <a:ea typeface="汉仪行楷简" panose="02010609000101010101" pitchFamily="49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630597" y="-722194"/>
            <a:ext cx="6666822" cy="2754135"/>
            <a:chOff x="2630597" y="-722194"/>
            <a:chExt cx="6666822" cy="2754135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 rot="20510326">
              <a:off x="5450040" y="-368479"/>
              <a:ext cx="3847379" cy="2400420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 rot="20034392">
              <a:off x="2630597" y="-722194"/>
              <a:ext cx="3847379" cy="2400420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1178560" y="995045"/>
            <a:ext cx="7206615" cy="203009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l"/>
            <a:r>
              <a:rPr lang="zh-CN" altLang="en-US" sz="72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课堂观察</a:t>
            </a:r>
            <a:r>
              <a:rPr lang="en-US" altLang="zh-CN" sz="72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</a:t>
            </a:r>
            <a:endParaRPr lang="en-US" altLang="zh-CN" sz="72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CN" altLang="en-US" sz="54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走向专业的听评课</a:t>
            </a:r>
            <a:endParaRPr lang="zh-CN" altLang="en-US" sz="54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92315" y="302514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华怡</a:t>
            </a:r>
            <a:endParaRPr lang="zh-CN" alt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 rot="16200000">
            <a:off x="2390775" y="-1844675"/>
            <a:ext cx="4155440" cy="8069580"/>
          </a:xfrm>
          <a:prstGeom prst="rect">
            <a:avLst/>
          </a:prstGeom>
        </p:spPr>
      </p:pic>
      <p:sp>
        <p:nvSpPr>
          <p:cNvPr id="32" name="TextBox 7"/>
          <p:cNvSpPr txBox="1"/>
          <p:nvPr/>
        </p:nvSpPr>
        <p:spPr>
          <a:xfrm>
            <a:off x="3832673" y="853187"/>
            <a:ext cx="1156588" cy="435026"/>
          </a:xfrm>
          <a:prstGeom prst="rect">
            <a:avLst/>
          </a:prstGeom>
          <a:noFill/>
        </p:spPr>
        <p:txBody>
          <a:bodyPr wrap="square" lIns="0" tIns="0" rIns="0" bIns="0">
            <a:normAutofit fontScale="77500" lnSpcReduction="20000"/>
          </a:bodyPr>
          <a:lstStyle/>
          <a:p>
            <a:pPr algn="ctr"/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迷你简启体" panose="03000509000000000000" pitchFamily="65" charset="-122"/>
                <a:ea typeface="迷你简启体" panose="03000509000000000000" pitchFamily="65" charset="-122"/>
              </a:rPr>
              <a:t>前言</a:t>
            </a:r>
            <a:endParaRPr lang="zh-CN" alt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迷你简启体" panose="03000509000000000000" pitchFamily="65" charset="-122"/>
              <a:ea typeface="迷你简启体" panose="03000509000000000000" pitchFamily="65" charset="-122"/>
            </a:endParaRPr>
          </a:p>
        </p:txBody>
      </p:sp>
      <p:sp>
        <p:nvSpPr>
          <p:cNvPr id="30" name="TextBox 68"/>
          <p:cNvSpPr txBox="1"/>
          <p:nvPr/>
        </p:nvSpPr>
        <p:spPr>
          <a:xfrm>
            <a:off x="1755140" y="1288415"/>
            <a:ext cx="5312410" cy="1929130"/>
          </a:xfrm>
          <a:prstGeom prst="rect">
            <a:avLst/>
          </a:prstGeom>
        </p:spPr>
        <p:txBody>
          <a:bodyPr vert="horz" wrap="square" lIns="0" tIns="72000" rIns="0" bIns="0" anchor="t" anchorCtr="1"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2020年农历春节因为新冠状病毒疫情成为了一个特殊的春节，防控阻击新冠状病毒的战“疫”牵动了全国人民的心，为了配合国家打赢这场阻击战，我也有了更多的时间</a:t>
            </a: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继续宅在家中认真拜读了《课堂观察</a:t>
            </a: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—</a:t>
            </a: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走向专业的听评课》一书。让我感触颇深，作者能够将看似平凡的课堂讲解的深入透彻，实属不易。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  <a:p>
            <a:pPr>
              <a:lnSpc>
                <a:spcPct val="120000"/>
              </a:lnSpc>
            </a:pP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33444" y="2796002"/>
            <a:ext cx="3082440" cy="21728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9"/>
          <p:cNvGrpSpPr/>
          <p:nvPr/>
        </p:nvGrpSpPr>
        <p:grpSpPr>
          <a:xfrm>
            <a:off x="3521266" y="469290"/>
            <a:ext cx="1156588" cy="637713"/>
            <a:chOff x="2345143" y="2512160"/>
            <a:chExt cx="1800200" cy="992584"/>
          </a:xfrm>
        </p:grpSpPr>
        <p:sp>
          <p:nvSpPr>
            <p:cNvPr id="32" name="TextBox 7"/>
            <p:cNvSpPr txBox="1"/>
            <p:nvPr/>
          </p:nvSpPr>
          <p:spPr>
            <a:xfrm>
              <a:off x="2345143" y="2512160"/>
              <a:ext cx="1800200" cy="677107"/>
            </a:xfrm>
            <a:prstGeom prst="rect">
              <a:avLst/>
            </a:prstGeom>
            <a:noFill/>
          </p:spPr>
          <p:txBody>
            <a:bodyPr wrap="square" lIns="0" tIns="0" rIns="0" bIns="0"/>
            <a:lstStyle/>
            <a:p>
              <a:pPr algn="ctr"/>
              <a:r>
                <a:rPr lang="zh-CN" alt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迷你简家书" panose="02010609000101010101" pitchFamily="49" charset="-122"/>
                  <a:ea typeface="迷你简家书" panose="02010609000101010101" pitchFamily="49" charset="-122"/>
                </a:rPr>
                <a:t>目录</a:t>
              </a:r>
              <a:endParaRPr lang="zh-CN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迷你简家书" panose="02010609000101010101" pitchFamily="49" charset="-122"/>
                <a:ea typeface="迷你简家书" panose="02010609000101010101" pitchFamily="49" charset="-122"/>
              </a:endParaRPr>
            </a:p>
          </p:txBody>
        </p:sp>
        <p:sp>
          <p:nvSpPr>
            <p:cNvPr id="33" name="TextBox 8"/>
            <p:cNvSpPr txBox="1"/>
            <p:nvPr/>
          </p:nvSpPr>
          <p:spPr>
            <a:xfrm>
              <a:off x="2345143" y="3289300"/>
              <a:ext cx="1800200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algn="ctr"/>
              <a:r>
                <a:rPr lang="en-US" altLang="zh-CN" sz="16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迷你简家书" panose="02010609000101010101" pitchFamily="49" charset="-122"/>
                  <a:ea typeface="迷你简家书" panose="02010609000101010101" pitchFamily="49" charset="-122"/>
                </a:rPr>
                <a:t>CONTENTS</a:t>
              </a:r>
              <a:endParaRPr lang="en-US" altLang="zh-CN" sz="1600" b="1">
                <a:solidFill>
                  <a:schemeClr val="tx1">
                    <a:lumMod val="75000"/>
                    <a:lumOff val="25000"/>
                  </a:schemeClr>
                </a:solidFill>
                <a:latin typeface="迷你简家书" panose="02010609000101010101" pitchFamily="49" charset="-122"/>
                <a:ea typeface="迷你简家书" panose="02010609000101010101" pitchFamily="49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159510" y="788670"/>
            <a:ext cx="3792855" cy="169418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 rot="21300000">
            <a:off x="2159000" y="1558290"/>
            <a:ext cx="23552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书籍简介</a:t>
            </a:r>
            <a:endParaRPr lang="zh-CN" alt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4113530" y="1573530"/>
            <a:ext cx="3792855" cy="16941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534160" y="2545715"/>
            <a:ext cx="3792855" cy="169418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 rot="21300000">
            <a:off x="4970780" y="2384425"/>
            <a:ext cx="23552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内容收获</a:t>
            </a:r>
            <a:endParaRPr lang="zh-CN" alt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 rot="21300000">
            <a:off x="2409825" y="3296285"/>
            <a:ext cx="23552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分享心得</a:t>
            </a:r>
            <a:endParaRPr lang="zh-CN" alt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"/>
          <p:cNvGrpSpPr/>
          <p:nvPr/>
        </p:nvGrpSpPr>
        <p:grpSpPr>
          <a:xfrm>
            <a:off x="134387" y="411510"/>
            <a:ext cx="3249026" cy="530915"/>
            <a:chOff x="1738392" y="1477689"/>
            <a:chExt cx="4332036" cy="707886"/>
          </a:xfrm>
        </p:grpSpPr>
        <p:sp>
          <p:nvSpPr>
            <p:cNvPr id="59" name="TextBox 6"/>
            <p:cNvSpPr txBox="1"/>
            <p:nvPr/>
          </p:nvSpPr>
          <p:spPr>
            <a:xfrm>
              <a:off x="1738392" y="1477689"/>
              <a:ext cx="655949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r>
                <a:rPr lang="en-US" altLang="zh-CN" sz="4000" dirty="0" smtClean="0">
                  <a:solidFill>
                    <a:srgbClr val="1A56D3"/>
                  </a:solidFill>
                  <a:latin typeface="Impact" panose="020B0806030902050204" pitchFamily="34" charset="0"/>
                </a:rPr>
                <a:t>01</a:t>
              </a:r>
              <a:endParaRPr lang="en-US" altLang="zh-CN" sz="4000" dirty="0">
                <a:solidFill>
                  <a:srgbClr val="1A56D3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" name="TextBox 8"/>
            <p:cNvSpPr txBox="1"/>
            <p:nvPr/>
          </p:nvSpPr>
          <p:spPr>
            <a:xfrm>
              <a:off x="2107854" y="1820517"/>
              <a:ext cx="3962574" cy="242864"/>
            </a:xfrm>
            <a:prstGeom prst="rect">
              <a:avLst/>
            </a:prstGeom>
            <a:noFill/>
          </p:spPr>
          <p:txBody>
            <a:bodyPr wrap="none" lIns="360000" tIns="0" rIns="0" bIns="0" anchor="b" anchorCtr="0"/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书籍简介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122045" y="1170305"/>
            <a:ext cx="690054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本《课堂观察Ⅱ：走向专业的听评课》奉献的是LICC范式基本成熟后的样态。全书分四个部分：研究进展、观察故事、观察工具、观察课例，从理论到实践，呈现了2008年后课堂观察LICC范式的新进展。通过了解书本上的若干观察故事可以看出，课堂观察的研究需要大量的实践与思考。不仅介绍了课堂观察的概念，意义，也让我明白了如何去听评课。最后通过观察课例也呈现了完整的课堂观察活动过程。</a:t>
            </a:r>
            <a:endParaRPr lang="zh-CN" alt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"/>
          <p:cNvGrpSpPr/>
          <p:nvPr/>
        </p:nvGrpSpPr>
        <p:grpSpPr>
          <a:xfrm>
            <a:off x="134387" y="411510"/>
            <a:ext cx="3249026" cy="530915"/>
            <a:chOff x="1738392" y="1477689"/>
            <a:chExt cx="4332036" cy="707886"/>
          </a:xfrm>
        </p:grpSpPr>
        <p:sp>
          <p:nvSpPr>
            <p:cNvPr id="59" name="TextBox 6"/>
            <p:cNvSpPr txBox="1"/>
            <p:nvPr/>
          </p:nvSpPr>
          <p:spPr>
            <a:xfrm>
              <a:off x="1738392" y="1477689"/>
              <a:ext cx="655949" cy="707886"/>
            </a:xfrm>
            <a:prstGeom prst="rect">
              <a:avLst/>
            </a:prstGeom>
            <a:noFill/>
          </p:spPr>
          <p:txBody>
            <a:bodyPr wrap="none" anchor="ctr"/>
            <a:lstStyle/>
            <a:p>
              <a:r>
                <a:rPr lang="en-US" altLang="zh-CN" sz="3200" dirty="0" smtClean="0">
                  <a:solidFill>
                    <a:srgbClr val="1A56D3"/>
                  </a:solidFill>
                  <a:latin typeface="Impact" panose="020B0806030902050204" pitchFamily="34" charset="0"/>
                </a:rPr>
                <a:t>02</a:t>
              </a:r>
              <a:endParaRPr lang="en-US" altLang="zh-CN" sz="3200" dirty="0" smtClean="0">
                <a:solidFill>
                  <a:srgbClr val="1A56D3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" name="TextBox 8"/>
            <p:cNvSpPr txBox="1"/>
            <p:nvPr/>
          </p:nvSpPr>
          <p:spPr>
            <a:xfrm>
              <a:off x="2107854" y="1820517"/>
              <a:ext cx="3962574" cy="242864"/>
            </a:xfrm>
            <a:prstGeom prst="rect">
              <a:avLst/>
            </a:prstGeom>
            <a:noFill/>
          </p:spPr>
          <p:txBody>
            <a:bodyPr wrap="none" lIns="360000" tIns="0" rIns="0" bIns="0" anchor="b" anchorCtr="0"/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内容收获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68605" y="942340"/>
            <a:ext cx="41154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使听评课更加专业化的做法</a:t>
            </a:r>
            <a:endParaRPr lang="zh-CN" alt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69365" y="1544955"/>
            <a:ext cx="5516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①反对开课形式化，听课任务化，评课讲套话。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69365" y="2078355"/>
            <a:ext cx="78562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②要把听评课设计成一个完整的专业活动，包括课前会议，课中观察，课后会议。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69365" y="2879090"/>
            <a:ext cx="78562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③多设计一些课堂观察的工具（课堂观察量表），开放且供选择。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"/>
          <p:cNvGrpSpPr/>
          <p:nvPr/>
        </p:nvGrpSpPr>
        <p:grpSpPr>
          <a:xfrm>
            <a:off x="123592" y="411510"/>
            <a:ext cx="3259821" cy="530915"/>
            <a:chOff x="1723999" y="1477689"/>
            <a:chExt cx="4346429" cy="707886"/>
          </a:xfrm>
        </p:grpSpPr>
        <p:sp>
          <p:nvSpPr>
            <p:cNvPr id="59" name="TextBox 6"/>
            <p:cNvSpPr txBox="1"/>
            <p:nvPr/>
          </p:nvSpPr>
          <p:spPr>
            <a:xfrm>
              <a:off x="1723999" y="1477689"/>
              <a:ext cx="655949" cy="707886"/>
            </a:xfrm>
            <a:prstGeom prst="rect">
              <a:avLst/>
            </a:prstGeom>
            <a:noFill/>
          </p:spPr>
          <p:txBody>
            <a:bodyPr wrap="none" anchor="ctr"/>
            <a:lstStyle/>
            <a:p>
              <a:r>
                <a:rPr lang="en-US" altLang="zh-CN" sz="3200" dirty="0" smtClean="0">
                  <a:solidFill>
                    <a:srgbClr val="1A56D3"/>
                  </a:solidFill>
                  <a:latin typeface="Impact" panose="020B0806030902050204" pitchFamily="34" charset="0"/>
                </a:rPr>
                <a:t>02</a:t>
              </a:r>
              <a:endParaRPr lang="en-US" altLang="zh-CN" sz="3200" dirty="0" smtClean="0">
                <a:solidFill>
                  <a:srgbClr val="1A56D3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" name="TextBox 8"/>
            <p:cNvSpPr txBox="1"/>
            <p:nvPr/>
          </p:nvSpPr>
          <p:spPr>
            <a:xfrm>
              <a:off x="2107854" y="1820517"/>
              <a:ext cx="3962574" cy="242864"/>
            </a:xfrm>
            <a:prstGeom prst="rect">
              <a:avLst/>
            </a:prstGeom>
            <a:noFill/>
          </p:spPr>
          <p:txBody>
            <a:bodyPr wrap="none" lIns="360000" tIns="0" rIns="0" bIns="0" anchor="b" anchorCtr="0"/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内容收获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68605" y="942340"/>
            <a:ext cx="22866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课堂观察工具</a:t>
            </a:r>
            <a:endParaRPr lang="zh-CN" alt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5950" y="1494155"/>
            <a:ext cx="78562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观察工具内容介绍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2030" y="1892935"/>
            <a:ext cx="79571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①两个视角：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辅助教学：包括学习支架，课堂教学资源的利用，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OAE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学案与多媒体课件的结合，模型在课堂中的应用等方面。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教学环节：学生动作技能的形成，评价信息的获取利用等环节。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"/>
          <p:cNvGrpSpPr/>
          <p:nvPr/>
        </p:nvGrpSpPr>
        <p:grpSpPr>
          <a:xfrm>
            <a:off x="123592" y="411510"/>
            <a:ext cx="3259821" cy="530915"/>
            <a:chOff x="1723999" y="1477689"/>
            <a:chExt cx="4346429" cy="707886"/>
          </a:xfrm>
        </p:grpSpPr>
        <p:sp>
          <p:nvSpPr>
            <p:cNvPr id="59" name="TextBox 6"/>
            <p:cNvSpPr txBox="1"/>
            <p:nvPr/>
          </p:nvSpPr>
          <p:spPr>
            <a:xfrm>
              <a:off x="1723999" y="1477689"/>
              <a:ext cx="655949" cy="707886"/>
            </a:xfrm>
            <a:prstGeom prst="rect">
              <a:avLst/>
            </a:prstGeom>
            <a:noFill/>
          </p:spPr>
          <p:txBody>
            <a:bodyPr wrap="none" anchor="ctr"/>
            <a:lstStyle/>
            <a:p>
              <a:r>
                <a:rPr lang="en-US" altLang="zh-CN" sz="3200" dirty="0" smtClean="0">
                  <a:solidFill>
                    <a:srgbClr val="1A56D3"/>
                  </a:solidFill>
                  <a:latin typeface="Impact" panose="020B0806030902050204" pitchFamily="34" charset="0"/>
                </a:rPr>
                <a:t>02</a:t>
              </a:r>
              <a:endParaRPr lang="en-US" altLang="zh-CN" sz="3200" dirty="0" smtClean="0">
                <a:solidFill>
                  <a:srgbClr val="1A56D3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" name="TextBox 8"/>
            <p:cNvSpPr txBox="1"/>
            <p:nvPr/>
          </p:nvSpPr>
          <p:spPr>
            <a:xfrm>
              <a:off x="2107854" y="1820517"/>
              <a:ext cx="3962574" cy="242864"/>
            </a:xfrm>
            <a:prstGeom prst="rect">
              <a:avLst/>
            </a:prstGeom>
            <a:noFill/>
          </p:spPr>
          <p:txBody>
            <a:bodyPr wrap="none" lIns="360000" tIns="0" rIns="0" bIns="0" anchor="b" anchorCtr="0"/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内容收获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68605" y="942340"/>
            <a:ext cx="22866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课堂观察工具</a:t>
            </a:r>
            <a:endParaRPr lang="zh-CN" alt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5950" y="1494155"/>
            <a:ext cx="78562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观察工具内容介绍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22985" y="1997710"/>
            <a:ext cx="795718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②三个方面：研究问题，设计依据，使用说明（包括观察量表，注意事项，得到观察结果后的推论思路）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"/>
          <p:cNvGrpSpPr/>
          <p:nvPr/>
        </p:nvGrpSpPr>
        <p:grpSpPr>
          <a:xfrm>
            <a:off x="123592" y="411510"/>
            <a:ext cx="3259821" cy="530915"/>
            <a:chOff x="1723999" y="1477689"/>
            <a:chExt cx="4346429" cy="707886"/>
          </a:xfrm>
        </p:grpSpPr>
        <p:sp>
          <p:nvSpPr>
            <p:cNvPr id="59" name="TextBox 6"/>
            <p:cNvSpPr txBox="1"/>
            <p:nvPr/>
          </p:nvSpPr>
          <p:spPr>
            <a:xfrm>
              <a:off x="1723999" y="1477689"/>
              <a:ext cx="655949" cy="707886"/>
            </a:xfrm>
            <a:prstGeom prst="rect">
              <a:avLst/>
            </a:prstGeom>
            <a:noFill/>
          </p:spPr>
          <p:txBody>
            <a:bodyPr wrap="none" anchor="ctr"/>
            <a:lstStyle/>
            <a:p>
              <a:r>
                <a:rPr lang="en-US" altLang="zh-CN" sz="3200" dirty="0" smtClean="0">
                  <a:solidFill>
                    <a:srgbClr val="1A56D3"/>
                  </a:solidFill>
                  <a:latin typeface="Impact" panose="020B0806030902050204" pitchFamily="34" charset="0"/>
                </a:rPr>
                <a:t>02</a:t>
              </a:r>
              <a:endParaRPr lang="en-US" altLang="zh-CN" sz="3200" dirty="0" smtClean="0">
                <a:solidFill>
                  <a:srgbClr val="1A56D3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" name="TextBox 8"/>
            <p:cNvSpPr txBox="1"/>
            <p:nvPr/>
          </p:nvSpPr>
          <p:spPr>
            <a:xfrm>
              <a:off x="2107854" y="1820517"/>
              <a:ext cx="3962574" cy="242864"/>
            </a:xfrm>
            <a:prstGeom prst="rect">
              <a:avLst/>
            </a:prstGeom>
            <a:noFill/>
          </p:spPr>
          <p:txBody>
            <a:bodyPr wrap="none" lIns="360000" tIns="0" rIns="0" bIns="0" anchor="b" anchorCtr="0"/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内容收获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68605" y="942340"/>
            <a:ext cx="22866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课堂观察工具</a:t>
            </a:r>
            <a:endParaRPr lang="zh-CN" alt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5950" y="1494155"/>
            <a:ext cx="78562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2.2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如何设计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观察工具的评议框架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59205" y="2004695"/>
            <a:ext cx="76796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①合目的：研究的目的是否明确？该问题是否有意义？获得的证据与要解决的问题是否有关？</a:t>
            </a:r>
            <a:endPara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76985" y="2588260"/>
            <a:ext cx="76619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②合逻辑：变量的框架要合理，在结构上要完整，界限要清晰，要有可观察，科技路的行为表征。</a:t>
            </a:r>
            <a:endPara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76985" y="3248660"/>
            <a:ext cx="72948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③合好用：要适合教师本人的处理信息的能力，便于使用后的数据处理与推论。</a:t>
            </a:r>
            <a:endParaRPr lang="zh-CN" alt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"/>
          <p:cNvGrpSpPr/>
          <p:nvPr/>
        </p:nvGrpSpPr>
        <p:grpSpPr>
          <a:xfrm>
            <a:off x="123592" y="411510"/>
            <a:ext cx="3259821" cy="530915"/>
            <a:chOff x="1723999" y="1477689"/>
            <a:chExt cx="4346429" cy="707886"/>
          </a:xfrm>
        </p:grpSpPr>
        <p:sp>
          <p:nvSpPr>
            <p:cNvPr id="59" name="TextBox 6"/>
            <p:cNvSpPr txBox="1"/>
            <p:nvPr/>
          </p:nvSpPr>
          <p:spPr>
            <a:xfrm>
              <a:off x="1723999" y="1477689"/>
              <a:ext cx="655949" cy="707886"/>
            </a:xfrm>
            <a:prstGeom prst="rect">
              <a:avLst/>
            </a:prstGeom>
            <a:noFill/>
          </p:spPr>
          <p:txBody>
            <a:bodyPr wrap="none" anchor="ctr"/>
            <a:lstStyle/>
            <a:p>
              <a:r>
                <a:rPr lang="en-US" altLang="zh-CN" sz="3200" dirty="0" smtClean="0">
                  <a:solidFill>
                    <a:srgbClr val="1A56D3"/>
                  </a:solidFill>
                  <a:latin typeface="Impact" panose="020B0806030902050204" pitchFamily="34" charset="0"/>
                </a:rPr>
                <a:t>03</a:t>
              </a:r>
              <a:endParaRPr lang="en-US" altLang="zh-CN" sz="3200" dirty="0" smtClean="0">
                <a:solidFill>
                  <a:srgbClr val="1A56D3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" name="TextBox 8"/>
            <p:cNvSpPr txBox="1"/>
            <p:nvPr/>
          </p:nvSpPr>
          <p:spPr>
            <a:xfrm>
              <a:off x="2107854" y="1820517"/>
              <a:ext cx="3962574" cy="242864"/>
            </a:xfrm>
            <a:prstGeom prst="rect">
              <a:avLst/>
            </a:prstGeom>
            <a:noFill/>
          </p:spPr>
          <p:txBody>
            <a:bodyPr wrap="none" lIns="360000" tIns="0" rIns="0" bIns="0" anchor="b" anchorCtr="0"/>
            <a:lstStyle/>
            <a:p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分享心得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411480" y="1021080"/>
            <a:ext cx="8050530" cy="2491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一名教师，听课与评课是最基本的教学活动，也是每个老师专业成长的最重要的方法。很多学校都会规定每位教师一学期至少有多少节听课笔记，但是演变到最后，很多教师只是互相抄袭听课笔记。所以，不应该苛求听课的次数，而更应该重视听课前后的评课与反思。</a:t>
            </a:r>
            <a:endParaRPr lang="zh-CN" alt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读了《课堂观察--走向专业的听评课》一书，我明白了完整的听评课活动包括课前会议（说课）、课堂观察（听课）、课后会议（评课）。还需要用到课堂观察量表，虽然不涉及课中的分析与课后的评价，但是在课中的主题记录工具。我感觉量表最好的人群是教研组，人多想的周全，而且设计思路也广。四个维度，二十个视角，六十八个观察点是专家团队多年的研究成果，我们可以围绕着这一课堂观察框架，自主设计适合我们自身的教学量表，才能为我们所用。</a:t>
            </a:r>
            <a:endParaRPr lang="zh-CN" alt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今后我们要在学习专业理论的基础上，加强对课堂观察的研究和探索，尤其是本学科的理论知识，从而才能在听评课中，更加有效的观察，更加到位的评价，提高自己对教学流程的思考能力。</a:t>
            </a:r>
            <a:endParaRPr lang="zh-CN" alt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专业学习，专业听课，专业观察，专业评课，让我们一起走向专业。</a:t>
            </a:r>
            <a:endParaRPr lang="zh-CN" alt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ISPRING_PRESENTATION_TITLE" val="第一PPT模板网-WWW.1PPT.COM"/>
</p:tagLst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6E068"/>
      </a:accent1>
      <a:accent2>
        <a:srgbClr val="F6E068"/>
      </a:accent2>
      <a:accent3>
        <a:srgbClr val="F6E068"/>
      </a:accent3>
      <a:accent4>
        <a:srgbClr val="F6E068"/>
      </a:accent4>
      <a:accent5>
        <a:srgbClr val="F6E068"/>
      </a:accent5>
      <a:accent6>
        <a:srgbClr val="F6E068"/>
      </a:accent6>
      <a:hlink>
        <a:srgbClr val="696356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F6E068"/>
    </a:accent1>
    <a:accent2>
      <a:srgbClr val="F6E068"/>
    </a:accent2>
    <a:accent3>
      <a:srgbClr val="F6E068"/>
    </a:accent3>
    <a:accent4>
      <a:srgbClr val="F6E068"/>
    </a:accent4>
    <a:accent5>
      <a:srgbClr val="F6E068"/>
    </a:accent5>
    <a:accent6>
      <a:srgbClr val="F6E068"/>
    </a:accent6>
    <a:hlink>
      <a:srgbClr val="696356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F6E068"/>
    </a:accent1>
    <a:accent2>
      <a:srgbClr val="F6E068"/>
    </a:accent2>
    <a:accent3>
      <a:srgbClr val="F6E068"/>
    </a:accent3>
    <a:accent4>
      <a:srgbClr val="F6E068"/>
    </a:accent4>
    <a:accent5>
      <a:srgbClr val="F6E068"/>
    </a:accent5>
    <a:accent6>
      <a:srgbClr val="F6E068"/>
    </a:accent6>
    <a:hlink>
      <a:srgbClr val="696356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F6E068"/>
    </a:accent1>
    <a:accent2>
      <a:srgbClr val="F6E068"/>
    </a:accent2>
    <a:accent3>
      <a:srgbClr val="F6E068"/>
    </a:accent3>
    <a:accent4>
      <a:srgbClr val="F6E068"/>
    </a:accent4>
    <a:accent5>
      <a:srgbClr val="F6E068"/>
    </a:accent5>
    <a:accent6>
      <a:srgbClr val="F6E068"/>
    </a:accent6>
    <a:hlink>
      <a:srgbClr val="696356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F6E068"/>
    </a:accent1>
    <a:accent2>
      <a:srgbClr val="F6E068"/>
    </a:accent2>
    <a:accent3>
      <a:srgbClr val="F6E068"/>
    </a:accent3>
    <a:accent4>
      <a:srgbClr val="F6E068"/>
    </a:accent4>
    <a:accent5>
      <a:srgbClr val="F6E068"/>
    </a:accent5>
    <a:accent6>
      <a:srgbClr val="F6E068"/>
    </a:accent6>
    <a:hlink>
      <a:srgbClr val="696356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F6E068"/>
    </a:accent1>
    <a:accent2>
      <a:srgbClr val="F6E068"/>
    </a:accent2>
    <a:accent3>
      <a:srgbClr val="F6E068"/>
    </a:accent3>
    <a:accent4>
      <a:srgbClr val="F6E068"/>
    </a:accent4>
    <a:accent5>
      <a:srgbClr val="F6E068"/>
    </a:accent5>
    <a:accent6>
      <a:srgbClr val="F6E068"/>
    </a:accent6>
    <a:hlink>
      <a:srgbClr val="696356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F6E068"/>
    </a:accent1>
    <a:accent2>
      <a:srgbClr val="F6E068"/>
    </a:accent2>
    <a:accent3>
      <a:srgbClr val="F6E068"/>
    </a:accent3>
    <a:accent4>
      <a:srgbClr val="F6E068"/>
    </a:accent4>
    <a:accent5>
      <a:srgbClr val="F6E068"/>
    </a:accent5>
    <a:accent6>
      <a:srgbClr val="F6E068"/>
    </a:accent6>
    <a:hlink>
      <a:srgbClr val="696356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F6E068"/>
    </a:accent1>
    <a:accent2>
      <a:srgbClr val="F6E068"/>
    </a:accent2>
    <a:accent3>
      <a:srgbClr val="F6E068"/>
    </a:accent3>
    <a:accent4>
      <a:srgbClr val="F6E068"/>
    </a:accent4>
    <a:accent5>
      <a:srgbClr val="F6E068"/>
    </a:accent5>
    <a:accent6>
      <a:srgbClr val="F6E068"/>
    </a:accent6>
    <a:hlink>
      <a:srgbClr val="696356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F6E068"/>
    </a:accent1>
    <a:accent2>
      <a:srgbClr val="F6E068"/>
    </a:accent2>
    <a:accent3>
      <a:srgbClr val="F6E068"/>
    </a:accent3>
    <a:accent4>
      <a:srgbClr val="F6E068"/>
    </a:accent4>
    <a:accent5>
      <a:srgbClr val="F6E068"/>
    </a:accent5>
    <a:accent6>
      <a:srgbClr val="F6E068"/>
    </a:accent6>
    <a:hlink>
      <a:srgbClr val="696356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F6E068"/>
    </a:accent1>
    <a:accent2>
      <a:srgbClr val="F6E068"/>
    </a:accent2>
    <a:accent3>
      <a:srgbClr val="F6E068"/>
    </a:accent3>
    <a:accent4>
      <a:srgbClr val="F6E068"/>
    </a:accent4>
    <a:accent5>
      <a:srgbClr val="F6E068"/>
    </a:accent5>
    <a:accent6>
      <a:srgbClr val="F6E068"/>
    </a:accent6>
    <a:hlink>
      <a:srgbClr val="696356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1305</Words>
  <Application>WPS 演示</Application>
  <PresentationFormat>全屏显示(16:9)</PresentationFormat>
  <Paragraphs>84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汉仪行楷简</vt:lpstr>
      <vt:lpstr>迷你简启体</vt:lpstr>
      <vt:lpstr>迷你简家书</vt:lpstr>
      <vt:lpstr>华康雅宋体W9</vt:lpstr>
      <vt:lpstr>Impact</vt:lpstr>
      <vt:lpstr>Calibri</vt:lpstr>
      <vt:lpstr>Arial Unicode MS</vt:lpstr>
      <vt:lpstr>Arial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</dc:creator>
  <cp:keywords>第一PPT模板网-WWW.1PPT.COM</cp:keywords>
  <cp:lastModifiedBy>Administrator</cp:lastModifiedBy>
  <cp:revision>333</cp:revision>
  <dcterms:created xsi:type="dcterms:W3CDTF">2015-12-11T17:46:00Z</dcterms:created>
  <dcterms:modified xsi:type="dcterms:W3CDTF">2020-03-05T15:47:52Z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2052-11.1.0.8796</vt:lpwstr>
  </property>
</Properties>
</file>