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handoutMasterIdLst>
    <p:handoutMasterId r:id="rId15"/>
  </p:handoutMasterIdLst>
  <p:sldIdLst>
    <p:sldId id="664" r:id="rId4"/>
    <p:sldId id="471" r:id="rId5"/>
    <p:sldId id="635" r:id="rId6"/>
    <p:sldId id="657" r:id="rId7"/>
    <p:sldId id="654" r:id="rId8"/>
    <p:sldId id="652" r:id="rId9"/>
    <p:sldId id="658" r:id="rId10"/>
    <p:sldId id="650" r:id="rId11"/>
    <p:sldId id="659" r:id="rId12"/>
    <p:sldId id="498" r:id="rId1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6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6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6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6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6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6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6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6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6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D1E7B7"/>
    <a:srgbClr val="BFDFDC"/>
    <a:srgbClr val="AAF2F4"/>
    <a:srgbClr val="BDE1DE"/>
    <a:srgbClr val="C5D7D9"/>
    <a:srgbClr val="C0DD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6" d="100"/>
          <a:sy n="86" d="100"/>
        </p:scale>
        <p:origin x="-654" y="-84"/>
      </p:cViewPr>
      <p:guideLst>
        <p:guide orient="horz" pos="2334"/>
        <p:guide pos="38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400550"/>
            <a:ext cx="5486400" cy="3600450"/>
          </a:xfrm>
          <a:prstGeom prst="rect">
            <a:avLst/>
          </a:prstGeom>
          <a:noFill/>
          <a:ln w="9525">
            <a:noFill/>
          </a:ln>
        </p:spPr>
        <p:txBody>
          <a:bodyPr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1"/>
          </p:nvPr>
        </p:nvSpPr>
        <p:spPr/>
        <p:txBody>
          <a:bodyPr/>
          <a:p>
            <a:pPr lvl="0" eaLnBrk="1" fontAlgn="base" hangingPunct="1"/>
            <a:endParaRPr lang="zh-CN" altLang="en-US" strike="noStrike" noProof="1" dirty="0"/>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p>
            <a:pPr lvl="0" eaLnBrk="1" fontAlgn="base" hangingPunct="1"/>
            <a:endParaRPr lang="zh-CN" altLang="en-US" strike="noStrike" noProof="1" dirty="0"/>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p>
            <a:pPr lvl="0" eaLnBrk="1" fontAlgn="base" hangingPunct="1"/>
            <a:endParaRPr lang="zh-CN" altLang="en-US" strike="noStrike" noProof="1" dirty="0"/>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1"/>
          </p:nvPr>
        </p:nvSpPr>
        <p:spPr/>
        <p:txBody>
          <a:bodyPr/>
          <a:p>
            <a:pPr lvl="0" eaLnBrk="1" fontAlgn="base" hangingPunct="1"/>
            <a:endParaRPr lang="zh-CN" altLang="en-US" strike="noStrike" noProof="1" dirty="0"/>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11"/>
          </p:nvPr>
        </p:nvSpPr>
        <p:spPr/>
        <p:txBody>
          <a:bodyPr/>
          <a:p>
            <a:pPr lvl="0" eaLnBrk="1" fontAlgn="base" hangingPunct="1"/>
            <a:endParaRPr lang="zh-CN" altLang="en-US" strike="noStrike" noProof="1" dirty="0"/>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11"/>
          </p:nvPr>
        </p:nvSpPr>
        <p:spPr/>
        <p:txBody>
          <a:bodyPr/>
          <a:p>
            <a:pPr lvl="0" eaLnBrk="1" fontAlgn="base" hangingPunct="1"/>
            <a:endParaRPr lang="zh-CN" altLang="en-US" strike="noStrike" noProof="1" dirty="0"/>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6" name="页脚占位符 5"/>
          <p:cNvSpPr>
            <a:spLocks noGrp="1"/>
          </p:cNvSpPr>
          <p:nvPr>
            <p:ph type="ftr" sz="quarter" idx="11"/>
          </p:nvPr>
        </p:nvSpPr>
        <p:spPr/>
        <p:txBody>
          <a:bodyPr/>
          <a:p>
            <a:pPr lvl="0" eaLnBrk="1" fontAlgn="base" hangingPunct="1"/>
            <a:endParaRPr lang="zh-CN" altLang="en-US"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8433"/>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8434"/>
          <p:cNvSpPr>
            <a:spLocks noGrp="1"/>
          </p:cNvSpPr>
          <p:nvPr>
            <p:ph type="body"/>
          </p:nvPr>
        </p:nvSpPr>
        <p:spPr>
          <a:xfrm>
            <a:off x="609600" y="1600200"/>
            <a:ext cx="109728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8436" name="日期占位符 18435"/>
          <p:cNvSpPr>
            <a:spLocks noGrp="1"/>
          </p:cNvSpPr>
          <p:nvPr>
            <p:ph type="dt" sz="half" idx="2"/>
          </p:nvPr>
        </p:nvSpPr>
        <p:spPr>
          <a:xfrm>
            <a:off x="609600" y="6245225"/>
            <a:ext cx="2844800" cy="476250"/>
          </a:xfrm>
          <a:prstGeom prst="rect">
            <a:avLst/>
          </a:prstGeom>
          <a:noFill/>
          <a:ln w="9525">
            <a:noFill/>
            <a:miter/>
          </a:ln>
        </p:spPr>
        <p:txBody>
          <a:bodyPr/>
          <a:lstStyle>
            <a:lvl1pPr>
              <a:defRPr sz="1400"/>
            </a:lvl1pPr>
          </a:lstStyle>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18437" name="页脚占位符 18436"/>
          <p:cNvSpPr>
            <a:spLocks noGrp="1"/>
          </p:cNvSpPr>
          <p:nvPr>
            <p:ph type="ftr" sz="quarter" idx="3"/>
          </p:nvPr>
        </p:nvSpPr>
        <p:spPr>
          <a:xfrm>
            <a:off x="4165600" y="6245225"/>
            <a:ext cx="3860800" cy="476250"/>
          </a:xfrm>
          <a:prstGeom prst="rect">
            <a:avLst/>
          </a:prstGeom>
          <a:noFill/>
          <a:ln w="9525">
            <a:noFill/>
            <a:miter/>
          </a:ln>
        </p:spPr>
        <p:txBody>
          <a:bodyPr/>
          <a:lstStyle>
            <a:lvl1pPr algn="ctr">
              <a:defRPr sz="1400"/>
            </a:lvl1pPr>
          </a:lstStyle>
          <a:p>
            <a:pPr lvl="0" eaLnBrk="1" fontAlgn="base" hangingPunct="1"/>
            <a:endParaRPr lang="zh-CN" altLang="en-US" strike="noStrike" noProof="1" dirty="0"/>
          </a:p>
        </p:txBody>
      </p:sp>
      <p:sp>
        <p:nvSpPr>
          <p:cNvPr id="18438" name="灯片编号占位符 18437"/>
          <p:cNvSpPr>
            <a:spLocks noGrp="1"/>
          </p:cNvSpPr>
          <p:nvPr>
            <p:ph type="sldNum" sz="quarter" idx="4"/>
          </p:nvPr>
        </p:nvSpPr>
        <p:spPr>
          <a:xfrm>
            <a:off x="8737600" y="6245225"/>
            <a:ext cx="2844800" cy="476250"/>
          </a:xfrm>
          <a:prstGeom prst="rect">
            <a:avLst/>
          </a:prstGeom>
          <a:noFill/>
          <a:ln w="9525">
            <a:noFill/>
            <a:miter/>
          </a:ln>
        </p:spPr>
        <p:txBody>
          <a:bodyPr/>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标题 18433"/>
          <p:cNvSpPr>
            <a:spLocks noGrp="1"/>
          </p:cNvSpPr>
          <p:nvPr>
            <p:ph type="title"/>
          </p:nvPr>
        </p:nvSpPr>
        <p:spPr>
          <a:xfrm>
            <a:off x="609600" y="274638"/>
            <a:ext cx="109728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18434"/>
          <p:cNvSpPr>
            <a:spLocks noGrp="1"/>
          </p:cNvSpPr>
          <p:nvPr>
            <p:ph type="body"/>
          </p:nvPr>
        </p:nvSpPr>
        <p:spPr>
          <a:xfrm>
            <a:off x="609600" y="1600200"/>
            <a:ext cx="109728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8436" name="日期占位符 18435"/>
          <p:cNvSpPr>
            <a:spLocks noGrp="1"/>
          </p:cNvSpPr>
          <p:nvPr>
            <p:ph type="dt" sz="half" idx="2"/>
          </p:nvPr>
        </p:nvSpPr>
        <p:spPr>
          <a:xfrm>
            <a:off x="609600" y="6245225"/>
            <a:ext cx="2844800" cy="476250"/>
          </a:xfrm>
          <a:prstGeom prst="rect">
            <a:avLst/>
          </a:prstGeom>
          <a:noFill/>
          <a:ln w="9525">
            <a:noFill/>
            <a:miter/>
          </a:ln>
        </p:spPr>
        <p:txBody>
          <a:bodyPr/>
          <a:lstStyle>
            <a:lvl1pPr>
              <a:defRPr sz="1400"/>
            </a:lvl1pPr>
          </a:lstStyle>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latin typeface="Arial" panose="020B0604020202020204" pitchFamily="34" charset="0"/>
              <a:ea typeface="宋体" panose="02010600030101010101" pitchFamily="2" charset="-122"/>
              <a:cs typeface="+mn-ea"/>
            </a:endParaRPr>
          </a:p>
        </p:txBody>
      </p:sp>
      <p:sp>
        <p:nvSpPr>
          <p:cNvPr id="18437" name="页脚占位符 18436"/>
          <p:cNvSpPr>
            <a:spLocks noGrp="1"/>
          </p:cNvSpPr>
          <p:nvPr>
            <p:ph type="ftr" sz="quarter" idx="3"/>
          </p:nvPr>
        </p:nvSpPr>
        <p:spPr>
          <a:xfrm>
            <a:off x="4165600" y="6245225"/>
            <a:ext cx="3860800" cy="476250"/>
          </a:xfrm>
          <a:prstGeom prst="rect">
            <a:avLst/>
          </a:prstGeom>
          <a:noFill/>
          <a:ln w="9525">
            <a:noFill/>
            <a:miter/>
          </a:ln>
        </p:spPr>
        <p:txBody>
          <a:bodyPr/>
          <a:lstStyle>
            <a:lvl1pPr algn="ctr">
              <a:defRPr sz="1400"/>
            </a:lvl1pPr>
          </a:lstStyle>
          <a:p>
            <a:pPr lvl="0" eaLnBrk="1" fontAlgn="base" hangingPunct="1"/>
            <a:endParaRPr lang="zh-CN" altLang="en-US" strike="noStrike" noProof="1" dirty="0"/>
          </a:p>
        </p:txBody>
      </p:sp>
      <p:sp>
        <p:nvSpPr>
          <p:cNvPr id="18438" name="灯片编号占位符 18437"/>
          <p:cNvSpPr>
            <a:spLocks noGrp="1"/>
          </p:cNvSpPr>
          <p:nvPr>
            <p:ph type="sldNum" sz="quarter" idx="4"/>
          </p:nvPr>
        </p:nvSpPr>
        <p:spPr>
          <a:xfrm>
            <a:off x="8737600" y="6245225"/>
            <a:ext cx="2844800" cy="476250"/>
          </a:xfrm>
          <a:prstGeom prst="rect">
            <a:avLst/>
          </a:prstGeom>
          <a:noFill/>
          <a:ln w="9525">
            <a:noFill/>
            <a:miter/>
          </a:ln>
        </p:spPr>
        <p:txBody>
          <a:bodyPr/>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None/>
        <a:defRPr sz="26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矩形 2055"/>
          <p:cNvSpPr/>
          <p:nvPr/>
        </p:nvSpPr>
        <p:spPr>
          <a:xfrm>
            <a:off x="1524000" y="2057400"/>
            <a:ext cx="9144000" cy="3738245"/>
          </a:xfrm>
          <a:prstGeom prst="rect">
            <a:avLst/>
          </a:prstGeom>
          <a:noFill/>
          <a:ln w="9525">
            <a:noFill/>
          </a:ln>
        </p:spPr>
        <p:txBody>
          <a:bodyPr anchor="t">
            <a:spAutoFit/>
          </a:bodyPr>
          <a:p>
            <a:pPr algn="ctr">
              <a:lnSpc>
                <a:spcPct val="150000"/>
              </a:lnSpc>
            </a:pPr>
            <a:r>
              <a:rPr lang="zh-CN" altLang="en-US" sz="5400" b="1" dirty="0">
                <a:solidFill>
                  <a:srgbClr val="FF0000"/>
                </a:solidFill>
                <a:latin typeface="汉仪中黑简" pitchFamily="49" charset="-122"/>
                <a:ea typeface="汉仪中黑简" pitchFamily="49" charset="-122"/>
              </a:rPr>
              <a:t>第三部分　统计与概率</a:t>
            </a:r>
            <a:endParaRPr lang="zh-CN" altLang="en-US" sz="4000" b="1" dirty="0">
              <a:solidFill>
                <a:schemeClr val="tx1"/>
              </a:solidFill>
              <a:latin typeface="汉仪中黑简" pitchFamily="49" charset="-122"/>
              <a:ea typeface="汉仪中黑简" pitchFamily="49" charset="-122"/>
            </a:endParaRPr>
          </a:p>
          <a:p>
            <a:pPr algn="ctr">
              <a:lnSpc>
                <a:spcPct val="150000"/>
              </a:lnSpc>
            </a:pPr>
            <a:r>
              <a:rPr lang="zh-CN" altLang="en-US" sz="3600" b="1" dirty="0">
                <a:solidFill>
                  <a:schemeClr val="tx1"/>
                </a:solidFill>
                <a:latin typeface="汉仪中黑简" pitchFamily="49" charset="-122"/>
                <a:ea typeface="汉仪中黑简" pitchFamily="49" charset="-122"/>
              </a:rPr>
              <a:t>中考真题链接</a:t>
            </a:r>
            <a:endParaRPr lang="zh-CN" altLang="en-US" sz="3600" b="1" dirty="0">
              <a:solidFill>
                <a:schemeClr val="tx1"/>
              </a:solidFill>
              <a:latin typeface="汉仪中黑简" pitchFamily="49" charset="-122"/>
              <a:ea typeface="汉仪中黑简" pitchFamily="49" charset="-122"/>
            </a:endParaRPr>
          </a:p>
          <a:p>
            <a:pPr algn="ctr">
              <a:lnSpc>
                <a:spcPct val="150000"/>
              </a:lnSpc>
            </a:pPr>
            <a:endParaRPr lang="zh-CN" altLang="en-US" sz="2800" b="1" dirty="0">
              <a:solidFill>
                <a:schemeClr val="tx1"/>
              </a:solidFill>
              <a:latin typeface="+mn-ea"/>
              <a:ea typeface="+mn-ea"/>
            </a:endParaRPr>
          </a:p>
          <a:p>
            <a:pPr algn="ctr">
              <a:lnSpc>
                <a:spcPct val="150000"/>
              </a:lnSpc>
            </a:pPr>
            <a:r>
              <a:rPr lang="zh-CN" altLang="en-US" sz="2000" b="1" dirty="0">
                <a:solidFill>
                  <a:schemeClr val="tx1"/>
                </a:solidFill>
                <a:latin typeface="+mn-ea"/>
                <a:ea typeface="+mn-ea"/>
              </a:rPr>
              <a:t>常州市实验初级中学天宁分校</a:t>
            </a:r>
            <a:endParaRPr lang="zh-CN" altLang="en-US" sz="2000" b="1" dirty="0">
              <a:solidFill>
                <a:schemeClr val="tx1"/>
              </a:solidFill>
              <a:latin typeface="+mn-ea"/>
              <a:ea typeface="+mn-ea"/>
            </a:endParaRPr>
          </a:p>
          <a:p>
            <a:pPr algn="ctr">
              <a:lnSpc>
                <a:spcPct val="150000"/>
              </a:lnSpc>
            </a:pPr>
            <a:r>
              <a:rPr lang="zh-CN" altLang="en-US" sz="2000" b="1" dirty="0">
                <a:solidFill>
                  <a:schemeClr val="tx1"/>
                </a:solidFill>
                <a:latin typeface="+mn-ea"/>
                <a:ea typeface="+mn-ea"/>
              </a:rPr>
              <a:t>九年级数学备课组</a:t>
            </a:r>
            <a:endParaRPr lang="zh-CN" altLang="en-US" sz="2000" b="1" dirty="0">
              <a:solidFill>
                <a:schemeClr val="tx1"/>
              </a:solidFill>
              <a:latin typeface="+mn-ea"/>
              <a:ea typeface="+mn-ea"/>
            </a:endParaRPr>
          </a:p>
        </p:txBody>
      </p:sp>
      <p:sp>
        <p:nvSpPr>
          <p:cNvPr id="2" name="矩形 2052"/>
          <p:cNvSpPr/>
          <p:nvPr/>
        </p:nvSpPr>
        <p:spPr>
          <a:xfrm>
            <a:off x="2929890" y="1269365"/>
            <a:ext cx="6467475" cy="583565"/>
          </a:xfrm>
          <a:prstGeom prst="rect">
            <a:avLst/>
          </a:prstGeom>
          <a:noFill/>
          <a:ln w="9525">
            <a:noFill/>
          </a:ln>
        </p:spPr>
        <p:txBody>
          <a:bodyPr wrap="square" anchor="t">
            <a:spAutoFit/>
          </a:bodyPr>
          <a:p>
            <a:pPr algn="ctr"/>
            <a:r>
              <a:rPr lang="en-US" altLang="zh-CN" sz="3200" b="1">
                <a:solidFill>
                  <a:schemeClr val="accent2"/>
                </a:solidFill>
                <a:latin typeface="Times New Roman" panose="02020603050405020304" charset="0"/>
                <a:ea typeface="楷体" panose="02010609060101010101" charset="-122"/>
                <a:cs typeface="Times New Roman" panose="02020603050405020304" charset="0"/>
              </a:rPr>
              <a:t>2020</a:t>
            </a:r>
            <a:r>
              <a:rPr lang="zh-CN" altLang="en-US" sz="3200" b="1">
                <a:solidFill>
                  <a:schemeClr val="accent2"/>
                </a:solidFill>
                <a:latin typeface="Times New Roman" panose="02020603050405020304" charset="0"/>
                <a:ea typeface="楷体" panose="02010609060101010101" charset="-122"/>
                <a:cs typeface="Times New Roman" panose="02020603050405020304" charset="0"/>
              </a:rPr>
              <a:t>年中考数学第一轮复习</a:t>
            </a:r>
            <a:endParaRPr lang="zh-CN" altLang="en-US" sz="3200" b="1">
              <a:solidFill>
                <a:schemeClr val="accent2"/>
              </a:solidFill>
              <a:latin typeface="Times New Roman" panose="02020603050405020304" charset="0"/>
              <a:ea typeface="楷体" panose="02010609060101010101" charset="-122"/>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756535" y="2167255"/>
            <a:ext cx="7649845" cy="1014730"/>
          </a:xfrm>
          <a:prstGeom prst="rect">
            <a:avLst/>
          </a:prstGeom>
          <a:noFill/>
        </p:spPr>
        <p:txBody>
          <a:bodyPr wrap="square" rtlCol="0">
            <a:spAutoFit/>
          </a:bodyPr>
          <a:p>
            <a:pPr algn="ctr"/>
            <a:r>
              <a:rPr lang="zh-CN" altLang="en-US" sz="6000">
                <a:solidFill>
                  <a:schemeClr val="tx1"/>
                </a:solidFill>
                <a:latin typeface="黑体" panose="02010609060101010101" charset="-122"/>
                <a:ea typeface="黑体" panose="02010609060101010101" charset="-122"/>
              </a:rPr>
              <a:t>谢谢观赏！</a:t>
            </a:r>
            <a:endParaRPr lang="zh-CN" altLang="en-US" sz="6000">
              <a:solidFill>
                <a:schemeClr val="tx1"/>
              </a:solidFill>
              <a:latin typeface="黑体" panose="02010609060101010101" charset="-122"/>
              <a:ea typeface="黑体" panose="02010609060101010101" charset="-122"/>
            </a:endParaRPr>
          </a:p>
        </p:txBody>
      </p:sp>
      <p:sp>
        <p:nvSpPr>
          <p:cNvPr id="4" name="文本框 3"/>
          <p:cNvSpPr txBox="1"/>
          <p:nvPr/>
        </p:nvSpPr>
        <p:spPr>
          <a:xfrm>
            <a:off x="4237990" y="4255135"/>
            <a:ext cx="4380230" cy="521970"/>
          </a:xfrm>
          <a:prstGeom prst="rect">
            <a:avLst/>
          </a:prstGeom>
          <a:noFill/>
        </p:spPr>
        <p:txBody>
          <a:bodyPr wrap="square" rtlCol="0">
            <a:spAutoFit/>
          </a:bodyPr>
          <a:p>
            <a:pPr algn="ctr"/>
            <a:r>
              <a:rPr lang="en-US" altLang="zh-CN" sz="2800">
                <a:solidFill>
                  <a:schemeClr val="tx1"/>
                </a:solidFill>
                <a:latin typeface="黑体" panose="02010609060101010101" charset="-122"/>
                <a:ea typeface="黑体" panose="02010609060101010101" charset="-122"/>
                <a:cs typeface="黑体" panose="02010609060101010101" charset="-122"/>
              </a:rPr>
              <a:t>2020</a:t>
            </a:r>
            <a:r>
              <a:rPr lang="zh-CN" altLang="en-US" sz="2800">
                <a:solidFill>
                  <a:schemeClr val="tx1"/>
                </a:solidFill>
                <a:latin typeface="黑体" panose="02010609060101010101" charset="-122"/>
                <a:ea typeface="黑体" panose="02010609060101010101" charset="-122"/>
                <a:cs typeface="黑体" panose="02010609060101010101" charset="-122"/>
              </a:rPr>
              <a:t>年</a:t>
            </a:r>
            <a:r>
              <a:rPr lang="en-US" altLang="zh-CN" sz="2800">
                <a:solidFill>
                  <a:schemeClr val="tx1"/>
                </a:solidFill>
                <a:latin typeface="黑体" panose="02010609060101010101" charset="-122"/>
                <a:ea typeface="黑体" panose="02010609060101010101" charset="-122"/>
                <a:cs typeface="黑体" panose="02010609060101010101" charset="-122"/>
              </a:rPr>
              <a:t>3</a:t>
            </a:r>
            <a:r>
              <a:rPr lang="zh-CN" altLang="en-US" sz="2800">
                <a:solidFill>
                  <a:schemeClr val="tx1"/>
                </a:solidFill>
                <a:latin typeface="黑体" panose="02010609060101010101" charset="-122"/>
                <a:ea typeface="黑体" panose="02010609060101010101" charset="-122"/>
                <a:cs typeface="黑体" panose="02010609060101010101" charset="-122"/>
              </a:rPr>
              <a:t>月</a:t>
            </a:r>
            <a:endParaRPr lang="zh-CN" altLang="en-US" sz="28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文本框 14355"/>
          <p:cNvSpPr txBox="1"/>
          <p:nvPr/>
        </p:nvSpPr>
        <p:spPr>
          <a:xfrm>
            <a:off x="1318260" y="260985"/>
            <a:ext cx="2118360" cy="583565"/>
          </a:xfrm>
          <a:prstGeom prst="rect">
            <a:avLst/>
          </a:prstGeom>
          <a:noFill/>
          <a:ln w="9525">
            <a:noFill/>
          </a:ln>
        </p:spPr>
        <p:txBody>
          <a:bodyPr anchor="t">
            <a:spAutoFit/>
          </a:bodyPr>
          <a:p>
            <a:pPr>
              <a:spcBef>
                <a:spcPct val="50000"/>
              </a:spcBef>
            </a:pPr>
            <a:r>
              <a:rPr lang="zh-CN" altLang="en-US" sz="3200" b="1">
                <a:solidFill>
                  <a:srgbClr val="FA0000"/>
                </a:solidFill>
                <a:latin typeface="黑体" panose="02010609060101010101" charset="-122"/>
                <a:ea typeface="黑体" panose="02010609060101010101" charset="-122"/>
              </a:rPr>
              <a:t>中考分析</a:t>
            </a:r>
            <a:endParaRPr lang="zh-CN" altLang="en-US" sz="3200" b="1">
              <a:solidFill>
                <a:srgbClr val="FA0000"/>
              </a:solidFill>
              <a:latin typeface="黑体" panose="02010609060101010101" charset="-122"/>
              <a:ea typeface="黑体" panose="02010609060101010101" charset="-122"/>
            </a:endParaRPr>
          </a:p>
        </p:txBody>
      </p:sp>
      <p:sp>
        <p:nvSpPr>
          <p:cNvPr id="6147" name="矩形 14356"/>
          <p:cNvSpPr/>
          <p:nvPr/>
        </p:nvSpPr>
        <p:spPr>
          <a:xfrm>
            <a:off x="1236980" y="818515"/>
            <a:ext cx="6897370" cy="144780"/>
          </a:xfrm>
          <a:prstGeom prst="rect">
            <a:avLst/>
          </a:prstGeom>
          <a:gradFill rotWithShape="1">
            <a:gsLst>
              <a:gs pos="0">
                <a:srgbClr val="71A0FF"/>
              </a:gs>
              <a:gs pos="100000">
                <a:schemeClr val="bg1"/>
              </a:gs>
            </a:gsLst>
            <a:lin ang="0" scaled="1"/>
            <a:tileRect/>
          </a:gra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2" name="文本框 1"/>
          <p:cNvSpPr txBox="1"/>
          <p:nvPr/>
        </p:nvSpPr>
        <p:spPr>
          <a:xfrm>
            <a:off x="1308735" y="1804035"/>
            <a:ext cx="6244590" cy="3091815"/>
          </a:xfrm>
          <a:prstGeom prst="rect">
            <a:avLst/>
          </a:prstGeom>
          <a:noFill/>
        </p:spPr>
        <p:txBody>
          <a:bodyPr wrap="square" rtlCol="0">
            <a:spAutoFit/>
          </a:bodyPr>
          <a:p>
            <a:pPr>
              <a:lnSpc>
                <a:spcPct val="150000"/>
              </a:lnSpc>
              <a:spcBef>
                <a:spcPts val="0"/>
              </a:spcBef>
              <a:spcAft>
                <a:spcPts val="0"/>
              </a:spcAft>
            </a:pPr>
            <a:r>
              <a:rPr lang="en-US" altLang="zh-CN" b="1">
                <a:latin typeface="楷体" panose="02010609060101010101" charset="-122"/>
                <a:ea typeface="楷体" panose="02010609060101010101" charset="-122"/>
                <a:cs typeface="楷体" panose="02010609060101010101" charset="-122"/>
              </a:rPr>
              <a:t>    </a:t>
            </a:r>
            <a:r>
              <a:rPr lang="zh-CN" altLang="en-US" b="1">
                <a:latin typeface="楷体" panose="02010609060101010101" charset="-122"/>
                <a:ea typeface="楷体" panose="02010609060101010101" charset="-122"/>
                <a:cs typeface="楷体" panose="02010609060101010101" charset="-122"/>
              </a:rPr>
              <a:t>常州市中考数学试卷中统计与概率部分是以基本题形式呈现的，一般总分值</a:t>
            </a:r>
            <a:r>
              <a:rPr lang="en-US" altLang="zh-CN" b="1">
                <a:latin typeface="楷体" panose="02010609060101010101" charset="-122"/>
                <a:ea typeface="楷体" panose="02010609060101010101" charset="-122"/>
                <a:cs typeface="楷体" panose="02010609060101010101" charset="-122"/>
              </a:rPr>
              <a:t>18</a:t>
            </a:r>
            <a:r>
              <a:rPr lang="zh-CN" altLang="en-US" b="1">
                <a:latin typeface="楷体" panose="02010609060101010101" charset="-122"/>
                <a:ea typeface="楷体" panose="02010609060101010101" charset="-122"/>
                <a:cs typeface="楷体" panose="02010609060101010101" charset="-122"/>
              </a:rPr>
              <a:t>分，主要分布在填空或选择一道（位置不定，</a:t>
            </a:r>
            <a:r>
              <a:rPr lang="en-US" altLang="zh-CN" b="1">
                <a:latin typeface="楷体" panose="02010609060101010101" charset="-122"/>
                <a:ea typeface="楷体" panose="02010609060101010101" charset="-122"/>
                <a:cs typeface="楷体" panose="02010609060101010101" charset="-122"/>
              </a:rPr>
              <a:t>2</a:t>
            </a:r>
            <a:r>
              <a:rPr lang="zh-CN" altLang="en-US" b="1">
                <a:latin typeface="楷体" panose="02010609060101010101" charset="-122"/>
                <a:ea typeface="楷体" panose="02010609060101010101" charset="-122"/>
                <a:cs typeface="楷体" panose="02010609060101010101" charset="-122"/>
              </a:rPr>
              <a:t>分），解答题统计一道（</a:t>
            </a:r>
            <a:r>
              <a:rPr lang="en-US" altLang="zh-CN" b="1">
                <a:latin typeface="楷体" panose="02010609060101010101" charset="-122"/>
                <a:ea typeface="楷体" panose="02010609060101010101" charset="-122"/>
                <a:cs typeface="楷体" panose="02010609060101010101" charset="-122"/>
              </a:rPr>
              <a:t>22</a:t>
            </a:r>
            <a:r>
              <a:rPr lang="zh-CN" altLang="en-US" b="1">
                <a:latin typeface="楷体" panose="02010609060101010101" charset="-122"/>
                <a:ea typeface="楷体" panose="02010609060101010101" charset="-122"/>
                <a:cs typeface="楷体" panose="02010609060101010101" charset="-122"/>
              </a:rPr>
              <a:t>题，</a:t>
            </a:r>
            <a:r>
              <a:rPr lang="en-US" altLang="zh-CN" b="1">
                <a:latin typeface="楷体" panose="02010609060101010101" charset="-122"/>
                <a:ea typeface="楷体" panose="02010609060101010101" charset="-122"/>
                <a:cs typeface="楷体" panose="02010609060101010101" charset="-122"/>
              </a:rPr>
              <a:t>8</a:t>
            </a:r>
            <a:r>
              <a:rPr lang="zh-CN" altLang="en-US" b="1">
                <a:latin typeface="楷体" panose="02010609060101010101" charset="-122"/>
                <a:ea typeface="楷体" panose="02010609060101010101" charset="-122"/>
                <a:cs typeface="楷体" panose="02010609060101010101" charset="-122"/>
              </a:rPr>
              <a:t>分），概率一道（</a:t>
            </a:r>
            <a:r>
              <a:rPr lang="en-US" altLang="zh-CN" b="1">
                <a:latin typeface="楷体" panose="02010609060101010101" charset="-122"/>
                <a:ea typeface="楷体" panose="02010609060101010101" charset="-122"/>
                <a:cs typeface="楷体" panose="02010609060101010101" charset="-122"/>
              </a:rPr>
              <a:t>23</a:t>
            </a:r>
            <a:r>
              <a:rPr lang="zh-CN" altLang="en-US" b="1">
                <a:latin typeface="楷体" panose="02010609060101010101" charset="-122"/>
                <a:ea typeface="楷体" panose="02010609060101010101" charset="-122"/>
                <a:cs typeface="楷体" panose="02010609060101010101" charset="-122"/>
              </a:rPr>
              <a:t>题，</a:t>
            </a:r>
            <a:r>
              <a:rPr lang="en-US" altLang="zh-CN" b="1">
                <a:latin typeface="楷体" panose="02010609060101010101" charset="-122"/>
                <a:ea typeface="楷体" panose="02010609060101010101" charset="-122"/>
                <a:cs typeface="楷体" panose="02010609060101010101" charset="-122"/>
              </a:rPr>
              <a:t>8</a:t>
            </a:r>
            <a:r>
              <a:rPr lang="zh-CN" altLang="en-US" b="1">
                <a:latin typeface="楷体" panose="02010609060101010101" charset="-122"/>
                <a:ea typeface="楷体" panose="02010609060101010101" charset="-122"/>
                <a:cs typeface="楷体" panose="02010609060101010101" charset="-122"/>
              </a:rPr>
              <a:t>分）。</a:t>
            </a:r>
            <a:endParaRPr lang="zh-CN" altLang="en-US" b="1">
              <a:solidFill>
                <a:schemeClr val="accent2"/>
              </a:solidFill>
              <a:latin typeface="楷体" panose="02010609060101010101" charset="-122"/>
              <a:ea typeface="楷体" panose="02010609060101010101" charset="-122"/>
              <a:cs typeface="楷体" panose="02010609060101010101" charset="-122"/>
            </a:endParaRPr>
          </a:p>
        </p:txBody>
      </p:sp>
      <p:pic>
        <p:nvPicPr>
          <p:cNvPr id="4" name="图片 3" descr="QI1Q{H7X$9%~[T$8B%114]3"/>
          <p:cNvPicPr>
            <a:picLocks noChangeAspect="1"/>
          </p:cNvPicPr>
          <p:nvPr/>
        </p:nvPicPr>
        <p:blipFill>
          <a:blip r:embed="rId1"/>
          <a:stretch>
            <a:fillRect/>
          </a:stretch>
        </p:blipFill>
        <p:spPr>
          <a:xfrm rot="16200000">
            <a:off x="7660640" y="2373630"/>
            <a:ext cx="3057525" cy="21107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矩形 14356"/>
          <p:cNvSpPr/>
          <p:nvPr/>
        </p:nvSpPr>
        <p:spPr>
          <a:xfrm>
            <a:off x="1236980" y="818515"/>
            <a:ext cx="6897370" cy="144780"/>
          </a:xfrm>
          <a:prstGeom prst="rect">
            <a:avLst/>
          </a:prstGeom>
          <a:gradFill rotWithShape="1">
            <a:gsLst>
              <a:gs pos="0">
                <a:srgbClr val="71A0FF"/>
              </a:gs>
              <a:gs pos="100000">
                <a:schemeClr val="bg1"/>
              </a:gs>
            </a:gsLst>
            <a:lin ang="0" scaled="1"/>
            <a:tileRect/>
          </a:gra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6146" name="文本框 14355"/>
          <p:cNvSpPr txBox="1"/>
          <p:nvPr/>
        </p:nvSpPr>
        <p:spPr>
          <a:xfrm>
            <a:off x="1102995" y="260985"/>
            <a:ext cx="9369425" cy="583565"/>
          </a:xfrm>
          <a:prstGeom prst="rect">
            <a:avLst/>
          </a:prstGeom>
          <a:noFill/>
          <a:ln w="9525">
            <a:noFill/>
          </a:ln>
        </p:spPr>
        <p:txBody>
          <a:bodyPr wrap="square" anchor="t">
            <a:spAutoFit/>
          </a:bodyPr>
          <a:p>
            <a:pPr>
              <a:spcBef>
                <a:spcPct val="50000"/>
              </a:spcBef>
            </a:pPr>
            <a:r>
              <a:rPr lang="zh-CN" altLang="zh-CN" sz="3200" b="1">
                <a:solidFill>
                  <a:srgbClr val="FF0000"/>
                </a:solidFill>
                <a:latin typeface="黑体" panose="02010609060101010101" charset="-122"/>
                <a:ea typeface="黑体" panose="02010609060101010101" charset="-122"/>
                <a:cs typeface="黑体" panose="02010609060101010101" charset="-122"/>
              </a:rPr>
              <a:t>中考链接</a:t>
            </a:r>
            <a:endParaRPr lang="en-US" sz="3200" b="1">
              <a:solidFill>
                <a:srgbClr val="FF0000"/>
              </a:solidFill>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720090" y="979805"/>
            <a:ext cx="10831830" cy="1106805"/>
          </a:xfrm>
          <a:prstGeom prst="rect">
            <a:avLst/>
          </a:prstGeom>
          <a:noFill/>
          <a:ln w="9525">
            <a:noFill/>
          </a:ln>
        </p:spPr>
        <p:txBody>
          <a:bodyPr wrap="square">
            <a:spAutoFit/>
          </a:bodyPr>
          <a:p>
            <a:pPr marL="173355" indent="-173355"/>
            <a:r>
              <a:rPr lang="en-US" sz="2200" b="1">
                <a:latin typeface="Times New Roman" panose="02020603050405020304" charset="0"/>
                <a:cs typeface="Times New Roman" panose="02020603050405020304" charset="0"/>
              </a:rPr>
              <a:t>1.</a:t>
            </a:r>
            <a:r>
              <a:rPr lang="zh-CN" sz="2200" b="1">
                <a:latin typeface="Times New Roman" panose="02020603050405020304" charset="0"/>
                <a:ea typeface="楷体" panose="02010609060101010101" charset="-122"/>
                <a:cs typeface="Times New Roman" panose="02020603050405020304" charset="0"/>
              </a:rPr>
              <a:t>（</a:t>
            </a:r>
            <a:r>
              <a:rPr lang="en-US" sz="2200" b="1">
                <a:latin typeface="Times New Roman" panose="02020603050405020304" charset="0"/>
                <a:ea typeface="楷体" panose="02010609060101010101" charset="-122"/>
                <a:cs typeface="Times New Roman" panose="02020603050405020304" charset="0"/>
              </a:rPr>
              <a:t>2019</a:t>
            </a:r>
            <a:r>
              <a:rPr lang="zh-CN" sz="2200" b="1">
                <a:latin typeface="Times New Roman" panose="02020603050405020304" charset="0"/>
                <a:ea typeface="楷体" panose="02010609060101010101" charset="-122"/>
                <a:cs typeface="Times New Roman" panose="02020603050405020304" charset="0"/>
              </a:rPr>
              <a:t>•益阳）</a:t>
            </a:r>
            <a:r>
              <a:rPr lang="zh-CN" sz="2200" b="1">
                <a:latin typeface="Times New Roman" panose="02020603050405020304" charset="0"/>
                <a:cs typeface="Times New Roman" panose="02020603050405020304" charset="0"/>
              </a:rPr>
              <a:t>某校数学活动小组对经过某路段的小型汽车每车乘坐人数（含驾驶员）进行了随机调查，根据每车乘坐人数分为</a:t>
            </a:r>
            <a:r>
              <a:rPr lang="en-US" sz="2200" b="1">
                <a:latin typeface="Times New Roman" panose="02020603050405020304" charset="0"/>
                <a:cs typeface="Times New Roman" panose="02020603050405020304" charset="0"/>
              </a:rPr>
              <a:t>5</a:t>
            </a:r>
            <a:r>
              <a:rPr lang="zh-CN" sz="2200" b="1">
                <a:latin typeface="Times New Roman" panose="02020603050405020304" charset="0"/>
                <a:cs typeface="Times New Roman" panose="02020603050405020304" charset="0"/>
              </a:rPr>
              <a:t>类，每车乘坐</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人、</a:t>
            </a:r>
            <a:r>
              <a:rPr lang="en-US" sz="2200" b="1">
                <a:latin typeface="Times New Roman" panose="02020603050405020304" charset="0"/>
                <a:cs typeface="Times New Roman" panose="02020603050405020304" charset="0"/>
              </a:rPr>
              <a:t>2</a:t>
            </a:r>
            <a:r>
              <a:rPr lang="zh-CN" sz="2200" b="1">
                <a:latin typeface="Times New Roman" panose="02020603050405020304" charset="0"/>
                <a:cs typeface="Times New Roman" panose="02020603050405020304" charset="0"/>
              </a:rPr>
              <a:t>人、</a:t>
            </a:r>
            <a:r>
              <a:rPr lang="en-US" sz="2200" b="1">
                <a:latin typeface="Times New Roman" panose="02020603050405020304" charset="0"/>
                <a:cs typeface="Times New Roman" panose="02020603050405020304" charset="0"/>
              </a:rPr>
              <a:t>3</a:t>
            </a:r>
            <a:r>
              <a:rPr lang="zh-CN" sz="2200" b="1">
                <a:latin typeface="Times New Roman" panose="02020603050405020304" charset="0"/>
                <a:cs typeface="Times New Roman" panose="02020603050405020304" charset="0"/>
              </a:rPr>
              <a:t>人、</a:t>
            </a:r>
            <a:r>
              <a:rPr lang="en-US" sz="2200" b="1">
                <a:latin typeface="Times New Roman" panose="02020603050405020304" charset="0"/>
                <a:cs typeface="Times New Roman" panose="02020603050405020304" charset="0"/>
              </a:rPr>
              <a:t>4</a:t>
            </a:r>
            <a:r>
              <a:rPr lang="zh-CN" sz="2200" b="1">
                <a:latin typeface="Times New Roman" panose="02020603050405020304" charset="0"/>
                <a:cs typeface="Times New Roman" panose="02020603050405020304" charset="0"/>
              </a:rPr>
              <a:t>人、</a:t>
            </a:r>
            <a:r>
              <a:rPr lang="en-US" sz="2200" b="1">
                <a:latin typeface="Times New Roman" panose="02020603050405020304" charset="0"/>
                <a:cs typeface="Times New Roman" panose="02020603050405020304" charset="0"/>
              </a:rPr>
              <a:t>5</a:t>
            </a:r>
            <a:r>
              <a:rPr lang="zh-CN" sz="2200" b="1">
                <a:latin typeface="Times New Roman" panose="02020603050405020304" charset="0"/>
                <a:cs typeface="Times New Roman" panose="02020603050405020304" charset="0"/>
              </a:rPr>
              <a:t>人分别记为</a:t>
            </a:r>
            <a:r>
              <a:rPr lang="en-US" sz="2200" b="1" i="1">
                <a:latin typeface="Times New Roman" panose="02020603050405020304" charset="0"/>
                <a:cs typeface="Times New Roman" panose="02020603050405020304" charset="0"/>
              </a:rPr>
              <a:t>A</a:t>
            </a:r>
            <a:r>
              <a:rPr lang="zh-CN" sz="2200" b="1">
                <a:latin typeface="Times New Roman" panose="02020603050405020304" charset="0"/>
                <a:cs typeface="Times New Roman" panose="02020603050405020304" charset="0"/>
              </a:rPr>
              <a:t>、</a:t>
            </a:r>
            <a:r>
              <a:rPr lang="en-US" sz="2200" b="1" i="1">
                <a:latin typeface="Times New Roman" panose="02020603050405020304" charset="0"/>
                <a:cs typeface="Times New Roman" panose="02020603050405020304" charset="0"/>
              </a:rPr>
              <a:t>B</a:t>
            </a:r>
            <a:r>
              <a:rPr lang="zh-CN" sz="2200" b="1">
                <a:latin typeface="Times New Roman" panose="02020603050405020304" charset="0"/>
                <a:cs typeface="Times New Roman" panose="02020603050405020304" charset="0"/>
              </a:rPr>
              <a:t>、</a:t>
            </a:r>
            <a:r>
              <a:rPr lang="en-US" sz="2200" b="1" i="1">
                <a:latin typeface="Times New Roman" panose="02020603050405020304" charset="0"/>
                <a:cs typeface="Times New Roman" panose="02020603050405020304" charset="0"/>
              </a:rPr>
              <a:t>C</a:t>
            </a:r>
            <a:r>
              <a:rPr lang="zh-CN" sz="2200" b="1">
                <a:latin typeface="Times New Roman" panose="02020603050405020304" charset="0"/>
                <a:cs typeface="Times New Roman" panose="02020603050405020304" charset="0"/>
              </a:rPr>
              <a:t>、</a:t>
            </a:r>
            <a:r>
              <a:rPr lang="en-US" sz="2200" b="1" i="1">
                <a:latin typeface="Times New Roman" panose="02020603050405020304" charset="0"/>
                <a:cs typeface="Times New Roman" panose="02020603050405020304" charset="0"/>
              </a:rPr>
              <a:t>D</a:t>
            </a:r>
            <a:r>
              <a:rPr lang="zh-CN" sz="2200" b="1">
                <a:latin typeface="Times New Roman" panose="02020603050405020304" charset="0"/>
                <a:cs typeface="Times New Roman" panose="02020603050405020304" charset="0"/>
              </a:rPr>
              <a:t>、</a:t>
            </a:r>
            <a:r>
              <a:rPr lang="en-US" sz="2200" b="1" i="1">
                <a:latin typeface="Times New Roman" panose="02020603050405020304" charset="0"/>
                <a:cs typeface="Times New Roman" panose="02020603050405020304" charset="0"/>
              </a:rPr>
              <a:t>E</a:t>
            </a:r>
            <a:r>
              <a:rPr lang="zh-CN" sz="2200" b="1">
                <a:latin typeface="Times New Roman" panose="02020603050405020304" charset="0"/>
                <a:cs typeface="Times New Roman" panose="02020603050405020304" charset="0"/>
              </a:rPr>
              <a:t>，由调查所得数据绘制了如图所示的不完整的统计图表．</a:t>
            </a:r>
            <a:endParaRPr lang="zh-CN" altLang="en-US" sz="2200" b="1">
              <a:latin typeface="Times New Roman" panose="02020603050405020304" charset="0"/>
              <a:cs typeface="Times New Roman" panose="02020603050405020304" charset="0"/>
            </a:endParaRPr>
          </a:p>
        </p:txBody>
      </p:sp>
      <p:graphicFrame>
        <p:nvGraphicFramePr>
          <p:cNvPr id="2" name="表格 1"/>
          <p:cNvGraphicFramePr/>
          <p:nvPr>
            <p:custDataLst>
              <p:tags r:id="rId1"/>
            </p:custDataLst>
          </p:nvPr>
        </p:nvGraphicFramePr>
        <p:xfrm>
          <a:off x="1541145" y="2202815"/>
          <a:ext cx="2192020" cy="2057400"/>
        </p:xfrm>
        <a:graphic>
          <a:graphicData uri="http://schemas.openxmlformats.org/drawingml/2006/table">
            <a:tbl>
              <a:tblPr firstRow="1" bandRow="1">
                <a:tableStyleId>{5940675A-B579-460E-94D1-54222C63F5DA}</a:tableStyleId>
              </a:tblPr>
              <a:tblGrid>
                <a:gridCol w="1096010"/>
                <a:gridCol w="1096010"/>
              </a:tblGrid>
              <a:tr h="373380">
                <a:tc>
                  <a:txBody>
                    <a:bodyPr/>
                    <a:p>
                      <a:pPr algn="ctr">
                        <a:buNone/>
                      </a:pPr>
                      <a:r>
                        <a:rPr lang="en-US" sz="2200" b="1">
                          <a:latin typeface="Times New Roman" panose="02020603050405020304" charset="0"/>
                          <a:ea typeface="宋体" panose="02010600030101010101" pitchFamily="2" charset="-122"/>
                          <a:cs typeface="新宋体" panose="02010609030101010101" charset="-122"/>
                        </a:rPr>
                        <a:t>类别</a:t>
                      </a:r>
                      <a:endParaRPr lang="en-US" altLang="en-US" sz="2200" b="1">
                        <a:latin typeface="Times New Roman" panose="02020603050405020304" charset="0"/>
                        <a:ea typeface="宋体" panose="02010600030101010101" pitchFamily="2" charset="-122"/>
                        <a:cs typeface="新宋体" panose="02010609030101010101" charset="-122"/>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200" b="1">
                          <a:latin typeface="Times New Roman" panose="02020603050405020304" charset="0"/>
                          <a:ea typeface="宋体" panose="02010600030101010101" pitchFamily="2" charset="-122"/>
                          <a:cs typeface="新宋体" panose="02010609030101010101" charset="-122"/>
                        </a:rPr>
                        <a:t>频率</a:t>
                      </a:r>
                      <a:endParaRPr lang="en-US" altLang="en-US" sz="2200" b="1">
                        <a:latin typeface="Times New Roman" panose="02020603050405020304" charset="0"/>
                        <a:ea typeface="宋体" panose="02010600030101010101" pitchFamily="2" charset="-122"/>
                        <a:cs typeface="新宋体" panose="02010609030101010101" charset="-122"/>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42900">
                <a:tc>
                  <a:txBody>
                    <a:bodyPr/>
                    <a:p>
                      <a:pPr algn="ctr">
                        <a:buNone/>
                      </a:pPr>
                      <a:r>
                        <a:rPr lang="en-US" sz="2200" b="1" i="1">
                          <a:latin typeface="Times New Roman" panose="02020603050405020304" charset="0"/>
                          <a:ea typeface="宋体" panose="02010600030101010101" pitchFamily="2" charset="-122"/>
                          <a:cs typeface="Times New Roman" panose="02020603050405020304" charset="0"/>
                        </a:rPr>
                        <a:t>A</a:t>
                      </a:r>
                      <a:endParaRPr lang="en-US" altLang="en-US" sz="2200" b="1" i="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200" b="1" i="1">
                          <a:latin typeface="Times New Roman" panose="02020603050405020304" charset="0"/>
                          <a:ea typeface="宋体" panose="02010600030101010101" pitchFamily="2" charset="-122"/>
                          <a:cs typeface="Times New Roman" panose="02020603050405020304" charset="0"/>
                        </a:rPr>
                        <a:t>m</a:t>
                      </a:r>
                      <a:endParaRPr lang="en-US" altLang="en-US" sz="2200" b="1" i="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4630">
                <a:tc>
                  <a:txBody>
                    <a:bodyPr/>
                    <a:p>
                      <a:pPr algn="ctr">
                        <a:buNone/>
                      </a:pPr>
                      <a:r>
                        <a:rPr lang="en-US" sz="2200" b="1" i="1">
                          <a:latin typeface="Times New Roman" panose="02020603050405020304" charset="0"/>
                          <a:ea typeface="宋体" panose="02010600030101010101" pitchFamily="2" charset="-122"/>
                          <a:cs typeface="Times New Roman" panose="02020603050405020304" charset="0"/>
                        </a:rPr>
                        <a:t>B</a:t>
                      </a:r>
                      <a:endParaRPr lang="en-US" altLang="en-US" sz="2200" b="1" i="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200" b="1">
                          <a:latin typeface="Times New Roman" panose="02020603050405020304" charset="0"/>
                          <a:ea typeface="宋体" panose="02010600030101010101" pitchFamily="2" charset="-122"/>
                          <a:cs typeface="Times New Roman" panose="02020603050405020304" charset="0"/>
                        </a:rPr>
                        <a:t>0.35</a:t>
                      </a:r>
                      <a:endParaRPr lang="en-US" altLang="en-US" sz="2200" b="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4630">
                <a:tc>
                  <a:txBody>
                    <a:bodyPr/>
                    <a:p>
                      <a:pPr algn="ctr">
                        <a:buNone/>
                      </a:pPr>
                      <a:r>
                        <a:rPr lang="en-US" sz="2200" b="1" i="1">
                          <a:latin typeface="Times New Roman" panose="02020603050405020304" charset="0"/>
                          <a:ea typeface="宋体" panose="02010600030101010101" pitchFamily="2" charset="-122"/>
                          <a:cs typeface="Times New Roman" panose="02020603050405020304" charset="0"/>
                        </a:rPr>
                        <a:t>C</a:t>
                      </a:r>
                      <a:endParaRPr lang="en-US" altLang="en-US" sz="2200" b="1" i="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200" b="1">
                          <a:latin typeface="Times New Roman" panose="02020603050405020304" charset="0"/>
                          <a:ea typeface="宋体" panose="02010600030101010101" pitchFamily="2" charset="-122"/>
                          <a:cs typeface="Times New Roman" panose="02020603050405020304" charset="0"/>
                        </a:rPr>
                        <a:t>0.20</a:t>
                      </a:r>
                      <a:endParaRPr lang="en-US" altLang="en-US" sz="2200" b="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4630">
                <a:tc>
                  <a:txBody>
                    <a:bodyPr/>
                    <a:p>
                      <a:pPr algn="ctr">
                        <a:buNone/>
                      </a:pPr>
                      <a:r>
                        <a:rPr lang="en-US" sz="2200" b="1" i="1">
                          <a:latin typeface="Times New Roman" panose="02020603050405020304" charset="0"/>
                          <a:ea typeface="宋体" panose="02010600030101010101" pitchFamily="2" charset="-122"/>
                          <a:cs typeface="Times New Roman" panose="02020603050405020304" charset="0"/>
                        </a:rPr>
                        <a:t>D</a:t>
                      </a:r>
                      <a:endParaRPr lang="en-US" altLang="en-US" sz="2200" b="1" i="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200" b="1" i="1">
                          <a:latin typeface="Times New Roman" panose="02020603050405020304" charset="0"/>
                          <a:ea typeface="宋体" panose="02010600030101010101" pitchFamily="2" charset="-122"/>
                          <a:cs typeface="Times New Roman" panose="02020603050405020304" charset="0"/>
                        </a:rPr>
                        <a:t>n</a:t>
                      </a:r>
                      <a:endParaRPr lang="en-US" altLang="en-US" sz="2200" b="1" i="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4630">
                <a:tc>
                  <a:txBody>
                    <a:bodyPr/>
                    <a:p>
                      <a:pPr algn="ctr">
                        <a:buNone/>
                      </a:pPr>
                      <a:r>
                        <a:rPr lang="en-US" sz="2200" b="1" i="1">
                          <a:latin typeface="Times New Roman" panose="02020603050405020304" charset="0"/>
                          <a:ea typeface="宋体" panose="02010600030101010101" pitchFamily="2" charset="-122"/>
                          <a:cs typeface="Times New Roman" panose="02020603050405020304" charset="0"/>
                        </a:rPr>
                        <a:t>E</a:t>
                      </a:r>
                      <a:endParaRPr lang="en-US" altLang="en-US" sz="2200" b="1" i="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200" b="1">
                          <a:latin typeface="Times New Roman" panose="02020603050405020304" charset="0"/>
                          <a:ea typeface="宋体" panose="02010600030101010101" pitchFamily="2" charset="-122"/>
                          <a:cs typeface="Times New Roman" panose="02020603050405020304" charset="0"/>
                        </a:rPr>
                        <a:t>0.05</a:t>
                      </a:r>
                      <a:endParaRPr lang="en-US" altLang="en-US" sz="2200" b="1">
                        <a:latin typeface="Times New Roman" panose="02020603050405020304" charset="0"/>
                        <a:ea typeface="宋体" panose="02010600030101010101" pitchFamily="2"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720725" y="4594225"/>
            <a:ext cx="7006590" cy="1445260"/>
          </a:xfrm>
          <a:prstGeom prst="rect">
            <a:avLst/>
          </a:prstGeom>
          <a:noFill/>
          <a:ln w="9525">
            <a:noFill/>
          </a:ln>
        </p:spPr>
        <p:txBody>
          <a:bodyPr wrap="square">
            <a:spAutoFit/>
          </a:bodyPr>
          <a:p>
            <a:r>
              <a:rPr lang="zh-CN" sz="2200" b="1">
                <a:latin typeface="Times New Roman" panose="02020603050405020304" charset="0"/>
                <a:cs typeface="Times New Roman" panose="02020603050405020304" charset="0"/>
              </a:rPr>
              <a:t>（</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）求本次调查的小型汽车数量及</a:t>
            </a:r>
            <a:r>
              <a:rPr lang="en-US" sz="2200" b="1" i="1">
                <a:latin typeface="Times New Roman" panose="02020603050405020304" charset="0"/>
                <a:cs typeface="Times New Roman" panose="02020603050405020304" charset="0"/>
              </a:rPr>
              <a:t>m</a:t>
            </a:r>
            <a:r>
              <a:rPr lang="zh-CN" sz="2200" b="1">
                <a:latin typeface="Times New Roman" panose="02020603050405020304" charset="0"/>
                <a:cs typeface="Times New Roman" panose="02020603050405020304" charset="0"/>
              </a:rPr>
              <a:t>，</a:t>
            </a:r>
            <a:r>
              <a:rPr lang="en-US" sz="2200" b="1" i="1">
                <a:latin typeface="Times New Roman" panose="02020603050405020304" charset="0"/>
                <a:cs typeface="Times New Roman" panose="02020603050405020304" charset="0"/>
              </a:rPr>
              <a:t>n</a:t>
            </a:r>
            <a:r>
              <a:rPr lang="zh-CN" sz="2200" b="1">
                <a:latin typeface="Times New Roman" panose="02020603050405020304" charset="0"/>
                <a:cs typeface="Times New Roman" panose="02020603050405020304" charset="0"/>
              </a:rPr>
              <a:t>的值；（</a:t>
            </a:r>
            <a:r>
              <a:rPr lang="en-US" sz="2200" b="1">
                <a:latin typeface="Times New Roman" panose="02020603050405020304" charset="0"/>
                <a:cs typeface="Times New Roman" panose="02020603050405020304" charset="0"/>
              </a:rPr>
              <a:t>2</a:t>
            </a:r>
            <a:r>
              <a:rPr lang="zh-CN" sz="2200" b="1">
                <a:latin typeface="Times New Roman" panose="02020603050405020304" charset="0"/>
                <a:cs typeface="Times New Roman" panose="02020603050405020304" charset="0"/>
              </a:rPr>
              <a:t>）补全频数分布直方图；（</a:t>
            </a:r>
            <a:r>
              <a:rPr lang="en-US" sz="2200" b="1">
                <a:latin typeface="Times New Roman" panose="02020603050405020304" charset="0"/>
                <a:cs typeface="Times New Roman" panose="02020603050405020304" charset="0"/>
              </a:rPr>
              <a:t>3</a:t>
            </a:r>
            <a:r>
              <a:rPr lang="zh-CN" sz="2200" b="1">
                <a:latin typeface="Times New Roman" panose="02020603050405020304" charset="0"/>
                <a:cs typeface="Times New Roman" panose="02020603050405020304" charset="0"/>
              </a:rPr>
              <a:t>）若某时段通过该路段的小型汽车数量为</a:t>
            </a:r>
            <a:r>
              <a:rPr lang="en-US" sz="2200" b="1">
                <a:latin typeface="Times New Roman" panose="02020603050405020304" charset="0"/>
                <a:cs typeface="Times New Roman" panose="02020603050405020304" charset="0"/>
              </a:rPr>
              <a:t>5000</a:t>
            </a:r>
            <a:r>
              <a:rPr lang="zh-CN" sz="2200" b="1">
                <a:latin typeface="Times New Roman" panose="02020603050405020304" charset="0"/>
                <a:cs typeface="Times New Roman" panose="02020603050405020304" charset="0"/>
              </a:rPr>
              <a:t>辆，</a:t>
            </a:r>
            <a:endParaRPr lang="zh-CN" sz="2200" b="1">
              <a:latin typeface="Times New Roman" panose="02020603050405020304" charset="0"/>
              <a:cs typeface="Times New Roman" panose="02020603050405020304" charset="0"/>
            </a:endParaRPr>
          </a:p>
          <a:p>
            <a:r>
              <a:rPr lang="zh-CN" sz="2200" b="1">
                <a:latin typeface="Times New Roman" panose="02020603050405020304" charset="0"/>
                <a:cs typeface="Times New Roman" panose="02020603050405020304" charset="0"/>
              </a:rPr>
              <a:t>请你估计其中每车只乘坐</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人的小型汽车数量．</a:t>
            </a:r>
            <a:endParaRPr lang="zh-CN" altLang="en-US" sz="2200" b="1">
              <a:latin typeface="Times New Roman" panose="02020603050405020304" charset="0"/>
              <a:cs typeface="Times New Roman" panose="02020603050405020304" charset="0"/>
            </a:endParaRPr>
          </a:p>
        </p:txBody>
      </p:sp>
      <p:pic>
        <p:nvPicPr>
          <p:cNvPr id="4" name="图片 3"/>
          <p:cNvPicPr/>
          <p:nvPr/>
        </p:nvPicPr>
        <p:blipFill>
          <a:blip r:embed="rId2"/>
          <a:stretch>
            <a:fillRect/>
          </a:stretch>
        </p:blipFill>
        <p:spPr>
          <a:xfrm>
            <a:off x="4424680" y="2156460"/>
            <a:ext cx="3095625" cy="2437765"/>
          </a:xfrm>
          <a:prstGeom prst="rect">
            <a:avLst/>
          </a:prstGeom>
          <a:noFill/>
          <a:ln w="9525">
            <a:noFill/>
          </a:ln>
        </p:spPr>
      </p:pic>
      <p:sp>
        <p:nvSpPr>
          <p:cNvPr id="101" name="文本框 100"/>
          <p:cNvSpPr txBox="1"/>
          <p:nvPr/>
        </p:nvSpPr>
        <p:spPr>
          <a:xfrm>
            <a:off x="7520305" y="2536825"/>
            <a:ext cx="4671060" cy="2461260"/>
          </a:xfrm>
          <a:prstGeom prst="rect">
            <a:avLst/>
          </a:prstGeom>
          <a:noFill/>
          <a:ln w="9525">
            <a:noFill/>
          </a:ln>
        </p:spPr>
        <p:txBody>
          <a:bodyPr wrap="square">
            <a:spAutoFit/>
          </a:bodyPr>
          <a:p>
            <a:r>
              <a:rPr lang="zh-CN" sz="2200" b="1">
                <a:solidFill>
                  <a:srgbClr val="0070C0"/>
                </a:solidFill>
                <a:latin typeface="Times New Roman" panose="02020603050405020304" charset="0"/>
                <a:cs typeface="Times New Roman" panose="02020603050405020304" charset="0"/>
              </a:rPr>
              <a:t>【解答】（</a:t>
            </a:r>
            <a:r>
              <a:rPr lang="en-US" sz="2200" b="1">
                <a:solidFill>
                  <a:srgbClr val="0070C0"/>
                </a:solidFill>
                <a:latin typeface="Times New Roman" panose="02020603050405020304" charset="0"/>
                <a:cs typeface="Times New Roman" panose="02020603050405020304" charset="0"/>
              </a:rPr>
              <a:t>1</a:t>
            </a:r>
            <a:r>
              <a:rPr lang="zh-CN" sz="2200" b="1">
                <a:solidFill>
                  <a:srgbClr val="0070C0"/>
                </a:solidFill>
                <a:latin typeface="Times New Roman" panose="02020603050405020304" charset="0"/>
                <a:cs typeface="Times New Roman" panose="02020603050405020304" charset="0"/>
              </a:rPr>
              <a:t>）本次调查的小型汽车数量为</a:t>
            </a:r>
            <a:r>
              <a:rPr lang="en-US" sz="2200" b="1">
                <a:solidFill>
                  <a:srgbClr val="0070C0"/>
                </a:solidFill>
                <a:latin typeface="Times New Roman" panose="02020603050405020304" charset="0"/>
                <a:cs typeface="Times New Roman" panose="02020603050405020304" charset="0"/>
              </a:rPr>
              <a:t>32÷0.2</a:t>
            </a:r>
            <a:r>
              <a:rPr lang="zh-CN" sz="2200" b="1">
                <a:solidFill>
                  <a:srgbClr val="0070C0"/>
                </a:solidFill>
                <a:latin typeface="Times New Roman" panose="02020603050405020304" charset="0"/>
                <a:cs typeface="Times New Roman" panose="02020603050405020304" charset="0"/>
              </a:rPr>
              <a:t>＝</a:t>
            </a:r>
            <a:r>
              <a:rPr lang="en-US" sz="2200" b="1">
                <a:solidFill>
                  <a:srgbClr val="0070C0"/>
                </a:solidFill>
                <a:latin typeface="Times New Roman" panose="02020603050405020304" charset="0"/>
                <a:cs typeface="Times New Roman" panose="02020603050405020304" charset="0"/>
              </a:rPr>
              <a:t>160</a:t>
            </a:r>
            <a:r>
              <a:rPr lang="zh-CN" sz="2200" b="1">
                <a:solidFill>
                  <a:srgbClr val="0070C0"/>
                </a:solidFill>
                <a:latin typeface="Times New Roman" panose="02020603050405020304" charset="0"/>
                <a:cs typeface="Times New Roman" panose="02020603050405020304" charset="0"/>
              </a:rPr>
              <a:t>（辆），</a:t>
            </a:r>
            <a:r>
              <a:rPr lang="en-US" sz="2200" b="1" i="1">
                <a:solidFill>
                  <a:srgbClr val="0070C0"/>
                </a:solidFill>
                <a:latin typeface="Times New Roman" panose="02020603050405020304" charset="0"/>
                <a:cs typeface="Times New Roman" panose="02020603050405020304" charset="0"/>
              </a:rPr>
              <a:t>m</a:t>
            </a:r>
            <a:r>
              <a:rPr lang="zh-CN" sz="2200" b="1">
                <a:solidFill>
                  <a:srgbClr val="0070C0"/>
                </a:solidFill>
                <a:latin typeface="Times New Roman" panose="02020603050405020304" charset="0"/>
                <a:cs typeface="Times New Roman" panose="02020603050405020304" charset="0"/>
              </a:rPr>
              <a:t>＝</a:t>
            </a:r>
            <a:r>
              <a:rPr lang="en-US" sz="2200" b="1">
                <a:solidFill>
                  <a:srgbClr val="0070C0"/>
                </a:solidFill>
                <a:latin typeface="Times New Roman" panose="02020603050405020304" charset="0"/>
                <a:cs typeface="Times New Roman" panose="02020603050405020304" charset="0"/>
              </a:rPr>
              <a:t>48÷160</a:t>
            </a:r>
            <a:r>
              <a:rPr lang="zh-CN" sz="2200" b="1">
                <a:solidFill>
                  <a:srgbClr val="0070C0"/>
                </a:solidFill>
                <a:latin typeface="Times New Roman" panose="02020603050405020304" charset="0"/>
                <a:cs typeface="Times New Roman" panose="02020603050405020304" charset="0"/>
              </a:rPr>
              <a:t>＝</a:t>
            </a:r>
            <a:r>
              <a:rPr lang="en-US" sz="2200" b="1">
                <a:solidFill>
                  <a:srgbClr val="0070C0"/>
                </a:solidFill>
                <a:latin typeface="Times New Roman" panose="02020603050405020304" charset="0"/>
                <a:cs typeface="Times New Roman" panose="02020603050405020304" charset="0"/>
              </a:rPr>
              <a:t>0.3</a:t>
            </a:r>
            <a:r>
              <a:rPr lang="zh-CN" sz="2200" b="1">
                <a:solidFill>
                  <a:srgbClr val="0070C0"/>
                </a:solidFill>
                <a:latin typeface="Times New Roman" panose="02020603050405020304" charset="0"/>
                <a:cs typeface="Times New Roman" panose="02020603050405020304" charset="0"/>
              </a:rPr>
              <a:t>，</a:t>
            </a:r>
            <a:endParaRPr lang="zh-CN" sz="2200" b="1">
              <a:solidFill>
                <a:srgbClr val="0070C0"/>
              </a:solidFill>
              <a:latin typeface="Times New Roman" panose="02020603050405020304" charset="0"/>
              <a:cs typeface="Times New Roman" panose="02020603050405020304" charset="0"/>
            </a:endParaRPr>
          </a:p>
          <a:p>
            <a:r>
              <a:rPr lang="en-US" sz="2200" b="1" i="1">
                <a:solidFill>
                  <a:srgbClr val="0070C0"/>
                </a:solidFill>
                <a:latin typeface="Times New Roman" panose="02020603050405020304" charset="0"/>
                <a:cs typeface="Times New Roman" panose="02020603050405020304" charset="0"/>
              </a:rPr>
              <a:t>n</a:t>
            </a:r>
            <a:r>
              <a:rPr lang="zh-CN" sz="2200" b="1">
                <a:solidFill>
                  <a:srgbClr val="0070C0"/>
                </a:solidFill>
                <a:latin typeface="Times New Roman" panose="02020603050405020304" charset="0"/>
                <a:cs typeface="Times New Roman" panose="02020603050405020304" charset="0"/>
              </a:rPr>
              <a:t>＝</a:t>
            </a:r>
            <a:r>
              <a:rPr lang="en-US" sz="2200" b="1">
                <a:solidFill>
                  <a:srgbClr val="0070C0"/>
                </a:solidFill>
                <a:latin typeface="Times New Roman" panose="02020603050405020304" charset="0"/>
                <a:cs typeface="Times New Roman" panose="02020603050405020304" charset="0"/>
              </a:rPr>
              <a:t>1</a:t>
            </a:r>
            <a:r>
              <a:rPr lang="zh-CN" sz="2200" b="1">
                <a:solidFill>
                  <a:srgbClr val="0070C0"/>
                </a:solidFill>
                <a:latin typeface="Times New Roman" panose="02020603050405020304" charset="0"/>
                <a:cs typeface="Times New Roman" panose="02020603050405020304" charset="0"/>
              </a:rPr>
              <a:t>﹣（</a:t>
            </a:r>
            <a:r>
              <a:rPr lang="en-US" sz="2200" b="1">
                <a:solidFill>
                  <a:srgbClr val="0070C0"/>
                </a:solidFill>
                <a:latin typeface="Times New Roman" panose="02020603050405020304" charset="0"/>
                <a:cs typeface="Times New Roman" panose="02020603050405020304" charset="0"/>
              </a:rPr>
              <a:t>0.3+0.35+0.20+0.05</a:t>
            </a:r>
            <a:r>
              <a:rPr lang="zh-CN" sz="2200" b="1">
                <a:solidFill>
                  <a:srgbClr val="0070C0"/>
                </a:solidFill>
                <a:latin typeface="Times New Roman" panose="02020603050405020304" charset="0"/>
                <a:cs typeface="Times New Roman" panose="02020603050405020304" charset="0"/>
              </a:rPr>
              <a:t>）＝</a:t>
            </a:r>
            <a:r>
              <a:rPr lang="en-US" sz="2200" b="1">
                <a:solidFill>
                  <a:srgbClr val="0070C0"/>
                </a:solidFill>
                <a:latin typeface="Times New Roman" panose="02020603050405020304" charset="0"/>
                <a:cs typeface="Times New Roman" panose="02020603050405020304" charset="0"/>
              </a:rPr>
              <a:t>0.1</a:t>
            </a:r>
            <a:r>
              <a:rPr lang="zh-CN" sz="2200" b="1">
                <a:solidFill>
                  <a:srgbClr val="0070C0"/>
                </a:solidFill>
                <a:latin typeface="Times New Roman" panose="02020603050405020304" charset="0"/>
                <a:cs typeface="Times New Roman" panose="02020603050405020304" charset="0"/>
              </a:rPr>
              <a:t>；</a:t>
            </a:r>
            <a:endParaRPr lang="zh-CN" sz="2200" b="1">
              <a:solidFill>
                <a:srgbClr val="0070C0"/>
              </a:solidFill>
              <a:latin typeface="Times New Roman" panose="02020603050405020304" charset="0"/>
              <a:cs typeface="Times New Roman" panose="02020603050405020304" charset="0"/>
            </a:endParaRPr>
          </a:p>
          <a:p>
            <a:r>
              <a:rPr lang="zh-CN" sz="2200" b="1">
                <a:solidFill>
                  <a:srgbClr val="0070C0"/>
                </a:solidFill>
                <a:latin typeface="Times New Roman" panose="02020603050405020304" charset="0"/>
                <a:cs typeface="Times New Roman" panose="02020603050405020304" charset="0"/>
                <a:sym typeface="+mn-ea"/>
              </a:rPr>
              <a:t>（</a:t>
            </a:r>
            <a:r>
              <a:rPr lang="en-US" sz="2200" b="1">
                <a:solidFill>
                  <a:srgbClr val="0070C0"/>
                </a:solidFill>
                <a:latin typeface="Times New Roman" panose="02020603050405020304" charset="0"/>
                <a:cs typeface="Times New Roman" panose="02020603050405020304" charset="0"/>
                <a:sym typeface="+mn-ea"/>
              </a:rPr>
              <a:t>2</a:t>
            </a:r>
            <a:r>
              <a:rPr lang="zh-CN" sz="2200" b="1">
                <a:solidFill>
                  <a:srgbClr val="0070C0"/>
                </a:solidFill>
                <a:latin typeface="Times New Roman" panose="02020603050405020304" charset="0"/>
                <a:cs typeface="Times New Roman" panose="02020603050405020304" charset="0"/>
                <a:sym typeface="+mn-ea"/>
              </a:rPr>
              <a:t>）</a:t>
            </a:r>
            <a:r>
              <a:rPr lang="en-US" sz="2200" b="1" i="1">
                <a:solidFill>
                  <a:srgbClr val="0070C0"/>
                </a:solidFill>
                <a:latin typeface="Times New Roman" panose="02020603050405020304" charset="0"/>
                <a:cs typeface="Times New Roman" panose="02020603050405020304" charset="0"/>
                <a:sym typeface="+mn-ea"/>
              </a:rPr>
              <a:t>B</a:t>
            </a:r>
            <a:r>
              <a:rPr lang="zh-CN" sz="2200" b="1">
                <a:solidFill>
                  <a:srgbClr val="0070C0"/>
                </a:solidFill>
                <a:latin typeface="Times New Roman" panose="02020603050405020304" charset="0"/>
                <a:cs typeface="Times New Roman" panose="02020603050405020304" charset="0"/>
                <a:sym typeface="+mn-ea"/>
              </a:rPr>
              <a:t>类小汽车的数量为</a:t>
            </a:r>
            <a:r>
              <a:rPr lang="en-US" sz="2200" b="1">
                <a:solidFill>
                  <a:srgbClr val="0070C0"/>
                </a:solidFill>
                <a:latin typeface="Times New Roman" panose="02020603050405020304" charset="0"/>
                <a:cs typeface="Times New Roman" panose="02020603050405020304" charset="0"/>
                <a:sym typeface="+mn-ea"/>
              </a:rPr>
              <a:t>160×0.35</a:t>
            </a:r>
            <a:r>
              <a:rPr lang="zh-CN" sz="2200" b="1">
                <a:solidFill>
                  <a:srgbClr val="0070C0"/>
                </a:solidFill>
                <a:latin typeface="Times New Roman" panose="02020603050405020304" charset="0"/>
                <a:cs typeface="Times New Roman" panose="02020603050405020304" charset="0"/>
                <a:sym typeface="+mn-ea"/>
              </a:rPr>
              <a:t>＝</a:t>
            </a:r>
            <a:r>
              <a:rPr lang="en-US" sz="2200" b="1">
                <a:solidFill>
                  <a:srgbClr val="0070C0"/>
                </a:solidFill>
                <a:latin typeface="Times New Roman" panose="02020603050405020304" charset="0"/>
                <a:cs typeface="Times New Roman" panose="02020603050405020304" charset="0"/>
                <a:sym typeface="+mn-ea"/>
              </a:rPr>
              <a:t>56</a:t>
            </a:r>
            <a:r>
              <a:rPr lang="zh-CN" sz="2200" b="1">
                <a:solidFill>
                  <a:srgbClr val="0070C0"/>
                </a:solidFill>
                <a:latin typeface="Times New Roman" panose="02020603050405020304" charset="0"/>
                <a:cs typeface="Times New Roman" panose="02020603050405020304" charset="0"/>
                <a:sym typeface="+mn-ea"/>
              </a:rPr>
              <a:t>，</a:t>
            </a:r>
            <a:r>
              <a:rPr lang="en-US" sz="2200" b="1" i="1">
                <a:solidFill>
                  <a:srgbClr val="0070C0"/>
                </a:solidFill>
                <a:latin typeface="Times New Roman" panose="02020603050405020304" charset="0"/>
                <a:cs typeface="Times New Roman" panose="02020603050405020304" charset="0"/>
                <a:sym typeface="+mn-ea"/>
              </a:rPr>
              <a:t>D</a:t>
            </a:r>
            <a:r>
              <a:rPr lang="zh-CN" sz="2200" b="1">
                <a:solidFill>
                  <a:srgbClr val="0070C0"/>
                </a:solidFill>
                <a:latin typeface="Times New Roman" panose="02020603050405020304" charset="0"/>
                <a:cs typeface="Times New Roman" panose="02020603050405020304" charset="0"/>
                <a:sym typeface="+mn-ea"/>
              </a:rPr>
              <a:t>类小汽车的数量为</a:t>
            </a:r>
            <a:r>
              <a:rPr lang="en-US" sz="2200" b="1">
                <a:solidFill>
                  <a:srgbClr val="0070C0"/>
                </a:solidFill>
                <a:latin typeface="Times New Roman" panose="02020603050405020304" charset="0"/>
                <a:cs typeface="Times New Roman" panose="02020603050405020304" charset="0"/>
                <a:sym typeface="+mn-ea"/>
              </a:rPr>
              <a:t>0.1×160</a:t>
            </a:r>
            <a:r>
              <a:rPr lang="zh-CN" sz="2200" b="1">
                <a:solidFill>
                  <a:srgbClr val="0070C0"/>
                </a:solidFill>
                <a:latin typeface="Times New Roman" panose="02020603050405020304" charset="0"/>
                <a:cs typeface="Times New Roman" panose="02020603050405020304" charset="0"/>
                <a:sym typeface="+mn-ea"/>
              </a:rPr>
              <a:t>＝</a:t>
            </a:r>
            <a:r>
              <a:rPr lang="en-US" sz="2200" b="1">
                <a:solidFill>
                  <a:srgbClr val="0070C0"/>
                </a:solidFill>
                <a:latin typeface="Times New Roman" panose="02020603050405020304" charset="0"/>
                <a:cs typeface="Times New Roman" panose="02020603050405020304" charset="0"/>
                <a:sym typeface="+mn-ea"/>
              </a:rPr>
              <a:t>16</a:t>
            </a:r>
            <a:r>
              <a:rPr lang="zh-CN" sz="2200" b="1">
                <a:solidFill>
                  <a:srgbClr val="0070C0"/>
                </a:solidFill>
                <a:latin typeface="Times New Roman" panose="02020603050405020304" charset="0"/>
                <a:cs typeface="Times New Roman" panose="02020603050405020304" charset="0"/>
                <a:sym typeface="+mn-ea"/>
              </a:rPr>
              <a:t>，补全图形如下：</a:t>
            </a:r>
            <a:endParaRPr lang="zh-CN" altLang="zh-CN" sz="2200" b="1">
              <a:solidFill>
                <a:srgbClr val="0070C0"/>
              </a:solidFill>
              <a:latin typeface="Times New Roman" panose="02020603050405020304" charset="0"/>
              <a:cs typeface="Times New Roman" panose="02020603050405020304" charset="0"/>
              <a:sym typeface="+mn-ea"/>
            </a:endParaRPr>
          </a:p>
        </p:txBody>
      </p:sp>
      <p:pic>
        <p:nvPicPr>
          <p:cNvPr id="5" name="图片 4"/>
          <p:cNvPicPr/>
          <p:nvPr/>
        </p:nvPicPr>
        <p:blipFill>
          <a:blip r:embed="rId3"/>
          <a:stretch>
            <a:fillRect/>
          </a:stretch>
        </p:blipFill>
        <p:spPr>
          <a:xfrm>
            <a:off x="4424680" y="2202815"/>
            <a:ext cx="3095625" cy="2390775"/>
          </a:xfrm>
          <a:prstGeom prst="rect">
            <a:avLst/>
          </a:prstGeom>
          <a:noFill/>
          <a:ln w="9525">
            <a:noFill/>
          </a:ln>
        </p:spPr>
      </p:pic>
      <p:sp>
        <p:nvSpPr>
          <p:cNvPr id="102" name="文本框 101"/>
          <p:cNvSpPr txBox="1"/>
          <p:nvPr/>
        </p:nvSpPr>
        <p:spPr>
          <a:xfrm>
            <a:off x="7503795" y="5029200"/>
            <a:ext cx="9860280" cy="768350"/>
          </a:xfrm>
          <a:prstGeom prst="rect">
            <a:avLst/>
          </a:prstGeom>
          <a:noFill/>
          <a:ln w="9525">
            <a:noFill/>
          </a:ln>
        </p:spPr>
        <p:txBody>
          <a:bodyPr wrap="square">
            <a:spAutoFit/>
          </a:bodyPr>
          <a:p>
            <a:r>
              <a:rPr lang="zh-CN" sz="2200" b="1">
                <a:solidFill>
                  <a:srgbClr val="0070C0"/>
                </a:solidFill>
                <a:latin typeface="Times New Roman" panose="02020603050405020304" charset="0"/>
                <a:cs typeface="Times New Roman" panose="02020603050405020304" charset="0"/>
              </a:rPr>
              <a:t>（</a:t>
            </a:r>
            <a:r>
              <a:rPr lang="en-US" sz="2200" b="1">
                <a:solidFill>
                  <a:srgbClr val="0070C0"/>
                </a:solidFill>
                <a:latin typeface="Times New Roman" panose="02020603050405020304" charset="0"/>
                <a:cs typeface="Times New Roman" panose="02020603050405020304" charset="0"/>
              </a:rPr>
              <a:t>3</a:t>
            </a:r>
            <a:r>
              <a:rPr lang="zh-CN" sz="2200" b="1">
                <a:solidFill>
                  <a:srgbClr val="0070C0"/>
                </a:solidFill>
                <a:latin typeface="Times New Roman" panose="02020603050405020304" charset="0"/>
                <a:cs typeface="Times New Roman" panose="02020603050405020304" charset="0"/>
              </a:rPr>
              <a:t>）估计其中每车只乘坐</a:t>
            </a:r>
            <a:r>
              <a:rPr lang="en-US" sz="2200" b="1">
                <a:solidFill>
                  <a:srgbClr val="0070C0"/>
                </a:solidFill>
                <a:latin typeface="Times New Roman" panose="02020603050405020304" charset="0"/>
                <a:cs typeface="Times New Roman" panose="02020603050405020304" charset="0"/>
              </a:rPr>
              <a:t>1</a:t>
            </a:r>
            <a:r>
              <a:rPr lang="zh-CN" sz="2200" b="1">
                <a:solidFill>
                  <a:srgbClr val="0070C0"/>
                </a:solidFill>
                <a:latin typeface="Times New Roman" panose="02020603050405020304" charset="0"/>
                <a:cs typeface="Times New Roman" panose="02020603050405020304" charset="0"/>
              </a:rPr>
              <a:t>人的小型</a:t>
            </a:r>
            <a:endParaRPr lang="zh-CN" sz="2200" b="1">
              <a:solidFill>
                <a:srgbClr val="0070C0"/>
              </a:solidFill>
              <a:latin typeface="Times New Roman" panose="02020603050405020304" charset="0"/>
              <a:cs typeface="Times New Roman" panose="02020603050405020304" charset="0"/>
            </a:endParaRPr>
          </a:p>
          <a:p>
            <a:r>
              <a:rPr lang="zh-CN" sz="2200" b="1">
                <a:solidFill>
                  <a:srgbClr val="0070C0"/>
                </a:solidFill>
                <a:latin typeface="Times New Roman" panose="02020603050405020304" charset="0"/>
                <a:cs typeface="Times New Roman" panose="02020603050405020304" charset="0"/>
              </a:rPr>
              <a:t>汽车数量为</a:t>
            </a:r>
            <a:r>
              <a:rPr lang="en-US" sz="2200" b="1">
                <a:solidFill>
                  <a:srgbClr val="0070C0"/>
                </a:solidFill>
                <a:latin typeface="Times New Roman" panose="02020603050405020304" charset="0"/>
                <a:cs typeface="Times New Roman" panose="02020603050405020304" charset="0"/>
              </a:rPr>
              <a:t>5000×0.3</a:t>
            </a:r>
            <a:r>
              <a:rPr lang="zh-CN" sz="2200" b="1">
                <a:solidFill>
                  <a:srgbClr val="0070C0"/>
                </a:solidFill>
                <a:latin typeface="Times New Roman" panose="02020603050405020304" charset="0"/>
                <a:cs typeface="Times New Roman" panose="02020603050405020304" charset="0"/>
              </a:rPr>
              <a:t>＝</a:t>
            </a:r>
            <a:r>
              <a:rPr lang="en-US" sz="2200" b="1">
                <a:solidFill>
                  <a:srgbClr val="0070C0"/>
                </a:solidFill>
                <a:latin typeface="Times New Roman" panose="02020603050405020304" charset="0"/>
                <a:cs typeface="Times New Roman" panose="02020603050405020304" charset="0"/>
              </a:rPr>
              <a:t>1500</a:t>
            </a:r>
            <a:r>
              <a:rPr lang="zh-CN" sz="2200" b="1">
                <a:solidFill>
                  <a:srgbClr val="0070C0"/>
                </a:solidFill>
                <a:latin typeface="Times New Roman" panose="02020603050405020304" charset="0"/>
                <a:cs typeface="Times New Roman" panose="02020603050405020304" charset="0"/>
              </a:rPr>
              <a:t>（辆）．</a:t>
            </a:r>
            <a:endParaRPr lang="zh-CN" altLang="en-US" sz="2200" b="1">
              <a:solidFill>
                <a:srgbClr val="0070C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dissolve">
                                      <p:cBhvr>
                                        <p:cTn id="7" dur="500"/>
                                        <p:tgtEl>
                                          <p:spTgt spid="10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1">
                                            <p:txEl>
                                              <p:pRg st="1" end="1"/>
                                            </p:txEl>
                                          </p:spTgt>
                                        </p:tgtEl>
                                        <p:attrNameLst>
                                          <p:attrName>style.visibility</p:attrName>
                                        </p:attrNameLst>
                                      </p:cBhvr>
                                      <p:to>
                                        <p:strVal val="visible"/>
                                      </p:to>
                                    </p:set>
                                    <p:animEffect transition="in" filter="dissolve">
                                      <p:cBhvr>
                                        <p:cTn id="10" dur="500"/>
                                        <p:tgtEl>
                                          <p:spTgt spid="10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1">
                                            <p:txEl>
                                              <p:pRg st="2" end="2"/>
                                            </p:txEl>
                                          </p:spTgt>
                                        </p:tgtEl>
                                        <p:attrNameLst>
                                          <p:attrName>style.visibility</p:attrName>
                                        </p:attrNameLst>
                                      </p:cBhvr>
                                      <p:to>
                                        <p:strVal val="visible"/>
                                      </p:to>
                                    </p:set>
                                    <p:animEffect transition="in" filter="dissolve">
                                      <p:cBhvr>
                                        <p:cTn id="15" dur="500"/>
                                        <p:tgtEl>
                                          <p:spTgt spid="10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dissolve">
                                      <p:cBhvr>
                                        <p:cTn id="2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矩形 14356"/>
          <p:cNvSpPr/>
          <p:nvPr/>
        </p:nvSpPr>
        <p:spPr>
          <a:xfrm>
            <a:off x="1236980" y="818515"/>
            <a:ext cx="6897370" cy="144780"/>
          </a:xfrm>
          <a:prstGeom prst="rect">
            <a:avLst/>
          </a:prstGeom>
          <a:gradFill rotWithShape="1">
            <a:gsLst>
              <a:gs pos="0">
                <a:srgbClr val="71A0FF"/>
              </a:gs>
              <a:gs pos="100000">
                <a:schemeClr val="bg1"/>
              </a:gs>
            </a:gsLst>
            <a:lin ang="0" scaled="1"/>
            <a:tileRect/>
          </a:gra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6146" name="文本框 14355"/>
          <p:cNvSpPr txBox="1"/>
          <p:nvPr/>
        </p:nvSpPr>
        <p:spPr>
          <a:xfrm>
            <a:off x="1102995" y="260985"/>
            <a:ext cx="9369425" cy="583565"/>
          </a:xfrm>
          <a:prstGeom prst="rect">
            <a:avLst/>
          </a:prstGeom>
          <a:noFill/>
          <a:ln w="9525">
            <a:noFill/>
          </a:ln>
        </p:spPr>
        <p:txBody>
          <a:bodyPr wrap="square" anchor="t">
            <a:spAutoFit/>
          </a:bodyPr>
          <a:p>
            <a:pPr>
              <a:spcBef>
                <a:spcPct val="50000"/>
              </a:spcBef>
            </a:pPr>
            <a:r>
              <a:rPr lang="zh-CN" altLang="zh-CN" sz="3200" b="1">
                <a:solidFill>
                  <a:srgbClr val="FF0000"/>
                </a:solidFill>
                <a:latin typeface="黑体" panose="02010609060101010101" charset="-122"/>
                <a:ea typeface="黑体" panose="02010609060101010101" charset="-122"/>
                <a:cs typeface="黑体" panose="02010609060101010101" charset="-122"/>
              </a:rPr>
              <a:t>中考链接</a:t>
            </a:r>
            <a:endParaRPr lang="en-US" sz="3200" b="1">
              <a:solidFill>
                <a:srgbClr val="FF0000"/>
              </a:solidFill>
              <a:latin typeface="楷体" panose="02010609060101010101" charset="-122"/>
              <a:ea typeface="楷体" panose="02010609060101010101" charset="-122"/>
              <a:cs typeface="楷体" panose="02010609060101010101" charset="-122"/>
            </a:endParaRPr>
          </a:p>
        </p:txBody>
      </p:sp>
      <p:sp>
        <p:nvSpPr>
          <p:cNvPr id="102" name="文本框 101"/>
          <p:cNvSpPr txBox="1"/>
          <p:nvPr/>
        </p:nvSpPr>
        <p:spPr>
          <a:xfrm>
            <a:off x="431800" y="928370"/>
            <a:ext cx="11343005" cy="1445260"/>
          </a:xfrm>
          <a:prstGeom prst="rect">
            <a:avLst/>
          </a:prstGeom>
          <a:noFill/>
          <a:ln w="9525">
            <a:noFill/>
          </a:ln>
        </p:spPr>
        <p:txBody>
          <a:bodyPr wrap="square">
            <a:spAutoFit/>
          </a:bodyPr>
          <a:p>
            <a:pPr marL="173355" indent="-173355"/>
            <a:r>
              <a:rPr lang="en-US" sz="2200" b="1">
                <a:latin typeface="Times New Roman" panose="02020603050405020304" charset="0"/>
              </a:rPr>
              <a:t>2.</a:t>
            </a:r>
            <a:r>
              <a:rPr lang="zh-CN" sz="2200" b="1">
                <a:latin typeface="Times New Roman" panose="02020603050405020304" charset="0"/>
                <a:ea typeface="楷体" panose="02010609060101010101" charset="-122"/>
                <a:cs typeface="Times New Roman" panose="02020603050405020304" charset="0"/>
              </a:rPr>
              <a:t>（</a:t>
            </a:r>
            <a:r>
              <a:rPr lang="en-US" sz="2200" b="1">
                <a:latin typeface="Times New Roman" panose="02020603050405020304" charset="0"/>
                <a:ea typeface="楷体" panose="02010609060101010101" charset="-122"/>
                <a:cs typeface="Times New Roman" panose="02020603050405020304" charset="0"/>
              </a:rPr>
              <a:t>2019</a:t>
            </a:r>
            <a:r>
              <a:rPr lang="zh-CN" sz="2200" b="1">
                <a:latin typeface="Times New Roman" panose="02020603050405020304" charset="0"/>
                <a:ea typeface="楷体" panose="02010609060101010101" charset="-122"/>
                <a:cs typeface="Times New Roman" panose="02020603050405020304" charset="0"/>
              </a:rPr>
              <a:t>•莱芜区）</a:t>
            </a:r>
            <a:r>
              <a:rPr lang="zh-CN" sz="2200" b="1">
                <a:latin typeface="Times New Roman" panose="02020603050405020304" charset="0"/>
                <a:ea typeface="新宋体" panose="02010609030101010101" charset="-122"/>
              </a:rPr>
              <a:t>某校为了庆祝建国七十周年，决定举办一台文艺晚会，为了了解学生最喜爱的节目形式，随机抽取了部分学生进行调查，规定每人从“歌曲”，“舞蹈”，“小品”，“相声”和“其它”五个选项中选择一个，并将调查结果绘制成如下两幅不完整的统计图表，请根据图中信息，解答下列题：</a:t>
            </a:r>
            <a:endParaRPr lang="zh-CN" altLang="en-US" sz="2200" b="1"/>
          </a:p>
        </p:txBody>
      </p:sp>
      <p:graphicFrame>
        <p:nvGraphicFramePr>
          <p:cNvPr id="2" name="表格 1"/>
          <p:cNvGraphicFramePr/>
          <p:nvPr>
            <p:custDataLst>
              <p:tags r:id="rId1"/>
            </p:custDataLst>
          </p:nvPr>
        </p:nvGraphicFramePr>
        <p:xfrm>
          <a:off x="829310" y="2282825"/>
          <a:ext cx="2882900" cy="2240280"/>
        </p:xfrm>
        <a:graphic>
          <a:graphicData uri="http://schemas.openxmlformats.org/drawingml/2006/table">
            <a:tbl>
              <a:tblPr firstRow="1" bandRow="1">
                <a:tableStyleId>{5940675A-B579-460E-94D1-54222C63F5DA}</a:tableStyleId>
              </a:tblPr>
              <a:tblGrid>
                <a:gridCol w="1799590"/>
                <a:gridCol w="1083310"/>
              </a:tblGrid>
              <a:tr h="263525">
                <a:tc>
                  <a:txBody>
                    <a:bodyPr/>
                    <a:p>
                      <a:pPr algn="ctr">
                        <a:buNone/>
                      </a:pPr>
                      <a:r>
                        <a:rPr lang="en-US" sz="2000" b="1">
                          <a:latin typeface="Times New Roman" panose="02020603050405020304" charset="0"/>
                          <a:ea typeface="楷体" panose="02010609060101010101" charset="-122"/>
                          <a:cs typeface="新宋体" panose="02010609030101010101" charset="-122"/>
                        </a:rPr>
                        <a:t>最喜爱的节目</a:t>
                      </a:r>
                      <a:endParaRPr lang="en-US" altLang="en-US" sz="2000" b="1">
                        <a:latin typeface="Times New Roman" panose="02020603050405020304" charset="0"/>
                        <a:ea typeface="楷体" panose="02010609060101010101" charset="-122"/>
                        <a:cs typeface="新宋体" panose="02010609030101010101" charset="-122"/>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000" b="1">
                          <a:latin typeface="Times New Roman" panose="02020603050405020304" charset="0"/>
                          <a:ea typeface="楷体" panose="02010609060101010101" charset="-122"/>
                          <a:cs typeface="新宋体" panose="02010609030101010101" charset="-122"/>
                        </a:rPr>
                        <a:t>人数</a:t>
                      </a:r>
                      <a:endParaRPr lang="en-US" altLang="en-US" sz="2000" b="1">
                        <a:latin typeface="Times New Roman" panose="02020603050405020304" charset="0"/>
                        <a:ea typeface="楷体" panose="02010609060101010101" charset="-122"/>
                        <a:cs typeface="新宋体" panose="02010609030101010101" charset="-122"/>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380">
                <a:tc>
                  <a:txBody>
                    <a:bodyPr/>
                    <a:p>
                      <a:pPr algn="ctr">
                        <a:buNone/>
                      </a:pPr>
                      <a:r>
                        <a:rPr lang="en-US" sz="2000" b="1">
                          <a:latin typeface="Times New Roman" panose="02020603050405020304" charset="0"/>
                          <a:ea typeface="楷体" panose="02010609060101010101" charset="-122"/>
                          <a:cs typeface="新宋体" panose="02010609030101010101" charset="-122"/>
                        </a:rPr>
                        <a:t>歌曲</a:t>
                      </a:r>
                      <a:endParaRPr lang="en-US" altLang="en-US" sz="2000" b="1">
                        <a:latin typeface="Times New Roman" panose="02020603050405020304" charset="0"/>
                        <a:ea typeface="楷体" panose="02010609060101010101" charset="-122"/>
                        <a:cs typeface="新宋体" panose="02010609030101010101" charset="-122"/>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000" b="1">
                          <a:latin typeface="Times New Roman" panose="02020603050405020304" charset="0"/>
                          <a:ea typeface="楷体" panose="02010609060101010101" charset="-122"/>
                          <a:cs typeface="Times New Roman" panose="02020603050405020304" charset="0"/>
                        </a:rPr>
                        <a:t>15</a:t>
                      </a:r>
                      <a:endParaRPr lang="en-US" altLang="en-US" sz="2000" b="1">
                        <a:latin typeface="Times New Roman" panose="02020603050405020304" charset="0"/>
                        <a:ea typeface="楷体" panose="02010609060101010101"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380">
                <a:tc>
                  <a:txBody>
                    <a:bodyPr/>
                    <a:p>
                      <a:pPr algn="ctr">
                        <a:buNone/>
                      </a:pPr>
                      <a:r>
                        <a:rPr lang="en-US" sz="2000" b="1">
                          <a:latin typeface="Times New Roman" panose="02020603050405020304" charset="0"/>
                          <a:ea typeface="楷体" panose="02010609060101010101" charset="-122"/>
                          <a:cs typeface="新宋体" panose="02010609030101010101" charset="-122"/>
                        </a:rPr>
                        <a:t>舞蹈</a:t>
                      </a:r>
                      <a:endParaRPr lang="en-US" altLang="en-US" sz="2000" b="1">
                        <a:latin typeface="Times New Roman" panose="02020603050405020304" charset="0"/>
                        <a:ea typeface="楷体" panose="02010609060101010101" charset="-122"/>
                        <a:cs typeface="新宋体" panose="02010609030101010101" charset="-122"/>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000" b="1" i="1">
                          <a:latin typeface="Times New Roman" panose="02020603050405020304" charset="0"/>
                          <a:ea typeface="楷体" panose="02010609060101010101" charset="-122"/>
                          <a:cs typeface="Times New Roman" panose="02020603050405020304" charset="0"/>
                        </a:rPr>
                        <a:t>a</a:t>
                      </a:r>
                      <a:endParaRPr lang="en-US" altLang="en-US" sz="2000" b="1" i="1">
                        <a:latin typeface="Times New Roman" panose="02020603050405020304" charset="0"/>
                        <a:ea typeface="楷体" panose="02010609060101010101"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380">
                <a:tc>
                  <a:txBody>
                    <a:bodyPr/>
                    <a:p>
                      <a:pPr algn="ctr">
                        <a:buNone/>
                      </a:pPr>
                      <a:r>
                        <a:rPr lang="en-US" sz="2000" b="1">
                          <a:latin typeface="Times New Roman" panose="02020603050405020304" charset="0"/>
                          <a:ea typeface="楷体" panose="02010609060101010101" charset="-122"/>
                          <a:cs typeface="新宋体" panose="02010609030101010101" charset="-122"/>
                        </a:rPr>
                        <a:t>小品</a:t>
                      </a:r>
                      <a:endParaRPr lang="en-US" altLang="en-US" sz="2000" b="1">
                        <a:latin typeface="Times New Roman" panose="02020603050405020304" charset="0"/>
                        <a:ea typeface="楷体" panose="02010609060101010101" charset="-122"/>
                        <a:cs typeface="新宋体" panose="02010609030101010101" charset="-122"/>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000" b="1">
                          <a:latin typeface="Times New Roman" panose="02020603050405020304" charset="0"/>
                          <a:ea typeface="楷体" panose="02010609060101010101" charset="-122"/>
                          <a:cs typeface="Times New Roman" panose="02020603050405020304" charset="0"/>
                        </a:rPr>
                        <a:t>12</a:t>
                      </a:r>
                      <a:endParaRPr lang="en-US" altLang="en-US" sz="2000" b="1">
                        <a:latin typeface="Times New Roman" panose="02020603050405020304" charset="0"/>
                        <a:ea typeface="楷体" panose="02010609060101010101"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380">
                <a:tc>
                  <a:txBody>
                    <a:bodyPr/>
                    <a:p>
                      <a:pPr algn="ctr">
                        <a:buNone/>
                      </a:pPr>
                      <a:r>
                        <a:rPr lang="en-US" sz="2000" b="1">
                          <a:latin typeface="Times New Roman" panose="02020603050405020304" charset="0"/>
                          <a:ea typeface="楷体" panose="02010609060101010101" charset="-122"/>
                          <a:cs typeface="新宋体" panose="02010609030101010101" charset="-122"/>
                        </a:rPr>
                        <a:t>相声</a:t>
                      </a:r>
                      <a:endParaRPr lang="en-US" altLang="en-US" sz="2000" b="1">
                        <a:latin typeface="Times New Roman" panose="02020603050405020304" charset="0"/>
                        <a:ea typeface="楷体" panose="02010609060101010101" charset="-122"/>
                        <a:cs typeface="新宋体" panose="02010609030101010101" charset="-122"/>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000" b="1">
                          <a:latin typeface="Times New Roman" panose="02020603050405020304" charset="0"/>
                          <a:ea typeface="楷体" panose="02010609060101010101" charset="-122"/>
                          <a:cs typeface="Times New Roman" panose="02020603050405020304" charset="0"/>
                        </a:rPr>
                        <a:t>10</a:t>
                      </a:r>
                      <a:endParaRPr lang="en-US" altLang="en-US" sz="2000" b="1">
                        <a:latin typeface="Times New Roman" panose="02020603050405020304" charset="0"/>
                        <a:ea typeface="楷体" panose="02010609060101010101"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3380">
                <a:tc>
                  <a:txBody>
                    <a:bodyPr/>
                    <a:p>
                      <a:pPr algn="ctr">
                        <a:buNone/>
                      </a:pPr>
                      <a:r>
                        <a:rPr lang="en-US" sz="2000" b="1">
                          <a:latin typeface="Times New Roman" panose="02020603050405020304" charset="0"/>
                          <a:ea typeface="楷体" panose="02010609060101010101" charset="-122"/>
                          <a:cs typeface="新宋体" panose="02010609030101010101" charset="-122"/>
                        </a:rPr>
                        <a:t>其它</a:t>
                      </a:r>
                      <a:endParaRPr lang="en-US" altLang="en-US" sz="2000" b="1">
                        <a:latin typeface="Times New Roman" panose="02020603050405020304" charset="0"/>
                        <a:ea typeface="楷体" panose="02010609060101010101" charset="-122"/>
                        <a:cs typeface="新宋体" panose="02010609030101010101" charset="-122"/>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lgn="ctr">
                        <a:buNone/>
                      </a:pPr>
                      <a:r>
                        <a:rPr lang="en-US" sz="2000" b="1" i="1">
                          <a:latin typeface="Times New Roman" panose="02020603050405020304" charset="0"/>
                          <a:ea typeface="楷体" panose="02010609060101010101" charset="-122"/>
                          <a:cs typeface="Times New Roman" panose="02020603050405020304" charset="0"/>
                        </a:rPr>
                        <a:t>b</a:t>
                      </a:r>
                      <a:endParaRPr lang="en-US" altLang="en-US" sz="2000" b="1" i="1">
                        <a:latin typeface="Times New Roman" panose="02020603050405020304" charset="0"/>
                        <a:ea typeface="楷体" panose="02010609060101010101" charset="-122"/>
                        <a:cs typeface="Times New Roman" panose="02020603050405020304" charset="0"/>
                      </a:endParaRPr>
                    </a:p>
                  </a:txBody>
                  <a:tcPr marL="19050" marR="19050" marT="19050" marB="19050" vert="horz" anchor="t">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313690" y="4558030"/>
            <a:ext cx="6433820" cy="2122805"/>
          </a:xfrm>
          <a:prstGeom prst="rect">
            <a:avLst/>
          </a:prstGeom>
          <a:noFill/>
          <a:ln w="9525">
            <a:noFill/>
          </a:ln>
        </p:spPr>
        <p:txBody>
          <a:bodyPr wrap="square">
            <a:spAutoFit/>
          </a:bodyPr>
          <a:p>
            <a:r>
              <a:rPr lang="zh-CN" sz="2200" b="1">
                <a:latin typeface="Times New Roman" panose="02020603050405020304" charset="0"/>
                <a:ea typeface="新宋体" panose="02010609030101010101" charset="-122"/>
              </a:rPr>
              <a:t>（</a:t>
            </a:r>
            <a:r>
              <a:rPr lang="en-US" sz="2200" b="1">
                <a:latin typeface="Times New Roman" panose="02020603050405020304" charset="0"/>
              </a:rPr>
              <a:t>1</a:t>
            </a:r>
            <a:r>
              <a:rPr lang="zh-CN" sz="2200" b="1">
                <a:latin typeface="Times New Roman" panose="02020603050405020304" charset="0"/>
                <a:ea typeface="新宋体" panose="02010609030101010101" charset="-122"/>
              </a:rPr>
              <a:t>）在此次调查中，该校一共调查了</a:t>
            </a:r>
            <a:r>
              <a:rPr lang="zh-CN" sz="2200" b="1" u="sng">
                <a:latin typeface="Times New Roman" panose="02020603050405020304" charset="0"/>
                <a:ea typeface="新宋体" panose="02010609030101010101" charset="-122"/>
              </a:rPr>
              <a:t>　</a:t>
            </a:r>
            <a:r>
              <a:rPr lang="zh-CN" sz="2200" b="1">
                <a:latin typeface="Times New Roman" panose="02020603050405020304" charset="0"/>
                <a:ea typeface="新宋体" panose="02010609030101010101" charset="-122"/>
              </a:rPr>
              <a:t>名学生；（</a:t>
            </a:r>
            <a:r>
              <a:rPr lang="en-US" sz="2200" b="1">
                <a:latin typeface="Times New Roman" panose="02020603050405020304" charset="0"/>
              </a:rPr>
              <a:t>2</a:t>
            </a:r>
            <a:r>
              <a:rPr lang="zh-CN" sz="2200" b="1">
                <a:latin typeface="Times New Roman" panose="02020603050405020304" charset="0"/>
                <a:ea typeface="新宋体" panose="02010609030101010101" charset="-122"/>
              </a:rPr>
              <a:t>）</a:t>
            </a:r>
            <a:r>
              <a:rPr lang="en-US" sz="2200" b="1" i="1">
                <a:latin typeface="Times New Roman" panose="02020603050405020304" charset="0"/>
              </a:rPr>
              <a:t>a</a:t>
            </a:r>
            <a:r>
              <a:rPr lang="zh-CN" sz="2200" b="1">
                <a:latin typeface="Times New Roman" panose="02020603050405020304" charset="0"/>
                <a:ea typeface="新宋体" panose="02010609030101010101" charset="-122"/>
              </a:rPr>
              <a:t>＝</a:t>
            </a:r>
            <a:r>
              <a:rPr lang="zh-CN" sz="2200" b="1" u="sng">
                <a:latin typeface="Times New Roman" panose="02020603050405020304" charset="0"/>
                <a:ea typeface="新宋体" panose="02010609030101010101" charset="-122"/>
              </a:rPr>
              <a:t>　</a:t>
            </a:r>
            <a:r>
              <a:rPr lang="en-US" sz="2200" b="1" u="sng">
                <a:latin typeface="Times New Roman" panose="02020603050405020304" charset="0"/>
              </a:rPr>
              <a:t>   </a:t>
            </a:r>
            <a:r>
              <a:rPr lang="zh-CN" sz="2200" b="1" u="sng">
                <a:latin typeface="Times New Roman" panose="02020603050405020304" charset="0"/>
                <a:ea typeface="新宋体" panose="02010609030101010101" charset="-122"/>
              </a:rPr>
              <a:t>　</a:t>
            </a:r>
            <a:r>
              <a:rPr lang="zh-CN" sz="2200" b="1">
                <a:latin typeface="Times New Roman" panose="02020603050405020304" charset="0"/>
                <a:ea typeface="新宋体" panose="02010609030101010101" charset="-122"/>
              </a:rPr>
              <a:t>；</a:t>
            </a:r>
            <a:r>
              <a:rPr lang="en-US" sz="2200" b="1" i="1">
                <a:latin typeface="Times New Roman" panose="02020603050405020304" charset="0"/>
              </a:rPr>
              <a:t>b</a:t>
            </a:r>
            <a:r>
              <a:rPr lang="zh-CN" sz="2200" b="1">
                <a:latin typeface="Times New Roman" panose="02020603050405020304" charset="0"/>
                <a:ea typeface="新宋体" panose="02010609030101010101" charset="-122"/>
              </a:rPr>
              <a:t>＝</a:t>
            </a:r>
            <a:r>
              <a:rPr lang="zh-CN" sz="2200" b="1" u="sng">
                <a:latin typeface="Times New Roman" panose="02020603050405020304" charset="0"/>
                <a:ea typeface="新宋体" panose="02010609030101010101" charset="-122"/>
              </a:rPr>
              <a:t>　</a:t>
            </a:r>
            <a:r>
              <a:rPr lang="en-US" sz="2200" b="1" u="sng">
                <a:latin typeface="Times New Roman" panose="02020603050405020304" charset="0"/>
              </a:rPr>
              <a:t>   </a:t>
            </a:r>
            <a:r>
              <a:rPr lang="zh-CN" sz="2200" b="1" u="sng">
                <a:latin typeface="Times New Roman" panose="02020603050405020304" charset="0"/>
                <a:ea typeface="新宋体" panose="02010609030101010101" charset="-122"/>
              </a:rPr>
              <a:t>　</a:t>
            </a:r>
            <a:r>
              <a:rPr lang="zh-CN" sz="2200" b="1">
                <a:latin typeface="Times New Roman" panose="02020603050405020304" charset="0"/>
                <a:ea typeface="新宋体" panose="02010609030101010101" charset="-122"/>
              </a:rPr>
              <a:t>；（</a:t>
            </a:r>
            <a:r>
              <a:rPr lang="en-US" sz="2200" b="1">
                <a:latin typeface="Times New Roman" panose="02020603050405020304" charset="0"/>
              </a:rPr>
              <a:t>3</a:t>
            </a:r>
            <a:r>
              <a:rPr lang="zh-CN" sz="2200" b="1">
                <a:latin typeface="Times New Roman" panose="02020603050405020304" charset="0"/>
                <a:ea typeface="新宋体" panose="02010609030101010101" charset="-122"/>
              </a:rPr>
              <a:t>）在扇形计图中，计算“歌曲”所在扇形的圆</a:t>
            </a:r>
            <a:endParaRPr lang="zh-CN" sz="2200" b="1">
              <a:latin typeface="Times New Roman" panose="02020603050405020304" charset="0"/>
              <a:ea typeface="新宋体" panose="02010609030101010101" charset="-122"/>
            </a:endParaRPr>
          </a:p>
          <a:p>
            <a:r>
              <a:rPr lang="zh-CN" sz="2200" b="1">
                <a:latin typeface="Times New Roman" panose="02020603050405020304" charset="0"/>
                <a:ea typeface="新宋体" panose="02010609030101010101" charset="-122"/>
              </a:rPr>
              <a:t>心角的度数；（</a:t>
            </a:r>
            <a:r>
              <a:rPr lang="en-US" sz="2200" b="1">
                <a:latin typeface="Times New Roman" panose="02020603050405020304" charset="0"/>
              </a:rPr>
              <a:t>4</a:t>
            </a:r>
            <a:r>
              <a:rPr lang="zh-CN" sz="2200" b="1">
                <a:latin typeface="Times New Roman" panose="02020603050405020304" charset="0"/>
                <a:ea typeface="新宋体" panose="02010609030101010101" charset="-122"/>
              </a:rPr>
              <a:t>）若该校共有</a:t>
            </a:r>
            <a:r>
              <a:rPr lang="en-US" sz="2200" b="1">
                <a:latin typeface="Times New Roman" panose="02020603050405020304" charset="0"/>
              </a:rPr>
              <a:t>1200</a:t>
            </a:r>
            <a:r>
              <a:rPr lang="zh-CN" sz="2200" b="1">
                <a:latin typeface="Times New Roman" panose="02020603050405020304" charset="0"/>
                <a:ea typeface="新宋体" panose="02010609030101010101" charset="-122"/>
              </a:rPr>
              <a:t>名学生，请你估计最喜爱</a:t>
            </a:r>
            <a:endParaRPr lang="zh-CN" sz="2200" b="1">
              <a:latin typeface="Times New Roman" panose="02020603050405020304" charset="0"/>
              <a:ea typeface="新宋体" panose="02010609030101010101" charset="-122"/>
            </a:endParaRPr>
          </a:p>
          <a:p>
            <a:r>
              <a:rPr lang="zh-CN" sz="2200" b="1">
                <a:latin typeface="Times New Roman" panose="02020603050405020304" charset="0"/>
                <a:ea typeface="新宋体" panose="02010609030101010101" charset="-122"/>
              </a:rPr>
              <a:t>“相声”的学生的人数．</a:t>
            </a:r>
            <a:endParaRPr lang="zh-CN" altLang="en-US" sz="2200" b="1"/>
          </a:p>
        </p:txBody>
      </p:sp>
      <p:pic>
        <p:nvPicPr>
          <p:cNvPr id="4" name="图片 3"/>
          <p:cNvPicPr/>
          <p:nvPr/>
        </p:nvPicPr>
        <p:blipFill>
          <a:blip r:embed="rId2"/>
          <a:stretch>
            <a:fillRect/>
          </a:stretch>
        </p:blipFill>
        <p:spPr>
          <a:xfrm>
            <a:off x="3978275" y="2282825"/>
            <a:ext cx="2098040" cy="2075815"/>
          </a:xfrm>
          <a:prstGeom prst="rect">
            <a:avLst/>
          </a:prstGeom>
          <a:noFill/>
          <a:ln w="9525">
            <a:noFill/>
          </a:ln>
        </p:spPr>
      </p:pic>
      <p:sp>
        <p:nvSpPr>
          <p:cNvPr id="103" name="文本框 102"/>
          <p:cNvSpPr txBox="1"/>
          <p:nvPr/>
        </p:nvSpPr>
        <p:spPr>
          <a:xfrm>
            <a:off x="3556000" y="5264150"/>
            <a:ext cx="5080000" cy="414020"/>
          </a:xfrm>
          <a:prstGeom prst="rect">
            <a:avLst/>
          </a:prstGeom>
          <a:noFill/>
          <a:ln w="9525">
            <a:noFill/>
          </a:ln>
        </p:spPr>
        <p:txBody>
          <a:bodyPr>
            <a:spAutoFit/>
          </a:bodyPr>
          <a:p>
            <a:r>
              <a:rPr lang="en-US" sz="1050">
                <a:latin typeface="Calibri" panose="020F0502020204030204" charset="0"/>
              </a:rPr>
              <a:t> </a:t>
            </a:r>
            <a:endParaRPr lang="zh-CN" altLang="en-US"/>
          </a:p>
        </p:txBody>
      </p:sp>
      <p:pic>
        <p:nvPicPr>
          <p:cNvPr id="5" name="图片 4"/>
          <p:cNvPicPr>
            <a:picLocks noChangeAspect="1"/>
          </p:cNvPicPr>
          <p:nvPr/>
        </p:nvPicPr>
        <p:blipFill>
          <a:blip r:embed="rId3"/>
          <a:srcRect r="18864" b="87467"/>
          <a:stretch>
            <a:fillRect/>
          </a:stretch>
        </p:blipFill>
        <p:spPr>
          <a:xfrm>
            <a:off x="6440805" y="2373630"/>
            <a:ext cx="5640070" cy="484505"/>
          </a:xfrm>
          <a:prstGeom prst="rect">
            <a:avLst/>
          </a:prstGeom>
        </p:spPr>
      </p:pic>
      <p:pic>
        <p:nvPicPr>
          <p:cNvPr id="6" name="图片 5"/>
          <p:cNvPicPr>
            <a:picLocks noChangeAspect="1"/>
          </p:cNvPicPr>
          <p:nvPr/>
        </p:nvPicPr>
        <p:blipFill>
          <a:blip r:embed="rId3"/>
          <a:srcRect t="70532" r="18864"/>
          <a:stretch>
            <a:fillRect/>
          </a:stretch>
        </p:blipFill>
        <p:spPr>
          <a:xfrm>
            <a:off x="6440805" y="5116195"/>
            <a:ext cx="5640070" cy="1139190"/>
          </a:xfrm>
          <a:prstGeom prst="rect">
            <a:avLst/>
          </a:prstGeom>
        </p:spPr>
      </p:pic>
      <p:pic>
        <p:nvPicPr>
          <p:cNvPr id="7" name="图片 6"/>
          <p:cNvPicPr>
            <a:picLocks noChangeAspect="1"/>
          </p:cNvPicPr>
          <p:nvPr/>
        </p:nvPicPr>
        <p:blipFill>
          <a:blip r:embed="rId3"/>
          <a:srcRect t="13173" r="18864" b="58870"/>
          <a:stretch>
            <a:fillRect/>
          </a:stretch>
        </p:blipFill>
        <p:spPr>
          <a:xfrm>
            <a:off x="6440805" y="2886075"/>
            <a:ext cx="5640070" cy="1080770"/>
          </a:xfrm>
          <a:prstGeom prst="rect">
            <a:avLst/>
          </a:prstGeom>
        </p:spPr>
      </p:pic>
      <p:pic>
        <p:nvPicPr>
          <p:cNvPr id="8" name="图片 7"/>
          <p:cNvPicPr>
            <a:picLocks noChangeAspect="1"/>
          </p:cNvPicPr>
          <p:nvPr/>
        </p:nvPicPr>
        <p:blipFill>
          <a:blip r:embed="rId3"/>
          <a:srcRect t="38584" r="18864" b="32408"/>
          <a:stretch>
            <a:fillRect/>
          </a:stretch>
        </p:blipFill>
        <p:spPr>
          <a:xfrm>
            <a:off x="6440805" y="3923030"/>
            <a:ext cx="5640070" cy="1121410"/>
          </a:xfrm>
          <a:prstGeom prst="rect">
            <a:avLst/>
          </a:prstGeom>
        </p:spPr>
      </p:pic>
      <p:sp>
        <p:nvSpPr>
          <p:cNvPr id="9" name="矩形 8"/>
          <p:cNvSpPr/>
          <p:nvPr/>
        </p:nvSpPr>
        <p:spPr>
          <a:xfrm>
            <a:off x="6471920" y="2282825"/>
            <a:ext cx="5608955" cy="4176395"/>
          </a:xfrm>
          <a:prstGeom prst="rect">
            <a:avLst/>
          </a:prstGeom>
          <a:noFill/>
          <a:ln>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矩形 14356"/>
          <p:cNvSpPr/>
          <p:nvPr/>
        </p:nvSpPr>
        <p:spPr>
          <a:xfrm>
            <a:off x="1236980" y="818515"/>
            <a:ext cx="6897370" cy="144780"/>
          </a:xfrm>
          <a:prstGeom prst="rect">
            <a:avLst/>
          </a:prstGeom>
          <a:gradFill rotWithShape="1">
            <a:gsLst>
              <a:gs pos="0">
                <a:srgbClr val="71A0FF"/>
              </a:gs>
              <a:gs pos="100000">
                <a:schemeClr val="bg1"/>
              </a:gs>
            </a:gsLst>
            <a:lin ang="0" scaled="1"/>
            <a:tileRect/>
          </a:gra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6146" name="文本框 14355"/>
          <p:cNvSpPr txBox="1"/>
          <p:nvPr/>
        </p:nvSpPr>
        <p:spPr>
          <a:xfrm>
            <a:off x="1102995" y="260985"/>
            <a:ext cx="9369425" cy="583565"/>
          </a:xfrm>
          <a:prstGeom prst="rect">
            <a:avLst/>
          </a:prstGeom>
          <a:noFill/>
          <a:ln w="9525">
            <a:noFill/>
          </a:ln>
        </p:spPr>
        <p:txBody>
          <a:bodyPr wrap="square" anchor="t">
            <a:spAutoFit/>
          </a:bodyPr>
          <a:p>
            <a:pPr>
              <a:spcBef>
                <a:spcPct val="50000"/>
              </a:spcBef>
            </a:pPr>
            <a:r>
              <a:rPr lang="zh-CN" altLang="zh-CN" sz="3200" b="1">
                <a:solidFill>
                  <a:srgbClr val="FF0000"/>
                </a:solidFill>
                <a:latin typeface="黑体" panose="02010609060101010101" charset="-122"/>
                <a:ea typeface="黑体" panose="02010609060101010101" charset="-122"/>
                <a:cs typeface="黑体" panose="02010609060101010101" charset="-122"/>
              </a:rPr>
              <a:t>中考链接</a:t>
            </a:r>
            <a:endParaRPr lang="en-US" sz="3200" b="1">
              <a:solidFill>
                <a:srgbClr val="FF0000"/>
              </a:solidFill>
              <a:latin typeface="楷体" panose="02010609060101010101" charset="-122"/>
              <a:ea typeface="楷体" panose="02010609060101010101" charset="-122"/>
              <a:cs typeface="楷体" panose="02010609060101010101" charset="-122"/>
            </a:endParaRPr>
          </a:p>
        </p:txBody>
      </p:sp>
      <p:sp>
        <p:nvSpPr>
          <p:cNvPr id="104" name="文本框 103"/>
          <p:cNvSpPr txBox="1"/>
          <p:nvPr/>
        </p:nvSpPr>
        <p:spPr>
          <a:xfrm>
            <a:off x="928370" y="1127760"/>
            <a:ext cx="10290810" cy="768350"/>
          </a:xfrm>
          <a:prstGeom prst="rect">
            <a:avLst/>
          </a:prstGeom>
          <a:noFill/>
          <a:ln w="9525">
            <a:noFill/>
          </a:ln>
        </p:spPr>
        <p:txBody>
          <a:bodyPr wrap="square">
            <a:spAutoFit/>
          </a:bodyPr>
          <a:p>
            <a:pPr marL="173355" indent="-173355"/>
            <a:r>
              <a:rPr lang="en-US" sz="2200" b="1">
                <a:latin typeface="Times New Roman" panose="02020603050405020304" charset="0"/>
                <a:cs typeface="Times New Roman" panose="02020603050405020304" charset="0"/>
              </a:rPr>
              <a:t>3.</a:t>
            </a:r>
            <a:r>
              <a:rPr lang="zh-CN" sz="2200" b="1">
                <a:latin typeface="Times New Roman" panose="02020603050405020304" charset="0"/>
                <a:ea typeface="楷体" panose="02010609060101010101" charset="-122"/>
                <a:cs typeface="Times New Roman" panose="02020603050405020304" charset="0"/>
              </a:rPr>
              <a:t>（</a:t>
            </a:r>
            <a:r>
              <a:rPr lang="en-US" sz="2200" b="1">
                <a:latin typeface="Times New Roman" panose="02020603050405020304" charset="0"/>
                <a:ea typeface="楷体" panose="02010609060101010101" charset="-122"/>
                <a:cs typeface="Times New Roman" panose="02020603050405020304" charset="0"/>
              </a:rPr>
              <a:t>2018</a:t>
            </a:r>
            <a:r>
              <a:rPr lang="zh-CN" sz="2200" b="1">
                <a:latin typeface="Times New Roman" panose="02020603050405020304" charset="0"/>
                <a:ea typeface="楷体" panose="02010609060101010101" charset="-122"/>
                <a:cs typeface="Times New Roman" panose="02020603050405020304" charset="0"/>
              </a:rPr>
              <a:t>•常州）</a:t>
            </a:r>
            <a:r>
              <a:rPr lang="zh-CN" sz="2200" b="1">
                <a:latin typeface="Times New Roman" panose="02020603050405020304" charset="0"/>
                <a:cs typeface="Times New Roman" panose="02020603050405020304" charset="0"/>
              </a:rPr>
              <a:t>为了解某市初中学生课外阅读情况，调查小组对该市这学期初中学生阅读课外书籍的册数进行了抽样调查，并根据调查结果绘制成如下统计图．</a:t>
            </a:r>
            <a:endParaRPr lang="zh-CN" altLang="en-US" sz="2200" b="1">
              <a:latin typeface="Times New Roman" panose="02020603050405020304" charset="0"/>
              <a:cs typeface="Times New Roman" panose="02020603050405020304" charset="0"/>
            </a:endParaRPr>
          </a:p>
        </p:txBody>
      </p:sp>
      <p:pic>
        <p:nvPicPr>
          <p:cNvPr id="2" name="图片 1"/>
          <p:cNvPicPr/>
          <p:nvPr/>
        </p:nvPicPr>
        <p:blipFill>
          <a:blip r:embed="rId1"/>
          <a:srcRect r="40633"/>
          <a:stretch>
            <a:fillRect/>
          </a:stretch>
        </p:blipFill>
        <p:spPr>
          <a:xfrm>
            <a:off x="1102995" y="2038985"/>
            <a:ext cx="3173730" cy="2346960"/>
          </a:xfrm>
          <a:prstGeom prst="rect">
            <a:avLst/>
          </a:prstGeom>
          <a:noFill/>
          <a:ln w="9525">
            <a:noFill/>
          </a:ln>
        </p:spPr>
      </p:pic>
      <p:sp>
        <p:nvSpPr>
          <p:cNvPr id="105" name="文本框 104"/>
          <p:cNvSpPr txBox="1"/>
          <p:nvPr/>
        </p:nvSpPr>
        <p:spPr>
          <a:xfrm>
            <a:off x="856615" y="4374515"/>
            <a:ext cx="5407660" cy="1783715"/>
          </a:xfrm>
          <a:prstGeom prst="rect">
            <a:avLst/>
          </a:prstGeom>
          <a:noFill/>
          <a:ln w="9525">
            <a:noFill/>
          </a:ln>
        </p:spPr>
        <p:txBody>
          <a:bodyPr wrap="square">
            <a:spAutoFit/>
          </a:bodyPr>
          <a:p>
            <a:r>
              <a:rPr lang="zh-CN" sz="2200" b="1">
                <a:latin typeface="Times New Roman" panose="02020603050405020304" charset="0"/>
                <a:cs typeface="Times New Roman" panose="02020603050405020304" charset="0"/>
              </a:rPr>
              <a:t>根据统计图提供的信息，解答下列问题：（</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）本次抽样调查的样本容量是</a:t>
            </a:r>
            <a:r>
              <a:rPr lang="zh-CN" sz="2200" b="1" u="sng">
                <a:latin typeface="Times New Roman" panose="02020603050405020304" charset="0"/>
                <a:cs typeface="Times New Roman" panose="02020603050405020304" charset="0"/>
              </a:rPr>
              <a:t>　</a:t>
            </a:r>
            <a:r>
              <a:rPr lang="en-US" sz="2200" b="1" u="sng">
                <a:latin typeface="Times New Roman" panose="02020603050405020304" charset="0"/>
                <a:cs typeface="Times New Roman" panose="02020603050405020304" charset="0"/>
              </a:rPr>
              <a:t>   </a:t>
            </a:r>
            <a:r>
              <a:rPr lang="zh-CN" sz="2200" b="1" u="sng">
                <a:latin typeface="Times New Roman" panose="02020603050405020304" charset="0"/>
                <a:cs typeface="Times New Roman" panose="02020603050405020304" charset="0"/>
              </a:rPr>
              <a:t>　</a:t>
            </a:r>
            <a:r>
              <a:rPr lang="zh-CN" sz="2200" b="1">
                <a:latin typeface="Times New Roman" panose="02020603050405020304" charset="0"/>
                <a:cs typeface="Times New Roman" panose="02020603050405020304" charset="0"/>
              </a:rPr>
              <a:t>；（</a:t>
            </a:r>
            <a:r>
              <a:rPr lang="en-US" sz="2200" b="1">
                <a:latin typeface="Times New Roman" panose="02020603050405020304" charset="0"/>
                <a:cs typeface="Times New Roman" panose="02020603050405020304" charset="0"/>
              </a:rPr>
              <a:t>2</a:t>
            </a:r>
            <a:r>
              <a:rPr lang="zh-CN" sz="2200" b="1">
                <a:latin typeface="Times New Roman" panose="02020603050405020304" charset="0"/>
                <a:cs typeface="Times New Roman" panose="02020603050405020304" charset="0"/>
              </a:rPr>
              <a:t>）补全条形统计图；（</a:t>
            </a:r>
            <a:r>
              <a:rPr lang="en-US" sz="2200" b="1">
                <a:latin typeface="Times New Roman" panose="02020603050405020304" charset="0"/>
                <a:cs typeface="Times New Roman" panose="02020603050405020304" charset="0"/>
              </a:rPr>
              <a:t>3</a:t>
            </a:r>
            <a:r>
              <a:rPr lang="zh-CN" sz="2200" b="1">
                <a:latin typeface="Times New Roman" panose="02020603050405020304" charset="0"/>
                <a:cs typeface="Times New Roman" panose="02020603050405020304" charset="0"/>
              </a:rPr>
              <a:t>）该市共有</a:t>
            </a:r>
            <a:r>
              <a:rPr lang="en-US" sz="2200" b="1">
                <a:latin typeface="Times New Roman" panose="02020603050405020304" charset="0"/>
                <a:cs typeface="Times New Roman" panose="02020603050405020304" charset="0"/>
              </a:rPr>
              <a:t>12000</a:t>
            </a:r>
            <a:r>
              <a:rPr lang="zh-CN" sz="2200" b="1">
                <a:latin typeface="Times New Roman" panose="02020603050405020304" charset="0"/>
                <a:cs typeface="Times New Roman" panose="02020603050405020304" charset="0"/>
              </a:rPr>
              <a:t>名初中生，估计该市</a:t>
            </a:r>
            <a:endParaRPr lang="zh-CN" sz="2200" b="1">
              <a:latin typeface="Times New Roman" panose="02020603050405020304" charset="0"/>
              <a:cs typeface="Times New Roman" panose="02020603050405020304" charset="0"/>
            </a:endParaRPr>
          </a:p>
          <a:p>
            <a:r>
              <a:rPr lang="zh-CN" sz="2200" b="1">
                <a:latin typeface="Times New Roman" panose="02020603050405020304" charset="0"/>
                <a:cs typeface="Times New Roman" panose="02020603050405020304" charset="0"/>
              </a:rPr>
              <a:t>初中学生这学期课外阅读超过</a:t>
            </a:r>
            <a:r>
              <a:rPr lang="en-US" sz="2200" b="1">
                <a:latin typeface="Times New Roman" panose="02020603050405020304" charset="0"/>
                <a:cs typeface="Times New Roman" panose="02020603050405020304" charset="0"/>
              </a:rPr>
              <a:t>2</a:t>
            </a:r>
            <a:r>
              <a:rPr lang="zh-CN" sz="2200" b="1">
                <a:latin typeface="Times New Roman" panose="02020603050405020304" charset="0"/>
                <a:cs typeface="Times New Roman" panose="02020603050405020304" charset="0"/>
              </a:rPr>
              <a:t>册的人数．</a:t>
            </a:r>
            <a:endParaRPr lang="zh-CN" altLang="en-US" sz="2200" b="1">
              <a:latin typeface="Times New Roman" panose="02020603050405020304" charset="0"/>
              <a:cs typeface="Times New Roman" panose="02020603050405020304" charset="0"/>
            </a:endParaRPr>
          </a:p>
        </p:txBody>
      </p:sp>
      <p:pic>
        <p:nvPicPr>
          <p:cNvPr id="3" name="图片 2"/>
          <p:cNvPicPr/>
          <p:nvPr/>
        </p:nvPicPr>
        <p:blipFill>
          <a:blip r:embed="rId1"/>
          <a:srcRect l="66513"/>
          <a:stretch>
            <a:fillRect/>
          </a:stretch>
        </p:blipFill>
        <p:spPr>
          <a:xfrm>
            <a:off x="4276725" y="1895475"/>
            <a:ext cx="1987550" cy="2489835"/>
          </a:xfrm>
          <a:prstGeom prst="rect">
            <a:avLst/>
          </a:prstGeom>
          <a:noFill/>
          <a:ln w="9525">
            <a:noFill/>
          </a:ln>
        </p:spPr>
      </p:pic>
      <p:sp>
        <p:nvSpPr>
          <p:cNvPr id="4" name="文本框 3"/>
          <p:cNvSpPr txBox="1"/>
          <p:nvPr/>
        </p:nvSpPr>
        <p:spPr>
          <a:xfrm>
            <a:off x="6492875" y="2756535"/>
            <a:ext cx="5360670" cy="3046095"/>
          </a:xfrm>
          <a:prstGeom prst="rect">
            <a:avLst/>
          </a:prstGeom>
          <a:noFill/>
        </p:spPr>
        <p:txBody>
          <a:bodyPr wrap="square" rtlCol="0" anchor="t">
            <a:spAutoFit/>
          </a:bodyPr>
          <a:p>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【解答】（</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1</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40÷40%</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100</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（册），即本次抽样调查的样本容量是</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100</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故答案为：</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100</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endParaRPr lang="zh-CN" sz="2400" b="1">
              <a:solidFill>
                <a:srgbClr val="0070C0"/>
              </a:solidFill>
              <a:latin typeface="Times New Roman" panose="02020603050405020304" charset="0"/>
              <a:ea typeface="楷体" panose="02010609060101010101" charset="-122"/>
              <a:cs typeface="Times New Roman" panose="02020603050405020304" charset="0"/>
              <a:sym typeface="+mn-ea"/>
            </a:endParaRPr>
          </a:p>
          <a:p>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2</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）如图：</a:t>
            </a:r>
            <a:endParaRPr lang="zh-CN" sz="2400" b="1">
              <a:solidFill>
                <a:srgbClr val="0070C0"/>
              </a:solidFill>
              <a:latin typeface="Times New Roman" panose="02020603050405020304" charset="0"/>
              <a:ea typeface="楷体" panose="02010609060101010101" charset="-122"/>
              <a:cs typeface="Times New Roman" panose="02020603050405020304" charset="0"/>
              <a:sym typeface="+mn-ea"/>
            </a:endParaRPr>
          </a:p>
          <a:p>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3</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12000</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1</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30%</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40%</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a:t>
            </a:r>
            <a:endParaRPr lang="zh-CN" sz="2400" b="1">
              <a:solidFill>
                <a:srgbClr val="0070C0"/>
              </a:solidFill>
              <a:latin typeface="Times New Roman" panose="02020603050405020304" charset="0"/>
              <a:ea typeface="楷体" panose="02010609060101010101" charset="-122"/>
              <a:cs typeface="Times New Roman" panose="02020603050405020304" charset="0"/>
              <a:sym typeface="+mn-ea"/>
            </a:endParaRPr>
          </a:p>
          <a:p>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    ＝</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3600</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（人），答：估计该市初中学生这学期课外阅读超过</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2</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册的人数是</a:t>
            </a:r>
            <a:r>
              <a:rPr lang="en-US" sz="2400" b="1">
                <a:solidFill>
                  <a:srgbClr val="0070C0"/>
                </a:solidFill>
                <a:latin typeface="Times New Roman" panose="02020603050405020304" charset="0"/>
                <a:ea typeface="楷体" panose="02010609060101010101" charset="-122"/>
                <a:cs typeface="Times New Roman" panose="02020603050405020304" charset="0"/>
                <a:sym typeface="+mn-ea"/>
              </a:rPr>
              <a:t>3600</a:t>
            </a:r>
            <a:r>
              <a:rPr lang="zh-CN" sz="2400" b="1">
                <a:solidFill>
                  <a:srgbClr val="0070C0"/>
                </a:solidFill>
                <a:latin typeface="Times New Roman" panose="02020603050405020304" charset="0"/>
                <a:ea typeface="楷体" panose="02010609060101010101" charset="-122"/>
                <a:cs typeface="Times New Roman" panose="02020603050405020304" charset="0"/>
                <a:sym typeface="+mn-ea"/>
              </a:rPr>
              <a:t>人．</a:t>
            </a:r>
            <a:endParaRPr lang="zh-CN" altLang="en-US" sz="2400" b="1">
              <a:solidFill>
                <a:srgbClr val="0070C0"/>
              </a:solidFill>
              <a:latin typeface="Times New Roman" panose="02020603050405020304" charset="0"/>
              <a:ea typeface="楷体" panose="02010609060101010101" charset="-122"/>
              <a:cs typeface="Times New Roman" panose="02020603050405020304" charset="0"/>
              <a:sym typeface="+mn-ea"/>
            </a:endParaRPr>
          </a:p>
        </p:txBody>
      </p:sp>
      <p:pic>
        <p:nvPicPr>
          <p:cNvPr id="5" name="图片 4"/>
          <p:cNvPicPr/>
          <p:nvPr/>
        </p:nvPicPr>
        <p:blipFill>
          <a:blip r:embed="rId2"/>
          <a:stretch>
            <a:fillRect/>
          </a:stretch>
        </p:blipFill>
        <p:spPr>
          <a:xfrm>
            <a:off x="1068705" y="2038985"/>
            <a:ext cx="3208655" cy="235775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ssolve">
                                      <p:cBhvr>
                                        <p:cTn id="21" dur="500"/>
                                        <p:tgtEl>
                                          <p:spTgt spid="4">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矩形 14356"/>
          <p:cNvSpPr/>
          <p:nvPr/>
        </p:nvSpPr>
        <p:spPr>
          <a:xfrm>
            <a:off x="1236980" y="818515"/>
            <a:ext cx="6897370" cy="144780"/>
          </a:xfrm>
          <a:prstGeom prst="rect">
            <a:avLst/>
          </a:prstGeom>
          <a:gradFill rotWithShape="1">
            <a:gsLst>
              <a:gs pos="0">
                <a:srgbClr val="71A0FF"/>
              </a:gs>
              <a:gs pos="100000">
                <a:schemeClr val="bg1"/>
              </a:gs>
            </a:gsLst>
            <a:lin ang="0" scaled="1"/>
            <a:tileRect/>
          </a:gra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6146" name="文本框 14355"/>
          <p:cNvSpPr txBox="1"/>
          <p:nvPr/>
        </p:nvSpPr>
        <p:spPr>
          <a:xfrm>
            <a:off x="1102995" y="260985"/>
            <a:ext cx="9369425" cy="583565"/>
          </a:xfrm>
          <a:prstGeom prst="rect">
            <a:avLst/>
          </a:prstGeom>
          <a:noFill/>
          <a:ln w="9525">
            <a:noFill/>
          </a:ln>
        </p:spPr>
        <p:txBody>
          <a:bodyPr wrap="square" anchor="t">
            <a:spAutoFit/>
          </a:bodyPr>
          <a:p>
            <a:pPr>
              <a:spcBef>
                <a:spcPct val="50000"/>
              </a:spcBef>
            </a:pPr>
            <a:r>
              <a:rPr lang="zh-CN" altLang="zh-CN" sz="3200" b="1">
                <a:solidFill>
                  <a:srgbClr val="FF0000"/>
                </a:solidFill>
                <a:latin typeface="黑体" panose="02010609060101010101" charset="-122"/>
                <a:ea typeface="黑体" panose="02010609060101010101" charset="-122"/>
                <a:cs typeface="黑体" panose="02010609060101010101" charset="-122"/>
              </a:rPr>
              <a:t>中考链接</a:t>
            </a:r>
            <a:endParaRPr lang="en-US" sz="3200" b="1">
              <a:solidFill>
                <a:srgbClr val="FF0000"/>
              </a:solidFill>
              <a:latin typeface="楷体" panose="02010609060101010101" charset="-122"/>
              <a:ea typeface="楷体" panose="02010609060101010101" charset="-122"/>
              <a:cs typeface="楷体" panose="02010609060101010101" charset="-122"/>
            </a:endParaRPr>
          </a:p>
        </p:txBody>
      </p:sp>
      <p:sp>
        <p:nvSpPr>
          <p:cNvPr id="105" name="文本框 104"/>
          <p:cNvSpPr txBox="1"/>
          <p:nvPr/>
        </p:nvSpPr>
        <p:spPr>
          <a:xfrm>
            <a:off x="537845" y="836295"/>
            <a:ext cx="11188065" cy="1783715"/>
          </a:xfrm>
          <a:prstGeom prst="rect">
            <a:avLst/>
          </a:prstGeom>
          <a:noFill/>
          <a:ln w="9525">
            <a:noFill/>
          </a:ln>
        </p:spPr>
        <p:txBody>
          <a:bodyPr wrap="square">
            <a:spAutoFit/>
          </a:bodyPr>
          <a:p>
            <a:pPr marL="173355" indent="-173355"/>
            <a:r>
              <a:rPr lang="en-US" altLang="zh-CN" sz="2200" b="1">
                <a:latin typeface="Times New Roman" panose="02020603050405020304" charset="0"/>
                <a:cs typeface="Times New Roman" panose="02020603050405020304" charset="0"/>
              </a:rPr>
              <a:t>4.</a:t>
            </a:r>
            <a:r>
              <a:rPr lang="zh-CN" sz="2200" b="1">
                <a:latin typeface="Times New Roman" panose="02020603050405020304" charset="0"/>
                <a:ea typeface="楷体" panose="02010609060101010101" charset="-122"/>
                <a:cs typeface="Times New Roman" panose="02020603050405020304" charset="0"/>
              </a:rPr>
              <a:t>（</a:t>
            </a:r>
            <a:r>
              <a:rPr lang="en-US" sz="2200" b="1">
                <a:latin typeface="Times New Roman" panose="02020603050405020304" charset="0"/>
                <a:ea typeface="楷体" panose="02010609060101010101" charset="-122"/>
                <a:cs typeface="Times New Roman" panose="02020603050405020304" charset="0"/>
              </a:rPr>
              <a:t>2017</a:t>
            </a:r>
            <a:r>
              <a:rPr lang="zh-CN" sz="2200" b="1">
                <a:latin typeface="Times New Roman" panose="02020603050405020304" charset="0"/>
                <a:ea typeface="楷体" panose="02010609060101010101" charset="-122"/>
                <a:cs typeface="Times New Roman" panose="02020603050405020304" charset="0"/>
              </a:rPr>
              <a:t>•常州）</a:t>
            </a:r>
            <a:r>
              <a:rPr lang="zh-CN" sz="2200" b="1">
                <a:latin typeface="Times New Roman" panose="02020603050405020304" charset="0"/>
                <a:cs typeface="Times New Roman" panose="02020603050405020304" charset="0"/>
              </a:rPr>
              <a:t>一只不透明的袋子中装有</a:t>
            </a:r>
            <a:r>
              <a:rPr lang="en-US" sz="2200" b="1">
                <a:latin typeface="Times New Roman" panose="02020603050405020304" charset="0"/>
                <a:cs typeface="Times New Roman" panose="02020603050405020304" charset="0"/>
              </a:rPr>
              <a:t>4</a:t>
            </a:r>
            <a:r>
              <a:rPr lang="zh-CN" sz="2200" b="1">
                <a:latin typeface="Times New Roman" panose="02020603050405020304" charset="0"/>
                <a:cs typeface="Times New Roman" panose="02020603050405020304" charset="0"/>
              </a:rPr>
              <a:t>个大小、质地都相同的乒乓球，球面上分别标有数字</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a:t>
            </a:r>
            <a:r>
              <a:rPr lang="en-US" sz="2200" b="1">
                <a:latin typeface="Times New Roman" panose="02020603050405020304" charset="0"/>
                <a:cs typeface="Times New Roman" panose="02020603050405020304" charset="0"/>
              </a:rPr>
              <a:t>2</a:t>
            </a:r>
            <a:r>
              <a:rPr lang="zh-CN" sz="2200" b="1">
                <a:latin typeface="Times New Roman" panose="02020603050405020304" charset="0"/>
                <a:cs typeface="Times New Roman" panose="02020603050405020304" charset="0"/>
              </a:rPr>
              <a:t>、</a:t>
            </a:r>
            <a:r>
              <a:rPr lang="en-US" sz="2200" b="1">
                <a:latin typeface="Times New Roman" panose="02020603050405020304" charset="0"/>
                <a:cs typeface="Times New Roman" panose="02020603050405020304" charset="0"/>
              </a:rPr>
              <a:t>3</a:t>
            </a:r>
            <a:r>
              <a:rPr lang="zh-CN" sz="2200" b="1">
                <a:latin typeface="Times New Roman" panose="02020603050405020304" charset="0"/>
                <a:cs typeface="Times New Roman" panose="02020603050405020304" charset="0"/>
              </a:rPr>
              <a:t>、</a:t>
            </a:r>
            <a:r>
              <a:rPr lang="en-US" sz="2200" b="1">
                <a:latin typeface="Times New Roman" panose="02020603050405020304" charset="0"/>
                <a:cs typeface="Times New Roman" panose="02020603050405020304" charset="0"/>
              </a:rPr>
              <a:t>4</a:t>
            </a:r>
            <a:r>
              <a:rPr lang="zh-CN" sz="2200" b="1">
                <a:latin typeface="Times New Roman" panose="02020603050405020304" charset="0"/>
                <a:cs typeface="Times New Roman" panose="02020603050405020304" charset="0"/>
              </a:rPr>
              <a:t>．（</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）搅匀后从中任意摸出</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个球，求摸出的乒乓球球面上数字为</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的概率；（</a:t>
            </a:r>
            <a:r>
              <a:rPr lang="en-US" sz="2200" b="1">
                <a:latin typeface="Times New Roman" panose="02020603050405020304" charset="0"/>
                <a:cs typeface="Times New Roman" panose="02020603050405020304" charset="0"/>
              </a:rPr>
              <a:t>2</a:t>
            </a:r>
            <a:r>
              <a:rPr lang="zh-CN" sz="2200" b="1">
                <a:latin typeface="Times New Roman" panose="02020603050405020304" charset="0"/>
                <a:cs typeface="Times New Roman" panose="02020603050405020304" charset="0"/>
              </a:rPr>
              <a:t>）搅匀后先从中任意摸出</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个球（不放回），再从余下的</a:t>
            </a:r>
            <a:r>
              <a:rPr lang="en-US" sz="2200" b="1">
                <a:latin typeface="Times New Roman" panose="02020603050405020304" charset="0"/>
                <a:cs typeface="Times New Roman" panose="02020603050405020304" charset="0"/>
              </a:rPr>
              <a:t>3</a:t>
            </a:r>
            <a:r>
              <a:rPr lang="zh-CN" sz="2200" b="1">
                <a:latin typeface="Times New Roman" panose="02020603050405020304" charset="0"/>
                <a:cs typeface="Times New Roman" panose="02020603050405020304" charset="0"/>
              </a:rPr>
              <a:t>个球中任意摸出</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个球，求</a:t>
            </a:r>
            <a:r>
              <a:rPr lang="en-US" sz="2200" b="1">
                <a:latin typeface="Times New Roman" panose="02020603050405020304" charset="0"/>
                <a:cs typeface="Times New Roman" panose="02020603050405020304" charset="0"/>
              </a:rPr>
              <a:t>2</a:t>
            </a:r>
            <a:r>
              <a:rPr lang="zh-CN" sz="2200" b="1">
                <a:latin typeface="Times New Roman" panose="02020603050405020304" charset="0"/>
                <a:cs typeface="Times New Roman" panose="02020603050405020304" charset="0"/>
              </a:rPr>
              <a:t>次摸出的乒乓球球面上数字之和为偶数的概率．</a:t>
            </a:r>
            <a:endParaRPr lang="zh-CN" altLang="en-US" sz="2200" b="1">
              <a:latin typeface="Times New Roman" panose="02020603050405020304" charset="0"/>
              <a:cs typeface="Times New Roman" panose="02020603050405020304" charset="0"/>
            </a:endParaRPr>
          </a:p>
        </p:txBody>
      </p:sp>
      <p:pic>
        <p:nvPicPr>
          <p:cNvPr id="2" name="图片 1"/>
          <p:cNvPicPr>
            <a:picLocks noChangeAspect="1"/>
          </p:cNvPicPr>
          <p:nvPr/>
        </p:nvPicPr>
        <p:blipFill>
          <a:blip r:embed="rId1"/>
          <a:stretch>
            <a:fillRect/>
          </a:stretch>
        </p:blipFill>
        <p:spPr>
          <a:xfrm>
            <a:off x="1102995" y="2257425"/>
            <a:ext cx="8442325" cy="4124325"/>
          </a:xfrm>
          <a:prstGeom prst="rect">
            <a:avLst/>
          </a:prstGeom>
        </p:spPr>
      </p:pic>
      <p:pic>
        <p:nvPicPr>
          <p:cNvPr id="3" name="图片 2"/>
          <p:cNvPicPr>
            <a:picLocks noChangeAspect="1"/>
          </p:cNvPicPr>
          <p:nvPr/>
        </p:nvPicPr>
        <p:blipFill>
          <a:blip r:embed="rId2"/>
          <a:stretch>
            <a:fillRect/>
          </a:stretch>
        </p:blipFill>
        <p:spPr>
          <a:xfrm>
            <a:off x="6384290" y="3049905"/>
            <a:ext cx="2228850" cy="2066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矩形 14356"/>
          <p:cNvSpPr/>
          <p:nvPr/>
        </p:nvSpPr>
        <p:spPr>
          <a:xfrm>
            <a:off x="1236980" y="818515"/>
            <a:ext cx="6897370" cy="144780"/>
          </a:xfrm>
          <a:prstGeom prst="rect">
            <a:avLst/>
          </a:prstGeom>
          <a:gradFill rotWithShape="1">
            <a:gsLst>
              <a:gs pos="0">
                <a:srgbClr val="71A0FF"/>
              </a:gs>
              <a:gs pos="100000">
                <a:schemeClr val="bg1"/>
              </a:gs>
            </a:gsLst>
            <a:lin ang="0" scaled="1"/>
            <a:tileRect/>
          </a:gra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6146" name="文本框 14355"/>
          <p:cNvSpPr txBox="1"/>
          <p:nvPr/>
        </p:nvSpPr>
        <p:spPr>
          <a:xfrm>
            <a:off x="1102995" y="260985"/>
            <a:ext cx="9369425" cy="583565"/>
          </a:xfrm>
          <a:prstGeom prst="rect">
            <a:avLst/>
          </a:prstGeom>
          <a:noFill/>
          <a:ln w="9525">
            <a:noFill/>
          </a:ln>
        </p:spPr>
        <p:txBody>
          <a:bodyPr wrap="square" anchor="t">
            <a:spAutoFit/>
          </a:bodyPr>
          <a:p>
            <a:pPr>
              <a:spcBef>
                <a:spcPct val="50000"/>
              </a:spcBef>
            </a:pPr>
            <a:r>
              <a:rPr lang="zh-CN" altLang="zh-CN" sz="3200" b="1">
                <a:solidFill>
                  <a:srgbClr val="FF0000"/>
                </a:solidFill>
                <a:latin typeface="黑体" panose="02010609060101010101" charset="-122"/>
                <a:ea typeface="黑体" panose="02010609060101010101" charset="-122"/>
                <a:cs typeface="黑体" panose="02010609060101010101" charset="-122"/>
              </a:rPr>
              <a:t>中考链接</a:t>
            </a:r>
            <a:endParaRPr lang="en-US" sz="3200" b="1">
              <a:solidFill>
                <a:srgbClr val="FF0000"/>
              </a:solidFill>
              <a:latin typeface="楷体" panose="02010609060101010101" charset="-122"/>
              <a:ea typeface="楷体" panose="02010609060101010101" charset="-122"/>
              <a:cs typeface="楷体" panose="02010609060101010101" charset="-122"/>
            </a:endParaRPr>
          </a:p>
        </p:txBody>
      </p:sp>
      <p:sp>
        <p:nvSpPr>
          <p:cNvPr id="103" name="文本框 102"/>
          <p:cNvSpPr txBox="1"/>
          <p:nvPr/>
        </p:nvSpPr>
        <p:spPr>
          <a:xfrm>
            <a:off x="815340" y="1138555"/>
            <a:ext cx="10386695" cy="768350"/>
          </a:xfrm>
          <a:prstGeom prst="rect">
            <a:avLst/>
          </a:prstGeom>
          <a:noFill/>
          <a:ln w="9525">
            <a:noFill/>
          </a:ln>
        </p:spPr>
        <p:txBody>
          <a:bodyPr wrap="square">
            <a:spAutoFit/>
          </a:bodyPr>
          <a:p>
            <a:pPr marL="173355" indent="-173355"/>
            <a:r>
              <a:rPr lang="en-US" altLang="zh-CN" sz="2200" b="1">
                <a:latin typeface="Times New Roman" panose="02020603050405020304" charset="0"/>
                <a:cs typeface="Times New Roman" panose="02020603050405020304" charset="0"/>
              </a:rPr>
              <a:t>5.</a:t>
            </a:r>
            <a:r>
              <a:rPr lang="zh-CN" sz="2200" b="1">
                <a:latin typeface="Times New Roman" panose="02020603050405020304" charset="0"/>
                <a:ea typeface="楷体" panose="02010609060101010101" charset="-122"/>
                <a:cs typeface="Times New Roman" panose="02020603050405020304" charset="0"/>
              </a:rPr>
              <a:t>（</a:t>
            </a:r>
            <a:r>
              <a:rPr lang="en-US" sz="2200" b="1">
                <a:latin typeface="Times New Roman" panose="02020603050405020304" charset="0"/>
                <a:ea typeface="楷体" panose="02010609060101010101" charset="-122"/>
                <a:cs typeface="Times New Roman" panose="02020603050405020304" charset="0"/>
              </a:rPr>
              <a:t>2018</a:t>
            </a:r>
            <a:r>
              <a:rPr lang="zh-CN" sz="2200" b="1">
                <a:latin typeface="Times New Roman" panose="02020603050405020304" charset="0"/>
                <a:ea typeface="楷体" panose="02010609060101010101" charset="-122"/>
                <a:cs typeface="Times New Roman" panose="02020603050405020304" charset="0"/>
              </a:rPr>
              <a:t>•常州）</a:t>
            </a:r>
            <a:r>
              <a:rPr lang="zh-CN" sz="2200" b="1">
                <a:latin typeface="Times New Roman" panose="02020603050405020304" charset="0"/>
                <a:cs typeface="Times New Roman" panose="02020603050405020304" charset="0"/>
              </a:rPr>
              <a:t>将图中的</a:t>
            </a:r>
            <a:r>
              <a:rPr lang="en-US" sz="2200" b="1" i="1">
                <a:latin typeface="Times New Roman" panose="02020603050405020304" charset="0"/>
                <a:cs typeface="Times New Roman" panose="02020603050405020304" charset="0"/>
              </a:rPr>
              <a:t>A</a:t>
            </a:r>
            <a:r>
              <a:rPr lang="zh-CN" sz="2200" b="1">
                <a:latin typeface="Times New Roman" panose="02020603050405020304" charset="0"/>
                <a:cs typeface="Times New Roman" panose="02020603050405020304" charset="0"/>
              </a:rPr>
              <a:t>型、</a:t>
            </a:r>
            <a:r>
              <a:rPr lang="en-US" sz="2200" b="1" i="1">
                <a:latin typeface="Times New Roman" panose="02020603050405020304" charset="0"/>
                <a:cs typeface="Times New Roman" panose="02020603050405020304" charset="0"/>
              </a:rPr>
              <a:t>B</a:t>
            </a:r>
            <a:r>
              <a:rPr lang="zh-CN" sz="2200" b="1">
                <a:latin typeface="Times New Roman" panose="02020603050405020304" charset="0"/>
                <a:cs typeface="Times New Roman" panose="02020603050405020304" charset="0"/>
              </a:rPr>
              <a:t>型、</a:t>
            </a:r>
            <a:r>
              <a:rPr lang="en-US" sz="2200" b="1" i="1">
                <a:latin typeface="Times New Roman" panose="02020603050405020304" charset="0"/>
                <a:cs typeface="Times New Roman" panose="02020603050405020304" charset="0"/>
              </a:rPr>
              <a:t>C</a:t>
            </a:r>
            <a:r>
              <a:rPr lang="zh-CN" sz="2200" b="1">
                <a:latin typeface="Times New Roman" panose="02020603050405020304" charset="0"/>
                <a:cs typeface="Times New Roman" panose="02020603050405020304" charset="0"/>
              </a:rPr>
              <a:t>型矩形纸片分别放在</a:t>
            </a:r>
            <a:r>
              <a:rPr lang="en-US" sz="2200" b="1">
                <a:latin typeface="Times New Roman" panose="02020603050405020304" charset="0"/>
                <a:cs typeface="Times New Roman" panose="02020603050405020304" charset="0"/>
              </a:rPr>
              <a:t>3</a:t>
            </a:r>
            <a:r>
              <a:rPr lang="zh-CN" sz="2200" b="1">
                <a:latin typeface="Times New Roman" panose="02020603050405020304" charset="0"/>
                <a:cs typeface="Times New Roman" panose="02020603050405020304" charset="0"/>
              </a:rPr>
              <a:t>个盒子中，盒子的形状、大小、质地都相同，再将这</a:t>
            </a:r>
            <a:r>
              <a:rPr lang="en-US" sz="2200" b="1">
                <a:latin typeface="Times New Roman" panose="02020603050405020304" charset="0"/>
                <a:cs typeface="Times New Roman" panose="02020603050405020304" charset="0"/>
              </a:rPr>
              <a:t>3</a:t>
            </a:r>
            <a:r>
              <a:rPr lang="zh-CN" sz="2200" b="1">
                <a:latin typeface="Times New Roman" panose="02020603050405020304" charset="0"/>
                <a:cs typeface="Times New Roman" panose="02020603050405020304" charset="0"/>
              </a:rPr>
              <a:t>个盒子装入一只不透明的袋子中．</a:t>
            </a:r>
            <a:endParaRPr lang="zh-CN" altLang="en-US" sz="2200" b="1">
              <a:latin typeface="Times New Roman" panose="02020603050405020304" charset="0"/>
              <a:cs typeface="Times New Roman" panose="02020603050405020304" charset="0"/>
            </a:endParaRPr>
          </a:p>
        </p:txBody>
      </p:sp>
      <p:pic>
        <p:nvPicPr>
          <p:cNvPr id="2" name="图片 1"/>
          <p:cNvPicPr/>
          <p:nvPr/>
        </p:nvPicPr>
        <p:blipFill>
          <a:blip r:embed="rId1"/>
          <a:stretch>
            <a:fillRect/>
          </a:stretch>
        </p:blipFill>
        <p:spPr>
          <a:xfrm>
            <a:off x="2249170" y="2158365"/>
            <a:ext cx="6285865" cy="1513840"/>
          </a:xfrm>
          <a:prstGeom prst="rect">
            <a:avLst/>
          </a:prstGeom>
          <a:noFill/>
          <a:ln w="9525">
            <a:noFill/>
          </a:ln>
        </p:spPr>
      </p:pic>
      <p:sp>
        <p:nvSpPr>
          <p:cNvPr id="104" name="文本框 103"/>
          <p:cNvSpPr txBox="1"/>
          <p:nvPr/>
        </p:nvSpPr>
        <p:spPr>
          <a:xfrm>
            <a:off x="815340" y="3863975"/>
            <a:ext cx="10609580" cy="1106805"/>
          </a:xfrm>
          <a:prstGeom prst="rect">
            <a:avLst/>
          </a:prstGeom>
          <a:noFill/>
          <a:ln w="9525">
            <a:noFill/>
          </a:ln>
        </p:spPr>
        <p:txBody>
          <a:bodyPr wrap="square">
            <a:spAutoFit/>
          </a:bodyPr>
          <a:p>
            <a:r>
              <a:rPr lang="zh-CN" sz="2200" b="1">
                <a:latin typeface="Times New Roman" panose="02020603050405020304" charset="0"/>
                <a:cs typeface="Times New Roman" panose="02020603050405020304" charset="0"/>
              </a:rPr>
              <a:t>（</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）搅匀后从中摸出</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个盒子，求摸出的盒子中是</a:t>
            </a:r>
            <a:r>
              <a:rPr lang="en-US" sz="2200" b="1" i="1">
                <a:latin typeface="Times New Roman" panose="02020603050405020304" charset="0"/>
                <a:cs typeface="Times New Roman" panose="02020603050405020304" charset="0"/>
              </a:rPr>
              <a:t>A</a:t>
            </a:r>
            <a:r>
              <a:rPr lang="zh-CN" sz="2200" b="1">
                <a:latin typeface="Times New Roman" panose="02020603050405020304" charset="0"/>
                <a:cs typeface="Times New Roman" panose="02020603050405020304" charset="0"/>
              </a:rPr>
              <a:t>型矩形纸片的概率；（</a:t>
            </a:r>
            <a:r>
              <a:rPr lang="en-US" sz="2200" b="1">
                <a:latin typeface="Times New Roman" panose="02020603050405020304" charset="0"/>
                <a:cs typeface="Times New Roman" panose="02020603050405020304" charset="0"/>
              </a:rPr>
              <a:t>2</a:t>
            </a:r>
            <a:r>
              <a:rPr lang="zh-CN" sz="2200" b="1">
                <a:latin typeface="Times New Roman" panose="02020603050405020304" charset="0"/>
                <a:cs typeface="Times New Roman" panose="02020603050405020304" charset="0"/>
              </a:rPr>
              <a:t>）搅匀后先从中摸出</a:t>
            </a:r>
            <a:r>
              <a:rPr lang="en-US" sz="2200" b="1">
                <a:latin typeface="Times New Roman" panose="02020603050405020304" charset="0"/>
                <a:cs typeface="Times New Roman" panose="02020603050405020304" charset="0"/>
              </a:rPr>
              <a:t>1</a:t>
            </a:r>
            <a:r>
              <a:rPr lang="zh-CN" sz="2200" b="1">
                <a:latin typeface="Times New Roman" panose="02020603050405020304" charset="0"/>
                <a:cs typeface="Times New Roman" panose="02020603050405020304" charset="0"/>
              </a:rPr>
              <a:t>个盒子（不放回），再从余下的两个盒子中摸出一个盒子，求</a:t>
            </a:r>
            <a:r>
              <a:rPr lang="en-US" sz="2200" b="1">
                <a:latin typeface="Times New Roman" panose="02020603050405020304" charset="0"/>
                <a:cs typeface="Times New Roman" panose="02020603050405020304" charset="0"/>
              </a:rPr>
              <a:t>2</a:t>
            </a:r>
            <a:r>
              <a:rPr lang="zh-CN" sz="2200" b="1">
                <a:latin typeface="Times New Roman" panose="02020603050405020304" charset="0"/>
                <a:cs typeface="Times New Roman" panose="02020603050405020304" charset="0"/>
              </a:rPr>
              <a:t>次摸出的盒子的纸片能拼成一个新矩形的概率（不重叠无缝隙拼接）．</a:t>
            </a:r>
            <a:endParaRPr lang="zh-CN" altLang="en-US" sz="2200" b="1">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矩形 14356"/>
          <p:cNvSpPr/>
          <p:nvPr/>
        </p:nvSpPr>
        <p:spPr>
          <a:xfrm>
            <a:off x="1236980" y="818515"/>
            <a:ext cx="6897370" cy="144780"/>
          </a:xfrm>
          <a:prstGeom prst="rect">
            <a:avLst/>
          </a:prstGeom>
          <a:gradFill rotWithShape="1">
            <a:gsLst>
              <a:gs pos="0">
                <a:srgbClr val="71A0FF"/>
              </a:gs>
              <a:gs pos="100000">
                <a:schemeClr val="bg1"/>
              </a:gs>
            </a:gsLst>
            <a:lin ang="0" scaled="1"/>
            <a:tileRect/>
          </a:gra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6146" name="文本框 14355"/>
          <p:cNvSpPr txBox="1"/>
          <p:nvPr/>
        </p:nvSpPr>
        <p:spPr>
          <a:xfrm>
            <a:off x="1102995" y="260985"/>
            <a:ext cx="9369425" cy="583565"/>
          </a:xfrm>
          <a:prstGeom prst="rect">
            <a:avLst/>
          </a:prstGeom>
          <a:noFill/>
          <a:ln w="9525">
            <a:noFill/>
          </a:ln>
        </p:spPr>
        <p:txBody>
          <a:bodyPr wrap="square" anchor="t">
            <a:spAutoFit/>
          </a:bodyPr>
          <a:p>
            <a:pPr>
              <a:spcBef>
                <a:spcPct val="50000"/>
              </a:spcBef>
            </a:pPr>
            <a:r>
              <a:rPr lang="zh-CN" altLang="zh-CN" sz="3200" b="1">
                <a:solidFill>
                  <a:srgbClr val="FF0000"/>
                </a:solidFill>
                <a:latin typeface="黑体" panose="02010609060101010101" charset="-122"/>
                <a:ea typeface="黑体" panose="02010609060101010101" charset="-122"/>
                <a:cs typeface="黑体" panose="02010609060101010101" charset="-122"/>
              </a:rPr>
              <a:t>中考链接</a:t>
            </a:r>
            <a:endParaRPr lang="en-US" sz="3200" b="1">
              <a:solidFill>
                <a:srgbClr val="FF0000"/>
              </a:solidFill>
              <a:latin typeface="楷体" panose="02010609060101010101" charset="-122"/>
              <a:ea typeface="楷体" panose="02010609060101010101" charset="-122"/>
              <a:cs typeface="楷体" panose="02010609060101010101" charset="-122"/>
            </a:endParaRPr>
          </a:p>
        </p:txBody>
      </p:sp>
      <p:pic>
        <p:nvPicPr>
          <p:cNvPr id="2" name="图片 1"/>
          <p:cNvPicPr>
            <a:picLocks noChangeAspect="1"/>
          </p:cNvPicPr>
          <p:nvPr/>
        </p:nvPicPr>
        <p:blipFill>
          <a:blip r:embed="rId1"/>
          <a:stretch>
            <a:fillRect/>
          </a:stretch>
        </p:blipFill>
        <p:spPr>
          <a:xfrm>
            <a:off x="1102995" y="1106805"/>
            <a:ext cx="9411970" cy="5339715"/>
          </a:xfrm>
          <a:prstGeom prst="rect">
            <a:avLst/>
          </a:prstGeom>
        </p:spPr>
      </p:pic>
      <p:pic>
        <p:nvPicPr>
          <p:cNvPr id="3" name="图片 2"/>
          <p:cNvPicPr>
            <a:picLocks noChangeAspect="1"/>
          </p:cNvPicPr>
          <p:nvPr/>
        </p:nvPicPr>
        <p:blipFill>
          <a:blip r:embed="rId2"/>
          <a:stretch>
            <a:fillRect/>
          </a:stretch>
        </p:blipFill>
        <p:spPr>
          <a:xfrm>
            <a:off x="6802755" y="2826385"/>
            <a:ext cx="4420235" cy="1664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矩形 14356"/>
          <p:cNvSpPr/>
          <p:nvPr/>
        </p:nvSpPr>
        <p:spPr>
          <a:xfrm>
            <a:off x="1236980" y="818515"/>
            <a:ext cx="6897370" cy="144780"/>
          </a:xfrm>
          <a:prstGeom prst="rect">
            <a:avLst/>
          </a:prstGeom>
          <a:gradFill rotWithShape="1">
            <a:gsLst>
              <a:gs pos="0">
                <a:srgbClr val="71A0FF"/>
              </a:gs>
              <a:gs pos="100000">
                <a:schemeClr val="bg1"/>
              </a:gs>
            </a:gsLst>
            <a:lin ang="0" scaled="1"/>
            <a:tileRect/>
          </a:gra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6146" name="文本框 14355"/>
          <p:cNvSpPr txBox="1"/>
          <p:nvPr/>
        </p:nvSpPr>
        <p:spPr>
          <a:xfrm>
            <a:off x="1102995" y="260985"/>
            <a:ext cx="9369425" cy="583565"/>
          </a:xfrm>
          <a:prstGeom prst="rect">
            <a:avLst/>
          </a:prstGeom>
          <a:noFill/>
          <a:ln w="9525">
            <a:noFill/>
          </a:ln>
        </p:spPr>
        <p:txBody>
          <a:bodyPr wrap="square" anchor="t">
            <a:spAutoFit/>
          </a:bodyPr>
          <a:p>
            <a:pPr>
              <a:spcBef>
                <a:spcPct val="50000"/>
              </a:spcBef>
            </a:pPr>
            <a:r>
              <a:rPr lang="zh-CN" altLang="zh-CN" sz="3200" b="1">
                <a:solidFill>
                  <a:srgbClr val="FF0000"/>
                </a:solidFill>
                <a:latin typeface="黑体" panose="02010609060101010101" charset="-122"/>
                <a:ea typeface="黑体" panose="02010609060101010101" charset="-122"/>
                <a:cs typeface="黑体" panose="02010609060101010101" charset="-122"/>
              </a:rPr>
              <a:t>中考链接</a:t>
            </a:r>
            <a:endParaRPr lang="en-US" sz="3200" b="1">
              <a:solidFill>
                <a:srgbClr val="FF0000"/>
              </a:solidFill>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657225" y="1068705"/>
            <a:ext cx="11007090" cy="1322070"/>
          </a:xfrm>
          <a:prstGeom prst="rect">
            <a:avLst/>
          </a:prstGeom>
          <a:noFill/>
          <a:ln w="9525">
            <a:noFill/>
          </a:ln>
        </p:spPr>
        <p:txBody>
          <a:bodyPr wrap="square">
            <a:spAutoFit/>
          </a:bodyPr>
          <a:p>
            <a:pPr marL="173355" indent="-173355"/>
            <a:r>
              <a:rPr lang="en-US" altLang="zh-CN" sz="2000" b="1">
                <a:latin typeface="Times New Roman" panose="02020603050405020304" charset="0"/>
                <a:cs typeface="Times New Roman" panose="02020603050405020304" charset="0"/>
              </a:rPr>
              <a:t>6</a:t>
            </a:r>
            <a:r>
              <a:rPr lang="zh-CN" altLang="en-US" sz="2000" b="1">
                <a:latin typeface="Times New Roman" panose="02020603050405020304" charset="0"/>
                <a:cs typeface="Times New Roman" panose="02020603050405020304" charset="0"/>
              </a:rPr>
              <a:t>．</a:t>
            </a:r>
            <a:r>
              <a:rPr lang="zh-CN" sz="2000" b="1">
                <a:latin typeface="Times New Roman" panose="02020603050405020304" charset="0"/>
                <a:cs typeface="Times New Roman" panose="02020603050405020304" charset="0"/>
              </a:rPr>
              <a:t>五一放假期间，甲、乙、丙三位同学到某影城看电影，影城有</a:t>
            </a:r>
            <a:r>
              <a:rPr lang="en-US" sz="2000" b="1" i="1">
                <a:latin typeface="Times New Roman" panose="02020603050405020304" charset="0"/>
                <a:cs typeface="Times New Roman" panose="02020603050405020304" charset="0"/>
              </a:rPr>
              <a:t>A</a:t>
            </a:r>
            <a:r>
              <a:rPr lang="zh-CN" sz="2000" b="1">
                <a:latin typeface="Times New Roman" panose="02020603050405020304" charset="0"/>
                <a:cs typeface="Times New Roman" panose="02020603050405020304" charset="0"/>
              </a:rPr>
              <a:t>、</a:t>
            </a:r>
            <a:r>
              <a:rPr lang="en-US" sz="2000" b="1" i="1">
                <a:latin typeface="Times New Roman" panose="02020603050405020304" charset="0"/>
                <a:cs typeface="Times New Roman" panose="02020603050405020304" charset="0"/>
              </a:rPr>
              <a:t>B</a:t>
            </a:r>
            <a:r>
              <a:rPr lang="zh-CN" sz="2000" b="1">
                <a:latin typeface="Times New Roman" panose="02020603050405020304" charset="0"/>
                <a:cs typeface="Times New Roman" panose="02020603050405020304" charset="0"/>
              </a:rPr>
              <a:t>两部不同电影，甲、乙、丙</a:t>
            </a:r>
            <a:r>
              <a:rPr lang="en-US" sz="2000" b="1">
                <a:latin typeface="Times New Roman" panose="02020603050405020304" charset="0"/>
                <a:cs typeface="Times New Roman" panose="02020603050405020304" charset="0"/>
              </a:rPr>
              <a:t>3</a:t>
            </a:r>
            <a:r>
              <a:rPr lang="zh-CN" sz="2000" b="1">
                <a:latin typeface="Times New Roman" panose="02020603050405020304" charset="0"/>
                <a:cs typeface="Times New Roman" panose="02020603050405020304" charset="0"/>
              </a:rPr>
              <a:t>人分别从中任选一部观看，每部被选中的可能性相同．（</a:t>
            </a:r>
            <a:r>
              <a:rPr lang="en-US" sz="2000" b="1">
                <a:latin typeface="Times New Roman" panose="02020603050405020304" charset="0"/>
                <a:cs typeface="Times New Roman" panose="02020603050405020304" charset="0"/>
              </a:rPr>
              <a:t>1</a:t>
            </a:r>
            <a:r>
              <a:rPr lang="zh-CN" sz="2000" b="1">
                <a:latin typeface="Times New Roman" panose="02020603050405020304" charset="0"/>
                <a:cs typeface="Times New Roman" panose="02020603050405020304" charset="0"/>
              </a:rPr>
              <a:t>）甲同学选择“</a:t>
            </a:r>
            <a:r>
              <a:rPr lang="en-US" sz="2000" b="1" i="1">
                <a:latin typeface="Times New Roman" panose="02020603050405020304" charset="0"/>
                <a:cs typeface="Times New Roman" panose="02020603050405020304" charset="0"/>
              </a:rPr>
              <a:t>A</a:t>
            </a:r>
            <a:r>
              <a:rPr lang="zh-CN" sz="2000" b="1">
                <a:latin typeface="Times New Roman" panose="02020603050405020304" charset="0"/>
                <a:cs typeface="Times New Roman" panose="02020603050405020304" charset="0"/>
              </a:rPr>
              <a:t>部电影”的概率为</a:t>
            </a:r>
            <a:r>
              <a:rPr lang="zh-CN" sz="2000" b="1" u="sng">
                <a:latin typeface="Times New Roman" panose="02020603050405020304" charset="0"/>
                <a:cs typeface="Times New Roman" panose="02020603050405020304" charset="0"/>
              </a:rPr>
              <a:t>　</a:t>
            </a:r>
            <a:r>
              <a:rPr lang="en-US" sz="2000" b="1" u="sng">
                <a:latin typeface="Times New Roman" panose="02020603050405020304" charset="0"/>
                <a:cs typeface="Times New Roman" panose="02020603050405020304" charset="0"/>
              </a:rPr>
              <a:t>   </a:t>
            </a:r>
            <a:r>
              <a:rPr lang="zh-CN" sz="2000" b="1" u="sng">
                <a:latin typeface="Times New Roman" panose="02020603050405020304" charset="0"/>
                <a:cs typeface="Times New Roman" panose="02020603050405020304" charset="0"/>
              </a:rPr>
              <a:t>　</a:t>
            </a:r>
            <a:r>
              <a:rPr lang="zh-CN" sz="2000" b="1">
                <a:latin typeface="Times New Roman" panose="02020603050405020304" charset="0"/>
                <a:cs typeface="Times New Roman" panose="02020603050405020304" charset="0"/>
              </a:rPr>
              <a:t>；（直接填空）（</a:t>
            </a:r>
            <a:r>
              <a:rPr lang="en-US" sz="2000" b="1">
                <a:latin typeface="Times New Roman" panose="02020603050405020304" charset="0"/>
                <a:cs typeface="Times New Roman" panose="02020603050405020304" charset="0"/>
              </a:rPr>
              <a:t>2</a:t>
            </a:r>
            <a:r>
              <a:rPr lang="zh-CN" sz="2000" b="1">
                <a:latin typeface="Times New Roman" panose="02020603050405020304" charset="0"/>
                <a:cs typeface="Times New Roman" panose="02020603050405020304" charset="0"/>
              </a:rPr>
              <a:t>）用画树状图的方法求甲、乙、丙</a:t>
            </a:r>
            <a:r>
              <a:rPr lang="en-US" sz="2000" b="1">
                <a:latin typeface="Times New Roman" panose="02020603050405020304" charset="0"/>
                <a:cs typeface="Times New Roman" panose="02020603050405020304" charset="0"/>
              </a:rPr>
              <a:t>3</a:t>
            </a:r>
            <a:r>
              <a:rPr lang="zh-CN" sz="2000" b="1">
                <a:latin typeface="Times New Roman" panose="02020603050405020304" charset="0"/>
                <a:cs typeface="Times New Roman" panose="02020603050405020304" charset="0"/>
              </a:rPr>
              <a:t>人选择同一部电影的概率．</a:t>
            </a:r>
            <a:endParaRPr lang="zh-CN" altLang="en-US" sz="2000" b="1">
              <a:latin typeface="Times New Roman" panose="02020603050405020304" charset="0"/>
              <a:cs typeface="Times New Roman" panose="02020603050405020304" charset="0"/>
            </a:endParaRPr>
          </a:p>
        </p:txBody>
      </p:sp>
      <p:grpSp>
        <p:nvGrpSpPr>
          <p:cNvPr id="4" name="组合 3"/>
          <p:cNvGrpSpPr/>
          <p:nvPr/>
        </p:nvGrpSpPr>
        <p:grpSpPr>
          <a:xfrm>
            <a:off x="2233295" y="2319020"/>
            <a:ext cx="7108190" cy="4359910"/>
            <a:chOff x="3517" y="3652"/>
            <a:chExt cx="11194" cy="6866"/>
          </a:xfrm>
        </p:grpSpPr>
        <p:pic>
          <p:nvPicPr>
            <p:cNvPr id="2" name="图片 1"/>
            <p:cNvPicPr>
              <a:picLocks noChangeAspect="1"/>
            </p:cNvPicPr>
            <p:nvPr/>
          </p:nvPicPr>
          <p:blipFill>
            <a:blip r:embed="rId1"/>
            <a:stretch>
              <a:fillRect/>
            </a:stretch>
          </p:blipFill>
          <p:spPr>
            <a:xfrm>
              <a:off x="3517" y="3652"/>
              <a:ext cx="11195" cy="6866"/>
            </a:xfrm>
            <a:prstGeom prst="rect">
              <a:avLst/>
            </a:prstGeom>
          </p:spPr>
        </p:pic>
        <p:pic>
          <p:nvPicPr>
            <p:cNvPr id="3" name="图片 2"/>
            <p:cNvPicPr>
              <a:picLocks noChangeAspect="1"/>
            </p:cNvPicPr>
            <p:nvPr/>
          </p:nvPicPr>
          <p:blipFill>
            <a:blip r:embed="rId2"/>
            <a:stretch>
              <a:fillRect/>
            </a:stretch>
          </p:blipFill>
          <p:spPr>
            <a:xfrm>
              <a:off x="3517" y="5985"/>
              <a:ext cx="8422" cy="3048"/>
            </a:xfrm>
            <a:prstGeom prst="rect">
              <a:avLst/>
            </a:prstGeom>
          </p:spPr>
        </p:pic>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feeb0049-f103-47c9-aca1-666d25909631}"/>
</p:tagLst>
</file>

<file path=ppt/tags/tag2.xml><?xml version="1.0" encoding="utf-8"?>
<p:tagLst xmlns:p="http://schemas.openxmlformats.org/presentationml/2006/main">
  <p:tag name="KSO_WM_UNIT_TABLE_BEAUTIFY" val="smartTable{6b66e65e-62e4-49ea-b5a8-4d90f04b4f8c}"/>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1582</Words>
  <Application>WPS 演示</Application>
  <PresentationFormat>在屏幕上显示</PresentationFormat>
  <Paragraphs>133</Paragraphs>
  <Slides>10</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vt:i4>
      </vt:variant>
    </vt:vector>
  </HeadingPairs>
  <TitlesOfParts>
    <vt:vector size="23" baseType="lpstr">
      <vt:lpstr>Arial</vt:lpstr>
      <vt:lpstr>宋体</vt:lpstr>
      <vt:lpstr>Wingdings</vt:lpstr>
      <vt:lpstr>汉仪中黑简</vt:lpstr>
      <vt:lpstr>黑体</vt:lpstr>
      <vt:lpstr>Times New Roman</vt:lpstr>
      <vt:lpstr>楷体</vt:lpstr>
      <vt:lpstr>新宋体</vt:lpstr>
      <vt:lpstr>Calibri</vt:lpstr>
      <vt:lpstr>微软雅黑</vt:lpstr>
      <vt:lpstr>Arial Unicode MS</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潘海波</cp:lastModifiedBy>
  <cp:revision>2850</cp:revision>
  <dcterms:created xsi:type="dcterms:W3CDTF">2015-09-08T08:17:00Z</dcterms:created>
  <dcterms:modified xsi:type="dcterms:W3CDTF">2020-03-06T07:39:15Z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