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7"/>
  </p:notesMasterIdLst>
  <p:handoutMasterIdLst>
    <p:handoutMasterId r:id="rId18"/>
  </p:handoutMasterIdLst>
  <p:sldIdLst>
    <p:sldId id="650" r:id="rId4"/>
    <p:sldId id="471" r:id="rId5"/>
    <p:sldId id="634" r:id="rId6"/>
    <p:sldId id="635" r:id="rId7"/>
    <p:sldId id="637" r:id="rId8"/>
    <p:sldId id="641" r:id="rId9"/>
    <p:sldId id="643" r:id="rId10"/>
    <p:sldId id="638" r:id="rId11"/>
    <p:sldId id="642" r:id="rId12"/>
    <p:sldId id="639" r:id="rId13"/>
    <p:sldId id="644" r:id="rId14"/>
    <p:sldId id="624" r:id="rId15"/>
    <p:sldId id="498" r:id="rId16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D1E7B7"/>
    <a:srgbClr val="BFDFDC"/>
    <a:srgbClr val="AAF2F4"/>
    <a:srgbClr val="BDE1DE"/>
    <a:srgbClr val="C5D7D9"/>
    <a:srgbClr val="C0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54" y="-84"/>
      </p:cViewPr>
      <p:guideLst>
        <p:guide orient="horz" pos="2334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843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8434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436" name="日期占位符 1843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437" name="页脚占位符 1843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8438" name="灯片编号占位符 1843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843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8434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436" name="日期占位符 1843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437" name="页脚占位符 1843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8438" name="灯片编号占位符 1843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矩形 2055"/>
          <p:cNvSpPr/>
          <p:nvPr/>
        </p:nvSpPr>
        <p:spPr>
          <a:xfrm>
            <a:off x="1524000" y="2057400"/>
            <a:ext cx="9144000" cy="37382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5400" b="1" dirty="0">
                <a:solidFill>
                  <a:srgbClr val="FF0000"/>
                </a:solidFill>
                <a:latin typeface="汉仪中黑简" pitchFamily="49" charset="-122"/>
                <a:ea typeface="汉仪中黑简" pitchFamily="49" charset="-122"/>
              </a:rPr>
              <a:t>第三部分　统计与概率</a:t>
            </a:r>
            <a:endParaRPr lang="zh-CN" altLang="en-US" sz="4000" b="1" dirty="0">
              <a:solidFill>
                <a:schemeClr val="tx1"/>
              </a:solidFill>
              <a:latin typeface="汉仪中黑简" pitchFamily="49" charset="-122"/>
              <a:ea typeface="汉仪中黑简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汉仪中黑简" pitchFamily="49" charset="-122"/>
                <a:ea typeface="汉仪中黑简" pitchFamily="49" charset="-122"/>
              </a:rPr>
              <a:t>第七章  概率</a:t>
            </a:r>
            <a:endParaRPr lang="zh-CN" altLang="en-US" sz="3600" b="1" dirty="0">
              <a:solidFill>
                <a:schemeClr val="tx1"/>
              </a:solidFill>
              <a:latin typeface="汉仪中黑简" pitchFamily="49" charset="-122"/>
              <a:ea typeface="汉仪中黑简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8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</a:rPr>
              <a:t>常州市实验初级中学天宁分校</a:t>
            </a:r>
            <a:endParaRPr lang="zh-CN" altLang="en-US" sz="20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</a:rPr>
              <a:t>九年级数学备课组</a:t>
            </a:r>
            <a:endParaRPr lang="zh-CN" altLang="en-US" sz="2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" name="矩形 2052"/>
          <p:cNvSpPr/>
          <p:nvPr/>
        </p:nvSpPr>
        <p:spPr>
          <a:xfrm>
            <a:off x="2929890" y="1269365"/>
            <a:ext cx="64674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32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2020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年中考数学第一轮复习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974725" y="1050290"/>
            <a:ext cx="1009904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6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2015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•常州）甲、乙、丙三位学生进入了“校园朗诵比赛”冠军、亚军和季军的决赛，他们将通过抽签来决定比赛的出场顺序．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）求甲第一个出场的概率；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）求甲比乙先出场的概率．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29" name="文本框 940033"/>
          <p:cNvSpPr txBox="1"/>
          <p:nvPr/>
        </p:nvSpPr>
        <p:spPr>
          <a:xfrm>
            <a:off x="7157085" y="4264025"/>
            <a:ext cx="3916045" cy="193802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</a:rPr>
              <a:t>方法指导：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本考点的题型为解答题，是一道有三步完成的概率题，宜用画树状图的方法求概率，而一般不选用列表法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" name="图片 1" descr="SX4%959NNGXTDVN7}S[IB~Y"/>
          <p:cNvPicPr>
            <a:picLocks noChangeAspect="1"/>
          </p:cNvPicPr>
          <p:nvPr/>
        </p:nvPicPr>
        <p:blipFill>
          <a:blip r:embed="rId1"/>
          <a:srcRect b="22267"/>
          <a:stretch>
            <a:fillRect/>
          </a:stretch>
        </p:blipFill>
        <p:spPr>
          <a:xfrm>
            <a:off x="1236980" y="2618740"/>
            <a:ext cx="5920105" cy="3793490"/>
          </a:xfrm>
          <a:prstGeom prst="rect">
            <a:avLst/>
          </a:prstGeom>
        </p:spPr>
      </p:pic>
      <p:pic>
        <p:nvPicPr>
          <p:cNvPr id="3" name="图片 2" descr="SX4%959NNGXTDVN7}S[IB~Y"/>
          <p:cNvPicPr>
            <a:picLocks noChangeAspect="1"/>
          </p:cNvPicPr>
          <p:nvPr/>
        </p:nvPicPr>
        <p:blipFill>
          <a:blip r:embed="rId1"/>
          <a:srcRect t="76561"/>
          <a:stretch>
            <a:fillRect/>
          </a:stretch>
        </p:blipFill>
        <p:spPr>
          <a:xfrm>
            <a:off x="6836410" y="2618740"/>
            <a:ext cx="6566535" cy="126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962660" y="1497965"/>
            <a:ext cx="106667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sz="2400" b="1">
                <a:latin typeface="Times New Roman" panose="02020603050405020304" charset="0"/>
                <a:ea typeface="新宋体" panose="02010609030101010101" charset="-122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新宋体" panose="02010609030101010101" charset="-122"/>
                <a:cs typeface="Times New Roman" panose="02020603050405020304" charset="0"/>
              </a:rPr>
              <a:t>7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2018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  <a:cs typeface="Times New Roman" panose="02020603050405020304" charset="0"/>
              </a:rPr>
              <a:t>•武汉）下表记录了某种幼树在一定条件下移植成活情况：</a:t>
            </a:r>
            <a:endParaRPr lang="zh-CN" altLang="en-US" sz="2400" b="1">
              <a:latin typeface="Times New Roman" panose="02020603050405020304" charset="0"/>
              <a:ea typeface="新宋体" panose="02010609030101010101" charset="-122"/>
              <a:cs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62660" y="2094230"/>
          <a:ext cx="10666095" cy="148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4760"/>
                <a:gridCol w="1145540"/>
                <a:gridCol w="1144270"/>
                <a:gridCol w="1146175"/>
                <a:gridCol w="1145540"/>
                <a:gridCol w="1144270"/>
                <a:gridCol w="1145540"/>
              </a:tblGrid>
              <a:tr h="4813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移植总数</a:t>
                      </a:r>
                      <a:r>
                        <a:rPr lang="en-US" sz="24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n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400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1500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3500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7000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9000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14000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成活数</a:t>
                      </a:r>
                      <a:r>
                        <a:rPr lang="en-US" sz="2400" b="1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m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325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1336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3203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6335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8073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12628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成活的频率（精确到0.01）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0.813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0.891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0.915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0.905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0.897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0.902</a:t>
                      </a:r>
                      <a:endParaRPr lang="en-US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9050" marR="19050" marT="19050" marB="1905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12495" y="3780155"/>
            <a:ext cx="105016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由此估计这种幼树在此条件下移植成活的概率约是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（精确到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0.1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）．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9310" y="4504055"/>
            <a:ext cx="1097788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【解答】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概率是大量重复试验的情况下，</a:t>
            </a:r>
            <a:r>
              <a:rPr lang="zh-CN" sz="24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频率的稳定值可以作为概率的估计值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，即次数越多的频率越接近于概率，∴这种幼树移植成活率的概率约为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0.9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．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故答案为：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0.9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．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859395" y="3710305"/>
            <a:ext cx="90043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0.9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框 937985"/>
          <p:cNvSpPr txBox="1"/>
          <p:nvPr/>
        </p:nvSpPr>
        <p:spPr>
          <a:xfrm>
            <a:off x="982345" y="833755"/>
            <a:ext cx="10389870" cy="26149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14000"/>
              </a:lnSpc>
            </a:pP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8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2018</a:t>
            </a:r>
            <a:r>
              <a:rPr lang="zh-CN" sz="2400" b="1">
                <a:latin typeface="Times New Roman" panose="02020603050405020304" charset="0"/>
                <a:ea typeface="新宋体" panose="02010609030101010101" charset="-122"/>
                <a:cs typeface="Times New Roman" panose="02020603050405020304" charset="0"/>
                <a:sym typeface="+mn-ea"/>
              </a:rPr>
              <a:t>•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玉林）某小组做“用频率估计概率”的试验时，绘出某一结果出现的频率折线图如图所示，则符合这一结果的试验可能是（    ）</a:t>
            </a:r>
            <a:endParaRPr lang="en-US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A. 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抛一枚硬币，出现正面朝上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B. 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掷一个正六面体的骰子，出现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点朝上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C. 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一副去掉大小王的扑克牌洗匀后，从中任抽一张牌的花色是红桃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D. 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从一个装有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个红球和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个黑球的袋子中任取一球，取到的是黑球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24578" name="图片 937986"/>
          <p:cNvPicPr>
            <a:picLocks noChangeAspect="1"/>
          </p:cNvPicPr>
          <p:nvPr/>
        </p:nvPicPr>
        <p:blipFill>
          <a:blip r:embed="rId1"/>
          <a:srcRect b="14604"/>
          <a:stretch>
            <a:fillRect/>
          </a:stretch>
        </p:blipFill>
        <p:spPr>
          <a:xfrm>
            <a:off x="2125980" y="3545840"/>
            <a:ext cx="3325495" cy="19196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7988" name="矩形 937987"/>
          <p:cNvSpPr/>
          <p:nvPr/>
        </p:nvSpPr>
        <p:spPr>
          <a:xfrm>
            <a:off x="9602470" y="1290003"/>
            <a:ext cx="42164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1" name="文本框 936961"/>
          <p:cNvSpPr txBox="1"/>
          <p:nvPr/>
        </p:nvSpPr>
        <p:spPr>
          <a:xfrm>
            <a:off x="6629400" y="3906520"/>
            <a:ext cx="3884930" cy="119888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</a:rPr>
              <a:t>方法指导：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解此类题的关键在于熟练掌握利用频率估算概率的方法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8" grpId="0"/>
      <p:bldP spid="256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756535" y="2167255"/>
            <a:ext cx="76498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谢谢观赏！</a:t>
            </a:r>
            <a:endParaRPr lang="zh-CN" altLang="en-US" sz="6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37990" y="4255135"/>
            <a:ext cx="4380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2020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</a:t>
            </a:r>
            <a:r>
              <a:rPr lang="en-US" altLang="zh-CN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月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318260" y="260985"/>
            <a:ext cx="211836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A0000"/>
                </a:solidFill>
                <a:latin typeface="黑体" panose="02010609060101010101" charset="-122"/>
                <a:ea typeface="黑体" panose="02010609060101010101" charset="-122"/>
              </a:rPr>
              <a:t>中考分析</a:t>
            </a:r>
            <a:endParaRPr lang="zh-CN" altLang="en-US" sz="3200" b="1">
              <a:solidFill>
                <a:srgbClr val="FA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36980" y="1014730"/>
            <a:ext cx="9878695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常州市中考数学试卷中统计与概率部分是以基本题形式呈现的，一般总分值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分，主要分布在填空或选择一道（位置不定，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分），解答题统计一道（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22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题，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分），概率一道（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23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题，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分）。</a:t>
            </a:r>
            <a:endParaRPr lang="zh-CN" altLang="en-US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在概率部分中，主要考查的知识点有：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）事件的分类及概率的定义；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（</a:t>
            </a:r>
            <a:r>
              <a:rPr lang="en-US" altLang="zh-CN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）概率的求法。</a:t>
            </a:r>
            <a:endParaRPr lang="zh-CN" altLang="en-US" b="1">
              <a:solidFill>
                <a:schemeClr val="accent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" name="图片 3" descr="QI1Q{H7X$9%~[T$8B%114]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8639810" y="3442335"/>
            <a:ext cx="2597150" cy="1792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事件的分类及概率的定义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3" name="文本框 928769"/>
          <p:cNvSpPr txBox="1"/>
          <p:nvPr/>
        </p:nvSpPr>
        <p:spPr>
          <a:xfrm>
            <a:off x="685165" y="3462655"/>
            <a:ext cx="10447655" cy="189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2. 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概率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的定义：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）定义：一个事件发生的可能性大小的数值称为概率。</a:t>
            </a:r>
            <a:endParaRPr lang="zh-CN" altLang="en-US" b="1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b="1" dirty="0">
                <a:latin typeface="Times New Roman" panose="02020603050405020304" charset="0"/>
                <a:ea typeface="+mn-ea"/>
                <a:cs typeface="Times New Roman" panose="02020603050405020304" charset="0"/>
              </a:rPr>
              <a:t>）表示：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</a:t>
            </a:r>
            <a:r>
              <a:rPr lang="zh-CN" altLang="en-US" b="1" baseline="-25000" dirty="0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A</a:t>
            </a:r>
            <a:r>
              <a:rPr lang="zh-CN" altLang="en-US" b="1" baseline="-25000" dirty="0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）</a:t>
            </a:r>
            <a:endParaRPr lang="zh-CN" altLang="en-US" b="1" baseline="-25000" dirty="0">
              <a:solidFill>
                <a:srgbClr val="FF000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0405" y="1165860"/>
            <a:ext cx="10864215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1.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事件</a:t>
            </a:r>
            <a:r>
              <a:rPr lang="zh-CN" altLang="en-US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的分类：</a:t>
            </a:r>
            <a:endParaRPr lang="zh-CN" altLang="en-US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338" name="左大括号 38915"/>
          <p:cNvSpPr/>
          <p:nvPr/>
        </p:nvSpPr>
        <p:spPr>
          <a:xfrm>
            <a:off x="1979295" y="2221865"/>
            <a:ext cx="125095" cy="1096645"/>
          </a:xfrm>
          <a:prstGeom prst="leftBrace">
            <a:avLst>
              <a:gd name="adj1" fmla="val 103788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7" name="文本框 38916"/>
          <p:cNvSpPr txBox="1"/>
          <p:nvPr/>
        </p:nvSpPr>
        <p:spPr>
          <a:xfrm>
            <a:off x="2051050" y="1991360"/>
            <a:ext cx="23101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确定事件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2122805" y="3001645"/>
            <a:ext cx="8350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不确定事件（随机事件）：</a:t>
            </a:r>
            <a:r>
              <a:rPr lang="zh-CN" alt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有可能发生，有可能不发生</a:t>
            </a:r>
            <a:endParaRPr lang="zh-CN" altLang="en-US" sz="24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文本框 38919"/>
          <p:cNvSpPr txBox="1"/>
          <p:nvPr/>
        </p:nvSpPr>
        <p:spPr>
          <a:xfrm>
            <a:off x="1186815" y="2495550"/>
            <a:ext cx="9359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事件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1" name="左大括号 38920"/>
          <p:cNvSpPr/>
          <p:nvPr/>
        </p:nvSpPr>
        <p:spPr>
          <a:xfrm>
            <a:off x="3565525" y="1846580"/>
            <a:ext cx="76200" cy="789305"/>
          </a:xfrm>
          <a:prstGeom prst="leftBrace">
            <a:avLst>
              <a:gd name="adj1" fmla="val 14774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2" name="文本框 38921"/>
          <p:cNvSpPr txBox="1"/>
          <p:nvPr/>
        </p:nvSpPr>
        <p:spPr>
          <a:xfrm>
            <a:off x="3780790" y="1629410"/>
            <a:ext cx="38684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必然事件：</a:t>
            </a:r>
            <a:r>
              <a:rPr lang="zh-CN" alt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一定会发生</a:t>
            </a:r>
            <a:endParaRPr lang="zh-CN" altLang="en-US" sz="24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3" name="文本框 38922"/>
          <p:cNvSpPr txBox="1"/>
          <p:nvPr/>
        </p:nvSpPr>
        <p:spPr>
          <a:xfrm>
            <a:off x="3780790" y="2279650"/>
            <a:ext cx="4679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不可能事件：</a:t>
            </a:r>
            <a:r>
              <a:rPr lang="zh-CN" alt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一定不会发生</a:t>
            </a:r>
            <a:endParaRPr lang="zh-CN" altLang="en-US" sz="24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77125" y="1499870"/>
            <a:ext cx="279654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b="1">
                <a:solidFill>
                  <a:srgbClr val="FF0000"/>
                </a:solidFill>
              </a:rPr>
              <a:t>即</a:t>
            </a:r>
            <a:r>
              <a:rPr lang="en-US" altLang="zh-CN" b="1">
                <a:solidFill>
                  <a:srgbClr val="FF0000"/>
                </a:solidFill>
              </a:rPr>
              <a:t>P</a:t>
            </a:r>
            <a:r>
              <a:rPr lang="zh-CN" altLang="en-US" b="1" baseline="-25000">
                <a:solidFill>
                  <a:srgbClr val="FF0000"/>
                </a:solidFill>
              </a:rPr>
              <a:t>（</a:t>
            </a:r>
            <a:r>
              <a:rPr lang="en-US" altLang="zh-CN" b="1" baseline="-25000">
                <a:solidFill>
                  <a:srgbClr val="FF0000"/>
                </a:solidFill>
              </a:rPr>
              <a:t>A</a:t>
            </a:r>
            <a:r>
              <a:rPr lang="zh-CN" altLang="en-US" b="1" baseline="-25000">
                <a:solidFill>
                  <a:srgbClr val="FF0000"/>
                </a:solidFill>
              </a:rPr>
              <a:t>）</a:t>
            </a:r>
            <a:r>
              <a:rPr lang="en-US" altLang="zh-CN" b="1">
                <a:solidFill>
                  <a:srgbClr val="FF0000"/>
                </a:solidFill>
              </a:rPr>
              <a:t>=1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91145" y="2258060"/>
            <a:ext cx="279654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即</a:t>
            </a:r>
            <a:r>
              <a:rPr lang="en-US" altLang="zh-CN" b="1">
                <a:solidFill>
                  <a:srgbClr val="FF0000"/>
                </a:solidFill>
              </a:rPr>
              <a:t>P</a:t>
            </a:r>
            <a:r>
              <a:rPr lang="zh-CN" altLang="en-US" b="1" baseline="-25000">
                <a:solidFill>
                  <a:srgbClr val="FF0000"/>
                </a:solidFill>
              </a:rPr>
              <a:t>（</a:t>
            </a:r>
            <a:r>
              <a:rPr lang="en-US" altLang="zh-CN" b="1" baseline="-25000">
                <a:solidFill>
                  <a:srgbClr val="FF0000"/>
                </a:solidFill>
              </a:rPr>
              <a:t>A</a:t>
            </a:r>
            <a:r>
              <a:rPr lang="zh-CN" altLang="en-US" b="1" baseline="-25000">
                <a:solidFill>
                  <a:srgbClr val="FF0000"/>
                </a:solidFill>
              </a:rPr>
              <a:t>）</a:t>
            </a:r>
            <a:r>
              <a:rPr lang="en-US" altLang="zh-CN" b="1">
                <a:solidFill>
                  <a:srgbClr val="FF0000"/>
                </a:solidFill>
              </a:rPr>
              <a:t>=0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685020" y="2975610"/>
            <a:ext cx="223075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即</a:t>
            </a:r>
            <a:r>
              <a:rPr lang="en-US" altLang="zh-CN" b="1">
                <a:solidFill>
                  <a:srgbClr val="FF0000"/>
                </a:solidFill>
              </a:rPr>
              <a:t>0&lt;P</a:t>
            </a:r>
            <a:r>
              <a:rPr lang="zh-CN" altLang="en-US" b="1" baseline="-25000">
                <a:solidFill>
                  <a:srgbClr val="FF0000"/>
                </a:solidFill>
              </a:rPr>
              <a:t>（</a:t>
            </a:r>
            <a:r>
              <a:rPr lang="en-US" altLang="zh-CN" b="1" baseline="-25000">
                <a:solidFill>
                  <a:srgbClr val="FF0000"/>
                </a:solidFill>
              </a:rPr>
              <a:t>A</a:t>
            </a:r>
            <a:r>
              <a:rPr lang="zh-CN" altLang="en-US" b="1" baseline="-25000">
                <a:solidFill>
                  <a:srgbClr val="FF0000"/>
                </a:solidFill>
              </a:rPr>
              <a:t>）</a:t>
            </a:r>
            <a:r>
              <a:rPr lang="en-US" altLang="zh-CN" b="1">
                <a:solidFill>
                  <a:srgbClr val="FF0000"/>
                </a:solidFill>
              </a:rPr>
              <a:t>&lt;</a:t>
            </a:r>
            <a:r>
              <a:rPr lang="en-US" altLang="zh-CN" b="1">
                <a:solidFill>
                  <a:srgbClr val="FF0000"/>
                </a:solidFill>
              </a:rPr>
              <a:t>1</a:t>
            </a:r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  <p:bldP spid="38922" grpId="0"/>
      <p:bldP spid="38923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8" name="文本框 167062"/>
          <p:cNvSpPr txBox="1"/>
          <p:nvPr/>
        </p:nvSpPr>
        <p:spPr>
          <a:xfrm>
            <a:off x="1060450" y="1078230"/>
            <a:ext cx="10674985" cy="48875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】（2019•内江）下列事件为必然事件的是（　　）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A．袋中有4个蓝球，2个绿球，共6个球，随机摸出一个球是红球	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B．三角形的内角和为180°	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C．打开电视机，任选一个频道，屏幕上正在播放广告	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  D．抛掷一枚硬币两次，第一次正面向上，第二次反面向上</a:t>
            </a:r>
            <a:endParaRPr lang="zh-CN" altLang="zh-CN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】（2018•烟台）下列说法正确的是（　　）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A．367人中至少有2人生日相同	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B．任意掷一枚均匀的骰子，掷出的点数是偶数的概率是</a:t>
            </a:r>
            <a:r>
              <a:rPr lang="en-US" altLang="zh-CN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1/3</a:t>
            </a: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	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C．天气预报说明天的降水概率为90%，则明天一定会下雨	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D．某种彩票中奖的概率是1%，则买100张彩票一定有1张中奖</a:t>
            </a:r>
            <a:endParaRPr lang="zh-CN" altLang="en-US" sz="2400" b="1" dirty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统计的分类及基本概念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75170" y="3522345"/>
            <a:ext cx="60642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A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36230" y="1154430"/>
            <a:ext cx="60642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78865" y="1038860"/>
            <a:ext cx="1048829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2018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•常州）中华文化源远流长，如图是中国古代文化符号的太极图，圆中的黑色部分和白色部分关于圆心中心对称．在圆内随机取一点，则此点取黑色部分的概率是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．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9141460" y="2469515"/>
            <a:ext cx="1880235" cy="1692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370965" y="2474595"/>
            <a:ext cx="777113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【解答】</a:t>
            </a:r>
            <a:endParaRPr lang="zh-CN" sz="2400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∵圆中的黑色部分和白色部分关于圆心中心对称，∴圆中的黑色部分和白色部分面积相等，∴在圆内随机取一点，则此点取黑色部分的概率是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1/2.</a:t>
            </a:r>
            <a:endParaRPr lang="en-US" altLang="zh-CN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故答案为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1/2.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1595" y="4809490"/>
            <a:ext cx="9694545" cy="8299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方法指导：</a:t>
            </a:r>
            <a:r>
              <a:rPr lang="zh-CN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本题考查的是概率公式、中心对称图形，掌握概率公式是解题的关键．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统计的分类及基本概念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17745" y="1702435"/>
            <a:ext cx="142240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1/2</a:t>
            </a:r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951297"/>
          <p:cNvSpPr txBox="1"/>
          <p:nvPr/>
        </p:nvSpPr>
        <p:spPr>
          <a:xfrm>
            <a:off x="858520" y="979170"/>
            <a:ext cx="10685145" cy="35229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5000"/>
              </a:lnSpc>
            </a:pP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2. 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概率的求法：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55000"/>
              </a:lnSpc>
            </a:pP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（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）求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一步事件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的概率用概率公式：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P=______(</a:t>
            </a:r>
            <a:r>
              <a:rPr lang="en-US" altLang="zh-CN" sz="2400" b="1" i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n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表示关注结果的次数，</a:t>
            </a:r>
            <a:r>
              <a:rPr lang="en-US" altLang="zh-CN" sz="2400" b="1" i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m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表示所有可能出现结果的次数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).</a:t>
            </a:r>
            <a:endParaRPr lang="en-US" altLang="zh-CN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55000"/>
              </a:lnSpc>
            </a:pP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（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）求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两步事件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的概率用列举法：一种是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法；另一种是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法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en-US" altLang="zh-CN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155000"/>
              </a:lnSpc>
            </a:pP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（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）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频率估值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法：对于相同条件下进行的重复实验，一般用大量实验时的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</a:t>
            </a:r>
            <a:r>
              <a:rPr lang="zh-CN" altLang="en-US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稳定值估计该实验的概率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951299" name="图片 9512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19253" y="1451293"/>
            <a:ext cx="43815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51300" name="矩形 951299"/>
          <p:cNvSpPr/>
          <p:nvPr/>
        </p:nvSpPr>
        <p:spPr>
          <a:xfrm>
            <a:off x="6719570" y="2798445"/>
            <a:ext cx="1179195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树状图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1301" name="矩形 951300"/>
          <p:cNvSpPr/>
          <p:nvPr/>
        </p:nvSpPr>
        <p:spPr>
          <a:xfrm>
            <a:off x="9758998" y="2798128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列表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1302" name="矩形 951301"/>
          <p:cNvSpPr/>
          <p:nvPr/>
        </p:nvSpPr>
        <p:spPr>
          <a:xfrm>
            <a:off x="1102678" y="3939223"/>
            <a:ext cx="8470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频率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00" grpId="0"/>
      <p:bldP spid="951301" grpId="0"/>
      <p:bldP spid="951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976630" y="1250950"/>
            <a:ext cx="1035748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4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2018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•聊城）小亮、小莹、大刚三位同学随机地站成一排合影留念，小亮恰好站在中间的概率是（　　）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2" name="图片 1" descr="O{I63(X%$0C[L_[`GK`FM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9370" y="1983740"/>
            <a:ext cx="8621395" cy="974725"/>
          </a:xfrm>
          <a:prstGeom prst="rect">
            <a:avLst/>
          </a:prstGeom>
        </p:spPr>
      </p:pic>
      <p:pic>
        <p:nvPicPr>
          <p:cNvPr id="3" name="图片 2" descr="LS$`D)7B03_SI9`)6~A@6SK"/>
          <p:cNvPicPr>
            <a:picLocks noChangeAspect="1"/>
          </p:cNvPicPr>
          <p:nvPr/>
        </p:nvPicPr>
        <p:blipFill>
          <a:blip r:embed="rId2"/>
          <a:srcRect r="37685" b="28178"/>
          <a:stretch>
            <a:fillRect/>
          </a:stretch>
        </p:blipFill>
        <p:spPr>
          <a:xfrm>
            <a:off x="1308735" y="2864485"/>
            <a:ext cx="3630930" cy="3319145"/>
          </a:xfrm>
          <a:prstGeom prst="rect">
            <a:avLst/>
          </a:prstGeom>
        </p:spPr>
      </p:pic>
      <p:pic>
        <p:nvPicPr>
          <p:cNvPr id="4" name="图片 3" descr="LS$`D)7B03_SI9`)6~A@6SK"/>
          <p:cNvPicPr>
            <a:picLocks noChangeAspect="1"/>
          </p:cNvPicPr>
          <p:nvPr/>
        </p:nvPicPr>
        <p:blipFill>
          <a:blip r:embed="rId2"/>
          <a:srcRect t="70807"/>
          <a:stretch>
            <a:fillRect/>
          </a:stretch>
        </p:blipFill>
        <p:spPr>
          <a:xfrm>
            <a:off x="4697095" y="3030220"/>
            <a:ext cx="6475730" cy="1499870"/>
          </a:xfrm>
          <a:prstGeom prst="rect">
            <a:avLst/>
          </a:prstGeom>
        </p:spPr>
      </p:pic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93995" y="1607820"/>
            <a:ext cx="51371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608965" y="1177290"/>
            <a:ext cx="1079373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3355" indent="-173355"/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【例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5</a:t>
            </a:r>
            <a:r>
              <a:rPr lang="zh-CN" alt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】（</a:t>
            </a:r>
            <a:r>
              <a:rPr lang="en-US" alt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019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•常州）将图中的</a:t>
            </a:r>
            <a:r>
              <a:rPr lang="en-US" sz="24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A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型（正方形）、</a:t>
            </a:r>
            <a:r>
              <a:rPr lang="en-US" sz="24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B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型（菱形）、</a:t>
            </a:r>
            <a:r>
              <a:rPr lang="en-US" sz="2400" b="1" i="1">
                <a:latin typeface="Times New Roman" panose="02020603050405020304" charset="0"/>
                <a:ea typeface="+mn-ea"/>
                <a:cs typeface="Times New Roman" panose="02020603050405020304" charset="0"/>
              </a:rPr>
              <a:t>C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型（等腰直角三角形）纸片分别放在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个盒子中，盒子的形状、大小、质地都相同，再将这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3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个盒子装入一只不透明的袋子中．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3086100" y="2533015"/>
            <a:ext cx="5555615" cy="12274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675005" y="3917315"/>
            <a:ext cx="107276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）搅匀后从中摸出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个盒子，盒中的纸片既是轴对称图形又是中心对称图形的概率是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en-US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   </a:t>
            </a:r>
            <a:r>
              <a:rPr lang="zh-CN" sz="2400" b="1" u="sng">
                <a:latin typeface="Times New Roman" panose="02020603050405020304" charset="0"/>
                <a:ea typeface="+mn-ea"/>
                <a:cs typeface="Times New Roman" panose="02020603050405020304" charset="0"/>
              </a:rPr>
              <a:t>　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；（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）搅匀后先从中摸出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个盒子（不放回），再从余下的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个盒子中摸出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1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个盒子，把摸出的</a:t>
            </a:r>
            <a:r>
              <a:rPr lang="en-US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+mn-ea"/>
                <a:cs typeface="Times New Roman" panose="02020603050405020304" charset="0"/>
              </a:rPr>
              <a:t>个盒中的纸片长度相等的边拼在一起，求拼成的图形是轴对称图形的概率．（不重叠无缝隙拼接）</a:t>
            </a:r>
            <a:endParaRPr lang="zh-CN" altLang="en-US" sz="2400" b="1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18360" y="4237990"/>
            <a:ext cx="93662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2/3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14355"/>
          <p:cNvSpPr txBox="1"/>
          <p:nvPr/>
        </p:nvSpPr>
        <p:spPr>
          <a:xfrm>
            <a:off x="1102995" y="260985"/>
            <a:ext cx="93694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考点精讲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考点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：概率的求法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147" name="矩形 14356"/>
          <p:cNvSpPr/>
          <p:nvPr/>
        </p:nvSpPr>
        <p:spPr>
          <a:xfrm>
            <a:off x="1236980" y="818515"/>
            <a:ext cx="6897370" cy="144780"/>
          </a:xfrm>
          <a:prstGeom prst="rect">
            <a:avLst/>
          </a:prstGeom>
          <a:gradFill rotWithShape="1">
            <a:gsLst>
              <a:gs pos="0">
                <a:srgbClr val="71A0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29" name="文本框 940033"/>
          <p:cNvSpPr txBox="1"/>
          <p:nvPr/>
        </p:nvSpPr>
        <p:spPr>
          <a:xfrm>
            <a:off x="1102995" y="4953635"/>
            <a:ext cx="10219055" cy="119888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楷体" panose="02010609060101010101" charset="-122"/>
              </a:rPr>
              <a:t>方法指导：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本题主要考查了概率公式、列举法（树形图法）、轴对称图形的概念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求概率的关键在于列举出所有可能的结果，列表法和树状图法就能不重不漏地帮助我们列出所有可能的结果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" name="图片 1" descr="CA(O5JITQ(}F3(BMVCCE5S9"/>
          <p:cNvPicPr>
            <a:picLocks noChangeAspect="1"/>
          </p:cNvPicPr>
          <p:nvPr/>
        </p:nvPicPr>
        <p:blipFill>
          <a:blip r:embed="rId1"/>
          <a:srcRect r="30132" b="32437"/>
          <a:stretch>
            <a:fillRect/>
          </a:stretch>
        </p:blipFill>
        <p:spPr>
          <a:xfrm>
            <a:off x="1102995" y="1200785"/>
            <a:ext cx="6226810" cy="2535555"/>
          </a:xfrm>
          <a:prstGeom prst="rect">
            <a:avLst/>
          </a:prstGeom>
        </p:spPr>
      </p:pic>
      <p:pic>
        <p:nvPicPr>
          <p:cNvPr id="4" name="图片 3" descr="`AV$T8HZX58U8E~R(V(FRC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855" y="1351915"/>
            <a:ext cx="3846195" cy="2291715"/>
          </a:xfrm>
          <a:prstGeom prst="rect">
            <a:avLst/>
          </a:prstGeom>
        </p:spPr>
      </p:pic>
      <p:pic>
        <p:nvPicPr>
          <p:cNvPr id="5" name="图片 4" descr="CA(O5JITQ(}F3(BMVCCE5S9"/>
          <p:cNvPicPr>
            <a:picLocks noChangeAspect="1"/>
          </p:cNvPicPr>
          <p:nvPr/>
        </p:nvPicPr>
        <p:blipFill>
          <a:blip r:embed="rId1"/>
          <a:srcRect t="68240"/>
          <a:stretch>
            <a:fillRect/>
          </a:stretch>
        </p:blipFill>
        <p:spPr>
          <a:xfrm>
            <a:off x="2409825" y="3736340"/>
            <a:ext cx="8912225" cy="11918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560945" y="1048385"/>
            <a:ext cx="1487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列表为：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ldLvl="0" animBg="1"/>
      <p:bldP spid="6" grpId="0"/>
    </p:bldLst>
  </p:timing>
</p:sld>
</file>

<file path=ppt/tags/tag1.xml><?xml version="1.0" encoding="utf-8"?>
<p:tagLst xmlns:p="http://schemas.openxmlformats.org/presentationml/2006/main">
  <p:tag name="KSO_WM_UNIT_TABLE_BEAUTIFY" val="smartTable{6e02ca3f-a84c-4518-85cd-5b03698a81f3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2092</Words>
  <Application>WPS 演示</Application>
  <PresentationFormat>在屏幕上显示</PresentationFormat>
  <Paragraphs>179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汉仪中黑简</vt:lpstr>
      <vt:lpstr>黑体</vt:lpstr>
      <vt:lpstr>Times New Roman</vt:lpstr>
      <vt:lpstr>楷体</vt:lpstr>
      <vt:lpstr>新宋体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潘海波</cp:lastModifiedBy>
  <cp:revision>2821</cp:revision>
  <dcterms:created xsi:type="dcterms:W3CDTF">2015-09-08T08:17:00Z</dcterms:created>
  <dcterms:modified xsi:type="dcterms:W3CDTF">2020-03-06T07:38:16Z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