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4"/>
  </p:notesMasterIdLst>
  <p:handoutMasterIdLst>
    <p:handoutMasterId r:id="rId24"/>
  </p:handoutMasterIdLst>
  <p:sldIdLst>
    <p:sldId id="322" r:id="rId4"/>
    <p:sldId id="471" r:id="rId5"/>
    <p:sldId id="499" r:id="rId6"/>
    <p:sldId id="442" r:id="rId7"/>
    <p:sldId id="444" r:id="rId8"/>
    <p:sldId id="527" r:id="rId9"/>
    <p:sldId id="529" r:id="rId10"/>
    <p:sldId id="587" r:id="rId11"/>
    <p:sldId id="531" r:id="rId12"/>
    <p:sldId id="445" r:id="rId13"/>
    <p:sldId id="500" r:id="rId15"/>
    <p:sldId id="591" r:id="rId16"/>
    <p:sldId id="446" r:id="rId17"/>
    <p:sldId id="583" r:id="rId18"/>
    <p:sldId id="589" r:id="rId19"/>
    <p:sldId id="592" r:id="rId20"/>
    <p:sldId id="470" r:id="rId21"/>
    <p:sldId id="450" r:id="rId22"/>
    <p:sldId id="498" r:id="rId23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ECFF"/>
    <a:srgbClr val="D1E7B7"/>
    <a:srgbClr val="BFDFDC"/>
    <a:srgbClr val="AAF2F4"/>
    <a:srgbClr val="BDE1DE"/>
    <a:srgbClr val="C5D7D9"/>
    <a:srgbClr val="C0D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654" y="-84"/>
      </p:cViewPr>
      <p:guideLst>
        <p:guide orient="horz" pos="2334"/>
        <p:guide pos="38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1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幻灯片图像占位符 929793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6" name="文本占位符 929794"/>
          <p:cNvSpPr>
            <a:spLocks noGrp="1"/>
          </p:cNvSpPr>
          <p:nvPr>
            <p:ph type="body"/>
          </p:nvPr>
        </p:nvSpPr>
        <p:spPr/>
        <p:txBody>
          <a:bodyPr anchor="t"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843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8434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8436" name="日期占位符 18435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8437" name="页脚占位符 18436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18438" name="灯片编号占位符 18437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843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18434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8436" name="日期占位符 18435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8437" name="页脚占位符 18436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18438" name="灯片编号占位符 18437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wmf"/><Relationship Id="rId1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3" name="矩形 2055"/>
          <p:cNvSpPr/>
          <p:nvPr/>
        </p:nvSpPr>
        <p:spPr>
          <a:xfrm>
            <a:off x="1524000" y="2057400"/>
            <a:ext cx="9144000" cy="37382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5400" b="1" dirty="0">
                <a:solidFill>
                  <a:srgbClr val="FF0000"/>
                </a:solidFill>
                <a:latin typeface="汉仪中黑简" pitchFamily="49" charset="-122"/>
                <a:ea typeface="汉仪中黑简" pitchFamily="49" charset="-122"/>
              </a:rPr>
              <a:t>第三部分　统计与概率</a:t>
            </a:r>
            <a:endParaRPr lang="zh-CN" altLang="en-US" sz="4000" b="1" dirty="0">
              <a:solidFill>
                <a:schemeClr val="tx1"/>
              </a:solidFill>
              <a:latin typeface="汉仪中黑简" pitchFamily="49" charset="-122"/>
              <a:ea typeface="汉仪中黑简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汉仪中黑简" pitchFamily="49" charset="-122"/>
                <a:ea typeface="汉仪中黑简" pitchFamily="49" charset="-122"/>
              </a:rPr>
              <a:t>第六章  统计</a:t>
            </a:r>
            <a:endParaRPr lang="zh-CN" altLang="en-US" sz="3600" b="1" dirty="0">
              <a:solidFill>
                <a:schemeClr val="tx1"/>
              </a:solidFill>
              <a:latin typeface="汉仪中黑简" pitchFamily="49" charset="-122"/>
              <a:ea typeface="汉仪中黑简" pitchFamily="49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2800" b="1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+mn-ea"/>
                <a:ea typeface="+mn-ea"/>
              </a:rPr>
              <a:t>常州市实验初级中学天宁分校</a:t>
            </a:r>
            <a:endParaRPr lang="zh-CN" altLang="en-US" sz="2000" b="1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+mn-ea"/>
                <a:ea typeface="+mn-ea"/>
              </a:rPr>
              <a:t>九年级数学备课组</a:t>
            </a:r>
            <a:endParaRPr lang="zh-CN" altLang="en-US" sz="20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2" name="矩形 2052"/>
          <p:cNvSpPr/>
          <p:nvPr/>
        </p:nvSpPr>
        <p:spPr>
          <a:xfrm>
            <a:off x="2929890" y="1269365"/>
            <a:ext cx="64674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32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2020</a:t>
            </a:r>
            <a:r>
              <a:rPr lang="zh-CN" altLang="en-US" sz="32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年中考数学第一轮复习</a:t>
            </a:r>
            <a:endParaRPr lang="zh-CN" altLang="en-US" sz="3200" b="1">
              <a:solidFill>
                <a:schemeClr val="accent2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241" name="文本框 926721"/>
          <p:cNvSpPr txBox="1"/>
          <p:nvPr/>
        </p:nvSpPr>
        <p:spPr>
          <a:xfrm>
            <a:off x="604520" y="763905"/>
            <a:ext cx="11151235" cy="54914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80000"/>
              </a:lnSpc>
            </a:pP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1.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基本概念：</a:t>
            </a:r>
            <a:endParaRPr lang="en-US" altLang="zh-CN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80000"/>
              </a:lnSpc>
            </a:pP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）极差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=_________________________.</a:t>
            </a:r>
            <a:endParaRPr lang="en-US" altLang="zh-CN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80000"/>
              </a:lnSpc>
            </a:pP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altLang="zh-CN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）方差：一组数据中各数据与它们的平均数的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________________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，叫做这组数据的方差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. </a:t>
            </a:r>
            <a:endParaRPr lang="en-US" altLang="zh-CN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80000"/>
              </a:lnSpc>
              <a:spcBef>
                <a:spcPct val="30000"/>
              </a:spcBef>
            </a:pP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方差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(s</a:t>
            </a:r>
            <a:r>
              <a:rPr lang="en-US" altLang="zh-CN" b="1" baseline="30000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)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的公式：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s</a:t>
            </a:r>
            <a:r>
              <a:rPr lang="en-US" altLang="zh-CN" b="1" baseline="30000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=____________________________.</a:t>
            </a:r>
            <a:endParaRPr lang="en-US" altLang="zh-CN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80000"/>
              </a:lnSpc>
              <a:spcBef>
                <a:spcPct val="30000"/>
              </a:spcBef>
            </a:pP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2.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意义：极差、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方差都用于衡量数据的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_________.</a:t>
            </a:r>
            <a:endParaRPr lang="zh-CN" altLang="en-US" b="1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80000"/>
              </a:lnSpc>
              <a:spcBef>
                <a:spcPct val="30000"/>
              </a:spcBef>
            </a:pP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               极差、方差越小，数据越</a:t>
            </a:r>
            <a:r>
              <a:rPr lang="en-US" altLang="zh-CN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_________.</a:t>
            </a:r>
            <a:endParaRPr lang="zh-CN" altLang="en-US" b="1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26723" name="矩形 926722"/>
          <p:cNvSpPr/>
          <p:nvPr/>
        </p:nvSpPr>
        <p:spPr>
          <a:xfrm>
            <a:off x="7911465" y="2377123"/>
            <a:ext cx="283972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差的平方的平均数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926724" name="图片 9267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09378" y="3732530"/>
            <a:ext cx="5111750" cy="6588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6725" name="矩形 926724"/>
          <p:cNvSpPr/>
          <p:nvPr/>
        </p:nvSpPr>
        <p:spPr>
          <a:xfrm>
            <a:off x="6427153" y="4782185"/>
            <a:ext cx="151130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波动程度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87980" y="1658938"/>
            <a:ext cx="2507615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最大值－最小值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23623" y="5626735"/>
            <a:ext cx="84709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稳定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：极差、方差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6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6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23" grpId="0"/>
      <p:bldP spid="926725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8" name="文本框 167062"/>
          <p:cNvSpPr txBox="1"/>
          <p:nvPr/>
        </p:nvSpPr>
        <p:spPr>
          <a:xfrm>
            <a:off x="564515" y="1149985"/>
            <a:ext cx="10982325" cy="2009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7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（</a:t>
            </a:r>
            <a:r>
              <a:rPr lang="en-US" altLang="zh-CN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2019</a:t>
            </a:r>
            <a:r>
              <a:rPr lang="zh-CN" altLang="en-US" sz="2400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湘西州）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从甲、乙、丙、丁四人中选一人参加射击比赛，经过三轮初赛，他们的平均成绩都是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9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环，方差分别是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s</a:t>
            </a:r>
            <a:r>
              <a:rPr lang="en-US" altLang="zh-CN" sz="2400" b="1" baseline="300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2</a:t>
            </a:r>
            <a:r>
              <a:rPr lang="zh-CN" altLang="en-US" sz="2400" b="1" baseline="-25000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甲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＝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0.25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，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s</a:t>
            </a:r>
            <a:r>
              <a:rPr lang="en-US" altLang="zh-CN" sz="2400" b="1" baseline="300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2</a:t>
            </a:r>
            <a:r>
              <a:rPr lang="zh-CN" altLang="en-US" sz="2400" b="1" baseline="-25000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乙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＝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0.3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，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s</a:t>
            </a:r>
            <a:r>
              <a:rPr lang="en-US" altLang="zh-CN" sz="2400" b="1" baseline="300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2</a:t>
            </a:r>
            <a:r>
              <a:rPr lang="zh-CN" altLang="en-US" sz="2400" b="1" baseline="-25000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丙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＝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0.4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，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s</a:t>
            </a:r>
            <a:r>
              <a:rPr lang="en-US" altLang="zh-CN" sz="2400" b="1" baseline="300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2</a:t>
            </a:r>
            <a:r>
              <a:rPr lang="zh-CN" altLang="en-US" sz="2400" b="1" baseline="-25000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丁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＝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0.35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，你认为派谁去参赛更合适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?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（     ）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	</a:t>
            </a:r>
            <a:endParaRPr lang="en-US" altLang="zh-CN" sz="2400" b="1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  A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．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甲             </a:t>
            </a:r>
            <a:r>
              <a:rPr lang="en-US" altLang="zh-CN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	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B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．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乙           </a:t>
            </a:r>
            <a:r>
              <a:rPr lang="en-US" altLang="zh-CN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	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  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C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．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丙             </a:t>
            </a:r>
            <a:r>
              <a:rPr lang="en-US" altLang="zh-CN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	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D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．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丁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：极差、方差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36065" y="3784600"/>
            <a:ext cx="8503285" cy="8915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方法指导：</a:t>
            </a:r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方差越小，发挥越稳定。一般来说，选拔参赛时，选择较为稳定的选手。</a:t>
            </a:r>
            <a:endParaRPr lang="zh-CN" altLang="en-US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78855" y="2200275"/>
            <a:ext cx="80137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A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8" name="文本框 167062"/>
          <p:cNvSpPr txBox="1"/>
          <p:nvPr/>
        </p:nvSpPr>
        <p:spPr>
          <a:xfrm>
            <a:off x="764540" y="1149985"/>
            <a:ext cx="10801985" cy="2968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8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（2019•烟台）某班有40人，一次体能测试后，老师对测试成绩进行了统计．由于小亮没有参加本次集体测试因此计算其他39人的平均分为90分，方差</a:t>
            </a:r>
            <a:r>
              <a:rPr lang="en-US" altLang="zh-CN" sz="2400" b="1" i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S</a:t>
            </a:r>
            <a:r>
              <a:rPr lang="zh-CN" altLang="en-US" sz="2400" b="1" baseline="30000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2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＝41．后来小亮进行了补测，成绩为90分，关于该班40人的测试成绩，下列说法正确的是（　）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A．平均分不变，方差变大	</a:t>
            </a:r>
            <a:r>
              <a:rPr lang="en-US" altLang="zh-CN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	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B．平均分不变，方差变小	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C．平均分和方差都不变	</a:t>
            </a:r>
            <a:r>
              <a:rPr lang="en-US" altLang="zh-CN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	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D．平均分和方差都改变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：极差、方差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808355" y="4112260"/>
            <a:ext cx="1097343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400" b="1">
                <a:solidFill>
                  <a:srgbClr val="0000FF"/>
                </a:solidFill>
                <a:latin typeface="Times New Roman" panose="02020603050405020304" charset="0"/>
                <a:ea typeface="新宋体" panose="02010609030101010101" charset="-122"/>
              </a:rPr>
              <a:t>【解答】</a:t>
            </a:r>
            <a:r>
              <a:rPr lang="zh-CN" sz="2400" b="1">
                <a:latin typeface="Times New Roman" panose="02020603050405020304" charset="0"/>
                <a:ea typeface="新宋体" panose="02010609030101010101" charset="-122"/>
              </a:rPr>
              <a:t>解：∵小亮的成绩和其他</a:t>
            </a:r>
            <a:r>
              <a:rPr lang="en-US" sz="2400" b="1">
                <a:latin typeface="Times New Roman" panose="02020603050405020304" charset="0"/>
              </a:rPr>
              <a:t>39</a:t>
            </a:r>
            <a:r>
              <a:rPr lang="zh-CN" sz="2400" b="1">
                <a:latin typeface="Times New Roman" panose="02020603050405020304" charset="0"/>
                <a:ea typeface="新宋体" panose="02010609030101010101" charset="-122"/>
              </a:rPr>
              <a:t>人的平均数相同，都是</a:t>
            </a:r>
            <a:r>
              <a:rPr lang="en-US" sz="2400" b="1">
                <a:latin typeface="Times New Roman" panose="02020603050405020304" charset="0"/>
              </a:rPr>
              <a:t>90</a:t>
            </a:r>
            <a:r>
              <a:rPr lang="zh-CN" sz="2400" b="1">
                <a:latin typeface="Times New Roman" panose="02020603050405020304" charset="0"/>
                <a:ea typeface="新宋体" panose="02010609030101010101" charset="-122"/>
              </a:rPr>
              <a:t>分，∴该班</a:t>
            </a:r>
            <a:r>
              <a:rPr lang="en-US" sz="2400" b="1">
                <a:latin typeface="Times New Roman" panose="02020603050405020304" charset="0"/>
              </a:rPr>
              <a:t>40</a:t>
            </a:r>
            <a:r>
              <a:rPr lang="zh-CN" sz="2400" b="1">
                <a:latin typeface="Times New Roman" panose="02020603050405020304" charset="0"/>
                <a:ea typeface="新宋体" panose="02010609030101010101" charset="-122"/>
              </a:rPr>
              <a:t>人的测试成绩的平均分为</a:t>
            </a:r>
            <a:r>
              <a:rPr lang="en-US" sz="2400" b="1">
                <a:latin typeface="Times New Roman" panose="02020603050405020304" charset="0"/>
              </a:rPr>
              <a:t>90</a:t>
            </a:r>
            <a:r>
              <a:rPr lang="zh-CN" sz="2400" b="1">
                <a:latin typeface="Times New Roman" panose="02020603050405020304" charset="0"/>
                <a:ea typeface="新宋体" panose="02010609030101010101" charset="-122"/>
              </a:rPr>
              <a:t>分，</a:t>
            </a:r>
            <a:endParaRPr lang="zh-CN" sz="2400" b="1">
              <a:latin typeface="Times New Roman" panose="02020603050405020304" charset="0"/>
              <a:ea typeface="新宋体" panose="02010609030101010101" charset="-122"/>
            </a:endParaRPr>
          </a:p>
          <a:p>
            <a:r>
              <a:rPr lang="zh-CN" sz="2400" b="1">
                <a:latin typeface="Times New Roman" panose="02020603050405020304" charset="0"/>
                <a:ea typeface="新宋体" panose="02010609030101010101" charset="-122"/>
              </a:rPr>
              <a:t>而根据方差公式，差的平方的和不变，</a:t>
            </a:r>
            <a:r>
              <a:rPr lang="en-US" altLang="zh-CN" sz="2400" b="1" i="1">
                <a:latin typeface="Times New Roman" panose="02020603050405020304" charset="0"/>
                <a:ea typeface="新宋体" panose="02010609030101010101" charset="-122"/>
              </a:rPr>
              <a:t>n</a:t>
            </a:r>
            <a:r>
              <a:rPr lang="zh-CN" altLang="en-US" sz="2400" b="1">
                <a:latin typeface="Times New Roman" panose="02020603050405020304" charset="0"/>
                <a:ea typeface="新宋体" panose="02010609030101010101" charset="-122"/>
              </a:rPr>
              <a:t>变大，</a:t>
            </a:r>
            <a:endParaRPr lang="zh-CN" altLang="en-US" sz="2400" b="1">
              <a:latin typeface="Times New Roman" panose="02020603050405020304" charset="0"/>
              <a:ea typeface="新宋体" panose="02010609030101010101" charset="-122"/>
            </a:endParaRPr>
          </a:p>
          <a:p>
            <a:r>
              <a:rPr lang="zh-CN" sz="2400" b="1">
                <a:latin typeface="Times New Roman" panose="02020603050405020304" charset="0"/>
                <a:ea typeface="新宋体" panose="02010609030101010101" charset="-122"/>
                <a:sym typeface="+mn-ea"/>
              </a:rPr>
              <a:t>∴</a:t>
            </a:r>
            <a:r>
              <a:rPr lang="zh-CN" sz="2400" b="1">
                <a:latin typeface="Times New Roman" panose="02020603050405020304" charset="0"/>
                <a:ea typeface="新宋体" panose="02010609030101010101" charset="-122"/>
              </a:rPr>
              <a:t>方差变小，故选：</a:t>
            </a:r>
            <a:r>
              <a:rPr lang="en-US" sz="2400" b="1" i="1">
                <a:latin typeface="Times New Roman" panose="02020603050405020304" charset="0"/>
              </a:rPr>
              <a:t>B</a:t>
            </a:r>
            <a:r>
              <a:rPr lang="zh-CN" sz="2400" b="1">
                <a:latin typeface="Times New Roman" panose="02020603050405020304" charset="0"/>
                <a:ea typeface="新宋体" panose="02010609030101010101" charset="-122"/>
              </a:rPr>
              <a:t>．</a:t>
            </a:r>
            <a:endParaRPr lang="zh-CN" altLang="en-US" sz="2400" b="1">
              <a:latin typeface="Times New Roman" panose="02020603050405020304" charset="0"/>
              <a:ea typeface="新宋体" panose="0201060903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647305" y="4692650"/>
            <a:ext cx="3919220" cy="12915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方法指导：</a:t>
            </a:r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无论是平均数还是方差的变化都要通过公式运算来进行判断。</a:t>
            </a:r>
            <a:endParaRPr lang="zh-CN" altLang="en-US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289" name="文本框 925697"/>
          <p:cNvSpPr txBox="1"/>
          <p:nvPr/>
        </p:nvSpPr>
        <p:spPr>
          <a:xfrm>
            <a:off x="1043940" y="835660"/>
            <a:ext cx="10185400" cy="25711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5000"/>
              </a:lnSpc>
            </a:pP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4. 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频数、频率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:</a:t>
            </a:r>
            <a:endParaRPr lang="en-US" altLang="zh-CN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5000"/>
              </a:lnSpc>
            </a:pP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(1)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频数：指每个对象出现的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______.</a:t>
            </a:r>
            <a:endParaRPr lang="en-US" altLang="zh-CN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5000"/>
              </a:lnSpc>
            </a:pP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(2)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频率：指每个对象出现的频数与总次数的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_______.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频率反映了各组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______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的大小在总数中所占的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______.</a:t>
            </a:r>
            <a:endParaRPr lang="zh-CN" altLang="en-US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5699" name="矩形 925698"/>
          <p:cNvSpPr/>
          <p:nvPr/>
        </p:nvSpPr>
        <p:spPr>
          <a:xfrm>
            <a:off x="5265103" y="1518920"/>
            <a:ext cx="84709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次数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5700" name="矩形 925699"/>
          <p:cNvSpPr/>
          <p:nvPr/>
        </p:nvSpPr>
        <p:spPr>
          <a:xfrm>
            <a:off x="7649528" y="2243773"/>
            <a:ext cx="84709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比值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5701" name="矩形 925700"/>
          <p:cNvSpPr/>
          <p:nvPr/>
        </p:nvSpPr>
        <p:spPr>
          <a:xfrm>
            <a:off x="5848668" y="2735580"/>
            <a:ext cx="1179195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百分比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5702" name="矩形 925701"/>
          <p:cNvSpPr/>
          <p:nvPr/>
        </p:nvSpPr>
        <p:spPr>
          <a:xfrm>
            <a:off x="1584008" y="2735263"/>
            <a:ext cx="847090" cy="4914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频数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：频数、频率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6" name="对象 5"/>
          <p:cNvGraphicFramePr/>
          <p:nvPr/>
        </p:nvGraphicFramePr>
        <p:xfrm>
          <a:off x="1816100" y="3738880"/>
          <a:ext cx="1848485" cy="750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2468245" imgH="1115060" progId="Equation.KSEE3">
                  <p:embed/>
                </p:oleObj>
              </mc:Choice>
              <mc:Fallback>
                <p:oleObj name="" r:id="rId1" imgW="2468245" imgH="1115060" progId="Equation.KSEE3">
                  <p:embed/>
                  <p:pic>
                    <p:nvPicPr>
                      <p:cNvPr id="0" name="图片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816100" y="3738880"/>
                        <a:ext cx="1848485" cy="750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5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5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5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5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99" grpId="0"/>
      <p:bldP spid="925700" grpId="0"/>
      <p:bldP spid="925701" grpId="0"/>
      <p:bldP spid="9257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@Q`0{58U0K22AV_WU052SUB"/>
          <p:cNvPicPr>
            <a:picLocks noChangeAspect="1"/>
          </p:cNvPicPr>
          <p:nvPr/>
        </p:nvPicPr>
        <p:blipFill>
          <a:blip r:embed="rId1"/>
          <a:srcRect l="3654"/>
          <a:stretch>
            <a:fillRect/>
          </a:stretch>
        </p:blipFill>
        <p:spPr>
          <a:xfrm>
            <a:off x="1621790" y="1316355"/>
            <a:ext cx="10046970" cy="1359535"/>
          </a:xfrm>
          <a:prstGeom prst="rect">
            <a:avLst/>
          </a:prstGeom>
        </p:spPr>
      </p:pic>
      <p:pic>
        <p:nvPicPr>
          <p:cNvPr id="6" name="图片 5" descr="_XWYA09_{I4]0BVYGE1ED2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50" y="2938145"/>
            <a:ext cx="9969500" cy="2276475"/>
          </a:xfrm>
          <a:prstGeom prst="rect">
            <a:avLst/>
          </a:prstGeom>
        </p:spPr>
      </p:pic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：频数、频率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988685" y="4138295"/>
            <a:ext cx="5217160" cy="12915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方法指导：</a:t>
            </a:r>
            <a:endParaRPr lang="zh-CN" altLang="en-US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en-US" altLang="zh-CN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、注意无理数概念的理解；</a:t>
            </a:r>
            <a:endParaRPr lang="zh-CN" altLang="en-US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、正确把握频率的计算公式</a:t>
            </a:r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5620" y="1388110"/>
            <a:ext cx="11061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9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</a:t>
            </a:r>
            <a:endParaRPr lang="zh-CN" altLang="en-US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：频数、频率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739140" y="963295"/>
            <a:ext cx="10924540" cy="14452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73355" indent="-173355"/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10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】（</a:t>
            </a:r>
            <a:r>
              <a:rPr lang="en-US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2019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•贵港）为了增强学生的安全意识，某校组织了一次全校</a:t>
            </a:r>
            <a:r>
              <a:rPr lang="en-US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2500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名学生都参加的“安全知识”考试．阅卷后，学校团委随机抽取了</a:t>
            </a:r>
            <a:r>
              <a:rPr lang="en-US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100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份考卷进行分析统计，发现考试成绩（</a:t>
            </a:r>
            <a:r>
              <a:rPr lang="en-US" sz="2200" b="1" i="1">
                <a:latin typeface="Times New Roman" panose="02020603050405020304" charset="0"/>
                <a:ea typeface="+mn-ea"/>
                <a:cs typeface="Times New Roman" panose="02020603050405020304" charset="0"/>
              </a:rPr>
              <a:t>x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分）的最低分为</a:t>
            </a:r>
            <a:r>
              <a:rPr lang="en-US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51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分，最高分为满分</a:t>
            </a:r>
            <a:r>
              <a:rPr lang="en-US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100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分，并绘制了如下尚不完整的统计图表．请根据图表提供的信息，解答下列问题：</a:t>
            </a:r>
            <a:endParaRPr lang="zh-CN" altLang="en-US" sz="22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560830" y="2392680"/>
          <a:ext cx="3943350" cy="2623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8795"/>
                <a:gridCol w="1532890"/>
                <a:gridCol w="621665"/>
              </a:tblGrid>
              <a:tr h="3549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新宋体" panose="02010609030101010101" charset="-122"/>
                        </a:rPr>
                        <a:t>分数段（分）</a:t>
                      </a:r>
                      <a:endParaRPr lang="en-US" altLang="en-US" sz="2200" b="1">
                        <a:latin typeface="Times New Roman" panose="02020603050405020304" charset="0"/>
                        <a:cs typeface="新宋体" panose="02010609030101010101" charset="-122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新宋体" panose="02010609030101010101" charset="-122"/>
                        </a:rPr>
                        <a:t>频数（人）</a:t>
                      </a:r>
                      <a:endParaRPr lang="en-US" altLang="en-US" sz="2200" b="1">
                        <a:latin typeface="Times New Roman" panose="02020603050405020304" charset="0"/>
                        <a:cs typeface="新宋体" panose="02010609030101010101" charset="-122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新宋体" panose="02010609030101010101" charset="-122"/>
                        </a:rPr>
                        <a:t>频率</a:t>
                      </a:r>
                      <a:endParaRPr lang="en-US" altLang="en-US" sz="2200" b="1">
                        <a:latin typeface="Times New Roman" panose="02020603050405020304" charset="0"/>
                        <a:cs typeface="新宋体" panose="02010609030101010101" charset="-122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0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51≤</a:t>
                      </a: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x</a:t>
                      </a: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＜61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a</a:t>
                      </a:r>
                      <a:endParaRPr lang="en-US" altLang="en-US" sz="2200" b="1" i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0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61≤</a:t>
                      </a: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x</a:t>
                      </a: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＜71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18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0.18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0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71≤</a:t>
                      </a: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x</a:t>
                      </a: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＜81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b</a:t>
                      </a:r>
                      <a:endParaRPr lang="en-US" altLang="en-US" sz="2200" b="1" i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n</a:t>
                      </a:r>
                      <a:endParaRPr lang="en-US" altLang="en-US" sz="2200" b="1" i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81≤</a:t>
                      </a: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x</a:t>
                      </a: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＜91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35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0.35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5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91≤</a:t>
                      </a: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x</a:t>
                      </a: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＜101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12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0.12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0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新宋体" panose="02010609030101010101" charset="-122"/>
                        </a:rPr>
                        <a:t>合计</a:t>
                      </a:r>
                      <a:endParaRPr lang="en-US" altLang="en-US" sz="2200" b="1">
                        <a:latin typeface="Times New Roman" panose="02020603050405020304" charset="0"/>
                        <a:cs typeface="新宋体" panose="02010609030101010101" charset="-122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100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-2147482611" descr="菁优网：http://www.jyeoo.co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6700" y="2536190"/>
            <a:ext cx="3019425" cy="26568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641350" y="5024120"/>
            <a:ext cx="11216640" cy="14452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）填空：</a:t>
            </a:r>
            <a:r>
              <a:rPr lang="en-US" sz="2200" b="1" i="1">
                <a:latin typeface="Times New Roman" panose="02020603050405020304" charset="0"/>
                <a:ea typeface="+mn-ea"/>
                <a:cs typeface="Times New Roman" panose="02020603050405020304" charset="0"/>
              </a:rPr>
              <a:t>a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＝</a:t>
            </a:r>
            <a:r>
              <a:rPr lang="zh-CN" sz="22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en-US" sz="22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   </a:t>
            </a:r>
            <a:r>
              <a:rPr lang="zh-CN" sz="22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，</a:t>
            </a:r>
            <a:r>
              <a:rPr lang="en-US" sz="2200" b="1" i="1">
                <a:latin typeface="Times New Roman" panose="02020603050405020304" charset="0"/>
                <a:ea typeface="+mn-ea"/>
                <a:cs typeface="Times New Roman" panose="02020603050405020304" charset="0"/>
              </a:rPr>
              <a:t>b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＝</a:t>
            </a:r>
            <a:r>
              <a:rPr lang="zh-CN" sz="22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en-US" sz="22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   </a:t>
            </a:r>
            <a:r>
              <a:rPr lang="zh-CN" sz="22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，</a:t>
            </a:r>
            <a:r>
              <a:rPr lang="en-US" sz="2200" b="1" i="1">
                <a:latin typeface="Times New Roman" panose="02020603050405020304" charset="0"/>
                <a:ea typeface="+mn-ea"/>
                <a:cs typeface="Times New Roman" panose="02020603050405020304" charset="0"/>
              </a:rPr>
              <a:t>n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＝</a:t>
            </a:r>
            <a:r>
              <a:rPr lang="zh-CN" sz="22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en-US" sz="22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   </a:t>
            </a:r>
            <a:r>
              <a:rPr lang="zh-CN" sz="22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；（</a:t>
            </a:r>
            <a:r>
              <a:rPr lang="en-US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）将频数分布直方图补充完整；（</a:t>
            </a:r>
            <a:r>
              <a:rPr lang="en-US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3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）该校对考试成绩为</a:t>
            </a:r>
            <a:r>
              <a:rPr lang="en-US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91≤</a:t>
            </a:r>
            <a:r>
              <a:rPr lang="en-US" sz="2200" b="1" i="1">
                <a:latin typeface="Times New Roman" panose="02020603050405020304" charset="0"/>
                <a:ea typeface="+mn-ea"/>
                <a:cs typeface="Times New Roman" panose="02020603050405020304" charset="0"/>
              </a:rPr>
              <a:t>x</a:t>
            </a:r>
            <a:r>
              <a:rPr lang="en-US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≤100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的学生进行奖励，按成绩从高分到低分设一、二、三等奖，并且一、二、三等奖的人数比例为</a:t>
            </a:r>
            <a:r>
              <a:rPr lang="en-US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：</a:t>
            </a:r>
            <a:r>
              <a:rPr lang="en-US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3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：</a:t>
            </a:r>
            <a:r>
              <a:rPr lang="en-US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6</a:t>
            </a:r>
            <a:r>
              <a:rPr lang="zh-CN" sz="22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，请你估算全校获得二等奖的学生人数．</a:t>
            </a:r>
            <a:endParaRPr lang="zh-CN" altLang="en-US" sz="22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236980" y="1080770"/>
          <a:ext cx="3943350" cy="2623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8795"/>
                <a:gridCol w="1532890"/>
                <a:gridCol w="621665"/>
              </a:tblGrid>
              <a:tr h="3549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新宋体" panose="02010609030101010101" charset="-122"/>
                        </a:rPr>
                        <a:t>分数段（分）</a:t>
                      </a:r>
                      <a:endParaRPr lang="en-US" altLang="en-US" sz="2200" b="1">
                        <a:latin typeface="Times New Roman" panose="02020603050405020304" charset="0"/>
                        <a:cs typeface="新宋体" panose="02010609030101010101" charset="-122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新宋体" panose="02010609030101010101" charset="-122"/>
                        </a:rPr>
                        <a:t>频数（人）</a:t>
                      </a:r>
                      <a:endParaRPr lang="en-US" altLang="en-US" sz="2200" b="1">
                        <a:latin typeface="Times New Roman" panose="02020603050405020304" charset="0"/>
                        <a:cs typeface="新宋体" panose="02010609030101010101" charset="-122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新宋体" panose="02010609030101010101" charset="-122"/>
                        </a:rPr>
                        <a:t>频率</a:t>
                      </a:r>
                      <a:endParaRPr lang="en-US" altLang="en-US" sz="2200" b="1">
                        <a:latin typeface="Times New Roman" panose="02020603050405020304" charset="0"/>
                        <a:cs typeface="新宋体" panose="02010609030101010101" charset="-122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0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51≤</a:t>
                      </a: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x</a:t>
                      </a: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＜61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a</a:t>
                      </a:r>
                      <a:endParaRPr lang="en-US" altLang="en-US" sz="2200" b="1" i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0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61≤</a:t>
                      </a: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x</a:t>
                      </a: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＜71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18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0.18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0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71≤</a:t>
                      </a: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x</a:t>
                      </a: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＜81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b</a:t>
                      </a:r>
                      <a:endParaRPr lang="en-US" altLang="en-US" sz="2200" b="1" i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n</a:t>
                      </a:r>
                      <a:endParaRPr lang="en-US" altLang="en-US" sz="2200" b="1" i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81≤</a:t>
                      </a: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x</a:t>
                      </a: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＜91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35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0.35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5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91≤</a:t>
                      </a:r>
                      <a:r>
                        <a:rPr lang="en-US" sz="22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x</a:t>
                      </a: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＜101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12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0.12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0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新宋体" panose="02010609030101010101" charset="-122"/>
                        </a:rPr>
                        <a:t>合计</a:t>
                      </a:r>
                      <a:endParaRPr lang="en-US" altLang="en-US" sz="2200" b="1">
                        <a:latin typeface="Times New Roman" panose="02020603050405020304" charset="0"/>
                        <a:cs typeface="新宋体" panose="02010609030101010101" charset="-122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100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en-US" altLang="en-US" sz="22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-2147482611" descr="菁优网：http://www.jyeoo.co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630" y="1080770"/>
            <a:ext cx="3100070" cy="27279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：频数、频率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" name="图片 3" descr="D9DK1Y)S0DX[$LUUWIR3NT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995" y="4044315"/>
            <a:ext cx="7203440" cy="2233930"/>
          </a:xfrm>
          <a:prstGeom prst="rect">
            <a:avLst/>
          </a:prstGeom>
        </p:spPr>
      </p:pic>
      <p:pic>
        <p:nvPicPr>
          <p:cNvPr id="5" name="图片 4" descr="7}YMHGE]2TFJ4$%Y~Q}U]L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5210" y="1106170"/>
            <a:ext cx="3148330" cy="278574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375015" y="4274185"/>
            <a:ext cx="3274695" cy="16916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方法指导：</a:t>
            </a:r>
            <a:endParaRPr lang="zh-CN" altLang="en-US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两个重要规律：</a:t>
            </a:r>
            <a:endParaRPr lang="zh-CN" altLang="en-US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、频数之和</a:t>
            </a:r>
            <a:r>
              <a:rPr lang="en-US" altLang="zh-CN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=</a:t>
            </a:r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总数；</a:t>
            </a:r>
            <a:endParaRPr lang="zh-CN" altLang="en-US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、频率之和</a:t>
            </a:r>
            <a:r>
              <a:rPr lang="en-US" altLang="zh-CN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=1.</a:t>
            </a:r>
            <a:endParaRPr lang="zh-CN" altLang="en-US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03300" y="926465"/>
            <a:ext cx="10277475" cy="4251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5.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统计图的选用</a:t>
            </a:r>
            <a:endParaRPr lang="zh-CN" alt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）常见的统计图有</a:t>
            </a:r>
            <a:r>
              <a:rPr lang="zh-CN" altLang="en-US" b="1" u="sng">
                <a:solidFill>
                  <a:srgbClr val="FF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条形统计图</a:t>
            </a:r>
            <a:r>
              <a:rPr lang="zh-CN" altLang="en-US" b="1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、</a:t>
            </a:r>
            <a:r>
              <a:rPr lang="zh-CN" altLang="en-US" b="1" u="sng">
                <a:solidFill>
                  <a:srgbClr val="FF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扇形统计图</a:t>
            </a:r>
            <a:r>
              <a:rPr lang="zh-CN" altLang="en-US" b="1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、</a:t>
            </a:r>
            <a:r>
              <a:rPr lang="zh-CN" altLang="en-US" b="1" u="sng">
                <a:solidFill>
                  <a:srgbClr val="FF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折线统计图</a:t>
            </a:r>
            <a:r>
              <a:rPr lang="zh-CN" altLang="en-US" b="1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、</a:t>
            </a:r>
            <a:r>
              <a:rPr lang="zh-CN" altLang="en-US" b="1" u="sng">
                <a:solidFill>
                  <a:srgbClr val="FF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频数分布直方图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。</a:t>
            </a:r>
            <a:endParaRPr lang="zh-CN" alt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）各统计图的特点：</a:t>
            </a:r>
            <a:endParaRPr lang="zh-CN" alt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        条形统计图能反映各项目的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____________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；</a:t>
            </a:r>
            <a:endParaRPr lang="zh-CN" alt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        扇形统计图能反映部分在总体中所占的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__________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；</a:t>
            </a:r>
            <a:endParaRPr lang="zh-CN" alt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        折线统计图能反映事物的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_____________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；</a:t>
            </a:r>
            <a:endParaRPr lang="en-US" altLang="zh-CN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        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频数分布直方图能反映各小组内数据的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__________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。</a:t>
            </a:r>
            <a:endParaRPr lang="zh-CN" alt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35370" y="3070225"/>
            <a:ext cx="165798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具体数据</a:t>
            </a:r>
            <a:endParaRPr lang="zh-CN" altLang="en-US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25715" y="3556000"/>
            <a:ext cx="165798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百分比</a:t>
            </a:r>
            <a:endParaRPr lang="zh-CN" altLang="en-US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31840" y="4058285"/>
            <a:ext cx="165798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变化趋势</a:t>
            </a:r>
            <a:endParaRPr lang="zh-CN" altLang="en-US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697470" y="4632325"/>
            <a:ext cx="165798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具体个数</a:t>
            </a:r>
            <a:endParaRPr lang="zh-CN" altLang="en-US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：统计图的选用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2" name="文本框 101"/>
          <p:cNvSpPr txBox="1"/>
          <p:nvPr/>
        </p:nvSpPr>
        <p:spPr>
          <a:xfrm>
            <a:off x="784860" y="1193800"/>
            <a:ext cx="10761980" cy="3192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73355" indent="-173355">
              <a:lnSpc>
                <a:spcPct val="120000"/>
              </a:lnSpc>
            </a:pP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11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】（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2019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•威海）为配合全科大阅读活动，学校团委对全校学生阅读兴趣调查的数据进行整理．欲反映学生感兴趣的各类图书所占百分比，最适合的统计图是（　　）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A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．条形统计图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	B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．频数直方图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	C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．折线统计图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	D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．扇形统计图</a:t>
            </a:r>
            <a:endParaRPr lang="en-US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173355" indent="-173355">
              <a:lnSpc>
                <a:spcPct val="120000"/>
              </a:lnSpc>
            </a:pP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12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】（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2019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秋•宁德期末）要清楚地反映近几日气温的变化情况，最适合制作的是（　　）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A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．折线统计图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	B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．扇形统计图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	C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．频数直方图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	D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．频数分布表</a:t>
            </a:r>
            <a:endParaRPr lang="zh-CN" altLang="en-US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：统计图的选用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30400" y="5071110"/>
            <a:ext cx="8568055" cy="4914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方法指导：</a:t>
            </a:r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选用统计图时，要善于抓住题目中的关键词。</a:t>
            </a:r>
            <a:endParaRPr lang="zh-CN" altLang="en-US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57475" y="2106295"/>
            <a:ext cx="57912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D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53945" y="3453130"/>
            <a:ext cx="57912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A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2756535" y="2167255"/>
            <a:ext cx="764984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60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谢谢观赏！</a:t>
            </a:r>
            <a:endParaRPr lang="zh-CN" altLang="en-US" sz="60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37990" y="4255135"/>
            <a:ext cx="43802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2020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年</a:t>
            </a:r>
            <a:r>
              <a:rPr lang="en-US" altLang="zh-CN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月</a:t>
            </a:r>
            <a:endParaRPr lang="zh-CN" altLang="en-US" sz="28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14355"/>
          <p:cNvSpPr txBox="1"/>
          <p:nvPr/>
        </p:nvSpPr>
        <p:spPr>
          <a:xfrm>
            <a:off x="1318260" y="260985"/>
            <a:ext cx="211836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A0000"/>
                </a:solidFill>
                <a:latin typeface="黑体" panose="02010609060101010101" charset="-122"/>
                <a:ea typeface="黑体" panose="02010609060101010101" charset="-122"/>
              </a:rPr>
              <a:t>中考分析</a:t>
            </a:r>
            <a:endParaRPr lang="zh-CN" altLang="en-US" sz="3200" b="1">
              <a:solidFill>
                <a:srgbClr val="FA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36980" y="1229995"/>
            <a:ext cx="9878695" cy="4407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常州市中考数学试卷中统计与概率部分是以基本题形式呈现的，一般总分值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18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分，主要分布在填空或选择一道（位置不定，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分），解答题统计一道（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22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题，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8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分），概率一道（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23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题，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8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分）。</a:t>
            </a:r>
            <a:endParaRPr lang="zh-CN" altLang="en-US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在统计部分中，主要考查的知识点有：</a:t>
            </a:r>
            <a:endParaRPr lang="zh-CN" altLang="en-US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（</a:t>
            </a:r>
            <a:r>
              <a:rPr lang="en-US" altLang="zh-CN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）统计的分类及基本概念；</a:t>
            </a:r>
            <a:endParaRPr lang="zh-CN" altLang="en-US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（</a:t>
            </a:r>
            <a:r>
              <a:rPr lang="en-US" altLang="zh-CN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）平均数、中位数、众数；</a:t>
            </a:r>
            <a:endParaRPr lang="zh-CN" altLang="en-US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（</a:t>
            </a:r>
            <a:r>
              <a:rPr lang="en-US" altLang="zh-CN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极差、方差；</a:t>
            </a:r>
            <a:endParaRPr lang="zh-CN" altLang="en-US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（</a:t>
            </a:r>
            <a:r>
              <a:rPr lang="en-US" altLang="zh-CN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</a:t>
            </a: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）频数与频率；</a:t>
            </a:r>
            <a:endParaRPr lang="zh-CN" altLang="en-US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（</a:t>
            </a:r>
            <a:r>
              <a:rPr lang="en-US" altLang="zh-CN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</a:t>
            </a: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）统计图的选用。</a:t>
            </a:r>
            <a:endParaRPr lang="zh-CN" altLang="en-US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4" name="图片 3" descr="QI1Q{H7X$9%~[T$8B%114]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8639810" y="3442335"/>
            <a:ext cx="2597150" cy="1792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统计的分类及基本概念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3" name="文本框 928769"/>
          <p:cNvSpPr txBox="1"/>
          <p:nvPr/>
        </p:nvSpPr>
        <p:spPr>
          <a:xfrm>
            <a:off x="685165" y="3032125"/>
            <a:ext cx="10447655" cy="30918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2. 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统计的基本概念：</a:t>
            </a:r>
            <a:endParaRPr lang="zh-CN" altLang="en-US" b="1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altLang="zh-CN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）总体：我们把所要考察的对象的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叫做总体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.</a:t>
            </a:r>
            <a:endParaRPr lang="en-US" altLang="zh-CN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altLang="zh-CN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）个体：把组成总体的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_________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考察对象叫做个体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.</a:t>
            </a:r>
            <a:endParaRPr lang="en-US" altLang="zh-CN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altLang="zh-CN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3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）样本：从总体中取出的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___________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叫做这个总体的一个样本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.</a:t>
            </a:r>
            <a:endParaRPr lang="en-US" altLang="zh-CN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altLang="zh-CN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4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）样本容量：一个样本包括的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_________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叫做样本容量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.</a:t>
            </a:r>
            <a:endParaRPr lang="zh-CN" altLang="en-US" b="1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28774" name="矩形 928773"/>
          <p:cNvSpPr/>
          <p:nvPr/>
        </p:nvSpPr>
        <p:spPr>
          <a:xfrm>
            <a:off x="6354128" y="3758883"/>
            <a:ext cx="84709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全体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8775" name="矩形 928774"/>
          <p:cNvSpPr/>
          <p:nvPr/>
        </p:nvSpPr>
        <p:spPr>
          <a:xfrm>
            <a:off x="4758373" y="4335145"/>
            <a:ext cx="1179195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每一个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8776" name="矩形 928775"/>
          <p:cNvSpPr/>
          <p:nvPr/>
        </p:nvSpPr>
        <p:spPr>
          <a:xfrm>
            <a:off x="4969828" y="4922520"/>
            <a:ext cx="1843405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一部分个体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8777" name="矩形 928776"/>
          <p:cNvSpPr/>
          <p:nvPr/>
        </p:nvSpPr>
        <p:spPr>
          <a:xfrm>
            <a:off x="5618163" y="5473700"/>
            <a:ext cx="151130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个体数量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00405" y="1165860"/>
            <a:ext cx="1086421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1.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统计的分类：</a:t>
            </a:r>
            <a:endParaRPr lang="zh-CN" alt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）为了一定目的而对考察对象进行的</a:t>
            </a:r>
            <a:r>
              <a:rPr lang="zh-CN" altLang="en-US" b="1" u="sng">
                <a:solidFill>
                  <a:srgbClr val="FF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全面调查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，叫做普查。</a:t>
            </a:r>
            <a:endParaRPr lang="zh-CN" alt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）从总体中抽取</a:t>
            </a:r>
            <a:r>
              <a:rPr lang="zh-CN" altLang="en-US" b="1" u="sng">
                <a:solidFill>
                  <a:srgbClr val="FF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一部分个体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进行调查，然后根据调查数据推断全体对象的情况，这种调查方式叫做抽样调查。</a:t>
            </a:r>
            <a:endParaRPr lang="zh-CN" alt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8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8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8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8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8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8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8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8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74" grpId="0"/>
      <p:bldP spid="928775" grpId="0"/>
      <p:bldP spid="928776" grpId="0"/>
      <p:bldP spid="928777" grpId="0"/>
      <p:bldP spid="81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8" name="文本框 167062"/>
          <p:cNvSpPr txBox="1"/>
          <p:nvPr/>
        </p:nvSpPr>
        <p:spPr>
          <a:xfrm>
            <a:off x="342900" y="1149985"/>
            <a:ext cx="11419205" cy="44075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】（2019•郴州）下列采用的调查方式中，合适的是（　　）</a:t>
            </a:r>
            <a:endParaRPr lang="zh-CN" altLang="zh-CN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 A．为了解东江湖的水质情况，采用抽样调查的方式	</a:t>
            </a:r>
            <a:endParaRPr lang="en-US" altLang="zh-CN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 B．我市某企业为了解所生产的产品的合格率，采用普查的方式	</a:t>
            </a:r>
            <a:endParaRPr lang="en-US" altLang="zh-CN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 C．某小型企业给在职员工做工作服前进行尺寸大小的调查，采用抽样调查的方式 </a:t>
            </a:r>
            <a:endParaRPr lang="en-US" altLang="zh-CN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 D．某市教育部门为了解该市中小学生的视力情况，采用普查的方式</a:t>
            </a:r>
            <a:endParaRPr lang="en-US" altLang="zh-CN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为了解某市参加中考的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32000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名学生的视力情况，抽查了其中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1600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名学生的视力进行统计分析，下列叙述正确的是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(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　　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)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		</a:t>
            </a:r>
            <a:endParaRPr lang="en-US" altLang="zh-CN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 A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．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32000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名学生是总体</a:t>
            </a:r>
            <a:r>
              <a:rPr lang="en-US" altLang="zh-CN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		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B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．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1600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名学生的视力是总体的一个样本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 C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．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每名学生是总体的一个样本</a:t>
            </a:r>
            <a:r>
              <a:rPr lang="en-US" altLang="zh-CN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	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D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．样本容量是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1600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名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 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2459" name="矩形 12458"/>
          <p:cNvSpPr/>
          <p:nvPr/>
        </p:nvSpPr>
        <p:spPr>
          <a:xfrm>
            <a:off x="5871528" y="4098608"/>
            <a:ext cx="403225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438198" y="1211898"/>
            <a:ext cx="403225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统计的分类及基本概念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9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9219" name="文本框 927745"/>
          <p:cNvSpPr txBox="1"/>
          <p:nvPr/>
        </p:nvSpPr>
        <p:spPr>
          <a:xfrm>
            <a:off x="478790" y="1184275"/>
            <a:ext cx="11235055" cy="52108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60000"/>
              </a:lnSpc>
            </a:pP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1. </a:t>
            </a:r>
            <a:r>
              <a:rPr lang="zh-CN" altLang="en-US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基本概念</a:t>
            </a: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:</a:t>
            </a:r>
            <a:endParaRPr lang="en-US" altLang="zh-CN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>
              <a:lnSpc>
                <a:spcPct val="160000"/>
              </a:lnSpc>
            </a:pP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(1)</a:t>
            </a:r>
            <a:r>
              <a:rPr lang="zh-CN" altLang="en-US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平均数：它是反映数据</a:t>
            </a: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___________</a:t>
            </a:r>
            <a:r>
              <a:rPr lang="zh-CN" altLang="en-US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的一项指标</a:t>
            </a: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.</a:t>
            </a:r>
            <a:endParaRPr lang="en-US" altLang="zh-CN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>
              <a:lnSpc>
                <a:spcPct val="160000"/>
              </a:lnSpc>
            </a:pPr>
            <a:endParaRPr lang="en-US" altLang="zh-CN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>
              <a:lnSpc>
                <a:spcPct val="160000"/>
              </a:lnSpc>
            </a:pP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(2)</a:t>
            </a:r>
            <a:r>
              <a:rPr lang="zh-CN" altLang="en-US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中位数：将一组数据按照</a:t>
            </a: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_____________________</a:t>
            </a:r>
            <a:r>
              <a:rPr lang="zh-CN" altLang="en-US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的顺序排列，如果数据的个数是</a:t>
            </a: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______</a:t>
            </a:r>
            <a:r>
              <a:rPr lang="zh-CN" altLang="en-US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，则处于</a:t>
            </a: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____________</a:t>
            </a:r>
            <a:r>
              <a:rPr lang="zh-CN" altLang="en-US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的数就是这组数据的中位数；如果这组数据的个数是</a:t>
            </a: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______</a:t>
            </a:r>
            <a:r>
              <a:rPr lang="zh-CN" altLang="en-US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，则</a:t>
            </a: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_____________________</a:t>
            </a:r>
            <a:r>
              <a:rPr lang="zh-CN" altLang="en-US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就是这组数据的中位数</a:t>
            </a: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.</a:t>
            </a:r>
            <a:endParaRPr lang="en-US" altLang="zh-CN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>
              <a:lnSpc>
                <a:spcPct val="160000"/>
              </a:lnSpc>
            </a:pP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(3)</a:t>
            </a:r>
            <a:r>
              <a:rPr lang="zh-CN" altLang="en-US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众数：一组数据中出现次数</a:t>
            </a: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______</a:t>
            </a:r>
            <a:r>
              <a:rPr lang="zh-CN" altLang="en-US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的数据叫做众数</a:t>
            </a:r>
            <a:r>
              <a:rPr lang="en-US" altLang="zh-CN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.</a:t>
            </a:r>
            <a:endParaRPr lang="en-US" altLang="zh-CN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>
              <a:lnSpc>
                <a:spcPct val="160000"/>
              </a:lnSpc>
            </a:pPr>
            <a:r>
              <a:rPr lang="en-US" altLang="zh-CN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2.</a:t>
            </a:r>
            <a:r>
              <a:rPr lang="zh-CN" altLang="en-US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意义：都是反映数据的集中程度的量．</a:t>
            </a:r>
            <a:endParaRPr lang="zh-CN" altLang="en-US" b="1" dirty="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927747" name="矩形 927746"/>
          <p:cNvSpPr/>
          <p:nvPr/>
        </p:nvSpPr>
        <p:spPr>
          <a:xfrm>
            <a:off x="4562475" y="1938020"/>
            <a:ext cx="151130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集中趋势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7751" name="矩形 927750"/>
          <p:cNvSpPr/>
          <p:nvPr/>
        </p:nvSpPr>
        <p:spPr>
          <a:xfrm>
            <a:off x="4644073" y="3223578"/>
            <a:ext cx="3391535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从小到大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或从大到小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7752" name="矩形 927751"/>
          <p:cNvSpPr/>
          <p:nvPr/>
        </p:nvSpPr>
        <p:spPr>
          <a:xfrm>
            <a:off x="2050733" y="3870643"/>
            <a:ext cx="84709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奇数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7753" name="矩形 927752"/>
          <p:cNvSpPr/>
          <p:nvPr/>
        </p:nvSpPr>
        <p:spPr>
          <a:xfrm>
            <a:off x="4490720" y="3870960"/>
            <a:ext cx="151130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中间位置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7754" name="矩形 927753"/>
          <p:cNvSpPr/>
          <p:nvPr/>
        </p:nvSpPr>
        <p:spPr>
          <a:xfrm>
            <a:off x="3113405" y="4501833"/>
            <a:ext cx="84709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偶数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7755" name="矩形 927754"/>
          <p:cNvSpPr/>
          <p:nvPr/>
        </p:nvSpPr>
        <p:spPr>
          <a:xfrm>
            <a:off x="4754245" y="4502150"/>
            <a:ext cx="3171825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中间两个数的平均数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7756" name="矩形 927755"/>
          <p:cNvSpPr/>
          <p:nvPr/>
        </p:nvSpPr>
        <p:spPr>
          <a:xfrm>
            <a:off x="5101590" y="5136833"/>
            <a:ext cx="847090" cy="4914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最多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100704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平均数、中位数、众数</a:t>
            </a:r>
            <a:r>
              <a:rPr lang="en-US" altLang="zh-CN" sz="3200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093470" y="818515"/>
            <a:ext cx="95897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" name="对象 2"/>
          <p:cNvGraphicFramePr/>
          <p:nvPr/>
        </p:nvGraphicFramePr>
        <p:xfrm>
          <a:off x="2233295" y="2456815"/>
          <a:ext cx="3839845" cy="775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1" imgW="1435100" imgH="393700" progId="Equation.KSEE3">
                  <p:embed/>
                </p:oleObj>
              </mc:Choice>
              <mc:Fallback>
                <p:oleObj name="" r:id="rId1" imgW="1435100" imgH="393700" progId="Equation.KSEE3">
                  <p:embed/>
                  <p:pic>
                    <p:nvPicPr>
                      <p:cNvPr id="0" name="图片 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33295" y="2456815"/>
                        <a:ext cx="3839845" cy="775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7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7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7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7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7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7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7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7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7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7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7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7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7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7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47" grpId="0"/>
      <p:bldP spid="927751" grpId="0"/>
      <p:bldP spid="927752" grpId="0"/>
      <p:bldP spid="927753" grpId="0"/>
      <p:bldP spid="927754" grpId="0"/>
      <p:bldP spid="927755" grpId="0"/>
      <p:bldP spid="9277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6" name="文本框 924676"/>
          <p:cNvSpPr txBox="1"/>
          <p:nvPr/>
        </p:nvSpPr>
        <p:spPr>
          <a:xfrm>
            <a:off x="823595" y="889635"/>
            <a:ext cx="10882630" cy="40093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40000"/>
              </a:lnSpc>
            </a:pPr>
            <a:r>
              <a:rPr 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3</a:t>
            </a:r>
            <a:r>
              <a:rPr 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】（</a:t>
            </a: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2019•临沂）小明记录了临沂市五月份某周每天的日最高气温（单位：℃），列成如表：</a:t>
            </a:r>
            <a:endParaRPr 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40000"/>
              </a:lnSpc>
            </a:pPr>
            <a:endParaRPr 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40000"/>
              </a:lnSpc>
            </a:pPr>
            <a:endParaRPr 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40000"/>
              </a:lnSpc>
            </a:pPr>
            <a:endParaRPr 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40000"/>
              </a:lnSpc>
            </a:pP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则这周最高气温的平均值是（　　）</a:t>
            </a:r>
            <a:endParaRPr 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40000"/>
              </a:lnSpc>
            </a:pP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A．26.25℃		B．27℃		C．28℃		D．29℃</a:t>
            </a:r>
            <a:endParaRPr lang="en-US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031240" y="189230"/>
            <a:ext cx="100704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：平均数、中位数、众数</a:t>
            </a:r>
            <a:r>
              <a:rPr lang="en-US" altLang="zh-CN" sz="3200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093470" y="746760"/>
            <a:ext cx="95897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165985" y="2194560"/>
          <a:ext cx="8018145" cy="1273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8390"/>
                <a:gridCol w="1414780"/>
                <a:gridCol w="1414780"/>
                <a:gridCol w="1415415"/>
                <a:gridCol w="1414780"/>
              </a:tblGrid>
              <a:tr h="6369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新宋体" panose="02010609030101010101" charset="-122"/>
                          <a:cs typeface="新宋体" panose="02010609030101010101" charset="-122"/>
                        </a:rPr>
                        <a:t>天数（天）</a:t>
                      </a:r>
                      <a:endParaRPr lang="en-US" altLang="en-US" sz="2400" b="1">
                        <a:latin typeface="Times New Roman" panose="02020603050405020304" charset="0"/>
                        <a:ea typeface="新宋体" panose="02010609030101010101" charset="-122"/>
                        <a:cs typeface="新宋体" panose="02010609030101010101" charset="-122"/>
                      </a:endParaRPr>
                    </a:p>
                  </a:txBody>
                  <a:tcPr marL="19050" marR="19050" marT="19050" marB="1905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新宋体" panose="02010609030101010101" charset="-122"/>
                          <a:cs typeface="Times New Roman" panose="02020603050405020304" charset="0"/>
                        </a:rPr>
                        <a:t>1</a:t>
                      </a:r>
                      <a:endParaRPr lang="en-US" altLang="en-US" sz="2400" b="1">
                        <a:latin typeface="Times New Roman" panose="02020603050405020304" charset="0"/>
                        <a:ea typeface="新宋体" panose="02010609030101010101" charset="-122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新宋体" panose="0201060903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2400" b="1">
                        <a:latin typeface="Times New Roman" panose="02020603050405020304" charset="0"/>
                        <a:ea typeface="新宋体" panose="02010609030101010101" charset="-122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新宋体" panose="02010609030101010101" charset="-122"/>
                          <a:cs typeface="Times New Roman" panose="02020603050405020304" charset="0"/>
                        </a:rPr>
                        <a:t>1</a:t>
                      </a:r>
                      <a:endParaRPr lang="en-US" altLang="en-US" sz="2400" b="1">
                        <a:latin typeface="Times New Roman" panose="02020603050405020304" charset="0"/>
                        <a:ea typeface="新宋体" panose="02010609030101010101" charset="-122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新宋体" panose="02010609030101010101" charset="-122"/>
                          <a:cs typeface="Times New Roman" panose="02020603050405020304" charset="0"/>
                        </a:rPr>
                        <a:t>3</a:t>
                      </a:r>
                      <a:endParaRPr lang="en-US" altLang="en-US" sz="2400" b="1">
                        <a:latin typeface="Times New Roman" panose="02020603050405020304" charset="0"/>
                        <a:ea typeface="新宋体" panose="02010609030101010101" charset="-122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9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新宋体" panose="02010609030101010101" charset="-122"/>
                          <a:cs typeface="Times New Roman" panose="02020603050405020304" charset="0"/>
                        </a:rPr>
                        <a:t>最高气温（℃）</a:t>
                      </a:r>
                      <a:endParaRPr lang="en-US" altLang="en-US" sz="2400" b="1">
                        <a:latin typeface="Times New Roman" panose="02020603050405020304" charset="0"/>
                        <a:ea typeface="新宋体" panose="02010609030101010101" charset="-122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新宋体" panose="02010609030101010101" charset="-122"/>
                          <a:cs typeface="Times New Roman" panose="02020603050405020304" charset="0"/>
                        </a:rPr>
                        <a:t>22</a:t>
                      </a:r>
                      <a:endParaRPr lang="en-US" altLang="en-US" sz="2400" b="1">
                        <a:latin typeface="Times New Roman" panose="02020603050405020304" charset="0"/>
                        <a:ea typeface="新宋体" panose="02010609030101010101" charset="-122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新宋体" panose="02010609030101010101" charset="-122"/>
                          <a:cs typeface="Times New Roman" panose="02020603050405020304" charset="0"/>
                        </a:rPr>
                        <a:t>26</a:t>
                      </a:r>
                      <a:endParaRPr lang="en-US" altLang="en-US" sz="2400" b="1">
                        <a:latin typeface="Times New Roman" panose="02020603050405020304" charset="0"/>
                        <a:ea typeface="新宋体" panose="02010609030101010101" charset="-122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新宋体" panose="02010609030101010101" charset="-122"/>
                          <a:cs typeface="Times New Roman" panose="02020603050405020304" charset="0"/>
                        </a:rPr>
                        <a:t>28</a:t>
                      </a:r>
                      <a:endParaRPr lang="en-US" altLang="en-US" sz="2400" b="1">
                        <a:latin typeface="Times New Roman" panose="02020603050405020304" charset="0"/>
                        <a:ea typeface="新宋体" panose="02010609030101010101" charset="-122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新宋体" panose="02010609030101010101" charset="-122"/>
                          <a:cs typeface="Times New Roman" panose="02020603050405020304" charset="0"/>
                        </a:rPr>
                        <a:t>29</a:t>
                      </a:r>
                      <a:endParaRPr lang="en-US" altLang="en-US" sz="2400" b="1">
                        <a:latin typeface="Times New Roman" panose="02020603050405020304" charset="0"/>
                        <a:ea typeface="新宋体" panose="02010609030101010101" charset="-122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5333365" y="3761740"/>
            <a:ext cx="61849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B</a:t>
            </a:r>
            <a:endParaRPr lang="en-US" altLang="zh-CN">
              <a:solidFill>
                <a:srgbClr val="FF0000"/>
              </a:solidFill>
            </a:endParaRPr>
          </a:p>
        </p:txBody>
      </p:sp>
      <p:pic>
        <p:nvPicPr>
          <p:cNvPr id="3" name="图片 2" descr="1HU{O0G5(LTGQTXU59}7BA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255" y="4899025"/>
            <a:ext cx="9032875" cy="125666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571625" y="5494655"/>
            <a:ext cx="8503285" cy="8915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方法指导：</a:t>
            </a:r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求平均数时，首先要弄清楚算数平均数还是加权平均数。</a:t>
            </a:r>
            <a:endParaRPr lang="zh-CN" altLang="en-US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6" name="文本框 924676"/>
          <p:cNvSpPr txBox="1"/>
          <p:nvPr/>
        </p:nvSpPr>
        <p:spPr>
          <a:xfrm>
            <a:off x="823595" y="889635"/>
            <a:ext cx="10656570" cy="2889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40000"/>
              </a:lnSpc>
            </a:pP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4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</a:t>
            </a: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（2019•安徽）在某时段有50辆车通过一个雷达测速点，工作人员将测得的车速绘制成如图所示的条形统计图，则这50辆车的车速的众数（单位：km/h）为（　　）</a:t>
            </a:r>
            <a:endParaRPr 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40000"/>
              </a:lnSpc>
            </a:pP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A．60			B．50</a:t>
            </a:r>
            <a:endParaRPr 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40000"/>
              </a:lnSpc>
            </a:pP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C．40			D．15</a:t>
            </a:r>
            <a:endParaRPr lang="en-US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031240" y="189230"/>
            <a:ext cx="100704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：平均数、中位数、众数</a:t>
            </a:r>
            <a:r>
              <a:rPr lang="en-US" altLang="zh-CN" sz="3200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093470" y="746760"/>
            <a:ext cx="95897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24" descr="菁优网：http://www.jyeoo.co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9235" y="2111375"/>
            <a:ext cx="5654040" cy="30708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4472305" y="2183130"/>
            <a:ext cx="61849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C</a:t>
            </a:r>
            <a:endParaRPr lang="en-US" altLang="zh-CN">
              <a:solidFill>
                <a:srgbClr val="FF0000"/>
              </a:solidFill>
            </a:endParaRPr>
          </a:p>
        </p:txBody>
      </p:sp>
      <p:pic>
        <p:nvPicPr>
          <p:cNvPr id="3" name="图片 2" descr="A(E(H~J]HT0}@C]48}(69VQ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240" y="5288915"/>
            <a:ext cx="9159875" cy="102171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69340" y="5709920"/>
            <a:ext cx="9529445" cy="8915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方法指导：</a:t>
            </a:r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求众数、中位数市，如果条件以统计图的形式给出，首先要分清横轴与纵轴分别表示什么意义。</a:t>
            </a:r>
            <a:endParaRPr lang="zh-CN" altLang="en-US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1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14355"/>
          <p:cNvSpPr txBox="1"/>
          <p:nvPr/>
        </p:nvSpPr>
        <p:spPr>
          <a:xfrm>
            <a:off x="1031240" y="189230"/>
            <a:ext cx="100704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：平均数、中位数、众数</a:t>
            </a:r>
            <a:r>
              <a:rPr lang="en-US" altLang="zh-CN" sz="3200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093470" y="746760"/>
            <a:ext cx="95897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62610" y="1029335"/>
            <a:ext cx="10732770" cy="3291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73355" indent="-173355"/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5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</a:t>
            </a:r>
            <a:r>
              <a:rPr 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2019</a:t>
            </a:r>
            <a:r>
              <a:rPr 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•常州）在“慈善一日捐”活动中，为了解某校学生的捐款情况，抽样调查了该校部分学生的捐款数（单位：元），并绘制成下面的统计图．（</a:t>
            </a: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）本次调查的样本容量是</a:t>
            </a:r>
            <a:r>
              <a:rPr lang="zh-CN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en-US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   </a:t>
            </a:r>
            <a:r>
              <a:rPr lang="zh-CN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，</a:t>
            </a:r>
            <a:endParaRPr lang="zh-CN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173355" indent="-173355"/>
            <a:r>
              <a:rPr 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    这组数据的众数为</a:t>
            </a:r>
            <a:r>
              <a:rPr lang="zh-CN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en-US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   </a:t>
            </a:r>
            <a:r>
              <a:rPr lang="zh-CN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元；（</a:t>
            </a: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）求这组数据的平均数；（</a:t>
            </a: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3</a:t>
            </a:r>
            <a:r>
              <a:rPr 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）该校共有</a:t>
            </a: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600</a:t>
            </a:r>
            <a:r>
              <a:rPr 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名学生参与捐款，</a:t>
            </a:r>
            <a:endParaRPr lang="zh-CN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173355" indent="-173355"/>
            <a:r>
              <a:rPr 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    请你估计该校学生的捐款总数．</a:t>
            </a:r>
            <a:endParaRPr lang="zh-CN" alt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pic>
        <p:nvPicPr>
          <p:cNvPr id="2" name="图片24" descr="菁优网：http://www.jyeoo.co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06845" y="1948180"/>
            <a:ext cx="3818255" cy="23736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2" descr="FO98S}VHR}$Q_7)$COXRIF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4250055"/>
            <a:ext cx="8970010" cy="233553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741285" y="4634230"/>
            <a:ext cx="4446905" cy="20916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方法指导：</a:t>
            </a:r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用样本估计总体，是统计中的常用方法。本题就是用样本的平均数估计总体的平均数，从而求得全校总数。</a:t>
            </a:r>
            <a:endParaRPr lang="zh-CN" altLang="en-US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6" name="文本框 924676"/>
          <p:cNvSpPr txBox="1"/>
          <p:nvPr/>
        </p:nvSpPr>
        <p:spPr>
          <a:xfrm>
            <a:off x="823595" y="889635"/>
            <a:ext cx="10656570" cy="17703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40000"/>
              </a:lnSpc>
            </a:pP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6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</a:t>
            </a: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（2019•眉山）某班七个兴趣小组人数如下：5，6，6，x，7，8，9，已知这组数据的平均数是7，则这组数据的中位数是（　　）</a:t>
            </a:r>
            <a:endParaRPr 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40000"/>
              </a:lnSpc>
            </a:pPr>
            <a:r>
              <a:rPr 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A．6			B．6.5		C．7			D．8</a:t>
            </a:r>
            <a:endParaRPr 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031240" y="189230"/>
            <a:ext cx="100704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：平均数、中位数、众数</a:t>
            </a:r>
            <a:r>
              <a:rPr lang="en-US" altLang="zh-CN" sz="3200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093470" y="746760"/>
            <a:ext cx="95897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407525" y="1529080"/>
            <a:ext cx="61849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C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499235" y="2660015"/>
            <a:ext cx="726249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sz="24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【解答】</a:t>
            </a:r>
            <a:endParaRPr lang="zh-CN" sz="2400" b="1">
              <a:solidFill>
                <a:srgbClr val="FF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∵5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6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6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</a:t>
            </a:r>
            <a:r>
              <a:rPr lang="en-US" sz="2400" b="1" i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x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7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8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9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，这组数据的平均数是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7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∴</a:t>
            </a:r>
            <a:r>
              <a:rPr lang="en-US" sz="2400" b="1" i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x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＝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7×7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﹣（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5+6+6+7+8+9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）＝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8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∴这组数据从小到大排列为：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5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6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6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7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8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8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9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则最中间为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7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，即这组数据的中位数是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7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．故选：</a:t>
            </a:r>
            <a:r>
              <a:rPr lang="en-US" sz="2400" b="1" i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C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．</a:t>
            </a:r>
            <a:endParaRPr lang="zh-CN" altLang="en-US" sz="2400" b="1">
              <a:solidFill>
                <a:schemeClr val="accent2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597775" y="4921250"/>
            <a:ext cx="4446905" cy="16916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方法指导：</a:t>
            </a:r>
            <a:r>
              <a:rPr lang="zh-CN" altLang="en-US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本题主要考查平均数和中位数的概念，熟练掌握其基本概念是解决问题的关键。</a:t>
            </a:r>
            <a:endParaRPr lang="zh-CN" altLang="en-US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0" grpId="0"/>
      <p:bldP spid="4" grpId="1" bldLvl="0" animBg="1"/>
    </p:bldLst>
  </p:timing>
</p:sld>
</file>

<file path=ppt/tags/tag1.xml><?xml version="1.0" encoding="utf-8"?>
<p:tagLst xmlns:p="http://schemas.openxmlformats.org/presentationml/2006/main">
  <p:tag name="KSO_WM_UNIT_TABLE_BEAUTIFY" val="smartTable{68cca5db-95f5-4cca-bb88-bd75a01f6812}"/>
</p:tagLst>
</file>

<file path=ppt/tags/tag2.xml><?xml version="1.0" encoding="utf-8"?>
<p:tagLst xmlns:p="http://schemas.openxmlformats.org/presentationml/2006/main">
  <p:tag name="KSO_WM_UNIT_TABLE_BEAUTIFY" val="smartTable{b01640b3-44d2-408e-8427-2cedd9989fe8}"/>
</p:tagLst>
</file>

<file path=ppt/tags/tag3.xml><?xml version="1.0" encoding="utf-8"?>
<p:tagLst xmlns:p="http://schemas.openxmlformats.org/presentationml/2006/main">
  <p:tag name="KSO_WM_UNIT_TABLE_BEAUTIFY" val="smartTable{b01640b3-44d2-408e-8427-2cedd9989fe8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3822</Words>
  <Application>WPS 演示</Application>
  <PresentationFormat>在屏幕上显示</PresentationFormat>
  <Paragraphs>342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Arial</vt:lpstr>
      <vt:lpstr>宋体</vt:lpstr>
      <vt:lpstr>Wingdings</vt:lpstr>
      <vt:lpstr>汉仪中黑简</vt:lpstr>
      <vt:lpstr>黑体</vt:lpstr>
      <vt:lpstr>Times New Roman</vt:lpstr>
      <vt:lpstr>楷体</vt:lpstr>
      <vt:lpstr>新宋体</vt:lpstr>
      <vt:lpstr>微软雅黑</vt:lpstr>
      <vt:lpstr>Arial Unicode MS</vt:lpstr>
      <vt:lpstr>Calibri</vt:lpstr>
      <vt:lpstr>默认设计模板</vt:lpstr>
      <vt:lpstr>1_默认设计模板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潘海波</cp:lastModifiedBy>
  <cp:revision>2800</cp:revision>
  <dcterms:created xsi:type="dcterms:W3CDTF">2015-09-08T08:17:00Z</dcterms:created>
  <dcterms:modified xsi:type="dcterms:W3CDTF">2020-03-06T07:37:00Z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